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8"/>
  </p:notesMasterIdLst>
  <p:handoutMasterIdLst>
    <p:handoutMasterId r:id="rId19"/>
  </p:handoutMasterIdLst>
  <p:sldIdLst>
    <p:sldId id="389" r:id="rId2"/>
    <p:sldId id="404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402" r:id="rId15"/>
    <p:sldId id="403" r:id="rId16"/>
    <p:sldId id="405" r:id="rId1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3 Managing Conflict in Relationships" id="{5A03FED6-B4C2-426E-8537-41FFBB44A9D8}">
          <p14:sldIdLst>
            <p14:sldId id="389"/>
            <p14:sldId id="404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402"/>
            <p14:sldId id="40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68813"/>
            <a:ext cx="7761288" cy="1600200"/>
          </a:xfrm>
        </p:spPr>
        <p:txBody>
          <a:bodyPr/>
          <a:lstStyle/>
          <a:p>
            <a:pPr marL="342900" indent="-342900"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Managing Conflict in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199796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13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56617"/>
            <a:ext cx="4745038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165-178</a:t>
            </a:r>
          </a:p>
        </p:txBody>
      </p:sp>
    </p:spTree>
    <p:extLst>
      <p:ext uri="{BB962C8B-B14F-4D97-AF65-F5344CB8AC3E}">
        <p14:creationId xmlns:p14="http://schemas.microsoft.com/office/powerpoint/2010/main" val="34193275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00063" y="2276326"/>
            <a:ext cx="417512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Frequent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interruptions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Kitchen-sinking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Counterproposals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Excessive meta-communication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Self-summarizing by both partners</a:t>
            </a:r>
          </a:p>
        </p:txBody>
      </p:sp>
      <p:pic>
        <p:nvPicPr>
          <p:cNvPr id="2458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2276326"/>
            <a:ext cx="4265612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431032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Unproductive Conflict Communication (cont’d)</a:t>
            </a:r>
          </a:p>
        </p:txBody>
      </p:sp>
    </p:spTree>
    <p:extLst>
      <p:ext uri="{BB962C8B-B14F-4D97-AF65-F5344CB8AC3E}">
        <p14:creationId xmlns:p14="http://schemas.microsoft.com/office/powerpoint/2010/main" val="145352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67544" y="1700808"/>
            <a:ext cx="395763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Validation of each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Sensitive listening 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Dual perspective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Recognition of other’s concerns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Asking for clarification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Infrequent interruptions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Focus on specific issues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Compromises and contracts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Useful meta-communication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latin typeface="+mn-lt"/>
              </a:rPr>
              <a:t>Summarizing the concerns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 r="4807"/>
          <a:stretch>
            <a:fillRect/>
          </a:stretch>
        </p:blipFill>
        <p:spPr bwMode="auto">
          <a:xfrm>
            <a:off x="4572000" y="2338239"/>
            <a:ext cx="4262437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Constructive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7343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29" y="1700808"/>
            <a:ext cx="7662863" cy="33845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+mn-cs"/>
              </a:rPr>
              <a:t>Attend to the relationship level of meaning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+mn-cs"/>
              </a:rPr>
              <a:t>Communicate supportively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+mn-cs"/>
              </a:rPr>
              <a:t>Listen mindfully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+mn-cs"/>
              </a:rPr>
              <a:t>Take responsibility for your thoughts, feelings, and issues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Conflict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406951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662863" cy="172858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Check perceptions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Look for points of agreement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Look for ways to preserve the other’s “face”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Imagine how you’ll feel in the future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Conflict Management Skills (cont’d)</a:t>
            </a:r>
          </a:p>
        </p:txBody>
      </p:sp>
    </p:spTree>
    <p:extLst>
      <p:ext uri="{BB962C8B-B14F-4D97-AF65-F5344CB8AC3E}">
        <p14:creationId xmlns:p14="http://schemas.microsoft.com/office/powerpoint/2010/main" val="50181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742" y="1630933"/>
            <a:ext cx="3600202" cy="172605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Express your needs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Solicit the needs of the other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Negotiate a solution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Follow up</a:t>
            </a:r>
          </a:p>
        </p:txBody>
      </p:sp>
      <p:pic>
        <p:nvPicPr>
          <p:cNvPr id="2970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1905"/>
          <a:stretch>
            <a:fillRect/>
          </a:stretch>
        </p:blipFill>
        <p:spPr bwMode="auto">
          <a:xfrm>
            <a:off x="4499992" y="1653902"/>
            <a:ext cx="41576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Win-Win 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148529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467544" y="2133144"/>
            <a:ext cx="76628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Focus on the Overall Communication System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Time Conflict Purposefully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Aim for Win</a:t>
            </a:r>
            <a:r>
              <a:rPr lang="en-CA" altLang="en-US" sz="2400" dirty="0">
                <a:solidFill>
                  <a:srgbClr val="000000"/>
                </a:solidFill>
                <a:latin typeface="+mn-lt"/>
              </a:rPr>
              <a:t>–W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in Conflict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latin typeface="+mn-lt"/>
              </a:rPr>
              <a:t>Honour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 Yourself, Your Partner, and the Relationship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Show Grace When Appropriate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Effective Communication During Conflict</a:t>
            </a:r>
          </a:p>
        </p:txBody>
      </p:sp>
    </p:spTree>
    <p:extLst>
      <p:ext uri="{BB962C8B-B14F-4D97-AF65-F5344CB8AC3E}">
        <p14:creationId xmlns:p14="http://schemas.microsoft.com/office/powerpoint/2010/main" val="38708727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13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11477" y="1118759"/>
            <a:ext cx="2284659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Interpersonal Conflict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7544" y="1565176"/>
            <a:ext cx="2592288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Effective Communication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504" y="3394385"/>
            <a:ext cx="2290291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Conflict Management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Principles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19672" y="4776863"/>
            <a:ext cx="2197619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Constructive Conflict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Orientation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21002" y="4885622"/>
            <a:ext cx="2311238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Unproductive Conflict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495457" y="4035169"/>
            <a:ext cx="32183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80200" y="2548579"/>
            <a:ext cx="650794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6828756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Interpersonal Conflict Definition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Principles of Conflict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Orientation to Conflict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Responses to Conflict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Communication Patterns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Effective Communication During Conflict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0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60054"/>
            <a:ext cx="7772400" cy="230505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kern="1200" dirty="0">
                <a:solidFill>
                  <a:srgbClr val="000000"/>
                </a:solidFill>
                <a:cs typeface="Arial" pitchFamily="34" charset="0"/>
              </a:rPr>
              <a:t>Interpersonal conflict</a:t>
            </a: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 exists when people who depend on each other express different views, interests, or goals that they perceive as incompatible or opposite.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Defining Interpersonal Conflict</a:t>
            </a:r>
          </a:p>
        </p:txBody>
      </p:sp>
    </p:spTree>
    <p:extLst>
      <p:ext uri="{BB962C8B-B14F-4D97-AF65-F5344CB8AC3E}">
        <p14:creationId xmlns:p14="http://schemas.microsoft.com/office/powerpoint/2010/main" val="34130948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276599"/>
            <a:ext cx="3775521" cy="1296417"/>
          </a:xfrm>
        </p:spPr>
        <p:txBody>
          <a:bodyPr>
            <a:normAutofit/>
          </a:bodyPr>
          <a:lstStyle/>
          <a:p>
            <a:pPr marL="323850" indent="-3238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Expressed Disagreement</a:t>
            </a:r>
          </a:p>
          <a:p>
            <a:pPr marL="323850" indent="-3238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Interdependence</a:t>
            </a:r>
            <a:endParaRPr lang="en-US" altLang="en-US" sz="2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23850" indent="-3238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Felt Need for Resolution</a:t>
            </a: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72816"/>
            <a:ext cx="42291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72693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Defining Interpersonal Conflict (cont’d)</a:t>
            </a:r>
          </a:p>
        </p:txBody>
      </p:sp>
    </p:spTree>
    <p:extLst>
      <p:ext uri="{BB962C8B-B14F-4D97-AF65-F5344CB8AC3E}">
        <p14:creationId xmlns:p14="http://schemas.microsoft.com/office/powerpoint/2010/main" val="32623861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008" y="1319014"/>
            <a:ext cx="7772400" cy="2830066"/>
          </a:xfrm>
        </p:spPr>
        <p:txBody>
          <a:bodyPr anchor="ctr"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cs typeface="Arial" pitchFamily="34" charset="0"/>
              </a:rPr>
              <a:t>Conflict Is Natural in Relationships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cs typeface="Arial" pitchFamily="34" charset="0"/>
              </a:rPr>
              <a:t>Conflict May Be Overt or Covert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cs typeface="Arial" pitchFamily="34" charset="0"/>
              </a:rPr>
              <a:t>Social Groups Shape the Meaning of Conflict </a:t>
            </a:r>
            <a:r>
              <a:rPr lang="en-US" sz="2400" dirty="0" err="1">
                <a:solidFill>
                  <a:srgbClr val="000000"/>
                </a:solidFill>
                <a:effectLst/>
                <a:cs typeface="Arial" pitchFamily="34" charset="0"/>
              </a:rPr>
              <a:t>Behaviours</a:t>
            </a:r>
            <a:endParaRPr lang="en-US" sz="24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cs typeface="Arial" pitchFamily="34" charset="0"/>
              </a:rPr>
              <a:t>Conflict Can Be Managed Well or Poorly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cs typeface="Arial" pitchFamily="34" charset="0"/>
              </a:rPr>
              <a:t>Conflict Can Be Good for Individuals and Relationships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Principles of Conflict</a:t>
            </a:r>
          </a:p>
        </p:txBody>
      </p:sp>
    </p:spTree>
    <p:extLst>
      <p:ext uri="{BB962C8B-B14F-4D97-AF65-F5344CB8AC3E}">
        <p14:creationId xmlns:p14="http://schemas.microsoft.com/office/powerpoint/2010/main" val="36918433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467948" y="5373688"/>
            <a:ext cx="23281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dirty="0">
                <a:solidFill>
                  <a:srgbClr val="000000"/>
                </a:solidFill>
                <a:latin typeface="+mn-lt"/>
              </a:rPr>
              <a:t>Chinese for “Crisis”</a:t>
            </a:r>
          </a:p>
        </p:txBody>
      </p:sp>
      <p:pic>
        <p:nvPicPr>
          <p:cNvPr id="2048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34"/>
          <a:stretch>
            <a:fillRect/>
          </a:stretch>
        </p:blipFill>
        <p:spPr bwMode="auto">
          <a:xfrm>
            <a:off x="2447925" y="1773238"/>
            <a:ext cx="4176713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Danger and Opportunity</a:t>
            </a:r>
          </a:p>
        </p:txBody>
      </p:sp>
    </p:spTree>
    <p:extLst>
      <p:ext uri="{BB962C8B-B14F-4D97-AF65-F5344CB8AC3E}">
        <p14:creationId xmlns:p14="http://schemas.microsoft.com/office/powerpoint/2010/main" val="3729645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776" y="1556792"/>
            <a:ext cx="7126560" cy="2591618"/>
          </a:xfrm>
        </p:spPr>
        <p:txBody>
          <a:bodyPr>
            <a:noAutofit/>
          </a:bodyPr>
          <a:lstStyle/>
          <a:p>
            <a:pPr marL="342900" indent="-342900" algn="l">
              <a:spcBef>
                <a:spcPct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Lose–Lose</a:t>
            </a:r>
          </a:p>
          <a:p>
            <a:pPr marL="685800" lvl="1" indent="-34290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Assumes that conflict results in losses for everyone</a:t>
            </a:r>
          </a:p>
          <a:p>
            <a:pPr marL="342900" indent="-342900" algn="l">
              <a:spcBef>
                <a:spcPct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Win–Lose</a:t>
            </a:r>
          </a:p>
          <a:p>
            <a:pPr marL="628650" lvl="1" indent="-285750" algn="l">
              <a:spcBef>
                <a:spcPct val="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Assumes that one person wins at the expense of the other</a:t>
            </a:r>
            <a:endParaRPr lang="en-US" altLang="en-US" sz="2400" b="1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indent="-342900" algn="l">
              <a:spcBef>
                <a:spcPct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Win–Win</a:t>
            </a:r>
          </a:p>
          <a:p>
            <a:pPr marL="685800" lvl="1" indent="-34290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  <a:effectLst/>
              </a:rPr>
              <a:t>Assumes that there are usually ways to resolve differences so that everyone gains </a:t>
            </a:r>
            <a:endParaRPr lang="en-US" altLang="en-US" sz="2400" b="1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Orientations to Conflict</a:t>
            </a:r>
          </a:p>
        </p:txBody>
      </p:sp>
    </p:spTree>
    <p:extLst>
      <p:ext uri="{BB962C8B-B14F-4D97-AF65-F5344CB8AC3E}">
        <p14:creationId xmlns:p14="http://schemas.microsoft.com/office/powerpoint/2010/main" val="37880983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21"/>
          <a:stretch>
            <a:fillRect/>
          </a:stretch>
        </p:blipFill>
        <p:spPr bwMode="auto">
          <a:xfrm>
            <a:off x="2122488" y="1357337"/>
            <a:ext cx="489902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Responses to Conflict</a:t>
            </a:r>
          </a:p>
        </p:txBody>
      </p:sp>
    </p:spTree>
    <p:extLst>
      <p:ext uri="{BB962C8B-B14F-4D97-AF65-F5344CB8AC3E}">
        <p14:creationId xmlns:p14="http://schemas.microsoft.com/office/powerpoint/2010/main" val="28535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47067" y="2061136"/>
            <a:ext cx="59531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+mn-lt"/>
              </a:rPr>
              <a:t>Disconfirmation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of each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Poor listening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Preoccupation with self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Cross-complaining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Hostile mind-reading</a:t>
            </a:r>
          </a:p>
        </p:txBody>
      </p:sp>
      <p:pic>
        <p:nvPicPr>
          <p:cNvPr id="2355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41243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Unproductive Conflict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891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Pages>7</Pages>
  <Words>338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218</cp:revision>
  <cp:lastPrinted>2009-04-22T19:24:48Z</cp:lastPrinted>
  <dcterms:created xsi:type="dcterms:W3CDTF">2009-10-25T14:48:23Z</dcterms:created>
  <dcterms:modified xsi:type="dcterms:W3CDTF">2017-08-16T16:53:00Z</dcterms:modified>
</cp:coreProperties>
</file>