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20"/>
  </p:notesMasterIdLst>
  <p:handoutMasterIdLst>
    <p:handoutMasterId r:id="rId21"/>
  </p:handoutMasterIdLst>
  <p:sldIdLst>
    <p:sldId id="445" r:id="rId2"/>
    <p:sldId id="462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9" r:id="rId16"/>
    <p:sldId id="460" r:id="rId17"/>
    <p:sldId id="461" r:id="rId18"/>
    <p:sldId id="463" r:id="rId1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14 Media and Media Literacy" id="{59B69349-F268-4E0D-8227-16405A16FF24}">
          <p14:sldIdLst>
            <p14:sldId id="445"/>
            <p14:sldId id="462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9"/>
            <p14:sldId id="460"/>
            <p14:sldId id="461"/>
            <p14:sldId id="4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352B8-6C30-410F-9364-D0106C7256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6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rawford.net/blog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tia.doc.gov/legacy/ntiahome/fttn99/contents.html" TargetMode="External"/><Relationship Id="rId3" Type="http://schemas.openxmlformats.org/officeDocument/2006/relationships/hyperlink" Target="http://mlop.proscenia.net/" TargetMode="External"/><Relationship Id="rId7" Type="http://schemas.openxmlformats.org/officeDocument/2006/relationships/hyperlink" Target="http://asne.org/" TargetMode="External"/><Relationship Id="rId2" Type="http://schemas.openxmlformats.org/officeDocument/2006/relationships/hyperlink" Target="http://main.nc.us/cm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ediatrics.aappublications.org/content/108/5/1222" TargetMode="External"/><Relationship Id="rId5" Type="http://schemas.openxmlformats.org/officeDocument/2006/relationships/hyperlink" Target="http://www.spj.org/" TargetMode="External"/><Relationship Id="rId4" Type="http://schemas.openxmlformats.org/officeDocument/2006/relationships/hyperlink" Target="http://www.fair.org/index.p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965747" y="4653136"/>
            <a:ext cx="5054525" cy="1368152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4400" b="1" dirty="0">
                <a:solidFill>
                  <a:srgbClr val="000090"/>
                </a:solidFill>
              </a:rPr>
              <a:t>Media and Media Literacy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8488" y="227687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14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179-194</a:t>
            </a:r>
          </a:p>
        </p:txBody>
      </p:sp>
      <p:pic>
        <p:nvPicPr>
          <p:cNvPr id="3" name="Picture 2" descr="bigstock-Workteam-in-office-working-on-4716877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90" y="1218848"/>
            <a:ext cx="4610550" cy="30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7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5901" y="1921446"/>
            <a:ext cx="7610475" cy="3163738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Cultivation</a:t>
            </a:r>
          </a:p>
          <a:p>
            <a:pPr lvl="1"/>
            <a:r>
              <a:rPr lang="en-US" sz="2400" dirty="0"/>
              <a:t>A cumulative process by which television shapes beliefs about social reality</a:t>
            </a:r>
          </a:p>
          <a:p>
            <a:endParaRPr lang="en-US" sz="2800" dirty="0"/>
          </a:p>
          <a:p>
            <a:r>
              <a:rPr lang="en-US" sz="2800" dirty="0"/>
              <a:t>Means by which cultivation occurs</a:t>
            </a:r>
          </a:p>
          <a:p>
            <a:pPr lvl="1"/>
            <a:r>
              <a:rPr lang="en-US" sz="2400" dirty="0"/>
              <a:t>Mainstreaming</a:t>
            </a:r>
          </a:p>
          <a:p>
            <a:pPr lvl="1"/>
            <a:r>
              <a:rPr lang="en-US" sz="2400" dirty="0"/>
              <a:t>Resonance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Cultivation Theory (cont’d)</a:t>
            </a:r>
          </a:p>
        </p:txBody>
      </p:sp>
    </p:spTree>
    <p:extLst>
      <p:ext uri="{BB962C8B-B14F-4D97-AF65-F5344CB8AC3E}">
        <p14:creationId xmlns:p14="http://schemas.microsoft.com/office/powerpoint/2010/main" val="422274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1700808"/>
            <a:ext cx="7445375" cy="1008112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Mass media function as tools to represent the ideology of privileged groups as natural and good</a:t>
            </a:r>
          </a:p>
        </p:txBody>
      </p:sp>
      <p:pic>
        <p:nvPicPr>
          <p:cNvPr id="3" name="Picture 2" descr="A man sits in a chair using his laptop computer while at a children's soccer game. " title="Ideological Influ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25" y="3094061"/>
            <a:ext cx="4268991" cy="2771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5164832" y="4226395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Jg</a:t>
            </a:r>
            <a:r>
              <a:rPr lang="en-US" sz="900" dirty="0"/>
              <a:t> Photography/</a:t>
            </a:r>
            <a:r>
              <a:rPr lang="en-US" sz="900" dirty="0" err="1"/>
              <a:t>Alamy</a:t>
            </a:r>
            <a:r>
              <a:rPr lang="en-US" sz="900" dirty="0"/>
              <a:t> Stock Photo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Ideological Influence</a:t>
            </a:r>
          </a:p>
        </p:txBody>
      </p:sp>
    </p:spTree>
    <p:extLst>
      <p:ext uri="{BB962C8B-B14F-4D97-AF65-F5344CB8AC3E}">
        <p14:creationId xmlns:p14="http://schemas.microsoft.com/office/powerpoint/2010/main" val="136035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1772816"/>
            <a:ext cx="7664450" cy="2275383"/>
          </a:xfrm>
          <a:noFill/>
        </p:spPr>
        <p:txBody>
          <a:bodyPr>
            <a:noAutofit/>
          </a:bodyPr>
          <a:lstStyle/>
          <a:p>
            <a:pPr>
              <a:spcAft>
                <a:spcPct val="30000"/>
              </a:spcAft>
            </a:pPr>
            <a:r>
              <a:rPr lang="en-US" sz="2800" dirty="0"/>
              <a:t>Blur production and consumption</a:t>
            </a:r>
          </a:p>
          <a:p>
            <a:pPr>
              <a:spcAft>
                <a:spcPct val="30000"/>
              </a:spcAft>
            </a:pPr>
            <a:r>
              <a:rPr lang="en-US" sz="2800" dirty="0"/>
              <a:t>Alter conceptions of space</a:t>
            </a:r>
          </a:p>
          <a:p>
            <a:pPr>
              <a:spcAft>
                <a:spcPct val="30000"/>
              </a:spcAft>
            </a:pPr>
            <a:r>
              <a:rPr lang="en-US" sz="2800" dirty="0"/>
              <a:t>Invite supersaturation</a:t>
            </a:r>
          </a:p>
          <a:p>
            <a:pPr>
              <a:spcAft>
                <a:spcPct val="30000"/>
              </a:spcAft>
            </a:pPr>
            <a:r>
              <a:rPr lang="en-US" sz="2800" dirty="0"/>
              <a:t>Encourage multitasking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Understanding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160004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components of media literacy include: acces, analyze, evaluate, respond actively, and understand.&#10;" title="Media Literac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44824"/>
            <a:ext cx="476408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5346364" y="3688777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Cengage Learning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Media Literacy (slide 1 of 3)</a:t>
            </a:r>
          </a:p>
        </p:txBody>
      </p:sp>
    </p:spTree>
    <p:extLst>
      <p:ext uri="{BB962C8B-B14F-4D97-AF65-F5344CB8AC3E}">
        <p14:creationId xmlns:p14="http://schemas.microsoft.com/office/powerpoint/2010/main" val="142418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7886700" cy="4339679"/>
          </a:xfrm>
          <a:noFill/>
        </p:spPr>
        <p:txBody>
          <a:bodyPr>
            <a:normAutofit/>
          </a:bodyPr>
          <a:lstStyle/>
          <a:p>
            <a:pPr>
              <a:spcAft>
                <a:spcPct val="30000"/>
              </a:spcAft>
            </a:pPr>
            <a:r>
              <a:rPr lang="en-US" sz="2800" dirty="0"/>
              <a:t>Understand the influence of media</a:t>
            </a:r>
          </a:p>
          <a:p>
            <a:r>
              <a:rPr lang="en-US" sz="2800" dirty="0"/>
              <a:t>Access to media</a:t>
            </a:r>
          </a:p>
          <a:p>
            <a:pPr lvl="1"/>
            <a:r>
              <a:rPr lang="en-US" sz="2400" dirty="0"/>
              <a:t>Democratic access</a:t>
            </a:r>
          </a:p>
          <a:p>
            <a:pPr lvl="2"/>
            <a:r>
              <a:rPr lang="en-US" sz="1800" dirty="0"/>
              <a:t>Digital divide between those with access and those without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Expose yourself to a range of media sources</a:t>
            </a:r>
          </a:p>
          <a:p>
            <a:pPr>
              <a:spcAft>
                <a:spcPct val="10000"/>
              </a:spcAft>
            </a:pPr>
            <a:r>
              <a:rPr lang="en-US" sz="2800" dirty="0"/>
              <a:t>Analyze Media</a:t>
            </a:r>
          </a:p>
          <a:p>
            <a:pPr lvl="1"/>
            <a:r>
              <a:rPr lang="en-US" sz="2400" dirty="0"/>
              <a:t>Ways that media construct the news</a:t>
            </a:r>
          </a:p>
          <a:p>
            <a:pPr lvl="2"/>
            <a:r>
              <a:rPr lang="en-US" sz="1800" dirty="0"/>
              <a:t>Select what gets covered</a:t>
            </a:r>
          </a:p>
          <a:p>
            <a:pPr lvl="2"/>
            <a:r>
              <a:rPr lang="en-US" sz="1800" dirty="0"/>
              <a:t>Choose the hook</a:t>
            </a:r>
          </a:p>
          <a:p>
            <a:pPr lvl="2"/>
            <a:r>
              <a:rPr lang="en-US" sz="1800" dirty="0"/>
              <a:t>Choose how to tell the story</a:t>
            </a:r>
          </a:p>
          <a:p>
            <a:pPr lvl="1">
              <a:spcAft>
                <a:spcPct val="30000"/>
              </a:spcAft>
            </a:pPr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Media Literacy (slide 2 of 3) </a:t>
            </a:r>
          </a:p>
        </p:txBody>
      </p:sp>
    </p:spTree>
    <p:extLst>
      <p:ext uri="{BB962C8B-B14F-4D97-AF65-F5344CB8AC3E}">
        <p14:creationId xmlns:p14="http://schemas.microsoft.com/office/powerpoint/2010/main" val="278589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700808"/>
            <a:ext cx="7886700" cy="2251447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Critically evaluate media messages</a:t>
            </a:r>
          </a:p>
          <a:p>
            <a:pPr lvl="1"/>
            <a:r>
              <a:rPr lang="en-US" sz="2400" dirty="0"/>
              <a:t>Puffery 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Respond actively</a:t>
            </a:r>
          </a:p>
          <a:p>
            <a:pPr lvl="1"/>
            <a:r>
              <a:rPr lang="en-US" sz="2400" dirty="0"/>
              <a:t>Use mass communication consciously</a:t>
            </a:r>
          </a:p>
          <a:p>
            <a:pPr lvl="1"/>
            <a:r>
              <a:rPr lang="en-US" sz="2400" dirty="0"/>
              <a:t>Participate in decision making about media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Media Literacy (slide 3 of 3) </a:t>
            </a:r>
          </a:p>
        </p:txBody>
      </p:sp>
    </p:spTree>
    <p:extLst>
      <p:ext uri="{BB962C8B-B14F-4D97-AF65-F5344CB8AC3E}">
        <p14:creationId xmlns:p14="http://schemas.microsoft.com/office/powerpoint/2010/main" val="41255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7950" y="1844824"/>
            <a:ext cx="7664450" cy="1291530"/>
          </a:xfrm>
          <a:noFill/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dirty="0">
                <a:solidFill>
                  <a:srgbClr val="AFCFB1"/>
                </a:solidFill>
              </a:rPr>
              <a:t>11.1:</a:t>
            </a:r>
            <a:r>
              <a:rPr lang="en-US" dirty="0"/>
              <a:t>  </a:t>
            </a:r>
            <a:r>
              <a:rPr lang="en-US" dirty="0">
                <a:hlinkClick r:id="rId2"/>
              </a:rPr>
              <a:t>Susan Crawford</a:t>
            </a:r>
            <a:endParaRPr lang="en-US" dirty="0"/>
          </a:p>
          <a:p>
            <a:pPr lvl="2"/>
            <a:r>
              <a:rPr lang="en-US" sz="1800" dirty="0"/>
              <a:t>Susan Crawford is a legal scholar. Her columns and op-ed pieces give her opinions on a range of cyberspace-related legal issues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WebLinks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335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484784"/>
            <a:ext cx="7886700" cy="4627711"/>
          </a:xfrm>
          <a:noFill/>
        </p:spPr>
        <p:txBody>
          <a:bodyPr>
            <a:normAutofit/>
          </a:bodyPr>
          <a:lstStyle/>
          <a:p>
            <a:pPr>
              <a:spcAft>
                <a:spcPct val="30000"/>
              </a:spcAft>
            </a:pPr>
            <a:r>
              <a:rPr lang="en-US" dirty="0">
                <a:hlinkClick r:id="rId2"/>
              </a:rPr>
              <a:t>Citizens for Media Literacy</a:t>
            </a:r>
            <a:endParaRPr lang="en-US" dirty="0"/>
          </a:p>
          <a:p>
            <a:pPr>
              <a:spcAft>
                <a:spcPct val="30000"/>
              </a:spcAft>
            </a:pPr>
            <a:r>
              <a:rPr lang="en-US" dirty="0">
                <a:hlinkClick r:id="rId3"/>
              </a:rPr>
              <a:t>Media Literacy Online Project</a:t>
            </a:r>
            <a:endParaRPr lang="en-US" dirty="0"/>
          </a:p>
          <a:p>
            <a:pPr lvl="2">
              <a:spcAft>
                <a:spcPct val="30000"/>
              </a:spcAft>
            </a:pPr>
            <a:r>
              <a:rPr lang="en-US" sz="1800" dirty="0"/>
              <a:t>University of Oregon – Eugene</a:t>
            </a:r>
          </a:p>
          <a:p>
            <a:pPr>
              <a:spcAft>
                <a:spcPct val="30000"/>
              </a:spcAft>
            </a:pPr>
            <a:r>
              <a:rPr lang="en-US" dirty="0">
                <a:hlinkClick r:id="rId4"/>
              </a:rPr>
              <a:t>FAIR: Fairness and Accuracy in Reporting</a:t>
            </a:r>
            <a:endParaRPr lang="en-US" dirty="0"/>
          </a:p>
          <a:p>
            <a:pPr>
              <a:spcAft>
                <a:spcPct val="30000"/>
              </a:spcAft>
            </a:pPr>
            <a:r>
              <a:rPr lang="en-US" dirty="0">
                <a:hlinkClick r:id="rId5"/>
              </a:rPr>
              <a:t>Society of Professional Journalists</a:t>
            </a:r>
            <a:endParaRPr lang="en-US" dirty="0"/>
          </a:p>
          <a:p>
            <a:pPr>
              <a:spcAft>
                <a:spcPct val="30000"/>
              </a:spcAft>
            </a:pPr>
            <a:r>
              <a:rPr lang="en-US" dirty="0">
                <a:hlinkClick r:id="rId6"/>
              </a:rPr>
              <a:t>Impact of Entertainment Violence </a:t>
            </a:r>
            <a:endParaRPr lang="en-US" dirty="0"/>
          </a:p>
          <a:p>
            <a:pPr>
              <a:spcAft>
                <a:spcPct val="30000"/>
              </a:spcAft>
            </a:pPr>
            <a:r>
              <a:rPr lang="en-US" dirty="0">
                <a:hlinkClick r:id="rId7"/>
              </a:rPr>
              <a:t>American Society of Newspaper Editors </a:t>
            </a:r>
            <a:endParaRPr lang="en-US" dirty="0"/>
          </a:p>
          <a:p>
            <a:pPr>
              <a:spcAft>
                <a:spcPct val="30000"/>
              </a:spcAft>
            </a:pPr>
            <a:r>
              <a:rPr lang="en-US" dirty="0">
                <a:hlinkClick r:id="rId8"/>
              </a:rPr>
              <a:t>Falling Through the Net: </a:t>
            </a:r>
            <a:br>
              <a:rPr lang="en-US" dirty="0">
                <a:hlinkClick r:id="rId8"/>
              </a:rPr>
            </a:br>
            <a:r>
              <a:rPr lang="en-US" dirty="0">
                <a:hlinkClick r:id="rId8"/>
              </a:rPr>
              <a:t>Defining the Digital Divide </a:t>
            </a:r>
            <a:endParaRPr lang="en-US" dirty="0"/>
          </a:p>
          <a:p>
            <a:pPr lvl="2">
              <a:spcAft>
                <a:spcPct val="30000"/>
              </a:spcAft>
            </a:pPr>
            <a:r>
              <a:rPr lang="en-US" sz="1800" dirty="0"/>
              <a:t>U.S. Department of Commerce</a:t>
            </a:r>
            <a:endParaRPr lang="en-US" sz="1800" b="1" dirty="0"/>
          </a:p>
          <a:p>
            <a:pPr>
              <a:spcAft>
                <a:spcPct val="30000"/>
              </a:spcAft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77232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14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Media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5968" y="1565176"/>
            <a:ext cx="20882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Social Media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Effects of Media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Digital Literacy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9059" y="4776863"/>
            <a:ext cx="2088232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Media Theories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Types of Media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Functions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511477" y="4035169"/>
            <a:ext cx="305814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618386" y="2548579"/>
            <a:ext cx="71260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Nature of Media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Functions of Media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Effectiveness of Media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Influence of Media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1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7488832" cy="1315343"/>
          </a:xfrm>
          <a:noFill/>
        </p:spPr>
        <p:txBody>
          <a:bodyPr>
            <a:noAutofit/>
          </a:bodyPr>
          <a:lstStyle/>
          <a:p>
            <a:pPr>
              <a:spcAft>
                <a:spcPct val="30000"/>
              </a:spcAft>
            </a:pPr>
            <a:r>
              <a:rPr lang="en-US" sz="2400" dirty="0"/>
              <a:t>Electronic </a:t>
            </a:r>
            <a:r>
              <a:rPr lang="en-US" sz="3600" dirty="0"/>
              <a:t>or</a:t>
            </a:r>
            <a:r>
              <a:rPr lang="en-US" sz="2400" dirty="0"/>
              <a:t> mechanical channels of delivering one-to-many communication</a:t>
            </a:r>
          </a:p>
          <a:p>
            <a:pPr lvl="1">
              <a:spcAft>
                <a:spcPct val="30000"/>
              </a:spcAft>
            </a:pPr>
            <a:r>
              <a:rPr lang="en-US" sz="2000" dirty="0"/>
              <a:t>Film, television, radio, newspapers, magazines</a:t>
            </a:r>
          </a:p>
        </p:txBody>
      </p:sp>
      <p:pic>
        <p:nvPicPr>
          <p:cNvPr id="3" name="Picture 2" descr="A man is viewing a website on a laptop computer." title="Mass Me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261386"/>
            <a:ext cx="3528392" cy="266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4831586" y="4309864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RobinBeckham</a:t>
            </a:r>
            <a:r>
              <a:rPr lang="en-US" sz="900" dirty="0"/>
              <a:t>/</a:t>
            </a:r>
            <a:r>
              <a:rPr lang="en-US" sz="900" dirty="0" err="1"/>
              <a:t>Beepstock</a:t>
            </a:r>
            <a:r>
              <a:rPr lang="en-US" sz="900" dirty="0"/>
              <a:t>/</a:t>
            </a:r>
            <a:r>
              <a:rPr lang="en-US" sz="900" dirty="0" err="1"/>
              <a:t>Alamy</a:t>
            </a:r>
            <a:r>
              <a:rPr lang="en-US" sz="900" dirty="0"/>
              <a:t> Stock Photo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Mass Media</a:t>
            </a:r>
          </a:p>
        </p:txBody>
      </p:sp>
    </p:spTree>
    <p:extLst>
      <p:ext uri="{BB962C8B-B14F-4D97-AF65-F5344CB8AC3E}">
        <p14:creationId xmlns:p14="http://schemas.microsoft.com/office/powerpoint/2010/main" val="107503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836" y="1849438"/>
            <a:ext cx="7188516" cy="1219522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dirty="0"/>
              <a:t>Means of connecting and interacting actively</a:t>
            </a:r>
          </a:p>
          <a:p>
            <a:pPr lvl="1">
              <a:spcAft>
                <a:spcPct val="30000"/>
              </a:spcAft>
            </a:pPr>
            <a:r>
              <a:rPr lang="en-US" b="0" dirty="0"/>
              <a:t>Smartphones, tweets, texts, Instagram, email, iPads, MP3s, websites, etc.</a:t>
            </a:r>
          </a:p>
          <a:p>
            <a:pPr marL="342900" lvl="1" indent="0">
              <a:spcAft>
                <a:spcPct val="30000"/>
              </a:spcAft>
              <a:buNone/>
            </a:pPr>
            <a:endParaRPr lang="en-US" b="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Social Media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2932" y="3861048"/>
            <a:ext cx="733846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100" dirty="0">
                <a:cs typeface="Arial" charset="0"/>
              </a:rPr>
              <a:t>In an average day, how many text and IM messages do you send?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3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825625"/>
            <a:ext cx="7886700" cy="3259559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The primary difference between mass media and social media</a:t>
            </a:r>
          </a:p>
          <a:p>
            <a:endParaRPr lang="en-US" sz="2800" dirty="0"/>
          </a:p>
          <a:p>
            <a:r>
              <a:rPr lang="en-US" sz="2800" dirty="0"/>
              <a:t>Implications</a:t>
            </a:r>
          </a:p>
          <a:p>
            <a:pPr lvl="1"/>
            <a:r>
              <a:rPr lang="en-US" sz="2400" dirty="0"/>
              <a:t>Ease of manipulation</a:t>
            </a:r>
          </a:p>
          <a:p>
            <a:pPr lvl="1"/>
            <a:r>
              <a:rPr lang="en-US" sz="2400" dirty="0"/>
              <a:t>Convergence</a:t>
            </a:r>
          </a:p>
          <a:p>
            <a:pPr lvl="1"/>
            <a:r>
              <a:rPr lang="en-US" sz="2400" dirty="0"/>
              <a:t>Nearly instant speed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Digitalization</a:t>
            </a:r>
          </a:p>
        </p:txBody>
      </p:sp>
    </p:spTree>
    <p:extLst>
      <p:ext uri="{BB962C8B-B14F-4D97-AF65-F5344CB8AC3E}">
        <p14:creationId xmlns:p14="http://schemas.microsoft.com/office/powerpoint/2010/main" val="173132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edia continuum extends from the most interpersonal types of communication to mass formats for communication in the following order:&#10;• Telephone and Smartphone&#10;• IM&#10;• PDA&#10;• Email&#10;• Twitter&#10;• Instragram&#10;• Listservs&#10;• Facebook and LinkedIn&#10;• Blogs&#10;• YouTube&#10;• TV&#10;" title="The Media Continu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38852"/>
            <a:ext cx="7272396" cy="128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6475372" y="2384226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Cengage Learning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Media Continuum</a:t>
            </a:r>
          </a:p>
        </p:txBody>
      </p:sp>
    </p:spTree>
    <p:extLst>
      <p:ext uri="{BB962C8B-B14F-4D97-AF65-F5344CB8AC3E}">
        <p14:creationId xmlns:p14="http://schemas.microsoft.com/office/powerpoint/2010/main" val="149871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1849438"/>
            <a:ext cx="7391400" cy="3523778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We choose mass communication to gratify ourselves</a:t>
            </a:r>
          </a:p>
          <a:p>
            <a:pPr lvl="1"/>
            <a:endParaRPr lang="en-US" sz="2400" dirty="0"/>
          </a:p>
          <a:p>
            <a:r>
              <a:rPr lang="en-US" sz="2800" dirty="0"/>
              <a:t>People are active agents who make deliberate </a:t>
            </a:r>
            <a:br>
              <a:rPr lang="en-US" sz="2800" dirty="0"/>
            </a:br>
            <a:r>
              <a:rPr lang="en-US" sz="2800" dirty="0"/>
              <a:t>choices among media</a:t>
            </a:r>
          </a:p>
          <a:p>
            <a:endParaRPr lang="en-US" sz="2800" dirty="0">
              <a:latin typeface="Verdan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Uses and Gratification Theory</a:t>
            </a:r>
          </a:p>
        </p:txBody>
      </p:sp>
    </p:spTree>
    <p:extLst>
      <p:ext uri="{BB962C8B-B14F-4D97-AF65-F5344CB8AC3E}">
        <p14:creationId xmlns:p14="http://schemas.microsoft.com/office/powerpoint/2010/main" val="410674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861" y="1778000"/>
            <a:ext cx="7698531" cy="3667224"/>
          </a:xfrm>
          <a:noFill/>
        </p:spPr>
        <p:txBody>
          <a:bodyPr>
            <a:normAutofit/>
          </a:bodyPr>
          <a:lstStyle/>
          <a:p>
            <a:pPr>
              <a:spcAft>
                <a:spcPct val="25000"/>
              </a:spcAft>
            </a:pPr>
            <a:r>
              <a:rPr lang="en-US" sz="2800" dirty="0"/>
              <a:t>Selecting and calling to the public’s attention ideas, events, people, and perspectives</a:t>
            </a:r>
          </a:p>
          <a:p>
            <a:pPr>
              <a:spcBef>
                <a:spcPts val="1200"/>
              </a:spcBef>
              <a:spcAft>
                <a:spcPct val="25000"/>
              </a:spcAft>
            </a:pPr>
            <a:r>
              <a:rPr lang="en-US" sz="2800" dirty="0"/>
              <a:t>Media divert attention from some topics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Gatekeeper</a:t>
            </a:r>
          </a:p>
          <a:p>
            <a:pPr lvl="1"/>
            <a:r>
              <a:rPr lang="en-US" sz="2400" dirty="0"/>
              <a:t>A person or group that decides which messages pass through the gates of media to reach consumers</a:t>
            </a:r>
          </a:p>
          <a:p>
            <a:pPr lvl="2">
              <a:spcAft>
                <a:spcPct val="30000"/>
              </a:spcAft>
            </a:pPr>
            <a:r>
              <a:rPr lang="en-US" sz="1800" dirty="0"/>
              <a:t>Producers, editors, Webmasters, advertisers, etc.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Agenda Setting</a:t>
            </a:r>
          </a:p>
        </p:txBody>
      </p:sp>
    </p:spTree>
    <p:extLst>
      <p:ext uri="{BB962C8B-B14F-4D97-AF65-F5344CB8AC3E}">
        <p14:creationId xmlns:p14="http://schemas.microsoft.com/office/powerpoint/2010/main" val="243646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1866899"/>
            <a:ext cx="7664450" cy="3146277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Television promotes a worldview that is inaccurate but that viewers nonetheless assume reflects real life</a:t>
            </a:r>
          </a:p>
          <a:p>
            <a:r>
              <a:rPr lang="en-US" sz="2800" dirty="0">
                <a:cs typeface="Arial" charset="0"/>
              </a:rPr>
              <a:t>The prevalence of violence in movies and television programs can make the world seem more violent than it is</a:t>
            </a:r>
          </a:p>
          <a:p>
            <a:endParaRPr lang="en-US" sz="2800" dirty="0">
              <a:latin typeface="Verdan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Cultivation Theory</a:t>
            </a:r>
          </a:p>
        </p:txBody>
      </p:sp>
    </p:spTree>
    <p:extLst>
      <p:ext uri="{BB962C8B-B14F-4D97-AF65-F5344CB8AC3E}">
        <p14:creationId xmlns:p14="http://schemas.microsoft.com/office/powerpoint/2010/main" val="184292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10074</TotalTime>
  <Pages>7</Pages>
  <Words>435</Words>
  <Application>Microsoft Office PowerPoint</Application>
  <PresentationFormat>On-screen Show (4:3)</PresentationFormat>
  <Paragraphs>95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218</cp:revision>
  <cp:lastPrinted>2009-04-22T19:24:48Z</cp:lastPrinted>
  <dcterms:created xsi:type="dcterms:W3CDTF">2009-10-25T14:48:23Z</dcterms:created>
  <dcterms:modified xsi:type="dcterms:W3CDTF">2017-08-22T19:02:24Z</dcterms:modified>
</cp:coreProperties>
</file>