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31"/>
  </p:notesMasterIdLst>
  <p:handoutMasterIdLst>
    <p:handoutMasterId r:id="rId32"/>
  </p:handoutMasterIdLst>
  <p:sldIdLst>
    <p:sldId id="512" r:id="rId2"/>
    <p:sldId id="539" r:id="rId3"/>
    <p:sldId id="540" r:id="rId4"/>
    <p:sldId id="541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42" r:id="rId3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8 Persuasive Speaking" id="{B6AB4E31-C315-4880-A960-B65C4B31B399}">
          <p14:sldIdLst>
            <p14:sldId id="512"/>
            <p14:sldId id="539"/>
            <p14:sldId id="540"/>
            <p14:sldId id="54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4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0C04B-FACB-46DB-94DE-5B521A8950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teland.com/author/William-Bernbach-Quotes/3097/" TargetMode="External"/><Relationship Id="rId2" Type="http://schemas.openxmlformats.org/officeDocument/2006/relationships/hyperlink" Target="http://www.quoteland.com/author/Marcus-Aurelius-Quotes/333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696" y="5157192"/>
            <a:ext cx="5270549" cy="69817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4400" b="1" dirty="0">
                <a:solidFill>
                  <a:srgbClr val="000090"/>
                </a:solidFill>
              </a:rPr>
              <a:t>Persuasive Speaking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2276872"/>
            <a:ext cx="34694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18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243-269</a:t>
            </a:r>
          </a:p>
        </p:txBody>
      </p:sp>
      <p:pic>
        <p:nvPicPr>
          <p:cNvPr id="3" name="Picture 2" descr="public-speaking-e137234987567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28" y="1340768"/>
            <a:ext cx="4563504" cy="32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656209"/>
            <a:ext cx="7664450" cy="1628775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Emotional reasons for attitudes, beliefs, or actions</a:t>
            </a:r>
          </a:p>
          <a:p>
            <a:pPr lvl="1">
              <a:buFont typeface="Futura Hv" pitchFamily="34" charset="0"/>
              <a:buNone/>
            </a:pPr>
            <a:endParaRPr lang="en-US" sz="2400" dirty="0">
              <a:latin typeface="Verdana" pitchFamily="34" charset="0"/>
            </a:endParaRPr>
          </a:p>
        </p:txBody>
      </p:sp>
      <p:pic>
        <p:nvPicPr>
          <p:cNvPr id="3" name="Picture 2" descr="A man wearing a microphone and holding a tablet gives a speech while standing in the center of an applaudiing crowd." title="Path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40" y="2492896"/>
            <a:ext cx="5072116" cy="3290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524872" y="4245594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Hero Images/Getty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Pathos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4935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thos in speaking can be enhanced in the following ways:&#10;&#10;Personalize the issue, problem, or topic.&#10;• Include detailed examples.&#10;• Tell stories that give listeners a sense of being in situations, experiencing problems.&#10;• Translate statistics to make them interesting and personal.&#10;Appeal to listeners’ needs and values.&#10;• Show how your position satisfies listeners’ needs, is consistent with their values.&#10;• Use examples familiar to listeners to tie your ideas to their values and experiences.&#10;• Show listeners how doing or believing what you advocate helps them live up to their values.&#10;• Include quotations from people whom listeners respect.&#10;Bring material alive.&#10;• Use visual aids to give listeners a vivid, graphic understanding of your topic.&#10;• Use striking quotes from people involved with your topic.&#10;• Use active, concrete language to paint verbal pictures.&#10;" title="Enchancing Path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056836" cy="44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5483948" y="441118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Pathos (cont’d)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3874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3187551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Rational or logical proof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Forms of reasoning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Inductive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Uses specific examples to draw a general conclusion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Deductive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Begins with general claim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Proceeds with specific claim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Ends with conclusion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Logos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38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0336" y="1668595"/>
            <a:ext cx="3231658" cy="3691195"/>
          </a:xfrm>
          <a:noFill/>
        </p:spPr>
        <p:txBody>
          <a:bodyPr>
            <a:norm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Main components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Claim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Grounds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Warrant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Also includes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Qualifier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Rebuttal</a:t>
            </a:r>
          </a:p>
          <a:p>
            <a:endParaRPr lang="en-US" sz="2800" dirty="0">
              <a:latin typeface="Verdana" pitchFamily="34" charset="0"/>
            </a:endParaRPr>
          </a:p>
        </p:txBody>
      </p:sp>
      <p:pic>
        <p:nvPicPr>
          <p:cNvPr id="3" name="Picture 2" descr="The diagram depicts the following relationships:&#10;GROUNDS are evidence for a claim, which lead to a&#10;CLAIM, or the speaker’s assertion.&#10;Between the grounds and the claim is the WARRANT, which is the link that establishes the relevance of the grounds to the claim.&#10;Also acting on the claim are the following elements:&#10;QUALIFIER limits the scope of the claim and&#10;REBUTTAL addresses listeners’ reservations." title="Toulmin 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73" y="785873"/>
            <a:ext cx="4091678" cy="5303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691808" y="4453880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Toulmin Model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0168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552" y="1758950"/>
            <a:ext cx="7760013" cy="3182218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Credibility:  the perception  that a person (speaker) is informed and trustworthy</a:t>
            </a:r>
          </a:p>
          <a:p>
            <a:endParaRPr lang="en-US" sz="2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be earned by convincing listeners a speaker has integrity and goodwill toward them and can be trusted </a:t>
            </a: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Building Credibility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758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32595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Initial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Expertise, trustworthiness recognized </a:t>
            </a:r>
            <a:r>
              <a:rPr lang="en-US" sz="2400" u="sng" dirty="0"/>
              <a:t>before</a:t>
            </a:r>
            <a:r>
              <a:rPr lang="en-US" sz="2400" dirty="0"/>
              <a:t> a presentation begins</a:t>
            </a:r>
          </a:p>
          <a:p>
            <a:pPr lvl="4">
              <a:spcAft>
                <a:spcPct val="30000"/>
              </a:spcAft>
            </a:pPr>
            <a:endParaRPr lang="en-US" sz="1600" dirty="0"/>
          </a:p>
          <a:p>
            <a:r>
              <a:rPr lang="en-US" sz="2800" dirty="0"/>
              <a:t>Derived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Credibility gained </a:t>
            </a:r>
            <a:r>
              <a:rPr lang="en-US" sz="2400" u="sng" dirty="0"/>
              <a:t>during</a:t>
            </a:r>
            <a:r>
              <a:rPr lang="en-US" sz="2400" dirty="0"/>
              <a:t> the presentation</a:t>
            </a:r>
          </a:p>
          <a:p>
            <a:pPr lvl="4">
              <a:spcAft>
                <a:spcPct val="30000"/>
              </a:spcAft>
            </a:pPr>
            <a:endParaRPr lang="en-US" sz="1600" dirty="0"/>
          </a:p>
          <a:p>
            <a:r>
              <a:rPr lang="en-US" sz="2800" dirty="0"/>
              <a:t>Terminal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Credibility at the </a:t>
            </a:r>
            <a:r>
              <a:rPr lang="en-US" sz="2400" u="sng" dirty="0"/>
              <a:t>end</a:t>
            </a:r>
            <a:r>
              <a:rPr lang="en-US" sz="2400" dirty="0"/>
              <a:t> of the presentation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Credibility (Ethos)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713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agram depicts an equation.&#10;Initial credibility, which consists of position, titles, and known accomplishments&#10;PLUS or MINUS&#10;Derived credibility, which is influenced by these factors: evidence presented, clear organization, speaker’s connection with the topic, speaker’s connection with listeners, and speaker’s demonstrated energy and dynamism&#10;EQUALS&#10;Terminal credibility&#10;" title="Developing Cred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592708" cy="3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155724" y="3938159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Developing Credibility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466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56305" y="1849439"/>
            <a:ext cx="7804127" cy="3019722"/>
          </a:xfrm>
          <a:noFill/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50000"/>
              </a:spcAft>
            </a:pPr>
            <a:r>
              <a:rPr lang="en-US" sz="2400" dirty="0"/>
              <a:t>State your qualifications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50000"/>
              </a:spcAft>
            </a:pPr>
            <a:r>
              <a:rPr lang="en-US" sz="2400" dirty="0"/>
              <a:t>Show listeners you care about them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50000"/>
              </a:spcAft>
            </a:pPr>
            <a:r>
              <a:rPr lang="en-US" sz="2400" dirty="0"/>
              <a:t>Appeal to listener’s emotions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50000"/>
              </a:spcAft>
            </a:pPr>
            <a:r>
              <a:rPr lang="en-US" sz="2400" dirty="0"/>
              <a:t>Use effective, ethical supporting material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50000"/>
              </a:spcAft>
            </a:pPr>
            <a:r>
              <a:rPr lang="en-US" sz="2400" dirty="0"/>
              <a:t>Communicate verbally and nonverbally your connection to the topic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Enhancing Credibility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154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3597275" cy="359410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Attention</a:t>
            </a:r>
          </a:p>
          <a:p>
            <a:r>
              <a:rPr lang="en-US" sz="2800" dirty="0"/>
              <a:t>Need</a:t>
            </a:r>
          </a:p>
          <a:p>
            <a:r>
              <a:rPr lang="en-US" sz="2800" dirty="0"/>
              <a:t>Satisfaction</a:t>
            </a:r>
          </a:p>
          <a:p>
            <a:r>
              <a:rPr lang="en-US" sz="2800" dirty="0"/>
              <a:t>Visualization</a:t>
            </a:r>
          </a:p>
          <a:p>
            <a:r>
              <a:rPr lang="en-US" sz="2800" dirty="0"/>
              <a:t>Call to action</a:t>
            </a:r>
          </a:p>
          <a:p>
            <a:endParaRPr lang="en-US" sz="2800" dirty="0"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Motivated Sequence Pattern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5206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2185665"/>
            <a:ext cx="7886700" cy="2251447"/>
          </a:xfrm>
          <a:noFill/>
        </p:spPr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When making this decision, take into consideration :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 Listeners’ expectations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 Listeners’ attitudes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Listeners’ knowledge</a:t>
            </a:r>
          </a:p>
          <a:p>
            <a:pPr lvl="2">
              <a:spcAft>
                <a:spcPct val="30000"/>
              </a:spcAft>
            </a:pPr>
            <a:r>
              <a:rPr lang="en-US" sz="1800" dirty="0"/>
              <a:t>Inoculation</a:t>
            </a:r>
          </a:p>
          <a:p>
            <a:endParaRPr lang="en-US" sz="2800" dirty="0"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834437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One-Sided and Two-Sided Presentations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4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Persuasive Speaking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Pillars of Persuasion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Building Credibility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Persuasive Speaking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Digital Media and Persuasion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2323455"/>
          </a:xfrm>
          <a:noFill/>
        </p:spPr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sz="3200" dirty="0"/>
              <a:t>Create common ground with listeners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3200" dirty="0"/>
              <a:t>Adapt to listeners</a:t>
            </a:r>
          </a:p>
          <a:p>
            <a:r>
              <a:rPr lang="en-US" sz="3200" dirty="0"/>
              <a:t>Avoid fallacious reasoning</a:t>
            </a:r>
          </a:p>
          <a:p>
            <a:pPr lvl="1"/>
            <a:r>
              <a:rPr lang="en-US" sz="2800" dirty="0"/>
              <a:t>false or flawed logic</a:t>
            </a:r>
          </a:p>
          <a:p>
            <a:pPr lvl="2"/>
            <a:r>
              <a:rPr lang="en-US" sz="2000" dirty="0"/>
              <a:t>Intentional or unintentional</a:t>
            </a:r>
          </a:p>
          <a:p>
            <a:pPr marL="0" indent="0">
              <a:buNone/>
            </a:pPr>
            <a:endParaRPr lang="en-US" sz="3200" dirty="0"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Effective Persuasive Speeches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1058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844824"/>
            <a:ext cx="7445375" cy="2454706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Go to the person instead of the idea</a:t>
            </a:r>
          </a:p>
          <a:p>
            <a:pPr lvl="1">
              <a:spcAft>
                <a:spcPct val="20000"/>
              </a:spcAft>
            </a:pPr>
            <a:r>
              <a:rPr lang="en-US" sz="2800" dirty="0"/>
              <a:t>“You can’t believe what Jane Smith says about voting because she doesn’t vote.”</a:t>
            </a:r>
            <a:endParaRPr lang="en-US" sz="2800" b="1" dirty="0"/>
          </a:p>
          <a:p>
            <a:pPr lvl="1"/>
            <a:r>
              <a:rPr lang="en-US" sz="2800" dirty="0"/>
              <a:t>“We shouldn’t stay here and listen to an ex-con and a confessed criminal tell us how to restore values to our teens.”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/>
              <a:t>Ad Hominem </a:t>
            </a:r>
            <a:r>
              <a:rPr lang="en-US" sz="4400" dirty="0"/>
              <a:t>Arguments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569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7445375" cy="2079142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“After this, therefore because of this”</a:t>
            </a:r>
          </a:p>
          <a:p>
            <a:r>
              <a:rPr lang="en-US" sz="2800" dirty="0"/>
              <a:t>Argue that a coincidental sequence is causal</a:t>
            </a:r>
          </a:p>
          <a:p>
            <a:pPr lvl="1"/>
            <a:r>
              <a:rPr lang="en-US" sz="2400" dirty="0"/>
              <a:t>“The new flextime policy is ineffective because more people have been late getting to work since it went into effect.”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/>
              <a:t>Post Hoc, Ergo Propter Hoc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43771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7950" y="1930719"/>
            <a:ext cx="7664450" cy="3154465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Argues that because many people believe or act in a particular way, you should too</a:t>
            </a:r>
          </a:p>
          <a:p>
            <a:pPr lvl="1"/>
            <a:r>
              <a:rPr lang="en-US" sz="2400" dirty="0"/>
              <a:t>“Carpooling to cut down on the campus parking problem is a stupid idea. Look around – nobody carpools.”</a:t>
            </a:r>
            <a:endParaRPr lang="en-US" sz="2400" b="1" dirty="0"/>
          </a:p>
          <a:p>
            <a:pPr lvl="1"/>
            <a:r>
              <a:rPr lang="en-US" sz="2400" dirty="0"/>
              <a:t>“You need to try using Brand X; 10,000 satisfied customers can’t be wrong.”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Bandwagon Appeal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0134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587" y="1844824"/>
            <a:ext cx="7862837" cy="254881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Once we take the first step, more and more steps inevitably will follow</a:t>
            </a:r>
            <a:endParaRPr lang="en-US" sz="2800" b="0" dirty="0"/>
          </a:p>
          <a:p>
            <a:pPr lvl="1"/>
            <a:r>
              <a:rPr lang="en-US" sz="2400" dirty="0"/>
              <a:t>“Restricting logging is only the first step. Next, the environmentalists will want to prohibit any timber cutting. Pretty soon, we won’t be able to build homes or furniture.”</a:t>
            </a:r>
            <a:r>
              <a:rPr lang="en-US" sz="2400" b="0" dirty="0"/>
              <a:t>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Slippery Slope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432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7445375" cy="2456482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 broad claim based on insufficient evidence</a:t>
            </a:r>
            <a:endParaRPr lang="en-US" sz="2800" b="1" dirty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dirty="0"/>
              <a:t>“Three congressional representatives have had affairs. Therefore, all members of Congress are unethical.”</a:t>
            </a:r>
            <a:endParaRPr lang="en-US" sz="2400" b="1" dirty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dirty="0"/>
              <a:t>“Brand X worked for me! Therefore, everyone should buy Brand X.”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Hasty Generalization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621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0960" y="1928942"/>
            <a:ext cx="7391400" cy="2004114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Arguments that attempt to deflect listeners from relevant issues</a:t>
            </a:r>
          </a:p>
          <a:p>
            <a:pPr lvl="1"/>
            <a:r>
              <a:rPr lang="en-US" sz="2400" dirty="0"/>
              <a:t>Victor confronted his boss about recent wage cutbacks.  His boss responded, “Well, you could be making $35 a week as I did when I was your age.”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Red Herring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6306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609" y="1988840"/>
            <a:ext cx="7664450" cy="2775881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An argument that wrongly suggests only two options are available</a:t>
            </a:r>
          </a:p>
          <a:p>
            <a:pPr lvl="1"/>
            <a:r>
              <a:rPr lang="en-US" sz="2400" dirty="0"/>
              <a:t>“Either abolish fraternities on our campus or accept the fact that this is a party school where drinking is more important than learning.”</a:t>
            </a:r>
            <a:endParaRPr lang="en-US" sz="2400" b="1" dirty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dirty="0"/>
              <a:t>“America, love it or leave it.”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Either-Or Logic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6560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7886700" cy="413766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800" dirty="0"/>
              <a:t>Occurs when we generalize a person's authority or expertise in a particular area to other areas that are irrelevant to the person’s experience and knowledge</a:t>
            </a:r>
          </a:p>
          <a:p>
            <a:pPr lvl="1"/>
            <a:r>
              <a:rPr lang="en-US" sz="2400" dirty="0"/>
              <a:t>“World-famous athlete Michael Jordan urges us to buy a particular brand of underwear.”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Halo Effect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311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18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Persuasion 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7544" y="1565176"/>
            <a:ext cx="2456656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Characteristics of Good Persuaders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Fallacies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Three Pillars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Persuasive Speeches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Toulmin</a:t>
            </a:r>
            <a:r>
              <a:rPr lang="en-US" sz="2000" dirty="0" smtClean="0">
                <a:solidFill>
                  <a:schemeClr val="tx1"/>
                </a:solidFill>
              </a:rPr>
              <a:t>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Credibility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564431" y="2548579"/>
            <a:ext cx="766562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3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6460976" y="325340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Blend Images/Getty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Persuasion</a:t>
            </a:r>
            <a:endParaRPr lang="en-US" sz="4400" b="1" dirty="0"/>
          </a:p>
        </p:txBody>
      </p:sp>
      <p:sp>
        <p:nvSpPr>
          <p:cNvPr id="9" name="“Remember that what pulls the strings is the force hidden within; there lies the power to persuade”…"/>
          <p:cNvSpPr txBox="1">
            <a:spLocks noGrp="1"/>
          </p:cNvSpPr>
          <p:nvPr>
            <p:ph type="body" sz="half" idx="4294967295"/>
          </p:nvPr>
        </p:nvSpPr>
        <p:spPr>
          <a:xfrm>
            <a:off x="457200" y="1989138"/>
            <a:ext cx="6923088" cy="2808014"/>
          </a:xfrm>
          <a:prstGeom prst="rect">
            <a:avLst/>
          </a:prstGeom>
        </p:spPr>
        <p:txBody>
          <a:bodyPr lIns="126435" tIns="72248" rIns="126435" bIns="72248" anchor="t">
            <a:normAutofit fontScale="62500" lnSpcReduction="20000"/>
          </a:bodyPr>
          <a:lstStyle/>
          <a:p>
            <a:pPr marL="0" indent="0" defTabSz="1300480">
              <a:spcBef>
                <a:spcPts val="500"/>
              </a:spcBef>
              <a:buSzTx/>
              <a:buNone/>
              <a:defRPr sz="3413">
                <a:solidFill>
                  <a:srgbClr val="AF9738"/>
                </a:solidFill>
                <a:uFill>
                  <a:solidFill>
                    <a:srgbClr val="AF9738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426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“Remember that what pulls the strings is the force hidden within; there lies the power to persuade”</a:t>
            </a:r>
          </a:p>
          <a:p>
            <a:pPr marL="0" indent="0" defTabSz="1300480">
              <a:spcBef>
                <a:spcPts val="500"/>
              </a:spcBef>
              <a:buClr>
                <a:srgbClr val="000000"/>
              </a:buClr>
              <a:buFont typeface="Calibri"/>
              <a:buChar char="-"/>
              <a:defRPr sz="3413">
                <a:solidFill>
                  <a:srgbClr val="AF9738"/>
                </a:solidFill>
                <a:uFill>
                  <a:solidFill>
                    <a:srgbClr val="AF9738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4266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2"/>
              </a:rPr>
              <a:t>Marcus Aurelius</a:t>
            </a:r>
            <a:endParaRPr sz="4266" i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00480">
              <a:spcBef>
                <a:spcPts val="500"/>
              </a:spcBef>
              <a:buSzTx/>
              <a:buNone/>
              <a:defRPr sz="4266" i="1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sz="4266" i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00480">
              <a:spcBef>
                <a:spcPts val="500"/>
              </a:spcBef>
              <a:buSzTx/>
              <a:buNone/>
              <a:defRPr sz="3413">
                <a:solidFill>
                  <a:srgbClr val="AF9738"/>
                </a:solidFill>
                <a:uFill>
                  <a:solidFill>
                    <a:srgbClr val="AF9738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4266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“</a:t>
            </a:r>
            <a:r>
              <a:rPr sz="426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truth isn't the truth until people believe you”</a:t>
            </a:r>
          </a:p>
          <a:p>
            <a:pPr marL="0" indent="0" defTabSz="1300480">
              <a:spcBef>
                <a:spcPts val="500"/>
              </a:spcBef>
              <a:buSzTx/>
              <a:buNone/>
              <a:defRPr sz="3413">
                <a:solidFill>
                  <a:srgbClr val="AF9738"/>
                </a:solidFill>
                <a:uFill>
                  <a:solidFill>
                    <a:srgbClr val="AF9738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426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- </a:t>
            </a:r>
            <a:r>
              <a:rPr sz="4266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3"/>
              </a:rPr>
              <a:t>William </a:t>
            </a:r>
            <a:r>
              <a:rPr sz="4266" i="1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3"/>
              </a:rPr>
              <a:t>Bernbach</a:t>
            </a:r>
            <a:endParaRPr sz="4266" i="1" u="sng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"/>
              <a:ea typeface="Helvetica"/>
              <a:cs typeface="Helvetica"/>
              <a:sym typeface="Helvetica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868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6460976" y="325340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Blend Images/Getty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Persuasion</a:t>
            </a:r>
            <a:endParaRPr lang="en-US" sz="4400" b="1" dirty="0"/>
          </a:p>
        </p:txBody>
      </p:sp>
      <p:sp>
        <p:nvSpPr>
          <p:cNvPr id="9" name="“Remember that what pulls the strings is the force hidden within; there lies the power to persuade”…"/>
          <p:cNvSpPr txBox="1">
            <a:spLocks noGrp="1"/>
          </p:cNvSpPr>
          <p:nvPr>
            <p:ph type="body" sz="half" idx="4294967295"/>
          </p:nvPr>
        </p:nvSpPr>
        <p:spPr>
          <a:xfrm>
            <a:off x="457200" y="1989138"/>
            <a:ext cx="6923088" cy="2808014"/>
          </a:xfrm>
          <a:prstGeom prst="rect">
            <a:avLst/>
          </a:prstGeom>
        </p:spPr>
        <p:txBody>
          <a:bodyPr lIns="126435" tIns="72248" rIns="126435" bIns="72248" anchor="t">
            <a:normAutofit/>
          </a:bodyPr>
          <a:lstStyle/>
          <a:p>
            <a:pPr marL="342900" indent="-342900" defTabSz="1300480">
              <a:spcBef>
                <a:spcPts val="500"/>
              </a:spcBef>
              <a:buSzTx/>
              <a:buNone/>
              <a:defRPr sz="3413">
                <a:solidFill>
                  <a:srgbClr val="AF9738"/>
                </a:solidFill>
                <a:uFill>
                  <a:solidFill>
                    <a:srgbClr val="AF9738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2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	The 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process of motivating a person through communication and relationship building to change an attitude, belief, value, or </a:t>
            </a:r>
            <a:r>
              <a:rPr lang="en-US" sz="32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behaviour</a:t>
            </a:r>
            <a:r>
              <a:rPr lang="en-US" sz="3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endParaRPr lang="en-US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7673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522" y="1988840"/>
            <a:ext cx="3754438" cy="1541586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Persuasive  speeches aim to change others by prompting them to think, feel, believe, or act differently</a:t>
            </a:r>
          </a:p>
        </p:txBody>
      </p:sp>
      <p:pic>
        <p:nvPicPr>
          <p:cNvPr id="1026" name="Picture 2" descr="A man standing next to a podium and holding a clipboard points to someone in the audience." title="Persuasive Spee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39" y="1948012"/>
            <a:ext cx="3393121" cy="29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6460976" y="325340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Blend Images/Getty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Persuasive Speeches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3177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2005013"/>
            <a:ext cx="7664450" cy="2072059"/>
          </a:xfrm>
          <a:noFill/>
        </p:spPr>
        <p:txBody>
          <a:bodyPr>
            <a:norm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Speaker and listeners interact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It is not coercive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Effects are usually incremental or gradual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Qualities of a Persuasive Speech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859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2359025" cy="220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Ethos</a:t>
            </a:r>
          </a:p>
          <a:p>
            <a:endParaRPr lang="en-US" sz="2800" dirty="0"/>
          </a:p>
          <a:p>
            <a:r>
              <a:rPr lang="en-US" sz="2800" dirty="0"/>
              <a:t>Pathos</a:t>
            </a:r>
          </a:p>
          <a:p>
            <a:endParaRPr lang="en-US" sz="2800" dirty="0"/>
          </a:p>
          <a:p>
            <a:r>
              <a:rPr lang="en-US" sz="2800" dirty="0"/>
              <a:t>Logos</a:t>
            </a:r>
          </a:p>
        </p:txBody>
      </p:sp>
      <p:pic>
        <p:nvPicPr>
          <p:cNvPr id="3" name="Picture 2" descr="Pillars of ethos, pathos, and logos indicate that good persuasive speaking is supported these three charracteristics." title="Effective Persua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628800"/>
            <a:ext cx="4528604" cy="4116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409797" y="4106297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Pillars of Persuasion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562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628800"/>
            <a:ext cx="7664450" cy="57145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Perceived personal character of the speaker</a:t>
            </a:r>
          </a:p>
        </p:txBody>
      </p:sp>
      <p:pic>
        <p:nvPicPr>
          <p:cNvPr id="2050" name="Picture 2" descr="A man standing next to a flip chart showing a flowchart speaks to four people sitting at a table. " title="Eth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4810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237237" y="412588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wavebreakmedia/Shutterstock.com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Ethos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835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dimensions of ethos can be demonstrated in the following ways:&#10;Goodwill&#10;• Identify common ground between you and listeners.&#10;• Show respect for listeners’ attitudes and experiences.&#10;• Show that what you’re saying will benefit them.&#10;Expertise&#10;• Provide strong support for your claims.&#10;• Document sources of support.&#10;• Address concerns about or objections to your position.&#10;• Demonstrate personal knowledge of the topic.&#10;Trustworthiness&#10;• Use supporting materials ethically.&#10;• Address other points of view fairly.&#10;• Demonstrate that you care about your listeners.&#10;Dynamism&#10;• Use appropriate volume and vocal emphasis.&#10;• Assume a confident posture.&#10;• Use gestures and kinesics to enhance forcefulness.&#10;• Be energetic in presentation.&#10;" title="Demonstrating Eth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6282000" cy="4283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205056" y="4344416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Ethos (cont’d)</a:t>
            </a:r>
          </a:p>
        </p:txBody>
      </p:sp>
    </p:spTree>
    <p:extLst>
      <p:ext uri="{BB962C8B-B14F-4D97-AF65-F5344CB8AC3E}">
        <p14:creationId xmlns:p14="http://schemas.microsoft.com/office/powerpoint/2010/main" val="55535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10076</TotalTime>
  <Pages>7</Pages>
  <Words>733</Words>
  <Application>Microsoft Office PowerPoint</Application>
  <PresentationFormat>On-screen Show (4:3)</PresentationFormat>
  <Paragraphs>140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219</cp:revision>
  <cp:lastPrinted>2009-04-22T19:24:48Z</cp:lastPrinted>
  <dcterms:created xsi:type="dcterms:W3CDTF">2009-10-25T14:48:23Z</dcterms:created>
  <dcterms:modified xsi:type="dcterms:W3CDTF">2017-08-22T19:16:04Z</dcterms:modified>
</cp:coreProperties>
</file>