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9" r:id="rId5"/>
    <p:sldId id="266" r:id="rId6"/>
    <p:sldId id="269" r:id="rId7"/>
    <p:sldId id="273" r:id="rId8"/>
    <p:sldId id="274" r:id="rId9"/>
    <p:sldId id="275" r:id="rId10"/>
    <p:sldId id="276" r:id="rId11"/>
    <p:sldId id="265" r:id="rId12"/>
    <p:sldId id="277" r:id="rId13"/>
    <p:sldId id="270" r:id="rId14"/>
    <p:sldId id="278" r:id="rId15"/>
    <p:sldId id="262" r:id="rId16"/>
    <p:sldId id="279" r:id="rId17"/>
    <p:sldId id="280" r:id="rId1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 The World of Communication" id="{45672800-409F-4CCF-AA41-388A22947264}">
          <p14:sldIdLst/>
        </p14:section>
        <p14:section name="Chp 2 Communication and the Creation of Self" id="{19516FE0-4E14-4E35-94D3-DE4FC7D86721}">
          <p14:sldIdLst>
            <p14:sldId id="256"/>
            <p14:sldId id="272"/>
            <p14:sldId id="257"/>
            <p14:sldId id="259"/>
            <p14:sldId id="266"/>
            <p14:sldId id="269"/>
            <p14:sldId id="273"/>
            <p14:sldId id="274"/>
            <p14:sldId id="275"/>
            <p14:sldId id="276"/>
            <p14:sldId id="265"/>
            <p14:sldId id="277"/>
            <p14:sldId id="270"/>
            <p14:sldId id="278"/>
            <p14:sldId id="26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6E0043"/>
    <a:srgbClr val="00544C"/>
    <a:srgbClr val="412A94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7" autoAdjust="0"/>
    <p:restoredTop sz="93821" autoAdjust="0"/>
  </p:normalViewPr>
  <p:slideViewPr>
    <p:cSldViewPr>
      <p:cViewPr>
        <p:scale>
          <a:sx n="116" d="100"/>
          <a:sy n="116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B3C37-2723-4E9A-88FC-A80DFAD78158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2BE5AC-756E-4339-80AF-B532DE3790BE}">
      <dgm:prSet phldrT="[Text]"/>
      <dgm:spPr/>
      <dgm:t>
        <a:bodyPr/>
        <a:lstStyle/>
        <a:p>
          <a:r>
            <a:rPr lang="en-US" dirty="0"/>
            <a:t>Self-Concept</a:t>
          </a:r>
        </a:p>
      </dgm:t>
    </dgm:pt>
    <dgm:pt modelId="{BEDF9D9C-E9D3-4788-A030-E7592109DAF9}" type="parTrans" cxnId="{B99E6783-974A-4FEB-8CB5-F9B675B07DFE}">
      <dgm:prSet/>
      <dgm:spPr/>
      <dgm:t>
        <a:bodyPr/>
        <a:lstStyle/>
        <a:p>
          <a:endParaRPr lang="en-US"/>
        </a:p>
      </dgm:t>
    </dgm:pt>
    <dgm:pt modelId="{B8A8C855-1C1B-49D7-AE41-A57B75648DDA}" type="sibTrans" cxnId="{B99E6783-974A-4FEB-8CB5-F9B675B07DFE}">
      <dgm:prSet/>
      <dgm:spPr/>
      <dgm:t>
        <a:bodyPr/>
        <a:lstStyle/>
        <a:p>
          <a:endParaRPr lang="en-US"/>
        </a:p>
      </dgm:t>
    </dgm:pt>
    <dgm:pt modelId="{44DBF5EB-54A1-47FC-BD87-49B4860DCA38}">
      <dgm:prSet phldrT="[Text]"/>
      <dgm:spPr/>
      <dgm:t>
        <a:bodyPr/>
        <a:lstStyle/>
        <a:p>
          <a:r>
            <a:rPr lang="en-US" dirty="0"/>
            <a:t>Socioeconomic Status</a:t>
          </a:r>
        </a:p>
      </dgm:t>
    </dgm:pt>
    <dgm:pt modelId="{8B5C5525-4508-47D0-8A84-3D26CE2E4747}" type="parTrans" cxnId="{6BDA5402-A19B-4D32-AC44-615389BC681E}">
      <dgm:prSet/>
      <dgm:spPr/>
      <dgm:t>
        <a:bodyPr/>
        <a:lstStyle/>
        <a:p>
          <a:endParaRPr lang="en-US"/>
        </a:p>
      </dgm:t>
    </dgm:pt>
    <dgm:pt modelId="{1D9A4750-954B-4320-A626-744310BA2BFA}" type="sibTrans" cxnId="{6BDA5402-A19B-4D32-AC44-615389BC681E}">
      <dgm:prSet/>
      <dgm:spPr/>
      <dgm:t>
        <a:bodyPr/>
        <a:lstStyle/>
        <a:p>
          <a:endParaRPr lang="en-US"/>
        </a:p>
      </dgm:t>
    </dgm:pt>
    <dgm:pt modelId="{16CA9594-2A0B-408E-B4CD-89870119FF9D}">
      <dgm:prSet phldrT="[Text]"/>
      <dgm:spPr/>
      <dgm:t>
        <a:bodyPr/>
        <a:lstStyle/>
        <a:p>
          <a:r>
            <a:rPr lang="en-US"/>
            <a:t>Race and Ethnicity</a:t>
          </a:r>
          <a:endParaRPr lang="en-US" dirty="0"/>
        </a:p>
      </dgm:t>
    </dgm:pt>
    <dgm:pt modelId="{BFC0BC6C-3D80-4E67-AE31-7E66B325EC39}" type="parTrans" cxnId="{689FB0F9-DF29-4A28-B758-8803313A6EA3}">
      <dgm:prSet/>
      <dgm:spPr/>
      <dgm:t>
        <a:bodyPr/>
        <a:lstStyle/>
        <a:p>
          <a:endParaRPr lang="en-US"/>
        </a:p>
      </dgm:t>
    </dgm:pt>
    <dgm:pt modelId="{C9FCB9A1-C8AC-4549-A3E6-09FEC6F8F76D}" type="sibTrans" cxnId="{689FB0F9-DF29-4A28-B758-8803313A6EA3}">
      <dgm:prSet/>
      <dgm:spPr/>
      <dgm:t>
        <a:bodyPr/>
        <a:lstStyle/>
        <a:p>
          <a:endParaRPr lang="en-US"/>
        </a:p>
      </dgm:t>
    </dgm:pt>
    <dgm:pt modelId="{4B93F022-DA63-4FDE-AC58-4E6D66B309D4}">
      <dgm:prSet phldrT="[Text]"/>
      <dgm:spPr/>
      <dgm:t>
        <a:bodyPr/>
        <a:lstStyle/>
        <a:p>
          <a:r>
            <a:rPr lang="en-US" dirty="0"/>
            <a:t>Sexual Orientation</a:t>
          </a:r>
        </a:p>
      </dgm:t>
    </dgm:pt>
    <dgm:pt modelId="{16B79E35-AEF5-4ECF-8696-D763FCEA1EDB}" type="parTrans" cxnId="{1CB28563-AAF6-4684-962C-7200D676E35B}">
      <dgm:prSet/>
      <dgm:spPr/>
      <dgm:t>
        <a:bodyPr/>
        <a:lstStyle/>
        <a:p>
          <a:endParaRPr lang="en-US"/>
        </a:p>
      </dgm:t>
    </dgm:pt>
    <dgm:pt modelId="{1DE92401-273C-48CB-B750-C40C7688A598}" type="sibTrans" cxnId="{1CB28563-AAF6-4684-962C-7200D676E35B}">
      <dgm:prSet/>
      <dgm:spPr/>
      <dgm:t>
        <a:bodyPr/>
        <a:lstStyle/>
        <a:p>
          <a:endParaRPr lang="en-US"/>
        </a:p>
      </dgm:t>
    </dgm:pt>
    <dgm:pt modelId="{400B3E63-5829-4D50-9464-FA0409DD5CA1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EDED8FD7-5E73-4289-ACCD-ADC0F7503B42}" type="parTrans" cxnId="{17FC2C95-4C81-416E-B0F7-4204F70CABE0}">
      <dgm:prSet/>
      <dgm:spPr/>
      <dgm:t>
        <a:bodyPr/>
        <a:lstStyle/>
        <a:p>
          <a:endParaRPr lang="en-US"/>
        </a:p>
      </dgm:t>
    </dgm:pt>
    <dgm:pt modelId="{F6BD148D-5ED2-48C5-A9D5-E52264DD922A}" type="sibTrans" cxnId="{17FC2C95-4C81-416E-B0F7-4204F70CABE0}">
      <dgm:prSet/>
      <dgm:spPr/>
      <dgm:t>
        <a:bodyPr/>
        <a:lstStyle/>
        <a:p>
          <a:endParaRPr lang="en-US"/>
        </a:p>
      </dgm:t>
    </dgm:pt>
    <dgm:pt modelId="{60726CEF-B683-42DD-AF99-3B64CE5922A1}" type="pres">
      <dgm:prSet presAssocID="{541B3C37-2723-4E9A-88FC-A80DFAD7815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83CEC7-C997-443C-96DF-498EFD00B088}" type="pres">
      <dgm:prSet presAssocID="{541B3C37-2723-4E9A-88FC-A80DFAD78158}" presName="matrix" presStyleCnt="0"/>
      <dgm:spPr/>
    </dgm:pt>
    <dgm:pt modelId="{D7B8CE0C-861E-4D52-902B-995D40F54315}" type="pres">
      <dgm:prSet presAssocID="{541B3C37-2723-4E9A-88FC-A80DFAD78158}" presName="tile1" presStyleLbl="node1" presStyleIdx="0" presStyleCnt="4" custLinFactNeighborY="-2427"/>
      <dgm:spPr/>
      <dgm:t>
        <a:bodyPr/>
        <a:lstStyle/>
        <a:p>
          <a:endParaRPr lang="en-US"/>
        </a:p>
      </dgm:t>
    </dgm:pt>
    <dgm:pt modelId="{F8A13946-31ED-4BA5-93FE-7BF6AB49FDFD}" type="pres">
      <dgm:prSet presAssocID="{541B3C37-2723-4E9A-88FC-A80DFAD7815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F146F-2898-4F83-9205-5D5AF777E2FC}" type="pres">
      <dgm:prSet presAssocID="{541B3C37-2723-4E9A-88FC-A80DFAD78158}" presName="tile2" presStyleLbl="node1" presStyleIdx="1" presStyleCnt="4" custLinFactNeighborY="-2427"/>
      <dgm:spPr/>
      <dgm:t>
        <a:bodyPr/>
        <a:lstStyle/>
        <a:p>
          <a:endParaRPr lang="en-US"/>
        </a:p>
      </dgm:t>
    </dgm:pt>
    <dgm:pt modelId="{B20310CA-C2AF-4ADB-A91F-D773EF329E4C}" type="pres">
      <dgm:prSet presAssocID="{541B3C37-2723-4E9A-88FC-A80DFAD7815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ABAD9-341A-4468-BB81-F6000A75A526}" type="pres">
      <dgm:prSet presAssocID="{541B3C37-2723-4E9A-88FC-A80DFAD78158}" presName="tile3" presStyleLbl="node1" presStyleIdx="2" presStyleCnt="4"/>
      <dgm:spPr/>
      <dgm:t>
        <a:bodyPr/>
        <a:lstStyle/>
        <a:p>
          <a:endParaRPr lang="en-US"/>
        </a:p>
      </dgm:t>
    </dgm:pt>
    <dgm:pt modelId="{CC6FA0B6-3BA0-4B9D-AA57-45C1BBBE0A3D}" type="pres">
      <dgm:prSet presAssocID="{541B3C37-2723-4E9A-88FC-A80DFAD7815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E9425-02D7-4C8F-897B-63936CC64477}" type="pres">
      <dgm:prSet presAssocID="{541B3C37-2723-4E9A-88FC-A80DFAD78158}" presName="tile4" presStyleLbl="node1" presStyleIdx="3" presStyleCnt="4"/>
      <dgm:spPr/>
      <dgm:t>
        <a:bodyPr/>
        <a:lstStyle/>
        <a:p>
          <a:endParaRPr lang="en-US"/>
        </a:p>
      </dgm:t>
    </dgm:pt>
    <dgm:pt modelId="{5A865889-0A0B-4C7F-A655-233ABA080567}" type="pres">
      <dgm:prSet presAssocID="{541B3C37-2723-4E9A-88FC-A80DFAD7815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53260-1599-4E4E-8CE2-BA89C48EFBC2}" type="pres">
      <dgm:prSet presAssocID="{541B3C37-2723-4E9A-88FC-A80DFAD7815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FB0F9-DF29-4A28-B758-8803313A6EA3}" srcId="{B42BE5AC-756E-4339-80AF-B532DE3790BE}" destId="{16CA9594-2A0B-408E-B4CD-89870119FF9D}" srcOrd="1" destOrd="0" parTransId="{BFC0BC6C-3D80-4E67-AE31-7E66B325EC39}" sibTransId="{C9FCB9A1-C8AC-4549-A3E6-09FEC6F8F76D}"/>
    <dgm:cxn modelId="{F0D3B9FB-5664-4AC3-B77A-B14BF242313A}" type="presOf" srcId="{44DBF5EB-54A1-47FC-BD87-49B4860DCA38}" destId="{D7B8CE0C-861E-4D52-902B-995D40F54315}" srcOrd="0" destOrd="0" presId="urn:microsoft.com/office/officeart/2005/8/layout/matrix1"/>
    <dgm:cxn modelId="{24AA3D83-0C63-4BBE-8D1C-6B28BD551C6F}" type="presOf" srcId="{B42BE5AC-756E-4339-80AF-B532DE3790BE}" destId="{D4053260-1599-4E4E-8CE2-BA89C48EFBC2}" srcOrd="0" destOrd="0" presId="urn:microsoft.com/office/officeart/2005/8/layout/matrix1"/>
    <dgm:cxn modelId="{4727501D-780C-4742-8EDB-6803CB6EE060}" type="presOf" srcId="{16CA9594-2A0B-408E-B4CD-89870119FF9D}" destId="{C45F146F-2898-4F83-9205-5D5AF777E2FC}" srcOrd="0" destOrd="0" presId="urn:microsoft.com/office/officeart/2005/8/layout/matrix1"/>
    <dgm:cxn modelId="{1CB28563-AAF6-4684-962C-7200D676E35B}" srcId="{B42BE5AC-756E-4339-80AF-B532DE3790BE}" destId="{4B93F022-DA63-4FDE-AC58-4E6D66B309D4}" srcOrd="2" destOrd="0" parTransId="{16B79E35-AEF5-4ECF-8696-D763FCEA1EDB}" sibTransId="{1DE92401-273C-48CB-B750-C40C7688A598}"/>
    <dgm:cxn modelId="{1203E259-9DF7-4CC4-9A11-FFB7B0FDD34F}" type="presOf" srcId="{541B3C37-2723-4E9A-88FC-A80DFAD78158}" destId="{60726CEF-B683-42DD-AF99-3B64CE5922A1}" srcOrd="0" destOrd="0" presId="urn:microsoft.com/office/officeart/2005/8/layout/matrix1"/>
    <dgm:cxn modelId="{6BDA5402-A19B-4D32-AC44-615389BC681E}" srcId="{B42BE5AC-756E-4339-80AF-B532DE3790BE}" destId="{44DBF5EB-54A1-47FC-BD87-49B4860DCA38}" srcOrd="0" destOrd="0" parTransId="{8B5C5525-4508-47D0-8A84-3D26CE2E4747}" sibTransId="{1D9A4750-954B-4320-A626-744310BA2BFA}"/>
    <dgm:cxn modelId="{590B7AF7-E8BC-4AAE-BF6C-19C8BDD7AE06}" type="presOf" srcId="{16CA9594-2A0B-408E-B4CD-89870119FF9D}" destId="{B20310CA-C2AF-4ADB-A91F-D773EF329E4C}" srcOrd="1" destOrd="0" presId="urn:microsoft.com/office/officeart/2005/8/layout/matrix1"/>
    <dgm:cxn modelId="{B99E6783-974A-4FEB-8CB5-F9B675B07DFE}" srcId="{541B3C37-2723-4E9A-88FC-A80DFAD78158}" destId="{B42BE5AC-756E-4339-80AF-B532DE3790BE}" srcOrd="0" destOrd="0" parTransId="{BEDF9D9C-E9D3-4788-A030-E7592109DAF9}" sibTransId="{B8A8C855-1C1B-49D7-AE41-A57B75648DDA}"/>
    <dgm:cxn modelId="{17FC2C95-4C81-416E-B0F7-4204F70CABE0}" srcId="{B42BE5AC-756E-4339-80AF-B532DE3790BE}" destId="{400B3E63-5829-4D50-9464-FA0409DD5CA1}" srcOrd="3" destOrd="0" parTransId="{EDED8FD7-5E73-4289-ACCD-ADC0F7503B42}" sibTransId="{F6BD148D-5ED2-48C5-A9D5-E52264DD922A}"/>
    <dgm:cxn modelId="{25738179-BA09-4ABD-A578-8563CB0E8AF4}" type="presOf" srcId="{400B3E63-5829-4D50-9464-FA0409DD5CA1}" destId="{5A865889-0A0B-4C7F-A655-233ABA080567}" srcOrd="1" destOrd="0" presId="urn:microsoft.com/office/officeart/2005/8/layout/matrix1"/>
    <dgm:cxn modelId="{72645CFA-167D-4AD6-BBD9-59E1AF2A2585}" type="presOf" srcId="{44DBF5EB-54A1-47FC-BD87-49B4860DCA38}" destId="{F8A13946-31ED-4BA5-93FE-7BF6AB49FDFD}" srcOrd="1" destOrd="0" presId="urn:microsoft.com/office/officeart/2005/8/layout/matrix1"/>
    <dgm:cxn modelId="{06B4F89F-A964-4D91-BAD8-1A13F35E7B67}" type="presOf" srcId="{4B93F022-DA63-4FDE-AC58-4E6D66B309D4}" destId="{7F8ABAD9-341A-4468-BB81-F6000A75A526}" srcOrd="0" destOrd="0" presId="urn:microsoft.com/office/officeart/2005/8/layout/matrix1"/>
    <dgm:cxn modelId="{FFBFEE6D-F118-404E-90FC-43379A49A60A}" type="presOf" srcId="{4B93F022-DA63-4FDE-AC58-4E6D66B309D4}" destId="{CC6FA0B6-3BA0-4B9D-AA57-45C1BBBE0A3D}" srcOrd="1" destOrd="0" presId="urn:microsoft.com/office/officeart/2005/8/layout/matrix1"/>
    <dgm:cxn modelId="{974CDB2C-BBC3-43BC-94B9-E90FD8BADBA0}" type="presOf" srcId="{400B3E63-5829-4D50-9464-FA0409DD5CA1}" destId="{E35E9425-02D7-4C8F-897B-63936CC64477}" srcOrd="0" destOrd="0" presId="urn:microsoft.com/office/officeart/2005/8/layout/matrix1"/>
    <dgm:cxn modelId="{DCDD449C-B05B-47C6-93BB-0881B2D3461A}" type="presParOf" srcId="{60726CEF-B683-42DD-AF99-3B64CE5922A1}" destId="{C983CEC7-C997-443C-96DF-498EFD00B088}" srcOrd="0" destOrd="0" presId="urn:microsoft.com/office/officeart/2005/8/layout/matrix1"/>
    <dgm:cxn modelId="{E1656E21-2F30-48E7-97B0-9EEFF513FAF0}" type="presParOf" srcId="{C983CEC7-C997-443C-96DF-498EFD00B088}" destId="{D7B8CE0C-861E-4D52-902B-995D40F54315}" srcOrd="0" destOrd="0" presId="urn:microsoft.com/office/officeart/2005/8/layout/matrix1"/>
    <dgm:cxn modelId="{26FEF8B3-E1D3-4FDB-84DA-9FB1262B7828}" type="presParOf" srcId="{C983CEC7-C997-443C-96DF-498EFD00B088}" destId="{F8A13946-31ED-4BA5-93FE-7BF6AB49FDFD}" srcOrd="1" destOrd="0" presId="urn:microsoft.com/office/officeart/2005/8/layout/matrix1"/>
    <dgm:cxn modelId="{9EAAC3EB-C046-451F-B435-D3BA115DB622}" type="presParOf" srcId="{C983CEC7-C997-443C-96DF-498EFD00B088}" destId="{C45F146F-2898-4F83-9205-5D5AF777E2FC}" srcOrd="2" destOrd="0" presId="urn:microsoft.com/office/officeart/2005/8/layout/matrix1"/>
    <dgm:cxn modelId="{8C21F34E-1166-40D6-89FF-9DF36673A1E1}" type="presParOf" srcId="{C983CEC7-C997-443C-96DF-498EFD00B088}" destId="{B20310CA-C2AF-4ADB-A91F-D773EF329E4C}" srcOrd="3" destOrd="0" presId="urn:microsoft.com/office/officeart/2005/8/layout/matrix1"/>
    <dgm:cxn modelId="{679201FE-6765-466B-96C1-BFF519CF651E}" type="presParOf" srcId="{C983CEC7-C997-443C-96DF-498EFD00B088}" destId="{7F8ABAD9-341A-4468-BB81-F6000A75A526}" srcOrd="4" destOrd="0" presId="urn:microsoft.com/office/officeart/2005/8/layout/matrix1"/>
    <dgm:cxn modelId="{1C4A76D3-AA9F-4B73-9826-53C73683202D}" type="presParOf" srcId="{C983CEC7-C997-443C-96DF-498EFD00B088}" destId="{CC6FA0B6-3BA0-4B9D-AA57-45C1BBBE0A3D}" srcOrd="5" destOrd="0" presId="urn:microsoft.com/office/officeart/2005/8/layout/matrix1"/>
    <dgm:cxn modelId="{B6125365-E7A5-40DC-AB37-5EC9130338D4}" type="presParOf" srcId="{C983CEC7-C997-443C-96DF-498EFD00B088}" destId="{E35E9425-02D7-4C8F-897B-63936CC64477}" srcOrd="6" destOrd="0" presId="urn:microsoft.com/office/officeart/2005/8/layout/matrix1"/>
    <dgm:cxn modelId="{87F3E1E5-CA61-43DE-8021-AE0447281DE4}" type="presParOf" srcId="{C983CEC7-C997-443C-96DF-498EFD00B088}" destId="{5A865889-0A0B-4C7F-A655-233ABA080567}" srcOrd="7" destOrd="0" presId="urn:microsoft.com/office/officeart/2005/8/layout/matrix1"/>
    <dgm:cxn modelId="{C0301223-A95A-45DD-9334-C9E6D2512733}" type="presParOf" srcId="{60726CEF-B683-42DD-AF99-3B64CE5922A1}" destId="{D4053260-1599-4E4E-8CE2-BA89C48EFB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92073-982D-4031-A019-9C8CF5D6610A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317BC074-1C12-41C8-A334-3B2B179CD2D5}">
      <dgm:prSet phldrT="[Text]"/>
      <dgm:spPr>
        <a:solidFill>
          <a:srgbClr val="92005A"/>
        </a:solidFill>
      </dgm:spPr>
      <dgm:t>
        <a:bodyPr/>
        <a:lstStyle/>
        <a:p>
          <a:r>
            <a:rPr lang="en-CA" dirty="0"/>
            <a:t>Social</a:t>
          </a:r>
        </a:p>
      </dgm:t>
    </dgm:pt>
    <dgm:pt modelId="{899A12B0-9ADE-4E59-BC09-8D19E39FE54E}" type="parTrans" cxnId="{4805BA92-3971-4DDA-A023-EC4C063A6ADB}">
      <dgm:prSet/>
      <dgm:spPr/>
      <dgm:t>
        <a:bodyPr/>
        <a:lstStyle/>
        <a:p>
          <a:endParaRPr lang="en-CA"/>
        </a:p>
      </dgm:t>
    </dgm:pt>
    <dgm:pt modelId="{05C92E79-D2A4-4CBA-B948-91BB122D43DA}" type="sibTrans" cxnId="{4805BA92-3971-4DDA-A023-EC4C063A6ADB}">
      <dgm:prSet/>
      <dgm:spPr/>
      <dgm:t>
        <a:bodyPr/>
        <a:lstStyle/>
        <a:p>
          <a:endParaRPr lang="en-CA"/>
        </a:p>
      </dgm:t>
    </dgm:pt>
    <dgm:pt modelId="{CC540817-DE19-4B62-8FF8-45945920B443}">
      <dgm:prSet phldrT="[Text]"/>
      <dgm:spPr/>
      <dgm:t>
        <a:bodyPr/>
        <a:lstStyle/>
        <a:p>
          <a:r>
            <a:rPr lang="en-CA" dirty="0"/>
            <a:t>Cognitive</a:t>
          </a:r>
        </a:p>
      </dgm:t>
    </dgm:pt>
    <dgm:pt modelId="{4B08E66A-93C0-47FF-8447-4206CA81F426}" type="parTrans" cxnId="{F714A5F2-89C7-4E49-A6B0-1621B0D27AB8}">
      <dgm:prSet/>
      <dgm:spPr/>
      <dgm:t>
        <a:bodyPr/>
        <a:lstStyle/>
        <a:p>
          <a:endParaRPr lang="en-CA"/>
        </a:p>
      </dgm:t>
    </dgm:pt>
    <dgm:pt modelId="{78B0C2C9-B109-45D0-988D-071B619F9F33}" type="sibTrans" cxnId="{F714A5F2-89C7-4E49-A6B0-1621B0D27AB8}">
      <dgm:prSet/>
      <dgm:spPr/>
      <dgm:t>
        <a:bodyPr/>
        <a:lstStyle/>
        <a:p>
          <a:endParaRPr lang="en-CA"/>
        </a:p>
      </dgm:t>
    </dgm:pt>
    <dgm:pt modelId="{3BBAAC8E-9319-44AF-87B3-EAAB0A1428D5}">
      <dgm:prSet phldrT="[Text]"/>
      <dgm:spPr/>
      <dgm:t>
        <a:bodyPr/>
        <a:lstStyle/>
        <a:p>
          <a:r>
            <a:rPr lang="en-CA" dirty="0"/>
            <a:t>Moral</a:t>
          </a:r>
        </a:p>
      </dgm:t>
    </dgm:pt>
    <dgm:pt modelId="{5D63894E-CCA7-421F-800F-32780C00BB30}" type="parTrans" cxnId="{503DBCDC-8F0F-4669-8BDF-2AF0BBC8D33E}">
      <dgm:prSet/>
      <dgm:spPr/>
      <dgm:t>
        <a:bodyPr/>
        <a:lstStyle/>
        <a:p>
          <a:endParaRPr lang="en-CA"/>
        </a:p>
      </dgm:t>
    </dgm:pt>
    <dgm:pt modelId="{290EBF56-587C-4BBA-A62A-FB9A097BC5DD}" type="sibTrans" cxnId="{503DBCDC-8F0F-4669-8BDF-2AF0BBC8D33E}">
      <dgm:prSet/>
      <dgm:spPr/>
      <dgm:t>
        <a:bodyPr/>
        <a:lstStyle/>
        <a:p>
          <a:endParaRPr lang="en-CA"/>
        </a:p>
      </dgm:t>
    </dgm:pt>
    <dgm:pt modelId="{450A4C8C-FC0C-4419-BE95-5087764B09AD}">
      <dgm:prSet phldrT="[Text]"/>
      <dgm:spPr>
        <a:solidFill>
          <a:srgbClr val="000090"/>
        </a:solidFill>
      </dgm:spPr>
      <dgm:t>
        <a:bodyPr/>
        <a:lstStyle/>
        <a:p>
          <a:r>
            <a:rPr lang="en-CA" dirty="0"/>
            <a:t>Physical</a:t>
          </a:r>
        </a:p>
      </dgm:t>
    </dgm:pt>
    <dgm:pt modelId="{91CA1219-6224-47F4-8D18-970061DF4E19}" type="parTrans" cxnId="{DA48DAC8-C35F-4C72-A1FF-2AE11235CF73}">
      <dgm:prSet/>
      <dgm:spPr/>
      <dgm:t>
        <a:bodyPr/>
        <a:lstStyle/>
        <a:p>
          <a:endParaRPr lang="en-CA"/>
        </a:p>
      </dgm:t>
    </dgm:pt>
    <dgm:pt modelId="{E5988286-630A-4F27-B3B1-E2ABA3B28739}" type="sibTrans" cxnId="{DA48DAC8-C35F-4C72-A1FF-2AE11235CF73}">
      <dgm:prSet/>
      <dgm:spPr/>
      <dgm:t>
        <a:bodyPr/>
        <a:lstStyle/>
        <a:p>
          <a:endParaRPr lang="en-CA"/>
        </a:p>
      </dgm:t>
    </dgm:pt>
    <dgm:pt modelId="{6CABF79E-9B95-4F4C-B6C6-7FDD4F05ABE9}" type="pres">
      <dgm:prSet presAssocID="{12292073-982D-4031-A019-9C8CF5D6610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0C71EE-289C-4137-AB0F-8AF988B38731}" type="pres">
      <dgm:prSet presAssocID="{317BC074-1C12-41C8-A334-3B2B179CD2D5}" presName="singleCycle" presStyleCnt="0"/>
      <dgm:spPr/>
    </dgm:pt>
    <dgm:pt modelId="{E00AC7DE-94B0-4723-A947-E39421F534DB}" type="pres">
      <dgm:prSet presAssocID="{317BC074-1C12-41C8-A334-3B2B179CD2D5}" presName="singleCenter" presStyleLbl="node1" presStyleIdx="0" presStyleCnt="4" custScaleX="164779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375D35B-E2B9-43D9-A0BE-646C3F5DA448}" type="pres">
      <dgm:prSet presAssocID="{4B08E66A-93C0-47FF-8447-4206CA81F426}" presName="Name56" presStyleLbl="parChTrans1D2" presStyleIdx="0" presStyleCnt="3"/>
      <dgm:spPr/>
      <dgm:t>
        <a:bodyPr/>
        <a:lstStyle/>
        <a:p>
          <a:endParaRPr lang="en-US"/>
        </a:p>
      </dgm:t>
    </dgm:pt>
    <dgm:pt modelId="{D0910672-C3CA-490B-B7DA-4CB4213F1290}" type="pres">
      <dgm:prSet presAssocID="{CC540817-DE19-4B62-8FF8-45945920B443}" presName="text0" presStyleLbl="node1" presStyleIdx="1" presStyleCnt="4" custScaleX="281199" custScaleY="91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4F1F3-5D6C-4053-AB0F-E59DD4F438C6}" type="pres">
      <dgm:prSet presAssocID="{5D63894E-CCA7-421F-800F-32780C00BB3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E198DE9C-C61E-4070-82F0-6A8E6AC547F4}" type="pres">
      <dgm:prSet presAssocID="{3BBAAC8E-9319-44AF-87B3-EAAB0A1428D5}" presName="text0" presStyleLbl="node1" presStyleIdx="2" presStyleCnt="4" custScaleX="254239" custScaleY="96776" custRadScaleRad="126281" custRadScaleInc="-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72A2A-001F-4DC1-B300-F42D6D92D02D}" type="pres">
      <dgm:prSet presAssocID="{91CA1219-6224-47F4-8D18-970061DF4E19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94CEAE1-5A04-4533-BAB3-85B4A061577B}" type="pres">
      <dgm:prSet presAssocID="{450A4C8C-FC0C-4419-BE95-5087764B09AD}" presName="text0" presStyleLbl="node1" presStyleIdx="3" presStyleCnt="4" custScaleX="247640" custRadScaleRad="132337" custRadScaleInc="2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3F721-19BD-4EFD-88D4-3166EC8A9260}" type="presOf" srcId="{450A4C8C-FC0C-4419-BE95-5087764B09AD}" destId="{494CEAE1-5A04-4533-BAB3-85B4A061577B}" srcOrd="0" destOrd="0" presId="urn:microsoft.com/office/officeart/2008/layout/RadialCluster"/>
    <dgm:cxn modelId="{ADB2C01B-F3E8-48A8-950A-9EAF14BBA4F6}" type="presOf" srcId="{5D63894E-CCA7-421F-800F-32780C00BB30}" destId="{8414F1F3-5D6C-4053-AB0F-E59DD4F438C6}" srcOrd="0" destOrd="0" presId="urn:microsoft.com/office/officeart/2008/layout/RadialCluster"/>
    <dgm:cxn modelId="{503DBCDC-8F0F-4669-8BDF-2AF0BBC8D33E}" srcId="{317BC074-1C12-41C8-A334-3B2B179CD2D5}" destId="{3BBAAC8E-9319-44AF-87B3-EAAB0A1428D5}" srcOrd="1" destOrd="0" parTransId="{5D63894E-CCA7-421F-800F-32780C00BB30}" sibTransId="{290EBF56-587C-4BBA-A62A-FB9A097BC5DD}"/>
    <dgm:cxn modelId="{B1EDAF0C-1D21-4CC0-AEF1-E8F9784AC971}" type="presOf" srcId="{CC540817-DE19-4B62-8FF8-45945920B443}" destId="{D0910672-C3CA-490B-B7DA-4CB4213F1290}" srcOrd="0" destOrd="0" presId="urn:microsoft.com/office/officeart/2008/layout/RadialCluster"/>
    <dgm:cxn modelId="{D993B466-9358-4166-AFF2-A6332DBE0DD5}" type="presOf" srcId="{4B08E66A-93C0-47FF-8447-4206CA81F426}" destId="{E375D35B-E2B9-43D9-A0BE-646C3F5DA448}" srcOrd="0" destOrd="0" presId="urn:microsoft.com/office/officeart/2008/layout/RadialCluster"/>
    <dgm:cxn modelId="{32F4E69C-D618-414B-8B20-5CD51FCE1C2B}" type="presOf" srcId="{91CA1219-6224-47F4-8D18-970061DF4E19}" destId="{D7872A2A-001F-4DC1-B300-F42D6D92D02D}" srcOrd="0" destOrd="0" presId="urn:microsoft.com/office/officeart/2008/layout/RadialCluster"/>
    <dgm:cxn modelId="{A6B2AACC-F2B7-4905-9B41-705DE0288173}" type="presOf" srcId="{3BBAAC8E-9319-44AF-87B3-EAAB0A1428D5}" destId="{E198DE9C-C61E-4070-82F0-6A8E6AC547F4}" srcOrd="0" destOrd="0" presId="urn:microsoft.com/office/officeart/2008/layout/RadialCluster"/>
    <dgm:cxn modelId="{DA48DAC8-C35F-4C72-A1FF-2AE11235CF73}" srcId="{317BC074-1C12-41C8-A334-3B2B179CD2D5}" destId="{450A4C8C-FC0C-4419-BE95-5087764B09AD}" srcOrd="2" destOrd="0" parTransId="{91CA1219-6224-47F4-8D18-970061DF4E19}" sibTransId="{E5988286-630A-4F27-B3B1-E2ABA3B28739}"/>
    <dgm:cxn modelId="{A3ECCDCB-4F54-498B-A875-3D133F2D0FBD}" type="presOf" srcId="{317BC074-1C12-41C8-A334-3B2B179CD2D5}" destId="{E00AC7DE-94B0-4723-A947-E39421F534DB}" srcOrd="0" destOrd="0" presId="urn:microsoft.com/office/officeart/2008/layout/RadialCluster"/>
    <dgm:cxn modelId="{4805BA92-3971-4DDA-A023-EC4C063A6ADB}" srcId="{12292073-982D-4031-A019-9C8CF5D6610A}" destId="{317BC074-1C12-41C8-A334-3B2B179CD2D5}" srcOrd="0" destOrd="0" parTransId="{899A12B0-9ADE-4E59-BC09-8D19E39FE54E}" sibTransId="{05C92E79-D2A4-4CBA-B948-91BB122D43DA}"/>
    <dgm:cxn modelId="{F714A5F2-89C7-4E49-A6B0-1621B0D27AB8}" srcId="{317BC074-1C12-41C8-A334-3B2B179CD2D5}" destId="{CC540817-DE19-4B62-8FF8-45945920B443}" srcOrd="0" destOrd="0" parTransId="{4B08E66A-93C0-47FF-8447-4206CA81F426}" sibTransId="{78B0C2C9-B109-45D0-988D-071B619F9F33}"/>
    <dgm:cxn modelId="{9F4EA95A-3F71-408F-B224-F8F2B7C0EF59}" type="presOf" srcId="{12292073-982D-4031-A019-9C8CF5D6610A}" destId="{6CABF79E-9B95-4F4C-B6C6-7FDD4F05ABE9}" srcOrd="0" destOrd="0" presId="urn:microsoft.com/office/officeart/2008/layout/RadialCluster"/>
    <dgm:cxn modelId="{F3710191-9C9E-4592-BB8C-A22271C6B2CA}" type="presParOf" srcId="{6CABF79E-9B95-4F4C-B6C6-7FDD4F05ABE9}" destId="{0F0C71EE-289C-4137-AB0F-8AF988B38731}" srcOrd="0" destOrd="0" presId="urn:microsoft.com/office/officeart/2008/layout/RadialCluster"/>
    <dgm:cxn modelId="{C7426675-517C-4121-94E5-FD484773E289}" type="presParOf" srcId="{0F0C71EE-289C-4137-AB0F-8AF988B38731}" destId="{E00AC7DE-94B0-4723-A947-E39421F534DB}" srcOrd="0" destOrd="0" presId="urn:microsoft.com/office/officeart/2008/layout/RadialCluster"/>
    <dgm:cxn modelId="{EE986BC5-C62A-467D-BCD9-AB15FC52A728}" type="presParOf" srcId="{0F0C71EE-289C-4137-AB0F-8AF988B38731}" destId="{E375D35B-E2B9-43D9-A0BE-646C3F5DA448}" srcOrd="1" destOrd="0" presId="urn:microsoft.com/office/officeart/2008/layout/RadialCluster"/>
    <dgm:cxn modelId="{734BAC55-7E75-4CBD-9A8E-096A2C48798A}" type="presParOf" srcId="{0F0C71EE-289C-4137-AB0F-8AF988B38731}" destId="{D0910672-C3CA-490B-B7DA-4CB4213F1290}" srcOrd="2" destOrd="0" presId="urn:microsoft.com/office/officeart/2008/layout/RadialCluster"/>
    <dgm:cxn modelId="{73262B2E-05BF-4C0A-BC54-269DE81BE561}" type="presParOf" srcId="{0F0C71EE-289C-4137-AB0F-8AF988B38731}" destId="{8414F1F3-5D6C-4053-AB0F-E59DD4F438C6}" srcOrd="3" destOrd="0" presId="urn:microsoft.com/office/officeart/2008/layout/RadialCluster"/>
    <dgm:cxn modelId="{AD57929F-7588-4328-A8DD-552D581DD864}" type="presParOf" srcId="{0F0C71EE-289C-4137-AB0F-8AF988B38731}" destId="{E198DE9C-C61E-4070-82F0-6A8E6AC547F4}" srcOrd="4" destOrd="0" presId="urn:microsoft.com/office/officeart/2008/layout/RadialCluster"/>
    <dgm:cxn modelId="{E8949DA8-14FA-4338-B94D-301C0BF2471A}" type="presParOf" srcId="{0F0C71EE-289C-4137-AB0F-8AF988B38731}" destId="{D7872A2A-001F-4DC1-B300-F42D6D92D02D}" srcOrd="5" destOrd="0" presId="urn:microsoft.com/office/officeart/2008/layout/RadialCluster"/>
    <dgm:cxn modelId="{EB37F83B-CB4C-4161-B26B-D1585F3F5077}" type="presParOf" srcId="{0F0C71EE-289C-4137-AB0F-8AF988B38731}" destId="{494CEAE1-5A04-4533-BAB3-85B4A061577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8CE0C-861E-4D52-902B-995D40F54315}">
      <dsp:nvSpPr>
        <dsp:cNvPr id="0" name=""/>
        <dsp:cNvSpPr/>
      </dsp:nvSpPr>
      <dsp:spPr>
        <a:xfrm rot="16200000">
          <a:off x="883840" y="-883840"/>
          <a:ext cx="2175669" cy="394335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Socioeconomic Status</a:t>
          </a:r>
        </a:p>
      </dsp:txBody>
      <dsp:txXfrm rot="5400000">
        <a:off x="0" y="0"/>
        <a:ext cx="3943350" cy="1631751"/>
      </dsp:txXfrm>
    </dsp:sp>
    <dsp:sp modelId="{C45F146F-2898-4F83-9205-5D5AF777E2FC}">
      <dsp:nvSpPr>
        <dsp:cNvPr id="0" name=""/>
        <dsp:cNvSpPr/>
      </dsp:nvSpPr>
      <dsp:spPr>
        <a:xfrm>
          <a:off x="3943350" y="0"/>
          <a:ext cx="3943350" cy="2175669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Race and Ethnicity</a:t>
          </a:r>
          <a:endParaRPr lang="en-US" sz="3000" kern="1200" dirty="0"/>
        </a:p>
      </dsp:txBody>
      <dsp:txXfrm>
        <a:off x="3943350" y="0"/>
        <a:ext cx="3943350" cy="1631751"/>
      </dsp:txXfrm>
    </dsp:sp>
    <dsp:sp modelId="{7F8ABAD9-341A-4468-BB81-F6000A75A526}">
      <dsp:nvSpPr>
        <dsp:cNvPr id="0" name=""/>
        <dsp:cNvSpPr/>
      </dsp:nvSpPr>
      <dsp:spPr>
        <a:xfrm rot="10800000">
          <a:off x="0" y="2175669"/>
          <a:ext cx="3943350" cy="2175669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Sexual Orientation</a:t>
          </a:r>
        </a:p>
      </dsp:txBody>
      <dsp:txXfrm rot="10800000">
        <a:off x="0" y="2719586"/>
        <a:ext cx="3943350" cy="1631751"/>
      </dsp:txXfrm>
    </dsp:sp>
    <dsp:sp modelId="{E35E9425-02D7-4C8F-897B-63936CC64477}">
      <dsp:nvSpPr>
        <dsp:cNvPr id="0" name=""/>
        <dsp:cNvSpPr/>
      </dsp:nvSpPr>
      <dsp:spPr>
        <a:xfrm rot="5400000">
          <a:off x="4827190" y="1291828"/>
          <a:ext cx="2175669" cy="3943350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Gender</a:t>
          </a:r>
        </a:p>
      </dsp:txBody>
      <dsp:txXfrm rot="-5400000">
        <a:off x="3943350" y="2719586"/>
        <a:ext cx="3943350" cy="1631751"/>
      </dsp:txXfrm>
    </dsp:sp>
    <dsp:sp modelId="{D4053260-1599-4E4E-8CE2-BA89C48EFBC2}">
      <dsp:nvSpPr>
        <dsp:cNvPr id="0" name=""/>
        <dsp:cNvSpPr/>
      </dsp:nvSpPr>
      <dsp:spPr>
        <a:xfrm>
          <a:off x="2760344" y="1631751"/>
          <a:ext cx="2366010" cy="1087834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Self-Concept</a:t>
          </a:r>
        </a:p>
      </dsp:txBody>
      <dsp:txXfrm>
        <a:off x="2813448" y="1684855"/>
        <a:ext cx="2259802" cy="98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AC7DE-94B0-4723-A947-E39421F534DB}">
      <dsp:nvSpPr>
        <dsp:cNvPr id="0" name=""/>
        <dsp:cNvSpPr/>
      </dsp:nvSpPr>
      <dsp:spPr>
        <a:xfrm>
          <a:off x="2188318" y="2023497"/>
          <a:ext cx="2170633" cy="1317300"/>
        </a:xfrm>
        <a:prstGeom prst="roundRect">
          <a:avLst/>
        </a:prstGeom>
        <a:solidFill>
          <a:srgbClr val="9200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/>
            <a:t>Social</a:t>
          </a:r>
        </a:p>
      </dsp:txBody>
      <dsp:txXfrm>
        <a:off x="2252623" y="2087802"/>
        <a:ext cx="2042023" cy="1188690"/>
      </dsp:txXfrm>
    </dsp:sp>
    <dsp:sp modelId="{E375D35B-E2B9-43D9-A0BE-646C3F5DA448}">
      <dsp:nvSpPr>
        <dsp:cNvPr id="0" name=""/>
        <dsp:cNvSpPr/>
      </dsp:nvSpPr>
      <dsp:spPr>
        <a:xfrm rot="16200000">
          <a:off x="2792273" y="1542135"/>
          <a:ext cx="962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27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10672-C3CA-490B-B7DA-4CB4213F1290}">
      <dsp:nvSpPr>
        <dsp:cNvPr id="0" name=""/>
        <dsp:cNvSpPr/>
      </dsp:nvSpPr>
      <dsp:spPr>
        <a:xfrm>
          <a:off x="2032716" y="255568"/>
          <a:ext cx="2481837" cy="805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/>
            <a:t>Cognitive</a:t>
          </a:r>
        </a:p>
      </dsp:txBody>
      <dsp:txXfrm>
        <a:off x="2072023" y="294875"/>
        <a:ext cx="2403223" cy="726591"/>
      </dsp:txXfrm>
    </dsp:sp>
    <dsp:sp modelId="{8414F1F3-5D6C-4053-AB0F-E59DD4F438C6}">
      <dsp:nvSpPr>
        <dsp:cNvPr id="0" name=""/>
        <dsp:cNvSpPr/>
      </dsp:nvSpPr>
      <dsp:spPr>
        <a:xfrm rot="1815971">
          <a:off x="4330255" y="3421606"/>
          <a:ext cx="4210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105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8DE9C-C61E-4070-82F0-6A8E6AC547F4}">
      <dsp:nvSpPr>
        <dsp:cNvPr id="0" name=""/>
        <dsp:cNvSpPr/>
      </dsp:nvSpPr>
      <dsp:spPr>
        <a:xfrm>
          <a:off x="4332501" y="3527716"/>
          <a:ext cx="2243890" cy="854136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/>
            <a:t>Moral</a:t>
          </a:r>
        </a:p>
      </dsp:txBody>
      <dsp:txXfrm>
        <a:off x="4374196" y="3569411"/>
        <a:ext cx="2160500" cy="770746"/>
      </dsp:txXfrm>
    </dsp:sp>
    <dsp:sp modelId="{D7872A2A-001F-4DC1-B300-F42D6D92D02D}">
      <dsp:nvSpPr>
        <dsp:cNvPr id="0" name=""/>
        <dsp:cNvSpPr/>
      </dsp:nvSpPr>
      <dsp:spPr>
        <a:xfrm rot="8990009">
          <a:off x="1825729" y="3410688"/>
          <a:ext cx="388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892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EAE1-5A04-4533-BAB3-85B4A061577B}">
      <dsp:nvSpPr>
        <dsp:cNvPr id="0" name=""/>
        <dsp:cNvSpPr/>
      </dsp:nvSpPr>
      <dsp:spPr>
        <a:xfrm>
          <a:off x="0" y="3508409"/>
          <a:ext cx="2185648" cy="882591"/>
        </a:xfrm>
        <a:prstGeom prst="roundRect">
          <a:avLst/>
        </a:prstGeom>
        <a:solidFill>
          <a:srgbClr val="0000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/>
            <a:t>Physical</a:t>
          </a:r>
        </a:p>
      </dsp:txBody>
      <dsp:txXfrm>
        <a:off x="43085" y="3551494"/>
        <a:ext cx="2099478" cy="796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726012"/>
            <a:ext cx="7685088" cy="1511300"/>
          </a:xfrm>
        </p:spPr>
        <p:txBody>
          <a:bodyPr/>
          <a:lstStyle/>
          <a:p>
            <a:pPr marL="342900" indent="-342900"/>
            <a:r>
              <a:rPr lang="en-US" altLang="en-US" sz="4400" b="1" dirty="0">
                <a:solidFill>
                  <a:srgbClr val="412A94"/>
                </a:solidFill>
                <a:effectLst/>
              </a:rPr>
              <a:t>Communication and the Creation of Self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25-35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474345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23488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Income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Job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Status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Social circles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Economic security 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Class</a:t>
            </a: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Socioeconomic Status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4427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282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834437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Stereotypes of the Generalized 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Upward Social Comparison</a:t>
            </a:r>
          </a:p>
          <a:p>
            <a:pPr lvl="1" algn="l">
              <a:defRPr/>
            </a:pPr>
            <a:endParaRPr lang="en-US" altLang="en-US" sz="2500" dirty="0"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Downward Social Comparison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92005A"/>
                </a:solidFill>
                <a:cs typeface="Arial" panose="020B0604020202020204" pitchFamily="34" charset="0"/>
              </a:rPr>
              <a:t>Extreme vs. Realistic Comparisons</a:t>
            </a:r>
          </a:p>
          <a:p>
            <a:pPr lvl="1"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Social Comparison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4427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4680129"/>
              </p:ext>
            </p:extLst>
          </p:nvPr>
        </p:nvGraphicFramePr>
        <p:xfrm>
          <a:off x="1259632" y="1484784"/>
          <a:ext cx="6576392" cy="43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Self is Multidimensional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Constructed Social Views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Constructed in particular cultures at specific times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lvl="1"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Differing Social Views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Arbitrary in nature and vary from culture to culture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en-US" sz="1050" dirty="0"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Changing Social Views</a:t>
            </a:r>
          </a:p>
          <a:p>
            <a:pPr lvl="1"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Social</a:t>
            </a:r>
            <a:endParaRPr lang="en-US" sz="4400" dirty="0"/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076668"/>
              </p:ext>
            </p:extLst>
          </p:nvPr>
        </p:nvGraphicFramePr>
        <p:xfrm>
          <a:off x="6732588" y="4221163"/>
          <a:ext cx="16922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Microsoft ClipArt Gallery" r:id="rId3" imgW="2428875" imgH="2533650" progId="MS_ClipArt_Gallery">
                  <p:embed/>
                </p:oleObj>
              </mc:Choice>
              <mc:Fallback>
                <p:oleObj name="Microsoft ClipArt Gallery" r:id="rId3" imgW="2428875" imgH="253365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221163"/>
                        <a:ext cx="16922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304309"/>
              </p:ext>
            </p:extLst>
          </p:nvPr>
        </p:nvGraphicFramePr>
        <p:xfrm>
          <a:off x="6659563" y="4941888"/>
          <a:ext cx="12382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Microsoft ClipArt Gallery" r:id="rId5" imgW="2428875" imgH="2533650" progId="MS_ClipArt_Gallery">
                  <p:embed/>
                </p:oleObj>
              </mc:Choice>
              <mc:Fallback>
                <p:oleObj name="Microsoft ClipArt Gallery" r:id="rId5" imgW="2428875" imgH="253365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41888"/>
                        <a:ext cx="123825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69810"/>
              </p:ext>
            </p:extLst>
          </p:nvPr>
        </p:nvGraphicFramePr>
        <p:xfrm>
          <a:off x="6594475" y="5589588"/>
          <a:ext cx="8572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Microsoft ClipArt Gallery" r:id="rId6" imgW="2428875" imgH="2533650" progId="MS_ClipArt_Gallery">
                  <p:embed/>
                </p:oleObj>
              </mc:Choice>
              <mc:Fallback>
                <p:oleObj name="Microsoft ClipArt Gallery" r:id="rId6" imgW="2428875" imgH="2533650" progId="MS_ClipArt_Gallery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5589588"/>
                        <a:ext cx="8572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27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28800"/>
            <a:ext cx="7920037" cy="3810000"/>
          </a:xfrm>
        </p:spPr>
        <p:txBody>
          <a:bodyPr/>
          <a:lstStyle/>
          <a:p>
            <a:pPr marL="457200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Make a Firm Commitment to Personal Growth</a:t>
            </a:r>
          </a:p>
          <a:p>
            <a:pPr marL="457200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Gain and Use Knowledge to Support Personal Growth</a:t>
            </a:r>
          </a:p>
          <a:p>
            <a:pPr marL="457200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Set Goals That Are Realistic and Fair</a:t>
            </a:r>
          </a:p>
          <a:p>
            <a:pPr marL="457200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Seek Contexts That Support Personal Growth</a:t>
            </a:r>
          </a:p>
          <a:p>
            <a:pPr marL="342900" indent="-342900" algn="l">
              <a:lnSpc>
                <a:spcPct val="120000"/>
              </a:lnSpc>
              <a:defRPr/>
            </a:pPr>
            <a:endParaRPr lang="en-US" b="1" dirty="0">
              <a:latin typeface="Book Antiqua" charset="0"/>
              <a:ea typeface="ＭＳ Ｐゴシック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834437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Self-Concept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28800"/>
            <a:ext cx="7920037" cy="3810000"/>
          </a:xfrm>
        </p:spPr>
        <p:txBody>
          <a:bodyPr/>
          <a:lstStyle/>
          <a:p>
            <a:pPr marL="457200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Self-disclosure </a:t>
            </a:r>
          </a:p>
          <a:p>
            <a:pPr marL="800100" lvl="1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Relevant, appropriate, reciprocal </a:t>
            </a:r>
            <a:endParaRPr lang="en-US" sz="2800" dirty="0">
              <a:solidFill>
                <a:srgbClr val="000000"/>
              </a:solidFill>
              <a:effectLst/>
              <a:ea typeface="ＭＳ Ｐゴシック" charset="-128"/>
              <a:cs typeface="Arial" pitchFamily="34" charset="0"/>
            </a:endParaRPr>
          </a:p>
          <a:p>
            <a:pPr marL="800100" lvl="1" indent="-457200" algn="l">
              <a:lnSpc>
                <a:spcPct val="12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Johari Window</a:t>
            </a:r>
          </a:p>
          <a:p>
            <a:pPr marL="342900" indent="-342900" algn="l">
              <a:lnSpc>
                <a:spcPct val="120000"/>
              </a:lnSpc>
              <a:defRPr/>
            </a:pPr>
            <a:endParaRPr lang="en-US" b="1" dirty="0">
              <a:latin typeface="Book Antiqua" charset="0"/>
              <a:ea typeface="ＭＳ Ｐゴシック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834437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Personal Growth</a:t>
            </a:r>
            <a:endParaRPr lang="en-US" sz="4400" dirty="0"/>
          </a:p>
        </p:txBody>
      </p:sp>
      <p:pic>
        <p:nvPicPr>
          <p:cNvPr id="48130" name="Picture 2" descr="Image result for johari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017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Self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Attachment Style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Self- Concept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Dimensions of the Self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Personal Growth &amp; Change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Social Comparison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Self-Disclosure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3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Define </a:t>
            </a:r>
            <a:r>
              <a:rPr lang="en-US" sz="2400" dirty="0" smtClean="0"/>
              <a:t>“the self”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Attachment Styles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Race &amp; Ethnicity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Gender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Self is Multidimensional 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Development of the Self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Self-Concept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7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ffectLst/>
                <a:cs typeface="Arial" panose="020B0604020202020204" pitchFamily="34" charset="0"/>
              </a:rPr>
              <a:t>Arises in Communication with Others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ffectLst/>
                <a:cs typeface="Arial" panose="020B0604020202020204" pitchFamily="34" charset="0"/>
              </a:rPr>
              <a:t>Particular Others</a:t>
            </a:r>
          </a:p>
          <a:p>
            <a:pPr marL="1143000" lvl="2" indent="-457200" algn="l">
              <a:buFont typeface="+mj-lt"/>
              <a:buAutoNum type="arabicPeriod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Direct Definition</a:t>
            </a:r>
          </a:p>
          <a:p>
            <a:pPr marL="1143000" lvl="2" indent="-457200" algn="l">
              <a:buFont typeface="+mj-lt"/>
              <a:buAutoNum type="arabicPeriod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Reflected </a:t>
            </a:r>
            <a:r>
              <a:rPr lang="en-US" altLang="en-US" sz="2800" dirty="0" smtClean="0">
                <a:cs typeface="Arial" panose="020B0604020202020204" pitchFamily="34" charset="0"/>
              </a:rPr>
              <a:t>Appraisal</a:t>
            </a:r>
          </a:p>
          <a:p>
            <a:pPr marL="1485900" lvl="3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650" i="1" dirty="0" smtClean="0">
                <a:cs typeface="Arial" panose="020B0604020202020204" pitchFamily="34" charset="0"/>
              </a:rPr>
              <a:t>Looking glass self</a:t>
            </a:r>
            <a:endParaRPr lang="en-US" altLang="en-US" sz="2650" i="1" dirty="0">
              <a:cs typeface="Arial" panose="020B0604020202020204" pitchFamily="34" charset="0"/>
            </a:endParaRPr>
          </a:p>
          <a:p>
            <a:pPr marL="1143000" lvl="2" indent="-457200" algn="l">
              <a:buFont typeface="+mj-lt"/>
              <a:buAutoNum type="arabicPeriod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Identity </a:t>
            </a:r>
            <a:r>
              <a:rPr lang="en-US" altLang="en-US" sz="2800" dirty="0" smtClean="0">
                <a:cs typeface="Arial" panose="020B0604020202020204" pitchFamily="34" charset="0"/>
              </a:rPr>
              <a:t>Scripts</a:t>
            </a:r>
          </a:p>
          <a:p>
            <a:pPr marL="1485900" lvl="3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650" i="1" dirty="0" smtClean="0">
                <a:cs typeface="Arial" panose="020B0604020202020204" pitchFamily="34" charset="0"/>
              </a:rPr>
              <a:t>Schemas</a:t>
            </a:r>
            <a:endParaRPr lang="en-US" altLang="en-US" sz="2650" i="1" dirty="0">
              <a:cs typeface="Arial" panose="020B0604020202020204" pitchFamily="34" charset="0"/>
            </a:endParaRPr>
          </a:p>
          <a:p>
            <a:pPr marL="1143000" lvl="2" indent="-457200" algn="l">
              <a:buFont typeface="+mj-lt"/>
              <a:buAutoNum type="arabicPeriod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Attachment Styles </a:t>
            </a:r>
            <a:endParaRPr lang="en-US" altLang="en-US" sz="2800" dirty="0" smtClean="0">
              <a:cs typeface="Arial" panose="020B0604020202020204" pitchFamily="34" charset="0"/>
            </a:endParaRPr>
          </a:p>
          <a:p>
            <a:pPr marL="1485900" lvl="3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650" i="1" dirty="0" smtClean="0">
                <a:cs typeface="Arial" panose="020B0604020202020204" pitchFamily="34" charset="0"/>
              </a:rPr>
              <a:t>Dr. Ainsworth</a:t>
            </a:r>
            <a:endParaRPr lang="en-US" altLang="en-US" sz="2650" i="1" dirty="0"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What Is the Self?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4"/>
          <a:stretch>
            <a:fillRect/>
          </a:stretch>
        </p:blipFill>
        <p:spPr bwMode="auto">
          <a:xfrm>
            <a:off x="1763688" y="1484784"/>
            <a:ext cx="59055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Attachment Styles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19200" y="2541612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CA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738629" y="1773347"/>
            <a:ext cx="2550980" cy="11515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Beliefs </a:t>
            </a:r>
          </a:p>
          <a:p>
            <a:pPr algn="ctr">
              <a:spcBef>
                <a:spcPts val="600"/>
              </a:spcBef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(Self-Concept)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02338" y="3263925"/>
            <a:ext cx="2833687" cy="1074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Self-fulfilling Prophecy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5292080" y="5013176"/>
            <a:ext cx="2232248" cy="58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Behaviour</a:t>
            </a:r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>
            <a:off x="2438400" y="2236812"/>
            <a:ext cx="76200" cy="152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CA" altLang="en-US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2319032" y="4653136"/>
            <a:ext cx="2108952" cy="1173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Debilitating</a:t>
            </a:r>
          </a:p>
          <a:p>
            <a:pPr algn="ctr">
              <a:buFont typeface="Monotype Sorts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Feelings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79388" y="2870016"/>
            <a:ext cx="3108325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ts val="600"/>
              </a:spcBef>
              <a:buClr>
                <a:srgbClr val="00FF00"/>
              </a:buClr>
              <a:buSzPct val="75000"/>
              <a:buFont typeface="Monotype Sorts" pitchFamily="-111" charset="2"/>
              <a:buNone/>
              <a:defRPr/>
            </a:pPr>
            <a:r>
              <a:rPr lang="en-CA" sz="3200" dirty="0">
                <a:ea typeface="+mn-ea"/>
              </a:rPr>
              <a:t>Future Behaviour &amp; Decision Making</a:t>
            </a:r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858000" y="2541612"/>
            <a:ext cx="685800" cy="838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68" name="AutoShape 14"/>
          <p:cNvSpPr>
            <a:spLocks noChangeArrowheads="1"/>
          </p:cNvSpPr>
          <p:nvPr/>
        </p:nvSpPr>
        <p:spPr bwMode="auto">
          <a:xfrm>
            <a:off x="6934200" y="2617812"/>
            <a:ext cx="457200" cy="91440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CA" altLang="en-US"/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 rot="5400000">
            <a:off x="1296293" y="4545410"/>
            <a:ext cx="647700" cy="7191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rgbClr val="412A94"/>
          </a:solidFill>
          <a:ln>
            <a:solidFill>
              <a:srgbClr val="412A94"/>
            </a:solidFill>
          </a:ln>
          <a:ex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71" name="AutoShape 21"/>
          <p:cNvSpPr>
            <a:spLocks noChangeArrowheads="1"/>
          </p:cNvSpPr>
          <p:nvPr/>
        </p:nvSpPr>
        <p:spPr bwMode="auto">
          <a:xfrm rot="-5400000">
            <a:off x="6839967" y="2241525"/>
            <a:ext cx="647700" cy="7191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rgbClr val="412A94"/>
          </a:solidFill>
          <a:ln>
            <a:solidFill>
              <a:srgbClr val="412A94"/>
            </a:solidFill>
          </a:ln>
          <a:ex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72" name="AutoShape 22"/>
          <p:cNvSpPr>
            <a:spLocks noChangeArrowheads="1"/>
          </p:cNvSpPr>
          <p:nvPr/>
        </p:nvSpPr>
        <p:spPr bwMode="auto">
          <a:xfrm>
            <a:off x="7740352" y="4582070"/>
            <a:ext cx="647700" cy="7191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491 w 21600"/>
              <a:gd name="T25" fmla="*/ 1047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495" y="0"/>
                </a:moveTo>
                <a:lnTo>
                  <a:pt x="7390" y="6171"/>
                </a:lnTo>
                <a:lnTo>
                  <a:pt x="10476" y="6171"/>
                </a:lnTo>
                <a:lnTo>
                  <a:pt x="10476" y="10476"/>
                </a:lnTo>
                <a:lnTo>
                  <a:pt x="6171" y="10476"/>
                </a:lnTo>
                <a:lnTo>
                  <a:pt x="6171" y="7390"/>
                </a:lnTo>
                <a:lnTo>
                  <a:pt x="0" y="14495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4495" y="0"/>
                </a:lnTo>
                <a:close/>
              </a:path>
            </a:pathLst>
          </a:custGeom>
          <a:solidFill>
            <a:srgbClr val="412A94"/>
          </a:solidFill>
          <a:ln>
            <a:solidFill>
              <a:srgbClr val="412A94"/>
            </a:solidFill>
          </a:ln>
          <a:ex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73" name="AutoShape 23"/>
          <p:cNvSpPr>
            <a:spLocks noChangeArrowheads="1"/>
          </p:cNvSpPr>
          <p:nvPr/>
        </p:nvSpPr>
        <p:spPr bwMode="auto">
          <a:xfrm rot="10800000">
            <a:off x="2556148" y="2061790"/>
            <a:ext cx="647700" cy="7191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rgbClr val="412A94"/>
          </a:solidFill>
          <a:ln>
            <a:solidFill>
              <a:srgbClr val="412A94"/>
            </a:solidFill>
          </a:ln>
          <a:ex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74" name="AutoShape 24"/>
          <p:cNvSpPr>
            <a:spLocks noChangeArrowheads="1"/>
          </p:cNvSpPr>
          <p:nvPr/>
        </p:nvSpPr>
        <p:spPr bwMode="auto">
          <a:xfrm rot="2646121">
            <a:off x="4701458" y="5569242"/>
            <a:ext cx="647700" cy="7191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rgbClr val="412A94"/>
          </a:solidFill>
          <a:ln>
            <a:solidFill>
              <a:srgbClr val="412A94"/>
            </a:solidFill>
          </a:ln>
          <a:ex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Self-Fulfilling Prophecy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11188" y="1916237"/>
            <a:ext cx="3528764" cy="25208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Tx/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 and Ethnicity </a:t>
            </a:r>
          </a:p>
          <a:p>
            <a:pPr marL="514350" indent="-514350">
              <a:buClrTx/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Gender</a:t>
            </a:r>
          </a:p>
          <a:p>
            <a:pPr marL="514350" indent="-514350">
              <a:buClrTx/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Sexual Orientation</a:t>
            </a:r>
          </a:p>
          <a:p>
            <a:pPr marL="514350" indent="-514350">
              <a:buClrTx/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Socioeconomic Status</a:t>
            </a:r>
          </a:p>
          <a:p>
            <a:pPr marL="514350" indent="-514350">
              <a:buClrTx/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Social Comparison</a:t>
            </a:r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48456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Generalized Other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Considered the </a:t>
            </a:r>
            <a:r>
              <a:rPr lang="en-US" altLang="en-US" sz="2800" dirty="0" smtClean="0">
                <a:solidFill>
                  <a:srgbClr val="6E0043"/>
                </a:solidFill>
                <a:effectLst/>
                <a:cs typeface="Arial" panose="020B0604020202020204" pitchFamily="34" charset="0"/>
              </a:rPr>
              <a:t>primary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aspects of personal identity</a:t>
            </a:r>
          </a:p>
          <a:p>
            <a:pPr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90"/>
                </a:solidFill>
                <a:cs typeface="Arial" panose="020B0604020202020204" pitchFamily="34" charset="0"/>
              </a:rPr>
              <a:t>Race</a:t>
            </a:r>
            <a:r>
              <a:rPr lang="en-US" altLang="en-US" sz="2800" dirty="0" smtClean="0">
                <a:cs typeface="Arial" panose="020B0604020202020204" pitchFamily="34" charset="0"/>
              </a:rPr>
              <a:t> has focused on skin </a:t>
            </a:r>
            <a:r>
              <a:rPr lang="en-US" altLang="en-US" sz="2800" dirty="0" err="1" smtClean="0">
                <a:cs typeface="Arial" panose="020B0604020202020204" pitchFamily="34" charset="0"/>
              </a:rPr>
              <a:t>colour</a:t>
            </a:r>
            <a:r>
              <a:rPr lang="en-US" altLang="en-US" sz="2800" dirty="0" smtClean="0">
                <a:cs typeface="Arial" panose="020B0604020202020204" pitchFamily="34" charset="0"/>
              </a:rPr>
              <a:t> – red, white, black, or yellow</a:t>
            </a:r>
          </a:p>
          <a:p>
            <a:pPr algn="l">
              <a:defRPr/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90"/>
                </a:solidFill>
                <a:cs typeface="Arial" panose="020B0604020202020204" pitchFamily="34" charset="0"/>
              </a:rPr>
              <a:t>Ethnicity</a:t>
            </a:r>
            <a:r>
              <a:rPr lang="en-US" altLang="en-US" sz="2800" dirty="0" smtClean="0">
                <a:cs typeface="Arial" panose="020B0604020202020204" pitchFamily="34" charset="0"/>
              </a:rPr>
              <a:t> has focused on an affiliation to a group, nationality, or culture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Race &amp; Ethnicity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7624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algn="l">
              <a:defRPr/>
            </a:pPr>
            <a:r>
              <a:rPr lang="en-US" altLang="en-US" sz="2800" dirty="0" smtClean="0">
                <a:solidFill>
                  <a:srgbClr val="92005A"/>
                </a:solidFill>
                <a:cs typeface="Arial" panose="020B0604020202020204" pitchFamily="34" charset="0"/>
              </a:rPr>
              <a:t>Past</a:t>
            </a:r>
            <a:endParaRPr lang="en-US" altLang="en-US" sz="2800" dirty="0" smtClean="0">
              <a:solidFill>
                <a:srgbClr val="92005A"/>
              </a:solidFill>
              <a:effectLst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Men – rational, competent, entitled, and privileged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Women were not permitted to: 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O</a:t>
            </a:r>
            <a:r>
              <a:rPr lang="en-US" altLang="en-US" sz="2800" dirty="0" smtClean="0">
                <a:cs typeface="Arial" panose="020B0604020202020204" pitchFamily="34" charset="0"/>
              </a:rPr>
              <a:t>wn property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Gain professional training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Vote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“rule of thumb” 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Women ar</a:t>
            </a:r>
            <a:r>
              <a:rPr lang="en-US" altLang="en-US" sz="2800" dirty="0" smtClean="0">
                <a:cs typeface="Arial" panose="020B0604020202020204" pitchFamily="34" charset="0"/>
              </a:rPr>
              <a:t>e “persons” – October 18, 1929</a:t>
            </a: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Gender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03221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844824"/>
            <a:ext cx="8280400" cy="4157662"/>
          </a:xfrm>
        </p:spPr>
        <p:txBody>
          <a:bodyPr/>
          <a:lstStyle/>
          <a:p>
            <a:pPr algn="l">
              <a:defRPr/>
            </a:pPr>
            <a:r>
              <a:rPr lang="en-US" altLang="en-US" sz="2800" dirty="0" smtClean="0">
                <a:solidFill>
                  <a:srgbClr val="92005A"/>
                </a:solidFill>
                <a:cs typeface="Arial" panose="020B0604020202020204" pitchFamily="34" charset="0"/>
              </a:rPr>
              <a:t>Past</a:t>
            </a:r>
            <a:endParaRPr lang="en-US" altLang="en-US" sz="2800" dirty="0" smtClean="0">
              <a:solidFill>
                <a:srgbClr val="92005A"/>
              </a:solidFill>
              <a:effectLst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ffectLst/>
                <a:cs typeface="Arial" panose="020B0604020202020204" pitchFamily="34" charset="0"/>
              </a:rPr>
              <a:t>Heterosexuality viewed as normal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Gays, lesbians, bisexuals viewed as abnormal</a:t>
            </a:r>
          </a:p>
          <a:p>
            <a:pPr marL="800100" lvl="1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cs typeface="Arial" panose="020B0604020202020204" pitchFamily="34" charset="0"/>
              </a:rPr>
              <a:t>Denied social and legal recognition</a:t>
            </a:r>
          </a:p>
          <a:p>
            <a:pPr lvl="1" algn="l">
              <a:defRPr/>
            </a:pPr>
            <a:endParaRPr lang="en-US" altLang="en-US" sz="2800" dirty="0" smtClean="0">
              <a:effectLst/>
              <a:cs typeface="Arial" panose="020B0604020202020204" pitchFamily="34" charset="0"/>
            </a:endParaRPr>
          </a:p>
          <a:p>
            <a:pPr lvl="1" algn="l">
              <a:buClr>
                <a:srgbClr val="000090"/>
              </a:buClr>
              <a:defRPr/>
            </a:pP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Sexual Orientation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84713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10102</TotalTime>
  <Pages>7</Pages>
  <Words>320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ClipArt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221</cp:revision>
  <cp:lastPrinted>2009-04-22T19:24:48Z</cp:lastPrinted>
  <dcterms:created xsi:type="dcterms:W3CDTF">2009-10-25T14:48:23Z</dcterms:created>
  <dcterms:modified xsi:type="dcterms:W3CDTF">2017-07-28T20:41:21Z</dcterms:modified>
</cp:coreProperties>
</file>