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20"/>
  </p:notesMasterIdLst>
  <p:handoutMasterIdLst>
    <p:handoutMasterId r:id="rId21"/>
  </p:handoutMasterIdLst>
  <p:sldIdLst>
    <p:sldId id="299" r:id="rId2"/>
    <p:sldId id="311" r:id="rId3"/>
    <p:sldId id="300" r:id="rId4"/>
    <p:sldId id="312" r:id="rId5"/>
    <p:sldId id="301" r:id="rId6"/>
    <p:sldId id="302" r:id="rId7"/>
    <p:sldId id="303" r:id="rId8"/>
    <p:sldId id="304" r:id="rId9"/>
    <p:sldId id="305" r:id="rId10"/>
    <p:sldId id="313" r:id="rId11"/>
    <p:sldId id="306" r:id="rId12"/>
    <p:sldId id="307" r:id="rId13"/>
    <p:sldId id="314" r:id="rId14"/>
    <p:sldId id="315" r:id="rId15"/>
    <p:sldId id="308" r:id="rId16"/>
    <p:sldId id="309" r:id="rId17"/>
    <p:sldId id="310" r:id="rId18"/>
    <p:sldId id="316" r:id="rId1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3 Perception and Communication" id="{A9348D92-FDE6-43DF-A603-384A0166577B}">
          <p14:sldIdLst>
            <p14:sldId id="299"/>
            <p14:sldId id="311"/>
            <p14:sldId id="300"/>
            <p14:sldId id="312"/>
            <p14:sldId id="301"/>
            <p14:sldId id="302"/>
            <p14:sldId id="303"/>
            <p14:sldId id="304"/>
            <p14:sldId id="305"/>
            <p14:sldId id="313"/>
            <p14:sldId id="306"/>
            <p14:sldId id="307"/>
            <p14:sldId id="314"/>
            <p14:sldId id="315"/>
            <p14:sldId id="308"/>
            <p14:sldId id="309"/>
            <p14:sldId id="310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47A5C89C-733B-4C5F-886F-DD08807EF35F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8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D3ADA478-57AD-4298-BD5A-ABA007D25722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External – others, weather, equipment, objects, time, etc.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Internal – personality, personal</a:t>
            </a:r>
            <a:r>
              <a:rPr lang="en-US" altLang="en-US" baseline="0" dirty="0" smtClean="0">
                <a:latin typeface="Arial" panose="020B0604020202020204" pitchFamily="34" charset="0"/>
              </a:rPr>
              <a:t> capability, individual factors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7E7FB633-B8F1-40E2-9554-B37FBDFB2290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9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D3ADA478-57AD-4298-BD5A-ABA007D25722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A0E3E1AF-272F-4825-AD9E-C5050A4E6F06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1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r>
              <a:rPr lang="en-US" baseline="0" dirty="0" smtClean="0"/>
              <a:t> all dots using 4 straight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D3ADA478-57AD-4298-BD5A-ABA007D25722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99138D33-F56B-4245-9053-743166D8C792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1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3C6CA90B-ECBD-4916-B538-FDD50DDA6FC8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1C6E7777-AB45-48A6-80BE-3A6316FCF668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1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9E7E7550-2595-4DF2-9393-E24BE1F98214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8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D3ADA478-57AD-4298-BD5A-ABA007D25722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External – others, weather, equipment, objects, time, etc.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Internal – personality, personal</a:t>
            </a:r>
            <a:r>
              <a:rPr lang="en-US" altLang="en-US" baseline="0" dirty="0" smtClean="0">
                <a:latin typeface="Arial" panose="020B0604020202020204" pitchFamily="34" charset="0"/>
              </a:rPr>
              <a:t> capability, individual factors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folHlink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fld id="{D3ADA478-57AD-4298-BD5A-ABA007D25722}" type="slidenum">
              <a:rPr lang="en-US" altLang="en-US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External – others, weather, equipment, objects, time, etc.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Internal – personality, personal</a:t>
            </a:r>
            <a:r>
              <a:rPr lang="en-US" altLang="en-US" baseline="0" dirty="0" smtClean="0">
                <a:latin typeface="Arial" panose="020B0604020202020204" pitchFamily="34" charset="0"/>
              </a:rPr>
              <a:t> capability, individual factors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8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3568" y="5013176"/>
            <a:ext cx="7704855" cy="93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4400" b="1" dirty="0">
                <a:solidFill>
                  <a:srgbClr val="412A94"/>
                </a:solidFill>
                <a:ea typeface="+mn-ea"/>
                <a:cs typeface="Arial" pitchFamily="34" charset="0"/>
              </a:rPr>
              <a:t>Perception and Communication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7624" y="2204864"/>
            <a:ext cx="296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3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64704"/>
            <a:ext cx="2747962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36-47</a:t>
            </a:r>
          </a:p>
        </p:txBody>
      </p:sp>
    </p:spTree>
    <p:extLst>
      <p:ext uri="{BB962C8B-B14F-4D97-AF65-F5344CB8AC3E}">
        <p14:creationId xmlns:p14="http://schemas.microsoft.com/office/powerpoint/2010/main" val="12740735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9"/>
          <p:cNvSpPr txBox="1">
            <a:spLocks noChangeArrowheads="1"/>
          </p:cNvSpPr>
          <p:nvPr/>
        </p:nvSpPr>
        <p:spPr bwMode="auto">
          <a:xfrm>
            <a:off x="467544" y="2049229"/>
            <a:ext cx="78105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0" dirty="0" smtClean="0">
                <a:solidFill>
                  <a:srgbClr val="92005A"/>
                </a:solidFill>
                <a:cs typeface="Arial" panose="020B0604020202020204" pitchFamily="34" charset="0"/>
              </a:rPr>
              <a:t>Attribution: </a:t>
            </a:r>
            <a:r>
              <a:rPr lang="en-US" altLang="en-US" sz="2800" b="0" dirty="0" smtClean="0">
                <a:cs typeface="Arial" panose="020B0604020202020204" pitchFamily="34" charset="0"/>
              </a:rPr>
              <a:t>an explanation for why something happened or why something is a certain way.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solidFill>
                  <a:srgbClr val="92005A"/>
                </a:solidFill>
                <a:cs typeface="Arial" panose="020B0604020202020204" pitchFamily="34" charset="0"/>
              </a:rPr>
              <a:t>External Attribution</a:t>
            </a:r>
            <a:r>
              <a:rPr lang="en-US" altLang="en-US" sz="2800" dirty="0" smtClean="0">
                <a:cs typeface="Arial" panose="020B0604020202020204" pitchFamily="34" charset="0"/>
              </a:rPr>
              <a:t>: cause is outside of the self.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0" dirty="0" smtClean="0">
                <a:cs typeface="Arial" panose="020B0604020202020204" pitchFamily="34" charset="0"/>
              </a:rPr>
              <a:t>Can you think of an example?</a:t>
            </a:r>
            <a:endParaRPr lang="en-US" altLang="en-US" sz="2800" b="0" dirty="0"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sz="2800" dirty="0" smtClean="0"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0" dirty="0" smtClean="0">
                <a:solidFill>
                  <a:srgbClr val="92005A"/>
                </a:solidFill>
                <a:cs typeface="Arial" panose="020B0604020202020204" pitchFamily="34" charset="0"/>
              </a:rPr>
              <a:t>Internal Attribution</a:t>
            </a:r>
            <a:r>
              <a:rPr lang="en-US" altLang="en-US" sz="2800" b="0" dirty="0" smtClean="0">
                <a:cs typeface="Arial" panose="020B0604020202020204" pitchFamily="34" charset="0"/>
              </a:rPr>
              <a:t>: cause is the self.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cs typeface="Arial" panose="020B0604020202020204" pitchFamily="34" charset="0"/>
              </a:rPr>
              <a:t>Can you think of an example?</a:t>
            </a:r>
            <a:endParaRPr lang="en-US" altLang="en-US" sz="2800" b="0" dirty="0"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Interpretation - Attribution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9565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>
          <a:xfrm>
            <a:off x="1112838" y="1474788"/>
            <a:ext cx="7054850" cy="566737"/>
          </a:xfrm>
        </p:spPr>
        <p:txBody>
          <a:bodyPr/>
          <a:lstStyle/>
          <a:p>
            <a:pPr algn="ctr">
              <a:defRPr/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+mn-lt"/>
                <a:ea typeface="ＭＳ Ｐゴシック" charset="-128"/>
                <a:cs typeface="Arial" pitchFamily="34" charset="0"/>
              </a:rPr>
              <a:t>Four Dimensions of Attributions</a:t>
            </a: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9"/>
          <a:stretch>
            <a:fillRect/>
          </a:stretch>
        </p:blipFill>
        <p:spPr bwMode="auto">
          <a:xfrm>
            <a:off x="1116013" y="2127250"/>
            <a:ext cx="7051675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37304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5"/>
          <p:cNvSpPr>
            <a:spLocks noChangeShapeType="1"/>
          </p:cNvSpPr>
          <p:nvPr/>
        </p:nvSpPr>
        <p:spPr bwMode="auto">
          <a:xfrm flipH="1">
            <a:off x="3276600" y="1905000"/>
            <a:ext cx="838200" cy="762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2339751" y="1628800"/>
            <a:ext cx="1584175" cy="1296144"/>
          </a:xfrm>
          <a:prstGeom prst="line">
            <a:avLst/>
          </a:prstGeom>
          <a:noFill/>
          <a:ln w="38100">
            <a:solidFill>
              <a:srgbClr val="412A94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CA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827584" y="3125788"/>
            <a:ext cx="2879725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+mj-lt"/>
                <a:cs typeface="Arial" panose="020B0604020202020204" pitchFamily="34" charset="0"/>
              </a:rPr>
              <a:t>Self-serving Bias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427984" y="1628800"/>
            <a:ext cx="1512441" cy="1284263"/>
          </a:xfrm>
          <a:prstGeom prst="line">
            <a:avLst/>
          </a:prstGeom>
          <a:noFill/>
          <a:ln w="38100">
            <a:solidFill>
              <a:srgbClr val="412A94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CA"/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4427984" y="3125788"/>
            <a:ext cx="3672408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Fundamental Attribution Error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Attribution Errors</a:t>
            </a:r>
          </a:p>
        </p:txBody>
      </p:sp>
    </p:spTree>
    <p:extLst>
      <p:ext uri="{BB962C8B-B14F-4D97-AF65-F5344CB8AC3E}">
        <p14:creationId xmlns:p14="http://schemas.microsoft.com/office/powerpoint/2010/main" val="426415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9"/>
          <p:cNvSpPr txBox="1">
            <a:spLocks noChangeArrowheads="1"/>
          </p:cNvSpPr>
          <p:nvPr/>
        </p:nvSpPr>
        <p:spPr bwMode="auto">
          <a:xfrm>
            <a:off x="467544" y="2049229"/>
            <a:ext cx="78105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cs typeface="Arial" panose="020B0604020202020204" pitchFamily="34" charset="0"/>
              </a:rPr>
              <a:t>We tend to see ourselves in a positive light.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b="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cs typeface="Arial" panose="020B0604020202020204" pitchFamily="34" charset="0"/>
              </a:rPr>
              <a:t>We tend to minimize or ignore negative information about the self.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b="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cs typeface="Arial" panose="020B0604020202020204" pitchFamily="34" charset="0"/>
              </a:rPr>
              <a:t>We overestimate positive outcomes and underestimate negative outcomes. </a:t>
            </a:r>
            <a:endParaRPr lang="en-US" altLang="en-US" sz="2800" b="0" dirty="0"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Self-Serving Bias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14861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9"/>
          <p:cNvSpPr txBox="1">
            <a:spLocks noChangeArrowheads="1"/>
          </p:cNvSpPr>
          <p:nvPr/>
        </p:nvSpPr>
        <p:spPr bwMode="auto">
          <a:xfrm>
            <a:off x="467544" y="2049229"/>
            <a:ext cx="78105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cs typeface="Arial" panose="020B0604020202020204" pitchFamily="34" charset="0"/>
              </a:rPr>
              <a:t>Tested in many cultures, situations, and across various people.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sz="2800" b="0" dirty="0" smtClean="0"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solidFill>
                  <a:srgbClr val="92005A"/>
                </a:solidFill>
                <a:cs typeface="Arial" panose="020B0604020202020204" pitchFamily="34" charset="0"/>
              </a:rPr>
              <a:t>Internal/External Attribution?</a:t>
            </a:r>
            <a:endParaRPr lang="en-US" altLang="en-US" sz="2800" b="0" dirty="0" smtClean="0">
              <a:solidFill>
                <a:srgbClr val="92005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cs typeface="Arial" panose="020B0604020202020204" pitchFamily="34" charset="0"/>
              </a:rPr>
              <a:t>Positive Outcome (100% on exam)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0" dirty="0">
                <a:cs typeface="Arial" panose="020B0604020202020204" pitchFamily="34" charset="0"/>
              </a:rPr>
              <a:t>	</a:t>
            </a:r>
            <a:r>
              <a:rPr lang="en-US" altLang="en-US" sz="2800" dirty="0" smtClean="0">
                <a:cs typeface="Arial" panose="020B0604020202020204" pitchFamily="34" charset="0"/>
              </a:rPr>
              <a:t>Self =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0" dirty="0">
                <a:cs typeface="Arial" panose="020B0604020202020204" pitchFamily="34" charset="0"/>
              </a:rPr>
              <a:t>	</a:t>
            </a:r>
            <a:r>
              <a:rPr lang="en-US" altLang="en-US" sz="2800" b="0" dirty="0" smtClean="0">
                <a:cs typeface="Arial" panose="020B0604020202020204" pitchFamily="34" charset="0"/>
              </a:rPr>
              <a:t>Others =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 smtClean="0">
                <a:cs typeface="Arial" panose="020B0604020202020204" pitchFamily="34" charset="0"/>
              </a:rPr>
              <a:t>Negative Outcome (failed test)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b="0" dirty="0">
                <a:cs typeface="Arial" panose="020B0604020202020204" pitchFamily="34" charset="0"/>
              </a:rPr>
              <a:t>	</a:t>
            </a:r>
            <a:r>
              <a:rPr lang="en-US" altLang="en-US" sz="2800" b="0" dirty="0" smtClean="0">
                <a:cs typeface="Arial" panose="020B0604020202020204" pitchFamily="34" charset="0"/>
              </a:rPr>
              <a:t>Self =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	</a:t>
            </a:r>
            <a:r>
              <a:rPr lang="en-US" altLang="en-US" sz="2800" dirty="0" smtClean="0">
                <a:cs typeface="Arial" panose="020B0604020202020204" pitchFamily="34" charset="0"/>
              </a:rPr>
              <a:t>Others = </a:t>
            </a:r>
            <a:endParaRPr lang="en-US" altLang="en-US" sz="2800" b="0" dirty="0"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Fundamental Attribution Error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46116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467544" y="1484784"/>
            <a:ext cx="792088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14350" indent="-5143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Physiology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Age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Culture (Standpoint)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Roles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Cognitive Abilities (Cognitive Complexity, Person-Centredness)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Self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Influences on Perception</a:t>
            </a:r>
          </a:p>
        </p:txBody>
      </p:sp>
    </p:spTree>
    <p:extLst>
      <p:ext uri="{BB962C8B-B14F-4D97-AF65-F5344CB8AC3E}">
        <p14:creationId xmlns:p14="http://schemas.microsoft.com/office/powerpoint/2010/main" val="28829302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9"/>
          <p:cNvSpPr txBox="1">
            <a:spLocks noChangeArrowheads="1"/>
          </p:cNvSpPr>
          <p:nvPr/>
        </p:nvSpPr>
        <p:spPr bwMode="auto">
          <a:xfrm>
            <a:off x="467544" y="2049229"/>
            <a:ext cx="7810500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Recognize That All Perceptions Are Partial and Subjective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Avoid Mind-Reading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Check Perceptions with Others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Distinguish Between Facts and Inferences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Guard Against the Self-serving Bias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Guard Against the Fundamental Attribution Error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r>
              <a:rPr lang="en-US" altLang="en-US" sz="28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Monitor Labels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800" b="0" dirty="0"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Perception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826066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13"/>
          <p:cNvSpPr>
            <a:spLocks noChangeArrowheads="1"/>
          </p:cNvSpPr>
          <p:nvPr/>
        </p:nvSpPr>
        <p:spPr bwMode="auto">
          <a:xfrm rot="17477647">
            <a:off x="2812599" y="1638413"/>
            <a:ext cx="2816715" cy="6804456"/>
          </a:xfrm>
          <a:prstGeom prst="curvedRightArrow">
            <a:avLst>
              <a:gd name="adj1" fmla="val 35902"/>
              <a:gd name="adj2" fmla="val 71803"/>
              <a:gd name="adj3" fmla="val 33333"/>
            </a:avLst>
          </a:prstGeom>
          <a:solidFill>
            <a:srgbClr val="412A94"/>
          </a:solidFill>
          <a:ln w="12700">
            <a:solidFill>
              <a:srgbClr val="412A9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CA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CA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34821" name="Text Box 9"/>
          <p:cNvSpPr txBox="1">
            <a:spLocks noChangeArrowheads="1"/>
          </p:cNvSpPr>
          <p:nvPr/>
        </p:nvSpPr>
        <p:spPr bwMode="auto">
          <a:xfrm>
            <a:off x="839788" y="1404888"/>
            <a:ext cx="20796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  <a:sym typeface="Monotype Sorts" charset="2"/>
              </a:rPr>
              <a:t></a:t>
            </a: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</a:rPr>
              <a:t>Words influence perception</a:t>
            </a:r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2555875" y="2485008"/>
            <a:ext cx="28289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  <a:sym typeface="Monotype Sorts" charset="2"/>
              </a:rPr>
              <a:t></a:t>
            </a: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</a:rPr>
              <a:t>Our perceptions are one step away from reality</a:t>
            </a: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4067175" y="3925168"/>
            <a:ext cx="249713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  <a:sym typeface="Monotype Sorts" charset="2"/>
              </a:rPr>
              <a:t></a:t>
            </a: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</a:rPr>
              <a:t>Labelling moves another step from reality</a:t>
            </a: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6565900" y="3061072"/>
            <a:ext cx="25781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  <a:sym typeface="Monotype Sorts" charset="2"/>
              </a:rPr>
              <a:t></a:t>
            </a:r>
            <a:r>
              <a:rPr lang="en-CA" altLang="en-US" sz="2100" b="0" dirty="0">
                <a:solidFill>
                  <a:srgbClr val="000000"/>
                </a:solidFill>
                <a:cs typeface="Arial" panose="020B0604020202020204" pitchFamily="34" charset="0"/>
              </a:rPr>
              <a:t>Responding to labels not behaviour removes us further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Labels, Perception and Influence</a:t>
            </a:r>
          </a:p>
        </p:txBody>
      </p:sp>
    </p:spTree>
    <p:extLst>
      <p:ext uri="{BB962C8B-B14F-4D97-AF65-F5344CB8AC3E}">
        <p14:creationId xmlns:p14="http://schemas.microsoft.com/office/powerpoint/2010/main" val="11081871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Definition of Perception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Improving Accuracy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Influences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Boundaries and Limitations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Self-Serving Bias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Perception Process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Attribution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Define </a:t>
            </a:r>
            <a:r>
              <a:rPr lang="en-US" sz="2400" dirty="0" smtClean="0"/>
              <a:t>Perception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Perception Process</a:t>
            </a:r>
          </a:p>
          <a:p>
            <a:pPr marL="8572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Selection</a:t>
            </a:r>
          </a:p>
          <a:p>
            <a:pPr marL="8572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Organization</a:t>
            </a:r>
          </a:p>
          <a:p>
            <a:pPr marL="8572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Interpretation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Influences on Perception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Improving Perception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115989" y="17175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115989" y="3546376"/>
            <a:ext cx="457200" cy="5334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115989" y="53751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408339" y="17937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332139" y="53751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408339" y="36225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611789" y="17937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6611789" y="36987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611789" y="5451376"/>
            <a:ext cx="457200" cy="4572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1547664" y="1412776"/>
            <a:ext cx="6019800" cy="472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09563" y="413792"/>
            <a:ext cx="764681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Connect the Dots Puzzle</a:t>
            </a:r>
          </a:p>
        </p:txBody>
      </p:sp>
    </p:spTree>
    <p:extLst>
      <p:ext uri="{BB962C8B-B14F-4D97-AF65-F5344CB8AC3E}">
        <p14:creationId xmlns:p14="http://schemas.microsoft.com/office/powerpoint/2010/main" val="337490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9"/>
          <p:cNvSpPr txBox="1">
            <a:spLocks noChangeArrowheads="1"/>
          </p:cNvSpPr>
          <p:nvPr/>
        </p:nvSpPr>
        <p:spPr bwMode="auto">
          <a:xfrm>
            <a:off x="467544" y="2049229"/>
            <a:ext cx="7810500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800" b="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Did you stay within the boundaries of the square?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28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2800" b="0" dirty="0" smtClean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Try it again.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2800" b="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How much of what we perceive is restricted by barriers that may or may not be true?</a:t>
            </a:r>
            <a:endParaRPr lang="en-US" altLang="en-US" sz="2800" b="0" dirty="0" smtClean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</a:pPr>
            <a:endParaRPr lang="en-US" altLang="en-US" sz="2800" b="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800" b="0" dirty="0"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Connect the dots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95659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55576" y="2132856"/>
            <a:ext cx="7315200" cy="24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412A94"/>
                </a:solidFill>
                <a:ea typeface="+mn-ea"/>
                <a:cs typeface="Arial" pitchFamily="34" charset="0"/>
              </a:rPr>
              <a:t>Perception </a:t>
            </a:r>
            <a:r>
              <a:rPr lang="en-US" sz="3200" dirty="0">
                <a:solidFill>
                  <a:srgbClr val="000000"/>
                </a:solidFill>
                <a:ea typeface="+mn-ea"/>
                <a:cs typeface="Arial" pitchFamily="34" charset="0"/>
              </a:rPr>
              <a:t>is the active process of creating meaning by selecting, organizing, and interpreting people, objects, events, situations,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2407507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pic>
        <p:nvPicPr>
          <p:cNvPr id="21508" name="Picture 5" descr="C03-F01_pg07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17" y="1340768"/>
            <a:ext cx="3482975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Process of Human Perception</a:t>
            </a:r>
          </a:p>
        </p:txBody>
      </p:sp>
    </p:spTree>
    <p:extLst>
      <p:ext uri="{BB962C8B-B14F-4D97-AF65-F5344CB8AC3E}">
        <p14:creationId xmlns:p14="http://schemas.microsoft.com/office/powerpoint/2010/main" val="5868890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2997200"/>
            <a:ext cx="26670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  <a:cs typeface="Arial" pitchFamily="34" charset="0"/>
              </a:rPr>
              <a:t>What do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  <a:cs typeface="Arial" pitchFamily="34" charset="0"/>
              </a:rPr>
              <a:t>you see?</a:t>
            </a:r>
          </a:p>
        </p:txBody>
      </p:sp>
      <p:pic>
        <p:nvPicPr>
          <p:cNvPr id="23556" name="Picture 5" descr="C03-F02_pg07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1455738"/>
            <a:ext cx="5265737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4942148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67544" y="2636912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</a:rPr>
              <a:t>Four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  <a:cs typeface="Arial" pitchFamily="34" charset="0"/>
              </a:rPr>
              <a:t>Cognitive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00"/>
                </a:solidFill>
                <a:ea typeface="+mn-ea"/>
              </a:rPr>
              <a:t>Schemata</a:t>
            </a:r>
          </a:p>
        </p:txBody>
      </p:sp>
      <p:pic>
        <p:nvPicPr>
          <p:cNvPr id="2560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96"/>
          <a:stretch>
            <a:fillRect/>
          </a:stretch>
        </p:blipFill>
        <p:spPr bwMode="auto">
          <a:xfrm>
            <a:off x="3614738" y="1546225"/>
            <a:ext cx="484346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431903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9"/>
          <p:cNvSpPr txBox="1">
            <a:spLocks noChangeArrowheads="1"/>
          </p:cNvSpPr>
          <p:nvPr/>
        </p:nvSpPr>
        <p:spPr bwMode="auto">
          <a:xfrm>
            <a:off x="2422525" y="-350838"/>
            <a:ext cx="361950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27652" name="Oval 1040"/>
          <p:cNvSpPr>
            <a:spLocks noChangeArrowheads="1"/>
          </p:cNvSpPr>
          <p:nvPr/>
        </p:nvSpPr>
        <p:spPr bwMode="auto">
          <a:xfrm>
            <a:off x="2268538" y="1484313"/>
            <a:ext cx="4895850" cy="4752975"/>
          </a:xfrm>
          <a:prstGeom prst="ellipse">
            <a:avLst/>
          </a:prstGeom>
          <a:solidFill>
            <a:srgbClr val="412A94"/>
          </a:solidFill>
          <a:ln w="12700">
            <a:solidFill>
              <a:srgbClr val="412A94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2400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27665" name="Text Box 1041"/>
          <p:cNvSpPr txBox="1">
            <a:spLocks noChangeArrowheads="1"/>
          </p:cNvSpPr>
          <p:nvPr/>
        </p:nvSpPr>
        <p:spPr bwMode="auto">
          <a:xfrm>
            <a:off x="2915816" y="2060848"/>
            <a:ext cx="3529013" cy="3539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7FCC6"/>
              </a:buClr>
              <a:buSzPct val="75000"/>
              <a:buFont typeface="Monotype Sorts" pitchFamily="-111" charset="2"/>
              <a:buNone/>
              <a:defRPr/>
            </a:pPr>
            <a:r>
              <a:rPr lang="en-US" sz="3200" b="0" dirty="0">
                <a:solidFill>
                  <a:schemeClr val="bg1"/>
                </a:solidFill>
                <a:ea typeface="+mn-ea"/>
                <a:cs typeface="Arial" pitchFamily="34" charset="0"/>
              </a:rPr>
              <a:t>Predictive generalizations about minority groups based on assumptions that all members are the same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Stereotypes</a:t>
            </a:r>
          </a:p>
        </p:txBody>
      </p:sp>
    </p:spTree>
    <p:extLst>
      <p:ext uri="{BB962C8B-B14F-4D97-AF65-F5344CB8AC3E}">
        <p14:creationId xmlns:p14="http://schemas.microsoft.com/office/powerpoint/2010/main" val="36917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10247</TotalTime>
  <Pages>7</Pages>
  <Words>433</Words>
  <Application>Microsoft Office PowerPoint</Application>
  <PresentationFormat>On-screen Show (4:3)</PresentationFormat>
  <Paragraphs>107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Dimensions of Attributions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222</cp:revision>
  <cp:lastPrinted>2009-04-22T19:24:48Z</cp:lastPrinted>
  <dcterms:created xsi:type="dcterms:W3CDTF">2009-10-25T14:48:23Z</dcterms:created>
  <dcterms:modified xsi:type="dcterms:W3CDTF">2017-08-08T19:46:05Z</dcterms:modified>
</cp:coreProperties>
</file>