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23"/>
  </p:notesMasterIdLst>
  <p:handoutMasterIdLst>
    <p:handoutMasterId r:id="rId24"/>
  </p:handoutMasterIdLst>
  <p:sldIdLst>
    <p:sldId id="311" r:id="rId2"/>
    <p:sldId id="342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43" r:id="rId16"/>
    <p:sldId id="324" r:id="rId17"/>
    <p:sldId id="325" r:id="rId18"/>
    <p:sldId id="327" r:id="rId19"/>
    <p:sldId id="344" r:id="rId20"/>
    <p:sldId id="345" r:id="rId21"/>
    <p:sldId id="346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4 Emotions and Communication" id="{EC65DA90-CEB4-4ECE-882D-13071B1A520A}">
          <p14:sldIdLst>
            <p14:sldId id="311"/>
            <p14:sldId id="342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43"/>
            <p14:sldId id="324"/>
            <p14:sldId id="325"/>
            <p14:sldId id="327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5C3FE-6709-46B9-B6A6-AAC6A04E6555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0EFE502-55FD-47CE-AFFC-C0209BD0145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Emotions</a:t>
          </a:r>
        </a:p>
      </dgm:t>
    </dgm:pt>
    <dgm:pt modelId="{79AAF028-076F-43B1-A359-79D3B332305D}" type="parTrans" cxnId="{154EB553-9822-4D29-B01D-61D077D27328}">
      <dgm:prSet/>
      <dgm:spPr/>
      <dgm:t>
        <a:bodyPr/>
        <a:lstStyle/>
        <a:p>
          <a:endParaRPr lang="en-US"/>
        </a:p>
      </dgm:t>
    </dgm:pt>
    <dgm:pt modelId="{23C2B9BA-12A4-46F8-8985-48A5C8FBB613}" type="sibTrans" cxnId="{154EB553-9822-4D29-B01D-61D077D27328}">
      <dgm:prSet/>
      <dgm:spPr/>
      <dgm:t>
        <a:bodyPr/>
        <a:lstStyle/>
        <a:p>
          <a:endParaRPr lang="en-US"/>
        </a:p>
      </dgm:t>
    </dgm:pt>
    <dgm:pt modelId="{967B6974-10CE-4C54-AF7A-A080DF2CEB86}">
      <dgm:prSet phldrT="[Text]"/>
      <dgm:spPr/>
      <dgm:t>
        <a:bodyPr/>
        <a:lstStyle/>
        <a:p>
          <a:r>
            <a:rPr lang="en-US" dirty="0"/>
            <a:t>Physiological</a:t>
          </a:r>
        </a:p>
      </dgm:t>
    </dgm:pt>
    <dgm:pt modelId="{1BEF3C92-358D-42F3-8D4B-0B4A036A4E6A}" type="parTrans" cxnId="{1AFA20C8-A543-4983-A3E3-726C879011C0}">
      <dgm:prSet/>
      <dgm:spPr/>
      <dgm:t>
        <a:bodyPr/>
        <a:lstStyle/>
        <a:p>
          <a:endParaRPr lang="en-US"/>
        </a:p>
      </dgm:t>
    </dgm:pt>
    <dgm:pt modelId="{EA4F9EFE-9101-4529-A375-F0111D3F1837}" type="sibTrans" cxnId="{1AFA20C8-A543-4983-A3E3-726C879011C0}">
      <dgm:prSet/>
      <dgm:spPr/>
      <dgm:t>
        <a:bodyPr/>
        <a:lstStyle/>
        <a:p>
          <a:endParaRPr lang="en-US"/>
        </a:p>
      </dgm:t>
    </dgm:pt>
    <dgm:pt modelId="{9DC00546-EFD1-41DB-B195-4666C03A036D}">
      <dgm:prSet phldrT="[Text]"/>
      <dgm:spPr/>
      <dgm:t>
        <a:bodyPr/>
        <a:lstStyle/>
        <a:p>
          <a:r>
            <a:rPr lang="en-US" dirty="0"/>
            <a:t>Perceptual</a:t>
          </a:r>
        </a:p>
      </dgm:t>
    </dgm:pt>
    <dgm:pt modelId="{90D3FDF8-5267-4F8F-81BF-3B8E39F67EA3}" type="parTrans" cxnId="{D8EEF264-644A-47CB-84F4-980CE4CAA79A}">
      <dgm:prSet/>
      <dgm:spPr/>
      <dgm:t>
        <a:bodyPr/>
        <a:lstStyle/>
        <a:p>
          <a:endParaRPr lang="en-US"/>
        </a:p>
      </dgm:t>
    </dgm:pt>
    <dgm:pt modelId="{75283231-40D0-48B2-9EFC-85C5256EBC7D}" type="sibTrans" cxnId="{D8EEF264-644A-47CB-84F4-980CE4CAA79A}">
      <dgm:prSet/>
      <dgm:spPr/>
      <dgm:t>
        <a:bodyPr/>
        <a:lstStyle/>
        <a:p>
          <a:endParaRPr lang="en-US"/>
        </a:p>
      </dgm:t>
    </dgm:pt>
    <dgm:pt modelId="{DFD187B6-6A33-47AA-A96E-7CBAAFBDDE67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</a:rPr>
            <a:t>Social</a:t>
          </a:r>
        </a:p>
      </dgm:t>
    </dgm:pt>
    <dgm:pt modelId="{CDF31B21-D24B-4881-A440-73E5DF311F06}" type="parTrans" cxnId="{B4137B38-C1CC-4326-BE3B-B6A68FB5708B}">
      <dgm:prSet/>
      <dgm:spPr/>
      <dgm:t>
        <a:bodyPr/>
        <a:lstStyle/>
        <a:p>
          <a:endParaRPr lang="en-US"/>
        </a:p>
      </dgm:t>
    </dgm:pt>
    <dgm:pt modelId="{E32DB4A3-287B-48EA-99F2-527556A9B654}" type="sibTrans" cxnId="{B4137B38-C1CC-4326-BE3B-B6A68FB5708B}">
      <dgm:prSet/>
      <dgm:spPr/>
      <dgm:t>
        <a:bodyPr/>
        <a:lstStyle/>
        <a:p>
          <a:endParaRPr lang="en-US"/>
        </a:p>
      </dgm:t>
    </dgm:pt>
    <dgm:pt modelId="{C34794B1-D0A1-4E78-B983-1B8C7E02E790}" type="pres">
      <dgm:prSet presAssocID="{51A5C3FE-6709-46B9-B6A6-AAC6A04E655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03463A-6F87-45B1-9C92-0D74968B037D}" type="pres">
      <dgm:prSet presAssocID="{40EFE502-55FD-47CE-AFFC-C0209BD01452}" presName="centerShape" presStyleLbl="node0" presStyleIdx="0" presStyleCnt="1"/>
      <dgm:spPr/>
      <dgm:t>
        <a:bodyPr/>
        <a:lstStyle/>
        <a:p>
          <a:endParaRPr lang="en-US"/>
        </a:p>
      </dgm:t>
    </dgm:pt>
    <dgm:pt modelId="{E21BF1D8-9240-43BD-9C38-F37EA02F9A66}" type="pres">
      <dgm:prSet presAssocID="{1BEF3C92-358D-42F3-8D4B-0B4A036A4E6A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2E39DD19-25CF-4CB4-83E2-7DE5102761F7}" type="pres">
      <dgm:prSet presAssocID="{967B6974-10CE-4C54-AF7A-A080DF2CEB8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658F1-F261-4CAD-B6D6-A4BF0FC58285}" type="pres">
      <dgm:prSet presAssocID="{90D3FDF8-5267-4F8F-81BF-3B8E39F67EA3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5F0CD3E2-BF81-49BB-BA78-40C8B0C9E2B4}" type="pres">
      <dgm:prSet presAssocID="{9DC00546-EFD1-41DB-B195-4666C03A036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828FA-87CD-4199-9E90-F59F36044341}" type="pres">
      <dgm:prSet presAssocID="{CDF31B21-D24B-4881-A440-73E5DF311F06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C75A00B3-F267-40DD-B46B-AFCAC9DA62E8}" type="pres">
      <dgm:prSet presAssocID="{DFD187B6-6A33-47AA-A96E-7CBAAFBDDE6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DFF14-8138-4E02-9997-D03B37F3BFFB}" type="presOf" srcId="{9DC00546-EFD1-41DB-B195-4666C03A036D}" destId="{5F0CD3E2-BF81-49BB-BA78-40C8B0C9E2B4}" srcOrd="0" destOrd="0" presId="urn:microsoft.com/office/officeart/2005/8/layout/radial4"/>
    <dgm:cxn modelId="{529C8C96-FDC8-48BB-8A29-2619FD2534B8}" type="presOf" srcId="{90D3FDF8-5267-4F8F-81BF-3B8E39F67EA3}" destId="{C9A658F1-F261-4CAD-B6D6-A4BF0FC58285}" srcOrd="0" destOrd="0" presId="urn:microsoft.com/office/officeart/2005/8/layout/radial4"/>
    <dgm:cxn modelId="{B4137B38-C1CC-4326-BE3B-B6A68FB5708B}" srcId="{40EFE502-55FD-47CE-AFFC-C0209BD01452}" destId="{DFD187B6-6A33-47AA-A96E-7CBAAFBDDE67}" srcOrd="2" destOrd="0" parTransId="{CDF31B21-D24B-4881-A440-73E5DF311F06}" sibTransId="{E32DB4A3-287B-48EA-99F2-527556A9B654}"/>
    <dgm:cxn modelId="{1399E722-F354-4988-9AD4-36C543233328}" type="presOf" srcId="{DFD187B6-6A33-47AA-A96E-7CBAAFBDDE67}" destId="{C75A00B3-F267-40DD-B46B-AFCAC9DA62E8}" srcOrd="0" destOrd="0" presId="urn:microsoft.com/office/officeart/2005/8/layout/radial4"/>
    <dgm:cxn modelId="{154EB553-9822-4D29-B01D-61D077D27328}" srcId="{51A5C3FE-6709-46B9-B6A6-AAC6A04E6555}" destId="{40EFE502-55FD-47CE-AFFC-C0209BD01452}" srcOrd="0" destOrd="0" parTransId="{79AAF028-076F-43B1-A359-79D3B332305D}" sibTransId="{23C2B9BA-12A4-46F8-8985-48A5C8FBB613}"/>
    <dgm:cxn modelId="{EEA89D4E-6395-4C6C-9806-F0B70F9779C6}" type="presOf" srcId="{1BEF3C92-358D-42F3-8D4B-0B4A036A4E6A}" destId="{E21BF1D8-9240-43BD-9C38-F37EA02F9A66}" srcOrd="0" destOrd="0" presId="urn:microsoft.com/office/officeart/2005/8/layout/radial4"/>
    <dgm:cxn modelId="{A6925933-5FDD-4B8B-9375-17B04014FF4E}" type="presOf" srcId="{967B6974-10CE-4C54-AF7A-A080DF2CEB86}" destId="{2E39DD19-25CF-4CB4-83E2-7DE5102761F7}" srcOrd="0" destOrd="0" presId="urn:microsoft.com/office/officeart/2005/8/layout/radial4"/>
    <dgm:cxn modelId="{43938C00-E735-4B91-A503-8571B2D78BFA}" type="presOf" srcId="{CDF31B21-D24B-4881-A440-73E5DF311F06}" destId="{39E828FA-87CD-4199-9E90-F59F36044341}" srcOrd="0" destOrd="0" presId="urn:microsoft.com/office/officeart/2005/8/layout/radial4"/>
    <dgm:cxn modelId="{B17AC2AF-696E-49FC-99B8-E4624103D080}" type="presOf" srcId="{40EFE502-55FD-47CE-AFFC-C0209BD01452}" destId="{5A03463A-6F87-45B1-9C92-0D74968B037D}" srcOrd="0" destOrd="0" presId="urn:microsoft.com/office/officeart/2005/8/layout/radial4"/>
    <dgm:cxn modelId="{1AFA20C8-A543-4983-A3E3-726C879011C0}" srcId="{40EFE502-55FD-47CE-AFFC-C0209BD01452}" destId="{967B6974-10CE-4C54-AF7A-A080DF2CEB86}" srcOrd="0" destOrd="0" parTransId="{1BEF3C92-358D-42F3-8D4B-0B4A036A4E6A}" sibTransId="{EA4F9EFE-9101-4529-A375-F0111D3F1837}"/>
    <dgm:cxn modelId="{D8EEF264-644A-47CB-84F4-980CE4CAA79A}" srcId="{40EFE502-55FD-47CE-AFFC-C0209BD01452}" destId="{9DC00546-EFD1-41DB-B195-4666C03A036D}" srcOrd="1" destOrd="0" parTransId="{90D3FDF8-5267-4F8F-81BF-3B8E39F67EA3}" sibTransId="{75283231-40D0-48B2-9EFC-85C5256EBC7D}"/>
    <dgm:cxn modelId="{52842D62-A494-46B7-BCA1-56C8BAA42B3B}" type="presOf" srcId="{51A5C3FE-6709-46B9-B6A6-AAC6A04E6555}" destId="{C34794B1-D0A1-4E78-B983-1B8C7E02E790}" srcOrd="0" destOrd="0" presId="urn:microsoft.com/office/officeart/2005/8/layout/radial4"/>
    <dgm:cxn modelId="{801F58FA-D45B-43AB-9C43-C79F762896C1}" type="presParOf" srcId="{C34794B1-D0A1-4E78-B983-1B8C7E02E790}" destId="{5A03463A-6F87-45B1-9C92-0D74968B037D}" srcOrd="0" destOrd="0" presId="urn:microsoft.com/office/officeart/2005/8/layout/radial4"/>
    <dgm:cxn modelId="{B9E7A0B0-4E7E-4FD4-BC29-E9C41F93D884}" type="presParOf" srcId="{C34794B1-D0A1-4E78-B983-1B8C7E02E790}" destId="{E21BF1D8-9240-43BD-9C38-F37EA02F9A66}" srcOrd="1" destOrd="0" presId="urn:microsoft.com/office/officeart/2005/8/layout/radial4"/>
    <dgm:cxn modelId="{F8DE919B-AF06-40AF-8E05-CC61E1EC2DA5}" type="presParOf" srcId="{C34794B1-D0A1-4E78-B983-1B8C7E02E790}" destId="{2E39DD19-25CF-4CB4-83E2-7DE5102761F7}" srcOrd="2" destOrd="0" presId="urn:microsoft.com/office/officeart/2005/8/layout/radial4"/>
    <dgm:cxn modelId="{5FB9498A-BDEB-4F8F-984C-D4BF76E56031}" type="presParOf" srcId="{C34794B1-D0A1-4E78-B983-1B8C7E02E790}" destId="{C9A658F1-F261-4CAD-B6D6-A4BF0FC58285}" srcOrd="3" destOrd="0" presId="urn:microsoft.com/office/officeart/2005/8/layout/radial4"/>
    <dgm:cxn modelId="{6D0EF25D-B087-4659-BACC-BC95E6EC1071}" type="presParOf" srcId="{C34794B1-D0A1-4E78-B983-1B8C7E02E790}" destId="{5F0CD3E2-BF81-49BB-BA78-40C8B0C9E2B4}" srcOrd="4" destOrd="0" presId="urn:microsoft.com/office/officeart/2005/8/layout/radial4"/>
    <dgm:cxn modelId="{3A5A77D8-EA2D-49F3-BE94-6C797EA12175}" type="presParOf" srcId="{C34794B1-D0A1-4E78-B983-1B8C7E02E790}" destId="{39E828FA-87CD-4199-9E90-F59F36044341}" srcOrd="5" destOrd="0" presId="urn:microsoft.com/office/officeart/2005/8/layout/radial4"/>
    <dgm:cxn modelId="{B3539261-9511-4D58-82D2-1368134D007A}" type="presParOf" srcId="{C34794B1-D0A1-4E78-B983-1B8C7E02E790}" destId="{C75A00B3-F267-40DD-B46B-AFCAC9DA62E8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3463A-6F87-45B1-9C92-0D74968B037D}">
      <dsp:nvSpPr>
        <dsp:cNvPr id="0" name=""/>
        <dsp:cNvSpPr/>
      </dsp:nvSpPr>
      <dsp:spPr>
        <a:xfrm>
          <a:off x="2291542" y="2492718"/>
          <a:ext cx="1897635" cy="18976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>
              <a:solidFill>
                <a:schemeClr val="bg1"/>
              </a:solidFill>
            </a:rPr>
            <a:t>Emotions</a:t>
          </a:r>
        </a:p>
      </dsp:txBody>
      <dsp:txXfrm>
        <a:off x="2569444" y="2770620"/>
        <a:ext cx="1341831" cy="1341831"/>
      </dsp:txXfrm>
    </dsp:sp>
    <dsp:sp modelId="{E21BF1D8-9240-43BD-9C38-F37EA02F9A66}">
      <dsp:nvSpPr>
        <dsp:cNvPr id="0" name=""/>
        <dsp:cNvSpPr/>
      </dsp:nvSpPr>
      <dsp:spPr>
        <a:xfrm rot="12900000">
          <a:off x="862453" y="2091526"/>
          <a:ext cx="1672162" cy="540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9DD19-25CF-4CB4-83E2-7DE5102761F7}">
      <dsp:nvSpPr>
        <dsp:cNvPr id="0" name=""/>
        <dsp:cNvSpPr/>
      </dsp:nvSpPr>
      <dsp:spPr>
        <a:xfrm>
          <a:off x="112280" y="1161281"/>
          <a:ext cx="1802754" cy="14422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Physiological</a:t>
          </a:r>
        </a:p>
      </dsp:txBody>
      <dsp:txXfrm>
        <a:off x="154521" y="1203522"/>
        <a:ext cx="1718272" cy="1357721"/>
      </dsp:txXfrm>
    </dsp:sp>
    <dsp:sp modelId="{C9A658F1-F261-4CAD-B6D6-A4BF0FC58285}">
      <dsp:nvSpPr>
        <dsp:cNvPr id="0" name=""/>
        <dsp:cNvSpPr/>
      </dsp:nvSpPr>
      <dsp:spPr>
        <a:xfrm rot="16200000">
          <a:off x="2404278" y="1288902"/>
          <a:ext cx="1672162" cy="540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D3E2-BF81-49BB-BA78-40C8B0C9E2B4}">
      <dsp:nvSpPr>
        <dsp:cNvPr id="0" name=""/>
        <dsp:cNvSpPr/>
      </dsp:nvSpPr>
      <dsp:spPr>
        <a:xfrm>
          <a:off x="2338982" y="2133"/>
          <a:ext cx="1802754" cy="1442203"/>
        </a:xfrm>
        <a:prstGeom prst="roundRect">
          <a:avLst>
            <a:gd name="adj" fmla="val 10000"/>
          </a:avLst>
        </a:prstGeom>
        <a:solidFill>
          <a:schemeClr val="accent4">
            <a:hueOff val="5197847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Perceptual</a:t>
          </a:r>
        </a:p>
      </dsp:txBody>
      <dsp:txXfrm>
        <a:off x="2381223" y="44374"/>
        <a:ext cx="1718272" cy="1357721"/>
      </dsp:txXfrm>
    </dsp:sp>
    <dsp:sp modelId="{39E828FA-87CD-4199-9E90-F59F36044341}">
      <dsp:nvSpPr>
        <dsp:cNvPr id="0" name=""/>
        <dsp:cNvSpPr/>
      </dsp:nvSpPr>
      <dsp:spPr>
        <a:xfrm rot="19500000">
          <a:off x="3946103" y="2091526"/>
          <a:ext cx="1672162" cy="540826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A00B3-F267-40DD-B46B-AFCAC9DA62E8}">
      <dsp:nvSpPr>
        <dsp:cNvPr id="0" name=""/>
        <dsp:cNvSpPr/>
      </dsp:nvSpPr>
      <dsp:spPr>
        <a:xfrm>
          <a:off x="4565685" y="1161281"/>
          <a:ext cx="1802754" cy="1442203"/>
        </a:xfrm>
        <a:prstGeom prst="roundRect">
          <a:avLst>
            <a:gd name="adj" fmla="val 10000"/>
          </a:avLst>
        </a:prstGeom>
        <a:solidFill>
          <a:schemeClr val="accent4">
            <a:hueOff val="10395693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FFFFFF"/>
              </a:solidFill>
            </a:rPr>
            <a:t>Social</a:t>
          </a:r>
        </a:p>
      </dsp:txBody>
      <dsp:txXfrm>
        <a:off x="4607926" y="1203522"/>
        <a:ext cx="1718272" cy="1357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3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92969" y="178594"/>
            <a:ext cx="7358063" cy="17145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892969" y="1946672"/>
            <a:ext cx="7358063" cy="401835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33084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01704"/>
            <a:ext cx="8351837" cy="863600"/>
          </a:xfrm>
        </p:spPr>
        <p:txBody>
          <a:bodyPr/>
          <a:lstStyle/>
          <a:p>
            <a:pPr marL="342900" indent="-342900">
              <a:buFont typeface="Monotype Sorts" pitchFamily="-111" charset="2"/>
              <a:buNone/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Emotions and Communication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1600" y="2348880"/>
            <a:ext cx="288032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4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810" y="589384"/>
            <a:ext cx="33845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48-64</a:t>
            </a:r>
          </a:p>
        </p:txBody>
      </p:sp>
    </p:spTree>
    <p:extLst>
      <p:ext uri="{BB962C8B-B14F-4D97-AF65-F5344CB8AC3E}">
        <p14:creationId xmlns:p14="http://schemas.microsoft.com/office/powerpoint/2010/main" val="26995219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1"/>
          <a:stretch>
            <a:fillRect/>
          </a:stretch>
        </p:blipFill>
        <p:spPr bwMode="auto">
          <a:xfrm>
            <a:off x="96838" y="3186211"/>
            <a:ext cx="8712200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582917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Cognitive Labeling View of Emotions</a:t>
            </a:r>
          </a:p>
        </p:txBody>
      </p:sp>
    </p:spTree>
    <p:extLst>
      <p:ext uri="{BB962C8B-B14F-4D97-AF65-F5344CB8AC3E}">
        <p14:creationId xmlns:p14="http://schemas.microsoft.com/office/powerpoint/2010/main" val="8780889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25179"/>
            <a:ext cx="7615238" cy="1747837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3200" b="1" kern="1200" dirty="0">
                <a:solidFill>
                  <a:srgbClr val="000000"/>
                </a:solidFill>
                <a:effectLst/>
                <a:latin typeface="+mn-lt"/>
                <a:ea typeface="ＭＳ Ｐゴシック" charset="-128"/>
                <a:cs typeface="Arial" pitchFamily="34" charset="0"/>
              </a:rPr>
              <a:t>The Interactive View of Emotions</a:t>
            </a:r>
            <a:r>
              <a:rPr lang="en-US" sz="3200" kern="1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/>
            </a:r>
            <a:br>
              <a:rPr lang="en-US" sz="3200" kern="1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+mn-lt"/>
                <a:ea typeface="ＭＳ Ｐゴシック" charset="-128"/>
                <a:cs typeface="Arial" pitchFamily="34" charset="0"/>
              </a:rPr>
              <a:t>framing rules, feeling rules, emotion work</a:t>
            </a:r>
          </a:p>
        </p:txBody>
      </p:sp>
      <p:pic>
        <p:nvPicPr>
          <p:cNvPr id="2560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7"/>
          <a:stretch>
            <a:fillRect/>
          </a:stretch>
        </p:blipFill>
        <p:spPr bwMode="auto">
          <a:xfrm>
            <a:off x="244475" y="3556868"/>
            <a:ext cx="86375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Social Influences on Emotions</a:t>
            </a:r>
          </a:p>
        </p:txBody>
      </p:sp>
    </p:spTree>
    <p:extLst>
      <p:ext uri="{BB962C8B-B14F-4D97-AF65-F5344CB8AC3E}">
        <p14:creationId xmlns:p14="http://schemas.microsoft.com/office/powerpoint/2010/main" val="5827473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1214438" y="5143500"/>
            <a:ext cx="2428875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atin typeface="Arial" pitchFamily="-111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86063" y="4143375"/>
            <a:ext cx="2428875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atin typeface="Arial" pitchFamily="-111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000500" y="3143250"/>
            <a:ext cx="2428875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atin typeface="Arial" pitchFamily="-111" charset="0"/>
              <a:ea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72063" y="2143125"/>
            <a:ext cx="2428875" cy="1000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>
              <a:latin typeface="Arial" pitchFamily="-111" charset="0"/>
              <a:ea typeface="ＭＳ Ｐゴシック" charset="-128"/>
            </a:endParaRPr>
          </a:p>
        </p:txBody>
      </p:sp>
      <p:sp>
        <p:nvSpPr>
          <p:cNvPr id="26632" name="TextBox 16"/>
          <p:cNvSpPr txBox="1">
            <a:spLocks noChangeArrowheads="1"/>
          </p:cNvSpPr>
          <p:nvPr/>
        </p:nvSpPr>
        <p:spPr bwMode="auto">
          <a:xfrm>
            <a:off x="1331640" y="5301208"/>
            <a:ext cx="21431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  <a:latin typeface="+mn-lt"/>
              </a:rPr>
              <a:t>Social Expectations</a:t>
            </a:r>
          </a:p>
        </p:txBody>
      </p:sp>
      <p:sp>
        <p:nvSpPr>
          <p:cNvPr id="26633" name="TextBox 17"/>
          <p:cNvSpPr txBox="1">
            <a:spLocks noChangeArrowheads="1"/>
          </p:cNvSpPr>
          <p:nvPr/>
        </p:nvSpPr>
        <p:spPr bwMode="auto">
          <a:xfrm>
            <a:off x="2915816" y="4437112"/>
            <a:ext cx="21431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  <a:latin typeface="+mn-lt"/>
              </a:rPr>
              <a:t>Protecting Others</a:t>
            </a:r>
          </a:p>
        </p:txBody>
      </p:sp>
      <p:sp>
        <p:nvSpPr>
          <p:cNvPr id="26634" name="TextBox 18"/>
          <p:cNvSpPr txBox="1">
            <a:spLocks noChangeArrowheads="1"/>
          </p:cNvSpPr>
          <p:nvPr/>
        </p:nvSpPr>
        <p:spPr bwMode="auto">
          <a:xfrm>
            <a:off x="4249738" y="3435350"/>
            <a:ext cx="1928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  <a:latin typeface="+mn-lt"/>
              </a:rPr>
              <a:t>Vulnerability</a:t>
            </a: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5076056" y="2276872"/>
            <a:ext cx="24288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100" b="1" dirty="0">
                <a:solidFill>
                  <a:schemeClr val="bg1"/>
                </a:solidFill>
                <a:latin typeface="+mn-lt"/>
              </a:rPr>
              <a:t>Social and Professional Roles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Obstacles to the Effective Communication of Emotions</a:t>
            </a:r>
          </a:p>
        </p:txBody>
      </p:sp>
    </p:spTree>
    <p:extLst>
      <p:ext uri="{BB962C8B-B14F-4D97-AF65-F5344CB8AC3E}">
        <p14:creationId xmlns:p14="http://schemas.microsoft.com/office/powerpoint/2010/main" val="40721673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636912"/>
            <a:ext cx="7686675" cy="1728464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Speaking in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Generalities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dirty="0" smtClean="0">
                <a:solidFill>
                  <a:srgbClr val="000000"/>
                </a:solidFill>
                <a:cs typeface="Arial" pitchFamily="34" charset="0"/>
              </a:rPr>
              <a:t>“I feel bad” or “I am happy”</a:t>
            </a:r>
            <a:endParaRPr lang="en-US" sz="25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Not Owning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Feelings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Using YOU versus I language </a:t>
            </a:r>
            <a:endParaRPr lang="en-US" sz="25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Counterfeit Emotional </a:t>
            </a:r>
            <a:r>
              <a:rPr lang="en-US" sz="2800" dirty="0" smtClean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Language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500" dirty="0" smtClean="0">
                <a:solidFill>
                  <a:srgbClr val="000000"/>
                </a:solidFill>
                <a:cs typeface="Arial" pitchFamily="34" charset="0"/>
              </a:rPr>
              <a:t>Expression of emotional content with no verbal clarification or content</a:t>
            </a:r>
            <a:endParaRPr lang="en-US" sz="2500" dirty="0">
              <a:solidFill>
                <a:srgbClr val="000000"/>
              </a:solidFill>
              <a:effectLst/>
              <a:ea typeface="+mn-ea"/>
              <a:cs typeface="Arial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Ineffective Expression of Emotions</a:t>
            </a:r>
          </a:p>
        </p:txBody>
      </p:sp>
    </p:spTree>
    <p:extLst>
      <p:ext uri="{BB962C8B-B14F-4D97-AF65-F5344CB8AC3E}">
        <p14:creationId xmlns:p14="http://schemas.microsoft.com/office/powerpoint/2010/main" val="270202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9"/>
          <a:stretch>
            <a:fillRect/>
          </a:stretch>
        </p:blipFill>
        <p:spPr bwMode="auto">
          <a:xfrm>
            <a:off x="4427538" y="279102"/>
            <a:ext cx="3871912" cy="631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3902397" cy="25831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Communicating Emotions Effectively</a:t>
            </a:r>
          </a:p>
        </p:txBody>
      </p:sp>
    </p:spTree>
    <p:extLst>
      <p:ext uri="{BB962C8B-B14F-4D97-AF65-F5344CB8AC3E}">
        <p14:creationId xmlns:p14="http://schemas.microsoft.com/office/powerpoint/2010/main" val="128929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4536504" cy="2159818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CA" sz="2800" dirty="0" smtClean="0">
                <a:solidFill>
                  <a:srgbClr val="000000"/>
                </a:solidFill>
                <a:ea typeface="ＭＳ Ｐゴシック" charset="-128"/>
              </a:rPr>
              <a:t>Everyone feels emotions. Emotional expression greatly varies from individual to individual.</a:t>
            </a:r>
            <a:endParaRPr lang="en-CA" sz="2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Emotional Expressions</a:t>
            </a:r>
            <a:endParaRPr lang="en-US" sz="4400" dirty="0"/>
          </a:p>
        </p:txBody>
      </p:sp>
      <p:pic>
        <p:nvPicPr>
          <p:cNvPr id="46082" name="Picture 2" descr="Image result for emotional exp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430868"/>
            <a:ext cx="5508104" cy="343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45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988269"/>
            <a:ext cx="7615238" cy="3600971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Identify Your Emotions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Choose How to Express Emotions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Own Your Feelings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Monitor Your Self-talk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Adopt a Rational</a:t>
            </a:r>
            <a:r>
              <a:rPr lang="en-CA" sz="2800" dirty="0">
                <a:solidFill>
                  <a:srgbClr val="000000"/>
                </a:solidFill>
                <a:effectLst/>
              </a:rPr>
              <a:t>–</a:t>
            </a: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Emotive Approach to Feelings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Respond Sensitively When Others Communicate Emotions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CA" dirty="0">
              <a:ea typeface="ＭＳ Ｐゴシック" charset="-128"/>
            </a:endParaRPr>
          </a:p>
          <a:p>
            <a:pPr marL="514350" indent="-514350" algn="l">
              <a:buFont typeface="+mj-lt"/>
              <a:buAutoNum type="arabicPeriod"/>
              <a:defRPr/>
            </a:pPr>
            <a:endParaRPr lang="en-US" b="1" dirty="0">
              <a:solidFill>
                <a:srgbClr val="871D5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charset="0"/>
              <a:ea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Communicating Emotions Effectively (cont’d) </a:t>
            </a:r>
          </a:p>
        </p:txBody>
      </p:sp>
      <p:pic>
        <p:nvPicPr>
          <p:cNvPr id="5" name="image-11.png" descr="image-11.png"/>
          <p:cNvPicPr>
            <a:picLocks noChangeAspect="1"/>
          </p:cNvPicPr>
          <p:nvPr/>
        </p:nvPicPr>
        <p:blipFill rotWithShape="1">
          <a:blip r:embed="rId2">
            <a:extLst/>
          </a:blip>
          <a:srcRect b="46024"/>
          <a:stretch/>
        </p:blipFill>
        <p:spPr>
          <a:xfrm>
            <a:off x="6551712" y="4581128"/>
            <a:ext cx="2592288" cy="22416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10533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60"/>
          <a:stretch>
            <a:fillRect/>
          </a:stretch>
        </p:blipFill>
        <p:spPr bwMode="auto">
          <a:xfrm>
            <a:off x="755576" y="1916832"/>
            <a:ext cx="7615238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287016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Rational-Emotive Approach to Feelings</a:t>
            </a:r>
          </a:p>
        </p:txBody>
      </p:sp>
    </p:spTree>
    <p:extLst>
      <p:ext uri="{BB962C8B-B14F-4D97-AF65-F5344CB8AC3E}">
        <p14:creationId xmlns:p14="http://schemas.microsoft.com/office/powerpoint/2010/main" val="22689241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557162" y="1492329"/>
            <a:ext cx="7615238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Perfectionism</a:t>
            </a:r>
          </a:p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Obsession with “shoulds”</a:t>
            </a:r>
          </a:p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Overgeneralization</a:t>
            </a:r>
          </a:p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Taking responsibility for others</a:t>
            </a:r>
          </a:p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Helplessness</a:t>
            </a:r>
          </a:p>
          <a:p>
            <a:pPr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Fear of catastrophic failure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Common Fallacies About Emotions</a:t>
            </a:r>
          </a:p>
        </p:txBody>
      </p:sp>
    </p:spTree>
    <p:extLst>
      <p:ext uri="{BB962C8B-B14F-4D97-AF65-F5344CB8AC3E}">
        <p14:creationId xmlns:p14="http://schemas.microsoft.com/office/powerpoint/2010/main" val="164586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What is the Emotion?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1" cy="1143001"/>
          </a:xfrm>
          <a:prstGeom prst="rect">
            <a:avLst/>
          </a:prstGeom>
        </p:spPr>
        <p:txBody>
          <a:bodyPr lIns="88896" tIns="50798" rIns="88896" bIns="50798"/>
          <a:lstStyle>
            <a:lvl1pPr defTabSz="1300480">
              <a:defRPr sz="5688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the Emotion?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1981200" y="900112"/>
            <a:ext cx="5257801" cy="5883276"/>
            <a:chOff x="0" y="0"/>
            <a:chExt cx="7477759" cy="8367324"/>
          </a:xfrm>
        </p:grpSpPr>
        <p:pic>
          <p:nvPicPr>
            <p:cNvPr id="216" name="image-4.png" descr="image-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13279"/>
            <a:stretch>
              <a:fillRect/>
            </a:stretch>
          </p:blipFill>
          <p:spPr>
            <a:xfrm>
              <a:off x="0" y="0"/>
              <a:ext cx="7477760" cy="8367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7" name="Rectangle"/>
            <p:cNvSpPr/>
            <p:nvPr/>
          </p:nvSpPr>
          <p:spPr>
            <a:xfrm>
              <a:off x="0" y="1754292"/>
              <a:ext cx="7261014" cy="325121"/>
            </a:xfrm>
            <a:prstGeom prst="rect">
              <a:avLst/>
            </a:prstGeom>
            <a:solidFill>
              <a:srgbClr val="000000"/>
            </a:solidFill>
            <a:ln w="36124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defTabSz="584179">
                <a:defRPr sz="3413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Rectangle"/>
            <p:cNvSpPr/>
            <p:nvPr/>
          </p:nvSpPr>
          <p:spPr>
            <a:xfrm>
              <a:off x="0" y="3813387"/>
              <a:ext cx="7261014" cy="325120"/>
            </a:xfrm>
            <a:prstGeom prst="rect">
              <a:avLst/>
            </a:prstGeom>
            <a:solidFill>
              <a:srgbClr val="000000"/>
            </a:solidFill>
            <a:ln w="36124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179">
                <a:defRPr sz="3413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Rectangle"/>
            <p:cNvSpPr/>
            <p:nvPr/>
          </p:nvSpPr>
          <p:spPr>
            <a:xfrm>
              <a:off x="0" y="5764106"/>
              <a:ext cx="7261014" cy="325120"/>
            </a:xfrm>
            <a:prstGeom prst="rect">
              <a:avLst/>
            </a:prstGeom>
            <a:solidFill>
              <a:srgbClr val="000000"/>
            </a:solidFill>
            <a:ln w="36124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179">
                <a:defRPr sz="3413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Rectangle"/>
            <p:cNvSpPr/>
            <p:nvPr/>
          </p:nvSpPr>
          <p:spPr>
            <a:xfrm>
              <a:off x="0" y="7823200"/>
              <a:ext cx="7261014" cy="325121"/>
            </a:xfrm>
            <a:prstGeom prst="rect">
              <a:avLst/>
            </a:prstGeom>
            <a:solidFill>
              <a:srgbClr val="000000"/>
            </a:solidFill>
            <a:ln w="36124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179">
                <a:defRPr sz="3413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07315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Understanding Emotions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Emotional Intelligence 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Theories of Emotion Perception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Emotional Expressions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Processing Emotions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Identifying emotions 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9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hat is the Emotion?"/>
          <p:cNvSpPr txBox="1">
            <a:spLocks noGrp="1"/>
          </p:cNvSpPr>
          <p:nvPr>
            <p:ph type="title"/>
          </p:nvPr>
        </p:nvSpPr>
        <p:spPr>
          <a:xfrm>
            <a:off x="457200" y="-1"/>
            <a:ext cx="8229601" cy="1143001"/>
          </a:xfrm>
          <a:prstGeom prst="rect">
            <a:avLst/>
          </a:prstGeom>
        </p:spPr>
        <p:txBody>
          <a:bodyPr lIns="88896" tIns="50798" rIns="88896" bIns="50798"/>
          <a:lstStyle>
            <a:lvl1pPr defTabSz="1300480">
              <a:defRPr sz="5688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the Emotion?</a:t>
            </a:r>
          </a:p>
        </p:txBody>
      </p:sp>
      <p:pic>
        <p:nvPicPr>
          <p:cNvPr id="224" name="image-4.png" descr="image-4.png"/>
          <p:cNvPicPr>
            <a:picLocks noChangeAspect="1"/>
          </p:cNvPicPr>
          <p:nvPr/>
        </p:nvPicPr>
        <p:blipFill>
          <a:blip r:embed="rId2">
            <a:extLst/>
          </a:blip>
          <a:srcRect t="13279"/>
          <a:stretch>
            <a:fillRect/>
          </a:stretch>
        </p:blipFill>
        <p:spPr>
          <a:xfrm>
            <a:off x="1981200" y="900112"/>
            <a:ext cx="5257801" cy="5883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90161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4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Emotion Definition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568" y="1565176"/>
            <a:ext cx="22406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Identification of Emotion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Common Fallacies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Perception &amp; Emotion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Rational-Emotive Approach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6302" y="3718201"/>
            <a:ext cx="2444170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Interpretation of Emotion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Emotional 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613236" y="4036338"/>
            <a:ext cx="763066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596067" y="2548579"/>
            <a:ext cx="73492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8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755576" y="2420888"/>
            <a:ext cx="7615238" cy="2014538"/>
          </a:xfrm>
        </p:spPr>
        <p:txBody>
          <a:bodyPr anchor="ctr">
            <a:normAutofit/>
          </a:bodyPr>
          <a:lstStyle/>
          <a:p>
            <a:pPr marL="0" indent="0" algn="ctr">
              <a:buFont typeface="Monotype Sorts" charset="2"/>
              <a:buNone/>
            </a:pPr>
            <a:r>
              <a:rPr lang="en-CA" altLang="en-US" sz="3200" dirty="0">
                <a:solidFill>
                  <a:srgbClr val="000000"/>
                </a:solidFill>
                <a:effectLst/>
              </a:rPr>
              <a:t>We Express Emotions Verbally and Nonverbally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Emotions</a:t>
            </a:r>
          </a:p>
        </p:txBody>
      </p:sp>
      <p:pic>
        <p:nvPicPr>
          <p:cNvPr id="4" name="image-10.png" descr="image-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6216" y="3429000"/>
            <a:ext cx="2551379" cy="3214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980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643438" y="1500188"/>
            <a:ext cx="4249737" cy="451961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</a:rPr>
              <a:t>Knowing Your Feelings</a:t>
            </a: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endParaRPr lang="en-US" sz="2300" dirty="0">
              <a:solidFill>
                <a:srgbClr val="000000"/>
              </a:solidFill>
              <a:effectLst/>
              <a:ea typeface="+mn-ea"/>
            </a:endParaRP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</a:rPr>
              <a:t>Managing Your Emotions</a:t>
            </a: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endParaRPr lang="en-US" sz="2300" dirty="0">
              <a:solidFill>
                <a:srgbClr val="000000"/>
              </a:solidFill>
              <a:effectLst/>
              <a:ea typeface="+mn-ea"/>
            </a:endParaRP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</a:rPr>
              <a:t>Handling Setbacks</a:t>
            </a: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endParaRPr lang="en-US" sz="2300" dirty="0">
              <a:solidFill>
                <a:srgbClr val="000000"/>
              </a:solidFill>
              <a:effectLst/>
              <a:ea typeface="+mn-ea"/>
            </a:endParaRP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</a:rPr>
              <a:t>Channeling Feelings to Achieve Goals</a:t>
            </a: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endParaRPr lang="en-US" sz="2300" dirty="0">
              <a:solidFill>
                <a:srgbClr val="000000"/>
              </a:solidFill>
              <a:effectLst/>
              <a:ea typeface="+mn-ea"/>
            </a:endParaRP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</a:rPr>
              <a:t>Having Empathy </a:t>
            </a: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endParaRPr lang="en-US" sz="2300" dirty="0">
              <a:solidFill>
                <a:srgbClr val="000000"/>
              </a:solidFill>
              <a:effectLst/>
              <a:ea typeface="+mn-ea"/>
            </a:endParaRP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  <a:cs typeface="Book Antiqua"/>
              </a:rPr>
              <a:t>Learning from Feelings</a:t>
            </a: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endParaRPr lang="en-US" sz="2300" dirty="0">
              <a:solidFill>
                <a:srgbClr val="000000"/>
              </a:solidFill>
              <a:effectLst/>
              <a:ea typeface="+mn-ea"/>
              <a:cs typeface="Book Antiqua"/>
            </a:endParaRPr>
          </a:p>
          <a:p>
            <a:pPr>
              <a:spcBef>
                <a:spcPts val="300"/>
              </a:spcBef>
              <a:buFont typeface="Arial"/>
              <a:buChar char="•"/>
              <a:defRPr/>
            </a:pPr>
            <a:r>
              <a:rPr lang="en-US" sz="2300" dirty="0">
                <a:solidFill>
                  <a:srgbClr val="000000"/>
                </a:solidFill>
                <a:effectLst/>
                <a:ea typeface="+mn-ea"/>
                <a:cs typeface="Book Antiqua"/>
              </a:rPr>
              <a:t>Having Realistic Optimism </a:t>
            </a:r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395288" y="1500188"/>
            <a:ext cx="4100512" cy="4519612"/>
          </a:xfrm>
        </p:spPr>
        <p:txBody>
          <a:bodyPr/>
          <a:lstStyle/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... the ability to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recognize which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feelings are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appropriate in which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situations, and the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skill to communicate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those feelings </a:t>
            </a:r>
          </a:p>
          <a:p>
            <a:pPr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3200" dirty="0">
                <a:solidFill>
                  <a:srgbClr val="000000"/>
                </a:solidFill>
                <a:effectLst/>
                <a:ea typeface="ＭＳ Ｐゴシック" charset="-128"/>
                <a:cs typeface="Arial" pitchFamily="34" charset="0"/>
              </a:rPr>
              <a:t>effectively.</a:t>
            </a:r>
          </a:p>
          <a:p>
            <a:pPr>
              <a:buFont typeface="Monotype Sorts" charset="2"/>
              <a:buNone/>
              <a:defRPr/>
            </a:pPr>
            <a:endParaRPr lang="en-US" dirty="0">
              <a:solidFill>
                <a:srgbClr val="412A94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charset="0"/>
              <a:ea typeface="ＭＳ Ｐゴシック" charset="-128"/>
            </a:endParaRPr>
          </a:p>
          <a:p>
            <a:pPr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Emotional Intelligence is</a:t>
            </a:r>
            <a:r>
              <a:rPr lang="mr-IN" sz="4400" dirty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88633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212976"/>
            <a:ext cx="2448968" cy="736153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Font typeface="Monotype Sorts" charset="2"/>
              <a:buNone/>
            </a:pPr>
            <a:r>
              <a:rPr lang="en-US" altLang="en-US" dirty="0">
                <a:solidFill>
                  <a:srgbClr val="000000"/>
                </a:solidFill>
                <a:effectLst/>
              </a:rPr>
              <a:t>What Is Your Emotional Range?</a:t>
            </a: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1"/>
          <a:stretch>
            <a:fillRect/>
          </a:stretch>
        </p:blipFill>
        <p:spPr bwMode="auto">
          <a:xfrm>
            <a:off x="3276154" y="1276804"/>
            <a:ext cx="5112270" cy="510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Emotional Range</a:t>
            </a:r>
          </a:p>
        </p:txBody>
      </p:sp>
    </p:spTree>
    <p:extLst>
      <p:ext uri="{BB962C8B-B14F-4D97-AF65-F5344CB8AC3E}">
        <p14:creationId xmlns:p14="http://schemas.microsoft.com/office/powerpoint/2010/main" val="7330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1270"/>
            <a:ext cx="7616825" cy="215981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Monotype Sorts" charset="2"/>
              <a:buNone/>
              <a:defRPr/>
            </a:pPr>
            <a:r>
              <a:rPr lang="en-CA" sz="2800" dirty="0">
                <a:solidFill>
                  <a:srgbClr val="000000"/>
                </a:solidFill>
                <a:ea typeface="ＭＳ Ｐゴシック" charset="-128"/>
              </a:rPr>
              <a:t>O</a:t>
            </a:r>
            <a:r>
              <a:rPr lang="en-CA" sz="2800" dirty="0">
                <a:solidFill>
                  <a:srgbClr val="000000"/>
                </a:solidFill>
                <a:effectLst/>
                <a:ea typeface="ＭＳ Ｐゴシック" charset="-128"/>
              </a:rPr>
              <a:t>ur experience and interpretation of internal sensations as those are shaped by physiology, perceptions, language, and social </a:t>
            </a:r>
            <a:r>
              <a:rPr lang="en-CA" sz="2800" dirty="0" smtClean="0">
                <a:solidFill>
                  <a:srgbClr val="000000"/>
                </a:solidFill>
                <a:effectLst/>
                <a:ea typeface="ＭＳ Ｐゴシック" charset="-128"/>
              </a:rPr>
              <a:t>experiences.</a:t>
            </a:r>
            <a:endParaRPr lang="en-CA" sz="2800" dirty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Emotions are</a:t>
            </a:r>
            <a:r>
              <a:rPr lang="mr-IN" sz="4400" dirty="0"/>
              <a:t>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519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418280727"/>
              </p:ext>
            </p:extLst>
          </p:nvPr>
        </p:nvGraphicFramePr>
        <p:xfrm>
          <a:off x="1331640" y="1628800"/>
          <a:ext cx="648072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Understanding Emotions</a:t>
            </a:r>
          </a:p>
        </p:txBody>
      </p:sp>
    </p:spTree>
    <p:extLst>
      <p:ext uri="{BB962C8B-B14F-4D97-AF65-F5344CB8AC3E}">
        <p14:creationId xmlns:p14="http://schemas.microsoft.com/office/powerpoint/2010/main" val="318433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763588" y="2297113"/>
            <a:ext cx="7616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The Organismic View of </a:t>
            </a:r>
            <a:r>
              <a:rPr lang="en-US" altLang="en-US" b="1" dirty="0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Emotions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5"/>
          <a:stretch>
            <a:fillRect/>
          </a:stretch>
        </p:blipFill>
        <p:spPr bwMode="auto">
          <a:xfrm>
            <a:off x="465138" y="3177257"/>
            <a:ext cx="815816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9563" y="413792"/>
            <a:ext cx="8510909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Physiological Influences on Emotions</a:t>
            </a:r>
          </a:p>
        </p:txBody>
      </p:sp>
    </p:spTree>
    <p:extLst>
      <p:ext uri="{BB962C8B-B14F-4D97-AF65-F5344CB8AC3E}">
        <p14:creationId xmlns:p14="http://schemas.microsoft.com/office/powerpoint/2010/main" val="6573742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55650" y="2276872"/>
            <a:ext cx="7615238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 b="1" dirty="0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t>Perceptual </a:t>
            </a:r>
            <a:r>
              <a:rPr lang="en-US" sz="3200" b="1" dirty="0" smtClean="0">
                <a:solidFill>
                  <a:srgbClr val="000000"/>
                </a:solidFill>
                <a:ea typeface="ＭＳ Ｐゴシック" charset="-128"/>
                <a:cs typeface="Arial" pitchFamily="34" charset="0"/>
              </a:rPr>
              <a:t>View</a:t>
            </a:r>
          </a:p>
          <a:p>
            <a:pPr algn="ctr">
              <a:defRPr/>
            </a:pPr>
            <a:r>
              <a:rPr lang="en-US" sz="32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  <a:cs typeface="Arial" pitchFamily="34" charset="0"/>
              </a:rPr>
              <a:t>Appraisal Theory</a:t>
            </a:r>
            <a:endParaRPr lang="en-US" sz="3200" b="1" i="1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charset="-128"/>
              <a:cs typeface="Arial" pitchFamily="34" charset="0"/>
            </a:endParaRP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9"/>
          <a:stretch>
            <a:fillRect/>
          </a:stretch>
        </p:blipFill>
        <p:spPr bwMode="auto">
          <a:xfrm>
            <a:off x="323850" y="3209528"/>
            <a:ext cx="8712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Perceptual Influences on Emotions</a:t>
            </a:r>
          </a:p>
        </p:txBody>
      </p:sp>
    </p:spTree>
    <p:extLst>
      <p:ext uri="{BB962C8B-B14F-4D97-AF65-F5344CB8AC3E}">
        <p14:creationId xmlns:p14="http://schemas.microsoft.com/office/powerpoint/2010/main" val="369443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10091</TotalTime>
  <Pages>7</Pages>
  <Words>311</Words>
  <Application>Microsoft Office PowerPoint</Application>
  <PresentationFormat>On-screen Show (4:3)</PresentationFormat>
  <Paragraphs>92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Interactive View of Emotions framing rules, feeling rules, emotion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Emotion?</vt:lpstr>
      <vt:lpstr>What is the Emotion?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220</cp:revision>
  <cp:lastPrinted>2009-04-22T19:24:48Z</cp:lastPrinted>
  <dcterms:created xsi:type="dcterms:W3CDTF">2009-10-25T14:48:23Z</dcterms:created>
  <dcterms:modified xsi:type="dcterms:W3CDTF">2017-08-08T20:14:47Z</dcterms:modified>
</cp:coreProperties>
</file>