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5"/>
  </p:notesMasterIdLst>
  <p:handoutMasterIdLst>
    <p:handoutMasterId r:id="rId16"/>
  </p:handoutMasterIdLst>
  <p:sldIdLst>
    <p:sldId id="342" r:id="rId2"/>
    <p:sldId id="352" r:id="rId3"/>
    <p:sldId id="343" r:id="rId4"/>
    <p:sldId id="344" r:id="rId5"/>
    <p:sldId id="345" r:id="rId6"/>
    <p:sldId id="346" r:id="rId7"/>
    <p:sldId id="353" r:id="rId8"/>
    <p:sldId id="347" r:id="rId9"/>
    <p:sldId id="348" r:id="rId10"/>
    <p:sldId id="350" r:id="rId11"/>
    <p:sldId id="354" r:id="rId12"/>
    <p:sldId id="351" r:id="rId13"/>
    <p:sldId id="355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6 Nonverbal Communication" id="{5EA5CC27-C858-49F7-83B9-DFC017DDCF37}">
          <p14:sldIdLst>
            <p14:sldId id="342"/>
            <p14:sldId id="352"/>
            <p14:sldId id="343"/>
            <p14:sldId id="344"/>
            <p14:sldId id="345"/>
            <p14:sldId id="346"/>
            <p14:sldId id="353"/>
            <p14:sldId id="347"/>
            <p14:sldId id="348"/>
            <p14:sldId id="350"/>
            <p14:sldId id="354"/>
            <p14:sldId id="351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3772" autoAdjust="0"/>
  </p:normalViewPr>
  <p:slideViewPr>
    <p:cSldViewPr>
      <p:cViewPr>
        <p:scale>
          <a:sx n="116" d="100"/>
          <a:sy n="116" d="100"/>
        </p:scale>
        <p:origin x="-14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192A6-927C-9D43-808A-A808756D36F8}" type="doc">
      <dgm:prSet loTypeId="urn:microsoft.com/office/officeart/2005/8/layout/pyramid2" loCatId="pyramid" qsTypeId="urn:microsoft.com/office/officeart/2005/8/quickstyle/simple4" qsCatId="simple" csTypeId="urn:microsoft.com/office/officeart/2005/8/colors/accent6_2" csCatId="accent6" phldr="1"/>
      <dgm:spPr/>
    </dgm:pt>
    <dgm:pt modelId="{7D87EFFE-C46B-7D41-A173-3CC1200D727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Responsiveness</a:t>
          </a:r>
        </a:p>
      </dgm:t>
    </dgm:pt>
    <dgm:pt modelId="{9F257A44-7282-1743-8BA4-62D672B2A357}" type="parTrans" cxnId="{EDC3905D-D72C-9C47-A4A0-E3D61A6F29C2}">
      <dgm:prSet/>
      <dgm:spPr/>
      <dgm:t>
        <a:bodyPr/>
        <a:lstStyle/>
        <a:p>
          <a:endParaRPr lang="en-US"/>
        </a:p>
      </dgm:t>
    </dgm:pt>
    <dgm:pt modelId="{720ED933-56B1-8042-AF40-3301BA4CC25C}" type="sibTrans" cxnId="{EDC3905D-D72C-9C47-A4A0-E3D61A6F29C2}">
      <dgm:prSet/>
      <dgm:spPr/>
      <dgm:t>
        <a:bodyPr/>
        <a:lstStyle/>
        <a:p>
          <a:endParaRPr lang="en-US"/>
        </a:p>
      </dgm:t>
    </dgm:pt>
    <dgm:pt modelId="{0388B73F-9910-734A-B059-B44B6227AB56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3200" dirty="0">
              <a:solidFill>
                <a:schemeClr val="tx1"/>
              </a:solidFill>
            </a:rPr>
            <a:t>Liking</a:t>
          </a:r>
        </a:p>
      </dgm:t>
    </dgm:pt>
    <dgm:pt modelId="{9348FFD6-4254-F34A-9CE2-E8D331C7DD1B}" type="parTrans" cxnId="{796ED075-A05C-DF49-BC07-63B152E13F8E}">
      <dgm:prSet/>
      <dgm:spPr/>
      <dgm:t>
        <a:bodyPr/>
        <a:lstStyle/>
        <a:p>
          <a:endParaRPr lang="en-US"/>
        </a:p>
      </dgm:t>
    </dgm:pt>
    <dgm:pt modelId="{F33B0B0C-A120-9246-A695-8F767A2B0D18}" type="sibTrans" cxnId="{796ED075-A05C-DF49-BC07-63B152E13F8E}">
      <dgm:prSet/>
      <dgm:spPr/>
      <dgm:t>
        <a:bodyPr/>
        <a:lstStyle/>
        <a:p>
          <a:endParaRPr lang="en-US"/>
        </a:p>
      </dgm:t>
    </dgm:pt>
    <dgm:pt modelId="{09239D9F-1BAA-3043-8278-65A60B9EFFE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3200" dirty="0">
              <a:solidFill>
                <a:srgbClr val="000000"/>
              </a:solidFill>
            </a:rPr>
            <a:t>Power</a:t>
          </a:r>
        </a:p>
      </dgm:t>
    </dgm:pt>
    <dgm:pt modelId="{B64CB267-317E-2C40-AADD-6F609F351CCD}" type="parTrans" cxnId="{F5C34EE3-FFF9-F34F-A8CF-048ED871DBBF}">
      <dgm:prSet/>
      <dgm:spPr/>
      <dgm:t>
        <a:bodyPr/>
        <a:lstStyle/>
        <a:p>
          <a:endParaRPr lang="en-US"/>
        </a:p>
      </dgm:t>
    </dgm:pt>
    <dgm:pt modelId="{7658DDD7-E2CA-C949-BA13-B70B8AB6C805}" type="sibTrans" cxnId="{F5C34EE3-FFF9-F34F-A8CF-048ED871DBBF}">
      <dgm:prSet/>
      <dgm:spPr/>
      <dgm:t>
        <a:bodyPr/>
        <a:lstStyle/>
        <a:p>
          <a:endParaRPr lang="en-US"/>
        </a:p>
      </dgm:t>
    </dgm:pt>
    <dgm:pt modelId="{D552B524-AC35-7145-8028-90EC009C1D8C}" type="pres">
      <dgm:prSet presAssocID="{E43192A6-927C-9D43-808A-A808756D36F8}" presName="compositeShape" presStyleCnt="0">
        <dgm:presLayoutVars>
          <dgm:dir/>
          <dgm:resizeHandles/>
        </dgm:presLayoutVars>
      </dgm:prSet>
      <dgm:spPr/>
    </dgm:pt>
    <dgm:pt modelId="{D50763A1-7AE5-F04D-A96D-A307C9FB687A}" type="pres">
      <dgm:prSet presAssocID="{E43192A6-927C-9D43-808A-A808756D36F8}" presName="pyramid" presStyleLbl="node1" presStyleIdx="0" presStyleCnt="1"/>
      <dgm:spPr>
        <a:solidFill>
          <a:srgbClr val="002060"/>
        </a:solidFill>
      </dgm:spPr>
    </dgm:pt>
    <dgm:pt modelId="{D8882626-2096-244E-945A-7E73E487D96E}" type="pres">
      <dgm:prSet presAssocID="{E43192A6-927C-9D43-808A-A808756D36F8}" presName="theList" presStyleCnt="0"/>
      <dgm:spPr/>
    </dgm:pt>
    <dgm:pt modelId="{97E54FDF-F8DE-E946-A249-C215EDF23E53}" type="pres">
      <dgm:prSet presAssocID="{7D87EFFE-C46B-7D41-A173-3CC1200D727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E223F-2BDC-3840-80D9-464D48576C25}" type="pres">
      <dgm:prSet presAssocID="{7D87EFFE-C46B-7D41-A173-3CC1200D7273}" presName="aSpace" presStyleCnt="0"/>
      <dgm:spPr/>
    </dgm:pt>
    <dgm:pt modelId="{CB1CF2DC-4681-CF45-B1A5-F9529049727D}" type="pres">
      <dgm:prSet presAssocID="{0388B73F-9910-734A-B059-B44B6227AB56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79575-0B83-A04F-BAA6-5D739E2B5920}" type="pres">
      <dgm:prSet presAssocID="{0388B73F-9910-734A-B059-B44B6227AB56}" presName="aSpace" presStyleCnt="0"/>
      <dgm:spPr/>
    </dgm:pt>
    <dgm:pt modelId="{2A4207A6-5F47-5946-8B64-F47C84481937}" type="pres">
      <dgm:prSet presAssocID="{09239D9F-1BAA-3043-8278-65A60B9EFFE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5CD70-5DD1-D349-9F9B-02B17B3244D1}" type="pres">
      <dgm:prSet presAssocID="{09239D9F-1BAA-3043-8278-65A60B9EFFEE}" presName="aSpace" presStyleCnt="0"/>
      <dgm:spPr/>
    </dgm:pt>
  </dgm:ptLst>
  <dgm:cxnLst>
    <dgm:cxn modelId="{A475A4D8-0C7A-4973-BC13-C114F2807495}" type="presOf" srcId="{0388B73F-9910-734A-B059-B44B6227AB56}" destId="{CB1CF2DC-4681-CF45-B1A5-F9529049727D}" srcOrd="0" destOrd="0" presId="urn:microsoft.com/office/officeart/2005/8/layout/pyramid2"/>
    <dgm:cxn modelId="{796ED075-A05C-DF49-BC07-63B152E13F8E}" srcId="{E43192A6-927C-9D43-808A-A808756D36F8}" destId="{0388B73F-9910-734A-B059-B44B6227AB56}" srcOrd="1" destOrd="0" parTransId="{9348FFD6-4254-F34A-9CE2-E8D331C7DD1B}" sibTransId="{F33B0B0C-A120-9246-A695-8F767A2B0D18}"/>
    <dgm:cxn modelId="{F5C34EE3-FFF9-F34F-A8CF-048ED871DBBF}" srcId="{E43192A6-927C-9D43-808A-A808756D36F8}" destId="{09239D9F-1BAA-3043-8278-65A60B9EFFEE}" srcOrd="2" destOrd="0" parTransId="{B64CB267-317E-2C40-AADD-6F609F351CCD}" sibTransId="{7658DDD7-E2CA-C949-BA13-B70B8AB6C805}"/>
    <dgm:cxn modelId="{81D22108-56D5-43B2-9DFA-C2E4C3B0D2AD}" type="presOf" srcId="{7D87EFFE-C46B-7D41-A173-3CC1200D7273}" destId="{97E54FDF-F8DE-E946-A249-C215EDF23E53}" srcOrd="0" destOrd="0" presId="urn:microsoft.com/office/officeart/2005/8/layout/pyramid2"/>
    <dgm:cxn modelId="{EDC3905D-D72C-9C47-A4A0-E3D61A6F29C2}" srcId="{E43192A6-927C-9D43-808A-A808756D36F8}" destId="{7D87EFFE-C46B-7D41-A173-3CC1200D7273}" srcOrd="0" destOrd="0" parTransId="{9F257A44-7282-1743-8BA4-62D672B2A357}" sibTransId="{720ED933-56B1-8042-AF40-3301BA4CC25C}"/>
    <dgm:cxn modelId="{8BDF686D-D70A-40CB-90E7-7BC783F799DE}" type="presOf" srcId="{09239D9F-1BAA-3043-8278-65A60B9EFFEE}" destId="{2A4207A6-5F47-5946-8B64-F47C84481937}" srcOrd="0" destOrd="0" presId="urn:microsoft.com/office/officeart/2005/8/layout/pyramid2"/>
    <dgm:cxn modelId="{13F9EEB5-A8A9-415E-9B19-35A0531F18F6}" type="presOf" srcId="{E43192A6-927C-9D43-808A-A808756D36F8}" destId="{D552B524-AC35-7145-8028-90EC009C1D8C}" srcOrd="0" destOrd="0" presId="urn:microsoft.com/office/officeart/2005/8/layout/pyramid2"/>
    <dgm:cxn modelId="{9065D8DF-150A-471E-9BAC-3634350E782F}" type="presParOf" srcId="{D552B524-AC35-7145-8028-90EC009C1D8C}" destId="{D50763A1-7AE5-F04D-A96D-A307C9FB687A}" srcOrd="0" destOrd="0" presId="urn:microsoft.com/office/officeart/2005/8/layout/pyramid2"/>
    <dgm:cxn modelId="{C6850161-2B31-4064-A18D-1F3C54466368}" type="presParOf" srcId="{D552B524-AC35-7145-8028-90EC009C1D8C}" destId="{D8882626-2096-244E-945A-7E73E487D96E}" srcOrd="1" destOrd="0" presId="urn:microsoft.com/office/officeart/2005/8/layout/pyramid2"/>
    <dgm:cxn modelId="{12EE9882-6C4E-47D5-A1ED-02FF5ED7A4D4}" type="presParOf" srcId="{D8882626-2096-244E-945A-7E73E487D96E}" destId="{97E54FDF-F8DE-E946-A249-C215EDF23E53}" srcOrd="0" destOrd="0" presId="urn:microsoft.com/office/officeart/2005/8/layout/pyramid2"/>
    <dgm:cxn modelId="{B2A9218C-1879-4EB0-9507-F7ADA3760073}" type="presParOf" srcId="{D8882626-2096-244E-945A-7E73E487D96E}" destId="{698E223F-2BDC-3840-80D9-464D48576C25}" srcOrd="1" destOrd="0" presId="urn:microsoft.com/office/officeart/2005/8/layout/pyramid2"/>
    <dgm:cxn modelId="{A1852364-9964-48C0-9E8B-F2F64DCE506F}" type="presParOf" srcId="{D8882626-2096-244E-945A-7E73E487D96E}" destId="{CB1CF2DC-4681-CF45-B1A5-F9529049727D}" srcOrd="2" destOrd="0" presId="urn:microsoft.com/office/officeart/2005/8/layout/pyramid2"/>
    <dgm:cxn modelId="{925B7EEF-3ADF-4474-B30A-83CD5FD95EBC}" type="presParOf" srcId="{D8882626-2096-244E-945A-7E73E487D96E}" destId="{FD779575-0B83-A04F-BAA6-5D739E2B5920}" srcOrd="3" destOrd="0" presId="urn:microsoft.com/office/officeart/2005/8/layout/pyramid2"/>
    <dgm:cxn modelId="{C8D7AB2F-FD14-4707-AE88-9519F110D944}" type="presParOf" srcId="{D8882626-2096-244E-945A-7E73E487D96E}" destId="{2A4207A6-5F47-5946-8B64-F47C84481937}" srcOrd="4" destOrd="0" presId="urn:microsoft.com/office/officeart/2005/8/layout/pyramid2"/>
    <dgm:cxn modelId="{E6D173BB-F670-4D55-A9A2-4450FE94B245}" type="presParOf" srcId="{D8882626-2096-244E-945A-7E73E487D96E}" destId="{8005CD70-5DD1-D349-9F9B-02B17B3244D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63A1-7AE5-F04D-A96D-A307C9FB687A}">
      <dsp:nvSpPr>
        <dsp:cNvPr id="0" name=""/>
        <dsp:cNvSpPr/>
      </dsp:nvSpPr>
      <dsp:spPr>
        <a:xfrm>
          <a:off x="1129551" y="0"/>
          <a:ext cx="4547591" cy="4547591"/>
        </a:xfrm>
        <a:prstGeom prst="triangl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54FDF-F8DE-E946-A249-C215EDF23E53}">
      <dsp:nvSpPr>
        <dsp:cNvPr id="0" name=""/>
        <dsp:cNvSpPr/>
      </dsp:nvSpPr>
      <dsp:spPr>
        <a:xfrm>
          <a:off x="3403346" y="457201"/>
          <a:ext cx="2955934" cy="107650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</a:rPr>
            <a:t>Responsiveness</a:t>
          </a:r>
        </a:p>
      </dsp:txBody>
      <dsp:txXfrm>
        <a:off x="3455896" y="509751"/>
        <a:ext cx="2850834" cy="971400"/>
      </dsp:txXfrm>
    </dsp:sp>
    <dsp:sp modelId="{CB1CF2DC-4681-CF45-B1A5-F9529049727D}">
      <dsp:nvSpPr>
        <dsp:cNvPr id="0" name=""/>
        <dsp:cNvSpPr/>
      </dsp:nvSpPr>
      <dsp:spPr>
        <a:xfrm>
          <a:off x="3403346" y="1668264"/>
          <a:ext cx="2955934" cy="107650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1"/>
              </a:solidFill>
            </a:rPr>
            <a:t>Liking</a:t>
          </a:r>
        </a:p>
      </dsp:txBody>
      <dsp:txXfrm>
        <a:off x="3455896" y="1720814"/>
        <a:ext cx="2850834" cy="971400"/>
      </dsp:txXfrm>
    </dsp:sp>
    <dsp:sp modelId="{2A4207A6-5F47-5946-8B64-F47C84481937}">
      <dsp:nvSpPr>
        <dsp:cNvPr id="0" name=""/>
        <dsp:cNvSpPr/>
      </dsp:nvSpPr>
      <dsp:spPr>
        <a:xfrm>
          <a:off x="3403346" y="2879326"/>
          <a:ext cx="2955934" cy="107650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rgbClr val="000000"/>
              </a:solidFill>
            </a:rPr>
            <a:t>Power</a:t>
          </a:r>
        </a:p>
      </dsp:txBody>
      <dsp:txXfrm>
        <a:off x="3455896" y="2931876"/>
        <a:ext cx="2850834" cy="97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1E36F5-99E0-4455-A722-AEC268411DC6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6B429C-DEA4-4629-BE4C-D36BA72E4187}" type="slidenum">
              <a:rPr lang="en-US" altLang="en-US" sz="10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D6B83-515D-4387-87E8-168F087CDEFC}" type="slidenum">
              <a:rPr lang="en-US" altLang="en-US" sz="10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4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D6B83-515D-4387-87E8-168F087CDEFC}" type="slidenum">
              <a:rPr lang="en-US" altLang="en-US" sz="10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4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CA43EB-0345-4502-9934-2009D15C04FB}" type="slidenum">
              <a:rPr lang="en-US" altLang="en-US" sz="10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4AEF5C-F220-40EC-88B9-DD503F3E9CDC}" type="slidenum">
              <a:rPr lang="en-US" altLang="en-US" sz="10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4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8488" y="5300663"/>
            <a:ext cx="7918450" cy="865187"/>
          </a:xfrm>
        </p:spPr>
        <p:txBody>
          <a:bodyPr/>
          <a:lstStyle/>
          <a:p>
            <a:pPr marL="342900" indent="-342900"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Nonverbal Communication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2348880"/>
            <a:ext cx="2893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6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49275"/>
            <a:ext cx="3303588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78-86</a:t>
            </a:r>
          </a:p>
        </p:txBody>
      </p:sp>
    </p:spTree>
    <p:extLst>
      <p:ext uri="{BB962C8B-B14F-4D97-AF65-F5344CB8AC3E}">
        <p14:creationId xmlns:p14="http://schemas.microsoft.com/office/powerpoint/2010/main" val="14125099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2061146"/>
            <a:ext cx="4608512" cy="3528094"/>
          </a:xfrm>
        </p:spPr>
        <p:txBody>
          <a:bodyPr anchor="ctr">
            <a:norm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Monitor Your Nonverbal Communication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Be Tentative When Interpreting Others’ Nonverbal </a:t>
            </a: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Communication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Perspective taking – first versus third.</a:t>
            </a: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defRPr/>
            </a:pPr>
            <a:endParaRPr lang="en-US" altLang="en-US" sz="2600" dirty="0">
              <a:solidFill>
                <a:srgbClr val="00009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2970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1773238"/>
            <a:ext cx="35591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15008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Nonverbal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890592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413625" cy="44654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Women engage in more eye contact and initiate touch more than men.</a:t>
            </a:r>
          </a:p>
          <a:p>
            <a:pPr>
              <a:spcBef>
                <a:spcPts val="1200"/>
              </a:spcBef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 Women smile and return smiles more than men.</a:t>
            </a:r>
          </a:p>
          <a:p>
            <a:pPr>
              <a:spcBef>
                <a:spcPts val="1200"/>
              </a:spcBef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Women use nonverbal displays more but are also better at deciphering nonverbal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behaviour</a:t>
            </a:r>
            <a:r>
              <a:rPr lang="en-US" altLang="en-US" sz="2800" dirty="0" smtClean="0">
                <a:solidFill>
                  <a:srgbClr val="000000"/>
                </a:solidFill>
              </a:rPr>
              <a:t>. 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Gender and Nonverbal Display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244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413625" cy="44654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Contact cultures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- Depend on touch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	- Latin America, Mediterranean, Eastern 	 	  Europe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Noncontact cultures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- Depend less on touch 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- Scandinavia, North America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</a:rPr>
              <a:t>- Religious groups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Culture and Nonverbal Display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487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Studies of Nonverbal Com.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Culture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Principles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Gender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Guidelines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676628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Definition: Nonverbal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Principles of Nonverbal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Types of Nonverbal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Improving Nonverbal Communication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Gender Differences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Cultural Differences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536" y="1239664"/>
            <a:ext cx="7772400" cy="9652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CA" altLang="en-US" dirty="0">
                <a:solidFill>
                  <a:srgbClr val="000000"/>
                </a:solidFill>
                <a:effectLst/>
              </a:rPr>
              <a:t>All aspects of communication other than words themselves</a:t>
            </a: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924944"/>
            <a:ext cx="353377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924944"/>
            <a:ext cx="385127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Defining Nonverbal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8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3459163" y="2032000"/>
            <a:ext cx="825500" cy="596900"/>
          </a:xfrm>
          <a:prstGeom prst="rightArrow">
            <a:avLst>
              <a:gd name="adj1" fmla="val 75009"/>
              <a:gd name="adj2" fmla="val 6915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427538" y="2032000"/>
            <a:ext cx="825500" cy="596900"/>
          </a:xfrm>
          <a:prstGeom prst="leftArrow">
            <a:avLst>
              <a:gd name="adj1" fmla="val 75009"/>
              <a:gd name="adj2" fmla="val 6914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301821"/>
            <a:ext cx="3960440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Both are symbolic.</a:t>
            </a: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Both are rule-guided.</a:t>
            </a: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Both can be intentional or  unintentional.</a:t>
            </a:r>
          </a:p>
          <a:p>
            <a:pPr marL="108000" indent="-468000">
              <a:spcBef>
                <a:spcPts val="600"/>
              </a:spcBef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Both are culture-bound.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7984" y="3312274"/>
            <a:ext cx="4464496" cy="153888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>
            <a:spAutoFit/>
          </a:bodyPr>
          <a:lstStyle/>
          <a:p>
            <a:pPr marL="144000" indent="-4680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communication is usually perceived as more believable.</a:t>
            </a:r>
          </a:p>
          <a:p>
            <a:pPr marL="144000" indent="-468000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can be multi-channeled.</a:t>
            </a:r>
          </a:p>
          <a:p>
            <a:pPr marL="144000" indent="-4680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100" dirty="0">
                <a:solidFill>
                  <a:schemeClr val="bg1"/>
                </a:solidFill>
              </a:rPr>
              <a:t>Nonverbal is continuous.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468" name="TextBox 3"/>
          <p:cNvSpPr txBox="1">
            <a:spLocks noChangeArrowheads="1"/>
          </p:cNvSpPr>
          <p:nvPr/>
        </p:nvSpPr>
        <p:spPr bwMode="auto">
          <a:xfrm>
            <a:off x="330200" y="2743200"/>
            <a:ext cx="3954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j-lt"/>
              </a:rPr>
              <a:t>Similarities</a:t>
            </a:r>
          </a:p>
        </p:txBody>
      </p:sp>
      <p:sp>
        <p:nvSpPr>
          <p:cNvPr id="19469" name="TextBox 10"/>
          <p:cNvSpPr txBox="1">
            <a:spLocks noChangeArrowheads="1"/>
          </p:cNvSpPr>
          <p:nvPr/>
        </p:nvSpPr>
        <p:spPr bwMode="auto">
          <a:xfrm>
            <a:off x="4427538" y="2705100"/>
            <a:ext cx="4467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+mj-lt"/>
              </a:rPr>
              <a:t>Differences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Similarities Between Verbal and Nonverbal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41920506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2049016"/>
            <a:ext cx="8280400" cy="1812032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Nonverbal Communication May Supplement or Replace Verbal </a:t>
            </a: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Communication</a:t>
            </a:r>
          </a:p>
          <a:p>
            <a:pPr algn="l">
              <a:spcBef>
                <a:spcPts val="600"/>
              </a:spcBef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Nonverbal Communication May Regulate </a:t>
            </a: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Interaction</a:t>
            </a:r>
          </a:p>
          <a:p>
            <a:pPr algn="l">
              <a:spcBef>
                <a:spcPts val="600"/>
              </a:spcBef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Nonverbal Communication Often Establishes Relationship-Level Meanings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Principles of Nonverbal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86082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95536" y="1772097"/>
            <a:ext cx="3024956" cy="295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Repeating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Highlighting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Complementing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Contradicting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</a:rPr>
              <a:t>Substituting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100" dirty="0">
                <a:latin typeface="+mn-lt"/>
              </a:rPr>
              <a:t>6-</a:t>
            </a:r>
            <a:fld id="{35890E34-0585-41D7-B1AD-1977DC7472D8}" type="slidenum">
              <a:rPr lang="en-US" altLang="en-US" sz="11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100" dirty="0">
              <a:latin typeface="+mn-lt"/>
            </a:endParaRPr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2816"/>
            <a:ext cx="2906713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Interaction of Nonverbal and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2570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484784"/>
            <a:ext cx="8280400" cy="417646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Responsiveness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  <a:effectLst/>
              </a:rPr>
              <a:t>Indicate our interest in others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</a:rPr>
              <a:t>Immediacy </a:t>
            </a: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Liking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</a:rPr>
              <a:t>Positively or negatively we feel about others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  <a:effectLst/>
              </a:rPr>
              <a:t>Smiles, friendly touching</a:t>
            </a:r>
            <a:endParaRPr lang="en-US" altLang="en-US" sz="2500" dirty="0" smtClean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en-US" altLang="en-US" sz="2800" dirty="0" smtClean="0">
                <a:solidFill>
                  <a:srgbClr val="000000"/>
                </a:solidFill>
                <a:effectLst/>
              </a:rPr>
              <a:t>Power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  <a:effectLst/>
              </a:rPr>
              <a:t>Dominance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</a:rPr>
              <a:t>Status </a:t>
            </a:r>
          </a:p>
          <a:p>
            <a:pPr marL="800100" lvl="1" indent="-4572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500" dirty="0" smtClean="0">
                <a:solidFill>
                  <a:srgbClr val="000000"/>
                </a:solidFill>
                <a:effectLst/>
              </a:rPr>
              <a:t>Influence</a:t>
            </a:r>
            <a:endParaRPr lang="en-US" altLang="en-US" sz="25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Relationship-Level Meaning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432402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7268"/>
              </p:ext>
            </p:extLst>
          </p:nvPr>
        </p:nvGraphicFramePr>
        <p:xfrm>
          <a:off x="827584" y="1700808"/>
          <a:ext cx="7488832" cy="454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16200000">
            <a:off x="-63499" y="4050794"/>
            <a:ext cx="3243262" cy="415498"/>
          </a:xfrm>
          <a:prstGeom prst="rect">
            <a:avLst/>
          </a:prstGeom>
          <a:solidFill>
            <a:srgbClr val="D6EAF6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2100" dirty="0">
                <a:solidFill>
                  <a:srgbClr val="2A4966"/>
                </a:solidFill>
              </a:rPr>
              <a:t>Nonverbal Expression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Dimensions of Relationship-Level Meanings</a:t>
            </a:r>
          </a:p>
        </p:txBody>
      </p:sp>
    </p:spTree>
    <p:extLst>
      <p:ext uri="{BB962C8B-B14F-4D97-AF65-F5344CB8AC3E}">
        <p14:creationId xmlns:p14="http://schemas.microsoft.com/office/powerpoint/2010/main" val="242346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484784"/>
            <a:ext cx="2952328" cy="2952328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</a:rPr>
              <a:t>Kinesics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Movement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effectLst/>
                <a:ea typeface="ＭＳ Ｐゴシック" charset="-128"/>
              </a:rPr>
              <a:t>Haptics</a:t>
            </a:r>
            <a:endParaRPr lang="en-US" sz="2400" dirty="0">
              <a:solidFill>
                <a:srgbClr val="000000"/>
              </a:solidFill>
              <a:effectLst/>
              <a:ea typeface="ＭＳ Ｐゴシック" charset="-128"/>
            </a:endParaRP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Touch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</a:rPr>
              <a:t>Physical Appearance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How We Look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</a:rPr>
              <a:t>Artifacts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Personal Objects</a:t>
            </a:r>
          </a:p>
          <a:p>
            <a:pPr marL="800100" lvl="1" indent="-342900" algn="l">
              <a:defRPr/>
            </a:pPr>
            <a:endParaRPr lang="en-US" sz="2400" b="1" dirty="0">
              <a:solidFill>
                <a:srgbClr val="0000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charset="0"/>
              <a:ea typeface="ＭＳ Ｐゴシック" pitchFamily="-111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Nonverbal Communication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99992" y="1484784"/>
            <a:ext cx="4175695" cy="3744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Environmental factors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Settings Like Architecture, </a:t>
            </a:r>
            <a:r>
              <a:rPr lang="en-US" altLang="en-US" sz="2400" dirty="0" err="1">
                <a:solidFill>
                  <a:srgbClr val="000000"/>
                </a:solidFill>
              </a:rPr>
              <a:t>Colours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Proxemics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Space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Chronemics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Time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Paralanguage</a:t>
            </a:r>
          </a:p>
          <a:p>
            <a:pPr marL="685800" lvl="1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Vocalization</a:t>
            </a:r>
          </a:p>
          <a:p>
            <a:pPr marL="342900" indent="-34290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Silence </a:t>
            </a:r>
            <a:r>
              <a:rPr lang="en-US" altLang="en-US" sz="2400" b="1" i="1" dirty="0">
                <a:solidFill>
                  <a:srgbClr val="000000"/>
                </a:solidFill>
              </a:rPr>
              <a:t>	</a:t>
            </a:r>
            <a:r>
              <a:rPr lang="en-US" altLang="en-US" sz="2400" b="1" i="1" dirty="0">
                <a:solidFill>
                  <a:schemeClr val="hlink"/>
                </a:solidFill>
              </a:rPr>
              <a:t>	</a:t>
            </a:r>
            <a:r>
              <a:rPr lang="en-US" alt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565539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10086</TotalTime>
  <Pages>7</Pages>
  <Words>272</Words>
  <Application>Microsoft Office PowerPoint</Application>
  <PresentationFormat>On-screen Show (4:3)</PresentationFormat>
  <Paragraphs>102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221</cp:revision>
  <cp:lastPrinted>2009-04-22T19:24:48Z</cp:lastPrinted>
  <dcterms:created xsi:type="dcterms:W3CDTF">2009-10-25T14:48:23Z</dcterms:created>
  <dcterms:modified xsi:type="dcterms:W3CDTF">2017-08-08T21:03:24Z</dcterms:modified>
</cp:coreProperties>
</file>