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47" r:id="rId1"/>
  </p:sldMasterIdLst>
  <p:notesMasterIdLst>
    <p:notesMasterId r:id="rId21"/>
  </p:notesMasterIdLst>
  <p:handoutMasterIdLst>
    <p:handoutMasterId r:id="rId22"/>
  </p:handoutMasterIdLst>
  <p:sldIdLst>
    <p:sldId id="364" r:id="rId2"/>
    <p:sldId id="377" r:id="rId3"/>
    <p:sldId id="378" r:id="rId4"/>
    <p:sldId id="379" r:id="rId5"/>
    <p:sldId id="365" r:id="rId6"/>
    <p:sldId id="366" r:id="rId7"/>
    <p:sldId id="380" r:id="rId8"/>
    <p:sldId id="381" r:id="rId9"/>
    <p:sldId id="382" r:id="rId10"/>
    <p:sldId id="368" r:id="rId11"/>
    <p:sldId id="367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83" r:id="rId20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p 7 Mindful Listening" id="{93DA6BEC-61A4-4BD6-B734-36DAF8203C72}">
          <p14:sldIdLst>
            <p14:sldId id="364"/>
            <p14:sldId id="377"/>
            <p14:sldId id="378"/>
            <p14:sldId id="379"/>
            <p14:sldId id="365"/>
            <p14:sldId id="366"/>
            <p14:sldId id="380"/>
            <p14:sldId id="381"/>
            <p14:sldId id="382"/>
            <p14:sldId id="368"/>
            <p14:sldId id="367"/>
            <p14:sldId id="370"/>
            <p14:sldId id="371"/>
            <p14:sldId id="372"/>
            <p14:sldId id="373"/>
            <p14:sldId id="374"/>
            <p14:sldId id="375"/>
            <p14:sldId id="376"/>
            <p14:sldId id="38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005A"/>
    <a:srgbClr val="000090"/>
    <a:srgbClr val="00544C"/>
    <a:srgbClr val="412A94"/>
    <a:srgbClr val="6E0043"/>
    <a:srgbClr val="FF66FF"/>
    <a:srgbClr val="EFD28B"/>
    <a:srgbClr val="F7F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11" autoAdjust="0"/>
    <p:restoredTop sz="93821" autoAdjust="0"/>
  </p:normalViewPr>
  <p:slideViewPr>
    <p:cSldViewPr>
      <p:cViewPr>
        <p:scale>
          <a:sx n="116" d="100"/>
          <a:sy n="116" d="100"/>
        </p:scale>
        <p:origin x="-148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19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C6428-2AE1-4592-B8BD-748234E6AFA8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C9E6A557-E7AF-4D39-B6DD-44A33A8047A6}">
      <dgm:prSet phldrT="[Text]" custT="1"/>
      <dgm:spPr/>
      <dgm:t>
        <a:bodyPr/>
        <a:lstStyle/>
        <a:p>
          <a:r>
            <a:rPr lang="en-CA" sz="3200" dirty="0"/>
            <a:t>dual</a:t>
          </a:r>
        </a:p>
      </dgm:t>
    </dgm:pt>
    <dgm:pt modelId="{631479F3-92AA-448D-9979-3DBAB8F0841B}" type="parTrans" cxnId="{B5827330-934A-4A8C-8584-FC45BE813180}">
      <dgm:prSet/>
      <dgm:spPr/>
      <dgm:t>
        <a:bodyPr/>
        <a:lstStyle/>
        <a:p>
          <a:endParaRPr lang="en-CA"/>
        </a:p>
      </dgm:t>
    </dgm:pt>
    <dgm:pt modelId="{15A6AFBF-6965-4605-B2DF-D0EDE06D4A99}" type="sibTrans" cxnId="{B5827330-934A-4A8C-8584-FC45BE813180}">
      <dgm:prSet/>
      <dgm:spPr/>
      <dgm:t>
        <a:bodyPr/>
        <a:lstStyle/>
        <a:p>
          <a:endParaRPr lang="en-CA"/>
        </a:p>
      </dgm:t>
    </dgm:pt>
    <dgm:pt modelId="{9BE79E30-5CAB-4DB0-A304-7670B30BBF87}">
      <dgm:prSet phldrT="[Text]" custT="1"/>
      <dgm:spPr/>
      <dgm:t>
        <a:bodyPr/>
        <a:lstStyle/>
        <a:p>
          <a:r>
            <a:rPr lang="en-CA" sz="3200" dirty="0"/>
            <a:t>perspective</a:t>
          </a:r>
        </a:p>
      </dgm:t>
    </dgm:pt>
    <dgm:pt modelId="{0A68EBB2-A193-495D-A4E6-3C478E832717}" type="parTrans" cxnId="{7DB25CC3-A794-4B50-9FB5-20C3797AEB26}">
      <dgm:prSet/>
      <dgm:spPr/>
      <dgm:t>
        <a:bodyPr/>
        <a:lstStyle/>
        <a:p>
          <a:endParaRPr lang="en-CA"/>
        </a:p>
      </dgm:t>
    </dgm:pt>
    <dgm:pt modelId="{3EFEBEEC-2B11-4451-A49D-D5429D895315}" type="sibTrans" cxnId="{7DB25CC3-A794-4B50-9FB5-20C3797AEB26}">
      <dgm:prSet/>
      <dgm:spPr/>
      <dgm:t>
        <a:bodyPr/>
        <a:lstStyle/>
        <a:p>
          <a:endParaRPr lang="en-CA"/>
        </a:p>
      </dgm:t>
    </dgm:pt>
    <dgm:pt modelId="{97DEA583-F2F2-46C6-A932-DD7615B2F53D}" type="pres">
      <dgm:prSet presAssocID="{973C6428-2AE1-4592-B8BD-748234E6AFA8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6CB91D7-3825-409B-8A82-9F2CCFA87F45}" type="pres">
      <dgm:prSet presAssocID="{973C6428-2AE1-4592-B8BD-748234E6AFA8}" presName="ribbon" presStyleLbl="node1" presStyleIdx="0" presStyleCnt="1"/>
      <dgm:spPr>
        <a:solidFill>
          <a:srgbClr val="412A94"/>
        </a:solidFill>
      </dgm:spPr>
    </dgm:pt>
    <dgm:pt modelId="{F3326334-1810-4FED-B6CB-CFC7CBFD5A87}" type="pres">
      <dgm:prSet presAssocID="{973C6428-2AE1-4592-B8BD-748234E6AFA8}" presName="lef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0126FA-B30A-4D33-BC0D-291B6CA4E3FC}" type="pres">
      <dgm:prSet presAssocID="{973C6428-2AE1-4592-B8BD-748234E6AFA8}" presName="rightArrow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89CB91-4B37-485D-90D4-ADAA44E7C318}" type="presOf" srcId="{9BE79E30-5CAB-4DB0-A304-7670B30BBF87}" destId="{3F0126FA-B30A-4D33-BC0D-291B6CA4E3FC}" srcOrd="0" destOrd="0" presId="urn:microsoft.com/office/officeart/2005/8/layout/arrow6"/>
    <dgm:cxn modelId="{1199E34F-6089-4116-AD48-6D6BA7F9B1F1}" type="presOf" srcId="{973C6428-2AE1-4592-B8BD-748234E6AFA8}" destId="{97DEA583-F2F2-46C6-A932-DD7615B2F53D}" srcOrd="0" destOrd="0" presId="urn:microsoft.com/office/officeart/2005/8/layout/arrow6"/>
    <dgm:cxn modelId="{7DB25CC3-A794-4B50-9FB5-20C3797AEB26}" srcId="{973C6428-2AE1-4592-B8BD-748234E6AFA8}" destId="{9BE79E30-5CAB-4DB0-A304-7670B30BBF87}" srcOrd="1" destOrd="0" parTransId="{0A68EBB2-A193-495D-A4E6-3C478E832717}" sibTransId="{3EFEBEEC-2B11-4451-A49D-D5429D895315}"/>
    <dgm:cxn modelId="{A39F9909-D189-4334-A0B0-80D55DE091BD}" type="presOf" srcId="{C9E6A557-E7AF-4D39-B6DD-44A33A8047A6}" destId="{F3326334-1810-4FED-B6CB-CFC7CBFD5A87}" srcOrd="0" destOrd="0" presId="urn:microsoft.com/office/officeart/2005/8/layout/arrow6"/>
    <dgm:cxn modelId="{B5827330-934A-4A8C-8584-FC45BE813180}" srcId="{973C6428-2AE1-4592-B8BD-748234E6AFA8}" destId="{C9E6A557-E7AF-4D39-B6DD-44A33A8047A6}" srcOrd="0" destOrd="0" parTransId="{631479F3-92AA-448D-9979-3DBAB8F0841B}" sibTransId="{15A6AFBF-6965-4605-B2DF-D0EDE06D4A99}"/>
    <dgm:cxn modelId="{AF2D0393-6204-4914-BCDF-FFB3D431FC96}" type="presParOf" srcId="{97DEA583-F2F2-46C6-A932-DD7615B2F53D}" destId="{C6CB91D7-3825-409B-8A82-9F2CCFA87F45}" srcOrd="0" destOrd="0" presId="urn:microsoft.com/office/officeart/2005/8/layout/arrow6"/>
    <dgm:cxn modelId="{EC9B4CF8-8393-497A-B9A0-93EA7902F050}" type="presParOf" srcId="{97DEA583-F2F2-46C6-A932-DD7615B2F53D}" destId="{F3326334-1810-4FED-B6CB-CFC7CBFD5A87}" srcOrd="1" destOrd="0" presId="urn:microsoft.com/office/officeart/2005/8/layout/arrow6"/>
    <dgm:cxn modelId="{3313BBC8-CD76-4611-B9DB-84E759B5D53E}" type="presParOf" srcId="{97DEA583-F2F2-46C6-A932-DD7615B2F53D}" destId="{3F0126FA-B30A-4D33-BC0D-291B6CA4E3F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B91D7-3825-409B-8A82-9F2CCFA87F45}">
      <dsp:nvSpPr>
        <dsp:cNvPr id="0" name=""/>
        <dsp:cNvSpPr/>
      </dsp:nvSpPr>
      <dsp:spPr>
        <a:xfrm>
          <a:off x="0" y="658780"/>
          <a:ext cx="7327280" cy="2930912"/>
        </a:xfrm>
        <a:prstGeom prst="leftRightRibbon">
          <a:avLst/>
        </a:prstGeom>
        <a:solidFill>
          <a:srgbClr val="412A9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26334-1810-4FED-B6CB-CFC7CBFD5A87}">
      <dsp:nvSpPr>
        <dsp:cNvPr id="0" name=""/>
        <dsp:cNvSpPr/>
      </dsp:nvSpPr>
      <dsp:spPr>
        <a:xfrm>
          <a:off x="879273" y="1171689"/>
          <a:ext cx="2418002" cy="1436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792" rIns="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/>
            <a:t>dual</a:t>
          </a:r>
        </a:p>
      </dsp:txBody>
      <dsp:txXfrm>
        <a:off x="879273" y="1171689"/>
        <a:ext cx="2418002" cy="1436146"/>
      </dsp:txXfrm>
    </dsp:sp>
    <dsp:sp modelId="{3F0126FA-B30A-4D33-BC0D-291B6CA4E3FC}">
      <dsp:nvSpPr>
        <dsp:cNvPr id="0" name=""/>
        <dsp:cNvSpPr/>
      </dsp:nvSpPr>
      <dsp:spPr>
        <a:xfrm>
          <a:off x="3663640" y="1640635"/>
          <a:ext cx="2857639" cy="1436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13792" rIns="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/>
            <a:t>perspective</a:t>
          </a:r>
        </a:p>
      </dsp:txBody>
      <dsp:txXfrm>
        <a:off x="3663640" y="1640635"/>
        <a:ext cx="2857639" cy="1436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10BCD8FD-E998-4C3F-B847-BE330A9877D5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4005899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403975" y="8743950"/>
            <a:ext cx="390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defRPr/>
            </a:pPr>
            <a:fld id="{F02C0224-1AA6-4ABE-B8E6-3C7B44ACFB97}" type="slidenum">
              <a:rPr lang="en-US" altLang="en-US" sz="1400" b="0" smtClean="0"/>
              <a:pPr algn="r">
                <a:defRPr/>
              </a:pPr>
              <a:t>‹#›</a:t>
            </a:fld>
            <a:endParaRPr lang="en-US" altLang="en-US" sz="1400" b="0"/>
          </a:p>
        </p:txBody>
      </p:sp>
    </p:spTree>
    <p:extLst>
      <p:ext uri="{BB962C8B-B14F-4D97-AF65-F5344CB8AC3E}">
        <p14:creationId xmlns:p14="http://schemas.microsoft.com/office/powerpoint/2010/main" val="119387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1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04A1D4CC-1ADC-4339-A316-A1FE09C77F52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8A24813E-D607-4525-913A-BC25D004DB6B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A002DF47-3A66-49AB-8BED-18BBB34D0453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81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8385175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758950"/>
            <a:ext cx="4065588" cy="50990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1513" y="1758950"/>
            <a:ext cx="4065587" cy="509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2050"/>
            <a:ext cx="178276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57425" y="6248400"/>
            <a:ext cx="3455988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 Cengage Learning.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1755775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13FB1-0037-4D4D-8730-380D89AFCC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0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9AE9836-8978-48C5-8F13-C7BA7385F22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937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6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3F0E19AE-74D4-4EE0-94E6-8324C41EEA78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04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C398E235-4D41-403D-AD2B-8C7BFBEFD2C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A3505F4-6541-484D-BA45-74D2663C6827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3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6D9B648D-9010-4512-A088-46C78B497C21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7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94EDC764-BC60-4603-B391-CA97966F733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9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BEBE0D21-E652-45D2-BC04-9B16AEFA8FC6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7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CA" altLang="en-US"/>
              <a:t>2-</a:t>
            </a:r>
            <a:fld id="{130FB4C3-460B-4960-ABAD-6E3C4E11718C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5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C5CCD-E222-42BC-9586-86E2E3257161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CA" altLang="en-US"/>
              <a:t>2-</a:t>
            </a:r>
            <a:fld id="{842DF88D-8B9B-4380-9DC1-11780B0825F9}" type="slidenum">
              <a:rPr lang="en-CA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Text Box 27"/>
          <p:cNvSpPr txBox="1">
            <a:spLocks noChangeArrowheads="1"/>
          </p:cNvSpPr>
          <p:nvPr userDrawn="1"/>
        </p:nvSpPr>
        <p:spPr bwMode="auto">
          <a:xfrm>
            <a:off x="685800" y="6423025"/>
            <a:ext cx="2952750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100" b="0" dirty="0">
                <a:cs typeface="Times New Roman" panose="02020603050405020304" pitchFamily="18" charset="0"/>
              </a:rPr>
              <a:t>Copyright © 2017 by Nelson Education Ltd. </a:t>
            </a:r>
            <a:endParaRPr lang="en-CA" altLang="en-US" sz="1100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941168"/>
            <a:ext cx="8431213" cy="925512"/>
          </a:xfrm>
        </p:spPr>
        <p:txBody>
          <a:bodyPr/>
          <a:lstStyle/>
          <a:p>
            <a:pPr marL="342900" indent="-342900">
              <a:buFont typeface="Monotype Sorts" pitchFamily="-111" charset="2"/>
              <a:buNone/>
              <a:defRPr/>
            </a:pPr>
            <a:r>
              <a:rPr lang="en-US" sz="4400" b="1" kern="1200" dirty="0">
                <a:solidFill>
                  <a:srgbClr val="412A94"/>
                </a:solidFill>
                <a:effectLst/>
                <a:ea typeface="+mn-ea"/>
                <a:cs typeface="Arial" pitchFamily="34" charset="0"/>
              </a:rPr>
              <a:t>Mindful Listening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8488" y="199796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Chapter 7</a:t>
            </a:r>
          </a:p>
        </p:txBody>
      </p:sp>
      <p:pic>
        <p:nvPicPr>
          <p:cNvPr id="1638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313" y="878383"/>
            <a:ext cx="524827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CA" altLang="en-US" sz="1100" dirty="0">
                <a:latin typeface="+mn-lt"/>
              </a:rPr>
              <a:t>87-99</a:t>
            </a:r>
          </a:p>
        </p:txBody>
      </p:sp>
    </p:spTree>
    <p:extLst>
      <p:ext uri="{BB962C8B-B14F-4D97-AF65-F5344CB8AC3E}">
        <p14:creationId xmlns:p14="http://schemas.microsoft.com/office/powerpoint/2010/main" val="288784588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916832"/>
            <a:ext cx="3096343" cy="2160835"/>
          </a:xfrm>
        </p:spPr>
        <p:txBody>
          <a:bodyPr>
            <a:noAutofit/>
          </a:bodyPr>
          <a:lstStyle/>
          <a:p>
            <a:pPr>
              <a:buFont typeface="Monotype Sorts" charset="2"/>
              <a:buNone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F = face the speaker</a:t>
            </a:r>
          </a:p>
          <a:p>
            <a:pPr>
              <a:buFont typeface="Monotype Sorts" charset="2"/>
              <a:buNone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E = eye contact</a:t>
            </a:r>
          </a:p>
          <a:p>
            <a:pPr>
              <a:buFont typeface="Monotype Sorts" charset="2"/>
              <a:buNone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 = lean forward</a:t>
            </a:r>
          </a:p>
          <a:p>
            <a:pPr>
              <a:buFont typeface="Monotype Sorts" charset="2"/>
              <a:buNone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O = open posture</a:t>
            </a:r>
          </a:p>
          <a:p>
            <a:pPr>
              <a:buFont typeface="Monotype Sorts" charset="2"/>
              <a:buNone/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R = relax</a:t>
            </a:r>
          </a:p>
        </p:txBody>
      </p:sp>
      <p:pic>
        <p:nvPicPr>
          <p:cNvPr id="2048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70509"/>
            <a:ext cx="41021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Physically Receiving Messages </a:t>
            </a:r>
          </a:p>
        </p:txBody>
      </p:sp>
    </p:spTree>
    <p:extLst>
      <p:ext uri="{BB962C8B-B14F-4D97-AF65-F5344CB8AC3E}">
        <p14:creationId xmlns:p14="http://schemas.microsoft.com/office/powerpoint/2010/main" val="273993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57338"/>
            <a:ext cx="7772400" cy="1143000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n-US" sz="2100" b="1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Arial" pitchFamily="34" charset="0"/>
              </a:rPr>
              <a:t>Mindfulness</a:t>
            </a:r>
            <a:r>
              <a:rPr lang="en-US" sz="21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100" b="1" dirty="0">
                <a:solidFill>
                  <a:srgbClr val="000000"/>
                </a:solidFill>
                <a:effectLst/>
                <a:latin typeface="+mn-lt"/>
                <a:cs typeface="Arial" pitchFamily="34" charset="0"/>
              </a:rPr>
              <a:t>is being fully present in the moment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70"/>
          <a:stretch>
            <a:fillRect/>
          </a:stretch>
        </p:blipFill>
        <p:spPr bwMode="auto">
          <a:xfrm>
            <a:off x="2716213" y="2636912"/>
            <a:ext cx="3711575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Mindfulness</a:t>
            </a:r>
          </a:p>
        </p:txBody>
      </p:sp>
    </p:spTree>
    <p:extLst>
      <p:ext uri="{BB962C8B-B14F-4D97-AF65-F5344CB8AC3E}">
        <p14:creationId xmlns:p14="http://schemas.microsoft.com/office/powerpoint/2010/main" val="132793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26849549"/>
              </p:ext>
            </p:extLst>
          </p:nvPr>
        </p:nvGraphicFramePr>
        <p:xfrm>
          <a:off x="908360" y="1558277"/>
          <a:ext cx="7327280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Interpreting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72034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67544" y="1929084"/>
            <a:ext cx="3670176" cy="3588148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0000"/>
                </a:solidFill>
                <a:effectLst/>
              </a:rPr>
              <a:t>Responding includes several effective skills: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effectLst/>
              </a:rPr>
              <a:t>Paraphrasing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effectLst/>
              </a:rPr>
              <a:t>Encouraging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effectLst/>
              </a:rPr>
              <a:t>Questioning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</a:rPr>
              <a:t>S</a:t>
            </a:r>
            <a:r>
              <a:rPr lang="en-US" altLang="en-US" sz="2800" dirty="0">
                <a:solidFill>
                  <a:srgbClr val="000000"/>
                </a:solidFill>
                <a:effectLst/>
              </a:rPr>
              <a:t>ummarizing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effectLst/>
              </a:rPr>
              <a:t>Supporting</a:t>
            </a:r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917873"/>
            <a:ext cx="4244975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Responding</a:t>
            </a:r>
          </a:p>
        </p:txBody>
      </p:sp>
    </p:spTree>
    <p:extLst>
      <p:ext uri="{BB962C8B-B14F-4D97-AF65-F5344CB8AC3E}">
        <p14:creationId xmlns:p14="http://schemas.microsoft.com/office/powerpoint/2010/main" val="83097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48022" y="1532834"/>
            <a:ext cx="460628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Internal Obstacles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Preoccupation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Prejudgment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Lack of effort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Not recognizing diverse listening styles</a:t>
            </a:r>
          </a:p>
          <a:p>
            <a:pPr marL="1200150" lvl="1" indent="-457200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Our desire to “fix”</a:t>
            </a:r>
          </a:p>
        </p:txBody>
      </p:sp>
      <p:pic>
        <p:nvPicPr>
          <p:cNvPr id="2458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2" r="5453"/>
          <a:stretch>
            <a:fillRect/>
          </a:stretch>
        </p:blipFill>
        <p:spPr bwMode="auto">
          <a:xfrm>
            <a:off x="5054302" y="1471761"/>
            <a:ext cx="2505075" cy="159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" t="8952"/>
          <a:stretch>
            <a:fillRect/>
          </a:stretch>
        </p:blipFill>
        <p:spPr bwMode="auto">
          <a:xfrm>
            <a:off x="5054302" y="3157686"/>
            <a:ext cx="26860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t="12943"/>
          <a:stretch>
            <a:fillRect/>
          </a:stretch>
        </p:blipFill>
        <p:spPr bwMode="auto">
          <a:xfrm>
            <a:off x="5054302" y="4910286"/>
            <a:ext cx="2686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Obstacles to Effective Listening</a:t>
            </a:r>
          </a:p>
        </p:txBody>
      </p:sp>
    </p:spTree>
    <p:extLst>
      <p:ext uri="{BB962C8B-B14F-4D97-AF65-F5344CB8AC3E}">
        <p14:creationId xmlns:p14="http://schemas.microsoft.com/office/powerpoint/2010/main" val="316075147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1734" y="2317809"/>
            <a:ext cx="7486650" cy="275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Font typeface="Arial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External Obstacles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Message </a:t>
            </a: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Overload</a:t>
            </a:r>
          </a:p>
          <a:p>
            <a:pPr marL="1371600" lvl="2" indent="-457200"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Processing rate, Information overload</a:t>
            </a:r>
            <a:endParaRPr lang="en-US" sz="2400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914400" lvl="1" indent="-457200"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Message Complexity</a:t>
            </a:r>
          </a:p>
          <a:p>
            <a:pPr marL="914400" lvl="1" indent="-457200"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Noise</a:t>
            </a:r>
          </a:p>
          <a:p>
            <a:pPr marL="1371600" lvl="2" indent="-457200">
              <a:spcAft>
                <a:spcPts val="600"/>
              </a:spcAft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Physical, psychological, and semantic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431032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Obstacles to Effective Listening (cont’d)</a:t>
            </a:r>
          </a:p>
        </p:txBody>
      </p:sp>
    </p:spTree>
    <p:extLst>
      <p:ext uri="{BB962C8B-B14F-4D97-AF65-F5344CB8AC3E}">
        <p14:creationId xmlns:p14="http://schemas.microsoft.com/office/powerpoint/2010/main" val="1725881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628800"/>
            <a:ext cx="3526159" cy="2584499"/>
          </a:xfrm>
        </p:spPr>
        <p:txBody>
          <a:bodyPr anchor="ctr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Pseudolistening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Monopolizing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Selective Listening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Defensive Listening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Ambushing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00"/>
                </a:solidFill>
                <a:effectLst/>
                <a:ea typeface="+mn-ea"/>
                <a:cs typeface="Arial" pitchFamily="34" charset="0"/>
              </a:rPr>
              <a:t>Literal Listening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Forms of Non-listening</a:t>
            </a:r>
          </a:p>
        </p:txBody>
      </p:sp>
    </p:spTree>
    <p:extLst>
      <p:ext uri="{BB962C8B-B14F-4D97-AF65-F5344CB8AC3E}">
        <p14:creationId xmlns:p14="http://schemas.microsoft.com/office/powerpoint/2010/main" val="414488114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683568" y="1988691"/>
            <a:ext cx="4536504" cy="1872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Listening for Pleasure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Listening for Information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Pct val="100000"/>
              <a:buFontTx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Listening to Support Others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1359024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Adapting Listening to Communication Goals</a:t>
            </a:r>
          </a:p>
        </p:txBody>
      </p:sp>
    </p:spTree>
    <p:extLst>
      <p:ext uri="{BB962C8B-B14F-4D97-AF65-F5344CB8AC3E}">
        <p14:creationId xmlns:p14="http://schemas.microsoft.com/office/powerpoint/2010/main" val="122280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FF00"/>
              </a:buClr>
              <a:buSzPct val="75000"/>
              <a:buFont typeface="Monotype Sorts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AFD00"/>
              </a:buClr>
              <a:buSzPct val="75000"/>
              <a:buFont typeface="Monotype Sorts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FF5008"/>
              </a:buClr>
              <a:buSzPct val="65000"/>
              <a:buFont typeface="Monotype Sorts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8901F3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14FFB"/>
              </a:buClr>
              <a:buSzPct val="65000"/>
              <a:buFont typeface="Monotype Sorts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100" dirty="0">
                <a:latin typeface="+mn-lt"/>
              </a:rPr>
              <a:t>8</a:t>
            </a:r>
            <a:r>
              <a:rPr lang="en-CA" altLang="en-US" sz="1100" dirty="0">
                <a:latin typeface="+mn-lt"/>
              </a:rPr>
              <a:t>-</a:t>
            </a:r>
            <a:fld id="{34FD7F2E-6E2A-4721-BDF0-9F30A97F4758}" type="slidenum">
              <a:rPr lang="en-CA" altLang="en-US" sz="1100" smtClean="0"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CA" altLang="en-US" sz="1100" dirty="0">
              <a:latin typeface="+mn-lt"/>
            </a:endParaRPr>
          </a:p>
        </p:txBody>
      </p:sp>
      <p:graphicFrame>
        <p:nvGraphicFramePr>
          <p:cNvPr id="28675" name="Object 2">
            <a:hlinkClick r:id="" action="ppaction://ole?verb=0"/>
          </p:cNvPr>
          <p:cNvGraphicFramePr>
            <a:graphicFrameLocks noGrp="1"/>
          </p:cNvGraphicFramePr>
          <p:nvPr>
            <p:ph type="subTitle" idx="1"/>
            <p:extLst>
              <p:ext uri="{D42A27DB-BD31-4B8C-83A1-F6EECF244321}">
                <p14:modId xmlns:p14="http://schemas.microsoft.com/office/powerpoint/2010/main" val="167998590"/>
              </p:ext>
            </p:extLst>
          </p:nvPr>
        </p:nvGraphicFramePr>
        <p:xfrm>
          <a:off x="5364088" y="1844824"/>
          <a:ext cx="2732088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Microsoft ClipArt Gallery" r:id="rId3" imgW="4657725" imgH="3771900" progId="MS_ClipArt_Gallery">
                  <p:embed/>
                </p:oleObj>
              </mc:Choice>
              <mc:Fallback>
                <p:oleObj name="Microsoft ClipArt Gallery" r:id="rId3" imgW="4657725" imgH="3771900" progId="MS_ClipArt_Gallery">
                  <p:embed/>
                  <p:pic>
                    <p:nvPicPr>
                      <p:cNvPr id="28675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844824"/>
                        <a:ext cx="2732088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1988840"/>
            <a:ext cx="4392613" cy="12131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marL="742950" indent="-74295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100" dirty="0">
                <a:solidFill>
                  <a:srgbClr val="000000"/>
                </a:solidFill>
                <a:ea typeface="+mn-ea"/>
                <a:cs typeface="Arial" pitchFamily="34" charset="0"/>
              </a:rPr>
              <a:t>Be Mindful</a:t>
            </a:r>
          </a:p>
          <a:p>
            <a:pPr marL="742950" indent="-74295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100" dirty="0">
                <a:solidFill>
                  <a:srgbClr val="000000"/>
                </a:solidFill>
                <a:ea typeface="+mn-ea"/>
                <a:cs typeface="Arial" pitchFamily="34" charset="0"/>
              </a:rPr>
              <a:t>Adapt Listening Appropriately</a:t>
            </a:r>
          </a:p>
          <a:p>
            <a:pPr marL="742950" indent="-742950">
              <a:spcAft>
                <a:spcPts val="600"/>
              </a:spcAft>
              <a:buSzPct val="100000"/>
              <a:buFont typeface="+mj-lt"/>
              <a:buAutoNum type="arabicPeriod"/>
              <a:defRPr/>
            </a:pPr>
            <a:r>
              <a:rPr lang="en-US" sz="2100" dirty="0">
                <a:solidFill>
                  <a:srgbClr val="000000"/>
                </a:solidFill>
                <a:ea typeface="+mn-ea"/>
                <a:cs typeface="Arial" pitchFamily="34" charset="0"/>
              </a:rPr>
              <a:t>Listen Actively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Guidelines for Effective Listening</a:t>
            </a:r>
          </a:p>
        </p:txBody>
      </p:sp>
    </p:spTree>
    <p:extLst>
      <p:ext uri="{BB962C8B-B14F-4D97-AF65-F5344CB8AC3E}">
        <p14:creationId xmlns:p14="http://schemas.microsoft.com/office/powerpoint/2010/main" val="196568534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" name="Rectangle 2"/>
          <p:cNvSpPr/>
          <p:nvPr/>
        </p:nvSpPr>
        <p:spPr>
          <a:xfrm>
            <a:off x="3304877" y="2955049"/>
            <a:ext cx="2232248" cy="10801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Chapter </a:t>
            </a:r>
            <a:r>
              <a:rPr lang="en-US" sz="3200" dirty="0" smtClean="0"/>
              <a:t>7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3563888" y="1118759"/>
            <a:ext cx="2088232" cy="1152128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Listening vs. Hearing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35968" y="1565176"/>
            <a:ext cx="2088232" cy="11521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Guidelines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9563" y="3394385"/>
            <a:ext cx="2088232" cy="1152128"/>
          </a:xfrm>
          <a:prstGeom prst="ellipse">
            <a:avLst/>
          </a:prstGeom>
          <a:solidFill>
            <a:srgbClr val="FA00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Non-Listening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84168" y="1777988"/>
            <a:ext cx="2088232" cy="115212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Listening Process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729059" y="4776863"/>
            <a:ext cx="2088232" cy="11521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Mindfulness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00192" y="3717032"/>
            <a:ext cx="2088232" cy="115212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Effective Listening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493009" y="4885622"/>
            <a:ext cx="2088232" cy="115212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Obstacles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3" idx="0"/>
          </p:cNvCxnSpPr>
          <p:nvPr/>
        </p:nvCxnSpPr>
        <p:spPr>
          <a:xfrm flipV="1">
            <a:off x="4421001" y="2270887"/>
            <a:ext cx="0" cy="73152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2" idx="3"/>
          </p:cNvCxnSpPr>
          <p:nvPr/>
        </p:nvCxnSpPr>
        <p:spPr>
          <a:xfrm flipV="1">
            <a:off x="5537125" y="2761391"/>
            <a:ext cx="852857" cy="24101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2"/>
          </p:cNvCxnSpPr>
          <p:nvPr/>
        </p:nvCxnSpPr>
        <p:spPr>
          <a:xfrm>
            <a:off x="5537125" y="4035169"/>
            <a:ext cx="763067" cy="25792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32040" y="4035169"/>
            <a:ext cx="360040" cy="85045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7"/>
          </p:cNvCxnSpPr>
          <p:nvPr/>
        </p:nvCxnSpPr>
        <p:spPr>
          <a:xfrm flipH="1">
            <a:off x="3511477" y="4035169"/>
            <a:ext cx="305814" cy="91041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5"/>
          </p:cNvCxnSpPr>
          <p:nvPr/>
        </p:nvCxnSpPr>
        <p:spPr>
          <a:xfrm flipH="1" flipV="1">
            <a:off x="2618386" y="2548579"/>
            <a:ext cx="712606" cy="45382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"/>
            <a:endCxn id="11" idx="6"/>
          </p:cNvCxnSpPr>
          <p:nvPr/>
        </p:nvCxnSpPr>
        <p:spPr>
          <a:xfrm flipH="1">
            <a:off x="2397795" y="3495109"/>
            <a:ext cx="907082" cy="47534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4" y="1412776"/>
            <a:ext cx="5244579" cy="482453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The Listening Process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Effective Listening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Non-Listening 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Listening Goals</a:t>
            </a:r>
            <a:endParaRPr lang="en-US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Guidelines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13FB1-0037-4D4D-8730-380D89AFCC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46083" name="Picture 3" descr="C:\Users\oshrat.hodara\Desktop\inde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07"/>
          <a:stretch/>
        </p:blipFill>
        <p:spPr bwMode="auto">
          <a:xfrm>
            <a:off x="468670" y="116632"/>
            <a:ext cx="3672408" cy="128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12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6" y="2708920"/>
            <a:ext cx="4474840" cy="1384176"/>
          </a:xfrm>
        </p:spPr>
        <p:txBody>
          <a:bodyPr>
            <a:noAutofit/>
          </a:bodyPr>
          <a:lstStyle/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What is the difference between listening and hearing?</a:t>
            </a:r>
            <a:endParaRPr lang="en-US" altLang="en-US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Listening Process</a:t>
            </a:r>
          </a:p>
        </p:txBody>
      </p:sp>
    </p:spTree>
    <p:extLst>
      <p:ext uri="{BB962C8B-B14F-4D97-AF65-F5344CB8AC3E}">
        <p14:creationId xmlns:p14="http://schemas.microsoft.com/office/powerpoint/2010/main" val="16707190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6" y="1700808"/>
            <a:ext cx="3250704" cy="3960440"/>
          </a:xfrm>
        </p:spPr>
        <p:txBody>
          <a:bodyPr>
            <a:noAutofit/>
          </a:bodyPr>
          <a:lstStyle/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Listening: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Active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Effortful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Engage with content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Evaluate content</a:t>
            </a:r>
            <a:endParaRPr lang="en-US" altLang="en-US" sz="2800" dirty="0"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Listening Process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355976" y="1772816"/>
            <a:ext cx="3250704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Hearing: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Passive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Effortless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 smtClean="0">
                <a:solidFill>
                  <a:srgbClr val="000000"/>
                </a:solidFill>
                <a:cs typeface="Arial" panose="020B0604020202020204" pitchFamily="34" charset="0"/>
              </a:rPr>
              <a:t>No active engagement with content</a:t>
            </a:r>
          </a:p>
          <a:p>
            <a:pPr marL="342900" algn="l">
              <a:spcBef>
                <a:spcPct val="0"/>
              </a:spcBef>
              <a:spcAft>
                <a:spcPts val="600"/>
              </a:spcAft>
            </a:pPr>
            <a:endParaRPr lang="en-US" altLang="en-US" sz="280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1398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1216" y="2708920"/>
            <a:ext cx="4474840" cy="1384176"/>
          </a:xfrm>
        </p:spPr>
        <p:txBody>
          <a:bodyPr>
            <a:noAutofit/>
          </a:bodyPr>
          <a:lstStyle/>
          <a:p>
            <a:pPr marL="342900" algn="l"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Hearing is a physiological activity that occurs when sound waves hit our eardrums.</a:t>
            </a:r>
          </a:p>
        </p:txBody>
      </p:sp>
      <p:pic>
        <p:nvPicPr>
          <p:cNvPr id="17412" name="Picture 9" descr="hearing-assistive-technology-blue-icon-md.png (258×298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0848"/>
            <a:ext cx="245745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Listening Process</a:t>
            </a:r>
          </a:p>
        </p:txBody>
      </p:sp>
    </p:spTree>
    <p:extLst>
      <p:ext uri="{BB962C8B-B14F-4D97-AF65-F5344CB8AC3E}">
        <p14:creationId xmlns:p14="http://schemas.microsoft.com/office/powerpoint/2010/main" val="17279591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906895"/>
              </p:ext>
            </p:extLst>
          </p:nvPr>
        </p:nvGraphicFramePr>
        <p:xfrm>
          <a:off x="6012160" y="2564904"/>
          <a:ext cx="16002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0" name="Microsoft ClipArt Gallery" r:id="rId3" imgW="1943100" imgH="2457450" progId="MS_ClipArt_Gallery">
                  <p:embed/>
                </p:oleObj>
              </mc:Choice>
              <mc:Fallback>
                <p:oleObj name="Microsoft ClipArt Gallery" r:id="rId3" imgW="1943100" imgH="2457450" progId="MS_ClipArt_Gallery">
                  <p:embed/>
                  <p:pic>
                    <p:nvPicPr>
                      <p:cNvPr id="18435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2564904"/>
                        <a:ext cx="160020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9552" y="1844824"/>
            <a:ext cx="5905500" cy="3447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Attention</a:t>
            </a:r>
            <a:endParaRPr lang="en-US" sz="280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Selection (memory)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Organization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Interpretation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Response</a:t>
            </a:r>
            <a:endParaRPr lang="en-US" sz="280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Retention</a:t>
            </a:r>
            <a:endParaRPr lang="en-US" sz="280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The Listening Process (cont’d)</a:t>
            </a:r>
          </a:p>
        </p:txBody>
      </p:sp>
    </p:spTree>
    <p:extLst>
      <p:ext uri="{BB962C8B-B14F-4D97-AF65-F5344CB8AC3E}">
        <p14:creationId xmlns:p14="http://schemas.microsoft.com/office/powerpoint/2010/main" val="9964769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9552" y="1844824"/>
            <a:ext cx="5905500" cy="2708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Selective Attention</a:t>
            </a:r>
            <a:endParaRPr lang="en-US" sz="2800" dirty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Based on person perception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Person-centered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Who you are determines what is important to you</a:t>
            </a:r>
            <a:endParaRPr lang="en-US" sz="2800" dirty="0">
              <a:solidFill>
                <a:srgbClr val="000000"/>
              </a:solidFill>
              <a:ea typeface="+mn-ea"/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09563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Attention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16978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9552" y="1844824"/>
            <a:ext cx="5905500" cy="298543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Brain is powerful but has limited capacity to process in formation</a:t>
            </a:r>
            <a:endParaRPr lang="en-US" sz="28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You do not retain all the information that comes in from the five senses.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Sensory memory – Short term memory – Long term memory</a:t>
            </a:r>
            <a:endParaRPr lang="en-US" sz="280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7302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Selection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016978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39552" y="1844824"/>
            <a:ext cx="5905500" cy="45550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How do we categorize information?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endParaRPr lang="en-US" sz="2000" dirty="0" smtClean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ea typeface="+mn-ea"/>
                <a:cs typeface="Arial" pitchFamily="34" charset="0"/>
              </a:rPr>
              <a:t>Biases? 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Perceptions?</a:t>
            </a:r>
            <a:endParaRPr lang="en-US" sz="2800" dirty="0" smtClean="0">
              <a:solidFill>
                <a:srgbClr val="000000"/>
              </a:solidFill>
              <a:ea typeface="+mn-ea"/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endParaRPr lang="en-US" dirty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Stereotypes?</a:t>
            </a: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endParaRPr lang="en-US" sz="1600" dirty="0">
              <a:solidFill>
                <a:srgbClr val="000000"/>
              </a:solidFill>
              <a:cs typeface="Arial" pitchFamily="34" charset="0"/>
            </a:endParaRPr>
          </a:p>
          <a:p>
            <a:pPr marL="342900" indent="-342900">
              <a:spcBef>
                <a:spcPts val="1200"/>
              </a:spcBef>
              <a:buSzPct val="100000"/>
              <a:buFont typeface="Arial"/>
              <a:buChar char="•"/>
              <a:tabLst>
                <a:tab pos="393700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Brain tends to focus on the first, most used, and last stimuli (primary </a:t>
            </a:r>
            <a:r>
              <a:rPr lang="en-US" sz="2800" dirty="0" err="1" smtClean="0">
                <a:solidFill>
                  <a:srgbClr val="000000"/>
                </a:solidFill>
                <a:cs typeface="Arial" pitchFamily="34" charset="0"/>
              </a:rPr>
              <a:t>recency</a:t>
            </a:r>
            <a:r>
              <a:rPr lang="en-US" sz="2800" dirty="0" smtClean="0">
                <a:solidFill>
                  <a:srgbClr val="000000"/>
                </a:solidFill>
                <a:cs typeface="Arial" pitchFamily="34" charset="0"/>
              </a:rPr>
              <a:t> effects)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17302" y="413792"/>
            <a:ext cx="8366893" cy="782960"/>
          </a:xfrm>
          <a:prstGeom prst="rect">
            <a:avLst/>
          </a:prstGeom>
          <a:noFill/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Organization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136441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10083</TotalTime>
  <Pages>7</Pages>
  <Words>319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Microsoft ClipArt 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Mindfulness is being fully present in the moment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Leslie Jarmon</dc:creator>
  <cp:lastModifiedBy>win7user</cp:lastModifiedBy>
  <cp:revision>219</cp:revision>
  <cp:lastPrinted>2009-04-22T19:24:48Z</cp:lastPrinted>
  <dcterms:created xsi:type="dcterms:W3CDTF">2009-10-25T14:48:23Z</dcterms:created>
  <dcterms:modified xsi:type="dcterms:W3CDTF">2017-08-09T16:15:21Z</dcterms:modified>
</cp:coreProperties>
</file>