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8"/>
  </p:notesMasterIdLst>
  <p:handoutMasterIdLst>
    <p:handoutMasterId r:id="rId19"/>
  </p:handoutMasterIdLst>
  <p:sldIdLst>
    <p:sldId id="414" r:id="rId2"/>
    <p:sldId id="430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31" r:id="rId1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8 Communication in Groups and Teams" id="{D855A619-DFE7-44C7-B86B-32659AD90566}">
          <p14:sldIdLst>
            <p14:sldId id="414"/>
            <p14:sldId id="430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E0043"/>
    <a:srgbClr val="92005A"/>
    <a:srgbClr val="000090"/>
    <a:srgbClr val="00544C"/>
    <a:srgbClr val="412A94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1481D-6862-435A-8AE6-B4E837781C1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8CD95-CC15-4EA1-B14D-89FFCC5281F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412704"/>
            <a:ext cx="5640387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400" b="1" dirty="0">
                <a:solidFill>
                  <a:srgbClr val="412A94"/>
                </a:solidFill>
              </a:rPr>
              <a:t>Communication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4400" b="1" dirty="0">
                <a:solidFill>
                  <a:srgbClr val="412A94"/>
                </a:solidFill>
              </a:rPr>
              <a:t>in Groups and Teams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1997968"/>
            <a:ext cx="30374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8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100-115</a:t>
            </a:r>
          </a:p>
        </p:txBody>
      </p:sp>
      <p:pic>
        <p:nvPicPr>
          <p:cNvPr id="2" name="Picture 1" descr="2f4e1ba0c6ac85e5f60962144d78642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80728"/>
            <a:ext cx="4571999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849438"/>
            <a:ext cx="7664450" cy="3667793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Standardized guidelines that regulate how members act and how they interact with each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Consider what is appropriate or inappropriate</a:t>
            </a:r>
          </a:p>
          <a:p>
            <a:pPr lvl="1"/>
            <a:r>
              <a:rPr lang="en-US" sz="2000" dirty="0" smtClean="0"/>
              <a:t>Consider what is lawful or unlawful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2900" lvl="1" indent="0">
              <a:buNone/>
            </a:pPr>
            <a:r>
              <a:rPr lang="en-US" sz="2000" dirty="0" smtClean="0"/>
              <a:t>What happens to people who breach group norms? Canadian society? Other societies?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Group Norms</a:t>
            </a:r>
          </a:p>
        </p:txBody>
      </p:sp>
    </p:spTree>
    <p:extLst>
      <p:ext uri="{BB962C8B-B14F-4D97-AF65-F5344CB8AC3E}">
        <p14:creationId xmlns:p14="http://schemas.microsoft.com/office/powerpoint/2010/main" val="173997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741" y="2335014"/>
            <a:ext cx="7765659" cy="2174106"/>
          </a:xfrm>
        </p:spPr>
        <p:txBody>
          <a:bodyPr>
            <a:noAutofit/>
          </a:bodyPr>
          <a:lstStyle/>
          <a:p>
            <a:r>
              <a:rPr lang="en-US" sz="2800" dirty="0"/>
              <a:t>Virtual teams operate through virtual conferences or computer networking</a:t>
            </a:r>
          </a:p>
          <a:p>
            <a:endParaRPr lang="en-US" sz="2800" dirty="0"/>
          </a:p>
          <a:p>
            <a:r>
              <a:rPr lang="en-US" sz="2800" dirty="0"/>
              <a:t>Challenges include</a:t>
            </a:r>
          </a:p>
          <a:p>
            <a:pPr lvl="1"/>
            <a:r>
              <a:rPr lang="en-US" sz="2400" dirty="0"/>
              <a:t>Limited nonverbal cues</a:t>
            </a:r>
          </a:p>
          <a:p>
            <a:pPr lvl="1"/>
            <a:r>
              <a:rPr lang="en-US" sz="2400" dirty="0"/>
              <a:t>Constraints on building relationships and group climate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Digital Media and 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34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3579" y="1772816"/>
            <a:ext cx="8222877" cy="4464497"/>
          </a:xfrm>
          <a:noFill/>
        </p:spPr>
        <p:txBody>
          <a:bodyPr>
            <a:noAutofit/>
          </a:bodyPr>
          <a:lstStyle/>
          <a:p>
            <a:pPr lvl="1">
              <a:spcAft>
                <a:spcPct val="30000"/>
              </a:spcAft>
            </a:pPr>
            <a:r>
              <a:rPr lang="en-US" sz="2400" dirty="0" smtClean="0"/>
              <a:t>Task communication</a:t>
            </a:r>
          </a:p>
          <a:p>
            <a:pPr lvl="2">
              <a:spcAft>
                <a:spcPct val="30000"/>
              </a:spcAft>
            </a:pPr>
            <a:r>
              <a:rPr lang="en-US" sz="2100" dirty="0" smtClean="0"/>
              <a:t>Focuses on giving and analyzing information and ideas </a:t>
            </a:r>
            <a:endParaRPr lang="en-US" sz="2100" dirty="0"/>
          </a:p>
          <a:p>
            <a:pPr lvl="1">
              <a:spcAft>
                <a:spcPct val="30000"/>
              </a:spcAft>
            </a:pPr>
            <a:r>
              <a:rPr lang="en-US" sz="2400" dirty="0"/>
              <a:t>Procedural </a:t>
            </a:r>
            <a:r>
              <a:rPr lang="en-US" sz="2400" dirty="0" smtClean="0"/>
              <a:t>communication</a:t>
            </a:r>
          </a:p>
          <a:p>
            <a:pPr lvl="2">
              <a:spcAft>
                <a:spcPct val="30000"/>
              </a:spcAft>
            </a:pPr>
            <a:r>
              <a:rPr lang="en-US" sz="2100" dirty="0" smtClean="0"/>
              <a:t>Focuses on ordering ideas and coordinating members</a:t>
            </a:r>
            <a:endParaRPr lang="en-US" sz="2100" dirty="0"/>
          </a:p>
          <a:p>
            <a:pPr lvl="1">
              <a:spcAft>
                <a:spcPct val="30000"/>
              </a:spcAft>
            </a:pPr>
            <a:r>
              <a:rPr lang="en-US" sz="2400" dirty="0"/>
              <a:t>Climate </a:t>
            </a:r>
            <a:r>
              <a:rPr lang="en-US" sz="2400" dirty="0" smtClean="0"/>
              <a:t>communication</a:t>
            </a:r>
          </a:p>
          <a:p>
            <a:pPr lvl="2">
              <a:spcAft>
                <a:spcPct val="30000"/>
              </a:spcAft>
            </a:pPr>
            <a:r>
              <a:rPr lang="en-US" sz="2100" dirty="0" smtClean="0"/>
              <a:t>Focuses on creating and sustaining an open and engaged atmosphere</a:t>
            </a:r>
            <a:endParaRPr lang="en-US" sz="2100" dirty="0"/>
          </a:p>
          <a:p>
            <a:pPr lvl="1">
              <a:spcAft>
                <a:spcPct val="30000"/>
              </a:spcAft>
            </a:pPr>
            <a:r>
              <a:rPr lang="en-US" sz="2400" dirty="0"/>
              <a:t>Egocentric </a:t>
            </a:r>
            <a:r>
              <a:rPr lang="en-US" sz="2400" dirty="0" smtClean="0"/>
              <a:t>communication</a:t>
            </a:r>
          </a:p>
          <a:p>
            <a:pPr lvl="2">
              <a:spcAft>
                <a:spcPct val="30000"/>
              </a:spcAft>
            </a:pPr>
            <a:r>
              <a:rPr lang="en-US" sz="2100" dirty="0" smtClean="0"/>
              <a:t>Unconstructive group contribution that block others and calls for attention to oneself </a:t>
            </a:r>
            <a:endParaRPr lang="en-US" sz="2100" dirty="0"/>
          </a:p>
          <a:p>
            <a:pPr>
              <a:buFont typeface="Wingdings" pitchFamily="2" charset="2"/>
              <a:buNone/>
            </a:pP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30000"/>
              </a:spcAft>
            </a:pPr>
            <a:r>
              <a:rPr lang="en-US" sz="4400" dirty="0"/>
              <a:t>Participate constructively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239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 lists the four different types of communication in groups.&#10;Task Communication&#10;• Initiates ideas&#10;• Seeks information&#10;• Gives information&#10;• Elaborates ideas&#10;• Evaluates and offers critical analysis&#10;Climate Communication&#10;• Establishes and maintains healthy climate&#10;• Energizes group process&#10;• Harmonizes ideas&#10;• Recognizes others&#10;• Reconciles conflicts&#10;• Builds enthusiasm for group&#10;Procedural Communication&#10;• Establishes agenda&#10;• Provides orientation&#10;• Curbs digressions&#10;• Guides participation&#10;• Coordinates ideas&#10;• Summarizes others’ contributions&#10;• Records group progress&#10;Egocentric Communication &#10;• Aggresses toward others&#10;• Blocks ideas&#10;• Seeks personal recognition (brags)&#10;• Dominates interaction&#10;• Pleads for special interests&#10;• Confesses, self-discloses, and seeks personal help unrelated to the group’s focus&#10;• Disrupts tasks&#10;• Devalues others&#10;• Trivializes group and its work&#10;" title="Types of Commuication in Grou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392338" cy="494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5668888" y="4669904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Communication in Groups</a:t>
            </a:r>
          </a:p>
        </p:txBody>
      </p:sp>
    </p:spTree>
    <p:extLst>
      <p:ext uri="{BB962C8B-B14F-4D97-AF65-F5344CB8AC3E}">
        <p14:creationId xmlns:p14="http://schemas.microsoft.com/office/powerpoint/2010/main" val="220198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5942" y="2353494"/>
            <a:ext cx="7664450" cy="150755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Provide leadership</a:t>
            </a:r>
          </a:p>
          <a:p>
            <a:pPr lvl="1"/>
            <a:r>
              <a:rPr lang="en-US" sz="2400" dirty="0"/>
              <a:t>Leadership: a set of communication functions that establishes a good working climate, organizes group processes, and ensures that discussion is </a:t>
            </a:r>
            <a:r>
              <a:rPr lang="en-US" sz="2400" dirty="0" smtClean="0"/>
              <a:t>substantive</a:t>
            </a:r>
          </a:p>
          <a:p>
            <a:pPr lvl="1"/>
            <a:endParaRPr lang="en-US" sz="2400" dirty="0">
              <a:effectLst/>
            </a:endParaRPr>
          </a:p>
          <a:p>
            <a:pPr lvl="1"/>
            <a:r>
              <a:rPr lang="en-US" sz="2400" dirty="0" smtClean="0"/>
              <a:t>Leadership Approaches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Communicating in Groups and Teams</a:t>
            </a:r>
          </a:p>
        </p:txBody>
      </p:sp>
    </p:spTree>
    <p:extLst>
      <p:ext uri="{BB962C8B-B14F-4D97-AF65-F5344CB8AC3E}">
        <p14:creationId xmlns:p14="http://schemas.microsoft.com/office/powerpoint/2010/main" val="336240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3579" y="2060848"/>
            <a:ext cx="4694485" cy="1368152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Manage conflict constructively</a:t>
            </a:r>
          </a:p>
          <a:p>
            <a:pPr lvl="1"/>
            <a:r>
              <a:rPr lang="en-US" sz="2000" dirty="0"/>
              <a:t>Disruptive conflict</a:t>
            </a:r>
          </a:p>
          <a:p>
            <a:pPr lvl="1"/>
            <a:r>
              <a:rPr lang="en-US" sz="2000" dirty="0"/>
              <a:t>Constructive conflict</a:t>
            </a:r>
          </a:p>
          <a:p>
            <a:endParaRPr lang="en-US" sz="2400" dirty="0"/>
          </a:p>
        </p:txBody>
      </p:sp>
      <p:pic>
        <p:nvPicPr>
          <p:cNvPr id="9218" name="Picture 2" descr="Five businesspeople sit around a table talking and looking at a graph displayed on a easel." title="Communicating in Grou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59277"/>
            <a:ext cx="4403187" cy="270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406363" y="4525888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wavebreakmedia</a:t>
            </a:r>
            <a:r>
              <a:rPr lang="en-US" sz="900" dirty="0"/>
              <a:t> ltd/Shutterstock.com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Communicating in Groups and Teams (cont’d)</a:t>
            </a:r>
          </a:p>
        </p:txBody>
      </p:sp>
    </p:spTree>
    <p:extLst>
      <p:ext uri="{BB962C8B-B14F-4D97-AF65-F5344CB8AC3E}">
        <p14:creationId xmlns:p14="http://schemas.microsoft.com/office/powerpoint/2010/main" val="276042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Definition of a 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Conflict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Leadership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Definition of a Team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Power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Limitations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Strength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Groups &amp; Teams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Limitations and Strengths of Groups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Small Groups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Digital Media and Group Communication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Effective Communication in Groups 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Leadership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Conflict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892" y="1849438"/>
            <a:ext cx="3770068" cy="2587673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Three or more people who interact over time, are interdependent, and follow shared rules of conduct to reach a common goal</a:t>
            </a:r>
          </a:p>
          <a:p>
            <a:endParaRPr lang="en-US" dirty="0"/>
          </a:p>
        </p:txBody>
      </p:sp>
      <p:pic>
        <p:nvPicPr>
          <p:cNvPr id="5122" name="Picture 2" descr="A group of four college students sit in the grass doing homework." title="Defining Grou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68" y="1916832"/>
            <a:ext cx="3569487" cy="308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6326871" y="3422923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Corepics</a:t>
            </a:r>
            <a:r>
              <a:rPr lang="en-US" sz="900" dirty="0"/>
              <a:t> VOF/Shutterstock.com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Defining Groups</a:t>
            </a:r>
          </a:p>
        </p:txBody>
      </p:sp>
    </p:spTree>
    <p:extLst>
      <p:ext uri="{BB962C8B-B14F-4D97-AF65-F5344CB8AC3E}">
        <p14:creationId xmlns:p14="http://schemas.microsoft.com/office/powerpoint/2010/main" val="163669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2125813"/>
            <a:ext cx="3863852" cy="1663227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A special kind of group characterized by different and complementary resources of members and a strong sense of collective identity</a:t>
            </a:r>
          </a:p>
        </p:txBody>
      </p:sp>
      <p:pic>
        <p:nvPicPr>
          <p:cNvPr id="6146" name="Picture 2" descr="Three football players stand in a circle while fans behind them in the stands cheer them on. " title="Defining Tea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2718915" cy="398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954339" y="4114020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David K Purdy/Getty Images Sport/Getty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Defining Teams</a:t>
            </a:r>
          </a:p>
        </p:txBody>
      </p:sp>
    </p:spTree>
    <p:extLst>
      <p:ext uri="{BB962C8B-B14F-4D97-AF65-F5344CB8AC3E}">
        <p14:creationId xmlns:p14="http://schemas.microsoft.com/office/powerpoint/2010/main" val="115823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0960" y="1484784"/>
            <a:ext cx="7391400" cy="2281758"/>
          </a:xfrm>
          <a:noFill/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Time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Groups take time to develop norms and complete tasks</a:t>
            </a:r>
            <a:endParaRPr lang="en-US" sz="2400" dirty="0"/>
          </a:p>
          <a:p>
            <a:r>
              <a:rPr lang="en-US" sz="2400" dirty="0"/>
              <a:t>Conformity pressures</a:t>
            </a:r>
          </a:p>
          <a:p>
            <a:pPr lvl="1"/>
            <a:r>
              <a:rPr lang="en-US" sz="2400" dirty="0"/>
              <a:t>Majority has an opinion different than the minority</a:t>
            </a:r>
          </a:p>
          <a:p>
            <a:pPr lvl="1"/>
            <a:r>
              <a:rPr lang="en-US" sz="2400" dirty="0"/>
              <a:t>One member has greater power than other members</a:t>
            </a:r>
          </a:p>
          <a:p>
            <a:r>
              <a:rPr lang="en-US" sz="2400" dirty="0"/>
              <a:t>Reduced individual responsibility</a:t>
            </a:r>
          </a:p>
          <a:p>
            <a:pPr lvl="1"/>
            <a:r>
              <a:rPr lang="en-US" sz="2400" dirty="0"/>
              <a:t>Social loafing</a:t>
            </a:r>
          </a:p>
          <a:p>
            <a:pPr lvl="1"/>
            <a:endParaRPr lang="en-US" sz="24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Potential Limitations of Groups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3138" y="5330825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solidFill>
                  <a:srgbClr val="6E0043"/>
                </a:solidFill>
                <a:latin typeface="Verdana" pitchFamily="34" charset="0"/>
                <a:cs typeface="Arial" charset="0"/>
              </a:rPr>
              <a:t>Have you ever experienced conformity pressures in a group?</a:t>
            </a:r>
          </a:p>
          <a:p>
            <a:endParaRPr lang="en-US" dirty="0">
              <a:solidFill>
                <a:srgbClr val="6E0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8025" y="2003549"/>
            <a:ext cx="4115983" cy="2361555"/>
          </a:xfrm>
          <a:noFill/>
        </p:spPr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sz="2400" dirty="0"/>
              <a:t>Greater resources</a:t>
            </a:r>
          </a:p>
          <a:p>
            <a:r>
              <a:rPr lang="en-US" sz="2400" dirty="0"/>
              <a:t>Greater thoroughness</a:t>
            </a:r>
          </a:p>
          <a:p>
            <a:pPr lvl="1"/>
            <a:r>
              <a:rPr lang="en-US" sz="2000" dirty="0"/>
              <a:t>Synergy</a:t>
            </a:r>
          </a:p>
          <a:p>
            <a:pPr>
              <a:spcAft>
                <a:spcPct val="30000"/>
              </a:spcAft>
            </a:pPr>
            <a:r>
              <a:rPr lang="en-US" sz="2400" dirty="0"/>
              <a:t>Greater creativity</a:t>
            </a:r>
          </a:p>
          <a:p>
            <a:pPr>
              <a:spcAft>
                <a:spcPct val="30000"/>
              </a:spcAft>
            </a:pPr>
            <a:r>
              <a:rPr lang="en-US" sz="2400" dirty="0"/>
              <a:t>Greater commitment</a:t>
            </a:r>
          </a:p>
          <a:p>
            <a:endParaRPr lang="en-US" sz="2400" dirty="0"/>
          </a:p>
        </p:txBody>
      </p:sp>
      <p:pic>
        <p:nvPicPr>
          <p:cNvPr id="8194" name="Picture 2" descr="Four college students sit at a table talking and looking at textbooks. " title="Strengths of Grou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84942"/>
            <a:ext cx="3650088" cy="24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6165432" y="3002923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Yellow Dog Productions/</a:t>
            </a:r>
            <a:r>
              <a:rPr lang="en-US" sz="900" dirty="0" err="1"/>
              <a:t>Photodisc</a:t>
            </a:r>
            <a:r>
              <a:rPr lang="en-US" sz="900" dirty="0"/>
              <a:t>/Getty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Potential Strengths of Groups</a:t>
            </a:r>
          </a:p>
        </p:txBody>
      </p:sp>
    </p:spTree>
    <p:extLst>
      <p:ext uri="{BB962C8B-B14F-4D97-AF65-F5344CB8AC3E}">
        <p14:creationId xmlns:p14="http://schemas.microsoft.com/office/powerpoint/2010/main" val="10643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05013"/>
            <a:ext cx="2678261" cy="2648123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Cohesion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Groupthink</a:t>
            </a:r>
          </a:p>
          <a:p>
            <a:r>
              <a:rPr lang="en-US" sz="2800" dirty="0"/>
              <a:t>Group size</a:t>
            </a:r>
          </a:p>
          <a:p>
            <a:r>
              <a:rPr lang="en-US" sz="2800" dirty="0"/>
              <a:t>Power structure</a:t>
            </a:r>
          </a:p>
          <a:p>
            <a:pPr lvl="1"/>
            <a:r>
              <a:rPr lang="en-US" sz="2400" dirty="0"/>
              <a:t>Power over</a:t>
            </a:r>
          </a:p>
          <a:p>
            <a:pPr lvl="1"/>
            <a:r>
              <a:rPr lang="en-US" sz="2400" dirty="0"/>
              <a:t>Power to</a:t>
            </a:r>
          </a:p>
          <a:p>
            <a:pPr lvl="1"/>
            <a:r>
              <a:rPr lang="en-US" sz="2400" dirty="0"/>
              <a:t>Social climbing</a:t>
            </a:r>
          </a:p>
        </p:txBody>
      </p:sp>
      <p:pic>
        <p:nvPicPr>
          <p:cNvPr id="10242" name="Picture 2" descr="Four office workers sit and stand around a desk laughing and talking." title="Small Grou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9" y="1966913"/>
            <a:ext cx="3019217" cy="366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884912" y="3993227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van Hunter/Jupiter images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Features of Small Groups</a:t>
            </a:r>
          </a:p>
        </p:txBody>
      </p:sp>
    </p:spTree>
    <p:extLst>
      <p:ext uri="{BB962C8B-B14F-4D97-AF65-F5344CB8AC3E}">
        <p14:creationId xmlns:p14="http://schemas.microsoft.com/office/powerpoint/2010/main" val="1430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5057" y="1777430"/>
            <a:ext cx="1910719" cy="2155626"/>
          </a:xfrm>
          <a:noFill/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Reward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Coercive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Legitimate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Expert</a:t>
            </a:r>
          </a:p>
          <a:p>
            <a:r>
              <a:rPr lang="en-US" sz="2800" dirty="0">
                <a:solidFill>
                  <a:srgbClr val="000000"/>
                </a:solidFill>
              </a:rPr>
              <a:t>Referent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Five Bases of Power</a:t>
            </a:r>
          </a:p>
        </p:txBody>
      </p:sp>
    </p:spTree>
    <p:extLst>
      <p:ext uri="{BB962C8B-B14F-4D97-AF65-F5344CB8AC3E}">
        <p14:creationId xmlns:p14="http://schemas.microsoft.com/office/powerpoint/2010/main" val="117867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 of Small Group (cont’d)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9741" y="1758950"/>
            <a:ext cx="2680091" cy="4550370"/>
          </a:xfrm>
        </p:spPr>
        <p:txBody>
          <a:bodyPr>
            <a:normAutofit/>
          </a:bodyPr>
          <a:lstStyle/>
          <a:p>
            <a:r>
              <a:rPr lang="en-US" dirty="0"/>
              <a:t>Interaction </a:t>
            </a:r>
            <a:r>
              <a:rPr lang="en-US" dirty="0" smtClean="0"/>
              <a:t>patterns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6E0043"/>
                </a:solidFill>
              </a:rPr>
              <a:t>Centralized:</a:t>
            </a:r>
            <a:r>
              <a:rPr lang="en-US" dirty="0" smtClean="0"/>
              <a:t> most communication is funneled through one or two people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6E0043"/>
                </a:solidFill>
              </a:rPr>
              <a:t>Decentralized:</a:t>
            </a:r>
            <a:r>
              <a:rPr lang="en-US" dirty="0" smtClean="0"/>
              <a:t> communication is more balanced and thus more satisfying.</a:t>
            </a:r>
            <a:endParaRPr lang="en-US" dirty="0"/>
          </a:p>
        </p:txBody>
      </p:sp>
      <p:pic>
        <p:nvPicPr>
          <p:cNvPr id="1026" name="Picture 2" descr="Figure depicts centralized and decentralized small groups.  The centralized examples show:&#10;• one person on one side of a table and four people on the other&#10;• one person on one side of two parallel tables and four people on side of the tables opposite the one person&#10;• one person in the center of four people&#10;The decentralized examples show:&#10;• one person located at each end of a table and three people on each of the adjacent sides of the table&#10;• one person on each of four sides of a table&#10;• five people standing in a circle&#10;" title="Interaction 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45" y="1841000"/>
            <a:ext cx="4463507" cy="43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6185111" y="4523017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296746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10174</TotalTime>
  <Pages>7</Pages>
  <Words>405</Words>
  <Application>Microsoft Office PowerPoint</Application>
  <PresentationFormat>On-screen Show (4:3)</PresentationFormat>
  <Paragraphs>103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Small Group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220</cp:revision>
  <cp:lastPrinted>2009-04-22T19:24:48Z</cp:lastPrinted>
  <dcterms:created xsi:type="dcterms:W3CDTF">2009-10-25T14:48:23Z</dcterms:created>
  <dcterms:modified xsi:type="dcterms:W3CDTF">2017-08-15T17:48:40Z</dcterms:modified>
</cp:coreProperties>
</file>