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47" r:id="rId1"/>
  </p:sldMasterIdLst>
  <p:notesMasterIdLst>
    <p:notesMasterId r:id="rId14"/>
  </p:notesMasterIdLst>
  <p:handoutMasterIdLst>
    <p:handoutMasterId r:id="rId15"/>
  </p:handoutMasterIdLst>
  <p:sldIdLst>
    <p:sldId id="404" r:id="rId2"/>
    <p:sldId id="414" r:id="rId3"/>
    <p:sldId id="405" r:id="rId4"/>
    <p:sldId id="406" r:id="rId5"/>
    <p:sldId id="407" r:id="rId6"/>
    <p:sldId id="408" r:id="rId7"/>
    <p:sldId id="409" r:id="rId8"/>
    <p:sldId id="411" r:id="rId9"/>
    <p:sldId id="412" r:id="rId10"/>
    <p:sldId id="410" r:id="rId11"/>
    <p:sldId id="413" r:id="rId12"/>
    <p:sldId id="415" r:id="rId13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p 9 Friendships and Romantic Relationships" id="{65C3F37D-76C1-4861-8315-C7A7CF6F82CB}">
          <p14:sldIdLst>
            <p14:sldId id="404"/>
            <p14:sldId id="414"/>
            <p14:sldId id="405"/>
            <p14:sldId id="406"/>
            <p14:sldId id="407"/>
            <p14:sldId id="408"/>
            <p14:sldId id="409"/>
            <p14:sldId id="411"/>
            <p14:sldId id="412"/>
            <p14:sldId id="410"/>
            <p14:sldId id="413"/>
            <p14:sldId id="41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2005A"/>
    <a:srgbClr val="000090"/>
    <a:srgbClr val="00544C"/>
    <a:srgbClr val="412A94"/>
    <a:srgbClr val="6E0043"/>
    <a:srgbClr val="FF66FF"/>
    <a:srgbClr val="EFD28B"/>
    <a:srgbClr val="F7F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11" autoAdjust="0"/>
    <p:restoredTop sz="93821" autoAdjust="0"/>
  </p:normalViewPr>
  <p:slideViewPr>
    <p:cSldViewPr>
      <p:cViewPr>
        <p:scale>
          <a:sx n="116" d="100"/>
          <a:sy n="116" d="100"/>
        </p:scale>
        <p:origin x="-1482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1940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403975" y="8743950"/>
            <a:ext cx="390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10BCD8FD-E998-4C3F-B847-BE330A9877D5}" type="slidenum">
              <a:rPr lang="en-US" altLang="en-US" sz="1400" b="0" smtClean="0"/>
              <a:pPr algn="r"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4005899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403975" y="8743950"/>
            <a:ext cx="390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F02C0224-1AA6-4ABE-B8E6-3C7B44ACFB97}" type="slidenum">
              <a:rPr lang="en-US" altLang="en-US" sz="1400" b="0" smtClean="0"/>
              <a:pPr algn="r"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193871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04A1D4CC-1ADC-4339-A316-A1FE09C77F52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25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8A24813E-D607-4525-913A-BC25D004DB6B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09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A002DF47-3A66-49AB-8BED-18BBB34D0453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681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227013"/>
            <a:ext cx="8385175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63525" y="1758950"/>
            <a:ext cx="4065588" cy="5099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1513" y="1758950"/>
            <a:ext cx="4065587" cy="5099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1625" y="6242050"/>
            <a:ext cx="178276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57425" y="6248400"/>
            <a:ext cx="3455988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 Cengage Learning.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67400" y="6248400"/>
            <a:ext cx="1755775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13FB1-0037-4D4D-8730-380D89AFC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8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39AE9836-8978-48C5-8F13-C7BA7385F22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937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6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3F0E19AE-74D4-4EE0-94E6-8324C41EEA78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04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C398E235-4D41-403D-AD2B-8C7BFBEFD2C1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48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9A3505F4-6541-484D-BA45-74D2663C6827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10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23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6D9B648D-9010-4512-A088-46C78B497C21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97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94EDC764-BC60-4603-B391-CA97966F733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79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BEBE0D21-E652-45D2-BC04-9B16AEFA8FC6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7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130FB4C3-460B-4960-ABAD-6E3C4E11718C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59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5CCD-E222-42BC-9586-86E2E325716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CA" altLang="en-US"/>
              <a:t>2-</a:t>
            </a:r>
            <a:fld id="{842DF88D-8B9B-4380-9DC1-11780B0825F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13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98488" y="4652963"/>
            <a:ext cx="8005762" cy="1449387"/>
          </a:xfrm>
        </p:spPr>
        <p:txBody>
          <a:bodyPr/>
          <a:lstStyle/>
          <a:p>
            <a:pPr marL="342900" indent="-342900">
              <a:defRPr/>
            </a:pPr>
            <a:r>
              <a:rPr lang="en-US" sz="4400" b="1" kern="1200" dirty="0">
                <a:solidFill>
                  <a:srgbClr val="412A94"/>
                </a:solidFill>
                <a:effectLst/>
                <a:ea typeface="+mn-ea"/>
                <a:cs typeface="Arial" pitchFamily="34" charset="0"/>
              </a:rPr>
              <a:t>Friendships and Romantic Relationships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0496" y="1925960"/>
            <a:ext cx="318142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Chapter 9</a:t>
            </a:r>
          </a:p>
        </p:txBody>
      </p:sp>
      <p:pic>
        <p:nvPicPr>
          <p:cNvPr id="1638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61"/>
          <a:stretch>
            <a:fillRect/>
          </a:stretch>
        </p:blipFill>
        <p:spPr bwMode="auto">
          <a:xfrm>
            <a:off x="4370388" y="234950"/>
            <a:ext cx="34290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CA" altLang="en-US" sz="1100" dirty="0">
                <a:latin typeface="+mn-lt"/>
              </a:rPr>
              <a:t>116-125</a:t>
            </a:r>
          </a:p>
        </p:txBody>
      </p:sp>
    </p:spTree>
    <p:extLst>
      <p:ext uri="{BB962C8B-B14F-4D97-AF65-F5344CB8AC3E}">
        <p14:creationId xmlns:p14="http://schemas.microsoft.com/office/powerpoint/2010/main" val="303338375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15677" y="2288605"/>
            <a:ext cx="4176712" cy="351665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2800" dirty="0">
                <a:solidFill>
                  <a:srgbClr val="000000"/>
                </a:solidFill>
                <a:effectLst/>
                <a:ea typeface="ＭＳ Ｐゴシック" charset="-128"/>
                <a:cs typeface="Arial" pitchFamily="34" charset="0"/>
              </a:rPr>
              <a:t>Internal Tensions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>
                <a:solidFill>
                  <a:srgbClr val="000000"/>
                </a:solidFill>
                <a:effectLst/>
                <a:ea typeface="ＭＳ Ｐゴシック" charset="-128"/>
                <a:cs typeface="Arial" pitchFamily="34" charset="0"/>
              </a:rPr>
              <a:t>Relational dialectics</a:t>
            </a:r>
            <a:endParaRPr lang="en-US" sz="2400" dirty="0">
              <a:solidFill>
                <a:srgbClr val="000000"/>
              </a:solidFill>
              <a:ea typeface="ＭＳ Ｐゴシック" charset="-128"/>
              <a:cs typeface="Arial" pitchFamily="34" charset="0"/>
            </a:endParaRPr>
          </a:p>
          <a:p>
            <a:pPr lvl="1">
              <a:spcBef>
                <a:spcPts val="1200"/>
              </a:spcBef>
              <a:defRPr/>
            </a:pPr>
            <a:r>
              <a:rPr lang="en-US" sz="2400" dirty="0">
                <a:solidFill>
                  <a:srgbClr val="000000"/>
                </a:solidFill>
                <a:effectLst/>
                <a:ea typeface="ＭＳ Ｐゴシック" charset="-128"/>
                <a:cs typeface="Arial" pitchFamily="34" charset="0"/>
              </a:rPr>
              <a:t>Diverse communication styles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>
                <a:solidFill>
                  <a:srgbClr val="000000"/>
                </a:solidFill>
                <a:effectLst/>
                <a:ea typeface="ＭＳ Ｐゴシック" charset="-128"/>
                <a:cs typeface="Arial" pitchFamily="34" charset="0"/>
              </a:rPr>
              <a:t>Managing sex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>
                <a:solidFill>
                  <a:srgbClr val="000000"/>
                </a:solidFill>
                <a:effectLst/>
                <a:ea typeface="ＭＳ Ｐゴシック" charset="-128"/>
                <a:cs typeface="Arial" pitchFamily="34" charset="0"/>
              </a:rPr>
              <a:t>Avoiding violence and abuse</a:t>
            </a:r>
          </a:p>
          <a:p>
            <a:pPr marL="0" indent="0">
              <a:buFont typeface="Monotype Sorts" charset="0"/>
              <a:buNone/>
              <a:defRPr/>
            </a:pPr>
            <a:endParaRPr lang="en-US" sz="2800" dirty="0">
              <a:ea typeface="ＭＳ Ｐゴシック" charset="-128"/>
              <a:cs typeface="+mn-cs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645347" y="2276624"/>
            <a:ext cx="4175125" cy="417671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2800" dirty="0">
                <a:solidFill>
                  <a:srgbClr val="000000"/>
                </a:solidFill>
                <a:effectLst/>
                <a:ea typeface="ＭＳ Ｐゴシック" charset="-128"/>
                <a:cs typeface="Arial" pitchFamily="34" charset="0"/>
              </a:rPr>
              <a:t>External Pressures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>
                <a:solidFill>
                  <a:srgbClr val="000000"/>
                </a:solidFill>
                <a:effectLst/>
                <a:ea typeface="ＭＳ Ｐゴシック" charset="-128"/>
                <a:cs typeface="Arial" pitchFamily="34" charset="0"/>
              </a:rPr>
              <a:t>Competing demands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>
                <a:solidFill>
                  <a:srgbClr val="000000"/>
                </a:solidFill>
                <a:effectLst/>
                <a:ea typeface="ＭＳ Ｐゴシック" charset="-128"/>
                <a:cs typeface="Arial" pitchFamily="34" charset="0"/>
              </a:rPr>
              <a:t>Personal changes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>
                <a:solidFill>
                  <a:srgbClr val="000000"/>
                </a:solidFill>
                <a:effectLst/>
                <a:ea typeface="ＭＳ Ｐゴシック" charset="-128"/>
                <a:cs typeface="Arial" pitchFamily="34" charset="0"/>
              </a:rPr>
              <a:t>Surviving distance 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400" dirty="0">
                <a:solidFill>
                  <a:srgbClr val="000000"/>
                </a:solidFill>
                <a:effectLst/>
                <a:ea typeface="ＭＳ Ｐゴシック" charset="-128"/>
                <a:cs typeface="Arial" pitchFamily="34" charset="0"/>
              </a:rPr>
              <a:t>Ensuring equity</a:t>
            </a:r>
          </a:p>
          <a:p>
            <a:pPr>
              <a:defRPr/>
            </a:pPr>
            <a:endParaRPr lang="en-US" sz="2800" dirty="0">
              <a:ea typeface="ＭＳ Ｐゴシック" charset="-128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431032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Challenges to Sustaining Close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223777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8658" y="2133278"/>
            <a:ext cx="4897438" cy="2735882"/>
          </a:xfrm>
        </p:spPr>
        <p:txBody>
          <a:bodyPr/>
          <a:lstStyle/>
          <a:p>
            <a:pPr marL="252000" indent="-252000" algn="l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1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Engage in Dual Perspective</a:t>
            </a:r>
          </a:p>
          <a:p>
            <a:pPr marL="252000" indent="-252000" algn="l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1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Communicate Honestly</a:t>
            </a:r>
          </a:p>
          <a:p>
            <a:pPr marL="252000" indent="-252000" algn="l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1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Grow from Differences</a:t>
            </a:r>
          </a:p>
          <a:p>
            <a:pPr marL="252000" indent="-252000" algn="l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1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Show Respect and Consideration</a:t>
            </a:r>
          </a:p>
          <a:p>
            <a:pPr marL="252000" indent="-252000" algn="l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1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Make Daily Choices that Enhance Closeness and Intimacy</a:t>
            </a:r>
          </a:p>
          <a:p>
            <a:pPr marL="252000" indent="-252000" algn="l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1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Don’t Sweat the Small Stuff</a:t>
            </a:r>
            <a:r>
              <a:rPr lang="en-US" altLang="en-US" sz="2800" dirty="0">
                <a:effectLst/>
                <a:cs typeface="Arial" panose="020B0604020202020204" pitchFamily="34" charset="0"/>
              </a:rPr>
              <a:t>	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2560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217" y="2276872"/>
            <a:ext cx="4012531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359024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Guidelines for Sustaining Close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67368761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3304877" y="2955049"/>
            <a:ext cx="2232248" cy="1080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Chapter </a:t>
            </a:r>
            <a:r>
              <a:rPr lang="en-US" sz="3200" dirty="0" smtClean="0"/>
              <a:t>9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3563888" y="1118759"/>
            <a:ext cx="2088232" cy="1152128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Friendships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39552" y="1565176"/>
            <a:ext cx="2384648" cy="11521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Sustaining Relationships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09563" y="3394385"/>
            <a:ext cx="2088232" cy="1152128"/>
          </a:xfrm>
          <a:prstGeom prst="ellipse">
            <a:avLst/>
          </a:prstGeom>
          <a:solidFill>
            <a:srgbClr val="FA00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Equity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84168" y="1777988"/>
            <a:ext cx="2232248" cy="11521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Romantic Relationships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547664" y="4776863"/>
            <a:ext cx="2269627" cy="11521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Power in Relationships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00192" y="3717032"/>
            <a:ext cx="2088232" cy="115212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Dimensions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493009" y="4885622"/>
            <a:ext cx="2088232" cy="115212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Styles of Loving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3" idx="0"/>
          </p:cNvCxnSpPr>
          <p:nvPr/>
        </p:nvCxnSpPr>
        <p:spPr>
          <a:xfrm flipV="1">
            <a:off x="4421001" y="2270887"/>
            <a:ext cx="0" cy="73152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3"/>
          </p:cNvCxnSpPr>
          <p:nvPr/>
        </p:nvCxnSpPr>
        <p:spPr>
          <a:xfrm flipV="1">
            <a:off x="5537125" y="2761391"/>
            <a:ext cx="873948" cy="24101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2"/>
          </p:cNvCxnSpPr>
          <p:nvPr/>
        </p:nvCxnSpPr>
        <p:spPr>
          <a:xfrm>
            <a:off x="5537125" y="4035169"/>
            <a:ext cx="763067" cy="25792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32040" y="4035169"/>
            <a:ext cx="360040" cy="85045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7"/>
          </p:cNvCxnSpPr>
          <p:nvPr/>
        </p:nvCxnSpPr>
        <p:spPr>
          <a:xfrm flipH="1">
            <a:off x="3484912" y="4035169"/>
            <a:ext cx="332382" cy="91041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5"/>
          </p:cNvCxnSpPr>
          <p:nvPr/>
        </p:nvCxnSpPr>
        <p:spPr>
          <a:xfrm flipH="1" flipV="1">
            <a:off x="2574976" y="2548579"/>
            <a:ext cx="756016" cy="45382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" idx="1"/>
            <a:endCxn id="11" idx="6"/>
          </p:cNvCxnSpPr>
          <p:nvPr/>
        </p:nvCxnSpPr>
        <p:spPr>
          <a:xfrm flipH="1">
            <a:off x="2397795" y="3495109"/>
            <a:ext cx="907082" cy="47534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99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63524" y="1412776"/>
            <a:ext cx="5244579" cy="482453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Friendships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Romantic Relationships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Dimensions of Close Relationships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Styles of Loving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Sustaining Relationships</a:t>
            </a: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113FB1-0037-4D4D-8730-380D89AFCCA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46083" name="Picture 3" descr="C:\Users\oshrat.hodara\Desktop\index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07"/>
          <a:stretch/>
        </p:blipFill>
        <p:spPr bwMode="auto">
          <a:xfrm>
            <a:off x="468670" y="116632"/>
            <a:ext cx="3672408" cy="128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61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631328" y="2205038"/>
            <a:ext cx="7685088" cy="1223962"/>
          </a:xfrm>
        </p:spPr>
        <p:txBody>
          <a:bodyPr>
            <a:noAutofit/>
          </a:bodyPr>
          <a:lstStyle/>
          <a:p>
            <a:pPr marL="0" indent="0" algn="ctr">
              <a:spcBef>
                <a:spcPct val="0"/>
              </a:spcBef>
              <a:buFont typeface="Monotype Sorts" charset="2"/>
              <a:buNone/>
            </a:pPr>
            <a:r>
              <a:rPr lang="en-CA" altLang="en-US" sz="2800" dirty="0">
                <a:solidFill>
                  <a:srgbClr val="000000"/>
                </a:solidFill>
                <a:effectLst/>
              </a:rPr>
              <a:t>Friendship is a unique relationship that is voluntary, lacks institutionalized structure and guidelines, and does not require legal or religious guidelines</a:t>
            </a:r>
          </a:p>
          <a:p>
            <a:pPr marL="0" indent="0" algn="ctr">
              <a:spcBef>
                <a:spcPct val="0"/>
              </a:spcBef>
              <a:buFont typeface="Monotype Sorts" charset="2"/>
              <a:buNone/>
            </a:pPr>
            <a:endParaRPr lang="en-CA" altLang="en-US" sz="3600" dirty="0">
              <a:solidFill>
                <a:srgbClr val="000090"/>
              </a:solidFill>
              <a:effectLst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The Nature of Friendship</a:t>
            </a:r>
          </a:p>
        </p:txBody>
      </p:sp>
    </p:spTree>
    <p:extLst>
      <p:ext uri="{BB962C8B-B14F-4D97-AF65-F5344CB8AC3E}">
        <p14:creationId xmlns:p14="http://schemas.microsoft.com/office/powerpoint/2010/main" val="148518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539552" y="2637335"/>
            <a:ext cx="4533900" cy="1871785"/>
          </a:xfrm>
        </p:spPr>
        <p:txBody>
          <a:bodyPr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CA" altLang="en-US" sz="2400" dirty="0">
                <a:solidFill>
                  <a:srgbClr val="000000"/>
                </a:solidFill>
                <a:effectLst/>
              </a:rPr>
              <a:t>Committed relationships are voluntary and exist between unique individuals who cannot be replaced; they involve romantic and sexual feelings</a:t>
            </a:r>
          </a:p>
        </p:txBody>
      </p:sp>
      <p:pic>
        <p:nvPicPr>
          <p:cNvPr id="1843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813843"/>
            <a:ext cx="3246438" cy="413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359024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The Nature of Committed Romantic Relationships </a:t>
            </a:r>
          </a:p>
        </p:txBody>
      </p:sp>
    </p:spTree>
    <p:extLst>
      <p:ext uri="{BB962C8B-B14F-4D97-AF65-F5344CB8AC3E}">
        <p14:creationId xmlns:p14="http://schemas.microsoft.com/office/powerpoint/2010/main" val="83005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4337" y="1772245"/>
            <a:ext cx="5757863" cy="4537075"/>
          </a:xfrm>
        </p:spPr>
        <p:txBody>
          <a:bodyPr>
            <a:normAutofit/>
          </a:bodyPr>
          <a:lstStyle/>
          <a:p>
            <a:pPr marL="514350" indent="-514350" algn="l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2800" dirty="0">
                <a:solidFill>
                  <a:srgbClr val="000000"/>
                </a:solidFill>
                <a:effectLst/>
                <a:cs typeface="Arial" pitchFamily="34" charset="0"/>
              </a:rPr>
              <a:t>Willingness to Invest</a:t>
            </a:r>
          </a:p>
          <a:p>
            <a:pPr marL="514350" indent="-514350" algn="l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2800" dirty="0">
                <a:solidFill>
                  <a:srgbClr val="000000"/>
                </a:solidFill>
                <a:effectLst/>
                <a:cs typeface="Arial" pitchFamily="34" charset="0"/>
              </a:rPr>
              <a:t>Emotional Closeness</a:t>
            </a:r>
          </a:p>
          <a:p>
            <a:pPr marL="685800" lvl="1" indent="-342900" algn="l">
              <a:spcBef>
                <a:spcPts val="0"/>
              </a:spcBef>
              <a:spcAft>
                <a:spcPts val="300"/>
              </a:spcAft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-128"/>
                <a:cs typeface="Arial" pitchFamily="34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effectLst/>
                <a:ea typeface="ＭＳ Ｐゴシック" charset="-128"/>
                <a:cs typeface="Arial" pitchFamily="34" charset="0"/>
              </a:rPr>
              <a:t>loseness through dialogue</a:t>
            </a:r>
          </a:p>
          <a:p>
            <a:pPr marL="685800" lvl="1" indent="-342900" algn="l">
              <a:spcBef>
                <a:spcPts val="0"/>
              </a:spcBef>
              <a:spcAft>
                <a:spcPts val="300"/>
              </a:spcAft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-128"/>
                <a:cs typeface="Arial" pitchFamily="34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effectLst/>
                <a:ea typeface="ＭＳ Ｐゴシック" charset="-128"/>
                <a:cs typeface="Arial" pitchFamily="34" charset="0"/>
              </a:rPr>
              <a:t>loseness through doing </a:t>
            </a:r>
            <a:endParaRPr lang="en-US" sz="2400" dirty="0">
              <a:solidFill>
                <a:srgbClr val="000000"/>
              </a:solidFill>
              <a:cs typeface="Arial" pitchFamily="34" charset="0"/>
            </a:endParaRPr>
          </a:p>
          <a:p>
            <a:pPr marL="514350" indent="-514350" algn="l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2800" dirty="0">
                <a:solidFill>
                  <a:srgbClr val="000000"/>
                </a:solidFill>
                <a:effectLst/>
                <a:cs typeface="Arial" pitchFamily="34" charset="0"/>
              </a:rPr>
              <a:t>Acceptance</a:t>
            </a:r>
            <a:endParaRPr lang="en-US" sz="2800" dirty="0">
              <a:solidFill>
                <a:srgbClr val="000000"/>
              </a:solidFill>
              <a:cs typeface="Arial" pitchFamily="34" charset="0"/>
            </a:endParaRPr>
          </a:p>
          <a:p>
            <a:pPr marL="514350" indent="-514350" algn="l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2800" dirty="0">
                <a:solidFill>
                  <a:srgbClr val="000000"/>
                </a:solidFill>
                <a:effectLst/>
                <a:cs typeface="Arial" pitchFamily="34" charset="0"/>
              </a:rPr>
              <a:t>Trust</a:t>
            </a:r>
            <a:endParaRPr lang="en-US" sz="2800" dirty="0">
              <a:solidFill>
                <a:srgbClr val="000000"/>
              </a:solidFill>
              <a:cs typeface="Arial" pitchFamily="34" charset="0"/>
            </a:endParaRPr>
          </a:p>
          <a:p>
            <a:pPr marL="514350" indent="-514350" algn="l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2800" dirty="0">
                <a:solidFill>
                  <a:srgbClr val="000000"/>
                </a:solidFill>
                <a:effectLst/>
                <a:cs typeface="Arial" pitchFamily="34" charset="0"/>
              </a:rPr>
              <a:t>Support</a:t>
            </a:r>
            <a:endParaRPr lang="en-US" sz="2800" dirty="0">
              <a:solidFill>
                <a:srgbClr val="000000"/>
              </a:solidFill>
              <a:cs typeface="Arial" pitchFamily="34" charset="0"/>
            </a:endParaRPr>
          </a:p>
          <a:p>
            <a:pPr marL="514350" indent="-514350" algn="l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2800" dirty="0">
                <a:solidFill>
                  <a:srgbClr val="000000"/>
                </a:solidFill>
                <a:effectLst/>
                <a:cs typeface="Arial" pitchFamily="34" charset="0"/>
              </a:rPr>
              <a:t>Passion</a:t>
            </a:r>
            <a:endParaRPr lang="en-US" sz="2800" dirty="0">
              <a:solidFill>
                <a:srgbClr val="000000"/>
              </a:solidFill>
              <a:cs typeface="Arial" pitchFamily="34" charset="0"/>
            </a:endParaRPr>
          </a:p>
          <a:p>
            <a:pPr marL="514350" indent="-514350" algn="l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2800" dirty="0">
                <a:solidFill>
                  <a:srgbClr val="000000"/>
                </a:solidFill>
                <a:effectLst/>
                <a:cs typeface="Arial" pitchFamily="34" charset="0"/>
              </a:rPr>
              <a:t>Commitment</a:t>
            </a:r>
            <a:endParaRPr lang="en-US" sz="2800" dirty="0">
              <a:solidFill>
                <a:srgbClr val="000000"/>
              </a:solidFill>
              <a:cs typeface="Arial" pitchFamily="34" charset="0"/>
            </a:endParaRPr>
          </a:p>
          <a:p>
            <a:pPr marL="514350" indent="-514350" algn="l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2800" dirty="0">
                <a:solidFill>
                  <a:srgbClr val="000000"/>
                </a:solidFill>
                <a:effectLst/>
                <a:cs typeface="Arial" pitchFamily="34" charset="0"/>
              </a:rPr>
              <a:t>Navigating</a:t>
            </a:r>
          </a:p>
        </p:txBody>
      </p:sp>
      <p:pic>
        <p:nvPicPr>
          <p:cNvPr id="1946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0" y="3933056"/>
            <a:ext cx="415925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Dimensions of Close Relationships </a:t>
            </a:r>
          </a:p>
        </p:txBody>
      </p:sp>
    </p:spTree>
    <p:extLst>
      <p:ext uri="{BB962C8B-B14F-4D97-AF65-F5344CB8AC3E}">
        <p14:creationId xmlns:p14="http://schemas.microsoft.com/office/powerpoint/2010/main" val="216841661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88"/>
          <a:stretch>
            <a:fillRect/>
          </a:stretch>
        </p:blipFill>
        <p:spPr bwMode="auto">
          <a:xfrm>
            <a:off x="1547813" y="1557338"/>
            <a:ext cx="6048375" cy="426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The Triangle of Love</a:t>
            </a:r>
          </a:p>
        </p:txBody>
      </p:sp>
    </p:spTree>
    <p:extLst>
      <p:ext uri="{BB962C8B-B14F-4D97-AF65-F5344CB8AC3E}">
        <p14:creationId xmlns:p14="http://schemas.microsoft.com/office/powerpoint/2010/main" val="361795512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15"/>
          <a:stretch>
            <a:fillRect/>
          </a:stretch>
        </p:blipFill>
        <p:spPr bwMode="auto">
          <a:xfrm>
            <a:off x="2447925" y="1298575"/>
            <a:ext cx="424815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The Styles of Loving</a:t>
            </a:r>
          </a:p>
        </p:txBody>
      </p:sp>
    </p:spTree>
    <p:extLst>
      <p:ext uri="{BB962C8B-B14F-4D97-AF65-F5344CB8AC3E}">
        <p14:creationId xmlns:p14="http://schemas.microsoft.com/office/powerpoint/2010/main" val="42191192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9" t="3346" r="3719" b="11122"/>
          <a:stretch>
            <a:fillRect/>
          </a:stretch>
        </p:blipFill>
        <p:spPr bwMode="auto">
          <a:xfrm>
            <a:off x="2267744" y="1485056"/>
            <a:ext cx="4752528" cy="4751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Power-based and Control-based Abuse</a:t>
            </a:r>
          </a:p>
        </p:txBody>
      </p:sp>
    </p:spTree>
    <p:extLst>
      <p:ext uri="{BB962C8B-B14F-4D97-AF65-F5344CB8AC3E}">
        <p14:creationId xmlns:p14="http://schemas.microsoft.com/office/powerpoint/2010/main" val="2908993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2" t="938" r="3732" b="9116"/>
          <a:stretch>
            <a:fillRect/>
          </a:stretch>
        </p:blipFill>
        <p:spPr bwMode="auto">
          <a:xfrm>
            <a:off x="2196331" y="1268759"/>
            <a:ext cx="5039965" cy="5039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Equitable Relationship Interactions</a:t>
            </a:r>
          </a:p>
        </p:txBody>
      </p:sp>
    </p:spTree>
    <p:extLst>
      <p:ext uri="{BB962C8B-B14F-4D97-AF65-F5344CB8AC3E}">
        <p14:creationId xmlns:p14="http://schemas.microsoft.com/office/powerpoint/2010/main" val="156567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10096</TotalTime>
  <Pages>7</Pages>
  <Words>184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Leslie Jarmon</dc:creator>
  <cp:lastModifiedBy>win7user</cp:lastModifiedBy>
  <cp:revision>219</cp:revision>
  <cp:lastPrinted>2009-04-22T19:24:48Z</cp:lastPrinted>
  <dcterms:created xsi:type="dcterms:W3CDTF">2009-10-25T14:48:23Z</dcterms:created>
  <dcterms:modified xsi:type="dcterms:W3CDTF">2017-08-15T18:22:34Z</dcterms:modified>
</cp:coreProperties>
</file>