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63" r:id="rId19"/>
  </p:sldIdLst>
  <p:sldSz cx="9144000" cy="6858000" type="screen4x3"/>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18"/>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1647B5-2722-4B00-8502-4781C29B89AC}" type="datetimeFigureOut">
              <a:rPr lang="en-IN" smtClean="0"/>
              <a:t>22-12-2022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2C8096-C2D8-421D-AD58-2626DED38CC6}" type="slidenum">
              <a:rPr lang="en-IN" smtClean="0"/>
              <a:t>‹#›</a:t>
            </a:fld>
            <a:endParaRPr lang="en-IN"/>
          </a:p>
        </p:txBody>
      </p:sp>
    </p:spTree>
    <p:extLst>
      <p:ext uri="{BB962C8B-B14F-4D97-AF65-F5344CB8AC3E}">
        <p14:creationId xmlns:p14="http://schemas.microsoft.com/office/powerpoint/2010/main" val="402157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smtClean="0"/>
          </a:p>
        </p:txBody>
      </p:sp>
      <p:sp>
        <p:nvSpPr>
          <p:cNvPr id="4" name="Slide Number Placeholder 3"/>
          <p:cNvSpPr>
            <a:spLocks noGrp="1"/>
          </p:cNvSpPr>
          <p:nvPr>
            <p:ph type="sldNum" sz="quarter" idx="10"/>
          </p:nvPr>
        </p:nvSpPr>
        <p:spPr/>
        <p:txBody>
          <a:bodyPr/>
          <a:lstStyle/>
          <a:p>
            <a:fld id="{C22C8096-C2D8-421D-AD58-2626DED38CC6}" type="slidenum">
              <a:rPr lang="en-IN" smtClean="0"/>
              <a:t>1</a:t>
            </a:fld>
            <a:endParaRPr lang="en-IN"/>
          </a:p>
        </p:txBody>
      </p:sp>
    </p:spTree>
    <p:extLst>
      <p:ext uri="{BB962C8B-B14F-4D97-AF65-F5344CB8AC3E}">
        <p14:creationId xmlns:p14="http://schemas.microsoft.com/office/powerpoint/2010/main" val="2140645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8B61D0C-17B6-45A8-9636-D625F2268A66}" type="datetimeFigureOut">
              <a:rPr lang="en-IN" smtClean="0"/>
              <a:t>22-12-2022</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572FCF6A-0A35-463F-99E8-15FA135D112A}" type="slidenum">
              <a:rPr lang="en-IN" smtClean="0"/>
              <a:t>‹#›</a:t>
            </a:fld>
            <a:endParaRPr lang="en-IN"/>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B61D0C-17B6-45A8-9636-D625F2268A66}"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FCF6A-0A35-463F-99E8-15FA135D11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B61D0C-17B6-45A8-9636-D625F2268A66}"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FCF6A-0A35-463F-99E8-15FA135D112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8B61D0C-17B6-45A8-9636-D625F2268A66}"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2FCF6A-0A35-463F-99E8-15FA135D112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8B61D0C-17B6-45A8-9636-D625F2268A66}"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6416675"/>
            <a:ext cx="762000" cy="365125"/>
          </a:xfrm>
        </p:spPr>
        <p:txBody>
          <a:bodyPr/>
          <a:lstStyle/>
          <a:p>
            <a:fld id="{572FCF6A-0A35-463F-99E8-15FA135D112A}"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B61D0C-17B6-45A8-9636-D625F2268A66}"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FCF6A-0A35-463F-99E8-15FA135D112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8B61D0C-17B6-45A8-9636-D625F2268A66}" type="datetimeFigureOut">
              <a:rPr lang="en-IN" smtClean="0"/>
              <a:t>22-12-2022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2FCF6A-0A35-463F-99E8-15FA135D11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8B61D0C-17B6-45A8-9636-D625F2268A66}"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2FCF6A-0A35-463F-99E8-15FA135D11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B61D0C-17B6-45A8-9636-D625F2268A66}" type="datetimeFigureOut">
              <a:rPr lang="en-IN" smtClean="0"/>
              <a:t>22-12-2022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2FCF6A-0A35-463F-99E8-15FA135D11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8B61D0C-17B6-45A8-9636-D625F2268A66}"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FCF6A-0A35-463F-99E8-15FA135D112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8B61D0C-17B6-45A8-9636-D625F2268A66}"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2FCF6A-0A35-463F-99E8-15FA135D112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8B61D0C-17B6-45A8-9636-D625F2268A66}" type="datetimeFigureOut">
              <a:rPr lang="en-IN" smtClean="0"/>
              <a:t>22-12-2022</a:t>
            </a:fld>
            <a:endParaRPr lang="en-IN"/>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572FCF6A-0A35-463F-99E8-15FA135D112A}"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576064"/>
          </a:xfrm>
        </p:spPr>
        <p:txBody>
          <a:bodyPr>
            <a:normAutofit fontScale="90000"/>
          </a:bodyPr>
          <a:lstStyle/>
          <a:p>
            <a:r>
              <a:rPr lang="en-IN" dirty="0" smtClean="0"/>
              <a:t/>
            </a:r>
            <a:br>
              <a:rPr lang="en-IN" dirty="0" smtClean="0"/>
            </a:br>
            <a:r>
              <a:rPr lang="en-IN" dirty="0" smtClean="0"/>
              <a:t>INDEX</a:t>
            </a:r>
            <a:endParaRPr lang="en-IN" dirty="0"/>
          </a:p>
        </p:txBody>
      </p:sp>
      <p:sp>
        <p:nvSpPr>
          <p:cNvPr id="5" name="TextBox 4"/>
          <p:cNvSpPr txBox="1"/>
          <p:nvPr/>
        </p:nvSpPr>
        <p:spPr>
          <a:xfrm>
            <a:off x="755576" y="2132856"/>
            <a:ext cx="5014771" cy="3816429"/>
          </a:xfrm>
          <a:prstGeom prst="rect">
            <a:avLst/>
          </a:prstGeom>
          <a:noFill/>
        </p:spPr>
        <p:txBody>
          <a:bodyPr wrap="none" rtlCol="0">
            <a:spAutoFit/>
          </a:bodyPr>
          <a:lstStyle/>
          <a:p>
            <a:pPr marL="285750" indent="-285750">
              <a:buFont typeface="Wingdings" pitchFamily="2" charset="2"/>
              <a:buChar char="Ø"/>
            </a:pPr>
            <a:r>
              <a:rPr lang="en-IN" sz="3200" dirty="0" smtClean="0"/>
              <a:t>Student Profile</a:t>
            </a:r>
          </a:p>
          <a:p>
            <a:pPr marL="285750" indent="-285750">
              <a:buFont typeface="Wingdings" pitchFamily="2" charset="2"/>
              <a:buChar char="Ø"/>
            </a:pPr>
            <a:r>
              <a:rPr lang="en-IN" sz="3200" dirty="0" smtClean="0"/>
              <a:t>Project Problem Statement</a:t>
            </a:r>
          </a:p>
          <a:p>
            <a:pPr marL="285750" indent="-285750">
              <a:buFont typeface="Wingdings" pitchFamily="2" charset="2"/>
              <a:buChar char="Ø"/>
            </a:pPr>
            <a:r>
              <a:rPr lang="en-IN" sz="3200" dirty="0" smtClean="0"/>
              <a:t>Project Pain Points</a:t>
            </a:r>
          </a:p>
          <a:p>
            <a:pPr marL="285750" indent="-285750">
              <a:buFont typeface="Wingdings" pitchFamily="2" charset="2"/>
              <a:buChar char="Ø"/>
            </a:pPr>
            <a:r>
              <a:rPr lang="en-IN" sz="3200" dirty="0" smtClean="0"/>
              <a:t>Approach Adopted</a:t>
            </a:r>
          </a:p>
          <a:p>
            <a:pPr marL="285750" indent="-285750">
              <a:buFont typeface="Wingdings" pitchFamily="2" charset="2"/>
              <a:buChar char="Ø"/>
            </a:pPr>
            <a:r>
              <a:rPr lang="en-IN" sz="3200" dirty="0" smtClean="0"/>
              <a:t>Techniques and Tools</a:t>
            </a:r>
          </a:p>
          <a:p>
            <a:pPr marL="285750" indent="-285750">
              <a:buFont typeface="Wingdings" pitchFamily="2" charset="2"/>
              <a:buChar char="Ø"/>
            </a:pPr>
            <a:r>
              <a:rPr lang="en-IN" sz="3200" dirty="0" smtClean="0"/>
              <a:t>Analysis Section</a:t>
            </a:r>
          </a:p>
          <a:p>
            <a:pPr marL="285750" indent="-285750">
              <a:buFont typeface="Wingdings" pitchFamily="2" charset="2"/>
              <a:buChar char="Ø"/>
            </a:pPr>
            <a:r>
              <a:rPr lang="en-IN" sz="3200" dirty="0" smtClean="0"/>
              <a:t>Conclusions</a:t>
            </a:r>
          </a:p>
          <a:p>
            <a:endParaRPr lang="en-IN" dirty="0"/>
          </a:p>
        </p:txBody>
      </p:sp>
    </p:spTree>
    <p:extLst>
      <p:ext uri="{BB962C8B-B14F-4D97-AF65-F5344CB8AC3E}">
        <p14:creationId xmlns:p14="http://schemas.microsoft.com/office/powerpoint/2010/main" val="4378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643" y="692696"/>
            <a:ext cx="8568138" cy="5301208"/>
          </a:xfrm>
          <a:prstGeom prst="rect">
            <a:avLst/>
          </a:prstGeom>
        </p:spPr>
      </p:pic>
    </p:spTree>
    <p:extLst>
      <p:ext uri="{BB962C8B-B14F-4D97-AF65-F5344CB8AC3E}">
        <p14:creationId xmlns:p14="http://schemas.microsoft.com/office/powerpoint/2010/main" val="6102413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332656"/>
            <a:ext cx="8496944" cy="6132057"/>
          </a:xfrm>
          <a:prstGeom prst="rect">
            <a:avLst/>
          </a:prstGeom>
        </p:spPr>
      </p:pic>
    </p:spTree>
    <p:extLst>
      <p:ext uri="{BB962C8B-B14F-4D97-AF65-F5344CB8AC3E}">
        <p14:creationId xmlns:p14="http://schemas.microsoft.com/office/powerpoint/2010/main" val="33758819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90" y="260648"/>
            <a:ext cx="8561582" cy="6192688"/>
          </a:xfrm>
          <a:prstGeom prst="rect">
            <a:avLst/>
          </a:prstGeom>
        </p:spPr>
      </p:pic>
    </p:spTree>
    <p:extLst>
      <p:ext uri="{BB962C8B-B14F-4D97-AF65-F5344CB8AC3E}">
        <p14:creationId xmlns:p14="http://schemas.microsoft.com/office/powerpoint/2010/main" val="1134883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12" y="0"/>
            <a:ext cx="8896375" cy="5013176"/>
          </a:xfrm>
          <a:prstGeom prst="rect">
            <a:avLst/>
          </a:prstGeom>
        </p:spPr>
      </p:pic>
      <p:sp>
        <p:nvSpPr>
          <p:cNvPr id="3" name="Rectangle 2"/>
          <p:cNvSpPr/>
          <p:nvPr/>
        </p:nvSpPr>
        <p:spPr>
          <a:xfrm>
            <a:off x="124956" y="5115082"/>
            <a:ext cx="9019044" cy="1754326"/>
          </a:xfrm>
          <a:prstGeom prst="rect">
            <a:avLst/>
          </a:prstGeom>
        </p:spPr>
        <p:txBody>
          <a:bodyPr wrap="square">
            <a:spAutoFit/>
          </a:bodyPr>
          <a:lstStyle/>
          <a:p>
            <a:r>
              <a:rPr lang="en-US" dirty="0"/>
              <a:t>Regarding the diagrams we can tell that according to our dataset:</a:t>
            </a:r>
          </a:p>
          <a:p>
            <a:r>
              <a:rPr lang="en-US" dirty="0"/>
              <a:t>1.Customers with 'blue-collar' and 'services' jobs are less likely to subscribe for term deposit.</a:t>
            </a:r>
          </a:p>
          <a:p>
            <a:r>
              <a:rPr lang="en-US" dirty="0"/>
              <a:t>2.Married customers are less likely to subscribe for term deposit.</a:t>
            </a:r>
          </a:p>
          <a:p>
            <a:r>
              <a:rPr lang="en-US" dirty="0"/>
              <a:t>3.Customers with 'cellular' type of contact are less likely to subscribe for term deposit.</a:t>
            </a:r>
          </a:p>
          <a:p>
            <a:r>
              <a:rPr lang="en-US" dirty="0"/>
              <a:t>Now let's look how numerical columns affect term deposit subscription.</a:t>
            </a:r>
          </a:p>
        </p:txBody>
      </p:sp>
    </p:spTree>
    <p:extLst>
      <p:ext uri="{BB962C8B-B14F-4D97-AF65-F5344CB8AC3E}">
        <p14:creationId xmlns:p14="http://schemas.microsoft.com/office/powerpoint/2010/main" val="399112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5" y="332656"/>
            <a:ext cx="8424937" cy="6120680"/>
          </a:xfrm>
          <a:prstGeom prst="rect">
            <a:avLst/>
          </a:prstGeom>
        </p:spPr>
      </p:pic>
    </p:spTree>
    <p:extLst>
      <p:ext uri="{BB962C8B-B14F-4D97-AF65-F5344CB8AC3E}">
        <p14:creationId xmlns:p14="http://schemas.microsoft.com/office/powerpoint/2010/main" val="3944932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60648"/>
            <a:ext cx="8424936" cy="6264696"/>
          </a:xfrm>
          <a:prstGeom prst="rect">
            <a:avLst/>
          </a:prstGeom>
        </p:spPr>
      </p:pic>
    </p:spTree>
    <p:extLst>
      <p:ext uri="{BB962C8B-B14F-4D97-AF65-F5344CB8AC3E}">
        <p14:creationId xmlns:p14="http://schemas.microsoft.com/office/powerpoint/2010/main" val="26960673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5" y="260648"/>
            <a:ext cx="8352929" cy="6192688"/>
          </a:xfrm>
          <a:prstGeom prst="rect">
            <a:avLst/>
          </a:prstGeom>
        </p:spPr>
      </p:pic>
    </p:spTree>
    <p:extLst>
      <p:ext uri="{BB962C8B-B14F-4D97-AF65-F5344CB8AC3E}">
        <p14:creationId xmlns:p14="http://schemas.microsoft.com/office/powerpoint/2010/main" val="26836802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11" y="100577"/>
            <a:ext cx="8823978" cy="5272639"/>
          </a:xfrm>
          <a:prstGeom prst="rect">
            <a:avLst/>
          </a:prstGeom>
        </p:spPr>
      </p:pic>
      <p:sp>
        <p:nvSpPr>
          <p:cNvPr id="3" name="Rectangle 2"/>
          <p:cNvSpPr/>
          <p:nvPr/>
        </p:nvSpPr>
        <p:spPr>
          <a:xfrm>
            <a:off x="160011" y="5589240"/>
            <a:ext cx="8823978" cy="1200329"/>
          </a:xfrm>
          <a:prstGeom prst="rect">
            <a:avLst/>
          </a:prstGeom>
        </p:spPr>
        <p:txBody>
          <a:bodyPr wrap="square">
            <a:spAutoFit/>
          </a:bodyPr>
          <a:lstStyle/>
          <a:p>
            <a:r>
              <a:rPr lang="en-US" dirty="0"/>
              <a:t>Looking at the diagrams above we can conclude that:</a:t>
            </a:r>
          </a:p>
          <a:p>
            <a:r>
              <a:rPr lang="en-US" dirty="0"/>
              <a:t>People who subscribed for term deposit tend to have greater balance and age values.</a:t>
            </a:r>
          </a:p>
          <a:p>
            <a:r>
              <a:rPr lang="en-US" dirty="0"/>
              <a:t>People who subscribed for term deposit tend to have fewer number of contacts during this campaign.</a:t>
            </a:r>
          </a:p>
        </p:txBody>
      </p:sp>
    </p:spTree>
    <p:extLst>
      <p:ext uri="{BB962C8B-B14F-4D97-AF65-F5344CB8AC3E}">
        <p14:creationId xmlns:p14="http://schemas.microsoft.com/office/powerpoint/2010/main" val="3653759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856" y="188640"/>
            <a:ext cx="2207656" cy="523220"/>
          </a:xfrm>
          <a:prstGeom prst="rect">
            <a:avLst/>
          </a:prstGeom>
        </p:spPr>
        <p:txBody>
          <a:bodyPr wrap="none">
            <a:spAutoFit/>
          </a:bodyPr>
          <a:lstStyle/>
          <a:p>
            <a:pPr marL="285750" indent="-285750">
              <a:buFont typeface="Wingdings" pitchFamily="2" charset="2"/>
              <a:buChar char="Ø"/>
            </a:pPr>
            <a:r>
              <a:rPr lang="en-IN" sz="2800" dirty="0" smtClean="0"/>
              <a:t>Conclusions</a:t>
            </a:r>
          </a:p>
        </p:txBody>
      </p:sp>
      <p:sp>
        <p:nvSpPr>
          <p:cNvPr id="3" name="Rectangle 2"/>
          <p:cNvSpPr/>
          <p:nvPr/>
        </p:nvSpPr>
        <p:spPr>
          <a:xfrm>
            <a:off x="1619672" y="1166843"/>
            <a:ext cx="5688632" cy="4524315"/>
          </a:xfrm>
          <a:prstGeom prst="rect">
            <a:avLst/>
          </a:prstGeom>
        </p:spPr>
        <p:txBody>
          <a:bodyPr wrap="square">
            <a:spAutoFit/>
          </a:bodyPr>
          <a:lstStyle/>
          <a:p>
            <a:pPr marL="285750" indent="-285750">
              <a:buFont typeface="Wingdings" pitchFamily="2" charset="2"/>
              <a:buChar char="q"/>
            </a:pPr>
            <a:r>
              <a:rPr lang="en-US" dirty="0"/>
              <a:t>Key outcomes of the analysis are the recommendations for future marketing campaigns</a:t>
            </a:r>
            <a:r>
              <a:rPr lang="en-US" dirty="0" smtClean="0"/>
              <a:t>:</a:t>
            </a:r>
          </a:p>
          <a:p>
            <a:pPr marL="285750" indent="-285750">
              <a:buFont typeface="Wingdings" pitchFamily="2" charset="2"/>
              <a:buChar char="q"/>
            </a:pPr>
            <a:endParaRPr lang="en-US" dirty="0"/>
          </a:p>
          <a:p>
            <a:pPr marL="285750" indent="-285750">
              <a:buFont typeface="Wingdings" pitchFamily="2" charset="2"/>
              <a:buChar char="q"/>
            </a:pPr>
            <a:r>
              <a:rPr lang="en-US" dirty="0"/>
              <a:t>The customer's account balance has a huge influence on the campaign's outcome. People with account balance above 1490$ are more likely to subscribe for term deposit, so future address those customers</a:t>
            </a:r>
            <a:r>
              <a:rPr lang="en-US" dirty="0" smtClean="0"/>
              <a:t>.</a:t>
            </a:r>
          </a:p>
          <a:p>
            <a:pPr marL="285750" indent="-285750">
              <a:buFont typeface="Wingdings" pitchFamily="2" charset="2"/>
              <a:buChar char="q"/>
            </a:pPr>
            <a:endParaRPr lang="en-US" dirty="0"/>
          </a:p>
          <a:p>
            <a:pPr marL="285750" indent="-285750">
              <a:buFont typeface="Wingdings" pitchFamily="2" charset="2"/>
              <a:buChar char="q"/>
            </a:pPr>
            <a:r>
              <a:rPr lang="en-US" dirty="0"/>
              <a:t>The customer's age affects campaign outcome as well. Future campains should concentrate on customers from age categories below 30 years old and above 50 years old</a:t>
            </a:r>
            <a:r>
              <a:rPr lang="en-US" dirty="0" smtClean="0"/>
              <a:t>.</a:t>
            </a:r>
          </a:p>
          <a:p>
            <a:pPr marL="285750" indent="-285750">
              <a:buFont typeface="Wingdings" pitchFamily="2" charset="2"/>
              <a:buChar char="q"/>
            </a:pPr>
            <a:endParaRPr lang="en-US" dirty="0"/>
          </a:p>
          <a:p>
            <a:pPr marL="285750" indent="-285750">
              <a:buFont typeface="Wingdings" pitchFamily="2" charset="2"/>
              <a:buChar char="q"/>
            </a:pPr>
            <a:r>
              <a:rPr lang="en-US" dirty="0"/>
              <a:t>Number of contacts with the customer during the campaign is also very important. The number of contacts with the customer shouldn't exceed 4.</a:t>
            </a:r>
          </a:p>
        </p:txBody>
      </p:sp>
    </p:spTree>
    <p:extLst>
      <p:ext uri="{BB962C8B-B14F-4D97-AF65-F5344CB8AC3E}">
        <p14:creationId xmlns:p14="http://schemas.microsoft.com/office/powerpoint/2010/main" val="101284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SC_047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rot="16200000">
            <a:off x="-331370" y="2228867"/>
            <a:ext cx="3744419" cy="2544283"/>
          </a:xfrm>
          <a:prstGeom prst="rect">
            <a:avLst/>
          </a:prstGeom>
          <a:noFill/>
          <a:ln>
            <a:noFill/>
          </a:ln>
        </p:spPr>
      </p:pic>
      <p:sp>
        <p:nvSpPr>
          <p:cNvPr id="3" name="TextBox 2"/>
          <p:cNvSpPr txBox="1"/>
          <p:nvPr/>
        </p:nvSpPr>
        <p:spPr>
          <a:xfrm>
            <a:off x="268698" y="246976"/>
            <a:ext cx="3888432" cy="1200329"/>
          </a:xfrm>
          <a:prstGeom prst="rect">
            <a:avLst/>
          </a:prstGeom>
          <a:noFill/>
        </p:spPr>
        <p:txBody>
          <a:bodyPr wrap="square" rtlCol="0">
            <a:spAutoFit/>
          </a:bodyPr>
          <a:lstStyle/>
          <a:p>
            <a:pPr lvl="0"/>
            <a:r>
              <a:rPr lang="en-IN" sz="2400" b="1" dirty="0" smtClean="0">
                <a:latin typeface="Montserrat SemiBold"/>
                <a:ea typeface="Montserrat SemiBold"/>
                <a:cs typeface="Montserrat SemiBold"/>
                <a:sym typeface="Montserrat SemiBold"/>
              </a:rPr>
              <a:t>Shubham</a:t>
            </a:r>
            <a:r>
              <a:rPr lang="en-IN" sz="2400" b="1" i="0" u="none" strike="noStrike" cap="none" dirty="0" smtClean="0">
                <a:latin typeface="Montserrat SemiBold"/>
                <a:ea typeface="Montserrat SemiBold"/>
                <a:cs typeface="Montserrat SemiBold"/>
                <a:sym typeface="Montserrat SemiBold"/>
              </a:rPr>
              <a:t> Shimpi</a:t>
            </a:r>
          </a:p>
          <a:p>
            <a:pPr lvl="0"/>
            <a:r>
              <a:rPr lang="en-IN" sz="2400" b="0" i="0" u="none" strike="noStrike" cap="none" dirty="0" smtClean="0">
                <a:latin typeface="Montserrat Medium"/>
                <a:ea typeface="Montserrat Medium"/>
                <a:cs typeface="Montserrat Medium"/>
                <a:sym typeface="Montserrat Medium"/>
              </a:rPr>
              <a:t>Aspiring Data Analyst</a:t>
            </a:r>
          </a:p>
          <a:p>
            <a:endParaRPr lang="en-IN" sz="2400" dirty="0"/>
          </a:p>
        </p:txBody>
      </p:sp>
      <p:sp>
        <p:nvSpPr>
          <p:cNvPr id="4" name="Rectangle 3"/>
          <p:cNvSpPr/>
          <p:nvPr/>
        </p:nvSpPr>
        <p:spPr>
          <a:xfrm>
            <a:off x="4189080" y="620688"/>
            <a:ext cx="3218162" cy="1200329"/>
          </a:xfrm>
          <a:prstGeom prst="rect">
            <a:avLst/>
          </a:prstGeom>
        </p:spPr>
        <p:txBody>
          <a:bodyPr wrap="square">
            <a:spAutoFit/>
          </a:bodyPr>
          <a:lstStyle/>
          <a:p>
            <a:pPr lvl="0">
              <a:buClr>
                <a:srgbClr val="F2F2F2"/>
              </a:buClr>
              <a:buSzPts val="1400"/>
            </a:pPr>
            <a:r>
              <a:rPr lang="en-IN" b="1" i="0" u="sng" strike="noStrike" cap="none" dirty="0" smtClean="0">
                <a:latin typeface="Montserrat"/>
                <a:ea typeface="Montserrat"/>
                <a:cs typeface="Montserrat"/>
                <a:sym typeface="Montserrat"/>
              </a:rPr>
              <a:t>EDUCATION:-</a:t>
            </a:r>
          </a:p>
          <a:p>
            <a:pPr lvl="0">
              <a:buClr>
                <a:srgbClr val="F2F2F2"/>
              </a:buClr>
              <a:buSzPts val="1400"/>
            </a:pPr>
            <a:r>
              <a:rPr lang="en-IN" b="0" i="0" u="none" strike="noStrike" cap="none" dirty="0" smtClean="0">
                <a:solidFill>
                  <a:schemeClr val="tx1">
                    <a:lumMod val="75000"/>
                    <a:lumOff val="25000"/>
                  </a:schemeClr>
                </a:solidFill>
                <a:latin typeface="Source Sans Pro SemiBold"/>
                <a:ea typeface="Source Sans Pro SemiBold"/>
                <a:cs typeface="Source Sans Pro SemiBold"/>
                <a:sym typeface="Source Sans Pro SemiBold"/>
              </a:rPr>
              <a:t>Bachelor </a:t>
            </a:r>
            <a:r>
              <a:rPr lang="en-IN" dirty="0" smtClean="0">
                <a:solidFill>
                  <a:schemeClr val="tx1">
                    <a:lumMod val="75000"/>
                    <a:lumOff val="25000"/>
                  </a:schemeClr>
                </a:solidFill>
                <a:latin typeface="Source Sans Pro SemiBold"/>
                <a:ea typeface="Source Sans Pro SemiBold"/>
                <a:cs typeface="Source Sans Pro SemiBold"/>
                <a:sym typeface="Source Sans Pro SemiBold"/>
              </a:rPr>
              <a:t>of</a:t>
            </a:r>
            <a:r>
              <a:rPr lang="en-IN" b="0" i="0" u="none" strike="noStrike" cap="none" dirty="0" smtClean="0">
                <a:solidFill>
                  <a:schemeClr val="tx1">
                    <a:lumMod val="75000"/>
                    <a:lumOff val="25000"/>
                  </a:schemeClr>
                </a:solidFill>
                <a:latin typeface="Source Sans Pro SemiBold"/>
                <a:ea typeface="Source Sans Pro SemiBold"/>
                <a:cs typeface="Source Sans Pro SemiBold"/>
                <a:sym typeface="Source Sans Pro SemiBold"/>
              </a:rPr>
              <a:t> </a:t>
            </a:r>
            <a:r>
              <a:rPr lang="en-IN" dirty="0" smtClean="0">
                <a:solidFill>
                  <a:schemeClr val="tx1">
                    <a:lumMod val="75000"/>
                    <a:lumOff val="25000"/>
                  </a:schemeClr>
                </a:solidFill>
                <a:latin typeface="Source Sans Pro SemiBold"/>
                <a:ea typeface="Source Sans Pro SemiBold"/>
                <a:cs typeface="Source Sans Pro SemiBold"/>
                <a:sym typeface="Source Sans Pro SemiBold"/>
              </a:rPr>
              <a:t>C</a:t>
            </a:r>
            <a:r>
              <a:rPr lang="en-IN" b="0" i="0" u="none" strike="noStrike" cap="none" dirty="0" smtClean="0">
                <a:solidFill>
                  <a:schemeClr val="tx1">
                    <a:lumMod val="75000"/>
                    <a:lumOff val="25000"/>
                  </a:schemeClr>
                </a:solidFill>
                <a:latin typeface="Source Sans Pro SemiBold"/>
                <a:ea typeface="Source Sans Pro SemiBold"/>
                <a:cs typeface="Source Sans Pro SemiBold"/>
                <a:sym typeface="Source Sans Pro SemiBold"/>
              </a:rPr>
              <a:t>omputer </a:t>
            </a:r>
            <a:r>
              <a:rPr lang="en-IN" dirty="0" smtClean="0">
                <a:solidFill>
                  <a:schemeClr val="tx1">
                    <a:lumMod val="75000"/>
                    <a:lumOff val="25000"/>
                  </a:schemeClr>
                </a:solidFill>
                <a:latin typeface="Source Sans Pro SemiBold"/>
                <a:ea typeface="Source Sans Pro SemiBold"/>
                <a:cs typeface="Source Sans Pro SemiBold"/>
                <a:sym typeface="Source Sans Pro SemiBold"/>
              </a:rPr>
              <a:t>Application</a:t>
            </a:r>
            <a:r>
              <a:rPr lang="en-IN" b="0" i="0" u="none" strike="noStrike" cap="none" dirty="0" smtClean="0">
                <a:solidFill>
                  <a:schemeClr val="tx1">
                    <a:lumMod val="75000"/>
                    <a:lumOff val="25000"/>
                  </a:schemeClr>
                </a:solidFill>
                <a:latin typeface="Source Sans Pro SemiBold"/>
                <a:ea typeface="Source Sans Pro SemiBold"/>
                <a:cs typeface="Source Sans Pro SemiBold"/>
                <a:sym typeface="Source Sans Pro SemiBold"/>
              </a:rPr>
              <a:t> (BCA)</a:t>
            </a:r>
          </a:p>
          <a:p>
            <a:pPr lvl="0">
              <a:buClr>
                <a:srgbClr val="F2F2F2"/>
              </a:buClr>
              <a:buSzPts val="1400"/>
            </a:pPr>
            <a:r>
              <a:rPr lang="en-IN" b="1" i="0" u="sng" strike="noStrike" cap="none" dirty="0" smtClean="0">
                <a:solidFill>
                  <a:srgbClr val="351C75"/>
                </a:solidFill>
                <a:latin typeface="Montserrat"/>
                <a:ea typeface="Montserrat"/>
                <a:cs typeface="Montserrat"/>
                <a:sym typeface="Montserrat"/>
              </a:rPr>
              <a:t>      </a:t>
            </a:r>
          </a:p>
        </p:txBody>
      </p:sp>
      <p:sp>
        <p:nvSpPr>
          <p:cNvPr id="5" name="Rectangle 4"/>
          <p:cNvSpPr/>
          <p:nvPr/>
        </p:nvSpPr>
        <p:spPr>
          <a:xfrm>
            <a:off x="4211960" y="1556792"/>
            <a:ext cx="2545482" cy="4385816"/>
          </a:xfrm>
          <a:prstGeom prst="rect">
            <a:avLst/>
          </a:prstGeom>
        </p:spPr>
        <p:txBody>
          <a:bodyPr wrap="square">
            <a:spAutoFit/>
          </a:bodyPr>
          <a:lstStyle/>
          <a:p>
            <a:pPr lvl="0">
              <a:buClr>
                <a:srgbClr val="381F57"/>
              </a:buClr>
              <a:buSzPts val="1400"/>
            </a:pPr>
            <a:r>
              <a:rPr lang="en-IN" b="1" u="sng" dirty="0" smtClean="0">
                <a:latin typeface="Montserrat"/>
                <a:ea typeface="Montserrat"/>
                <a:cs typeface="Montserrat"/>
                <a:sym typeface="Montserrat"/>
              </a:rPr>
              <a:t>TECHNICAL SKILLS:-</a:t>
            </a:r>
          </a:p>
          <a:p>
            <a:pPr marL="171450" lvl="0" indent="-171450">
              <a:lnSpc>
                <a:spcPct val="150000"/>
              </a:lnSpc>
              <a:buClr>
                <a:srgbClr val="595959"/>
              </a:buClr>
              <a:buSzPts val="1000"/>
              <a:buFont typeface="Arial" panose="020B0604020202020204" pitchFamily="34" charset="0"/>
              <a:buChar char="•"/>
            </a:pPr>
            <a:r>
              <a:rPr lang="en-IN" b="1" i="0" u="none" strike="noStrike" cap="none" dirty="0" smtClean="0">
                <a:latin typeface="Source Sans Pro"/>
                <a:ea typeface="Source Sans Pro"/>
                <a:cs typeface="Source Sans Pro"/>
                <a:sym typeface="Source Sans Pro"/>
              </a:rPr>
              <a:t>Python</a:t>
            </a:r>
          </a:p>
          <a:p>
            <a:pPr marL="171450" lvl="0" indent="-171450">
              <a:lnSpc>
                <a:spcPct val="150000"/>
              </a:lnSpc>
              <a:buClr>
                <a:srgbClr val="595959"/>
              </a:buClr>
              <a:buSzPts val="1000"/>
              <a:buFont typeface="Arial" panose="020B0604020202020204" pitchFamily="34" charset="0"/>
              <a:buChar char="•"/>
            </a:pPr>
            <a:r>
              <a:rPr lang="en-IN" b="1" dirty="0" smtClean="0">
                <a:latin typeface="Source Sans Pro"/>
                <a:ea typeface="Source Sans Pro"/>
                <a:cs typeface="Source Sans Pro"/>
                <a:sym typeface="Source Sans Pro"/>
              </a:rPr>
              <a:t>EDA</a:t>
            </a:r>
            <a:r>
              <a:rPr lang="en-IN" b="1" i="0" u="none" strike="noStrike" cap="none" dirty="0" smtClean="0">
                <a:latin typeface="Source Sans Pro Light"/>
                <a:ea typeface="Source Sans Pro Light"/>
                <a:cs typeface="Source Sans Pro Light"/>
                <a:sym typeface="Source Sans Pro Light"/>
              </a:rPr>
              <a:t>   </a:t>
            </a:r>
          </a:p>
          <a:p>
            <a:pPr marL="171450" lvl="0" indent="-171450">
              <a:lnSpc>
                <a:spcPct val="150000"/>
              </a:lnSpc>
              <a:buClr>
                <a:srgbClr val="595959"/>
              </a:buClr>
              <a:buSzPts val="1000"/>
              <a:buFont typeface="Arial" panose="020B0604020202020204" pitchFamily="34" charset="0"/>
              <a:buChar char="•"/>
            </a:pPr>
            <a:r>
              <a:rPr lang="en-IN" b="1" dirty="0" smtClean="0">
                <a:latin typeface="Source Sans Pro"/>
                <a:ea typeface="Source Sans Pro"/>
                <a:cs typeface="Source Sans Pro"/>
                <a:sym typeface="Source Sans Pro"/>
              </a:rPr>
              <a:t>SQL</a:t>
            </a:r>
            <a:r>
              <a:rPr lang="en-IN" b="1" i="0" u="none" strike="noStrike" cap="none" dirty="0" smtClean="0">
                <a:latin typeface="Source Sans Pro Light"/>
                <a:ea typeface="Source Sans Pro Light"/>
                <a:cs typeface="Source Sans Pro Light"/>
                <a:sym typeface="Source Sans Pro Light"/>
              </a:rPr>
              <a:t> </a:t>
            </a:r>
          </a:p>
          <a:p>
            <a:pPr marL="171450" lvl="0" indent="-171450">
              <a:lnSpc>
                <a:spcPct val="150000"/>
              </a:lnSpc>
              <a:buClr>
                <a:srgbClr val="595959"/>
              </a:buClr>
              <a:buSzPts val="1000"/>
              <a:buFont typeface="Arial" panose="020B0604020202020204" pitchFamily="34" charset="0"/>
              <a:buChar char="•"/>
            </a:pPr>
            <a:r>
              <a:rPr lang="en-IN" b="1" dirty="0" smtClean="0">
                <a:latin typeface="Source Sans Pro"/>
                <a:ea typeface="Source Sans Pro"/>
                <a:cs typeface="Source Sans Pro"/>
                <a:sym typeface="Source Sans Pro"/>
              </a:rPr>
              <a:t>PySpark</a:t>
            </a:r>
          </a:p>
          <a:p>
            <a:pPr marL="171450" lvl="0" indent="-171450">
              <a:lnSpc>
                <a:spcPct val="150000"/>
              </a:lnSpc>
              <a:buClr>
                <a:srgbClr val="595959"/>
              </a:buClr>
              <a:buSzPts val="1000"/>
              <a:buFont typeface="Arial" panose="020B0604020202020204" pitchFamily="34" charset="0"/>
              <a:buChar char="•"/>
            </a:pPr>
            <a:r>
              <a:rPr lang="en-IN" b="1" dirty="0" smtClean="0">
                <a:latin typeface="Source Sans Pro"/>
                <a:ea typeface="Source Sans Pro"/>
                <a:cs typeface="Source Sans Pro"/>
                <a:sym typeface="Source Sans Pro"/>
              </a:rPr>
              <a:t>Statistics</a:t>
            </a:r>
          </a:p>
          <a:p>
            <a:pPr marL="171450" indent="-171450">
              <a:lnSpc>
                <a:spcPct val="150000"/>
              </a:lnSpc>
              <a:buClr>
                <a:srgbClr val="595959"/>
              </a:buClr>
              <a:buSzPts val="1000"/>
              <a:buFont typeface="Arial" panose="020B0604020202020204" pitchFamily="34" charset="0"/>
              <a:buChar char="•"/>
            </a:pPr>
            <a:r>
              <a:rPr lang="en-IN" b="1" dirty="0" smtClean="0">
                <a:latin typeface="Source Sans Pro"/>
                <a:ea typeface="Source Sans Pro"/>
                <a:cs typeface="Source Sans Pro"/>
                <a:sym typeface="Source Sans Pro"/>
              </a:rPr>
              <a:t>Power BI</a:t>
            </a:r>
          </a:p>
          <a:p>
            <a:pPr marL="171450" indent="-171450">
              <a:lnSpc>
                <a:spcPct val="150000"/>
              </a:lnSpc>
              <a:buClr>
                <a:srgbClr val="595959"/>
              </a:buClr>
              <a:buSzPts val="1000"/>
              <a:buFont typeface="Arial" panose="020B0604020202020204" pitchFamily="34" charset="0"/>
              <a:buChar char="•"/>
            </a:pPr>
            <a:r>
              <a:rPr lang="en-IN" b="1" dirty="0" smtClean="0">
                <a:latin typeface="Source Sans Pro"/>
                <a:ea typeface="Source Sans Pro"/>
                <a:cs typeface="Source Sans Pro"/>
                <a:sym typeface="Source Sans Pro"/>
              </a:rPr>
              <a:t>HTML</a:t>
            </a:r>
          </a:p>
          <a:p>
            <a:pPr marL="171450" indent="-171450">
              <a:lnSpc>
                <a:spcPct val="150000"/>
              </a:lnSpc>
              <a:buClr>
                <a:srgbClr val="595959"/>
              </a:buClr>
              <a:buSzPts val="1000"/>
              <a:buFont typeface="Arial" panose="020B0604020202020204" pitchFamily="34" charset="0"/>
              <a:buChar char="•"/>
            </a:pPr>
            <a:r>
              <a:rPr lang="en-IN" b="1" i="0" u="none" strike="noStrike" cap="none" dirty="0" smtClean="0">
                <a:latin typeface="Source Sans Pro Light"/>
                <a:ea typeface="Source Sans Pro Light"/>
                <a:cs typeface="Source Sans Pro Light"/>
                <a:sym typeface="Source Sans Pro Light"/>
              </a:rPr>
              <a:t>Machine Learning  </a:t>
            </a:r>
          </a:p>
          <a:p>
            <a:pPr marL="171450" indent="-171450">
              <a:lnSpc>
                <a:spcPct val="150000"/>
              </a:lnSpc>
              <a:buClr>
                <a:srgbClr val="595959"/>
              </a:buClr>
              <a:buSzPts val="1000"/>
              <a:buFont typeface="Arial" panose="020B0604020202020204" pitchFamily="34" charset="0"/>
              <a:buChar char="•"/>
            </a:pPr>
            <a:r>
              <a:rPr lang="en-IN" b="1" dirty="0" smtClean="0">
                <a:latin typeface="Source Sans Pro Light"/>
                <a:ea typeface="Source Sans Pro Light"/>
                <a:cs typeface="Source Sans Pro Light"/>
                <a:sym typeface="Source Sans Pro Light"/>
              </a:rPr>
              <a:t>NLP</a:t>
            </a:r>
            <a:r>
              <a:rPr lang="en-IN" b="1" i="0" u="none" strike="noStrike" cap="none" dirty="0" smtClean="0">
                <a:latin typeface="Source Sans Pro Light"/>
                <a:ea typeface="Source Sans Pro Light"/>
                <a:cs typeface="Source Sans Pro Light"/>
                <a:sym typeface="Source Sans Pro Light"/>
              </a:rPr>
              <a:t>                                   </a:t>
            </a:r>
          </a:p>
          <a:p>
            <a:pPr lvl="0">
              <a:buClr>
                <a:srgbClr val="381F57"/>
              </a:buClr>
              <a:buSzPts val="1400"/>
            </a:pPr>
            <a:endParaRPr lang="en-IN" b="1" u="sng" dirty="0">
              <a:solidFill>
                <a:srgbClr val="351C75"/>
              </a:solidFill>
              <a:latin typeface="Montserrat"/>
              <a:ea typeface="Montserrat"/>
              <a:cs typeface="Montserrat"/>
            </a:endParaRPr>
          </a:p>
        </p:txBody>
      </p:sp>
      <p:sp>
        <p:nvSpPr>
          <p:cNvPr id="6" name="Rectangle 5"/>
          <p:cNvSpPr/>
          <p:nvPr/>
        </p:nvSpPr>
        <p:spPr>
          <a:xfrm>
            <a:off x="4211960" y="5662451"/>
            <a:ext cx="3865417" cy="646331"/>
          </a:xfrm>
          <a:prstGeom prst="rect">
            <a:avLst/>
          </a:prstGeom>
        </p:spPr>
        <p:txBody>
          <a:bodyPr wrap="none">
            <a:spAutoFit/>
          </a:bodyPr>
          <a:lstStyle/>
          <a:p>
            <a:r>
              <a:rPr lang="en-IN" b="1" i="0" u="sng" strike="noStrike" cap="none" dirty="0" smtClean="0">
                <a:latin typeface="Montserrat"/>
                <a:ea typeface="Montserrat"/>
                <a:cs typeface="Montserrat"/>
                <a:sym typeface="Montserrat"/>
              </a:rPr>
              <a:t>PROJECT:-</a:t>
            </a:r>
          </a:p>
          <a:p>
            <a:r>
              <a:rPr lang="en-IN" b="1" dirty="0" smtClean="0">
                <a:solidFill>
                  <a:schemeClr val="tx1">
                    <a:lumMod val="75000"/>
                    <a:lumOff val="25000"/>
                  </a:schemeClr>
                </a:solidFill>
                <a:latin typeface="Source Sans Pro"/>
                <a:ea typeface="Source Sans Pro"/>
                <a:cs typeface="Source Sans Pro"/>
                <a:sym typeface="Source Sans Pro"/>
              </a:rPr>
              <a:t>Capstone</a:t>
            </a:r>
            <a:r>
              <a:rPr lang="en-IN" b="1" i="0" u="none" strike="noStrike" cap="none" dirty="0" smtClean="0">
                <a:solidFill>
                  <a:schemeClr val="tx1">
                    <a:lumMod val="75000"/>
                    <a:lumOff val="25000"/>
                  </a:schemeClr>
                </a:solidFill>
                <a:latin typeface="Source Sans Pro"/>
                <a:ea typeface="Source Sans Pro"/>
                <a:cs typeface="Source Sans Pro"/>
                <a:sym typeface="Source Sans Pro"/>
              </a:rPr>
              <a:t> :</a:t>
            </a:r>
            <a:r>
              <a:rPr lang="en-IN" b="1" dirty="0" smtClean="0">
                <a:solidFill>
                  <a:schemeClr val="tx1">
                    <a:lumMod val="75000"/>
                    <a:lumOff val="25000"/>
                  </a:schemeClr>
                </a:solidFill>
                <a:latin typeface="Source Sans Pro"/>
                <a:ea typeface="Source Sans Pro"/>
                <a:cs typeface="Source Sans Pro"/>
                <a:sym typeface="Source Sans Pro"/>
              </a:rPr>
              <a:t>- </a:t>
            </a:r>
            <a:r>
              <a:rPr lang="en-IN" b="1" dirty="0" smtClean="0">
                <a:solidFill>
                  <a:schemeClr val="tx1">
                    <a:lumMod val="75000"/>
                    <a:lumOff val="25000"/>
                  </a:schemeClr>
                </a:solidFill>
              </a:rPr>
              <a:t>Bank Marketing Analysis</a:t>
            </a:r>
            <a:endParaRPr lang="en-IN" dirty="0">
              <a:solidFill>
                <a:schemeClr val="tx1">
                  <a:lumMod val="75000"/>
                  <a:lumOff val="25000"/>
                </a:schemeClr>
              </a:solidFill>
            </a:endParaRPr>
          </a:p>
        </p:txBody>
      </p:sp>
      <p:sp>
        <p:nvSpPr>
          <p:cNvPr id="7" name="Rectangle 6"/>
          <p:cNvSpPr/>
          <p:nvPr/>
        </p:nvSpPr>
        <p:spPr>
          <a:xfrm>
            <a:off x="3248304" y="75982"/>
            <a:ext cx="2647392" cy="523220"/>
          </a:xfrm>
          <a:prstGeom prst="rect">
            <a:avLst/>
          </a:prstGeom>
        </p:spPr>
        <p:txBody>
          <a:bodyPr wrap="none">
            <a:spAutoFit/>
          </a:bodyPr>
          <a:lstStyle/>
          <a:p>
            <a:pPr marL="285750" indent="-285750" algn="ctr">
              <a:buFont typeface="Wingdings" pitchFamily="2" charset="2"/>
              <a:buChar char="Ø"/>
            </a:pPr>
            <a:r>
              <a:rPr lang="en-IN" sz="2800" dirty="0" smtClean="0"/>
              <a:t>Student Profile</a:t>
            </a:r>
          </a:p>
        </p:txBody>
      </p:sp>
    </p:spTree>
    <p:extLst>
      <p:ext uri="{BB962C8B-B14F-4D97-AF65-F5344CB8AC3E}">
        <p14:creationId xmlns:p14="http://schemas.microsoft.com/office/powerpoint/2010/main" val="28183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29503" y="221832"/>
            <a:ext cx="4412618" cy="523220"/>
          </a:xfrm>
          <a:prstGeom prst="rect">
            <a:avLst/>
          </a:prstGeom>
        </p:spPr>
        <p:txBody>
          <a:bodyPr wrap="none">
            <a:spAutoFit/>
          </a:bodyPr>
          <a:lstStyle/>
          <a:p>
            <a:pPr marL="285750" indent="-285750">
              <a:buFont typeface="Wingdings" pitchFamily="2" charset="2"/>
              <a:buChar char="Ø"/>
            </a:pPr>
            <a:r>
              <a:rPr lang="en-IN" sz="2800" dirty="0" smtClean="0"/>
              <a:t>Project Problem Statement</a:t>
            </a:r>
          </a:p>
        </p:txBody>
      </p:sp>
      <p:sp>
        <p:nvSpPr>
          <p:cNvPr id="4" name="Rectangle 3"/>
          <p:cNvSpPr/>
          <p:nvPr/>
        </p:nvSpPr>
        <p:spPr>
          <a:xfrm>
            <a:off x="683384" y="836712"/>
            <a:ext cx="7704856" cy="5262979"/>
          </a:xfrm>
          <a:prstGeom prst="rect">
            <a:avLst/>
          </a:prstGeom>
        </p:spPr>
        <p:txBody>
          <a:bodyPr wrap="square">
            <a:spAutoFit/>
          </a:bodyPr>
          <a:lstStyle/>
          <a:p>
            <a:pPr algn="ctr"/>
            <a:r>
              <a:rPr lang="en-US" sz="2800" dirty="0">
                <a:solidFill>
                  <a:schemeClr val="tx1">
                    <a:lumMod val="95000"/>
                    <a:lumOff val="5000"/>
                  </a:schemeClr>
                </a:solidFill>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a:t>
            </a:r>
            <a:r>
              <a:rPr lang="en-US" sz="2800" dirty="0" smtClean="0">
                <a:solidFill>
                  <a:schemeClr val="tx1">
                    <a:lumMod val="95000"/>
                    <a:lumOff val="5000"/>
                  </a:schemeClr>
                </a:solidFill>
              </a:rPr>
              <a:t>.</a:t>
            </a:r>
          </a:p>
          <a:p>
            <a:pPr algn="ctr"/>
            <a:endParaRPr lang="en-US" sz="2800" dirty="0">
              <a:solidFill>
                <a:schemeClr val="tx1">
                  <a:lumMod val="95000"/>
                  <a:lumOff val="5000"/>
                </a:schemeClr>
              </a:solidFill>
            </a:endParaRPr>
          </a:p>
          <a:p>
            <a:pPr algn="ctr"/>
            <a:r>
              <a:rPr lang="en-US" sz="2800" dirty="0">
                <a:solidFill>
                  <a:schemeClr val="tx1">
                    <a:lumMod val="95000"/>
                    <a:lumOff val="5000"/>
                  </a:schemeClr>
                </a:solidFill>
              </a:rPr>
              <a:t>What to achieve?</a:t>
            </a:r>
          </a:p>
          <a:p>
            <a:pPr algn="ctr"/>
            <a:r>
              <a:rPr lang="en-US" sz="2800" dirty="0">
                <a:solidFill>
                  <a:schemeClr val="tx1">
                    <a:lumMod val="95000"/>
                    <a:lumOff val="5000"/>
                  </a:schemeClr>
                </a:solidFill>
              </a:rPr>
              <a:t>The classification goal is to predict if the client will subscribe a term deposit (variable y).</a:t>
            </a:r>
          </a:p>
          <a:p>
            <a:pPr algn="ctr"/>
            <a:r>
              <a:rPr lang="en-US" sz="2800" dirty="0" smtClean="0">
                <a:solidFill>
                  <a:schemeClr val="tx1">
                    <a:lumMod val="95000"/>
                    <a:lumOff val="5000"/>
                  </a:schemeClr>
                </a:solidFill>
              </a:rPr>
              <a:t/>
            </a:r>
            <a:br>
              <a:rPr lang="en-US" sz="2800" dirty="0" smtClean="0">
                <a:solidFill>
                  <a:schemeClr val="tx1">
                    <a:lumMod val="95000"/>
                    <a:lumOff val="5000"/>
                  </a:schemeClr>
                </a:solidFill>
              </a:rPr>
            </a:br>
            <a:endParaRPr lang="en-IN" sz="2800" dirty="0">
              <a:solidFill>
                <a:schemeClr val="tx1">
                  <a:lumMod val="95000"/>
                  <a:lumOff val="5000"/>
                </a:schemeClr>
              </a:solidFill>
            </a:endParaRPr>
          </a:p>
        </p:txBody>
      </p:sp>
    </p:spTree>
    <p:extLst>
      <p:ext uri="{BB962C8B-B14F-4D97-AF65-F5344CB8AC3E}">
        <p14:creationId xmlns:p14="http://schemas.microsoft.com/office/powerpoint/2010/main" val="3360113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824" y="188640"/>
            <a:ext cx="3185552" cy="523220"/>
          </a:xfrm>
          <a:prstGeom prst="rect">
            <a:avLst/>
          </a:prstGeom>
        </p:spPr>
        <p:txBody>
          <a:bodyPr wrap="none">
            <a:spAutoFit/>
          </a:bodyPr>
          <a:lstStyle/>
          <a:p>
            <a:pPr marL="285750" indent="-285750">
              <a:buFont typeface="Wingdings" pitchFamily="2" charset="2"/>
              <a:buChar char="Ø"/>
            </a:pPr>
            <a:r>
              <a:rPr lang="en-IN" sz="2800" dirty="0" smtClean="0"/>
              <a:t>Project Pain Points</a:t>
            </a:r>
          </a:p>
        </p:txBody>
      </p:sp>
      <p:sp>
        <p:nvSpPr>
          <p:cNvPr id="3" name="Rectangle 2"/>
          <p:cNvSpPr/>
          <p:nvPr/>
        </p:nvSpPr>
        <p:spPr>
          <a:xfrm>
            <a:off x="800180" y="980728"/>
            <a:ext cx="7560840" cy="4832092"/>
          </a:xfrm>
          <a:prstGeom prst="rect">
            <a:avLst/>
          </a:prstGeom>
        </p:spPr>
        <p:txBody>
          <a:bodyPr wrap="square">
            <a:spAutoFit/>
          </a:bodyPr>
          <a:lstStyle/>
          <a:p>
            <a:pPr marL="285750" indent="-285750">
              <a:buFont typeface="Wingdings" pitchFamily="2" charset="2"/>
              <a:buChar char="q"/>
            </a:pPr>
            <a:r>
              <a:rPr lang="en-US" sz="2800" dirty="0"/>
              <a:t>Terms and Conditions Are </a:t>
            </a:r>
            <a:r>
              <a:rPr lang="en-US" sz="2800" dirty="0" smtClean="0"/>
              <a:t>Failing</a:t>
            </a:r>
          </a:p>
          <a:p>
            <a:endParaRPr lang="en-US" sz="2800" dirty="0"/>
          </a:p>
          <a:p>
            <a:pPr marL="285750" indent="-285750">
              <a:buFont typeface="Wingdings" pitchFamily="2" charset="2"/>
              <a:buChar char="q"/>
            </a:pPr>
            <a:r>
              <a:rPr lang="en-US" sz="2800" dirty="0"/>
              <a:t>Dispute Processes Not Up To </a:t>
            </a:r>
            <a:r>
              <a:rPr lang="en-US" sz="2800" dirty="0" smtClean="0"/>
              <a:t>Speed</a:t>
            </a:r>
          </a:p>
          <a:p>
            <a:endParaRPr lang="en-US" sz="2800" dirty="0"/>
          </a:p>
          <a:p>
            <a:pPr marL="285750" indent="-285750">
              <a:buFont typeface="Wingdings" pitchFamily="2" charset="2"/>
              <a:buChar char="q"/>
            </a:pPr>
            <a:r>
              <a:rPr lang="en-US" sz="2800" dirty="0"/>
              <a:t>Legacy Loan Deferment Systems Are Too </a:t>
            </a:r>
            <a:r>
              <a:rPr lang="en-US" sz="2800" dirty="0" smtClean="0"/>
              <a:t>Slow</a:t>
            </a:r>
          </a:p>
          <a:p>
            <a:endParaRPr lang="en-US" sz="2800" dirty="0"/>
          </a:p>
          <a:p>
            <a:pPr marL="285750" indent="-285750">
              <a:buFont typeface="Wingdings" pitchFamily="2" charset="2"/>
              <a:buChar char="q"/>
            </a:pPr>
            <a:r>
              <a:rPr lang="en-US" sz="2800" dirty="0"/>
              <a:t>Account Transfers Adding </a:t>
            </a:r>
            <a:r>
              <a:rPr lang="en-US" sz="2800" dirty="0" smtClean="0"/>
              <a:t>Grief</a:t>
            </a:r>
          </a:p>
          <a:p>
            <a:endParaRPr lang="en-US" sz="2800" dirty="0"/>
          </a:p>
          <a:p>
            <a:pPr marL="285750" indent="-285750">
              <a:buFont typeface="Wingdings" pitchFamily="2" charset="2"/>
              <a:buChar char="q"/>
            </a:pPr>
            <a:r>
              <a:rPr lang="en-US" sz="2800" dirty="0"/>
              <a:t>Replacement Card Processes Too </a:t>
            </a:r>
            <a:r>
              <a:rPr lang="en-US" sz="2800" dirty="0" smtClean="0"/>
              <a:t>Complex</a:t>
            </a:r>
          </a:p>
          <a:p>
            <a:endParaRPr lang="en-US" sz="2800" dirty="0"/>
          </a:p>
          <a:p>
            <a:pPr marL="285750" indent="-285750">
              <a:buFont typeface="Wingdings" pitchFamily="2" charset="2"/>
              <a:buChar char="q"/>
            </a:pPr>
            <a:r>
              <a:rPr lang="en-US" sz="2800" dirty="0"/>
              <a:t>Fraud Resolution Held Up By Friction</a:t>
            </a:r>
          </a:p>
        </p:txBody>
      </p:sp>
    </p:spTree>
    <p:extLst>
      <p:ext uri="{BB962C8B-B14F-4D97-AF65-F5344CB8AC3E}">
        <p14:creationId xmlns:p14="http://schemas.microsoft.com/office/powerpoint/2010/main" val="3134807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5816" y="147990"/>
            <a:ext cx="3220753" cy="523220"/>
          </a:xfrm>
          <a:prstGeom prst="rect">
            <a:avLst/>
          </a:prstGeom>
        </p:spPr>
        <p:txBody>
          <a:bodyPr wrap="none">
            <a:spAutoFit/>
          </a:bodyPr>
          <a:lstStyle/>
          <a:p>
            <a:pPr marL="285750" indent="-285750">
              <a:buFont typeface="Wingdings" pitchFamily="2" charset="2"/>
              <a:buChar char="Ø"/>
            </a:pPr>
            <a:r>
              <a:rPr lang="en-IN" sz="2800" dirty="0" smtClean="0"/>
              <a:t>Approach Adopted</a:t>
            </a:r>
          </a:p>
        </p:txBody>
      </p:sp>
      <p:sp>
        <p:nvSpPr>
          <p:cNvPr id="3" name="Rectangle 2"/>
          <p:cNvSpPr/>
          <p:nvPr/>
        </p:nvSpPr>
        <p:spPr>
          <a:xfrm>
            <a:off x="565752" y="908720"/>
            <a:ext cx="7920880" cy="3539430"/>
          </a:xfrm>
          <a:prstGeom prst="rect">
            <a:avLst/>
          </a:prstGeom>
        </p:spPr>
        <p:txBody>
          <a:bodyPr wrap="square">
            <a:spAutoFit/>
          </a:bodyPr>
          <a:lstStyle/>
          <a:p>
            <a:pPr marL="285750" indent="-285750">
              <a:buFont typeface="Wingdings" pitchFamily="2" charset="2"/>
              <a:buChar char="q"/>
            </a:pPr>
            <a:r>
              <a:rPr lang="en-US" sz="2800" dirty="0" smtClean="0"/>
              <a:t>Import </a:t>
            </a:r>
            <a:r>
              <a:rPr lang="en-US" sz="2800" dirty="0"/>
              <a:t>data from dataset and perform initial high-level analysis: look at the number of rows, look at the missing values, look at dataset columns and their values respective to the campaign outcome</a:t>
            </a:r>
            <a:r>
              <a:rPr lang="en-US" sz="2800" dirty="0" smtClean="0"/>
              <a:t>.</a:t>
            </a:r>
          </a:p>
          <a:p>
            <a:pPr marL="285750" indent="-285750">
              <a:buFont typeface="Wingdings" pitchFamily="2" charset="2"/>
              <a:buChar char="q"/>
            </a:pPr>
            <a:endParaRPr lang="en-US" sz="2800" dirty="0"/>
          </a:p>
          <a:p>
            <a:pPr marL="285750" indent="-285750">
              <a:buFont typeface="Wingdings" pitchFamily="2" charset="2"/>
              <a:buChar char="q"/>
            </a:pPr>
            <a:r>
              <a:rPr lang="en-US" sz="2800" dirty="0" smtClean="0"/>
              <a:t>Clean </a:t>
            </a:r>
            <a:r>
              <a:rPr lang="en-US" sz="2800" dirty="0"/>
              <a:t>the data: remove irrelevant columns, deal with missing and incorrect values, turn categorical columns into dummy variables.</a:t>
            </a:r>
          </a:p>
        </p:txBody>
      </p:sp>
    </p:spTree>
    <p:extLst>
      <p:ext uri="{BB962C8B-B14F-4D97-AF65-F5344CB8AC3E}">
        <p14:creationId xmlns:p14="http://schemas.microsoft.com/office/powerpoint/2010/main" val="182235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76" y="260648"/>
            <a:ext cx="3560847" cy="523220"/>
          </a:xfrm>
          <a:prstGeom prst="rect">
            <a:avLst/>
          </a:prstGeom>
        </p:spPr>
        <p:txBody>
          <a:bodyPr wrap="none">
            <a:spAutoFit/>
          </a:bodyPr>
          <a:lstStyle/>
          <a:p>
            <a:pPr marL="285750" indent="-285750">
              <a:buFont typeface="Wingdings" pitchFamily="2" charset="2"/>
              <a:buChar char="Ø"/>
            </a:pPr>
            <a:r>
              <a:rPr lang="en-IN" sz="2800" dirty="0" smtClean="0"/>
              <a:t>Techniques and Tools</a:t>
            </a:r>
          </a:p>
        </p:txBody>
      </p:sp>
      <p:sp>
        <p:nvSpPr>
          <p:cNvPr id="3" name="Rectangle 2"/>
          <p:cNvSpPr/>
          <p:nvPr/>
        </p:nvSpPr>
        <p:spPr>
          <a:xfrm>
            <a:off x="1043608" y="908720"/>
            <a:ext cx="6102424" cy="4955203"/>
          </a:xfrm>
          <a:prstGeom prst="rect">
            <a:avLst/>
          </a:prstGeom>
        </p:spPr>
        <p:txBody>
          <a:bodyPr wrap="square">
            <a:spAutoFit/>
          </a:bodyPr>
          <a:lstStyle/>
          <a:p>
            <a:pPr algn="ctr"/>
            <a:r>
              <a:rPr lang="en-IN" sz="3200" b="1" dirty="0" smtClean="0"/>
              <a:t>TOOLS</a:t>
            </a:r>
          </a:p>
          <a:p>
            <a:pPr marL="285750" indent="-285750">
              <a:buFont typeface="Wingdings" pitchFamily="2" charset="2"/>
              <a:buChar char="v"/>
            </a:pPr>
            <a:r>
              <a:rPr lang="en-IN" dirty="0" smtClean="0"/>
              <a:t>import linear algebra and data manipulation libraries</a:t>
            </a:r>
          </a:p>
          <a:p>
            <a:pPr marL="285750" indent="-285750">
              <a:buFont typeface="Wingdings" pitchFamily="2" charset="2"/>
              <a:buChar char="q"/>
            </a:pPr>
            <a:r>
              <a:rPr lang="en-IN" dirty="0" smtClean="0"/>
              <a:t>  numpy </a:t>
            </a:r>
          </a:p>
          <a:p>
            <a:pPr marL="285750" indent="-285750">
              <a:buFont typeface="Wingdings" pitchFamily="2" charset="2"/>
              <a:buChar char="q"/>
            </a:pPr>
            <a:r>
              <a:rPr lang="en-IN" dirty="0" smtClean="0"/>
              <a:t>  pandas </a:t>
            </a:r>
          </a:p>
          <a:p>
            <a:endParaRPr lang="en-IN" dirty="0" smtClean="0"/>
          </a:p>
          <a:p>
            <a:pPr marL="285750" indent="-285750">
              <a:buFont typeface="Wingdings" pitchFamily="2" charset="2"/>
              <a:buChar char="v"/>
            </a:pPr>
            <a:r>
              <a:rPr lang="en-IN" dirty="0" smtClean="0"/>
              <a:t>import standard visualization</a:t>
            </a:r>
          </a:p>
          <a:p>
            <a:pPr marL="285750" indent="-285750">
              <a:buFont typeface="Wingdings" pitchFamily="2" charset="2"/>
              <a:buChar char="q"/>
            </a:pPr>
            <a:r>
              <a:rPr lang="en-IN" dirty="0" smtClean="0"/>
              <a:t>       matplotlib</a:t>
            </a:r>
          </a:p>
          <a:p>
            <a:pPr marL="285750" indent="-285750">
              <a:buFont typeface="Wingdings" pitchFamily="2" charset="2"/>
              <a:buChar char="q"/>
            </a:pPr>
            <a:r>
              <a:rPr lang="en-IN" dirty="0" smtClean="0"/>
              <a:t>       seaborn </a:t>
            </a:r>
          </a:p>
          <a:p>
            <a:endParaRPr lang="en-IN" dirty="0"/>
          </a:p>
          <a:p>
            <a:pPr algn="ctr"/>
            <a:r>
              <a:rPr lang="en-IN" sz="3200" b="1" dirty="0" smtClean="0"/>
              <a:t>TECHNIQUES</a:t>
            </a:r>
          </a:p>
          <a:p>
            <a:endParaRPr lang="en-IN" dirty="0"/>
          </a:p>
          <a:p>
            <a:pPr marL="285750" indent="-285750">
              <a:buFont typeface="Wingdings" pitchFamily="2" charset="2"/>
              <a:buChar char="q"/>
            </a:pPr>
            <a:r>
              <a:rPr lang="en-IN" dirty="0" smtClean="0"/>
              <a:t>Exploration Data Analysis</a:t>
            </a:r>
            <a:endParaRPr lang="en-IN" dirty="0"/>
          </a:p>
          <a:p>
            <a:pPr marL="285750" indent="-285750">
              <a:buFont typeface="Wingdings" pitchFamily="2" charset="2"/>
              <a:buChar char="q"/>
            </a:pPr>
            <a:r>
              <a:rPr lang="en-IN" dirty="0"/>
              <a:t>Data Cleaning</a:t>
            </a:r>
          </a:p>
          <a:p>
            <a:pPr marL="285750" indent="-285750">
              <a:buFont typeface="Wingdings" pitchFamily="2" charset="2"/>
              <a:buChar char="q"/>
            </a:pPr>
            <a:r>
              <a:rPr lang="en-IN" dirty="0" smtClean="0"/>
              <a:t>Fill Missing Values</a:t>
            </a:r>
          </a:p>
          <a:p>
            <a:endParaRPr lang="en-IN" dirty="0" smtClean="0"/>
          </a:p>
          <a:p>
            <a:endParaRPr lang="en-IN" dirty="0"/>
          </a:p>
        </p:txBody>
      </p:sp>
    </p:spTree>
    <p:extLst>
      <p:ext uri="{BB962C8B-B14F-4D97-AF65-F5344CB8AC3E}">
        <p14:creationId xmlns:p14="http://schemas.microsoft.com/office/powerpoint/2010/main" val="835810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7824" y="160338"/>
            <a:ext cx="2803844" cy="523220"/>
          </a:xfrm>
          <a:prstGeom prst="rect">
            <a:avLst/>
          </a:prstGeom>
        </p:spPr>
        <p:txBody>
          <a:bodyPr wrap="none">
            <a:spAutoFit/>
          </a:bodyPr>
          <a:lstStyle/>
          <a:p>
            <a:pPr marL="285750" indent="-285750">
              <a:buFont typeface="Wingdings" pitchFamily="2" charset="2"/>
              <a:buChar char="Ø"/>
            </a:pPr>
            <a:r>
              <a:rPr lang="en-IN" sz="2800" dirty="0" smtClean="0"/>
              <a:t>Analysis Section</a:t>
            </a:r>
          </a:p>
        </p:txBody>
      </p:sp>
      <p:sp>
        <p:nvSpPr>
          <p:cNvPr id="3" name="AutoShape 2" descr="data:image/png;base64,iVBORw0KGgoAAAANSUhEUgAABlkAAAT7CAYAAAAdJdYaAAAAOXRFWHRTb2Z0d2FyZQBNYXRwbG90bGliIHZlcnNpb24zLjUuMiwgaHR0cHM6Ly9tYXRwbG90bGliLm9yZy8qNh9FAAAACXBIWXMAAA9hAAAPYQGoP6dpAAEAAElEQVR4nOzde1hVZfr/8c/mJJuETEIwyyAMiRIPSTGV4WjUzGg1xMw0jVge0w74VRMrcVJTs5IkzNRSLEpLLJxyLKchazqYmdJYFqBhgHkAjAw8cJT9+8Mfe9yCitvNPsD7dV1cwFrPutcNa7H3Yt3reR6DyWQyCQAAAAAAAAAAAOfEzdEJAAAAAAAAAAAAuCKKLAAAAAAAAAAAAFagyAIAAAAAAAAAAGAFiiwAAAAAAAAAAABWoMgCAAAAAAAAAABgBYosAAAAAAAAAAAAVqDIAgAAAAAAAAAAYAWKLAAAAAAAAAAAAFagyAIAAAAA58hkMjk6BQAAAK5JACdAkQWA3QwaNEiPPfZYq7UHAABoDT179tQLL7wgSaqtrdW8efP0z3/+85xirF27Vj179tTevXtbI0UAAOAAe/fuVc+ePbV27Vq777uyslKPPvqotm3bZl42fPhwDR8+3O65AO2dh6MTANB+LFq0SB07dnR0GgAAAOckMzNTQUFBkqSysjK9+uqrmjdvnoOzAgAA7VleXp7eeecd3XXXXeZlM2bMcGBGQPtFkQWA3URERDg6BQAAgHPWp08fR6cAAABwVj169HB0CkC7xHBhAOzm5OG/Dh8+rHnz5umWW25Rr169NHToUL399ttNtqmrq9OcOXMUFRWlqKgoPfroo/rll1/snToAAHAigwYN0qJFizRv3jxdf/316tu3rx555BEdPXpUL7/8sm6++WZde+21SkxM1KFDhyRJ1dXVeu6553TrrbfqmmuuUb9+/TRy5Ejl5eWZ4z722GO67777NGPGDPXv319xcXGqr683Dxe2d+9eDR48WJL0+OOPa9CgQeZt33rrLd11113q06ePIiMjdeedd+r999+37y8GAACcl7feektDhgzRNddco4EDB+qFF15QfX29ef2///1v3XHHHYqMjFRcXJzy8/Mttt+yZYt69uypLVu2WCw/dRgvk8mkVatWaciQIYqMjFRsbKyWLVtmMb/Kma4ttmzZonvvvVeSdO+995pjn7qfmpoavfjii/rd736nXr166dZbb9XLL7+shoYGi9ySk5P18ssva+DAgerVq5f++te/6ptvvjnfXyfQbtCTBYDdVVdX629/+5t+/vlnJSYm6rLLLtOHH36o5ORk/fzzzxo/fry57YYNGxQZGamnn35av/zyi1JSUlRcXKzVq1c78CcAAACO9sorr+iGG25QamqqduzYoQULFuj7779XYGCgZs+ercLCQj377LO6+OKLNWPGDE2dOlVbt27VI488ou7du6uoqEhpaWmaNGmSNmzYIIPBIEnatm2bDAaDXnjhBR09elQeHv/7l6lLly5atGiRHn74YT3wwAO69dZbJUmrVq3SnDlz9PDDD+vRRx/Vr7/+qmXLlikpKUl9+vTRJZdc4pDfEQAAaLmXXnpJqampSkhI0OOPP668vDy98MILOnDggJ566il99NFHmjBhgoYMGaIpU6YoPz9fSUlJVu1rwYIFSk9P14gRI3TjjTfq+++/V2pqqmpra/XQQw+d9dri6quv1hNPPKEnn3xSTzzxhK6//vom+zCZTBo/fry2b9+uhx56SFdddZW2bNmi559/Xj/99JNmz55tbvvBBx8oNDRU06dPl8lk0jPPPKMJEyboo48+kru7u9W/U6C9oMgCwO7Wrl2rXbt26Y033tC1114rSRowYIDq6+u1ePFi/fWvf1WnTp0kSX5+flq+fLl5LpeLLrpIDz30kD7//HPddNNNjvoRAACAg11wwQVKTU2Vh4eHbrjhBv3jH/9QWVmZ3nrrLfn6+iomJkZffvmlvv76a9XW1uro0aP6+9//rj/84Q+SpOuuu05Hjx7V008/rYMHD6pLly6SpPr6es2aNUuXX355k316eXnpqquukiR1797dPBTqTz/9pFGjRumhhx4yt7300kt111136euvv6bIAgCAkzt8+LCWLFmiu+++W9OnT5ck3XTTTerUqZOmT5+ukSNH6sUXX9TVV1+t5557TpJ08803S5L5+5aqrKzUK6+8ouHDh2vq1KmSpBtvvFG//PKLcnJyJJ392mLo0KHmocF69OjR7DBhn376qb744gvNnz9fd9xxh3k/3t7eSktL03333Wferr6+Xunp6eZ7L0ePHtWjjz6qvLw8XXPNNef08wHtEUUWAHb31VdfqVu3buYCS6M77rhDb7/9tr755hvFxMRIkmJiYsxv8tKJ4UE8PT31xRdfUGQBAKAdi4yMtOhlEhAQoI4dO8rX19e8rFOnTtq1a5e8vLyUnp4u6cTE9cXFxfrxxx/18ccfSzoxPGkjb29vde/e/ZxyOXk41KKiIhUVFWnz5s1NYgMAAOf03//+V1VVVRo0aJDF8GCNQ4N+9NFH+v777zVhwgSL7X7/+9+fc5Fl+/btqqurU2xsrMXyxuuJk78+n2uLr776Su7u7uYHTBrdcccdSktL05YtWywKNSffewkMDJQkVVVVndPPBrRXFFkA2F1FRYUuvvjiJssbl1VWVjZZ1sjNzU2dOnWyaAMAANqfk28ENDIajadt/9lnn+mpp57Sjz/+qAsuuEA9e/bUBRdcIEkW45/7+/ubhw5rqT179uiJJ57Ql19+KQ8PD11xxRXq2bNnk9gAAMA5/frrr5Kk+++/v9n1e/fulclkUufOnS2WN/aEtWZfp8Y6mS2uLSoqKnTRRRdZPJQinXgwRTpRwGl06jWUm9uJabxPnrsFwOlRZAFgdxdeeKGKi4ubLD948KCkE0OCNTq1mHL8+HEdOnRI/v7+rZskAABoM/bs2aOHHnpIgwcP1ksvvWTuqbJq1Sp99tln5xW7oaFB999/vzw9PbVmzRpFRETIw8NDBQUFWrdunS3SBwAArczPz0+SlJKSouDg4CbrL774Yr399tv6+eefLZY3FkwaNT6ocWpx4ujRo+aHOxr39csvv+iKK64wtzlw4ICKi4vVr18/m1xbXHjhhTp06JDq6+stCi1lZWWSLO+9ADg/bo5OAED7ExUVpX379pnHGm20bt06eXp6KjIy0rzsiy++sOiq+8EHH6i+vr7ZSd0AAACa891336mmpkbjxo2zGAqsscByLr1NTp389dChQyosLNSf/vQniyHMPv30U0k8AQoAgCvo3bu3PD09VVpaql69epk/PD099dxzz2nv3r3q27ev/v3vf1tcN3z00UcWcRp72h44cMC8rKKiQrt37zZ/HxkZKU9PT23cuNFi24yMDP3f//2fDh8+3KJri7NNSH/dddfp+PHjev/99y2WNxZqTh3CHYD16MkCwO7uuusuvfHGG3r44Yc1YcIEXXbZZfroo4+UlZWlhx9+2PxUhyT9/PPPSkxM1PDhw1VUVKQFCxboxhtv1G9+8xsH/gQAAMCVXH311fLw8ND8+fM1atQo1dbWau3atfrPf/4jSTp27FiLYzXO+bJ582aFhoaqd+/e6tatm1atWqWgoCD5+fnp888/V0ZGhiTGMgcAwBVcdNFFGjNmjNLS0nTkyBFdf/31Ki0tVVpamgwGg8LDwzV58mTdd999evjhh3X33XerqKhIS5YssYjTs2dPde3aVYsWLZKvr6/c3Nz08ssvWwzH1blzZ917773KyMiQl5eXoqOjtWPHDq1cuVKTJ0+Wv79/i64tGq9J/vOf/+jCCy9UeHi4RS4333yzrr/+es2YMUNlZWWKiIjQV199pWXLlikuLs48HwuA80dPFgB2ZzQa9frrr2vQoEFauHChHnjgAeXk5Gju3LlKTEy0aPuXv/xFF198sR566CGlpaXp9ttv16JFi855rHQAANB+XX755XruuedUWlqqBx54QE888YQk6fXXX5fBYNC2bdtaHKtjx44aOXKkPvzwQ40ZM0a1tbVavHixAgMD9dhjj2nixInavn27lixZoiuuuOKcYgMAAMeZOHGiHnvsMWVnZ2vs2LGaP3++rr32Wq1cuVK+vr7q37+/li1bptLSUj388MNavXq1nnrqKYsY7u7uWrhwobp06aLJkydrzpw5+v3vf69bb73Vol1SUpIeeeQRvf/++7r//vv1j3/8Q9OmTdOoUaMkqUXXFldeeaWGDh2qVatWacqUKU1+HoPBoJdeekl//etf9dprr+n+++/Xv/71L02aNElz585tpd8i0D4ZTMzECMBObrzxRt16662aMWOGo1MBAAAAAAAAgPPGcGEAWl1ubq6+/vpr/fzzzxbjoAMAAAAAAACAK6PIAqDVrV27VllZWRowYIDuuusuR6cDAAAAAAAAADbBcGEAAAAAAAAAAABWYOJ7AAAAAAAAAAAAK1BkAQAAAAAAAAAAsAJFFgAAAAAAAAAAACsw8b2k//73vzKZTPL09HR0KgAAOI26ujoZDAb17dvX0am0eVyLAADQFNci9sO1CAAATbX0WoSeLJJMJpNMJpOj05DJZFJtba1T5CI5Vz7kQi7k0rZykZwrH3I5fS7OkEd7wO/6/DjT3w1cH+cTbInz6fzw/mg/7f13zd+q6+GYuR6OmevhmLX8/ZGeLJL5SY1evXo5NI9jx44pLy9PPXr0kI+Pj0NzcbZ8yIVcyKVt5eJs+ZBL83bs2OHQ/bcnznIt4qqc6e8Gro/zCbbE+XR+uBaxn/Z+LcLfquvhmLkejpnr4Zi1/FqEniwAAAAAAAAAAABWoMgCAAAAAAAAAABgBYosAAAAAAAAAAAAVqDIAgAAAAAAAAAAYAWKLAAAAAAAAAAAAFagyAIAAAAAAAAAAGAFiiwAAAAAAAAAAABWoMgCAAAAAAAAAABgBYosAAAAAAAAAAAAVqDIAgAAXEp5ebmSkpIUHR2tvn376v7771dBQYF5fV5enhISEtSnTx8NHDhQ6enpFts3NDRo4cKFGjBggHr37q1Ro0apuLjYoo0tYgAAAAAAgLaPIgsAAHApDzzwgH766SctW7ZMb7/9try9vTVixAhVVVXp0KFDGjlypIKDg5WVlaXExESlpaUpKyvLvP3ixYu1evVqzZkzR5mZmTIYDBo7dqxqa2slySYxAAAAAABA+0CRBQAAuIxDhw7p0ksv1ezZs9WrVy+FhobqwQcf1MGDB/XDDz9ozZo18vLy0syZMxUaGqr4+HiNGDFCy5YtkyTV1tZqxYoVSkxMVExMjMLDw5WamqrS0lJlZ2dLkk1iAAAAAACA9oEiCwAAcBkXXXSRFixYoCuvvFKS9PPPPys9PV1BQUHq0aOHtm3bpqioKHl4eJi3iY6OVmFhocrLy5Wfn6+jR48qOjravN7Pz08RERHaunWrJNkkBgAAAAAAaB88zt4E9mIwGGQ0GmUwGBydCgAATu/vf/+7udfJkiVL5OPjo5KSEoWFhVm069KliyRp//79KikpkSR17dq1SZsDBw5Ikk1iWMNkMunYsWNWb3+q9nQ9UVtbK6PRqNra2nbzc5tMJken0GZVVVVZfAbOB+fT+TGZTO3mdR2Oxf0YAMD5oMjSShoaTHJzO7c3Z6PRqIiICLvuEwAAV3Xffffp7rvv1ptvvqmHHnpIb7zxhqqrq+Xl5WXRrkOHDpKkmpoa802u5tpUVFRIkk1iWKOurk55eXlWb38yT09PRURcLQ8Pd5vEc3ZGo1GdOnVydBp2U19/XLm536uurs7RqbRpRUVFjk4BbQjnk/VOfb+Fa3GV+xTnez/GEVzldwsA7QFFllbi5mZQyqoc7S09bJf9XRroqynDrrXLvgAAcAY9evSQJM2ePVvbt2/XypUr5e3t3WTy+ZqaGkmSj4+PvL29JZ3o+dD4dWMbo9EoSTaJYQ1PT0/zz3S+DAaDPDzc7XotAvtovOa78sor6c3SSqqqqlRUVKTg4ODz+psGJM6n81VQUODoFJr166+/asGCBfrPf/6jI0eOqGfPnnrkkUfUv39/SdLjjz+utWvXWmwTGBioTz/9VJLU0NCgRYsW6a233lJlZaWuvfZazZgxQ5dffrm5fV5enubOnavvvvtOnTp10vDhwzV69Gjz+pbEcAb2vjfSXnAPCACcC0WWVrS39LB277P+iVYAAGCpvLxcmzdv1u9//3u5u5/opeHm5qbQ0FCVlZUpKChIZWVlFts0fh8YGKj6+nrzsu7du1u0CQ8PlySbxLCGwWCQj4+P1ds3h2uRtoubta3PaDTa/G8S7Rfnk3WcdeimyZMnq7y8XAsWLFDnzp31xhtvaPTo0Vq7dq1CQ0O1c+dOjR8/XgkJCeZtGq9bJGnx4sVavXq15s2bp8DAQM2fP19jx47V+vXr5eXlpUOHDmnkyJG65ZZbNGvWLG3fvl2zZs1Sp06dFB8f36IYzoTrEQBAW8fE9wAAwGWUlZXpkUce0VdffWVeVldXp9zcXIWGhioqKko5OTk6fvy4ef3mzZsVEhIif39/hYeHq2PHjtqyZYt5fWVlpXJzc81Pn9oiBgAAaJuKi4u1adMmzZgxQ/3799cVV1yh5ORkBQYGav369Tp+/LgKCgrUq1cvBQQEmD86d+4s6URP2BUrVigxMVExMTEKDw9XamqqSktLlZ2dLUnmOedmzpyp0NBQxcfHa8SIEVq2bFmLYwAAAPuhyAIAAFxGeHi4brrpJs2aNUvbtm3Trl279Oijj6qyslIjRoxQfHy8jhw5ouTkZBUUFGjt2rXKyMjQuHHjJJ0Y1z0hIUEpKSnauHGj8vPzNWnSJAUFBSk2NlaSbBIDAAC0TRdddJFefvllXXPNNeZlBoNBJpNJFRUVKioqUk1NjUJDQ5vdPj8/X0ePHlV0dLR5mZ+fnyIiIrR161ZJ0rZt2xQVFSUPj/8NPhIdHa3CwkKVl5e3KAYAALAfhgsDAAAuw2Aw6Pnnn9dzzz2niRMn6vDhw+rfv79WrVqlSy65RJK0fPlyzZ07V3FxcQoICNDUqVMVFxdnjjFhwgTV19dr+vTpqq6uVlRUlNLT081Da/j7+593DAAA0Db5+fkpJibGYtmGDRu0Z88e3XTTTdq1a5cMBoMyMjL06aefys3NTTExMZo4caJ8fX1VUlIiSeratatFjC5duujAgQOSpJKSEoWFhTVZL0n79+9vUQxrmEwmHTt2zOrtT2UwGBjespVVVVW12znaqqqqLD7D+XHMXA/H7MR7Y0uGL6XIgtNqvCBy1nFwAQDtk6+vr2bOnKmZM2c2uz4yMlKZmZmn3d7d3V1JSUlKSko6bRtbxAAAAG1fTk6Opk2bpsGDB2vQoEFauHCh3Nzc1K1bNy1dulTFxcV65plntGvXLmVkZJhvVJ36YEaHDh1UUXFi3pLq6upm10tSTU1Ni2JYo66uTnl5eVZvfyqj0aiIiAibxUNThYWF7frmpyQVFRU5OgWcI46Z62nvx6wlD1NSZGknGhpMcnM7t2LJ+VwQWbM/AAAAAABcxYcffqgpU6aod+/eWrBggSQpMTFRI0aMkJ+fnyQpLCxMAQEBuvvuu7Vjxw55e3tLOjGvSuPX0oniSWOvD29vb9XW1lrsq6amRpLk4+PTohjW8PT0VI8ePaze/lQ8sNn6QkJC2nVPlqKiIgUHB9NjykVwzFwPx0wqKChoUTuKLO2Em5tBKatytLf0cKvv69JAX00Zdm2r7wcAAAAAAEdYuXKl5s6dq9jYWKWkpJifcjUYDOYCS6PGob9KSkrMQ3yVlZWpe/fu5jZlZWUKDw+XJAUFBamsrMwiRuP3gYGBqq+vP2sMaxgMBvn4+Fi9Peyvvd70PJnRaOS8dTEcM9fTno9ZSx8YoMjSjuwtPazd+6zvOgwAAAAAQHv3xhtvaPbs2Ro+fLimTZsmNzc387pHHnlEv/76q9LT083LduzYIUnq0aOHLrvsMnXs2FFbtmwxF0gqKyuVm5urhIQESVJUVJRWr16t48ePy93dXZK0efNmhYSEyN/fX76+vmeNAQAA7Mft7E0AAAAAAABQWFiop556SrGxsRo3bpzKy8t18OBBHTx4UIcPH9bQoUO1adMmLVmyRHv27NEnn3yiadOmaejQoQoNDZWXl5cSEhKUkpKijRs3Kj8/X5MmTVJQUJBiY2MlSfHx8Tpy5IiSk5NVUFCgtWvXKiMjQ+PGjZOkFsUAAAD2Q08WAAAAAACAFvjggw9UV1en7OxsZWdnW6yLi4vT008/rbS0NC1dulRLly6Vr6+vbr/9dk2cONHcbsKECaqvr9f06dNVXV2tqKgopaenm4cc8/f31/LlyzV37lzFxcUpICBAU6dOVVxcXItjAAAA+6HIAgAAAAAA0ALjx4/X+PHjz9jmtttu02233Xba9e7u7kpKSlJSUtJp20RGRiozM/O8YgAAAPtguDAAAAAAAAAAAAArUGQBAAAAAAAAAACwAkUWAAAAAAAAAAAAK5xXkWXx4sUaPny4xbK8vDwlJCSoT58+GjhwoNLT0y3WNzQ0aOHChRowYIB69+6tUaNGqbi42OYxAAAAAAAAAAAAWpPVRZZXX31VCxcutFh26NAhjRw5UsHBwcrKylJiYqLS0tKUlZVlbrN48WKtXr1ac+bMUWZmpgwGg8aOHava2lqbxQAAAAAAAAAAAGht51xkKS0t1ZgxY5SWlqaQkBCLdWvWrJGXl5dmzpyp0NBQxcfHa8SIEVq2bJkkqba2VitWrFBiYqJiYmIUHh6u1NRUlZaWKjs722YxAAAAAAAAAAAAWpvHuW7w/fff68ILL9S6dev04osvat++feZ127ZtU1RUlDw8/hc2OjpaL730ksrLy7Vv3z4dPXpU0dHR5vV+fn6KiIjQ1q1bNWTIEJvEsIbJZNKxY8es2vZUBoNBRqPRJrHOVVVVlUwmk1Pk01wu5xPr5M+ORC7NI5fmkcvpOVM+5NI8k8kkg8Hg6DQAAAAAAACc1jkXWQYNGqRBgwY1u66kpERhYWEWy7p06SJJ2r9/v0pKSiRJXbt2bdLmwIEDNothjbq6OuXl5Vm9/cmMRqMiIiJsEutcFRYWNrkx56h8msvlfBUVFdk03vkgl+aRS/PI5fScKR9yacrLy8vRKQAAAAAAADitcy6ynEl1dXWTmzEdOnSQJNXU1JhvuDfXpqKiwmYxrOHp6akePXpYvf3JHPnUb0hISLM9WZwlF2tVVVWpqKhIwcHBDuslRC7kQi5tNx9yaV5BQYFD9w8AAAAAAODsbFpk8fb2bjL5fE1NjSTJx8dH3t7ekk7Mq9L4dWObxhtJtohhDYPBIB8fH6u3dxaOviF3stbIxWg0Os1xIpfmkUvzyOX0nCkfcrHEUGEAAAAAAABnds4T359JUFCQysrKLJY1fh8YGGge4qu5NkFBQTaLAQAAAAAAAAAA0NpsWmSJiopSTk6Ojh8/bl62efNmhYSEyN/fX+Hh4erYsaO2bNliXl9ZWanc3Fz179/fZjEAAAAAAAAAAABam02LLPHx8Tpy5IiSk5NVUFCgtWvXKiMjQ+PGjZN0Yh6VhIQEpaSkaOPGjcrPz9ekSZMUFBSk2NhYm8UAAAAAAAAAAABobTadk8Xf31/Lly/X3LlzFRcXp4CAAE2dOlVxcXHmNhMmTFB9fb2mT5+u6upqRUVFKT093TyRvS1iAAAAAAAAAAAAtLbzKrI8/fTTTZZFRkYqMzPztNu4u7srKSlJSUlJp21jixgAAAAAAAAAAACtyabDhQEAAAAAAAAAALQXFFkAAAAAAAAAAACsQJEFAAAAAAAAAADAChRZAAAAAAAAAAAArECRBQAAAAAAAAAAwAoUWQAAAAAAAAAAAKxAkQUAAAAAAAAAAMAKFFkAAAAAAAAAAACsQJEFAAAAAAAAAADAChRZAAAAAAAAAAAArECRBQAAAAAAAAAAwAoUWQAAAAAAAAAAAKxAkQUAAAAAAAAAAMAKFFkAAAAAAAAAAACsQJEFAAAAAAAAAADAChRZAAAAAAAAAAAArECRBQAAAAAAAAAAwAoUWQAAAAAAAAAAAKxAkQUAAAAAAAAAAMAKFFkAAAAAAAAAAACsQJEFAAAAAAAAAADAChRZAACAy/j111/1xBNP6Oabb1a/fv10zz33aNu2beb1jz/+uHr27GnxcfPNN5vXNzQ0aOHChRowYIB69+6tUaNGqbi42GIfeXl5SkhIUJ8+fTRw4EClp6dbrG9JDAAAAAAA0D5QZAEAAC5j8uTJ+uabb7RgwQK9/fbbuvrqqzV69Gjt3r1bkrRz506NHz9en3/+ufnjnXfeMW+/ePFirV69WnPmzFFmZqYMBoPGjh2r2tpaSdKhQ4c0cuRIBQcHKysrS4mJiUpLS1NWVlaLYwAAAAAAgPaDIgsAAHAJxcXF2rRpk2bMmKH+/fvriiuuUHJysgIDA7V+/XodP35cBQUF6tWrlwICAswfnTt3liTV1tZqxYoVSkxMVExMjMLDw5WamqrS0lJlZ2dLktasWSMvLy/NnDlToaGhio+P14gRI7Rs2bIWxwAAAAAAAO0HRRYAAOASLrroIr388su65pprzMsMBoNMJpMqKipUVFSkmpoahYaGNrt9fn6+jh49qujoaPMyPz8/RUREaOvWrZKkbdu2KSoqSh4eHuY20dHRKiwsVHl5eYtiAAAAAACA9sPj7E0AAAAcz8/PTzExMRbLNmzYoD179uimm27Srl27ZDAYlJGRoU8//VRubm6KiYnRxIkT5evrq5KSEklS165dLWJ06dJFBw4ckCSVlJQoLCysyXpJ2r9/f4tiWMtkMunYsWPnFaORwWCQ0Wi0SSw4p6qqKplMJken0SZVVVVZfAbOB+fT+TGZTDIYDI5OAwAA4IwosgAAAJeUk5OjadOmafDgwRo0aJAWLlwoNzc3devWTUuXLlVxcbGeeeYZ7dq1SxkZGeYbXF5eXhZxOnTooIqKCklSdXV1s+slqaampkUxrFVXV6e8vLzzitHIaDQqIiLCJrHgnAoLC7lp28qKioocnQLaEM4n6536ngsAAOBsKLIAAACX8+GHH2rKlCnq3bu3FixYIElKTEzUiBEj5OfnJ0kKCwtTQECA7r77bu3YsUPe3t6STsyr0vi1dKJ40tjrw9vbu8kE9jU1NZIkHx+fFsWwlqenp3r06HFeMRrx1G/bFxISQk+WVlJVVaWioiIFBwfTIwznjfPp/BQUFDg6BQAAgLOiyAIAAFzKypUrNXfuXMXGxiolJcX8hKvBYDAXWBo1Dv1VUlJiHuKrrKxM3bt3N7cpKytTeHi4JCkoKEhlZWUWMRq/DwwMVH19/VljWMtgMMjHx+e8YqD94GZt6zMajfxNwmY4n6zDQwMAAMAVMPE9AABwGW+88YZmz56tYcOG6fnnn7cYQuSRRx7R6NGjLdrv2LFDktSjRw+Fh4erY8eO2rJli3l9ZWWlcnNz1b9/f0lSVFSUcnJydPz4cXObzZs3KyQkRP7+/i2KAQAAAAAA2g+KLAAAwCUUFhbqqaeeUmxsrMaNG6fy8nIdPHhQBw8e1OHDhzV06FBt2rRJS5Ys0Z49e/TJJ59o2rRpGjp0qEJDQ+Xl5aWEhASlpKRo48aNys/P16RJkxQUFKTY2FhJUnx8vI4cOaLk5GQVFBRo7dq1ysjI0Lhx4ySpRTEAAAAAAED7wXBhAADAJXzwwQeqq6tTdna2srOzLdbFxcXp6aefVlpampYuXaqlS5fK19dXt99+uyZOnGhuN2HCBNXX12v69Omqrq5WVFSU0tPTzT1i/P39tXz5cs2dO1dxcXEKCAjQ1KlTFRcX1+IYAAAAAACg/aDIAgAAXML48eM1fvz4M7a57bbbdNttt512vbu7u5KSkpSUlHTaNpGRkcrMzDyvGAAAAAAAoH1guDAAAAAAAAAAAAArUGQBAAAAAAAAAACwAkUWAAAAAAAAAAAAK1BkAQAAAAAAAAAAsAJFFgAAAAAAgBb69ddf9cQTT+jmm29Wv379dM8992jbtm3m9Xl5eUpISFCfPn00cOBApaenW2zf0NCghQsXasCAAerdu7dGjRql4uJiiza2iAEAAOyDIgsAAAAAAEALTZ48Wd98840WLFigt99+W1dffbVGjx6t3bt369ChQxo5cqSCg4OVlZWlxMREpaWlKSsry7z94sWLtXr1as2ZM0eZmZkyGAwaO3asamtrJckmMQAAgP14ODoBAAAAAAAAV1BcXKxNmzbpzTffVL9+/SRJycnJ+vTTT7V+/Xp5e3vLy8tLM2fOlIeHh0JDQ1VcXKxly5YpPj5etbW1WrFihZKSkhQTEyNJSk1N1YABA5Sdna0hQ4ZozZo15x0DAADYDz1ZAAAAAAAAWuCiiy7Syy+/rGuuuca8zGAwyGQyqaKiQtu2bVNUVJQ8PP73TGt0dLQKCwtVXl6u/Px8HT16VNHR0eb1fn5+ioiI0NatWyXJJjEAAID90JMFLsFgMMhoNMpgMDg6FQAAAABAO+Xn52fuPdJow4YN2rNnj2666SalpqYqLCzMYn2XLl0kSfv371dJSYkkqWvXrk3aHDhwQJJUUlJy3jGsYTKZdOzYMau3P1Xj//FoPVVVVTKZTI5OwyGqqqosPsP5ccxcD8fsxHtjS+5HU2SB3TU0mOTmdm7FEqPRqIiICLvtDwAAAACAs8nJydG0adM0ePBgDRo0SPPmzZOXl5dFmw4dOkiSampqzDeqmmtTUVEhSaqurj7vGNaoq6tTXl6e1duf6nz+j0fLFBYWtuubn5JUVFTk6BRwjjhmrqe9H7NT32+bQ5EFdufmZlDKqhztLT3c6vu6NNBXU4Zd2+r7AQAAAAC0Lx9++KGmTJmi3r17a8GCBZIkb2/vJpPP19TUSJJ8fHzk7e0tSaqtrTV/3dimsdeHLWJYw9PTUz169LB6+1MxEkXrCwkJadc9WYqKihQcHEyPKRfBMXM9HDOpoKCgRe0ossAh9pYe1u591j9hAwAAAACAo6xcuVJz585VbGysUlJSzE+5BgUFqayszKJt4/eBgYGqr683L+vevbtFm/DwcJvFsIbBYJCPj4/V28P+2utNz5MZjUbOWxfDMXM97fmYtfSBASa+BwAAAAAAaKE33nhDs2fP1rBhw/T8889bDCMSFRWlnJwcHT9+3Lxs8+bNCgkJkb+/v8LDw9WxY0dt2bLFvL6yslK5ubnq37+/zWIAAAD7ocgCAAAAAADQAoWFhXrqqacUGxurcePGqby8XAcPHtTBgwd1+PBhxcfH68iRI0pOTlZBQYHWrl2rjIwMjRs3TtKJcd0TEhKUkpKijRs3Kj8/X5MmTVJQUJBiY2MlySYxAACA/TBcGAAAAAAAQAt88MEHqqurU3Z2trKzsy3WxcXF6emnn9by5cs1d+5cxcXFKSAgQFOnTlVcXJy53YQJE1RfX6/p06erurpaUVFRSk9PN/eI8ff3P+8YAADAfmxeZKmrq9OiRYv07rvvqqKiQldddZWmTJmifv36SZLy8vI0d+5cfffdd+rUqZOGDx+u0aNHm7dvaGjQokWL9NZbb6myslLXXnutZsyYocsvv9zc5mwxAAAAAAAAbG38+PEaP378GdtERkYqMzPztOvd3d2VlJSkpKSkVo0BAADsw+bDhS1ZskRZWVmaM2eO3nnnHV1xxRUaO3asSktLdejQIY0cOVLBwcHKyspSYmKi0tLSlJWVZd5+8eLFWr16tebMmaPMzEwZDAaNHTtWtbW1ktSiGAAAAAAAAAAAAK3N5j1ZNm7cqKFDh+qmm26SJD322GN66623tH37dhUVFcnLy0szZ86Uh4eHQkNDVVxcrGXLlik+Pl61tbVasWKFkpKSFBMTI0lKTU3VgAEDlJ2drSFDhmjNmjVnjAEAAAAAAAAAAGAPNu/J0qlTJ3388cfau3evjh8/rszMTHl5eemqq67Stm3bFBUVJQ+P/9V2oqOjVVhYqPLycuXn5+vo0aOKjo42r/fz81NERIS2bt0qSWeNAQAAAAAAAAAAYA8278mSnJysSZMmafDgwXJ3d5ebm5vS0tLUvXt3lZSUKCwszKJ9ly5dJEn79+9XSUmJJKlr165N2hw4cECSzhrD39/fqrxNJpOOHTtm1banMhgMMhqNNol1rqqqqmQymZwiH2fP5XxinfzZkcileeTSPGfKRXKufMileSaTSQaDwdFpAAAAAAAAOC2bF1l2794tPz8/vfjiiwoMDNRbb72lRx99VCtXrlR1dbW8vLws2nfo0EGSVFNTY76h1FybiooKSTprDGvV1dUpLy/P6u1PZjQaFRERYZNY56qwsLDJjTlH5ePsuZyvoqIim8Y7H+TSPHJpnjPlIjlXPuTS1KnvuQAAAAAAAPgfmxZZ9u3bp6SkJL366qvq37+/JKlXr14qKCjQCy+8IG9vb/ME9o0aCyM+Pj7y9vaWJNXW1pq/bmzT2PvhbDGs5enpqR49eli9/ckc+dRvSEhIs71HyKVpLtaqqqpSUVGRgoODHdZjiVzIxdVzcbZ8yKV5BQUFDt0/AAAAAACAs7NpkeXbb79VXV2devXqZbG8d+/e+vTTT3XJJZeorKzMYl3j94GBgaqvrzcv6969u0Wb8PBwSVJQUNAZY1jLYDCcV5HGWTj6htzJ2nouRqPRac4ZcmkeuTTPmXKRnCsfcrHEUGEAAAAAAABnZtOJ7xvnUtm5c6fF8l27dunyyy9XVFSUcnJydPz4cfO6zZs3KyQkRP7+/goPD1fHjh21ZcsW8/rKykrl5uaae8acLQYAAAAAAAAAAIA92LTIEhkZqf79++vRRx/Vl19+qaKiIj3//PPavHmz7r//fsXHx+vIkSNKTk5WQUGB1q5dq4yMDI0bN07SiXHfExISlJKSoo0bNyo/P1+TJk1SUFCQYmNjJemsMQAAAAAAAAAAAOzBpsOFubm5afHixXr++ef1+OOPq6KiQmFhYXr11VfVp08fSdLy5cs1d+5cxcXFKSAgQFOnTlVcXJw5xoQJE1RfX6/p06erurpaUVFRSk9PN0+86+/vf9YYAAAAAAAAAAAArc2mRRZJuvDCCzVjxgzNmDGj2fWRkZHKzMw87fbu7u5KSkpSUlLSaducLQYAAAAAAAAAAEBrs+lwYQAAAAAAAAAAAO0FRRYAAAAAAAAAAAArUGQBAAAAAAAAAACwAkUWAAAAAAAAAAAAK1BkAQAAAAAAAAAAsAJFFgAAAAAAAAAAACtQZAEAAAAAAAAAALACRRYAAAAAAAAAAAArUGQBAAAAAAAAAACwAkUWAAAAAAAAAAAAK1BkAQAAAAAAAAAAsAJFFgAAAAAAAAAAACtQZAEAAAAAAAAAALACRRYAAAAAAAAAAAArUGQBAAAAAAAAAACwAkUWAADgMn799Vc98cQTuvnmm9WvXz/dc8892rZtm3l9Xl6eEhIS1KdPHw0cOFDp6ekW2zc0NGjhwoUaMGCAevfurVGjRqm4uNiijS1iAAAAAACA9oEiCwAAcBmTJ0/WN998owULFujtt9/W1VdfrdGjR2v37t06dOiQRo4cqeDgYGVlZSkxMVFpaWnKysoyb7948WKtXr1ac+bMUWZmpgwGg8aOHava2lpJskkMAAAAAADQfng4OgEAAICWKC4u1qZNm/Tmm2+qX79+kqTk5GR9+umnWr9+vby9veXl5aWZM2fKw8NDoaGhKi4u1rJlyxQfH6/a2lqtWLFCSUlJiomJkSSlpqZqwIABys7O1pAhQ7RmzZrzjgEAAAAAANoPerIAAACXcNFFF+nll1/WNddcY15mMBhkMplUUVGhbdu2KSoqSh4e/3uGJDo6WoWFhSovL1d+fr6OHj2q6Oho83o/Pz9FRERo69atkmSTGAAAAAAAoP2gJwsAAHAJfn5+5t4jjTZs2KA9e/bopptuUmpqqsLCwizWd+nSRZK0f/9+lZSUSJK6du3apM2BAwckSSUlJecdw1omk0nHjh07rxiNDAaDjEajTWLBOVVVVclkMjk6jTapqqrK4jNwPjifzo/JZJLBYHB0GgAAAGdEkQUAALiknJwcTZs2TYMHD9agQYM0b948eXl5WbTp0KGDJKmmpsZ8g6u5NhUVFZKk6urq845hrbq6OuXl5Z1XjEZGo1ERERE2iQXnVFhYyE3bVlZUVOToFNCGcD5Z79T3XAAAAGdDkQUAALicDz/8UFOmTFHv3r21YMECSZK3t3eTyedramokST4+PvL29pYk1dbWmr9ubNPY68MWMazl6empHj16nFeMRjz12/aFhITQk6WVVFVVqaioSMHBwfQIw3njfDo/BQUFjk4BAADgrCiyAAAAl7Jy5UrNnTtXsbGxSklJMT/hGhQUpLKyMou2jd8HBgaqvr7evKx79+4WbcLDw20Ww1oGg0E+Pj7nFQPtBzdrW5/RaORvEjbD+WQdHhoAAACugInvAQCAy3jjjTc0e/ZsDRs2TM8//7zFECJRUVHKycnR8ePHzcs2b96skJAQ+fv7Kzw8XB07dtSWLVvM6ysrK5Wbm6v+/fvbLAYAAAAAAGg/KLIAAACXUFhYqKeeekqxsbEaN26cysvLdfDgQR08eFCHDx9WfHy8jhw5ouTkZBUUFGjt2rXKyMjQuHHjJJ0Y0z0hIUEpKSnauHGj8vPzNWnSJAUFBSk2NlaSbBIDAAAAAAC0HwwXBgAAXMIHH3yguro6ZWdnKzs722JdXFycnn76aS1fvlxz585VXFycAgICNHXqVMXFxZnbTZgwQfX19Zo+fbqqq6sVFRWl9PR0c48Yf3//844BAAAAAADaD4osAADAJYwfP17jx48/Y5vIyEhlZmaedr27u7uSkpKUlJTUqjEAAAAAAED7wHBhAAAAAAAAAAAAVqDIAgAAAAAAAAAAYAWKLAAAAAAAAAAAAFagyAIAAAAAAAAAAGAFiiwAAAAAAAAAAABWoMgCAAAAAAAAAABgBYosAAAAAAAAAAAAVqDIAgAAAAAAAAAAYAWKLAAAAAAAAAAAAFagyAIAAAAAAAAAAGAFiiwAAAAAAAAAAABWoMgCAAAAAAAAAABgBYosAAAAAAAAAAAAVqDIAgAAAAAAYIXFixdr+PDhFssef/xx9ezZ0+Lj5ptvNq9vaGjQwoULNWDAAPXu3VujRo1ScXGxRYy8vDwlJCSoT58+GjhwoNLT0y3WtyQGAACwD4osAAAAAAAA5+jVV1/VwoULmyzfuXOnxo8fr88//9z88c4775jXL168WKtXr9acOXOUmZkpg8GgsWPHqra2VpJ06NAhjRw5UsHBwcrKylJiYqLS0tKUlZXV4hgAAMB+KLIAAAAAAAC0UGlpqcaMGaO0tDSFhIRYrDt+/LgKCgrUq1cvBQQEmD86d+4sSaqtrdWKFSuUmJiomJgYhYeHKzU1VaWlpcrOzpYkrVmzRl5eXpo5c6ZCQ0MVHx+vESNGaNmyZS2OAQAA7IciCwAAAAAAQAt9//33uvDCC7Vu3Tr17t3bYl1RUZFqamoUGhra7Lb5+fk6evSooqOjzcv8/PwUERGhrVu3SpK2bdumqKgoeXh4mNtER0ersLBQ5eXlLYoBAADsx+PsTQAAAAAAACBJgwYN0qBBg5pdt2vXLhkMBmVkZOjTTz+Vm5ubYmJiNHHiRPn6+qqkpESS1LVrV4vtunTpogMHDkiSSkpKFBYW1mS9JO3fv79FMaxhMpl07Ngxq7c/lcFgkNFotFk8NFVVVSWTyeToNByiqqrK4jOcH8fM9XDMTrw3GgyGs7ajyAIAAAAAAGADP/zwg9zc3NStWzctXbpUxcXFeuaZZ7Rr1y5lZGSYb1R5eXlZbNehQwdVVFRIkqqrq5tdL0k1NTUtimGNuro65eXlWb39qYxGoyIiImwWD00VFha265uf0oneY3AtHDPX096P2anvt82hyAIAAAAAAGADiYmJGjFihPz8/CRJYWFhCggI0N13360dO3bI29tb0ol5VRq/lk4UTxp7fXh7ezeZwL6mpkaS5OPj06IY1vD09FSPHj2s3v5ULXnyF+cnJCSkXfdkKSoqUnBwMD2mXATHzPVwzKSCgoIWtaPIAgAAAAAAYAMGg8FcYGnUOPRXSUmJeYivsrIyde/e3dymrKxM4eHhkqSgoCCVlZVZxGj8PjAwUPX19WeNYW3uPj4+Vm8P+2uvNz1PZjQaOW9dDMfM9bTnY9bSBwaY+B4AAAAAAMAGHnnkEY0ePdpi2Y4dOyRJPXr0UHh4uDp27KgtW7aY11dWVio3N1f9+/eXJEVFRSknJ0fHjx83t9m8ebNCQkLk7+/fohgAAMB+WqXI8s477+gPf/iDevXqpSFDhmjDhg3mdXl5eUpISFCfPn00cOBApaenW2zb0NCghQsXasCAAerdu7dGjRql4uJiizZniwEAAAAAAGBvQ4cO1aZNm7RkyRLt2bNHn3zyiaZNm6ahQ4cqNDRUXl5eSkhIUEpKijZu3Kj8/HxNmjRJQUFBio2NlSTFx8fryJEjSk5OVkFBgdauXauMjAyNGzdOkloUA2jrDAaDjEYjw9IBcAo2Hy7s3Xff1bRp0/Too49q4MCBWr9+vSZPnqygoCAFBwdr5MiRuuWWWzRr1ixt375ds2bNUqdOnRQfHy9JWrx4sVavXq158+YpMDBQ8+fP19ixY7V+/Xp5eXnp0KFDZ40BAAAAAABgb7/97W+VlpampUuXaunSpfL19dXtt9+uiRMnmttMmDBB9fX1mj59uqqrqxUVFaX09HTzxLr+/v5avny55s6dq7i4OAUEBGjq1KmKi4trcQzAWg0NJrm5OX/hwmg0KiIiwtFpnBNX+d0COHc2LbKYTCalpaXpvvvu03333SdJeuihh/T111/rq6++0ldffSUvLy/NnDlTHh4eCg0NVXFxsZYtW6b4+HjV1tZqxYoVSkpKUkxMjCQpNTVVAwYMUHZ2toYMGaI1a9acMQYAAAAAAIA9PP30002W3XbbbbrttttOu427u7uSkpKUlJR02jaRkZHKzMw8rxiANdzcDEpZlaO9pYcdnUqbcmmgr6YMu9bRaQBoJTYtsvz444/at2+fbr/9dovljcN5jR07VlFRUfLw+N9uo6Oj9dJLL6m8vFz79u3T0aNHFR0dbV7v5+eniIgIbd26VUOGDNG2bdvOGMPf39+WPxIAAAAAAADQbuwtPazd+yocnQYAuAybFlmKiookSceOHdPo0aOVm5urSy+9VA888IAGDRqkkpIShYWFWWzTpUsXSdL+/ftVUlIiSeratWuTNgcOHJCks8awtshiMpl07Ngxq7Y9VeO4kI5QVVUlk8nkFPk4ey7nE+vkz45ELs0jl+Y5Uy6Sc+VDLs0zmUyMcQwAAAAAAHAGNi2yHDlyRJL06KOP6uGHH9aUKVP0wQcf6MEHH9Qrr7yi6urqJuODdujQQZJUU1NjvqHUXJuKihMV9LPFsFZdXZ3y8vKs3v5kjhwXsrCwsMmNOUfl4+y5nK/GoqIzIJfmkUvznCkXybnyIZemGNcbAAAAAADg9GxaZPH09JQkjR492jwh21VXXaXc3Fy98sor8vb2Vm1trcU2jYURHx8feXt7S5Jqa2vNXze2aez9cLYY55N7jx49rN7+ZI586jckJKTZ3iPk0jQXa1VVVamoqEjBwcEO67FELuTi6rk4Wz7k0ryCggKH7h8AAAAAAMDZ2bTIEhQUJElNhvPq0aOH/vOf/6hbt24qKyuzWNf4fWBgoOrr683LunfvbtEmPDzcvI8zxbCWwWA4ryKNs3D0DbmTtfVcjEaj05wz5NI8cmmeM+UiOVc+5GKJocIAAAAAAADOzM2WwSIiInTBBRfom2++sVi+a9cude/eXVFRUcrJydHx48fN6zZv3qyQkBD5+/srPDxcHTt21JYtW8zrKysrlZubq/79+0vSWWMAAAAAAAAAAADYg02LLN7e3hozZoxefPFFrV+/Xnv27NGSJUu0adMmjRw5UvHx8Tpy5IiSk5NVUFCgtWvXKiMjQ+PGjZN0Ytz3hIQEpaSkaOPGjcrPz9ekSZMUFBSk2NhYSTprDAAAAAAAAAAAAHuw6XBhkvTggw/KaDQqNTVVpaWlCg0N1QsvvKDrr79ekrR8+XLNnTtXcXFxCggI0NSpU83zt0jShAkTVF9fr+nTp6u6ulpRUVFKT083T7zr7+9/1hgAAAAAAAAAAACtzeZFFkkaOXKkRo4c2ey6yMhIZWZmnnZbd3d3JSUlKSkp6bRtzhYDAAAAAAAAAACgtdl0uDAAAAAAAAAAAID2giILAAAAAAAAAACAFSiyAOfIYDDIaDTKYDA4OhUAAAAAAAAAgAO1ypwsgKtoaDDJze3ciiVGo1ERERF22x8AAAAAAAAAwDlRZEG75uZmUMqqHO0tPdzq+7o00FdThl3b6vsBAAAAAAAAANgHRRa0e3tLD2v3vgpHpwEAAAAAAAAAcDHMyQIAAAAAAAAAAGAFiiwAAAAAAAAAAABWoMgCAABc1uLFizV8+HCLZY8//rh69uxp8XHzzTeb1zc0NGjhwoUaMGCAevfurVGjRqm4uNgiRl5enhISEtSnTx8NHDhQ6enpFutbEgMAAAAAALR9FFkAAIBLevXVV7Vw4cImy3fu3Knx48fr888/N3+888475vWLFy/W6tWrNWfOHGVmZspgMGjs2LGqra2VJB06dEgjR45UcHCwsrKylJiYqLS0NGVlZbU4BgAAAAAAaB8osgAAAJdSWlqqMWPGKC0tTSEhIRbrjh8/roKCAvXq1UsBAQHmj86dO0uSamtrtWLFCiUmJiomJkbh4eFKTU1VaWmpsrOzJUlr1qyRl5eXZs6cqdDQUMXHx2vEiBFatmxZi2MAAAAAAID2gSILAABwKd9//70uvPBCrVu3Tr1797ZYV1RUpJqaGoWGhja7bX5+vo4eParo6GjzMj8/P0VERGjr1q2SpG3btikqKkoeHh7mNtHR0SosLFR5eXmLYgAAAAAAgPbB4+xNAAAAnMegQYM0aNCgZtft2rVLBoNBGRkZ+vTTT+Xm5qaYmBhNnDhRvr6+KikpkSR17drVYrsuXbrowIEDkqSSkhKFhYU1WS9J+/fvb1EMa5hMJh07dszq7U9mMBhkNBptEgvOqaqqSiaTydFptElVVVUWn4Hzwfl0fkwmkwwGg6PTAAAAOCOKLAAAoM344Ycf5Obmpm7dumnp0qUqLi7WM888o127dikjI8N8k8vLy8tiuw4dOqiiokKSVF1d3ex6SaqpqWlRDGvU1dUpLy/P6u1PZjQaFRERYZNYcE6FhYXctG1lRUVFjk4BbQjnk/VOfb8FAABwNhRZAABAm5GYmKgRI0bIz89PkhQWFqaAgADdfffd2rFjh7y9vSWdmFel8WvpRPGkseeHt7d3kwnsa2pqJEk+Pj4timENT09P9ejRw+rtT8ZTv21fSEgIPVlaSVVVlYqKihQcHEyPMJw3zqfzU1BQ4OgUAAAAzooiCwAAaDMMBoO5wNKoceivkpIS8xBfZWVl6t69u7lNWVmZwsPDJUlBQUEqKyuziNH4fWBgoOrr688aw9rcfXx8rN4e7Qs3a1uf0WjkbxI2w/lkHR4aAAAAroCJ7wEAQJvxyCOPaPTo0RbLduzYIUnq0aOHwsPD1bFjR23ZssW8vrKyUrm5uerfv78kKSoqSjk5OTp+/Li5zebNmxUSEiJ/f/8WxQAAAAAAAO0DRRYAANBmDB06VJs2bdKSJUu0Z88effLJJ5o2bZqGDh2q0NBQeXl5KSEhQSkpKdq4caPy8/M1adIkBQUFKTY2VpIUHx+vI0eOKDk5WQUFBVq7dq0yMjI0btw4SWpRDAAAAAAA0D4wXBgAAGgzfvvb3yotLU1Lly7V0qVL5evrq9tvv10TJ040t5kwYYLq6+s1ffp0VVdXKyoqSunp6eaJdf39/bV8+XLNnTtXcXFxCggI0NSpUxUXF9fiGAAAAAAAoH2gyAIAAFzW008/3WTZbbfdpttuu+2027i7uyspKUlJSUmnbRMZGanMzMzzigEAAAAAANo+hgsDAAAAAAAAAACwAkUWAAAAAAAAAAAAK1BkAQAAAAAAAAAAsAJFFgAAAAD4/wwGg4xGowwGg6NTAQAAAOACmPgeAAAAwBk1NJjk5tY+ig5Go1ERERGOTsNu2tOxBQAAAFoDRRYAAAAAZ+TmZlDKqhztLT3s6FRgQ5cG+mrKsGsdnQYAAADg0iiyAAAAADirvaWHtXtfhaPTAAAAAACnwpwsAAAAAAAAAAAAVqDIAgAAAAAAAAAAYAWKLAAAAAAAAAAAAFagyAIAAAAAAAAAAGAFiiwAAAAAAAAAAABWoMgCAAAAAAAAAABgBYosAAAAAAAAAAAAVqDIAgAAAAAAAAAAYAWKLIALMxgMMhqNMhgMjk4FAAAAAAAAANodD0cnAOCEhgaT3NzOrVhiNBoVERFht/0BAAAAAAAAAP6HIgvgJNzcDEpZlaO9pYdbfV+XBvpqyrBrW30/AAAAAAAAANCWUWQBnMje0sPava/C0WkAAAAAAAAAAFqAOVkAAAAAAAAAAACsQJEFAAAAAAAAAADAChRZAAAAAAAAAAAArECRBQAAAAAAAAAAwAoUWQAAAAAAAKywePFiDR8+3GJZXl6eEhIS1KdPHw0cOFDp6ekW6xsaGrRw4UINGDBAvXv31qhRo1RcXGzzGAAAwD4osgAAAAAAAJyjV199VQsXLrRYdujQIY0cOVLBwcHKyspSYmKi0tLSlJWVZW6zePFirV69WnPmzFFmZqYMBoPGjh2r2tpam8UAAAD2Q5EFAAAAAACghUpLSzVmzBilpaUpJCTEYt2aNWvk5eWlmTNnKjQ0VPHx8RoxYoSWLVsmSaqtrdWKFSuUmJiomJgYhYeHKzU1VaWlpcrOzrZZDAAAYD8UWQAAAAAAAFro+++/14UXXqh169apd+/eFuu2bdumqKgoeXh4mJdFR0ersLBQ5eXlys/P19GjRxUdHW1e7+fnp4iICG3dutVmMQAAgP14nL0JAAAAAAAAJGnQoEEaNGhQs+tKSkoUFhZmsaxLly6SpP3796ukpESS1LVr1yZtDhw4YLMY1jCZTDp27JjV25/KYDDIaDTaLB6aqqqqkslkslk8jlnrs/UxcyVVVVUWn+H8OGYn3hsNBsNZ27VqkaWwsFB33XWX/v73v+uuu+6SdGLytrlz5+q7775Tp06dNHz4cI0ePdq8TUNDgxYtWqS33npLlZWVuvbaazVjxgxdfvnl5jZniwEAAAAAAGBv1dXV8vLysljWoUMHSVJNTY35RlVzbSoqKmwWwxp1dXXKy8uzevtTGY1GRURE2CwemiosLLTpzU+OWeuz9TFzRUVFRY5OAeeovR+zU99vm9NqRZa6ujpNmTLF4imIxsnbbrnlFs2aNUvbt2/XrFmz1KlTJ8XHx0v63+Rt8+bNU2BgoObPn6+xY8dq/fr18vLyalEMAAAAAAAAe/P29m4y+XxNTY0kycfHR97e3pJOzKvS+HVjm8YeBLaIYQ1PT0/16NHD6u1P1ZInf3F+QkJCbN6TBa3L1sfMlVRVVamoqEjBwcH0mHIRHDOpoKCgRe1arcjywgsv6IILLrBYdvLkbR4eHgoNDVVxcbGWLVum+Ph48+RtSUlJiomJkSSlpqZqwIABys7O1pAhQ84aAwAAAAAAwBGCgoJUVlZmsazx+8DAQNXX15uXde/e3aJNeHi4zWJYw2AwyMfHx+rtYX/t9aanK+OYnfgd8FrjWtrzMWtp8blVJr7funWrMjMz9cwzz1gst8cEcAAAAAAAAI4QFRWlnJwcHT9+3Lxs8+bNCgkJkb+/v8LDw9WxY0dt2bLFvL6yslK5ubnq37+/zWIAAAD7sXlPlsrKSk2dOlXTp09vMgmbPSaA8/f3typvW07w5siJwpqbQMtR+ZCLa+ZyPrFO/uxI5NI8Z8pFcq58yKV5LZ3gDQAAACfEx8dr+fLlSk5O1pgxY/Ttt98qIyNDs2bNknRiXPeEhASlpKSoc+fO6tatm+bPn6+goCDFxsbaLAYAALAfmxdZZs6cqT59+uj2229vss4eE8BZy5YTvDlyorDmJtByVD7k4pq5nC9nmgyLXJrnTLlIzpUPuTTVkgneAAAAcIK/v7+WL1+uuXPnKi4uTgEBAZo6dari4uLMbSZMmKD6+npNnz5d1dXVioqKUnp6uvm6yxYxAACA/di0yPLOO+9o27Zt+uc//9nsentMAGctW07w5sinfpubQMtR+ZCLa+ZiLWeaDItcnD8XZ8uHXJrX0gneAAAA2qunn366ybLIyEhlZmaedht3d3clJSUpKSnptG1sEQMAANiHTYssWVlZKi8v18CBAy2Wz5gxQ+np6brkkktafQI4a7WVCd4cfUPuZOTSvLaeizNNhkUuzXOmXCTnyodcLDFUGAAAAAAAwJnZtMiSkpKi6upqi2W33nqrJkyYoD/84Q967733tHr1ah0/flzu7u6SLCdv8/X1NU/e1lhkaZy8LSEhQdKJCeDOFAMAAAAAAAAAAMAe3GwZLDAwUJdffrnFh3RiPNFu3bopPj5eR44cUXJysgoKCrR27VplZGRo3Lhxkiwnb9u4caPy8/M1adKkJhPAnSkGAAAAAAAAAACAPdh84vszsdcEcAAAAAAAAAAAAK2t1YssO3futPjeHhPAAQAAAAAAAAAAtDabDhcGAAAAAAAAAADQXlBkAQAAAAAAAAAAsAJFFgAA4LIWL16s4cOHWyzLy8tTQkKC+vTpo4EDByo9Pd1ifUNDgxYuXKgBAwaod+/eGjVqlIqLi20eAwAAAAAAtH0UWQAAgEt69dVXtXDhQotlhw4d0siRIxUcHKysrCwlJiYqLS1NWVlZ5jaLFy/W6tWrNWfOHGVmZspgMGjs2LGqra21WQwAAAAAANA+UGQBAAAupbS0VGPGjFFaWppCQkIs1q1Zs0ZeXl6aOXOmQkNDFR8frxEjRmjZsmWSpNraWq1YsUKJiYmKiYlReHi4UlNTVVpaquzsbJvFAAAAAAAA7QNFFgAA4FK+//57XXjhhVq3bp169+5tsW7btm2KioqSh4eHeVl0dLQKCwtVXl6u/Px8HT16VNHR0eb1fn5+ioiI0NatW20WAwAAAAAAtA8eZ28CAADgPAYNGqRBgwY1u66kpERhYWEWy7p06SJJ2r9/v0pKSiRJXbt2bdLmwIEDNothDZPJpGPHjlm9/ckMBoOMRqNNYsE5VVVVyWQy2WVfnE9tnz3Pp/amqqrK4jPOjclkksFgcHQaAAAAZ0SRBQAAtBnV1dXy8vKyWNahQwdJUk1NjfkmV3NtKioqbBbDGnV1dcrLy7N6+5MZjUZFRETYJBacU2Fhod1u2nI+tX32PJ/aq6KiIken4LJOfb8FAABwNhRZAABAm+Ht7d1k8vmamhpJko+Pj7y9vSWdmFel8evGNo1P6tsihjU8PT3Vo0cPq7c/GU/9tn0hISF27cmCts2e51N7U1VVpaKiIgUHB9MjzAoFBQWOTgEAAOCsKLIAAIA2IygoSGVlZRbLGr8PDAxUfX29eVn37t0t2oSHh9sshjUMBoN8fHys3h7tCzdrYUucT63PaDTyGm8FirwAAMAVMPE9AABoM6KiopSTk6Pjx4+bl23evFkhISHy9/dXeHi4OnbsqC1btpjXV1ZWKjc3V/3797dZDAAAAAAA0D5QZAEAAG1GfHy8jhw5ouTkZBUUFGjt2rXKyMjQuHHjJJ0Y1z0hIUEpKSnauHGj8vPzNWnSJAUFBSk2NtZmMQAAAAAAQPvAcGEAAKDN8Pf31/LlyzV37lzFxcUpICBAU6dOVVxcnLnNhAkTVF9fr+nTp6u6ulpRUVFKT083T6xrixgAAAAAAKB9oMgCAABc1tNPP91kWWRkpDIzM0+7jbu7u5KSkpSUlHTaNraIAQAAAAAA2j6GCwMAAAAAAAAAALACRRYAAAAAAAAAAAArUGQBAAAAAAAAAACwAkUWAAAAAAAAAAAAK1BkAQAAAAAAAAC0GoPBIKPRKIPB4OhUAJvzcHQCAAAAAAAAAIBz19Bgkpub8xcujEajIiIiHJ3GOXGV3y0cjyILAAAAAAAAALggNzeDUlblaG/pYUen0qZcGuirKcOudXQacBEUWQAAAAAAAADARe0tPazd+yocnQbQbjEnCwAAAAAAAAAAgBUosgAAAAAAAAAAAFiBIgsAAAAAAAAAAIAVKLIAAAAAAAAAAABYgSILAAAAAAAAAACAFSiyAAAAAAAAAAAAWIEiCwAAAAAAAAAAgBUosgAAAAAAAAAAAFiBIgsAAAAAAAAAAIAVKLIAAAAAAAAAAABYgSILAAAAAAAAAACAFSiyAAAAAAAAAAAAWIEiCwAAAAAAAAAAgBUosgAAAAAAAAAAAFiBIgsAAAAAAAAAAIAVKLIAAAAAAAAAAABYgSILAJswGAwyGo0yGAyOTgUAAAAAAAAA7MLD0QkAcD4NDSa5uZ1bscRoNCoiIsJu+wMAAAAAAAAAR6PIAqAJNzeDUlblaG/p4Vbf16WBvpoy7NpW3w8AAAAAAAAA2BpFFgDN2lt6WLv3VTg6DQAAAAAAAABwWszJAgAAAAAAAAAAYAWKLAAAAAAAAAAAAFagyAIAAAAAAAAAAGAFiiwAAAAAAAAAAABWoMgCAAAAAABgI/v27VPPnj2bfLz11luSpLy8PCUkJKhPnz4aOHCg0tPTLbZvaGjQwoULNWDAAPXu3VujRo1ScXGxRZuzxQAAAPbj4egEAAAAAAAA2oqdO3eqQ4cO+vDDD2UwGMzLfX19dejQIY0cOVK33HKLZs2ape3bt2vWrFnq1KmT4uPjJUmLFy/W6tWrNW/ePAUGBmr+/PkaO3as1q9fLy8vrxbFAAAA9kORBQAAAAAAwEZ27dqlkJAQdenSpcm6jIwMeXl5aebMmfLw8FBoaKiKi4u1bNkyxcfHq7a2VitWrFBSUpJiYmIkSampqRowYICys7M1ZMgQrVmz5owxAACAfdl8uLBff/1VTzzxhG6++Wb169dP99xzj7Zt22ZeT7dYAAAAAADQVu3cuVM9evRodt22bdsUFRUlD4//PfMaHR2twsJClZeXKz8/X0ePHlV0dLR5vZ+fnyIiIrR169YWxQAAAPZl854skydPVnl5uRYsWKDOnTvrjTfe0OjRo7V27Vp17tyZbrEAAAAAAKDN2rVrlwICAvS3v/1NRUVFuvzyy/Xggw9qwIABKikpUVhYmEX7xh4v+/fvV0lJiSSpa9euTdocOHBAks4aw9/f36q8TSaTjh07ZtW2zTEYDDIajTaLh6aqqqpkMplsFo9j1vo4Zq7H1sfMlVRVVVl8bo9MJpPF0J+nY9MiS3FxsTZt2qQ333xT/fr1kyQlJyfr008/1fr16+Xt7U23WAAAAAAA0CbV1taqqKhIRqNRU6dOlY+Pj9atW6exY8fqlVdeUXV1tby8vCy26dChgySppqbGfCOruTYVFRWSdNYY1qqrq1NeXp7V25/KaDQqIiLCZvHQVGFhoU1vfnLMWh/HzPXY+pi5oqKiIken4FCnvuc2x6ZFlosuukgvv/yyrrnmGvMyg8Egk8mkiooKfffdd812aX3ppZdUXl6uffv2nbFb7JAhQ07bLbYxhrVPbAAAAAAAYEuNTxi35AlItA1eXl7aunWrPDw8zDdlrrnmGu3evVvp6eny9vZWbW2txTaNhREfHx95e3tLOlGsafy6sU3j0+pni2EtT0/P0w5zZg3O+9YXEhJi814RaF0cM9dj62PmSqqqqlRUVKTg4OB222OqoKCgRe1sWmTx8/Mz90BptGHDBu3Zs0c33XSTUlNT20W3WEd21WuuC5uj8iEXcjnfXM4n1smfHYlcTs+Z8iGX5rW0WywAAOeqocEkN7e2/x7T3p4wbi/H9WyaK3SEhYXp888/V1BQkMrKyizWNX4fGBio+vp687Lu3btbtAkPD5eks8awlsFgOK8iDeyvvd70dGUcM9fDMTvxO2iv7w8tvSdi8zlZTpaTk6Np06Zp8ODBGjRokObNm9cuusU68kK6uS5sjsqHXMjlfHM5X87UnZFcTs+Z8iGXplrSLRYAgHPl5mZQyqoc7S097OhUYCOXBvpqyrBrHZ2Gw+Xn5+uee+7RsmXL1L9/f/Py7777Tj169NBVV12l1atX6/jx43J3d5ckbd68WSEhIfL395evr686duyoLVu2mIsslZWVys3NVUJCgiQpKirqjDEAAIB9tVqR5cMPP9SUKVPUu3dvLViwQNLZu7S2lW6xjnzqt7kubI7Kh1zI5XxzsZYzdWckF9fIh1ya19JusQAAWGNv6WHt3lfh6DQAmwoLC9OVV16pWbNmacaMGbrooou0Zs0abd++XW+//bYuvvhiLV++XMnJyRozZoy+/fZbZWRkaNasWZJOPOCSkJCglJQUde7cWd26ddP8+fMVFBSk2NhYSVJ8fPwZYwAAAPtqlSLLypUrNXfuXMXGxiolJcX8FCzdYlufo2/InYxcmkcuzWuNXJypOyO5nJ4z5UMullx1qLB9+/Zp0KBBTZbPmTNHf/7zn5WXl6e5c+fqu+++U6dOnTR8+HCNHj3a3K6hoUGLFi3SW2+9pcrKSl177bWaMWOGLr/8cnObs8UAAADtk5ubm5YuXaqUlBRNnDhRlZWVioiI0CuvvKKePXtKkpYvX665c+cqLi5OAQEBmjp1quLi4swxJkyYoPr6ek2fPl3V1dWKiopSenq6+d6Kv7//WWMAAAD7sXmR5Y033tDs2bM1fPhwTZs2TW5ubuZ1Z+vSSrdYAABwvnbu3KkOHTroww8/tCgU+fr66tChQxo5cqRuueUWzZo1S9u3b9esWbPUqVMnxcfHS5IWL16s1atXa968eQoMDNT8+fM1duxYrV+/Xl5eXi2KAQAA2q/OnTvrqaeeOu36yMhIZWZmnna9u7u7kpKSlJSUZHUMAABgP25nb9JyhYWFeuqppxQbG6tx48apvLxcBw8e1MGDB3X48GHFx8fryJEjSk5OVkFBgdauXauMjAyNGzdOkmW32I0bNyo/P1+TJk1q0i32TDEAAED7tmvXLoWEhKhLly4KCAgwf3h7e2vNmjXy8vLSzJkzFRoaqvj4eI0YMULLli2TdGLI0hUrVigxMVExMTEKDw9XamqqSktLlZ2dLUlnjQEAAAAAANoPm/Zk+eCDD1RXV6fs7GzzjYhGcXFxevrpp+kWCwAAWtXOnTtPO8/atm3bFBUVJQ+P/10CRUdH66WXXlJ5ebn27duno0ePKjo62rzez89PERER2rp1q4YMGXLWGNb2rDWZTDp27JhV257KYDA41ZCQsL2qqiqbzWV2NpxPbZ89zyeJc6qts+X5ZDKZXHb4UgAA0H7YtMgyfvx4jR8//oxt6BYLoLU1/uPOP2RA+7Rr1y4FBATob3/7m4qKinT55ZfrwQcf1IABA1RSUqKwsDCL9l26dJEk7d+/XyUlJZKkrl27Nmlz4MABSTprDGuLLHV1dcrLy7Nq21MZjUZFRETYJBacU2FhoaqqquyyL86nts+e55PEOdXW2fp8anzgEgAAwFm1ysT3AGArDQ0mubmdW7HkfP5xt2Z/AJxHbW2tioqKZDQaNXXqVPn4+GjdunUaO3asXnnlFVVXVze5WdOhQwdJUk1NjfmmUHNtKioqJOmsMazl6el52h4454oic9sXEhJi154saNvseT5JnFNtnS3Pp4KCApvEAQAAaE0UWQA4NTc3g1JW5Whv6eFW39elgb6aMuzaVt8PgNbj5eWlrVu3ysPDw1wIueaaa7R7926lp6fL29tbtbW1Fts0FkZ8fHzk7e0t6USxpvHrxjaNQ9ucLYa1DAbDeW2P9oWhlmBLnE+wJVueTxTkAACAK6DIAsDp7S09rN37KhydhlUYugywv+YKFWFhYfr8888VFBSksrIyi3WN3wcGBqq+vt68rHv37hZtwsPDJemsMQAAAAAAQPvh5ugEAMBVNDSc+7AHjUOXWfNEnzX7A9q7/Px89e3bV9u2bbNY/t1336lHjx6KiopSTk6Ojh8/bl63efNmhYSEyN/fX+Hh4erYsaO2bNliXl9ZWanc3Fz1799fks4aAwAAAAAAtB/0ZAGAFmLoMsD5hYWF6corr9SsWbM0Y8YMXXTRRVqzZo22b9+ut99+WxdffLGWL1+u5ORkjRkzRt9++60yMjI0a9YsSSeGG0tISFBKSoo6d+6sbt26af78+QoKClJsbKwkKT4+/owxAAAAAABA+0GRBQDOgSsPXQa0B25ublq6dKlSUlI0ceJEVVZWKiIiQq+88op69uwpSVq+fLnmzp2ruLg4BQQEaOrUqYqLizPHmDBhgurr6zV9+nRVV1crKipK6enp5jle/P39zxoDAAAAAAC0DxRZAABAm9K5c2c99dRTp10fGRmpzMzM0653d3dXUlKSkpKSrI4BAAAAAADaB+ZkAQAAAAAAAAAAsAJFFgAAAAAAAAAAACtQZAGAdsJgMMhoNMpgMDg6FQAAAAAAAKBNYE4WAHBBDQ0mubmdW7HEaDQqIiLCbvsDAAAAAAAA2jqKLADggtzcDEpZlaO9pYdbfV+XBvpqyrBrbR6XnjUAAAAAAABwdRRZAMBF7S09rN37KhydhiR61gAAAAAAAKB9osgCADhvbaFnDQAAAAAAAHCuKLIAAGzCmXrWAAAAAAAAAPbg5ugEAAAAAAAAAAAAXBFFFgAAAAAAAAAAACtQZAEAAAAAAAAAALACRRYAAAAAAAAAAAArUGQBAAAAAAAAAACwAkUWAAAAAAAAAAAAK1BkAQC0ewaDQUajUQaDwdGpAAAAAAAAwIV4ODoBAABsqaHBJDe3cyuWGI1GRURE2G1/AAAAAAAAaBsosgAA2hQ3N4NSVuVob+nhVt/XpYG+mjLs2lbfDwAAAAAAAJwTRRYAQJuzt/Swdu+rcHQaAAAAAAAAaOOYkwUAAAAAAAAAAMAKFFkAAAAAAAAAAICZwWCQ0WiUwcA8tGfDcGEAAAAAAAAAANhBQ4NJbm7OX7gwGo2KiIhwdBrnxFG/W4osAAAAAAAAAADYgZubQSmrcrS39LCjU2lTLg301ZRh1zpk3xRZAAAAAAAAAACwk72lh7V7X4Wj04CNMCcLAAAAAAAAAACAFSiyAAAAAAAAAAAAWIEiCwAAAAAAAAAAgBUosgAAAAAAAAAAAFiBIgsAAAAAAAAAAIAVKLIAAAAAAAAAAABYgSILAAAAAAAAAACAFSiyAAAAAAAAAAAAWIEiCwAAAAAAAAAAgBUosgAAAAAAAAAAAFiBIgsAAAAAAAAAAIAVKLIAAAAAAAAAAABYgSILAAAAAAAAAACAFSiyAADgRAwGg4xGowwGg6NTAQAAAAAAwFl4ODoBAADaqoYGk9zczq1YYjQaFRERYbf9AQAAAAAAwHoUWQAAaCVubgalrMrR3tLDrb6vSwN9NWXYta2+HwAAAAAAAPwPRRYAAFrR3tLD2r2vwtFpAAAAAAAAoBUwJwsAAAAAAAAAAIAVKLIAAAAAAAAAAABYwWWLLA0NDVq4cKEGDBig3r17a9SoUSouLnZ0WgAAoJ3gWgQAADgS1yIAADgHly2yLF68WKtXr9acOXOUmZkpg8GgsWPHqra21tGpAQCAdoBrEQAA4EhciwAA4BxcsshSW1urFStWKDExUTExMQoPD1dqaqpKS0uVnZ3t6PQAAEAbx7UIAABwJK5FAABwHgaTyWRydBLn6ttvv9Wf//xn/etf/1JISIh5+T333KOePXtq5syZ5xTv66+/lslkkqenp81yNBgMqjhSq/rjDTaLeSYe7m66sKOXTnc47ZkPuZALubSvXJwtH3Kx3dt6XV2dDAaD+vXrZ7OYbQXXInCU1vhbbwnOp7bJUeeTxDnVFnEtYl+ucC0i8bfeWlrz9Ztj1jo4Zq6HY+Z6HHkt4mGzPdpRSUmJJKlr164Wy7t06aIDBw6cczyDwWDx2VYu7Ohl03gtcaafwd75kEvzyKV55NI8V8lFcq58yMV2sWz93thWcC0CR3PE3ybnU9vlqNd6zqm2iWsR+3CVaxGJv/XW1Fp/Hxyz1sMxcz0cM9fjiGsRlyyyVFVVSZK8vCxPxg4dOqiiouKc4/Xt29cmeQEAgPaBaxEAAOBIXIsAAOA8XHJOFm9vb0lqMplbTU2NjEajI1ICAADtCNciAADAkbgWAQDAebhkkaWxO2xZWZnF8rKyMgUFBTkiJQAA0I5wLQIAAByJaxEAAJyHSxZZwsPD1bFjR23ZssW8rLKyUrm5uerfv78DMwMAAO0B1yIAAMCRuBYBAMB5uOScLF5eXkpISFBKSoo6d+6sbt26af78+QoKClJsbKyj0wMAAG0c1yIAAMCRuBYBAMB5uGSRRZImTJig+vp6TZ8+XdXV1YqKilJ6enqTSd8AAABaA9ciAADAkbgWAQDAORhMJpPJ0UkAAAAAAAAAAAC4GpeckwUAAAAAAAAAAMDRKLIAAAAAAAAAAABYgSILAAAAAAAAAACAFSiyAAAAAAAAAAAAWIEiCwAAAAAAAAAAgBUosgAAAAAAAAAAAFiBIgsAAAAAAAAAAIAVKLI42JEjRxydQouZTCZHpwAArY7XOgAAAAAAALQURRYHu/POO/X99987Og2zwYMH69dff22yvLS0VNHR0fZPCE3s37/fXJz78ssv9eSTT2r9+vV23X9LP9qr2bNna8+ePY5OA2fgjK91VVVV+uabb7Rt2zZt3brV4gMA0Pq2bt2q1atX68iRIyooKFBdXZ2jUwIAtKKPP/5YDQ0Njk4DLbRz505HpwArTJgwQZ988gl/ay6G+xPnzsPRCbR3NTU1MhqNDs3h/fff12effSZJ2rdvn5588kl16NDBos2+fftkMBjsllNDQ4PWr1+vnJwc1dXVNXmyfN68eXbL5XSOHTumFStW6OGHH7bbPrOzszVp0iQtXbpUl19+ucaMGaPLLrtMa9euVUVFhYYNG9bqOQwaNKjF50JeXl6r5rJo0aIWt7XncXrnnXc0cuRIu+2vuf231B//+MdWy6PRuZwzGzdubLU8nPG1rtF//vMfJSUl6ciRI01e7wwGQ6v/LQGu4t57721x29dee60VM0FbcuTIEY0ZM0bbt2+XwWDQjTfeqJSUFBUVFenVV19VUFCQo1OEk3v88cdb3NYZ/o8BcMLEiRPl6+urO++8U3fddZdCQ0MdnRLO4M4779TVV1+t+Ph4DR06VH5+fo5OCS3g7u6uCRMmyNfXV3/84x8VFxfH35qT4/6EdSiyONiwYcP08MMPa9iwYerevbu8vb0t1kdFRbV6Dn379tXq1avNfzj79++Xp6eneb3BYJCPj4+eeeaZVs+l0TPPPKPXXntN4eHh6tixo932ey6OHTumRYsW2fXm/eLFizV69GjdcMMNWrZsmS655BK999572rBhgxYtWmSXIsvJN6127typRYsW6cEHH1Tfvn3l6empb7/9Vi+++KIefPDBVs9l7dq1Ft8fOHBAnp6euuyyy+Th4aE9e/aorq5O11xzjV2P08CBA7Vy5UolJibqggsusNt+Gz322GMW3xsMBplMJhmNRnl4eOjw4cNyd3fXRRddZJciS1xcnLlwUVFRoVWrVum3v/2t+vbtKw8PD+3YsUP//ve/NWrUqFbNwxlf6xqlpKSof//++r//+z/5+vraff+Aq+jWrZv565qaGr3//vu66qqr1KdPH/PryY4dO/TnP//ZgVnC1SxYsEDSiYdZ7rjjDknS1KlTNWXKFD377LPm9cDp7N271/y1yWTStm3bdPHFFysiIkIeHh7Kz89XaWmpBg8e7MAsAZxq06ZNeu+99/TOO+8oPT1dkZGRuuuuuzR06FCnvQ/Rnr3//vt65513tGzZMj399NMaPHiw7rrrLt10000OeVAOLZOamqojR46Yj1/j31p8fLz+8Ic/8LfmhLg/YR2DicHnHSo8PPy06xxRHRw+fLgWLVqkCy+80K77PVV0dLQSExPtUjRwJZGRkdqwYYO6deum4cOHKzw8XMnJydq/f79+97vf6dtvv7VrPnfddZceeOABxcbGWiz/+OOP9eyzz2rDhg12yyUjI0Mff/yxnnvuOfn7+0uSKisrNXXqVIWFhWny5Ml2y+Wee+7Rf//7XxkMBvn7+zfpLdGavTVO9f7772vZsmWaN2+e+fWmsLBQjz/+uIYMGaLhw4fbLRdJeuihh9SnTx+NHTvWYvnrr7+uDz/8UBkZGXbJw1le6xr16tVL//jHP9SjRw9HpwK4jOnTp6tjx45NCsvPP/+8du/erRdeeMFBmcHV/Pa3v9Vzzz2nfv36qW/fvlq3bp0uu+wyffPNNxo/frw2b97s6BThQhYsWKB9+/Zp3rx58vLykiQdP35cTzzxhAwGg+bMmePgDAE0p7i4WP/85z/173//W3v27NEtt9yiP/3pTwyb7oRMJpM2b96sf/7zn/roo4/k7e2tP/7xj4qPj1f37t0dnR7OYu/eveZii8lk0q233qp7771X11xzjaNTw//H/Qnr0JPFwex5s7UlXn/9dUenIOnE06kDBgxwdBpOx8/PT4cPH9aRI0e0fft285P/e/bsUadOneyez+7du5t90e3evbsOHDhg11xefvllpaenmwss0onf1+TJkzV8+HC7FlluvPFG3XjjjXbb35mkpKQoNTXVoqAbEhKi5ORkPfDAA3YvsmzatElTp05tsvzmm29WSkqK3fJwlte6RsHBwfrll18cnQbgUt577z394x//aLL8j3/8o1166aHt+OWXXxQQENBkeceOHVVVVeWAjODKVq9erTfffNNcYJFODJUyevRo/elPf6LIAjipSy65RD179lRhYaH27NmjnJwcffzxx7rkkks0f/78Mz4gC/syGAy64YYb1KlTJ3Xu3FmrVq1SRkaGli9frgEDBmjGjBnq2rWro9PEKWpra7Vx40atW7dOmzZt0sUXX6w77rhDZWVlGjZsmBITEzVmzBhHpwlxf8JaFFkc7ORhL05VXV1tx0xOKCoq0qxZs8xzoZzKXj1rBgwYoM8++8wperI40/wwMTExeuKJJ9SxY0d17NhRN954o7744gvNnDlTAwcOtFsejXr27KnXXnvN/GSeJNXX1+ull15Sr1697JpLbW2tjh071mR5eXm5XfOQ7Dv/y9n8+uuvTXrSSCfOa0e8xnTp0kVffPGFLr/8covlH3744RlfD23NWV7rGiUlJWn27NmaNGmSrrjiCosbM9KJf/oAWPLz81Nubq6Cg4Mtlm/bts2i4A6cTa9evfT+++9r3LhxFstfe+01RUREOCgruCoPDw/t37+/yXjzu3fvlo+Pj4OyAnA6X3/9td59913961//Uk1NjW655RYtWbJEv/nNb3Ts2DFNmzZNEydO1L/+9S9HpwpJJSUlWrdundatW6fdu3erT58+Sk5O1h/+8AcdOnRI06dP18MPP6ysrCxHp4r/b9u2bXr33Xf1wQcfqLq62vw3dsMNN5jvI/Xs2VMvvPACRRYnwf0J61BkcbCKigotWbJEO3fu1PHjxyWd6PpYV1enH374QTk5OXbNZ8aMGdq/f7+mTJni0HH3evXqpWeffVabN29WaGioxbwJkn1vYjvT/DB///vf9fzzz+unn37SkiVL5OXlpZycHEVGRurRRx+1ez5Tp07V6NGj9dlnnykiIkImk0k7duxQVVWV3YZ9ajRo0CD9/e9/1xNPPKFrrrlGJpNJOTk5mj17tm6//Xa75nK2ieft+YT19ddfryeffFLPPvusLr30Ukkn/smfNWuWQwpzo0eP1uzZs7V9+3b16tXLfJyys7Pt2pPFWV7rGt1///2SpAcffNBiPGGTycTEcsBp3H333XriiSe0e/dui9f9VatWKSkpydHpwYVMnjxZI0eO1H//+1/V19dryZIlKigoUG5urtLT0x2dHlzM0KFDlZycrIkTJ1q8Nr3wwgv629/+5uj0AJwkNjZWe/fuVUREhP7v//5Pt99+u8X/Bj4+Pvr973+vTZs2OTBLNLrvvvu0detWde7cWXfeeacWLlyoK664wrz+ggsu0D333KPHH3/cgVniVAkJCRZ/Y35+fk3aXHnllYqJiXFAdmgO9yesw5wsDvbII49o06ZNuummm/T+++9ryJAh2r17t3JzczV58mTziW0vkZGRysjIUN++fe2631MNGjTotOsMBoNdh1ljfpgz++mnn7RmzRr98MMPkqSrrrpK99xzj7p06WLXPI4cOaL/+7//06ZNm8xvAiaTSb/73e/07LPPNqm8t6bTdSXv0KGDgoKC9MEHH9gtl9LSUo0ePVq7d+82X8xUVlYqMjJSL7/8skPmJHnvvff0+uuva+fOnTIYDLrqqqt0//332/Wiylle6xp99dVXZ1x/3XXX2SkTwLW89NJLWrlypQ4ePChJ6tq1q8aOHcuNTJyz/Px8rVixQrm5uWpoaNCVV16pUaNGqXfv3o5ODS6mtrZWc+bM0T/+8Q/V19fLZDKpQ4cOSkhI0JQpU5icGXAiTz31lP70pz8pLCzstG0qKytVX1+vzp072zEzNGf8+PH6y1/+opiYGLm7uzfbpqSkRIcOHdJVV11l5+xwOosWLVJCQoJDhriHdbg/YR2KLA52/fXX69lnn1VMTIyGDh2qlJQUhYeH6+9//7tqamr07LPP2jWfmJgYLVu27IwXGe1N37599e677zrNBGr5+fnKyMhQYWGh0tLS9OGHH6pHjx66/vrrHZpXbW2tPD09Hf6PY2FhoXbt2iVJioiI0GWXXebQfKQTQ6gVFxfriSee0LBhw/SHP/zBrvs/fvy4vvjiC4tCWHR0tMOPlSM522vdwoULdcsttzAsDWClQ4cOSZIuuugiB2cCACccPXpUhYWFkqTQ0FAZjUYHZwTgVIMHD9bChQt19dVXOzoVtMBdd92lp556ivlxXMx1112nN998s8kwmnBe3J+wDsOFOdjRo0fNN/lCQ0OVn5+v8PBwJSQk2L0XiyQNHz5cCxYs0Pz5851iCJ1T1dbW6ttvv1X//v3ttk9nmh/mu+++0z333KM+ffrou+++U21trfLy8vTUU09p0aJF+u1vf2v3nN58800tX75cBw4c0AcffKDly5crICDAYfOS/Pzzzzp06JCGDh2qkpIS1dXVNRluzt48PDwUGhqqxx57TFOmTLF7kcXd3d18QRMVFaWjR4/atcCyaNEijR49WkajUYsWLTpjW3udN872WvfZZ59pyZIlCgoK0qBBg3TLLbfouuuuO+0TWgBOKCsr05o1a1RYWKhp06Zpw4YNCgsL4584nNXZ3o9O5kxzrcE1VFdXKzs7W7t379bo0aO1Y8cO9ejRgyfhASdTU1NDAdSF7Nu3j7mtXFBwcLB27tzJ9bkL4f6EdSiyOFjXrl21b98+de3aVcHBwcrPz5ckGY1GVVRU2D2fTz75RNu3b9f1118vf3//JkMs2WuYrtzcXE2fPl07d+5UQ0NDk/X2HP/PmeaHSUlJ0ahRozRp0iTzMEdz5syRr6+vQ4os//znP/Xcc8/pvvvu0/LlyyWdKBampKSoQ4cOGjt2rN1yOXLkiEaPHq1vvvlGBoNBN954o1JSUlRUVKRXX31VQUFBdsvldHx8fHTgwAG77rO2tlaPPvqoNmzYIDc3N33wwQd65plndPjwYS1atMguBYa1a9dq2LBhMhqNWrt27WnbGQwGu/09OctrXaO33npL5eXl+uSTT/TJJ58oMTFRbm5uuvnmm3XLLbfod7/7nV3zAVxBcXGx/vKXv6hjx44qLS3VxIkTtWHDBk2bNk3p6enq16+fo1OEEzvT+9HJ7PnehLbh559/1l//+lf9/PPPqq2t1V/+8hetWLFCO3bs0GuvvcZNJsCJDBs2TA8//LCGDRum7t27y9vb22J9VFSUgzJDc8aOHavk5GSNHj262ePFZNzO6corr9SUKVO0fPlyBQcHq0OHDhbr582b56DMcDrcn7AOw4U52HPPPaf33ntPzz77rOrq6jRx4kTNmjVLH374oX744Qe9++67ds3HmZ4yr6mp0Z/+9CfNmTNHjz32mPbs2aNVq1bp2Wef1e9//3u75CE51/ww/fv311tvvaWQkBD17dtX69at02WXXaY9e/bozjvv1H//+1+75SJJcXFxuvfeexUXF2eRzz/+8Q8tWbJE//73v+2Wy5NPPqnc3FzNnz9fd9xxh9atW6e6ujpNmTJFwcHBWrBggd1y2bp1q8X3JpNJhw8f1quvvqqamhqtWbPGbrmkpaXpX//6l2bOnKnx48dr3bp1OnDggKZNm6YbbrhBTz75pN1ycSbO8lp3Onv27NGLL76of/7znzKZTEwsBzTjgQceUOfOnTVnzhz169dP69at0yWXXKLHHntMBw4c0MqVKx2dIoB2aMqUKTpy5IhSU1N1ww03aN26dfLz89PkyZPl7u6ul19+2dEpAvj/zjTsFJM7O5+TjxeTcbuO4cOHn3H966+/bqdMYC3uT7QMPVkcLDExUdXV1Tpw4IBuv/12/f73v9fEiRPl6+urhQsX2j0fR99YbPTdd98pIyNDkZGRysrKUlhYmP72t78pKChIa9assWuR5aOPPrLbvs7G09NTR44cabJ8//79DunmXFhY2OzQbf3791dJSYldc/n444/13HPPWczBcsUVV2jGjBkaP368XXMZPny4DAaDTq1hX3bZZUpJSbFrLu+9955mzpxpMWfPddddp9mzZyspKclpiiz2HgrQWV7rGpWXl+vLL7/Uli1b9OWXX+qnn37SpZdeqj/96U/6zW9+4+j0AKf03//+VytXrrT4J9vd3d08KSrQUvv37292ucFgkKenpzp37iw3Nzc7ZwVX9eWXX+rll1+2uDa/8MILlZSUpHvvvdeBmQE4lb17r+P8vPbaa45OAVagiOJ6uD9hHYosDubl5aXk5GTz9zNnzjQXWRw11p0zTKze0NCggIAASVJISIh27dql/v37a/DgwXrppZdaff/79+9X165dZTAYTvuPdyN7dkm95ZZb9Nxzzyk1NdW8bPfu3Zo7d64GDhxotzwaXXzxxfrxxx+bTC7/9ddfq0uXLnbN5ZdffjGfMyfr2LGjqqqq7JpLcxfrnp6edv+dSFJpaam6d+/eZHnXrl1VWVlp93ycaShAZ3ita3TjjTfKzc1Nv/3tb3X//ffrN7/5jbp162b3PABXcvz48WZfR44cOcJ4wTgngwYNOuNcZV5eXhoyZIhmzpzZZHhJ4FRHjx497cNP9fX1ds4GwJmc6Xq7urrajpmgJa677jpHpwAr1dfXq7y8XMePH5d0ovdRbW2tvvnmG/3xj390bHJogvsT1qHI4gCnDiV0JvYeA9RZJla/4oortHXrVt1xxx26/PLLtWPHDknS4cOHVVtb2+r7Hzx4sD7//HP5+/uf9h9vR3RJffTRRzVmzBjdcMMNMplMuuuuu3T48GFdddVVmjp1qt3yaHT33Xdr1qxZeuyxxyRJP/74oz777DOlpaVpxIgRds2lV69eev/99zVu3DiL5a+99poiIiLsmkvjm09tba327t2r7t27N+nVYi+hoaH64osvmjzVvX79evXo0cPu+cybN08eHh6aMWNGs0MB2ouzvNY1uvfee7V582Z98sknOnjwoH766SdFR0fr2muv5YYecBo33XSTlixZYtFD8NChQ5o/f76io6MdmBlczdy5c/Xss88qMTHR3KNy+/btWrhwoXmc/kWLFumFF17QI4884uBs4eyioqK0atUqTZ8+3bysrq5OL774InNFAU6moqJCS5Ys0c6dOy1u/tbV1emHH35QTk6OgzPEyWpra5WZmWlxvBqX79ixw67DlaPlNm/erKSkJJWXlzdZ5+3tTZHFCXF/wjrMyeIA4eHhzQ4ldCpHjCk5YsQI9e7d2zyxeuMcG88884y++uorZWVl2SWPrKwszZw5U3PnztXVV1+tO++8U3/+85/19ddf6+KLL1Z6enqr7v+rr75Sv3795OHhoa+++uqMbR3xNMXmzZuVm5urhoYGhYWFacCAAQ4bxmLBggXKyMhQTU2NJMnDw0N//etfNW3aNLvm9PXXX2vkyJH6zW9+o02bNun2229XQUGBcnNzlZ6ebtfeCSaTSc8995xef/111dXV6YMPPlBqaqo6dOigJ598Up6ennbL5eOPP9bEiRP15z//WWvWrNGYMWP0448/6t///rdSU1N122232S0XSerbt695KMC7775bSUlJ6t+/v1599VV98skneuWVV+ySh7O81p2qvLxcX3zxhb744gtt2bJFP//8s/r06UPXeKAZpaWluvfee/Xrr7/q8OHDuuKKK7Rv3z516tRJK1eu5GkrtNjtt9+uBx98sMlwtB9++KFeeOEFvfvuu9q8ebOmTZumjz/+2EFZwlXs3r1bw4YNU5cuXfTjjz/q+uuv148//qjDhw9r5cqVZ5wDAoB9PfLII9q0aZNuuukmvf/++xoyZIh2796t3NxcTZ48Wffff7+jU8RJZs6cqbVr1+rqq6/WN998o759+6q4uFjl5eUaMWKEHn30UUeniGb8+c9/lr+/v4YPH66HH35YKSkp2r9/vxYuXKh58+bplltucXSKOA3uT5wberI4gDOP+/ndd99pxowZTZbfc889Wr16td3yiI+P14UXXqhOnTopNDRUzzzzjF566SV17dpVf//731t9/ycXTpytS+rbb78tHx8fjR49WtKJuSV+/fVX3XnnnXbP5auvvlJiYuL/Y+/e43q+//+P399KqqmNhsxGKWmZ47RP+46FsRM+lraPHbKFWYx8nGIOH4eRY3PIcchHM5tYPoYdY5uN+ZjsY+xDrKkYEs1Z596/P/x6f7wV8lbvd3G7Xi5d1Ov1fD3eD/R+v1/v5+N5UP/+/ZWcnCyj0aiGDRuqevXqVs+lVatWiouL0/Lly9WgQQPt2bNHjRo10pgxY9S8eXOr5rJy5Up9+umnGj9+vGnPk44dO2rixIlyc3PT8OHDrZZL+/btNW/ePL3//vuys7NTTEyMGjVqZJMCi2T7pQCLVJTXumu5ubmpZcuWunTpki5evKitW7cqOTnZZvkAFVmdOnW0fv16bdq0SQcOHFBhYaFeeeUVdevWzSbvQ6i8jhw5oocffrjYcW9vb6WkpEiSPDw8ShyBCVzLy8tLGzZs0Mcff6y6deuqsLBQzz33nF599VU9+OCDtk4PwFW2bdumGTNmKDAwUElJSerTp498fX31j3/8g3vwCmjz5s2aNm2ann/+eT399NOaNGmSHnroIQ0ZMkR5eXm2Tg/XcfDgQa1du1aNGzeWn5+fnJ2d1bNnTzk7OysmJoYiSwVG/8StochiAxV5ZGVF2lj96hfazp07q3PnzlZ9/CJnz57VkiVL9Ntvv5lma1zNmhXcFStWaM6cOWaFpgceeEDjx49Xbm6uXnrpJavlIkmDBg1STEyMmjRpoqZNm1r1sa/17bffKjAw0KpLTl1PXFycxo0bp06dOmnSpEmSpOeff14ODg6KjIy0apHl4MGDevLJJ/Xkk09a7TFvxNZLARapSK910pUPDNu3b9f27dt19OhReXp6qn379lq+fDlLiwA34OTkZPX3Ptx5vLy8FB8fX2wpsPj4eDVo0EDSlT3D6tSpY4v0UAlduHBB7du319///ndJ0vLly+kABCqgS5cuycfHR9KV94KkpCT5+voqJCSEWSwV0NmzZ9WiRQtJko+Pj/bv36+GDRsqLCxMgwcPNlumERWHnZ2daQCUh4eHDh06pMcff1wBAQGaPn26jbNDSeifsAxFFht4/fXXS93W2lOwbLmx+qhRozRmzBhVr15do0aNumHbqVOnlmsuV4uIiNDevXv1xBNP6P7777fa45Zk1apVmjZtmp599lnTsdGjR6t58+aaN2+e1Tua3NzcdOHCBas+5vUMHjxYLi4u6tatm7p37y4vLy+b5fLHH3+UOCK2cePGOn36tFVz6datm5o0aaLg4GB17dpVLi4uVn38a4WEhGjMmDGSpKefflrdunWTo6Ojfv75Z9MNszXY8rWuJIMHD1bLli31yiuvqEOHDqZOPQDmnnrqKX3yySeqUaPGTTcrr8gzh1GxDB06VP369dOuXbvUsmVLFRYW6pdfftGvv/6q+fPn68CBAxo5cqR69epl61RRCfzwww8aMGCAevfurWbNmkmSvvjiC82bN09Lly417fsDwPbq1q2rY8eOqW7duvLw8FBSUpKkK4M4zp07Z+PscK37779fmZmZeuCBB1S/fn0dOnRIklSjRg2rf85G6fn6+iohIUGhoaHy9PTU7t279cYbbyg9Pd3WqeE66J+wDEUWG6jIM1lK2lj94sWL8vX1LfeN1f/44w8VFhaavq8oEhMT9f7771eIZcMyMjJK3MS9WbNmOn78uNXzadOmjcLCwhQYGKgGDRqoWrVqZucHDhxotVy2b9+uzz77TOvXr1dMTIyaNWum7t27q0uXLlZfNqZevXrau3dvsSUhtm7dqoceesiquXz++edav369li5dqmnTpumpp55S9+7d1aZNmxt2TpYXWy8FWMSWr3Ul+fHHH+Xq6ipJ+vPPP3X+/HnTzwD+JygoSI6OjpKk7t272zgb3CnatGmjtWvXasWKFdq2bZvs7e3l6+urSZMmqVGjRtq3b59GjBjBrCmUypw5c/Tmm29q0KBBpmNr167V7NmzFRUVZdNlSQGYe/bZZzVixAjNmDFDAQEBGjx4sFq0aKHNmzfTqVgBBQYGavz48Zo6dapatWqlyMhIderUSZ9//rnc3d1tnR6uo2/fvho4cKAcHBzUuXNnRUdH66233tLBgwcVEBBg6/RQAvonLMPG9yhRRdpYvUhOTk6xTnxrePbZZ/Xee++pSZMmVn/sa73wwgvq2rWraT+WIitXrtTq1av12WefWTWfDh06XPecwWCw2SjitLQ0bdy4UV9//bWOHDmijh076sUXX7TaG3h8fLxmzJihfv36ae7cuRo9erTS0tK0cuVKjRo1Sq+88opV8ria0WjUjh07tHHjRn3zzTdydHTUCy+8oODgYNWvX9/q+VQUFem1btWqVVq0aJFpzf/7779fffr0UWhoqE3yASq6JUuWqFu3bizhBKBCadGihTZu3FhsYM3Ro0f117/+Vf/5z39slBmAa+Xm5mrmzJlq1qyZunbtqgkTJmj16tVycXFRdHS0Hn/8cVuniKtcuHBBI0eO1BNPPKFXX31VYWFh+v7772Vvb6/p06fbbIl53Nx///tf2dnZydfXV7t27dLy5ctVt25dDRo0SPfdd5+t00MJ6J+4dRRZKoD09HStWrVKBw8elL29vRo1aqQePXrogQcesHVqNpOdna1x48bJ09NT/fv3l3Rl1ELbtm01btw4OTg4WC2Xb7/9VosXL9aQIUP04IMPFuuAteb/06ZNmzRixAg9//zzat68uQwGg/bt26fPPvtMkydP1gsvvGC1XCqyvLw8fffdd/ryyy+1ZcsW1ahRQ+fPn9cDDzygmTNnytfXt9xziIuL06JFi0xTYN3c3PTmm2/afKmR/fv367PPPtOqVaskXfm3atu2rcaPH6+6deuW++Pn5uZq7dq1193jyJpLAVYka9eu1bvvvquQkBC1bt1ahYWF2rVrl1avXq1x48bpxRdftHWKQIXTunVrsz0zAEsVFhZq06ZN2r17t/Ly8nTtx6O79b0JlunQoYNGjhypZ555xuz4N998o4kTJ2rr1q02ygxAaZw9e1YuLi6ys7OzdSoohf379+v+++9X7dq1bZ0KcMegf8IyFFls7NChQwoJCZGjo6OaNWumgoIC/frrr8rKytLHH3+sRo0aWTWfX3/9VRMmTNBvv/1W4ibUBw4csEoe48aN086dOxUZGWlatzghIUFRUVGmDy7W8u2332rYsGHKysoyO240GmUwGKz2b1Lkyy+/1IoVK3Tw4EFVrVpVXl5eeuutt9S+fXurPP7x48dVt25dGQyGmy5RZu1C4c8//6xPP/1UX375pXJyctSxY0cFBwfr8ccf1+XLlzV69GglJSXpyy+/tFpOf/75p4xGo9zc3Kz2mNdKT0/Xhg0btGHDBv3+++9q0aKFunfvrueff15nzpzR2LFjdeHCBcXHx5d7LsOGDdPXX38tPz+/EoulK1euLLfHvtn+DVez9iysZ599Vq+//rpeffVVs+OrVq3S6tWrtXHjRqvmA1QGffr0UZs2bWxevEblN3XqVH3wwQfy9fUtcYnR8nxvwp1n3rx5+vjjjzVkyBA1a9bMNChqzpw5CgoK0tChQ22dInBX27VrV6nb+vv7l2MmKI2i/dLs7e1v+n/H/1fFdPbsWS1ZsuS6Ay2tvRc1bo7+CctQZLGxN998U87OzoqKijJ1OObk5CgiIkI5OTl6//33rZpPt27dVK1aNXXv3r3EpbmCgoKskkebNm00f/78YhthJyYmasiQIfrhhx+skod0ZXNub29v9ejRQ05OTsXOV4S9Wqzp4Ycf1rZt2+Tm5iZfX98SO61tUYDq1KmT/vjjD/n5+V13k/evvvpKY8eOvaUba0sdO3ZMv/zyS4nFSmvOOHrjjTe0a9cu1axZU926dVNwcLAaNmxo1uarr77SqFGj9PPPP5d7Po8++qimT5+ujh07lvtjXWvevHmm39dz585p1apVat++vemmfd++ffr666/Vu3dvDRkyxKq5NWvWTJs2bSq2dNuRI0fUpUsX7d2716r5AJVBeHi4Nm/eLFdXV3l4eBS7b+EDG0orICBA4eHheu2112ydCu4ABQUFioyM1Nq1a5Wfny+j0Sh7e3v17NlTw4YNk70926ICtlT0GbboM2uRoq6xq49Ze0AlivP19dX27dvN+h9K6sa0xQBYlE7fvn21d+9ePfHEEyX2MzJjuOKhf8Iy3OHZ2O7duxUXF2c2ortatWp6++23FRISYvV8UlNT9cknn1h9Bs21Ll26VKyDXJJq1KihCxcuWDWXkydPKiYmxuoblhdZv369nn/+eTk4OGj9+vU3bGuNzvvY2Fjde++9kipWB1b79u314osvysfH57ptHn/8cX311Vflnkt8fLzGjRungoKCYucMBoNViyzVq1fX/PnzFRgYeN0p782bNzctH1be7r33Xpst7RMeHm76fsCAARoyZIj69u1r1mblypXavHmztVPTAw88oF9//bXYTczevXt1//33Wz0foDKoXr06y2SiTOTk5Kht27a2TgN3iKNHj2rcuHEaNmyYUlJSZG9vLw8PDzk6Oto6NQAyn7H+73//WwsWLNDo0aPVqlUr2dvba+/evZo6dWqxzwmwjaLlv4u+R+WTmJio999//64boFyZ0T9hGYosNnbPPfeUONK9pGPW0LRpUx07dszmRZaWLVvq/fff19SpU00dw0ajUbGxsWratKlVc2nRooUOHjxosyLLO++8o7Zt28rNzU3vvPPOddtZq/P+6jfGn376SX369Ck2w+fixYuaO3euVd9ER48eLUk6fPiwaSm1hg0bms3acHV1tUouixYtUvfu3TVy5MgSlx2xpgULFki68n9y+PBhVa1aVQ899JBZXu7u7nJ3d7dKPv3799e0adM0YcIEmz2nJGn79u0aMWJEseNPPvmkoqKirJ7Pyy+/rIkTJ+rs2bNq1aqVDAaDEhMTFR0drZ49e1o9H6AyePzxxxUYGGgq/AOWatu2rX744QdmsqBMhISEaOHChWrWrJkeeeQRW6cD4Br16tUzfb906VJFRkaabXDfpk0bjR8/Xu+88w6DOSqAq/+/5s+frzFjxhT7jH327FmNGTPG9NkXFUudOnV0zz332DoN3AL6JyxDkcXGAgICNGPGDEVHR+u+++6TdGUPh6ioKAUEBFg9n0mTJqlfv37au3dviZu8W+smY+jQoerZs6cSExPVpEkTGQwG/fe//9XZs2e1fPlyq+RQ5G9/+5vGjRun//znP/Lw8FDVqlXNzpf3v0lSUlKJ39vK77//rj///FPSlQ58X1/fYh1chw4d0po1azRmzBir5ZWbm6vhw4fr66+/Nh0zGAxq37695syZU+L+H+UlIyNDvXv3tnmBpcj06dP14YcfmpascHBwUI8ePTR69OhS71FSVnx8fBQVFaWnn366xPPWmuJdu3Zt/fjjj8Vm1WzevNnsRt5aXn/9dR07dkxTpkxRQUGBaWmRv/3tb3r77betng9QGUyePFlNmjShyILb1rRpU82YMUM7duyQl5dXsXu9gQMH2igzVEYODg4sCQZUEidPnixxw3RXV1edPXvW+gmhmN27d+vo0aOSrqzy0aRJk2Kfs3///Xf9+OOPtkgPpTBy5Ei9++67GjJkSIn9jNbeyxc3R/+EZdiTxcbS09P18ssv69y5c/Lw8JDBYFBKSopcXFy0atUqq4/0XrRokebOnVviOWuvcfnHH39ozZo1OnTokOzt7eXl5aXXXnutxJug8uTr63vdc9b+Nxk5cqSCgoJsUoAr8t1336lfv36mzvnrvYQEBwcrMjLSanlNnz5dX3zxhcaPHy9/f38VFBRo165dmjx5srp27aphw4ZZLZeiN5527dpZ7TGv5/3331dMTIwGDRqk1q1bq7CwULt27dKCBQv01ltv6c0337RqPl27dpWTk5NeeOGFEvc4sta+T3FxcZo0aZI6d+6spk2bymg0avfu3UpISFBUVJSee+45q+RxraIZR5LUsGHDClOoAyqiv/3tbwoNDdXzzz9v61RQyXXo0OG65wwGA8uT4JbMmTNHa9asUbdu3dSgQYNiy4QxMh6oON544w25urpq2rRpppH2Z8+e1bBhw1S1alUtXrzYxhni559/Lrb59rWcnZ3Vu3dvBkVUUN9++62GDRumrKwss+O22MsXt4b+iVtDkaUCuHTpkjZs2KBDhw7JaDTKx8enxE27reHxxx/X66+/rl69erFucAXUq1cv7dy5U+7u7urWrZteeOEFm+xvcfz4cRUWFqpjx45au3atatasaTpnMBjk7OxsmpllLW3bttXkyZMVGBhodvzbb7/VxIkT9d1331ktly+//FLTp09X79691bBhw2KzaPz9/a2WS4cOHTRs2DB17tzZ7PjGjRs1b948s5k/1tCsWTN9+umn8vT0tOrjluSzzz7TypUrdfDgQRkMBj388MN66623iv0OWUtWVpYOHTqkvLy8YsVLa/7OAJXFmDFj9K9//Uu+vr4lbnzPJpoAbKEiDdACcGO//fabQkNDlZ2dbfpcnZKSIjc3N33wwQeMsK9gfH19tX37drm5udk6FdyCp59+Wt7e3urRo0eJAy3Zq6Vion/i1jGPuQLYu3evHnroIb3yyiuSpMjISCUlJdnklzYnJ0ddu3a1SYFl1KhRpvU1R40adcO2d2vHyT//+U+dOnVKGzdu1IYNG7Ro0SK1bNlS3bt313PPPWe1qnLRzeaWLVv0wAMPWH3JqZJcvHixxIKTp6enaXkzaxk8eLAklTiTx9ofrjMzM0vcx6h58+Y6ceKE1fIo0qhRI508ebJCFFk6d+5crPhkK999950iIiJ08eLFYjcwdMgAJTty5IgeffRRSdKpU6dsnA0qm+PHj6tu3boyGAw6fvz4DdvSyYZbURGW9wVQOo0aNdJXX32lTZs26bfffpMkvfrqq+rcuXOJncGwrXbt2uns2bMUWSqZkydPKiYmxqZ7suLW0D9hGYosNrZhwwaNHj1aw4YNU5s2bSRdeQHq1auX5syZo44dO1o1ny5duuizzz5TWFiYVR9XurI8WGFhoel7W+rQoUOpCwfWXkKiVq1a6t27t3r37q3k5GRt3LhR06dP15QpU/Sf//zHqrnUq1dPW7du1bJly5SSkqK4uDjFx8erfv36Vl8KwcfHR19++aX69etndvzzzz+3eod+RVpWxMPDQ9u3b1f9+vXNjm/bts0mnUaDBg3SP/7xD/Xq1Uuenp7F1iy3VnF5/fr1Nzxv7d/fqKgotW7dWn//+99tMosRqIxWrlxp6xRQiT311FPatm2b3Nzcit33FS1fwTIWuB2HDx/WwYMHVbVqVXl5eVWIASYAiqtevbpefvllW6eBUti9e3exmcuo+Fq0aKGDBw9SZKlE6J+wDEUWG1uyZIlGjx5ttsZkdHS0Vq1apXnz5lm9yOLm5qYFCxYoISGhxA7Q8pxBcnVnia07ToKCgkwfts+dO6dVq1apffv2atmypezt7bVv3z59/fXX6t27t81y3LNnjzZu3KivvvpKRqPRJiPyt2/froEDB6pz58765ZdfVFhYqIKCAo0ePVoFBQUKDg62Wi79+/fX22+/raSkJLVq1UoGg0GJiYmmPTasqWjj9NzcXP3xxx+qX7++jEZjsY10raFXr14aN26c/vjjD7N/l1WrVikiIsLq+RQVcN99991i56zZkfXOO++UeLxatWpyd3e3epElLS1Nc+bMkbe3t1UfF6js8vPzlZmZqYKCAklXOsdzc3P1yy+/sO8Bbig2Nlb33nuvJOmDDz4odj4zM1M1atQotjkrcDO5ubkaPny42ZKsBoNB7du315w5c4otIwvAdjIzMzV79mzt3r27xCVxKtLgOVzpp4mKitKAAQPUoEEDXk8rib/97W8aN26c/vOf/8jDw6NYvwj37BUP/ROWYU8WG2vevLk2bdpUrKJ79OhRdenSRb/88otV8+nZs+cNz1uz+HG99f8MBoNat25ttTwGDBigFi1aqG/fvmbHV65cqc2bNys2NtZquRw+fFgbN27Upk2b9Mcff+ixxx5TUFCQnn32WZss8fbyyy/r2WefVWhoqFq2bKkNGzbooYceUkxMjP71r39p06ZNVs1n8+bNWrJkidn+Rn369NGzzz4r6X8jU8ub0WjUe++9p5UrVyovL09fffWVZs+erWrVqundd9+1erFlxYoVWrZsmU6fPi3pSjG1d+/e6tOnj1XzkKRjx47d8HxRgcra8vPzlZaWpnHjxum1116z+kbaXbt21T/+8Q/WowVuwY4dOxQREaHMzMxi5xwdHa0+uxOV1/nz5zVz5kyFhITI29tbffr00c6dO+Xh4aElS5Yw8hK3ZPr06friiy80fvx4+fv7q6CgQLt27dLkyZPVtWtXDRs2zNYpAvj/BgwYoMTERL3wwgsljtZmI/WKpUOHDjp+/Ph1P9Mz87RiYq+yyof+CctQZLGxZ599Vm+++aZefPFFs+Offvqp5s2bp82bN9soM9uqSOv/tWjRQp9++mmx/T7S0tL017/+1aqFMF9fXz300EPq1q2bgoKCbNYhXaRly5b69NNPVb9+fTVt2lS5ubnasmWLjEZjqYqEn3/+uWbOnKnTp08rKCioxNkNlmrcuLEGDhyo8PBw5ebm6r333lOTJk3017/+tcwe43o++OADLV26VEOGDNG7776rjRs3at++fZo4caJeeuklDR8+vNxzKMmff/4po9FYIdawrQizfEqyb98+DR8+XF999ZVVH/f777/XzJkzNWTIEDVs2LDYqCz2AwCKe+mll+Tm5qaePXtq4MCBioqK0vHjxxUdHa2pU6dafTYwyleHDh302GOPadq0aWUee9SoUUpMTNTixYt1+PBhDR06VFOmTNFnn32mqlWrat68eWbtiwYl2XrmNSqmtm3bavLkyQoMDDQ7/u2332rixIn67rvvbJMYgGJatGihBQsW6IknnrB1KiiFf/3rXzc8HxQUZKVMSq8871+A8kL/hGVYLszGXnvtNUVGRuro0aNq3ry5DAaD9u3bp9jYWA0YMMAmOWVnZ+vLL7/U4cOH1bt3bx06dEje3t6qWbOm1XKoSOv/1a5dWz/++GOxIsvmzZutXuSYPn26AgMDdd9991n1ca/HxcVFJ0+eLLbfx2+//WZaguNGJk6cKA8PD02bNk116tS55ce/2b4aSUlJWr9+vf7880+tWLGiXJe7u1pcXJzGjRunTp06adKkSZKk559/Xg4ODoqMjCz3IsuuXbtueP7w4cOm7621B0qRijbL51rOzs46ceKE1R/3rbfekiS9/fbbJe4LwOgeoLiDBw9q7dq1aty4sfz8/OTs7KyePXvK2dlZMTExFFlQalu3btWCBQvk5eWl5cuX64knnlDXrl3l4+OjkJCQYu3Hjx9vgyxRWVy8eLHY5wZJ8vT01J9//mmDjABcj7Ozs+rWrWvrNFBKFbGIAtyJ6J+wDEUWG+vZs6dyc3MVGxur999/X9KVTv0hQ4aU+KGuvJ0+fVovv/yyTp8+rdzcXL300ktavny5qfBjrfX4KtL6f3369NGkSZO0Z88eNW3aVEajUbt377bJXh+RkZF65JFHKkyRpWvXroqMjFRkZKTp2M6dOzV//vxSLbd09uxZPfHEE/rLX/5i0eNfb1+NIps3b7bJOrp//PGHHn744WLHGzdubFqyqzz17NnTtGHvjdjizXHlypX69NNPNX78eNPMpY4dO2rixIlyc3Oz2iyfawtRRqNRFy5c0IoVK244nbm8lLQfAIAbs7OzU/Xq1SVJHh4eOnTokB5//HEFBARo+vTpNs4Olcnly5dNnWw//vijevXqJUlycnIy7fdztYpwf4qKy8fHR19++aX69etndvzzzz+Xp6enjbICUJIXXnhBMTExevfdd2VnZ2frdFAKW7duVUxMjA4fPqy4uDjFx8erfv367OtRwTz88MPatm2b3Nzc5Ovre8Nl2+mwr3jon7AMRZYKoE+fPurTp4/OnDmjqlWrmjoMbGHatGny9vbWxo0b9X//93+SrsyeGDp0qGbMmKElS5ZYJQ8PD48KM9KrR48eql69ulauXKmvv/5aBoNBDz/8sBYuXFhsGYDy5uHhoYMHD8rLy8uqj3utwsJCLV68WJs2bVJGRoa6d+9uOjd69Gi1b99eXbp0UVhYmKkz+/HHH9c777yjhx56SDt37tTrr78uSVqwYIEWLFigLVu26MEHH9TatWv18ccf6/DhwyosLJSnp6fCwsJMRZt169Zp1KhR2rJli5KSkkyPe+003KLlwoKCgvTUU09JurIcyPz58/XNN9+U679PvXr1tHfvXj344INmx7du3WqVdd0r8gaNtp7lU+R6haiHHnpIM2fOtEoOV7vRbMG1a9eyFipQAl9fXyUkJCg0NFSenp7avXu33njjDaWnp9s6NZSTvLw8zZgxQ59++qkuXbqkVq1aafz48aZZA9u3b9eCBQt08OBB2dvbq02bNho+fLipgHL1PcTV79H5+fn6+9//rrffflsnTpxQ9erV1aNHD/36668yGo16++23NXz4cDVs2FBS8eXCGjdurHHjxmn//v1KSEhQXl6e2rZtq3Hjxun+++83PU5MTIw++ugjnTp1Sn5+fnrrrbfUv39/ffDBBxYPOEHF079/f7399ttKSkpSq1atZDAYlJiYaJMBWgBu7PTp0/riiy/07bffqn79+sWWxKGjsWLZvn27Bg4cqM6dO2vPnj0qLCxUQUGBRo8erYKCAgUHB9s6xRu6cOGC5s+fry1btujkyZNq0KCBQkNDzbYPyM7O1oIFC/TVV1/p+PHjcnBwUPPmzTVixAjTQM533nlH6enp6tq1q5YsWaJjx46pYcOGGjZsmNX7qK5nypQpplVprLWiCMoO/ROWochSgYwcOVKTJ0+2aZHl3//+t5YsWSInJyfTsXvvvVcRERGmTnFriIiI0KRJkyrM+n9eXl569dVXVVBQYOqYTU9P1+jRozVlyhSr5dGoUSMNHz5cy5Ytk4eHh6pVq2Z23lpvXjNnztQHH3ygl19+We3atdMnn3yihIQEFRQUaPny5XrggQcUHByshg0batq0aSooKNCiRYv0yiuv6NNPP1WTJk0UFxenHj166MUXX9RLL72k2rVra9WqVZo8ebIGDhyokSNH6uzZs1q6dKkiIiLUokWLUv2/p6am6tChQ5Ku3MTUrl1b8+fP18CBA9W/f389/fTT5f3Poz59+mjixIk6efKkjEajduzYodWrV2vlypUaNWpUuT9+ScvYXb58WSkpKbKzs5Onp2ex3x1rsfUsnyIlFaKqVq2q2rVrWy2Hq/Xq1UsffPCB2TJ7J06c0JgxY/Tvf/9bL730kk3yAiqyvn37auDAgXJwcFDnzp0VHR2tt956SwcPHlRAQICt00M5+Pzzz9WmTRtNmzZNp06d0tSpUzVkyBCtW7dOn376qUaMGKHnn39eYWFhOnPmjKKjo9WjRw/961//uuF+ZK6urtq7d6/69eun9u3bm5YzNRqNevPNN/X111/rrbfe0tdff60qVaqUGGP27Nnq1KmTZs2apaNHj2rq1Kmyt7fXrFmzJEnz58/XggUL1KdPHwUEBOiHH37QkCFDyuXfCbbVrl07RUdHa8mSJfruu+9kNBrl4+OjWbNm6dlnn7V1egCuYmdnpy5dutg6DZTSvHnzNGzYMIWGhpr20BwyZIhcXV31z3/+s0IXWbKzs/Xqq6/q9OnTCg8P10MPPaTNmzdrzJgxOn36tGn244gRI7Rr1y4NGzZM9evXV2pqqubOnashQ4boiy++MM0I+fXXX5WRkaFBgwapevXqmjt3rgYNGqTvv/++VEu3l7erl3b79ddf9cYbbxRbZh4VF/0TlqHIUoHs2rVLOTk5Ns3h0qVLZgWWq+Xn51stj4q0/t8HH3xgKqRcPfLdYDCodevWVstDko4cOaJHH31UknTq1CmrPnaR8+fPa+XKlXr99de1ceNGdevWTXPnztWbb76pH374QQ0aNNDs2bPl6OioFStWmIqGjz/+uDp27Khly5Zp5MiRatGihSTJ3d3d9P3Ro0fVu3dvs/2IHnzwQXXv3l0///zzDYsshYWF+vHHH832aYmNjVVmZqYGDhwoSapfv778/PzK9h+kBMHBwcrPz9eiRYuUnZ2tcePGyc3NTUOGDNErr7xS7o9/tby8PE2ZMkXx8fHKy8uT0WiUk5OTXn/9dZt07th6lk+R+fPna8yYMcWK2mfPntWYMWO0YMECq+UiSdWrV1evXr0UGxsrFxcXxcXFacaMGbr//vsVGxtr1VyAyqJDhw5au3at7OzsVLduXcXExGj58uV66qmnNGjQIFunh3JQp04dLVy40LR/V1pamhYvXqyLFy9q5syZ+r//+z/Nnj3b1L5Vq1Z6/vnntXz5ckVERFw3rqOjo5599lmFhYXp999/1zfffKPBgwerfv368vLyUseOHbVlyxZdvnz5uoOhfHx8zAa77N27V19++aWkKwMdli5dqtdee800Y7NNmzbKyspSXFzcbf+7oGI5evSoOnbsyL5QQCXACPvK5eDBg5oxY0ax408//bSio6NtkFHprVu3TocOHdJHH31k6tNp27at8vPztXDhQr388stydnbWpUuX9I9//MO0ksdjjz2mS5cumQaYFA0KvHDhgtatW2cqXDg7OyskJET//ve/9cwzz9jmL3kd69evNy3FisqB/gnLUGSBGX9/f61atUpjx441HcvLy9OCBQvUqlUrq+VRkablfvjhhwoLC9OAAQPUvn17rVu3TmfPntWwYcNMy1BZS9GyFLa0Z88e5eXl6amnntJXX30le/srLyPPPfecfvjhB0lXZkT95S9/kaOjo6k4V716dbVu3Vo//vjjdWMX7bFy4cIFpaamKjU1VTt27JB05ffwRs6dOyeDwaClS5eqZcuWevTRR9WlSxft2bNHy5Ytu+2/963YsGGDnn32WfXo0UN//vmnjEbjDUfQlqdZs2bpyy+/1OjRo9WiRQsZjUb9/PPPmjdvnpycnIqtF17ebDnLZ/fu3Tp69KikKzd6TZo0KdZZ9vvvv9/wd7S8LFu2TGFhYerVq5dcXFy0a9cu9e7d2zRKH0DJmjRpYvre399f/v7+NswG5a1Zs2amAoskU3F+//79OnXqlIYOHWrWvn79+mrZsqV27tx509jVqlWTr6+vqlevrmrVqmncuHF6/vnnFRgYqNatW6tZs2Y3vL5owEgRd3d3ZWVlSbpy75SdnV1sFkOXLl0ostyBOnXqpEcffVTdu3fXc889J2dnZ1unBOAG0tPTtWrVKtNSk40aNVKPHj2svnoGbs7FxUUnT54sNiPit99+qxCzN27kp59+Ur169UwFliJ//etf9cknn+iXX35RYGCgYmJiJEkZGRlKS0vT4cOH9e2330oy7xOpWbOm2b+Du7u7JJnuPSqSdu3a6cMPP9TAgQNtunIPSo/+CctQZIGZkSNH6rXXXtNPP/2kvLw8TZgwQYcPH9aFCxf04YcfWi2PirS+3/Hjx/Xiiy/KwcFBvr6+2rdvnzp27Kh33nlH06ZNU2hoqFXzyc7O1pdffqnDhw+rd+/eOnTo0A3XSyxr586dk3TlTf2vf/2r3nzzTXXr1k25ubmSpK+//lp//vmnPv/8c33++efFrr9RnkeOHNG4ceP073//W/b29mrYsKEaN24sSTfdxD0rK0tt2rRR27ZtTcc8PDz04osvavDgwbf617wtkydPVpMmTXTvvfda7f/lej799FNNmTJF7du3Nx17+OGHVbt2bUVGRlq9yGLLWT4Gg8FUyDMYDJo8eXKxNs7OzurTp0+55lESJycnLV26VP369dPOnTv1wQcfWH2mHFDZnD17VkuWLNFvv/1W4kzgijRgA2Xj2s7qoqW7ijYrvnr/kyL333+/9u/fX+rHePDBB/Xhhx9qyZIlWrNmjVasWCFXV1e9+uqr+vvf/37d5cKunQlepUoV071L0T6D194TlJQvKr9Vq1Zpw4YNmjFjhiZPnqyOHTsqKCjItN8lgIrj0KFDCgkJkaOjo5o1a6aCggKtW7dOq1at0scff6xGjRrZOkVcpWvXroqMjFRkZKQMBoMuXbqkrVu3atKkSaaZHxXVuXPnrnufIl1ZMUSSfvjhB02ZMkWHDx/WPffco8aNG+uee+6RZN4ncu19R9EKMIWFheWS/+04fvy4PvvsM8XGxsrNza3Y0uUVeU/ZuxX9E5ahyFKBvPvuuzYb7V7Ey8tLn376qT7++GPVrVtXhYWFeu655/Tqq68WW96nPGVnZ2vp0qX69ddflZ2dXayD3ZodJ/fcc49pNoaHh4eSk5PVsWNHeXl56dixY1bLQ7qyMd/LL7+s06dPKzc3Vy+99JKWL1+uffv2KTY2Vt7e3uWeQ40aNSRJmZmZWrx4sSTpn//8p+n/aPr06aa2n3zySbHri2a+XKuwsFBvvfWWqlatqjVr1sjPz0/29vZKTk7Whg0bTO1udPNw9ejWIvfff79Vl7qTrvyeHDx4UF5eXlZ93JLk5uaWuPapl5eXqWBmbT169LDJLJ9WrVopKSlJ0pUNs7dv32722H/++adq1KhhtkRheZo/f36xY4888oh2796tGTNm6MknnzQdL1ryDsD/REREaO/evXriiSforL7L3XfffZJU4t5ep06dMt27XO8e4tKlS2Y/N2vWTPPnz1dubq52796tuLg4LV68WI0bN7aoE6dodOmff/6phg0bmo4XFV9wZ3n00Uf16KOPauzYsdq6das2bNig/v37q0aNGurWrRt78QAVyIwZMxQQEKCoqCjT6OycnBxFREQoKipK77//vo0zxNUGDx6s9PR0094rQUFBMhqNateundUHVt6qe++9V2lpacWOFy0DX6NGDR05ckQDBgzQU089pffff9/0OX7VqlWmVUMqoyeeeEJPPPGErdPATdA/cfsoslQQu3bt0qVLl1RYWKjk5GQ1aNCgxA5ja6hTp47N36AmTpyozz//XE888YTNp+m2bt1aixcv1rhx4+Tr66s1a9borbfeUmJiomlEgbVMmzZN3t7e2rhxo2k03PTp0zV06FDNmDFDS5YsKfccWrZsKUdHR3355ZemDmvpyoZzn3/+ubZs2aIZM2YoNTVVDz/8sKmoYjQaNXz4cDVo0KDEjc/PnDmjlJQUjR492mxJju+//17S/zpEiqaXnjhxwnTTcfjwYRmNRv3yyy86ffq0qbMtNzdXc+bMUVBQkFWXWmvUqJGGDx+uZcuWycPDo9hIDWuu/RscHKy5c+eafXAwGo1asWKF/vrXv1otj6v9/PPP8vDwUM2aNbV+/Xp98cUXatWqld566y2rFTh++uknzZw5UyEhIfL29lafPn20c+dOeXh4aMmSJVbZH2bdunUlHr///vt1+vRp03mDwcBNDFCCxMREvf/++xVq9itsw8HBQbVq1dLGjRvVvXt30/GjR49qz549ev311yVd/x7i7NmzpmtWrFihDz74QF9++aUcHBz0+OOP65FHHtEXX3yhEydOWJSfr6+vXFxc9PXXX5uNAizatBd3pqpVq6pjx45q2bKl/vWvf2nRokVatmwZRRagAikqpF+9/E21atX09ttvKyQkxIaZoSTPPvusPvnkE/3973/X/v37VVhYKB8fH7m4uCgwMLBUy4Pair+/v7744gvt3r3bbMmwDRs2qGrVqmrWrJm2bdumnJwchYWFmQ2ULCqw3Gx1j4qKz7KVA/0Tt48ii41dvHhRb775pvbs2SODwaAnnnhCUVFRSk1N1YoVK0wj36ylZ8+eJXZyGgwGVa1aVe7u7urWrVu5r3mekJCgOXPmmC1xZCuDBw9Wr1699PHHH+uVV17RokWL9NhjjykrK8vqywr9+9//1pIlS8ymht57772KiIgwdSCUt3vuuUdvv/225syZIycnJwUEBGjr1q2mdUIl6e2339bLL7+ssLAwvfLKK6pWrZri4uK0efPm625I5+bmpnr16mnVqlVyd3eXq6urtm3bZtpUq2ht0YCAADk5OWnatGkaPHiwLl26pPnz58vOzk5nzpzRU089JQ8PD0lXZtjk5+ebnkeTJk3SrFmztG3btnL8F7qy7FnRjVPRyBRbOX36tL799lt16NBBzZo1k729vfbv369jx46pefPmZr831pghtnr1ak2cOFHLly+Xm5ubRo0apccff1z//Oc/lZeXZ7U366lTpyoxMVGhoaH65ptvTKMzPvvsM82YMUPz5s0r9xy++eabcn8M4E5Wp04dqw92QMVkMBg0dOhQjRo1SkOGDNELL7ygM2fOaP78+br33ntNm61e7x6iaCZMUZuoqCgNGDBAISEhsrOz0+rVq+Xg4GDxfWn16tX15ptvKjo6Wk5OTnrsscf0008/6eOPP5ak6y5Bhsrr8uXL+vrrr7Vx40bt3LlT9erVU58+fRQUFGTr1ABc5Z577jEte321ko7BNj7//HNTkeHYsWOaNGmS2SDGH374QceOHbPaYD1Lde/eXR999JEGDhyoQYMG6aGHHtI333yj+Ph4DRw4UK6urmrSpIns7e01c+ZM9e7dW7m5uVq3bp2+++47SVfeWyqrPXv2aOXKlTp06JDs7OzUpEkThYaGsiRfBUL/xO2jyGJjs2bNknSlqFA0qnzEiBEaPny4ZsyYYTpvLQ8//LBWrlyphx9+2DTSbu/evdqzZ486duyoEydOqFevXpo7d265bvpuMBissvRVaTRq1EibN2/W5cuXdc8992jt2rXauHGj3N3di21gWt4uXbpUbO3NItZcEissLEzOzs6KjY1VbGysWrZsqZEjR2rChAmSrozYXLVqlWbPnq0RI0bIaDTKx8dHCxYsuOHvzcKFCxUZGal33nlHDg4O8vb21qJFizRlyhQlJiaqZ8+ecnFxUXR0tN577z0NGDBA9erV08CBAxUdHS1nZ2d16tRJkpSUlKSWLVvqL3/5i6QrN1///e9/df78eeXm5pbrZl3WnDVzMw4ODurSpYvZMVtuDh0bG6uxY8fq8ccf19y5c9WoUSMtX75c33//vSZMmGC1IsvWrVu1YMECeXl5afny5XriiSfUtWtX+fj42HTU2unTp5WXl1dslJKtZ/QBFdHIkSP17rvvasiQIXrwwQeLdVTzvLm7dO/eXffcc4/ef/99DRgwQNWrV1fbtm01dOhQ1apVS5Kuew+xfv16UxxfX18tXrxYCxYs0NChQ1VQUKBHHnlEy5cvN1vq61aFhYWpsLBQcXFxiomJUfPmzTV8+HBNnTqVjdHvMEOGDNF3330ng8GgZ555RitWrGAdc6CCCggI0IwZMxQdHW0quP/555+KiopSQECAbZODpCsraaxevdr0+ej48eNmq74YDAY5OzubLVteETk5OWnlypV67733FB0drYsXL6phw4aKjIzUiy++KElq0KCB3nvvPc2fP1/9+/fXvffeqxYtWmjlypXq2bOnEhMTTXvWVibffPONBg4cqGbNmun//u//VFhYqD179qh79+765z//yXtkBUb/xK0xGCvrfLM7RPv27fXee++pVatWatmypTZs2KCHHnpIv/zyi/r166cdO3ZYNZ9Bgwapdu3aGjt2rNnxqKgoHT9+XLNmzdKKFSv02Wefae3ateWWx5gxY1SrVi2bL1tW0bz11luqX7++xo4da/p9cXd319ChQ5WVlaVly5bZOkX8fxcvXtTnn3+uQ4cOqUqVKmrSpImeffbZYkuH3W2aNm2qr7/+WnXr1tXf/vY3PfbYYxo+fLiOHz+uZ599Vnv37rVKHi1atNCXX34pd3d3tW/fXr169dLrr7+uI0eO6IUXXtDPP/9slTyK7NmzRyNHjtSRI0fMjhuNRhkMBh04cMCq+QCVwbfffqthw4aZZjoW4XmDiiY/P1+bNm3SX/7yF9WtW9d0fNWqVZo8ebJ27twpV1dXG2aIstSzZ091795dzz777HUHRwGoGNLT0/Xyyy/r3Llz8vDwkMFgUEpKilxcXLRq1SqrLCGM0uvZs6cWLFjAe2Yl07VrV7Vr107Dhg0zOz59+nT9/PPPiouLs1FmuB76JyzDTBYb+/PPP02j665WvXr1Yp0G1vDDDz+UuA7fiy++aJre/tRTT2nu3Lll/tijRo0yfX/p0iWtW7dOP/74ozw9PYuNTrXmnhYVyciRI/Xaa6/pp59+Ul5eniZMmKDDhw/r/PnzWrVqla3Ts7mtW7fq0KFDysnJMTtuMBg0YMAAq+Xx+++/64033tClS5fk4eGhwsJCrVmzRgsXLlRsbKzVlwFMTk7WoUOHSpz2/sILL1g1Fzc3N2VkZKhq1ar69ddfTeuSJyUlWXXjai8vL3333XeqW7euTpw4YdrEbc2aNfLy8rJaHkUmT56se++9V/Pnz5eLi4vVHx+ojKZOnaqAgAD16NGDjkxUaPb29lq6dKliY2NNG6AnJSVp7ty5euGFF+gsusNUpBnNAG7M3d1dn332mTZs2KBDhw7JaDTqxRdfVNeuXbknr4B4fa2cjhw5ouDg4GLHe/TooY8++sgGGeFm6J+wDEUWG2vatKk+//xzhYWFmR3/4IMP5OfnZ/V8qlevrt9//12enp5mx5OTk00dGJcuXZKjo2OZP/Yff/xh9nPRlMHjx4+X+WNVVl5eXtqwYYM+/vhj1a1bV4WFhXr88cfVv3//u36UzeTJk/Xhhx/q/vvvL7YUmLWLLJMnT9bDDz+sqKgo3XvvvZKuFFSHDx+uyZMna/78+VbLZcmSJddddtBgMFi9yNK5c2cNHz5cTk5Ocnd312OPPabPP/9ckyZNMk2TtoZBgwYpPDxceXl56tKlizw8PDR16lStWrVKCxYssFoeRQ4ePKg1a9bo4YcftvpjA5XVyZMnFRMTc9e//6FyWLx4sWbNmqUJEybo/PnzeuCBBxQaGlrsMwAqp6eeekqffPKJatSooQ4dOtxwb4AtW7ZYMTMAN7N371499NBDeuWVVyRJkZGRSkpKstnyysCdpkmTJtqxY4dp79wiv/76q00GOOLm6J+wDEUWGxs6dKh69eql//znP8rPz9eiRYuUnJys/fv3KyYmxur5dO/eXePGjdOZM2fUvHlzFRYW6pdfflF0dLS6deumM2fOaMaMGeVyw3GzUQk5OTl3/VJL58+f17x58xQSEqKBAweqd+/eWrdunf7zn/9oyZIld3VH08aNGzVx4kT16NHD1qloz549WrNmjanAIkk1a9bUiBEj9Oqrr1o1l9jYWA0YMEBhYWHlug9NaQ0bNkzu7u46evSoXnvtNdnZ2SkzM1N/+9vfFB4ebrU8AgMDtXXrVp08eVK+vr6SpOeff15/+9vfbHKjV7duXeXl5Vn9cYHKrEWLFjp48OBd/d6HyuOhhx7S7NmzbZ0GyklQUJBpEFr37t1tnA2A0tqwYYNGjx6tYcOGqU2bNpKuDOLo1auX5syZo44dO9o4Q6Dy++tf/6qZM2cqJSVFjz32mOzt7bVv3z7FxsaqR48eZnvjWXsQKEpG/4Rl2JOlAkhKStLy5cu1f/9+FRYWqlGjRurdu7eaN29u9VwKCws1c+ZMffzxx8rJyZHRaJSjo6N69uypv//97/ruu+8UExOj9957r1w3OsrOzta4cePk6emp/v37S7rSKdq2bVuNGzeuQnQW28KoUaOUmJioxYsX6/Dhwxo2bJgiIyP12WefqWrVqpo3b56tU7SZJ554Qh9++GGxWVi28Mwzz2js2LFq27at2fHExEQNHz5c3333ndVyeeyxx7R27Vo1aNDAao+JW7d+/XqtXr1aEydOVMOGDc02cwRQss8++0yRkZEKCgqSh4dHsecNH9IAWMvVHUQ3w2sTUHF06dJFr776arGBcKtWrdKaNWv06aef2igz4M5RNKjxZtjro+Kgf8IyFFlQouzsbP3++++ys7OTh4dHuSwPdiPjxo3Tzp07FRkZaVo2LCEhQVFRUerQoYNGjhxp1Xwqiv/7v//TggUL1LJlS40ZM0aZmZlavHixDh48qJCQEO3atcvWKdrMokWLlJKSosmTJ9u8CPfNN99oypQpeuedd8xGakycOFEvvfSSnnnmGVPb8ixWSlemuzs4OCgiIqJcH6e0brZU2sCBA62UScXSoUMHZWRkqKCgoMTz3GwCxd3oAxsf0gBY07WvRwaDQUajUU5OTrK3t9eFCxdkZ2enGjVqaNu2bTbKEsC1mjdvrk2bNhWbFXv06FF16dJFv/zyi40yAwDboX/CMhRZJP3nP/+R0Wi0SWXu/PnzNzxvq40wr30iGY1G5ebmytnZ2SqPf/z48RL31sjJyVFmZma5d0xXVMeOHZO7u7vs7Ox04sQJubi4qHr16srPz9fJkydVr149W6doM/n5+crIyFBhYaHs7OyKna9bt67Vcrl2f6EbefDBB8sxkyvP5ZMnT8pgMMjevvgKkbVq1SrXx7/WiRMnih0rKCiQwWCQg4OD1fOpKC5fvnzD89Z67b1WXl6eDAaDWrZsaZPHv5vY8l4EAFB2Ll++rAsXLqhmzZqm1/T8/Hz9+eefcnZ2VvXq1W2cYeXCvYj13I33Iunp6XJxcdE999xjdvzy5cs6d+6cVT9DAkBFUVH7J2yltPciFFkk/fzzzzIajTYf/Q7LGY1G5eXlqWrVqjfcaBKA9fC8rPxyc3NlMBjUqlUrW6dyx+NepPLjNQ+oeHheVn7ci1gP9yKVH695QMXD87LyK+29CBvfS6aRGk2bNrVxJrDU5cuXdeDAAXl7e991FVWgouJ5Wfnt27fP1incNbgXqfx4zQMqHp6XlR/3ItbDvUjlx2seUPHwvKz8SnsvUqWc8wAAAAAAAAAAALgjUWQBAAAAAAAAAACwwC0XWY4dO6bGjRsX+1q7dq0k6cCBAwoJCVGLFi3Url07xcTEmF1fWFio6OhotW3bVs2bN1fv3r2VlpZm1qYsYgAAAAAAAAAAAJSnWy6yHDx4UNWqVdMPP/ygbdu2mb66du2qM2fOqFevXvLw8FB8fLzCw8M1d+5cxcfHm65fuHChVq9ercmTJysuLk4Gg0F9+/ZVbm6uJJVJDAAAAAAAAAAAgPJ2yxvfHzp0SJ6enqpdu3axc7GxsXJwcNCECRNkb28vLy8vpaWlaenSpQoODlZubq6WL1+uiIgIBQYGSpJmz56ttm3bKiEhQZ07d9aaNWtuOwYAAAAAAAAAAEB5s2gmi7e3d4nnEhMT5e/vL3v7/9VuAgIClJKSoszMTCUlJenSpUsKCAgwnXd1dZWfn5927dpVZjEAAAAAAAAAAADKm0UzWWrVqqVXX31VqampatCggd5++221bdtW6enp8vHxMWtfNOPl+PHjSk9PlyTVrVu3WJsTJ05IUpnEsITRaNTly5ctvh62lZWVZfYnANvjeVn5GY1GGQwGW6cBAAAAAABQYd1SkSU3N1epqalycnLSiBEj5OzsrA0bNqhv37765z//qezsbDk4OJhdU61aNUlSTk6OqaOtpDbnzp2TpDKJYYm8vDwdOHDA4utRMaSmpto6BQDX4HlZuV37fgsAAAAAAID/uaUii4ODg3bt2iV7e3tTp8sjjzyi33//XTExMXJ0dCy2+XxOTo4kydnZWY6OjpKuFGuKvi9q4+TkJEllEsMSVatWve4yaKj4srKylJqaKg8Pj9v6PQBQdnheVn7Jycm2TgEAAAAAAKBCu+XlwpydnYsd8/Hx0bZt2+Tu7q6MjAyzc0U/16lTR/n5+aZj9evXN2vj6+srSWUSwxIGg6HEvxsqFycnJ/4fgQqG52XlxVJhAAAAAAAAN3ZLG98nJSWpZcuWSkxMNDv+66+/ytvbW/7+/tq9e7cKCgpM53bs2CFPT0+5ubnJ19dX1atX186dO03nz58/r/3796t169aSVCYxAAAAAAAAAAAAytstFVl8fHzUqFEjTZw4UYmJifr99981depU7dmzR/369VNwcLAuXryoMWPGKDk5WevWrVNsbKzCwsIkXVluLCQkRFFRUdqyZYuSkpI0ZMgQubu7q1OnTpJUJjEAAAAAAAAAAADK2y0tF1alShUtXrxYUVFRGjx4sM6fPy8/Pz/985//VOPGjSVJy5YtU2RkpIKCglSrVi2NGDFCQUFBphiDBg1Sfn6+xo4dq+zsbPn7+ysmJsa0x4ubm9ttxwAAAAAAAAAAAChvt7wnS82aNTVlypTrnm/WrJni4uKue97Ozk4RERGKiIgo1xgAAAAAAAAAAADl6ZaWCwMqKoPBICcnJzZpBgAANsG9CAAAsCXuRQDAdm55JgtKp7DQqCpVeGOzFicnJ/n5+dk6jbsKv+MAULHxOm1d3ItYH7/jAFDx8VptPdyLWB+/3wCKUGQpJ1WqGBS1arf+OHnB1qkAZe7BOi4a/tqjtk4DAHAD3IvgTsa9CABUDtyP4E7FvQiAq1FkKUd/nLyg34+ds3UaAADgLsW9CAAAsDXuRwAAdzr2ZAEAAAAAAAAAALAARRYAAAAAAAAAAAALUGQBAAAAAAAAAACwAEUWAAAAAAAAAAAAC1BkAQAAAAAAAAAAsABFFgAAAAAAAAAAAAtQZAEAAAAAALhFKSkpatmypdatW2c6duDAAYWEhKhFixZq166dYmJizK4pLCxUdHS02rZtq+bNm6t3795KS0sza1MWMQAAgPVQZAEAAAAAALgFeXl5Gj58uC5fvmw6dubMGfXq1UseHh6Kj49XeHi45s6dq/j4eFObhQsXavXq1Zo8ebLi4uJkMBjUt29f5ebmllkMAABgXRRZAAAAAAAAbsG8efN0zz33mB1bs2aNHBwcNGHCBHl5eSk4OFihoaFaunSpJCk3N1fLly9XeHi4AgMD5evrq9mzZ+vkyZNKSEgosxgAAMC67G2dAAAAAAAAQGWxa9cuxcXFaf369WrXrp3peGJiovz9/WVv/7+uloCAAL3//vvKzMzUsWPHdOnSJQUEBJjOu7q6ys/PT7t27VLnzp3LJIaljEaj2cyc22UwGOTk5FRm8YCKKCsrS0aj0dZpoILKysoy+xOVj9FolMFguGk7iiwAAAAAAAClcP78eY0YMUJjx45V3bp1zc6lp6fLx8fH7Fjt2rUlScePH1d6erokFbuudu3aOnHiRJnFsFReXp4OHDhwWzGu5uTkJD8/vzKLB1REKSkpdKDjplJTU22dAm6Dg4PDTdtQZAEAAAAAACiFCRMmqEWLFuratWuxc9nZ2cU6YqpVqyZJysnJMXXEltTm3LlzZRbDUlWrVpW3t/dtxbhaaUb+ApWdp6cnM1lwXVlZWUpNTZWHhwcz+yqp5OTkUrWjyAIAAAAAAHAT69evV2JiojZu3FjieUdHx2Kbz+fk5EiSnJ2d5ejoKOnKvipF3xe1Kep8K4sYljIYDHJ2dr6tGMDdho5zlIaTkxOvr5VUaQcMUGQBAAAAAAC4ifj4eGVmZprtwyJJ48ePV0xMjB544AFlZGSYnSv6uU6dOsrPzzcdq1+/vlkbX19fSZK7u/ttxwAAANZFkQUAAAAAAOAmoqKilJ2dbXbs6aef1qBBg/T888/rs88+0+rVq1VQUCA7OztJ0o4dO+Tp6Sk3Nze5uLioevXq2rlzp6lAcv78ee3fv18hISGSJH9//9uOAQAArKuKrRMAAAAAAACo6OrUqaMGDRqYfUmSm5ub6tWrp+DgYF28eFFjxoxRcnKy1q1bp9jYWIWFhUm6so9KSEiIoqKitGXLFiUlJWnIkCFyd3dXp06dJKlMYgAAAOtiJgsAAAAAAMBtcnNz07JlyxQZGamgoCDVqlVLI0aMUFBQkKnNoEGDlJ+fr7Fjxyo7O1v+/v6KiYkxbWRfFjEAAIB1UWQBAAAAAACwwMGDB81+btasmeLi4q7b3s7OThEREYqIiLhum7KIAQAArIflwgAAAAAAAAAAACxAkQUAAAAAAAAAAMACFFkAAAAAAAAAAAAsQJEFAAAAAAAAAADAAhRZAAAAAAAAAAAALECRBQAAVBpnz57VuHHj9OSTT6pVq1Z65ZVXlJiYaDo/atQoNW7c2OzrySefNJ0vLCxUdHS02rZtq+bNm6t3795KS0sze4wDBw4oJCRELVq0ULt27RQTE2N2vjQxAAAAAADA3YEiCwAAqDSGDh2qX375RbNmzdInn3yiJk2aqE+fPvr9998lSQcPHlS/fv20bds209f69etN1y9cuFCrV6/W5MmTFRcXJ4PBoL59+yo3N1eSdObMGfXq1UseHh6Kj49XeHi45s6dq/j4+FLHAAAAAAAAdw+KLAAAoFJIS0vT9u3bNX78eLVu3VoNGzbUmDFjVKdOHW3atEkFBQVKTk5W06ZNVatWLdNXzZo1JUm5ublavny5wsPDFRgYKF9fX82ePVsnT55UQkKCJGnNmjVycHDQhAkT5OXlpeDgYIWGhmrp0qWljgEAAAAAAO4eFFkAAEClUKNGDS1ZskSPPPKI6ZjBYJDRaNS5c+eUmpqqnJwceXl5lXh9UlKSLl26pICAANMxV1dX+fn5adeuXZKkxMRE+fv7y97e3tQmICBAKSkpyszMLFUMAAAAAABw97C/eRMAAADbc3V1VWBgoNmxL774QkeOHFGbNm106NAhGQwGxcbG6vvvv1eVKlUUGBiowYMHy8XFRenp6ZKkunXrmsWoXbu2Tpw4IUlKT0+Xj49PsfOSdPz48VLFsJTRaNTly5dvK0YRg8EgJyenMokFVGRZWVkyGo22TgMVVFZWltmfqHyMRqMMBoOt0wAAALghiiwAAKBS2r17t0aPHq2nnnpKHTp0UHR0tKpUqaJ69epp8eLFSktL0/Tp03Xo0CHFxsaaOtkcHBzM4lSrVk3nzp2TJGVnZ5d4XpJycnJKFcNSeXl5OnDgwG3FKOLk5CQ/P78yiQVUZCkpKXSg46ZSU1NtnQJuw7XvuQAAABUNRRYAAFDpbN68WcOHD1fz5s01a9YsSVJ4eLhCQ0Pl6uoqSfLx8VGtWrXUo0cP7du3T46OjpKu7KtS9L10pXhSNOvD0dGx2Ab2OTk5kiRnZ+dSxbBU1apV5e3tfVsxijDqF3cLT09PZrLgurKyspSamioPDw9m91VSycnJtk4BAADgpiiyAACASuXDDz9UZGSkOnXqpKioKNMIV4PBYCqwFCla+is9Pd20xFdGRobq169vapORkSFfX19Jkru7uzIyMsxiFP1cp04d5efn3zSGpQwGg5ydnW8rBnC3oeMcpeHk5MTrayXFoAEAAFAZsPE9AACoND766CNNmjRJr732mubMmWO2hMiwYcPUp08fs/b79u2TJHl7e8vX11fVq1fXzp07TefPnz+v/fv3q3Xr1pIkf39/7d69WwUFBaY2O3bskKenp9zc3EoVAwAAAAAA3D0osgAAgEohJSVFU6ZMUadOnRQWFqbMzEydOnVKp06d0oULF9SlSxdt375dixYt0pEjR7R161aNHj1aXbp0kZeXlxwcHBQSEqKoqCht2bJFSUlJGjJkiNzd3dWpUydJUnBwsC5evKgxY8YoOTlZ69atU2xsrMLCwiSpVDEAAAAAAMDdg+XCAABApfDVV18pLy9PCQkJSkhIMDsXFBSkadOmae7cuVq8eLEWL14sFxcXde3aVYMHDza1GzRokPLz8zV27FhlZ2fL399fMTExphkxbm5uWrZsmSIjIxUUFKRatWppxIgRCgoKKnUMAAAAAABw96DIAgAAKoV+/fqpX79+N2zzzDPP6JlnnrnueTs7O0VERCgiIuK6bZo1a6a4uLjbigEAAAAAAO4OLBcGAAAAAAAAAABgAYosAAAAAAAAAAAAFqDIAgAAAAAAAAAAYAGKLAAAAAAAAAAAABagyAIAAAAAAAAAAGABiiwAAAAAAAAAAAAWoMgCAAAAAAAAAABgAYosAAAAAAAAAAAAFqDIAgAAAAAAAAAAYAGKLAAAAAAAAKWUmZmpiIgIBQQEqGXLlnrrrbeUnJxsOj9q1Cg1btzY7OvJJ580nS8sLFR0dLTatm2r5s2bq3fv3kpLSzN7jAMHDigkJEQtWrRQu3btFBMTY3a+NDEAAIB1UGQBAAAAAAAopf79++vo0aNaunSpPvnkEzk6Oio0NFRZWVmSpIMHD6pfv37atm2b6Wv9+vWm6xcuXKjVq1dr8uTJiouLk8FgUN++fZWbmytJOnPmjHr16iUPDw/Fx8crPDxcc+fOVXx8fKljAAAA66HIAgAAAAAAUApnzpzRgw8+qEmTJqlp06by8vLS22+/rVOnTum3335TQUGBkpOT1bRpU9WqVcv0VbNmTUlSbm6uli9frvDwcAUGBsrX11ezZ8/WyZMnlZCQIElas2aNHBwcNGHCBHl5eSk4OFihoaFaunRpqWMAAADrocgCAAAAAABQCjVq1NCsWbPUqFEjSdLp06cVExMjd3d3eXt7KzU1VTk5OfLy8irx+qSkJF26dEkBAQGmY66urvLz89OuXbskSYmJifL395e9vb2pTUBAgFJSUpSZmVmqGAAAwHrsb94EAAAAAAAAV/vHP/5hmnWyaNEiOTs769ChQzIYDIqNjdX333+vKlWqKDAwUIMHD5aLi4vS09MlSXXr1jWLVbt2bZ04cUKSlJ6eLh8fn2LnJen48eOlimEJo9Goy5cvW3z9tQwGg5ycnMosHlARZWVlyWg02joNVFBFy0gW/YnKx2g0ymAw3LQdRRYAAAAAAIBb9MYbb6hHjx76+OOPNWDAAH300Uf67bffVKVKFdWrV0+LFy9WWlqapk+frkOHDik2NtbU0ebg4GAWq1q1ajp37pwkKTs7u8TzkpSTk1OqGJbIy8vTgQMHLL7+Wk5OTvLz8yuzeEBFlJKSQgc6bio1NdXWKeA2XPt+WxKLiywpKSnq3r27/vGPf6h79+6SpAMHDigyMlK//vqr7rvvPvXs2VN9+vQxXVNYWKj58+dr7dq1On/+vB599FGNHz9eDRo0MLUpixgAAAAAAADlydvbW5I0adIk7dmzRx9++KGmTJmi0NBQubq6SpJ8fHxUq1Yt9ejRQ/v27ZOjo6OkK/uqFH0vXSmeFM36cHR0LLaBfU5OjiTJ2dm5VDEsUbVqVdPfqSyUZuQvUNl5enoykwXXlZWVpdTUVHl4eDCzr5JKTk4uVTuLiix5eXkaPny42TTSM2fOqFevXurYsaMmTpyoPXv2aOLEibrvvvsUHBwsSVq4cKFWr16tqVOnqk6dOpo5c6b69u2rTZs2ycHBoUxiAAAAAAAAlIfMzEzt2LFDzz33nOzs7CRJVapUkZeXlzIyMmQwGEwFliJFS3+lp6eblvjKyMhQ/fr1TW0yMjLk6+srSXJ3d1dGRoZZjKKf69Spo/z8/JvGsITBYJCzs7PF1wN3IzrOURpOTk68vlZSpR0wYNHG9/PmzdM999xjdqxoHdIJEybIy8tLwcHBCg0N1dKlSyVdGWGxfPlyhYeHKzAwUL6+vpo9e7ZOnjyphISEMosBAAAAAABQHjIyMjRs2DD99NNPpmN5eXnav3+/vLy8NGzYMLPVOCRp3759kq7MfPH19VX16tW1c+dO0/nz589r//79at26tSTJ399fu3fvVkFBganNjh075OnpKTc3t1LFAAAA1nPLRZZdu3YpLi5O06dPNzuemJgof39/2dv/b3JMQECAUlJSlJmZqaSkJF26dEkBAQGm866urvLz89OuXbvKLAYAAAAAAEB58PX1VZs2bTRx4kQlJibq0KFDGjlypM6fP6/Q0FB16dJF27dv16JFi3TkyBFt3bpVo0ePVpcuXeTl5SUHBweFhIQoKipKW7ZsUVJSkoYMGSJ3d3d16tRJkhQcHKyLFy9qzJgxSk5O1rp16xQbG6uwsDBJKlUMAABgPbe0XNj58+c1YsQIjR071jTFtUh6erppCmyR2rVrS5KOHz+u9PR0SSp2Xe3atXXixIkyi2Epo9FotvzZ7TAYDEwXxF0hKyuLtUdxXUWb/7EJYOVlNBpZSxsAAOAqBoNBc+bM0XvvvafBgwfrwoULat26tVatWqUHHnhADzzwgObOnavFixdr8eLFcnFxUdeuXTV48GBTjEGDBik/P19jx45Vdna2/P39FRMTY1oC3c3NTcuWLVNkZKSCgoJUq1YtjRgxQkFBQaWOAQAArOeWiiwTJkxQixYt1LVr12LnsrOzi72ZV6tWTdKVzdeKOtlKanPu3Lkyi2GpvLw8HThw4LZiFHFycpKfn1+ZxAIqspSUFDrQcVOpqam2TgG3gQ/qAAAA5lxcXDRhwgRNmDChxPPPPPOMnnnmmeteb2dnp4iICEVERFy3TbNmzRQXF3dbMQAAgHWUusiyfv16JSYmauPGjSWed3R0VG5urtmxnJwcSZKzs7McHR0lXdlXpej7ojZFsz7KIoalqlatKm9v79uKUYRRv7hbeHp6MpMF15WVlaXU1FR5eHgwu6+SSk5OtnUKAAAAAAAAFVqpiyzx8fHKzMxUu3btzI6PHz9eMTExeuCBB5SRkWF2rujnOnXqKD8/33Ssfv36Zm18fX0lSe7u7rcdw1IGg0HOzs63FQO429BxjtJwcnLi9bWSYtAAAAAAAADAjZW6yBIVFaXs7GyzY08//bQGDRqk559/Xp999plWr16tgoIC2dnZSZJ27NghT09Pubm5ycXFRdWrV9fOnTtNBZLz589r//79CgkJkST5+/vfdgwAAAAAAAAAAABrqFLahnXq1FGDBg3MvqQrG7LVq1dPwcHBunjxosaMGaPk5GStW7dOsbGxCgsLk3RlTfeQkBBFRUVpy5YtSkpK0pAhQ+Tu7q5OnTpJUpnEAAAAAAAAAAAAsIZb2vj+Rtzc3LRs2TJFRkYqKChItWrV0ogRIxQUFGRqM2jQIOXn52vs2LHKzs6Wv7+/YmJiTJvqlkUMAAAAAAAAAAAAa7itIsvBgwfNfm7WrJni4uKu297Ozk4RERGKiIi4bpuyiAEAAAAAuLsZDAY5OTmxxxgAAADKVZnNZAEAAAAA3FhhoVFVqtDpbw1OTk7y8/OzdRp3FX6/AQDA3YgiCwAAAABYSZUqBkWt2q0/Tl6wdSpAmXqwjouGv/aordMAAACwOoosAAAAAGBFf5y8oN+PnbN1GgAAAADKQBVbJwAAAAAAAAAAAFAZUWQBAAAAAAAAAACwAEUWAAAAAAAAAAAAC1BkAQAAAAAAAAAAsABFFgAAAAAAAAAAAAtQZAEAAAAAAAAAALAARRYAAAAAAAAAAAALUGQBAAAAAAAAAACwAEUWAAAAAAAAAAAAC1BkAQAAAAAAAAAAsABFFgAAAAAAAAAAAAtQZAEAAAAAAAAAALAARRYAAAAAAAAAAAALUGQBAAAAAAAAAACwAEUWAAAAAAAAAAAAC1BkAQAAAAAAAAAAsABFFgAAUGmcPXtW48aN05NPPqlWrVrplVdeUWJioun8gQMHFBISohYtWqhdu3aKiYkxu76wsFDR0dFq27atmjdvrt69eystLc2sTVnEAAAAAAAAdweKLAAAoNIYOnSofvnlF82aNUuffPKJmjRpoj59+uj333/XmTNn1KtXL3l4eCg+Pl7h4eGaO3eu4uPjTdcvXLhQq1ev1uTJkxUXFyeDwaC+ffsqNzdXksokBgAAAAAAuHtQZAEAAJVCWlqatm/frvHjx6t169Zq2LChxowZozp16mjTpk1as2aNHBwcNGHCBHl5eSk4OFihoaFaunSpJCk3N1fLly9XeHi4AgMD5evrq9mzZ+vkyZNKSEiQpDKJAQAA7myZmZmKiIhQQECAWrZsqbfeekvJycmm88ysBQDg7kKRBQAAVAo1atTQkiVL9Mgjj5iOGQwGGY1GnTt3TomJifL395e9vb3pfEBAgFJSUpSZmamkpCRdunRJAQEBpvOurq7y8/PTrl27JKlMYgAAgDtb//79dfToUS1dulSffPKJHB0dFRoaqqysLGbWAgBwF7K/eRMAAADbc3V1VWBgoNmxL774QkeOHFGbNm00e/Zs+fj4mJ2vXbu2JOn48eNKT0+XJNWtW7dYmxMnTkiS0tPTbzuGpYxGoy5fvnxbMYoYDAY5OTmVSSygIsvKypLRaLR1GqXGcxN3g7J8XhqNRhkMhjKJVVbOnDmjBx98UP3791ejRo0kSW+//ba6deum3377TTt27DDNirW3t5eXl5fS0tK0dOlSBQcHm2bFRkREmO5rZs+erbZt2yohIUGdO3c2m1lraQwAAGA9FFkAAECltHv3bo0ePVpPPfWUOnTooKlTp8rBwcGsTbVq1SRJOTk5ysrKkqQS25w7d06SlJ2dfdsxLJWXl6cDBw7cVowiTk5O8vPzK5NYQEWWkpJiel5WBjw3cTco6+flte+5tlajRg3NmjXL9PPp06cVExMjd3d3eXt7a968eSXOin3//feVmZmpY8eO3XBWbOfOna87s/ZWYgAAAOuhyAIAACqdzZs3a/jw4WrevLmpo8PR0bHYEhk5OTmSJGdnZzk6Okq6sq9K0fdFbYpGlpdFDEtVrVpV3t7etxWjSEUb9QuUF09Pz0o3kwW405Xl8/LqfU4qon/84x+mWSeLFi2Ss7NzmcyKtdXM2rKcVSsxew93h8o2qxbWVTTooDINCoK50s6qpcgCAAAqlQ8//FCRkZHq1KmToqKiTCNc3d3dlZGRYda26Oc6deooPz/fdKx+/fpmbXx9fcsshqUMBoOcnZ1vKwZwt6HzDqh4yvJ5WdELk2+88YZ69Oihjz/+WAMGDNBHH31UJrNibTWztixn1UrM3sPdobLNqoVtpKam2joF3IbSzKqlyAIAACqNjz76SJMmTVLPnj01evRoValSxXTO399fq1evVkFBgezs7CRJO3bskKenp9zc3OTi4qLq1atr586dpgLJ+fPntX//foWEhJRZDAAAcHcomoE6adIk7dmzRx9++GGlnllblrNqpYpfJAPKQmWbVQvrysrKUmpqqjw8PBgcVEmVdlYtRRYAAFAppKSkaMqUKerUqZPCwsKUmZlpOufo6Kjg4GAtW7ZMY8aM0Ztvvqm9e/cqNjZWEydOlHRl9ElISIiioqJUs2ZN1atXTzNnzpS7u7s6deokSWUSAwAA3LkyMzO1Y8cOPffcc6YBGVWqVJGXl5cyMjIq9cxaZtUCt46Oc5SGk5MTr6+VVGkHDFBkAQAAlcJXX32lvLw8JSQkKCEhwexcUFCQpk2bpmXLlikyMlJBQUGqVauWRowYoaCgIFO7QYMGKT8/X2PHjlV2drb8/f0VExNjmv7r5uZ22zEAAMCdKyMjQ8OGDZObm5sef/xxSVeW2dq/f786dOig+++/n5m1AADcZSiyAACASqFfv37q16/fDds0a9ZMcXFx1z1vZ2eniIgIRURElGsMAABwZ/L19VWbNm00ceJETZ48Wa6urlq8eLHOnz+v0NBQVatWjZm1AADcZSiyAAAAAAAAlILBYNCcOXP03nvvafDgwbpw4YJat26tVatW6YEHHpAkZtYCAHCXocgCAAAAAABQSi4uLpowYYImTJhQ4nlm1gIAcHepYusEAAAAAAAAAAAAKiOKLAAAAAAAAAAAABagyAIAAAAAAAAAAGABiiwAAAAAAAAAAAAWoMgCAAAAAAAAAABgAYosAAAAAAAAAAAAFqDIAgAAAAAAAAAAYAGKLAAAAAAAAAAAABagyAIAAAAAAAAAAGABiiwAAAAAAAAAAAAWoMgCAAAAAAAAAABgAYosAAAAAAAAAAAAFqDIAgAAAAAAAAAAYAGKLAAAAAAAAAAAABagyAIAAAAAAAAAAGABiiwAAAAAAAAAAAAWoMgCAAAAAAAAAABgAYosAAAAAAAAAAAAFqDIAgAAAAAAAAAAYAGKLAAAAAAAAAAAABagyAIAAAAAAAAAAGCBWy6yZGZmKiIiQgEBAWrZsqXeeustJScnm84fOHBAISEhatGihdq1a6eYmBiz6wsLCxUdHa22bduqefPm6t27t9LS0szalEUMAAAAAAAAAACA8nTLRZb+/fvr6NGjWrp0qT755BM5OjoqNDRUWVlZOnPmjHr16iUPDw/Fx8crPDxcc+fOVXx8vOn6hQsXavXq1Zo8ebLi4uJkMBjUt29f5ebmSlKZxAAAAAAAAAAAAChvt1RkOXPmjB588EFNmjRJTZs2lZeXl95++22dOnVKv/32m9asWSMHBwdNmDBBXl5eCg4OVmhoqJYuXSpJys3N1fLlyxUeHq7AwED5+vpq9uzZOnnypBISEiSpTGIAAAAAAAAAAACUt1sqstSoUUOzZs1So0aNJEmnT59WTEyM3N3d5e3trcTERPn7+8ve3t50TUBAgFJSUpSZmamkpCRdunRJAQEBpvOurq7y8/PTrl27JKlMYgAAAAAAAAAAAJQ3+5s3Kdk//vEP06yTRYsWydnZWenp6fLx8TFrV7t2bUnS8ePHlZ6eLkmqW7dusTYnTpyQpDKJYQmj0ajLly9bfP3VDAaDnJycyiQWUJFlZWXJaDTaOg1UUFlZWWZ/ovIxGo0yGAy2TgMAAAAAAKDCsrjI8sYbb6hHjx76+OOPNWDAAH300UfKzs6Wg4ODWbtq1apJknJyckwdbSW1OXfunCSVSQxL5OXl6cCBAxZffzUnJyf5+fmVSSygIktJSaEDHTeVmppq6xRwG659vwUAAAAAAMD/WFxk8fb2liRNmjRJe/bs0YcffihHR8dim8/n5ORIkpydneXo6Cjpyr4qRd8XtSma+VEWMSxRtWpV09/pdjHqF3cLT09PZrLgurKyspSamioPDw9m91VSycnJtk4BAACgwjl79qxmzZql7777ThcvXlTjxo01bNgwtW7dWpI0atQorVu3zuyaOnXq6Pvvv5ckFRYWav78+Vq7dq3Onz+vRx99VOPHj1eDBg1M7Q8cOKDIyEj9+uuvuu+++9SzZ0/16dPHdL40MQAAgHXcUpElMzNTO3bs0HPPPSc7OztJUpUqVeTl5aWMjAy5u7srIyPD7Jqin+vUqaP8/HzTsfr165u18fX1laQyiWEJg8EgZ2dni68H7kZ0nKM0nJyceH2tpBg0AAAAUNzQoUOVmZmpWbNmqWbNmvroo4/Up08frVu3Tl5eXjp48KD69eunkJAQ0zVFfSiStHDhQq1evVpTp05VnTp1NHPmTPXt21ebNm2Sg4ODzpw5o169eqljx46aOHGi9uzZo4kTJ+q+++5TcHBwqWIAAADruaWN7zMyMjRs2DD99NNPpmN5eXnav3+/vLy85O/vr927d6ugoMB0fseOHfL09JSbm5t8fX1VvXp17dy503T+/Pnz2r9/v2nER1nEAAAAAAAAKGtpaWnavn27xo8fr9atW6thw4YaM2aM6tSpo02bNqmgoEDJyclq2rSpatWqZfqqWbOmpCurcixfvlzh4eEKDAyUr6+vZs+erZMnTyohIUGSTPvfTpgwQV5eXgoODlZoaKiWLl1a6hgAAMB6bqnI4uvrqzZt2mjixIlKTEzUoUOHNHLkSJ0/f16hoaEKDg7WxYsXNWbMGCUnJ2vdunWKjY1VWFiYpCvruoeEhCgqKkpbtmxRUlKShgwZInd3d3Xq1EmSyiQGAAAAAABAWatRo4aWLFmiRx55xHTMYDDIaDTq3LlzSk1NVU5Ojry8vEq8PikpSZcuXVJAQIDpmKurq/z8/LRr1y5JUmJiovz9/WVv/7/FRwICApSSkqLMzMxSxQAAANZzS8uFGQwGzZkzR++9954GDx6sCxcuqHXr1lq1apUeeOABSdKyZcsUGRmpoKAg1apVSyNGjFBQUJApxqBBg5Sfn6+xY8cqOztb/v7+iomJMU1ndXNzu+0YAAAAAAAAZc3V1VWBgYFmx7744gsdOXJEbdq00aFDh2QwGBQbG6vvv/9eVapUUWBgoAYPHiwXFxelp6dLkurWrWsWo3bt2jpx4oQkKT09XT4+PsXOS9Lx48dLFcMSRqNRly9ftvj6axkMBpaYxh0vKyuLvWpxXVlZWWZ/ovIxGo2lWkr9lje+d3Fx0YQJEzRhwoQSzzdr1kxxcXHXvd7Ozk4RERGKiIi4bpuyiAEAAAAAAFCedu/erdGjR+upp55Shw4dFB0drSpVqqhevXpavHix0tLSNH36dB06dEixsbGmjrZrB4lWq1ZN586dkyRlZ2eXeF6ScnJyShXDEnl5eTpw4IDF11/LyclJfn5+ZRYPqIhSUlLoQMdNpaam2joF3IbSTOy45SILAAAAAADA3W7z5s0aPny4mjdvrlmzZkmSwsPDFRoaKldXV0mSj4+PatWqpR49emjfvn1ydHSUdGVflaLvpSvFk6JZH46OjsrNzTV7rJycHEmSs7NzqWJYomrVqvL29rb4+muVZuQvUNl5enoykwXXlZWVpdTUVHl4eDCzr5JKTk4uVTuKLAAAAAAAALfgww8/VGRkpDp16qSoqCjTKFeDwWAqsBQpWvorPT3dtMRXRkaG6tevb2qTkZEhX19fSZK7u7syMjLMYhT9XKdOHeXn5980hiUMBoOcnZ0tvh64G9FxjtJwcnLi9bWSKu2AgVva+B4AAAAAAOBu9tFHH2nSpEl67bXXNGfOHLNlRIYNG6Y+ffqYtd+3b58kydvbW76+vqpevbp27txpOn/+/Hnt379frVu3liT5+/tr9+7dKigoMLXZsWOHPD095ebmVqoYAADAeiiyAAAAAAAAlEJKSoqmTJmiTp06KSwsTJmZmTp16pROnTqlCxcuqEuXLtq+fbsWLVqkI0eOaOvWrRo9erS6dOkiLy8vOTg4KCQkRFFRUdqyZYuSkpI0ZMgQubu7q1OnTpKk4OBgXbx4UWPGjFFycrLWrVun2NhYhYWFSVKpYgAAAOthuTAAAAAAAIBS+Oqrr5SXl6eEhAQlJCSYnQsKCtK0adM0d+5cLV68WIsXL5aLi4u6du2qwYMHm9oNGjRI+fn5Gjt2rLKzs+Xv76+YmBjTjBg3NzctW7ZMkZGRCgoKUq1atTRixAgFBQWVOgYAALAeiiwAAAAAAACl0K9fP/Xr1++GbZ555hk988wz1z1vZ2eniIgIRUREXLdNs2bNFBcXd1sxAACAdbBcGAAAAAAAAAAAgAUosgAAAAAAAAAAAFiAIgsAAAAAAAAAAIAFKLIAAAAAAAAAAABYgCILAAAAAAAAAACABSiyAAAAAAAAAAAAWIAiCwAAqLQWLlyonj17mh0bNWqUGjdubPb15JNPms4XFhYqOjpabdu2VfPmzdW7d2+lpaWZxThw4IBCQkLUokULtWvXTjExMWbnSxMDAAAAAADc+SiyAACASmnFihWKjo4udvzgwYPq16+ftm3bZvpav3696fzChQu1evVqTZ48WXFxcTIYDOrbt69yc3MlSWfOnFGvXr3k4eGh+Ph4hYeHa+7cuYqPjy91DAAAAAAAcHegyAIAACqVkydP6s0339TcuXPl6elpdq6goEDJyclq2rSpatWqZfqqWbOmJCk3N1fLly9XeHi4AgMD5evrq9mzZ+vkyZNKSEiQJK1Zs0YODg6aMGGCvLy8FBwcrNDQUC1durTUMQAAAAAAwN2BIgsAAKhU/vvf/+ree+/Vhg0b1Lx5c7NzqampysnJkZeXV4nXJiUl6dKlSwoICDAdc3V1lZ+fn3bt2iVJSkxMlL+/v+zt7U1tAgIClJKSoszMzFLFAAAAAAAAdwf7mzcBAACoODp06KAOHTqUeO7QoUMyGAyKjY3V999/rypVqigwMFCDBw+Wi4uL0tPTJUl169Y1u6527do6ceKEJCk9PV0+Pj7FzkvS8ePHSxXDEkajUZcvX7b4+qsZDAY5OTmVSSygIsvKypLRaLR1GqXGcxN3g7J8XhqNRhkMhjKJBQAAUF4osgAAgDvGb7/9pipVqqhevXpavHix0tLSNH36dB06dEixsbHKysqSJDk4OJhdV61aNZ07d06SlJ2dXeJ5ScrJySlVDEvk5eXpwIEDFl9/NScnJ/n5+ZVJLKAiS0lJMT0nKwOem7gblPXz8tr3WwAAgIqGIgsAALhjhIeHKzQ0VK6urpIkHx8f1apVSz169NC+ffvk6Ogo6cq+KkXfS1eKJ0Wjyx0dHYttYJ+TkyNJcnZ2LlUMS1StWlXe3t4WX381Rv3ibuHp6VnpZrIAd7qyfF4mJyeXSRwAAIDyRJEFAADcMQwGg6nAUqRo6a/09HTTEl8ZGRmqX7++qU1GRoZ8fX0lSe7u7srIyDCLUfRznTp1lJ+ff9MYlubu7Oxs8fXA3Yilt4CKpyyflxQmAQBAZcDG9wAA4I4xbNgw9enTx+zYvn37JEne3t7y9fVV9erVtXPnTtP58+fPa//+/WrdurUkyd/fX7t371ZBQYGpzY4dO+Tp6Sk3N7dSxQAAAAAAAHcHiiwAAOCO0aVLF23fvl2LFi3SkSNHtHXrVo0ePVpdunSRl5eXHBwcFBISoqioKG3ZskVJSUkaMmSI3N3d1alTJ0lScHCwLl68qDFjxig5OVnr1q1TbGyswsLCJKlUMQAAAAAAwN2B5cIAAMAdo3379po7d64WL16sxYsXy8XFRV27dtXgwYNNbQYNGqT8/HyNHTtW2dnZ8vf3V0xMjGljXTc3Ny1btkyRkZEKCgpSrVq1NGLECAUFBZU6BgAAAAAAuDtQZAEAAJXWtGnTih175pln9Mwzz1z3Gjs7O0VERCgiIuK6bZo1a6a4uLjbigEAAAAAAO58LBcGAAAAAAAAAABgAYosAAAAAAAAAAAAFqDIAgAAAAAAAAAAYAGKLAAAAAAAAAAAABagyAIAAAAAAAAAAGABiiwAAAAAAAAAAAAWoMgCAAAAAAAAAABgAYosAAAAAAAAAAAAFqDIAgAAAAAAUEpnz57VuHHj9OSTT6pVq1Z65ZVXlJiYaDp/4MABhYSEqEWLFmrXrp1iYmLMri8sLFR0dLTatm2r5s2bq3fv3kpLSzNrUxYxAACAdVBkAQAAAAAAKKWhQ4fql19+0axZs/TJJ5+oSZMm6tOnj37//XedOXNGvXr1koeHh+Lj4xUeHq65c+cqPj7edP3ChQu1evVqTZ48WXFxcTIYDOrbt69yc3MlqUxiAAAA67G3dQIAAAAAAACVQVpamrZv366PP/5YrVq1kiSNGTNG33//vTZt2iRHR0c5ODhowoQJsre3l5eXl9LS0rR06VIFBwcrNzdXy5cvV0REhAIDAyVJs2fPVtu2bZWQkKDOnTtrzZo1tx0DAABYDzNZAAAAAAAASqFGjRpasmSJHnnkEdMxg8Ego9Goc+fOKTExUf7+/rK3/9+Y1oCAAKWkpCgzM1NJSUm6dOmSAgICTOddXV3l5+enXbt2SVKZxAAAANbDTBYAAAAAAIBScHV1Nc0eKfLFF1/oyJEjatOmjWbPni0fHx+z87Vr15YkHT9+XOnp6ZKkunXrFmtz4sQJSVJ6evptx7CE0WjU5cuXLb7+WgaDQU5OTmUWD6iIsrKyZDQabZ0GKqisrCyzP1H5GI1GGQyGm7ajyAIAAAAAAGCB3bt3a/To0XrqqafUoUMHTZ06VQ4ODmZtqlWrJknKyckxdbSV1ObcuXOSpOzs7NuOYYm8vDwdOHDA4uuv5eTkJD8/vzKLB1REKSkpdKDjplJTU22dAm7Dte+3JaHIAgAAAAAAcIs2b96s4cOHq3nz5po1a5YkydHRsdjm8zk5OZIkZ2dnOTo6SpJyc3NN3xe1KZr1URYxLFG1alV5e3tbfP21SjPyF6jsPD09mcmC68rKylJqaqo8PDyY2VdJJScnl6odRRYAAAAAAIBb8OGHHyoyMlKdOnVSVFSUaZSru7u7MjIyzNoW/VynTh3l5+ebjtWvX9+sja+vb5nFsITBYJCzs7PF1wN3IzrOURpOTk68vlZSpR0wwMb3AAAAAAAApfTRRx9p0qRJeu211zRnzhyzZUT8/f21e/duFRQUmI7t2LFDnp6ecnNzk6+vr6pXr66dO3eazp8/f1779+9X69atyywGAACwHoosAAAAAAAApZCSkqIpU6aoU6dOCgsLU2Zmpk6dOqVTp07pwoULCg4O1sWLFzVmzBglJydr3bp1io2NVVhYmKQr67qHhIQoKipKW7ZsUVJSkoYMGSJ3d3d16tRJksokBgAAsB6WCwMAAAAAACiFr776Snl5eUpISFBCQoLZuaCgIE2bNk3Lli1TZGSkgoKCVKtWLY0YMUJBQUGmdoMGDVJ+fr7Gjh2r7Oxs+fv7KyYmxjQjxs3N7bZjAAAA66HIAgAAAAAAUAr9+vVTv379btimWbNmiouLu+55Ozs7RUREKCIiolxjAAAA62C5MAAAAAAAAAAAAAtQZAEAAAAAAAAAALAARRYAAAAAAAAAAAALUGQBAAAAAAAAAACwAEUWAAAAAAAAAAAAC1BkAQAAAAAAAAAAsABFFgAAAAAAAAAAAAtQZAEAAAAAAAAAALAARRYAAAAAAAAAAAALUGQBAAAAAAAAAACwAEUWAAAAAAAAAAAAC9xSkeXs2bMaN26cnnzySbVq1UqvvPKKEhMTTecPHDigkJAQtWjRQu3atVNMTIzZ9YWFhYqOjlbbtm3VvHlz9e7dW2lpaWZtyiIGAAAAAAAAAABAebulIsvQoUP1yy+/aNasWfrkk0/UpEkT9enTR7///rvOnDmjXr16ycPDQ/Hx8QoPD9fcuXMVHx9vun7hwoVavXq1Jk+erLi4OBkMBvXt21e5ubmSVCYxAAAAAAAAAAAArMG+tA3T0tK0fft2ffzxx2rVqpUkacyYMfr++++1adMmOTo6ysHBQRMmTJC9vb28vLyUlpampUuXKjg4WLm5uVq+fLkiIiIUGBgoSZo9e7batm2rhIQEde7cWWvWrLntGAAAAAAAAAAAANZQ6pksNWrU0JIlS/TII4+YjhkMBhmNRp07d06JiYny9/eXvf3/6jYBAQFKSUlRZmamkpKSdOnSJQUEBJjOu7q6ys/PT7t27ZKkMokBAAAAAAAAAABgDaWeyeLq6mqaPVLkiy++0JEjR9SmTRvNnj1bPj4+Zudr164tSTp+/LjS09MlSXXr1i3W5sSJE5Kk9PT0245hKaPRqMuXL99WjCIGg0FOTk5lEguoyLKysmQ0Gm2dBiqorKwssz9R+RiNRhkMBlunAQAAAAAAUGGVushyrd27d2v06NF66qmn1KFDB02dOlUODg5mbapVqyZJysnJMXWyldTm3LlzkqTs7OzbjmGpvLw8HThw4LZiFHFycpKfn1+ZxAIqspSUFDrQcVOpqam2TgG34dr3XAAAAAAAAPyPRUWWzZs3a/jw4WrevLlmzZolSXJ0dCy2+XxOTo4kydnZWY6OjpKk3Nxc0/dFbYpmfZRFDEtVrVpV3t7etxWjCKN+cbfw9PRkJguuKysrS6mpqfLw8GB2XyWVnJxs6xQAAAAAAAAqtFsusnz44YeKjIxUp06dFBUVZRrh6u7uroyMDLO2RT/XqVNH+fn5pmP169c3a+Pr61tmMSxlMBjk7Ox8WzGAuw0d5ygNJycnXl8rKQYNAAAAAAAA3FipN76XpI8++kiTJk3Sa6+9pjlz5pgtIeLv76/du3eroKDAdGzHjh3y9PSUm5ubfH19Vb16de3cudN0/vz589q/f79at25dZjEAAAAAAAAAAACsodRFlpSUFE2ZMkWdOnVSWFiYMjMzderUKZ06dUoXLlxQcHCwLl68qDFjxig5OVnr1q1TbGyswsLCJF1Z0z0kJERRUVHasmWLkpKSNGTIELm7u6tTp06SVCYxAAAAAAAAAAAArKHUy4V99dVXysvLU0JCghISEszOBQUFadq0aVq2bJkiIyMVFBSkWrVqacSIEQoKCjK1GzRokPLz8zV27FhlZ2fL399fMTExphkxbm5utx0DAAAAAAAAAADAGkpdZOnXr5/69et3wzbNmjVTXFzcdc/b2dkpIiJCERER5RoDAAAAAAAAAACgvN3SniwAAAAAAAAAAAC4giILAAAAAAAAAACABSiyAAAAAAAAAAAAWIAiCwAAqLQWLlyonj17mh07cOCAQkJC1KJFC7Vr104xMTFm5wsLCxUdHa22bduqefPm6t27t9LS0so8BgAAAAAAuPNRZAEAAJXSihUrFB0dbXbszJkz6tWrlzw8PBQfH6/w8HDNnTtX8fHxpjYLFy7U6tWrNXnyZMXFxclgMKhv377Kzc0tsxgAAODuUNKAj1GjRqlx48ZmX08++aTpPAM+AAC4s1BkAQAAlcrJkyf15ptvau7cufL09DQ7t2bNGjk4OGjChAny8vJScHCwQkNDtXTpUklSbm6uli9frvDwcAUGBsrX11ezZ8/WyZMnlZCQUGYxAADAna+kAR+SdPDgQfXr10/btm0zfa1fv950ngEfAADcWSiyAACASuW///2v7r33Xm3YsEHNmzc3O5eYmCh/f3/Z29ubjgUEBCglJUWZmZlKSkrSpUuXFBAQYDrv6uoqPz8/7dq1q8xiAACAO9eNBnwUFBQoOTlZTZs2Va1atUxfNWvWlMSADwAA7kT2N28CAABQcXTo0EEdOnQo8Vx6erp8fHzMjtWuXVuSdPz4caWnp0uS6tatW6zNiRMnyiyGJYxGoy5fvmzx9VczGAxycnIqk1hARZaVlSWj0WjrNEqN5ybuBmX5vDQajTIYDGUSqyxdPeBjwYIFOnbsmOlcamqqcnJy5OXlVeK1Nxus0blz5+sO+Hj//feVmZmpY8eO3TQGAACwHoosAADgjpGdnS0HBwezY9WqVZMk5eTkKCsrS5JKbHPu3Lkyi2GJvLw8HThwwOLrr+bk5CQ/P78yiQVUZCkpKabnZGXAcxN3g7J+Xl77flsR3GjAx6FDh2QwGBQbG6vvv/9eVapUUWBgoAYPHiwXF5e7ZsCHRGEZd4fKNuAD1lX0fliZ7ldhrrQDPiiyAACAO4ajo2OxtchzcnIkSc7OznJ0dJR0ZZmNou+L2hR1ApRFDEtUrVpV3t7eFl9/tYo46hcoD56enpWqY4PnJu4GZfm8TE5OLpM41vTbb7+pSpUqqlevnhYvXqy0tDRNnz5dhw4dUmxs7F0z4EOisIy7Q2Ub8AHbSE1NtXUKuA2lGfBBkQUAANwx3N3dlZGRYXas6Oc6deooPz/fdKx+/fpmbXx9fcsshiUMBoOcnZ0tvh64GzFCGqh4yvJ5WRkLk+Hh4QoNDZWrq6skycfHR7Vq1VKPHj20b9++u2bAh1Q5//+AW1XZBnzAurKyspSamioPDw/uWyup0g74oMgCAADuGP7+/lq9erUKCgpkZ2cnSdqxY4c8PT3l5uYmFxcXVa9eXTt37jQVSM6fP6/9+/crJCSkzGIAAIC7k8FgMBVYihQt/ZWenm5a4osBH8CdgY5zlIaTkxOvr5VUaQcMVCnnPAAAAKwmODhYFy9e1JgxY5ScnKx169YpNjZWYWFhkq5M8w0JCVFUVJS2bNmipKQkDRkyRO7u7urUqVOZxQAAAHenYcOGqU+fPmbH9u3bJ0ny9vaWr6+vabBGkaLBGq1bt5Z0ZcDH7t27VVBQYGpz9YCP0sQAAADWw0wWAABwx3Bzc9OyZcsUGRmpoKAg1apVSyNGjFBQUJCpzaBBg5Sfn6+xY8cqOztb/v7+iomJMa2zWhYxAADA3alLly7q37+/Fi1apM6dOyslJUXvvvuuunTpIi8vL0kyDdaoWbOm6tWrp5kzZxYb8LFs2TKNGTNGb775pvbu3avY2FhNnDhRkvmAj+vFAAAA1kORBQAAVFrTpk0rdqxZs2aKi4u77jV2dnaKiIhQRETEdduURQwAAHD3ad++vebOnavFixdr8eLFcnFxUdeuXTV48GBTGwZ8AABwZ6HIAgAAAAAAYIGSBnw888wzeuaZZ657DQM+AAC4s7AnCwAAAAAAAAAAgAUosgAAAAAAAAAAAFiAIgsAAAAAAAAAAIAFKLIAAAAAAAAAAABYgCILAAAAAAAAAACABSiyAAAAAAAAAAAAWIAiCwAAAAAAAAAAgAUosgAAAAAAAAAAAFiAIgsAAAAAAAAAAIAFKLIAAAAAAAAAAABYgCILAAAAAAAAAACABSiyAAAAAAAAAAAAWIAiCwAAAAAAAAAAgAUosgAAAAAAAAAAAFiAIgsAAAAAAAAAAIAFKLIAAAAAAAAAAABYgCILAAAAAAAAAACABSiyAAAAAAAAAAAAWIAiCwAAAAAAAAAAgAUosgAAAAAAAAAAAFiAIgsAAAAAAAAAAIAFKLIAAAAAAAAAAABYgCILAAAAAAAAAACABSiyAAAAAAAAAAAAWIAiCwAAAAAAAAAAgAUosgAAAAAAAAAAAFiAIgsAAAAAAAAAAIAFKLIAAAAAAABYYOHCherZs6fZsQMHDigkJEQtWrRQu3btFBMTY3a+sLBQ0dHRatu2rZo3b67evXsrLS2tzGMAAADroMgCAAAAAABwi1asWKHo6GizY2fOnFGvXr3k4eGh+Ph4hYeHa+7cuYqPjze1WbhwoVavXq3JkycrLi5OBoNBffv2VW5ubpnFAAAA1kORBQAAAAAAoJROnjypN998U3PnzpWnp6fZuTVr1sjBwUETJkyQl5eXgoODFRoaqqVLl0qScnNztXz5coWHhyswMFC+vr6aPXu2Tp48qYSEhDKLAQAArIciCwAAAAAAQCn997//1b333qsNGzb8P/buPy7KOt///3MAkSFBk0UwOwpBxLKFmk6x+4lw2TieXW0/S+y5uadw80esZuHRatwtbMWTpH0kSTO0EJVPZaLhelx3O3vIs7vu9nEN2CwL0GiBSgVaMvAHP2W+f/hl1hEMGAZmYB73240b8P7xmpdeM8M11+u63pcmT55s01dcXCyTySQvLy9rW0xMjCorK1VfX6/y8nJduHBBMTEx1n5/f39FRUWpqKjIYTEAAMDg8ep5CAAAAAAAACQpPj5e8fHx3fbV1NQoIiLCpm3cuHGSpNOnT6umpkaSNH78+C5jzpw547AY9rBYLLp48aLd869mMBhkNBodFg9wRU1NTbJYLM5OAy6qqanJ5juGHovFIoPB0OM4iiwAAAAAAAAO0NzcLG9vb5u2kSNHSpJaWlqsB9q6G9PQ0OCwGPZoa2tTWVmZ3fOvZjQaFRUV5bB4gCuqrKzkADp6VFVV5ewU0A9X/73tDkUWAAAAAAAAB/Dx8ely8/mWlhZJkq+vr3x8fCRdvq9K58+dYzqv+nBEDHuMGDFC4eHhds+/Wm/O/AWGutDQUK5kwTU1NTWpqqpKISEhXNk3RFVUVPRqHEUWAAAAAAAABwgODlZdXZ1NW+fvQUFBam9vt7ZNnDjRZkxkZKTDYtjDYDDI19fX7vmAO+LAOXrDaDTy/jpE9faEAW58DwAAAAAA4AAmk0klJSW6dOmSte3IkSMKDQ1VQECAIiMjNWrUKB09etTa39jYqNLSUk2fPt1hMQAAwOChyAIAAAAAAOAASUlJOn/+vNLS0lRRUaF9+/YpLy9PixYtknR5Xffk5GRlZmbq0KFDKi8v1/LlyxUcHKyEhASHxQAAAIOH5cIAAAAAAAAcICAgQNu2bVNGRoYSExMVGBioFStWKDEx0Tpm6dKlam9v18qVK9Xc3CyTyaTc3FzrjXUdEQMAAAyefhVZsrOzdeTIEb366qvWtrKyMmVkZOjDDz/UmDFjNHfuXC1cuNDa39HRoc2bN2vv3r1qbGzUtGnTtGrVKk2aNMmhMQAAAAAAAAbSunXrurRFR0crPz//mnM8PT1lNptlNpuvOcYRMQAAwOCwe7mwnTt3atOmTTZtZ8+e1fz58xUSEqKCggKlpqZq48aNKigosI7Jzs7W7t27tWbNGuXn58tgMCglJUWtra0OiwEAAAAAAAAAADDQ+lxkqa2t1UMPPaSNGzcqNDTUpm/Pnj3y9vZWenq6wsLClJSUpHnz5iknJ0eS1Nraqu3btys1NVVxcXGKjIxUVlaWamtrVVhY6LAYAAAAAAAAAAAAA63PRZaPPvpIo0eP1oEDBzR58mSbvuLiYplMJnl5/WMVspiYGFVWVqq+vl7l5eW6cOGCYmJirP3+/v6KiopSUVGRw2IAAAAAAAAAAAAMtD7fkyU+Pl7x8fHd9tXU1CgiIsKmbdy4cZKk06dPq6amRpI0fvz4LmPOnDnjsBj2sFgsunjxot3zr2QwGGQ0Gh0SC3BlTU1Nslgszk4DLqqpqcnmO4Yei8Uig8Hg7DQAAAAAAABcVr9ufH+15uZmeXt727SNHDlSktTS0mI90NbdmIaGBofFsEdbW5vKysrsnn8lo9GoqKgoh8QCXFllZSUH0NGjqqoqZ6eAfrj67y0AAAAAAAD+waFFFh8fny43n29paZEk+fr6ysfHR9Ll+6p0/tw5pvPKD0fEsMeIESMUHh5u9/wrcdYv3EVoaChXsuCampqaVFVVpZCQEK7uG6IqKiqcnQIAAAAAAIBLc2iRJTg4WHV1dTZtnb8HBQWpvb3d2jZx4kSbMZGRkQ6LYQ+DwSBfX1+75wPuiAPn6A2j0cj76xDFSQMAAAAAAABfr883vv86JpNJJSUlunTpkrXtyJEjCg0NVUBAgCIjIzVq1CgdPXrU2t/Y2KjS0lJNnz7dYTEAAID7OnXqlG655ZYuX3v37pUklZWVKTk5WVOmTNGMGTOUm5trM7+jo0ObNm1SbGysJk+erAULFqi6utpmTE8xAAAAAACAe3BokSUpKUnnz59XWlqaKioqtG/fPuXl5WnRokWSLq/rnpycrMzMTB06dEjl5eVavny5goODlZCQ4LAYAADAfZ04cUIjR47Un/70J/35z3+2ft177706e/as5s+fr5CQEBUUFCg1NVUbN25UQUGBdX52drZ2796tNWvWKD8/XwaDQSkpKdblTHsTAwAAAADg3gwGg4xGI6tEuAGHLhcWEBCgbdu2KSMjQ4mJiQoMDNSKFSuUmJhoHbN06VK1t7dr5cqVam5ulslkUm5urvXGuo6IAQAA3NfJkycVGhqqcePGdenLy8uTt7e30tPT5eXlpbCwMFVXVysnJ0dJSUlqbW3V9u3bZTabFRcXJ0nKyspSbGysCgsLNWvWLO3Zs+drYwAAAACAq+rosMjDg4P+g8FoNCoqKsrZabgVZz2/+1VkWbduXZe26Oho5efnX3OOp6enzGazzGbzNcc4IgYAAHBPJ06cUHh4eLd9xcXFMplM8vL6xy5QTEyMXn75ZdXX1+vUqVO6cOGCYmJirP3+/v6KiopSUVGRZs2a1WOMgICAgfvHAQAAAEA/eHgYlPl6iT6vPefsVACHujHIT088MM0pj+3QK1kAAACc7eTJkwoMDNT999+vqqoqTZo0SUuWLFFsbKxqamoUERFhM77zipfTp0+rpqZGkjR+/PguY86cOSNJPcawt8hisVh08eJFu+ZerfOydGC4a2pqksVicXYavcZrE+7Aka9Li8XCEisAMAA+rz2nT041ODsNYNigyAIAAIaN1tZWVVVVyWg0asWKFfL19dWBAweUkpKiHTt2qLm5ucvyoiNHjpQktbS0qKmpSZK6HdPQcPlDSE8x7NXW1qaysjK751+Jy9LhLiorK62v26GA1ybcgaNflywLDgAAXB1FFgAAMGx4e3urqKhIXl5e1oMyt956qz755BPl5ubKx8fHegP7Tp2FEV9fX/n4+Ei6XKzp/LlzTOfZ5z3FsNeIESOuucxZX3HWL9xFaGjokLuSBRjuHPm6rKiocEgcAACAgUSRBQAADCvdFToiIiL05z//WcHBwaqrq7Pp6/w9KChI7e3t1raJEyfajImMjJSkHmPYy2Aw9KtIA7gjlt4CXI8jX5cUJgEAwFDg4ewEAAAAHKW8vFxTp05VcXGxTfuHH36o8PBwmUwmlZSU6NKlS9a+I0eOKDQ0VAEBAYqMjNSoUaN09OhRa39jY6NKS0s1ffp0SeoxBgAAAAAAcB8UWQAAwLARERGhm2++WatXr1ZxcbE++eQTrV27VseOHdPixYuVlJSk8+fPKy0tTRUVFdq3b5/y8vK0aNEiSZeXG0tOTlZmZqYOHTqk8vJyLV++XMHBwUpISJCkHmMAAAAAAAD3wXJhAABg2PDw8NDWrVuVmZmpZcuWqbGxUVFRUdqxY4duueUWSdK2bduUkZGhxMREBQYGasWKFUpMTLTGWLp0qdrb27Vy5Uo1NzfLZDIpNzfXeo+XgICAHmMAAAAAAAD3QJEFAAAMK2PHjtWzzz57zf7o6Gjl5+dfs9/T01Nms1lms9nuGAAAAAAAwD2wXBgAAAAAAAAAAIAdKLIAAAAAAAAAAADYgSILAAAAAAAAAACAHSiyAAAAAAAAAAAA2IEiCwAAAAAAAAAAgB0osgAAAAAAAAAAANiBIgsAAAAAAAAAAIAdKLIAAAAAAAA4yKlTp3TLLbd0+dq7d68kqaysTMnJyZoyZYpmzJih3Nxcm/kdHR3atGmTYmNjNXnyZC1YsEDV1dU2Y3qKAQAABo+XsxMAAAAAAAAYLk6cOKGRI0fq7bfflsFgsLb7+fnp7Nmzmj9/vu655x6tXr1ax44d0+rVqzVmzBglJSVJkrKzs7V7926tXbtWQUFBWr9+vVJSUnTw4EF5e3v3KgYAABg8FFkAAAAAAAAc5OTJkwoNDdW4ceO69OXl5cnb21vp6eny8vJSWFiYqqurlZOTo6SkJLW2tmr79u0ym82Ki4uTJGVlZSk2NlaFhYWaNWuW9uzZ87UxAADA4GK5MAAAAAAAAAc5ceKEwsPDu+0rLi6WyWSSl9c/znmNiYlRZWWl6uvrVV5ergsXLigmJsba7+/vr6ioKBUVFfUqBgAAGFxcyQIAAAAAAOAgJ0+eVGBgoO6//35VVVVp0qRJcmz95gAAsjxJREFUWrJkiWJjY1VTU6OIiAib8Z1XvJw+fVo1NTWSpPHjx3cZc+bMGUnqMUZAQIBdeVssFl28eNGuud0xGAwyGo0Oiwe4oqamJlksFmen0Wu8LuEOHPm6tFgsNkt/XgtFFgAAAAAAAAdobW1VVVWVjEajVqxYIV9fXx04cEApKSnasWOHmpub5e3tbTNn5MiRkqSWlhY1NTVJUrdjGhoaJKnHGPZqa2tTWVmZ3fOvZjQaFRUV5bB4gCuqrKy0vm6HAl6XcAeOfl1e/Te3OxRZAAAAAAAAHMDb21tFRUXy8vKyHpS59dZb9cknnyg3N1c+Pj5qbW21mdNZGPH19ZWPj4+ky8Wazp87x3Sefd5TDHuNGDHimsuc2aM3Z/4CQ11oaOiQu5IFGO4c+bqsqKjo1TiKLAAAAAAAAA7SXaEjIiJCf/7znxUcHKy6ujqbvs7fg4KC1N7ebm2bOHGizZjIyEhJ6jGGvQwGQ7+KNIA7YuktwPU48nXZ28IkN74HAAAAAABwgPLyck2dOlXFxcU27R9++KHCw8NlMplUUlKiS5cuWfuOHDmi0NBQBQQEKDIyUqNGjdLRo0et/Y2NjSotLdX06dMlqccYAABgcFFkAQAAAAAAcICIiAjdfPPNWr16tYqLi/XJJ59o7dq1OnbsmBYvXqykpCSdP39eaWlpqqio0L59+5SXl6dFixZJurzcWHJysjIzM3Xo0CGVl5dr+fLlCg4OVkJCgiT1GAMAAAwulgsDAAAAAABwAA8PD23dulWZmZlatmyZGhsbFRUVpR07duiWW26RJG3btk0ZGRlKTExUYGCgVqxYocTERGuMpUuXqr29XStXrlRzc7NMJpNyc3Ot93gJCAjoMQYAABg8FFkAAAAAAAAcZOzYsXr22Wev2R8dHa38/Pxr9nt6espsNstsNtsdAwAADB6WCwMAAAAAAAAAALADRRYAAAAAAAAAAAA7UGQBAAAAAAAAAACwA0UWAAAAAAAAAAAAO1BkAQAAAAAAAAAAsANFFgAAAAAAAAAAADtQZAEAAAAAAAAAALADRRYAAAAAAAAAAAA7UGQBAAAAAAAAAACwA0UWAAAAAAAAAAAAO1BkAQAAAAAAAAAAsANFFgAAAAAAAAAAADtQZAEAAAAAAAAAALADRRYAAAAAAAAAAAA7UGQBAAAAAAAAAACwA0UWAAAAAAAAAAAAO1BkAQAAAAAAAAAAsANFFgAAAAAAAAAAADtQZAEAAAAAAAAAALADRRYAAAAAAAAAAAA7UGQBAAAAAAAAAACwA0UWAAAAAAAAAAAAO1BkAQAAAAAAAAAAsANFFgAAAAAAAAAAADtQZAEAAAAAAAAAALADRRYAwIAwGAwyGo0yGAzOTgUAAAAAAAAYEF7OTgAABlNHh0UeHhz0HwxGo1FRUVHOTsOt8PwGAAAAAAAYXEO2yNLR0aHNmzdr7969amxs1LRp07Rq1SpNmjTJ2akBcGEeHgZlvl6iz2vPOTsVwKFuDPLTEw9Mc3YaboV9EQAA4EzsiwAA4BqGbJElOztbu3fv1tq1axUUFKT169crJSVFBw8elLe3t7PTA+DCPq89p09ONTg7DQBDHPsiAADAmdgXAQDANQzJe7K0trZq+/btSk1NVVxcnCIjI5WVlaXa2loVFhY6Oz0AADDMsS8CAACciX0RAABcx5AsspSXl+vChQuKiYmxtvn7+ysqKkpFRUVOzAwAALgD9kUAAIAzsS8CAIDrGJLLhdXU1EiSxo8fb9M+btw4nTlzps/x2traZLFY9MEHHzgkP0kyGAz68bf91H7pOofFBFyFl6eHjh8/LovF4uxU+ozXJoargXhdtrW1yWAwOCzecMK+COBc7IsArod9kcE1FPZFJN7zMHyxLwK4HmfuiwzJIktTU5MkdVljdOTIkWpo6Pt9Fjr/oxy98zZ6FGugYngbqh94eG1iOHPk69JgMAzZ1/lAY18EcA1D9T2K1yaGM/ZFBsdQ2ReReM/D8DZU36N4XWI4c8a+yJAssvj4+Ei6vAZp58+S1NLSIqPR2Od4U6dOdVhuAABg+GNfBAAAOBP7IgAAuI4heU+Wzsth6+rqbNrr6uoUHBzsjJQAAIAbYV8EAAA4E/siAAC4jiFZZImMjNSoUaN09OhRa1tjY6NKS0s1ffp0J2YGAADcAfsiAADAmdgXAQDAdQzJ5cK8vb2VnJyszMxMjR07VhMmTND69esVHByshIQEZ6cHAACGOfZFAACAM7EvAgCA6xiSRRZJWrp0qdrb27Vy5Uo1NzfLZDIpNze3y03fAAAABgL7IgAAwJnYFwEAwDUYLBaLxdlJAAAAAAAAAAAADDVD8p4sAAAAAAAAAAAAzkaRBQAAAAAAAAAAwA4UWQAAAAAAAAAAAOxAkQUAAAAAAAAAAMAOFFkAAAAAAAAAAADsQJEFAAAAAAAAAADADhRZAAAAAAAAAAAA7ECRBQAAAAAAAAAAwA4UWQAAAAAAAAAAAOzg5ewEgP7629/+phMnTmjEiBG66aabdNNNNzk7JQCS2traVF5erptuuknXXXeds9MBgAHFex7gWviMAMCd8J4HuCY+I7gPiiwYslpbW/XEE0+osLBQFotFkmQwGPTd735XL7zwgry9vZ2cIeBezpw5o7S0NC1btky33HKLkpKSVFFRodGjR2vnzp365je/6ewUAcBheM8DXBOfEQC4E97zANfCZwT3xXJhGLKysrL0wQcfKDs7W8XFxTp69KhefPFFlZaW6sUXX3R2eoDbWbt2rc6dO6exY8fqd7/7nU6dOqVdu3bpe9/7ntavX+/s9ADAoXjPA1wTnxEAuBPe8wDXwmcE98WVLBiyDh48qDVr1iguLs7ads8998jT01OrV6/W448/7sTsAPfzl7/8RXl5ebrxxhuVlZWlu+++W7fffruuv/563Xfffc5ODwAcivc8wDXxGQGAO+E9D3AtfEZwX1zJgiHr/PnzmjRpUpf20NBQffnll07ICHBvbW1tGj16tCTpyJEj+s53viNJ6ujokJcXNX0AwwvveYBr4jMCAHfCex7gWviM4L4osmDIioiI0H/91391af/tb3+r0NBQJ2QEuLeoqCjt3btXb7zxhs6ePau4uDi1trYqJydHkZGRzk4PAByK9zzANfEZAYA74T0PcC18RnBflNAwZD388MNasmSJysvLdfvtt8tgMKi4uFiFhYXKzMx0dnqA2/n5z3+uxYsX6+zZs0pJSVFwcLDS09P19ttvKzc319npAYBD8Z4HuCY+IwBwJ7znAa6Fzwjuy2CxWCzOTgKw19tvv61XXnlFJ0+elMViUUREhBYuXKh/+Zd/cXZqgFuyWCw6d+6c/P39JUmVlZUaM2aMrr/+eidnBgCOx3se4Jr4jADAnfCeB7gWPiO4J4osAACHKioq0ieffKLZs2erpqZGkyZN0ogRI5ydFgAMCN7zAAAAAFyJzwjuh+XCMKSVlJSopKREbW1turpe+OijjzopK8A9nT9/XgsXLtT7778vg8Gg//W//pcyMzNVVVWlnTt3Kjg42NkpAoDD8J4HuC4+IwBwJ7znAa6DzwjuiytZMGS98sor2rBhg0aPHq3rrrvOps9gMOjQoUNOygxwT//xH/+h0tJSrV+/Xj/84Q914MABtbW16YknnlBISIg2bNjg7BQBwGF4zwNcE58RALgT3vMA18JnBPfFlSwYsl577TU9/PDD+vd//3dnpwJA0u9//3s9//zz+qd/+idr20033aRVq1Zp8eLFTswMAByP9zzANfEZAYA74T0PcC18RnBfHs5OALBXQ0ODfvSjHzk7DQD/vy+//FKBgYFd2keNGqWmpiYnZAQAA4f3PMA18RkBgDvhPQ9wLXxGcF8UWTBkTZs2TcePH3d2GgD+f7fddpt++9vfdmn/v//3/yoqKsoJGQHAwOE9D3BNfEYA4E54zwNcC58R3BfLhWHI+v73v6//+I//0IcffqibbrpJ3t7eNv2czQEMrscee0zz58/Xe++9p/b2dm3ZskUVFRUqLS1Vbm6us9MDAIfiPQ9wTXxGAOBOeM8DXAufEdwXN77HkBUZGXnNPoPBoLKyskHMBsDvf/973XDDDcrNzVVpaak6Ojp08803a8GCBZo8ebKz0wMAh+I9D3BNfEYA4E54zwNcC58R3BdFFgCAQ0yePFl+fn764Q9/qPvuu0/h4eHOTgkABgzveQAAAACuxGcE90WRBQDgEOfPn9dvfvMb7d+/X8eOHdNtt92mpKQkzZo1S6NGjXJ2egDgULznAQAAALgSnxHcF0UWAIDDVVdX69e//rX++7//W59++qnuuece/fjHP1ZMTIyzUwMAh+M9DwAAAMCV+IzgXjycnQAAYPi54YYbdMstt+jmm2+WJJWUlOiRRx7Rvffeq/LycidnBwCOxXseAAAAgCvxGcG9cCULAMBh/vrXv+o///M/9V//9V9qaWnRPffco6SkJH3729/WxYsX9dRTT6m8vFz/9V//5exUAaDfeM8DAAAAcCU+I7gnL2cnAAAYHhISEvT5558rKipK//7v/657771Xfn5+1n5fX199//vf1zvvvOPELAHAMXjPAwAAAHAlPiO4L65kAQA4xLPPPqsf//jHioiIuOaYxsZGtbe3a+zYsYOYGQA4Hu95AAAAAK7EZwT3RZEFAAAAAAAAAADADtz4HgAAAAAAAAAAwA4UWQAAAAAAAAAAAOxAkQUAAAAAAAAAAMAOFFkAAAAAAAAAAADsQJEFAAAAAAAAAADADhRZAAAAAAAAAAAA7ECRBQAAAAAAAAAAwA4UWQC4LIvFMqTiAgAA98N+BQAA6Cv2H4DhhSILAJe0ZcsW5ebmOjzu3r179dxzzzk8LgAAcC+NjY36+c9/ruLiYmvb3LlzNXfuXCdmBQAAXB3HJYDhhyILAJf0wgsvqKmpyeFxt2zZoq+++srhcQEAgHspKyvT/v371dHR4exUAADAEMJxCWD4ocgCAAAAAAAAAABgB4osAPrEYrHo9ddf16xZsxQdHa2EhATl5ORY1xN95513dP/992vatGm688479fjjj+vMmTPW+fv27VNUVJTef/99zZkzR7fddptmzJihnJwc65hbbrlFkrR582brz5L09ttv6/7779fUqVN166236l/+5V/02muv2eRXX1+vp556St/5znc0depUPfDAAyopKZEkxcfH69SpU/rVr36lW265RZ9//vmA/T8BAICBFx8fr82bN2vt2rW68847NXXqVD3++OO6cOGCXnnlFd19992aNm2aUlNTdfbsWUnSpUuX9Prrr+vee+9VdHS0ZsyYoczMTLW0tFjj/uIXv9C8efNUUFCgmTNn6tZbb9UPf/hD/fGPf5QkHT16VD/96U8lST/96U9tlgizWCzKycnRjBkzFB0drTlz5uj48eOD+L8CAAD6Kj4+XllZWVq7dq3uuOMO3XHHHTKbzdb9B6l3xzu6O9YQHx+vX/ziF9afuzsu8emnn2rp0qW64447ZDKZlJKSoo8//tga49y5c1q7dq3uuece3XbbbZo9e7befPPNLo/T1/2iTnv37tWsWbN06623asaMGXrxxRfV3t7umP9cwA1QZAHQJxs2bFBGRobi4uK0ZcsW/eu//quysrKUnZ2t//zP/9SCBQsUFBSkDRs26Mknn9R7772nOXPmqL6+3hqjo6NDy5Yt0w9+8AO98sormjZtmjIzM/WnP/1JkpSfny9J+vGPf2z9+Q9/+IMeeeQRfetb31J2drZefPFFTZgwQc8884z++te/SpIuXryon/zkJ/p//+//6fHHH9fmzZt13XXX6aGHHtInn3yizZs3KzAwUHFxccrPz9e4ceMG+X8PAAA42o4dO3T69GllZWVp8eLFOnjwoJKSkvTOO+/omWeeUWpqqg4dOqRNmzZJkn75y1/q2WefVXx8vLZs2aIHHnhAr732mpYsWWJzE9oPP/xQubm5Wrp0qV566SV5eXlp6dKlamho0Le+9S398pe/tMZbtWqVdV5JSYkKCwv19NNP67nnnlNtba0WL17MgQoAAFzcrl27VFJSomeffVZPPPGEDh8+rIceekgdHR29Pt7Rk+6OS9TV1elf//Vf9be//U2rVq1SZmamGhoaNG/ePH355Zdqbm7W/fffrwMHDmjBggXKzs7WtGnTlJaWpq1bt9rE7+t+kSS9/PLLevrpp/Xtb39bW7du1QMPPKCcnBzrvg6Annk5OwEAQ0djY6N27NihuXPnasWKFZKk//W//pe+/PJLlZSU6I033tB3vvMdZWVlWefcfvvt+sEPfqDt27fLbDZLunyG55IlS/Sv//qvkqRp06apsLBQf/jDHxQbG6spU6ZIkoKDg60/V1RU6Ec/+pHS0tKssadOnao777xTRUVFuv322/WrX/1Kn332mfbv36/IyEhJ0vTp0/WjH/1IRUVF+slPfiJvb2+NHTvWGhcAAAxt1113nbKysuTl5aXvfOc7+tWvfqW6ujrt3btXfn5+iouL01/+8hf99a9/VUVFhd58800tW7ZMDz/8sKTL+zLjxo3TihUrdPjwYcXFxUm6fMbovn37NHHiREmSr6+vkpOT9Ze//EUzZ85UeHi4JCk8PNz6syR5e3vrlVde0ZgxYyRJ58+f18qVK1VRUWHdPwEAAK7HYDBox44d8vPzkySNHTtWjzzyiA4fPqz169f36nhHT6Kiorocl9ixY4eam5u1Y8cOBQYGSpK++c1vas6cOTp27Jhqamp08uRJ7dq1S9OmTZMkxcbGqr29XdnZ2frJT35i3e/oy36RdHl/Z8uWLZozZ45WrlwpSbrrrrs0ZswYrVy5UvPnz9fNN9/c7/9bYLjjShYAvXbs2DG1tbUpISHBpv0Xv/iF0tLS9MUXX+jee++16Zs4caKmTp2qo0eP2rRPnTrV+nPnDsbFixev+dgPPfSQnnvuOV28eFHl5eV666239Morr0iS2traJEnFxcW68cYbbQ5gjBw5Um+99ZZ+8pOf2PePBgAALi06OlpeXv84dywwMFA33XST9QCJJI0ZM0bnzp3Tu+++K0ld9ldmzZolT09Pm/2VsWPHWgss0uWTPySpqanpa/MJDw+3HuiQpBtvvFHS5YMYAADAdX33u9+12X+Ij4/XiBEjtH///j4d7+irkpISTZkyxVpgkaRx48bp97//veLj4/Xuu+9qwoQJ1gJLpx/+8IdqaWnR+++/b23ry36RJL333ntqampSfHy82tvbrV/x8fGSLi+RBqBnXMkCoNe++uorSZcPOlyr7xvf+EaXvm984xsqLS21afPx8bH53cPDw2aJjqt9+eWXWrVqld5++20ZDAZNmjTJuoPROe+rr75SQEBAr/89AABg6Bs1alSXNqPR2O3YhoYGSbI5iCFJXl5euv76620KIVfHMBgMki4ve/p1fH19bX738PDo1TwAAOBcVy8p7uHhoTFjxlj3H3p7vKOvvvrqK+tJGd1paGi45mNLl1cd6dSX/aLOx5akn/3sZ93219XVXXMugH+gyAKg1/z9/SVdLnjcdNNN1vYzZ87oxIkTkqS///3vXeZ98cUXuv766/v12E888YQ++eQT7dixQ7fffru8vb3V1NSkvXv3Wsf4+fl1ezP79957T6NGjeISVwAA3Nzo0aMlXd43ufJgRltbm86ePdvv/RUAADB0dRYcOl26dElnz561XgXS0/GOa52QceHCha99XD8/P3355Zdd2o8cOaIbb7xRo0ePVnV1dbePLalf+y+dx3kyMzMVEhLSpb+74g6ArlguDECvRUdHa8SIETp06JBNe15enl544QUFBgbq17/+tU3fZ599pmPHjun222/v02N1nvXZqaSkRDNnzlRMTIy8vb0lSYcPH5b0jx2Y6dOn67PPPrMWfCSptbVVqamp2rNnT7dxAQCA+7jjjjskqcv+ym9+8xtdunSpyzIcX8fT09OhuQEAAOf605/+pNbWVuvvhw4dUnt7u/7t3/6tV8c7Oq8iOXPmjHXM3/72ty7Fm6uPS0yfPl3Hjh1TfX29te3LL79USkqKDh06JJPJpFOnTqmkpMRm3oEDBzRixAhFR0fb/W+ePHmyRowYodraWt12223WrxEjRuj555/v9kRWAF1xJQuAXhs7dqx++tOfKi8vT97e3oqJidHx48f12muv6bHHHtOYMWP05JNPavny5frRj36ks2fPavPmzRo9erTmz5/fp8fy9/fXe++9p6KiIk2fPl3R0dH69a9/rW9961sKDg7We++9p5dfflkGg8G6Nvp9992nV199VQ8//LD+/d//XWPHjtXrr7+u5uZmzZ071xq3tLRU7777rqKjo7ssWwYAAIav8PBwJSYmavPmzWpubtadd96psrIybd68WXfeeadiY2N7HavzrNY//OEPGj16NDe1BwBgiKupqdHDDz+sn/70pzpz5ow2bNigu+66S9/+9rf12GOP9Xi8IyYmRkajUevWrdOyZct04cIFbd682eZebVLX4xLz5s3T/v37tXDhQi1evFgjR47Uyy+/rHHjxulHP/qRRo4cqV27dunRRx/V0qVL9U//9E/6n//5HxUUFOjRRx+1Xo1ij+uvv14PPfSQNm7cqPPnz+vOO+9UbW2tNm7cKIPBwP4N0EsUWQD0idls1je+8Q298cYb2r59u2688UY99dRTuv/++yVJ1113nV5++WU98sgjGjVqlGJjY/XYY491Wfu8J4sXL1Z2drZSUlL029/+VuvWrdMzzzyjZ555RpIUEhKi1atX68CBAyouLpZ0+ayR1157Tf/n//wfZWRkqL29XZMnT9arr75qvXHtggUL9Oyzz2rhwoXasWOHpk+f7sD/HQAA4OoyMjI0adIkFRQUKDc3V+PGjdPcuXP1yCOP9OmK15tvvlmzZ8/W66+/rj/96U86ePDgAGYNAAAG2qxZs+Tv769ly5bJ19dXiYmJWr58uaTLJ3X2dLzDz89PmzZt0vPPP69HHnlEEyZM0KOPPqr9+/fbPE53xyV27dql9evX68knn5S3t7fuuOMOrV+/3lqgefXVV/X8889r06ZNOn/+vG666SZlZGToxz/+cb//3cuWLVNgYKB27dqlbdu2afTo0dbCUudJJQC+nsHydXeaBgAAAAAAAIBhLD4+XnfccYfWrVvn7FQADEHcnAAAAAAAAAAAAMAOFFkAAAAAAAAAAADswHJhAAAAAAAAAAAAduBKFgAAAAAAAAAAADtQZAEAAAAAAAAAALADRRYAAAAAAAAAAAA7eDk7AVfw3nvvyWKxaMSIEc5OBQAAl9HW1iaDwaCpU6c6O5Vhj30RAAC6Yl9k8LAvAgBAV73dF+FKFkkWi0UWi8XZaQxZFotFra2t/B/CIXg+wZF4PvUPfx8Hjyv9X7vS64ZcyIVcyGUguVI+5HLtXFwhD3fg7v/XrvS8R++wzYYettnQwzbr/d9HrmSRrGdq3HbbbU7OZGi6ePGiysrKFB4eLl9fX2engyGO5xMciedT/xw/ftzZKbgNV9oXcaXXDbmQC7mQi7vkQy7dY19k8LjSvogzuNLzHr3DNht62GZDD9us9/siXMkCAAAAAAAAAABgB4osAAAAAAAAAAAAdqDIAgAAAAAAAAAAYAeKLAAAAAAAAAAAAHagyAIAAAAAAAAAAGAHiiwAAAAAAAAAAAB2oMgCAAAAAAAAAABgB4osAAAAAAAAAAAAdqDIAgAAAAAAAAAAYAeKLAAAAAAAAAAAAHagyAIAAAAAAAAAAGAHiiwAAAAAAAAAAAB2oMgCAAAAAAAAAABgB4os6DeDwSCj0SiDweDsVAAAQD/xdx0AALgb9n8AAP3h5ewEhquODos8PNzjj7PRaFRUVJSz0xg07rRtAQBDl71/r/rzd52/kQAA4EpDZd9gKB7XGCr/twDgDiiyDBAPD4MyXy/R57XnnJ0KHOjGID898cA0Z6cBAECPBntfhL+RAAB3U1lZqfvuu09PP/207rvvPklSWVmZMjIy9OGHH2rMmDGaO3euFi5caJ3T0dGhzZs3a+/evWpsbNS0adO0atUqTZo0yTrGETFcBcdGBgb7XQDgWiiyDKDPa8/pk1MNzk4DAAC4KfZFAAAYGG1tbXriiSd08eJFa9vZs2c1f/583XPPPVq9erWOHTum1atXa8yYMUpKSpIkZWdna/fu3Vq7dq2CgoK0fv16paSk6ODBg/L29nZIDFfD/ggAYLjjniwAAAAAAAB98OKLL+q6666zaduzZ4+8vb2Vnp6usLAwJSUlad68ecrJyZEktba2avv27UpNTVVcXJwiIyOVlZWl2tpaFRYWOiwGAAAYXFzJAgAAAAAA0EtFRUXKz8/X/v37NWPGDGt7cXGxTCaTvLz+caglJiZGL7/8surr63Xq1ClduHBBMTEx1n5/f39FRUWpqKhIs2bNckgMe1ksFpsrc/qr82byGDhNTU2yWCzOTsMpmpqabL7D9bHNhh622eW/jQZDz/e/osgCAAAAAADQC42NjVqxYoVWrlyp8ePH2/TV1NQoIiLCpm3cuHGSpNOnT6umpkaSuswbN26czpw547AY9mpra1NZWVm/YlxpKN5MfqiprKx064OfklRVVeXsFNBHbLOhx923WW+W4qTIAgAAAAAA0Avp6emaMmWK7r333i59zc3NXQ7EjBw5UpLU0tJiPRje3ZiGhgaHxbDXiBEjFB4e3q8YV+rNmb/on9DQULe+kqWqqkohISFcMTVEsM2GHraZVFFR0atxFFkAAAAAAAB6sH//fhUXF+vXv/51t/0+Pj5qbW21aWtpaZEk+fr6ysfHR9Ll+6p0/tw5pvPglSNi2MtgMMjX17dfMTC43PWg55WMRiPP2yGGbTb0uPM26+0JAxRZAAAAAAAAelBQUKD6+nqb+7BI0qpVq5Sbm6sbbrhBdXV1Nn2dvwcFBam9vd3aNnHiRJsxkZGRkqTg4OB+xwAAAIOLIgsAAAAAAEAPMjMz1dzcbNP2z//8z1q6dKl+8IMf6De/+Y12796tS5cuydPTU5J05MgRhYaGKiAgQH5+fho1apSOHj1qLZA0NjaqtLRUycnJkiSTydTvGAAAYHB5ODsBAAAAAAAAVxcUFKRJkybZfElSQECAJkyYoKSkJJ0/f15paWmqqKjQvn37lJeXp0WLFkm6fB+V5ORkZWZm6tChQyovL9fy5csVHByshIQESXJIDAAAMLi4kgUAAAAAAKCfAgICtG3bNmVkZCgxMVGBgYFasWKFEhMTrWOWLl2q9vZ2rVy5Us3NzTKZTMrNzbXeyN4RMQAAwOCiyAIAAAAAAGCHEydO2PweHR2t/Pz8a4739PSU2WyW2Wy+5hhHxAAAAIOH5cIAAAAAAAAAAADsQJEFAAAAAAAAAADADhRZAAAAAAAAAAAA7ECRBQAAAAAAAAAAwA59LrLU19fLbDYrJiZGU6dO1c9+9jNVVFRY+8vKypScnKwpU6ZoxowZys3NtZnf0dGhTZs2KTY2VpMnT9aCBQtUXV1tM8YRMQAAAAAAAAAAAAZSn4ssDz/8sD777DPl5OTozTfflI+Pj+bNm6empiadPXtW8+fPV0hIiAoKCpSamqqNGzeqoKDAOj87O1u7d+/WmjVrlJ+fL4PBoJSUFLW2tkqSQ2IAAAAAAAAAAAAMtD4VWc6ePasbb7xRzzzzjG677TaFhYVpyZIl+uKLL/Txxx9rz5498vb2Vnp6usLCwpSUlKR58+YpJydHktTa2qrt27crNTVVcXFxioyMVFZWlmpra1VYWChJDokBAAAAAAAAAAAw0PpUZLn++uu1YcMG3XzzzZKkv//978rNzVVwcLDCw8NVXFwsk8kkLy8v65yYmBhVVlaqvr5e5eXlunDhgmJiYqz9/v7+ioqKUlFRkSQ5JAYAAHAP2dnZmjt37jX7V65cqfj4eJs2li4FAAAAAACO4tXzkO49/fTT1qtOtmzZIl9fX9XU1CgiIsJm3Lhx4yRJp0+fVk1NjSRp/PjxXcacOXNGkhwSwx4Wi0UXL160e/6VDAaDjEajQ2LBNTU1NclisTg7jWGpqanJ5jvQHzyf+sdischgMDg7jWvauXOnNm3aJJPJ1G3/22+/rb1792rChAk27Z3Ljq5du1ZBQUFav369UlJSdPDgQXl7e1uXLr3nnnu0evVqHTt2TKtXr9aYMWOUlJTUqxgAAAAAAMA92F1kefDBBzVnzhy98cYbeuSRR7Rr1y41Nzd3ObAwcuRISVJLS4v1IFd3YxoaGiTJITHs0dbWprKyMrvnX8loNCoqKsohseCaKisrOWg7wKqqqpydAoYRnk/2c8WCQW1trdLS0lRSUqLQ0NBux9TV1enpp5/WHXfcoVOnTlnbO5cdNZvNiouLkyRlZWUpNjZWhYWFmjVrls3SpV5eXgoLC1N1dbVycnKUlJTUqxgAAAAAAMA92F1kCQ8PlyQ988wzOnbsmF577TX5+Ph0ufl8S0uLJMnX11c+Pj6SLh/g6Py5c0znlR+OiGGPESNGWP9N/eXKZ/3CMUJDQ7mSZYA0NTWpqqpKISEhXBGGfuP51D8VFRXOTqFbH330kUaPHq0DBw7opZdesimiSJevwPnFL36h//2//7euu+46/epXv7L29bTs6KxZs665dOnLL7+s+vp6nTp1qscYAAAAAADAPfSpyFJfX68jR47o+9//vjw9PSVJHh4eCgsLU11dnYKDg1VXV2czp/P3oKAgtbe3W9smTpxoMyYyMlKSHBLDHgaDQb6+vnbPh3vhYO3AMxqNvCbhMDyf7OOqJw3Ex8d3uc/KlXbu3KkvvvhCW7du1csvv2zTx9KlA8+RS2q60pJ/5NI9cukeuXTPlXKRXCsfcumeqy9dCgAAIPWxyFJXV6fHH39cAQEB+va3vy3p8jJbpaWlio+P1ze+8Q3t3r1bly5dshZhjhw5otDQUAUEBMjPz0+jRo3S0aNHrQWSxsZGlZaWKjk5WZJkMpn6HQMAALin8vJybd68Wa+//nq3S52xdOnAG4glNV1pyT9y6R65dI9cuudKuUiulQ+5dOWKS5cCAABcqU9FlsjISN11111avXq11qxZI39/f23dulWNjY2aN2+eRo4cqW3btiktLU0PPfSQPvjgA+Xl5Wn16tWSLu8cJScnKzMzU2PHjtWECRO0fv16BQcHKyEhQZKUlJTU7xgAAMD9tLS06IknntDDDz98zatbWbp04DlySU1XWvKPXMiFXIZXLq6WD7l0z1WXLgUAALhSn4osBoNBL7zwgp5//nktW7ZM586d0/Tp0/X666/rhhtukCRt27ZNGRkZSkxMVGBgoFasWKHExERrjKVLl6q9vV0rV65Uc3OzTCaTcnNzrWenBAQE9DsGAABwP++//74+/vhjbd68WS+99JKky1eHtLe3a+rUqVq9erVCQkIksXTpQBqIA3KutOQfuXSPXLpHLt1zpVwk18qHXGyxVBgAABgK+nzjez8/P6Wnpys9Pb3b/ujoaOXn519zvqenp8xms8xm8zXHOCIGAABwL9HR0frv//5vm7ZXX31V//3f/61XX31VAQEB8vb2ZulSAAAAAADgMH0usgAAALgiHx8fTZo0yaZt9OjR8vLysmln6VIAAAAAAOAoFFkAAIBbYelSAAAAAADgKBRZAADAkLVu3bqv7U9NTVVqaqpNG0uXAgAAAAAAR/FwdgIAAAAAAAAAAABDEUUWAAAAAAAAAAAAO1BkAQAAAAAAAAAAsANFFgAAAAAAAAAAADtQZAEAAAAAAAAAALADRRYAAAAAAAAAAAA7UGQBAAAAAAAAAACwA0UWAAAAAAAAAAAAO1BkAQAAAAAA6KX6+nqZzWbFxMRo6tSp+tnPfqaKigpr/5NPPqlbbrnF5uvuu++29nd0dGjTpk2KjY3V5MmTtWDBAlVXV9s8RllZmZKTkzVlyhTNmDFDubm5Nv29iQEAAAYHRRYAAAAAAIBeevjhh/XZZ58pJydHb775pnx8fDRv3jw1NTVJkk6cOKHFixfrz3/+s/Vr//791vnZ2dnavXu31qxZo/z8fBkMBqWkpKi1tVWSdPbsWc2fP18hISEqKChQamqqNm7cqIKCgl7HAAAAg4ciCwAAAAAAQC+cPXtWN954o5555hnddtttCgsL05IlS/TFF1/o448/1qVLl1RRUaHbbrtNgYGB1q+xY8dKklpbW7V9+3alpqYqLi5OkZGRysrKUm1trQoLCyVJe/bskbe3t9LT0xUWFqakpCTNmzdPOTk5vY4BAAAGD0UWAAAAAACAXrj++uu1YcMG3XzzzZKkv//978rNzVVwcLDCw8NVVVWllpYWhYWFdTu/vLxcFy5cUExMjLXN399fUVFRKioqkiQVFxfLZDLJy8vLOiYmJkaVlZWqr6/vVQwAADB4vHoeAgAAAAAAgCs9/fTT1qtOtmzZIl9fX508eVIGg0F5eXk6fPiwPDw8FBcXp2XLlsnPz081NTWSpPHjx9vEGjdunM6cOSNJqqmpUURERJd+STp9+nSvYtjDYrHo4sWLds+/msFgkNFodFg8dNXU1CSLxeLsNJyic3m+zu9wfWyzoYdtdvlvo8Fg6HEcRRYAAAAAAIA+evDBBzVnzhy98cYbeuSRR7Rr1y59/PHH8vDw0IQJE7R161ZVV1frueee08mTJ5WXl2c9UOXt7W0Ta+TIkWpoaJAkNTc3d9svSS0tLb2KYY+2tjaVlZXZPf9qRqNRUVFRDouHriorK9364KckVVVVOTsF9BHbbOhx92129d/b7lBkAQAAAAAA6KPw8HBJ0jPPPKNjx47ptdde07PPPqt58+bJ399fkhQREaHAwEDNmTNHx48fl4+Pj6TL91Xp/Fm6XDzpvOrDx8enyw3sW1paJEm+vr69imGPESNGWP9NjtCbM3/RP6GhoW59JUtVVZVCQkK4YmqIYJsNPWwzqaKiolfjKLIAAAAAAAD0Qn19vY4cOaLvf//78vT0lCR5eHgoLCxMdXV1MhgM1gJLp86lv2pqaqxLfNXV1WnixInWMXV1dYqMjJQkBQcHq66uziZG5+9BQUFqb2/vMYY9DAaDfH197Z6PweeuBz2vZDQaed4OMWyzocedt1lvTxjgxvcAAAAAAAC9UFdXp8cff1zvvvuuta2trU2lpaUKCwvT448/roULF9rMOX78uKTLV75ERkZq1KhROnr0qLW/sbFRpaWlmj59uiTJZDKppKREly5dso45cuSIQkNDFRAQ0KsYAABg8FBkAQAAAAAA6IXIyEjdddddWr16tYqLi3Xy5En9/Oc/V2Njo+bNm6fZs2frnXfe0ZYtW/Tpp5/qj3/8o5566inNnj1bYWFh8vb2VnJysjIzM3Xo0CGVl5dr+fLlCg4OVkJCgiQpKSlJ58+fV1pamioqKrRv3z7l5eVp0aJFktSrGAAAYPCwXBgAAAAAAEAvGAwGvfDCC3r++ee1bNkynTt3TtOnT9frr7+uG264QTfccIM2btyorVu3auvWrfLz89O9996rZcuWWWMsXbpU7e3tWrlypZqbm2UymZSbm2u9sW5AQIC2bdumjIwMJSYmKjAwUCtWrFBiYmKvYwAAgMFDkQUAAAAAAKCX/Pz8lJ6ervT09G77Z86cqZkzZ15zvqenp8xms8xm8zXHREdHKz8/v18xAADA4GC5MAAAAAAAAAAAADtQZAEAAAAAAAAAALADRRYAAAAAAAAAAAA7UGQBAAAAAAAAAACwA0UWAAAAAAAAAAAAO1BkAQAAAAAAAAAAsANFFgAAAAAAAAAAADtQZAEAAAAAAAAAALADRRYAAAAAAAAAAAA7UGQBAAAAAAAAAACwA0UWAAAAAAAAAAAAO1BkAQAAQ1Z2drbmzp1r0/Y///M/SkpK0tSpUxUfH6/nnntOzc3N1v6Ojg5t2rRJsbGxmjx5shYsWKDq6mqbGGVlZUpOTtaUKVM0Y8YM5ebm2vT3JgYAAAAAABj+KLIAAIAhaefOndq0aZNNW3FxsR599FHNnDlT+/fvV3p6ut566y2tXr3aOiY7O1u7d+/WmjVrlJ+fL4PBoJSUFLW2tkqSzp49q/nz5yskJEQFBQVKTU3Vxo0bVVBQ0OsYAAAAAADAPVBkAQAAQ0ptba0eeughbdy4UaGhoTZ9u3fvVkxMjH72s59p0qRJuvvuu7V8+XIdOHBAra2tam1t1fbt25Wamqq4uDhFRkYqKytLtbW1KiwslCTt2bNH3t7eSk9PV1hYmJKSkjRv3jzl5ORIUq9iAAAAAAAA90CRBQAADCkfffSRRo8erQMHDmjy5Mk2fQsWLNCKFSu6zGlvb9f58+dVXl6uCxcuKCYmxtrn7++vqKgoFRUVSbp8NYzJZJKXl5d1TExMjCorK1VfX9+rGAAAAAAAwD149TzkH7766itt2LBBf/jDH3T+/HndcsstevzxxzV9+nRJ0pNPPql9+/bZzAkKCtLhw4clXV6/fPPmzdq7d68aGxs1bdo0rVq1SpMmTbKOLysrU0ZGhj788EONGTNGc+fO1cKFC639vYkBAACGr/j4eMXHx3fbFxUVZfN7a2urduzYoW9961saO3asiouLJUnjx4+3GTdu3DidOXNGklRTU6OIiIgu/ZJ0+vRp1dTU9BjDHhaLRRcvXrR7/pUMBoOMRqNDYvVVU1OTLBaLw2Jd+d2ZyKV75NI9cumeK+UiuVY+5NI9i8Uig8Hg7DQAAAC+Vp+KLI899pjq6+u1YcMGjR07Vrt27dLChQu1b98+hYWF6cSJE1q8eLGSk5Otczw9Pa0/d65fvnbtWgUFBWn9+vVKSUnRwYMH5e3tbV0D/Z577tHq1at17NgxrV69WmPGjFFSUlKvYgAAAEiXr15ZsWKFKioq9Prrr0v6xwGjq/cZRo4cqYaGBklSc3Nzt/2S1NLS0qsY9mhra1NZWZnd869kNBq7FJwGS2VlpcMPzFVVVTk0Xn+QS/fIpXvk0j1XykVyrXzIpSs+5wMAAFfX6yJLdXW13nnnHb3xxhu6/fbbJUlpaWk6fPiwDh48qEcffVQVFRVasmSJAgMDu8zvXL/cbDYrLi5OkpSVlaXY2FgVFhZq1qxZNmuge3l5KSwsTNXV1crJyVFSUlKvYgAAAJw/f17Lli3T0aNHtWnTJuuyYj4+PpIu75d0/ixdLp50Xvnh4+PT5Qb2LS0tkiRfX99exbDHiBEjFB4ebvf8KznzrN/Q0FCHXslSVVWlkJAQp12ZQy7kQi7DMxdXy4dculdRUeHUxwcAAOiNXhdZrr/+er3yyiu69dZbrW0Gg0EWi0UNDQ2qqqpSS0uLwsLCup3f0/rls2bNuuYa6C+//LLq6+t16tSpHmMAAAD3VldXp5SUFH3++efKycmx2W/oXOKrrq5OEydOtJkTGRkpSQoODlZdXV2XmNLlZVDb29t7jGEPg8EgX19fu+e7ioE4IGc0Gl3m/4Zcukcu3SOX7rlSLpJr5UMutlgqDAAADAW9LrL4+/tbrx7p9NZbb+nTTz/VXXfdpZMnT8pgMCgvL0+HDx+Wh4eH4uLitGzZMvn5+fVq/XJnrYEuDZ910DE4HLnePGy50hrQGPp4PvXPUFwHvaGhQQ8++KDOnz+vXbt26ZZbbrHpj4yM1KhRo3T06FFrgaSxsVGlpaXW5U5NJpN2796tS5cuWZc9PXLkiEJDQxUQECA/P78eYwAAAAAAAPfQp3uyXKmkpERPPfWUvve97yk+Pl6bNm2Sh4eHJkyYoK1bt6q6ulrPPfecTp48qby8PJdeA10aPuugY3AMxHrzsOUqa0BjeOD5ZL+htg762rVr9dlnn2nbtm0aO3asvvjiC2vf2LFj5e3treTkZGVmZmrs2LGaMGGC1q9fr+DgYCUkJEiSkpKStG3bNqWlpemhhx7SBx98oLy8PK1evVqSehUDAAAAAAC4B7uKLG+//baeeOIJTZ48WRs2bJAkpaamat68efL395ckRUREKDAwUHPmzNHx48ddeg10afisg47B4cj15mHLldaAxtDH86l/hto66B0dHfrtb3+rtrY2Pfjgg136Dx06pBtvvFFLly5Ve3u7Vq5cqebmZplMJuXm5loLSgEBAdq2bZsyMjKUmJiowMBArVixQomJidZYPcUAAAAAAADuoc9Fltdee00ZGRlKSEhQZmam9WCCwWCwFlg6dS79VVNT49JroHfm7+z1ZjF0cLB24LnCGtAYPng+2WconDSwbt06688eHh764IMPepzj6ekps9kss9l8zTHR0dHKz8/vVwwAAAAAADD8efRl8K5du/TMM8/ogQce0AsvvGBztubjjz+uhQsX2ow/fvy4JCk8PNxmDfROneuXT58+XdLlNdBLSkp06dIl65gr10DvTQwAAAAAAAAAAIDB0OsiS2VlpZ599lklJCRo0aJFqq+v1xdffKEvvvhC586d0+zZs/XOO+9oy5Yt+vTTT/XHP/5RTz31lGbPnq2wsDCb9csPHTqk8vJyLV++vMsa6OfPn1daWpoqKiq0b98+5eXladGiRZLUqxgAAAAAAAAAAACDodfLhf3ud79TW1ubCgsLVVhYaNOXmJiodevWaePGjdq6dau2bt0qPz8/3XvvvVq2bJl1HGugAwAAAAAAAACA4aLXRZbFixdr8eLFXztm5syZmjlz5jX7WQMdAAAAAAAAAAAMF326JwsAAAAAAAAAAAAuo8gCAAAAAADQS/X19TKbzYqJidHUqVP1s5/9TBUVFdb+srIyJScna8qUKZoxY4Zyc3Nt5nd0dGjTpk2KjY3V5MmTtWDBAlVXV9uMcUQMAAAwOCiyAAAAAAAA9NLDDz+szz77TDk5OXrzzTfl4+OjefPmqampSWfPntX8+fMVEhKigoICpaamauPGjSooKLDOz87O1u7du7VmzRrl5+fLYDAoJSVFra2tkuSQGAAAYPBQZAEAAAAAAOiFs2fP6sYbb9Qzzzyj2267TWFhYVqyZIm++OILffzxx9qzZ4+8vb2Vnp6usLAwJSUlad68ecrJyZEktba2avv27UpNTVVcXJwiIyOVlZWl2tpaFRYWSpJDYgAAgMFDkQUAAAAAAKAXrr/+em3YsEE333yzJOnvf/+7cnNzFRwcrPDwcBUXF8tkMsnLy8s6JyYmRpWVlaqvr1d5ebkuXLigmJgYa7+/v7+ioqJUVFQkSQ6JAQAABo9Xz0MAAAAAAABwpaefftp61cmWLVvk6+urmpoaRURE2IwbN26cJOn06dOqqamRJI0fP77LmDNnzkiSQ2LYw2Kx6OLFi3bPv5rBYJDRaHRYPHTV1NQki8Xi7DScoqmpyeY7XB/bbOhhm13+22gwGHocR5EFAAAAAACgjx588EHNmTNHb7zxhh555BHt2rVLzc3N8vb2thk3cuRISVJLS4v1QFV3YxoaGiTJITHs0dbWprKyMrvnX81oNCoqKsph8dBVZWWlWx/8lKSqqipnp4A+YpsNPe6+za7+e9sdiiwAAAAAAAB9FB4eLkl65plndOzYMb322mvy8fHpcvP5lpYWSZKvr698fHwkXb6vSufPnWM6r/pwRAx7jBgxwvpvcoTenPmL/gkNDXXrK1mqqqoUEhLCFVNDBNts6GGbSRUVFb0aR5EFAAAAAACgF+rr63XkyBF9//vfl6enpyTJw8NDYWFhqqurU3BwsOrq6mzmdP4eFBSk9vZ2a9vEiRNtxkRGRkqSQ2LYw2AwyNfX1+75GHzuetDzSkajkeftEMM2G3rceZv19oQBbnwPAAAAAADQC3V1dXr88cf17rvvWtva2tpUWlqqsLAwmUwmlZSU6NKlS9b+I0eOKDQ0VAEBAYqMjNSoUaN09OhRa39jY6NKS0s1ffp0SXJIDAAAMHgosgAAAAAAAPRCZGSk7rrrLq1evVrFxcU6efKkfv7zn6uxsVHz5s1TUlKSzp8/r7S0NFVUVGjfvn3Ky8vTokWLJF1e1z05OVmZmZk6dOiQysvLtXz5cgUHByshIUGSHBIDAAAMHpYLAwAAAAAA6AWDwaAXXnhBzz//vJYtW6Zz585p+vTpev3113XDDTdIkrZt26aMjAwlJiYqMDBQK1asUGJiojXG0qVL1d7erpUrV6q5uVkmk0m5ubnWG+sGBAT0OwYAABg8FFkAAAAAAAB6yc/PT+np6UpPT++2Pzo6Wvn5+dec7+npKbPZLLPZfM0xjogBAAAGB8uFAQAAAAAAAAAA2IEiCwAAAAAAAAAAgB0osgAAAAAAAAAAANiBIgsAAAAAAAAAAIAdKLIAAAAAAAAAAADYgSILAAAAAAAAAACAHSiyAAAAAAAAAAAA2IEiCwAAAAAAAAAAgB0osgAAAAAAAAAAANiBIgsAAAAAAAAAAIAdKLIAAAAAAAAAAADYgSILAAAAAAAAAACAHSiyAAAAAAAAAAAA2IEiCwAAGLKys7M1d+5cm7aysjIlJydrypQpmjFjhnJzc236Ozo6tGnTJsXGxmry5MlasGCBqqurHR4DAAAAAAAMfxRZAADAkLRz505t2rTJpu3s2bOaP3++QkJCVFBQoNTUVG3cuFEFBQXWMdnZ2dq9e7fWrFmj/Px8GQwGpaSkqLW11WExAAAAAACAe6DIAgAAhpTa2lo99NBD2rhxo0JDQ2369uzZI29vb6WnpyssLExJSUmaN2+ecnJyJEmtra3avn27UlNTFRcXp8jISGVlZam2tlaFhYUOiwEAAAAAANwDRRYAADCkfPTRRxo9erQOHDigyZMn2/QVFxfLZDLJy8vL2hYTE6PKykrV19ervLxcFy5cUExMjLXf399fUVFRKioqclgMAAAAAADgHrx6HgIAAOA64uPjFR8f321fTU2NIiIibNrGjRsnSTp9+rRqamokSePHj+8y5syZMw6LYQ+LxaKLFy/aPf9KBoNBRqPRIbH6qqmpSRaLxWGxrvzuTOTSPXLpHrl0z5VykVwrH3LpnsVikcFgcHYaAAAAX4siCwAAGDaam5vl7e1t0zZy5EhJUktLi/WAUXdjGhoaHBbDHm1tbSorK7N7/pWMRqOioqIcEquvKisrHX5grqqqyqHx+oNcukcu3SOX7rlSLpJr5UMuXV399xYAAMDVUGQBAADDho+PT5ebz7e0tEiSfH195ePjI+nyfVU6f+4c03nlhyNi2GPEiBEKDw+3e/6VnHnWb2hoqEOvZKmqqlJISIjTrswhF3Ihl+GZi6vlQy7dq6iocOrjAwAA9AZFFgAAMGwEBwerrq7Opq3z96CgILW3t1vbJk6caDMmMjLSYTHsYTAY5Ovra/d8VzEQB+SMRqPL/N+QS/fIpXvk0j1XykVyrXzIxRZLhQEAgKGAG98DAIBhw2QyqaSkRJcuXbK2HTlyRKGhoQoICFBkZKRGjRqlo0ePWvsbGxtVWlqq6dOnOywGAAAAAABwDxRZAADAsJGUlKTz588rLS1NFRUV2rdvn/Ly8rRo0SJJl9d1T05OVmZmpg4dOqTy8nItX75cwcHBSkhIcFgMAAAAAADgHlguDAAADBsBAQHatm2bMjIylJiYqMDAQK1YsUKJiYnWMUuXLlV7e7tWrlyp5uZmmUwm5ebmWm+s64gYAAAAAADAPVBkAQAAQ9a6deu6tEVHRys/P/+aczw9PWU2m2U2m685xhExAAAAAADA8MdyYQAAAAAAAAAAAHboU5Hlq6++0i9/+Uvdfffduv322/Vv//ZvKi4utvaXlZUpOTlZU6ZM0YwZM5Sbm2szv6OjQ5s2bVJsbKwmT56sBQsWqLq62maMI2IAAAAAAAAAAAAMtD4VWR577DG9//772rBhg958801961vf0sKFC/XJJ5/o7Nmzmj9/vkJCQlRQUKDU1FRt3LhRBQUF1vnZ2dnavXu31qxZo/z8fBkMBqWkpKi1tVWSHBIDAAAAAAAAAABgMPS6yFJdXa133nlHq1at0vTp03XTTTcpLS1NQUFBOnjwoPbs2SNvb2+lp6crLCxMSUlJmjdvnnJyciRJra2t2r59u1JTUxUXF6fIyEhlZWWptrZWhYWFkuSQGAAAAAAAAAOlp1U+nnzySd1yyy02X3fffbe1n1U+AAAYXnpdZLn++uv1yiuv6NZbb7W2GQwGWSwWNTQ0qLi4WCaTSV5eXtb+mJgYVVZWqr6+XuXl5bpw4YJiYmKs/f7+/oqKilJRUZEkOSQGAAAAAADAQPm6VT4k6cSJE1q8eLH+/Oc/W7/2799vnc8qHwAADC9ePQ+5zN/fX3FxcTZtb731lj799FPdddddysrKUkREhE3/uHHjJEmnT59WTU2NJGn8+PFdxpw5c0aSVFNT0+8Y9rJYLLp48WK/YnQyGAwyGo0OiQXX1NTUJIvF4uw0hqWmpiab70B/8HzqH4vFIoPB4Ow0AAAAXEbnKh9vvPGGbr/9dklSWlqaDh8+rIMHD+rRRx9VRUWFlixZosDAwC7zO1foMJvN1mMsWVlZio2NVWFhoWbNmmWzyoeXl5fCwsJUXV2tnJwcJSUl9SoGAAAYPL0uslytpKRETz31lL73ve8pPj5ea9eulbe3t82YkSNHSpJaWlqsB7i6G9PQ0CBJam5u7ncMe7W1tamsrKxfMToZjUZFRUU5JBZcU2VlJQdtB1hVVZWzU8AwwvPJflf/zQUAAHBnPa3yUVVVpZaWFoWFhXU7v6cVOmbNmnXNVT5efvll1dfX69SpUz3GAAAAg8euIsvbb7+tJ554QpMnT9aGDRskST4+Pl0uS21paZEk+fr6ysfHR9LlszY6f+4c03nVhyNi2GvEiBEKDw/vV4xOnPU7/IWGhnIlywBpampSVVWVQkJCuCIM/cbzqX8qKiqcnQIAAIBL6WmVj5MnT8pgMCgvL0+HDx+Wh4eH4uLitGzZMvn5+bn0Kh+OXOFDYpWPweDOq2ywasHQwzYbethmvV/ho89Fltdee00ZGRlKSEhQZmam9QzX4OBg1dXV2Yzt/D0oKEjt7e3WtokTJ9qMiYyMdFgMexkMBvn6+vYrBtwHO4oDz2g08pqEw/B8sg8nDQAAAHy9q1f52LRpkzw8PDRhwgRt3bpV1dXVeu6553Ty5Enl5eW59CofjlzhQ2KVj8HAKhusWjAUsc2GHnffZr1Z4aNPRZZdu3bpmWee0dy5c/XUU0/Jw8PD2mcymbR7925dunRJnp6ekqQjR44oNDRUAQEB8vPz06hRo3T06FFrgaSxsVGlpaVKTk52WAwAAAAAAICB1t0qH6mpqZo3b578/f0lSREREQoMDNScOXN0/Phxl17lw5ErfEicsDMY3HmVDVYtGHrYZkMP26z3K3z0ushSWVmpZ599VgkJCVq0aJHq6+utfT4+PkpKStK2bduUlpamhx56SB988IHy8vK0evVqSZcrPsnJycrMzNTYsWM1YcIErV+/XsHBwUpISJAkh8QAAAAAAAAYSNda5cNgMFgLLJ06l/6qqamxLvHliqt8sMLH0OOuBz2vxKoFQw/bbOhx523W2xMGel1k+d3vfqe2tjYVFhaqsLDQpi8xMVHr1q3Ttm3blJGRocTERAUGBmrFihVKTEy0jlu6dKna29u1cuVKNTc3y2QyKTc317ozEhAQ0O8YAAAAAAAAA+XrVvl4/PHH9dVXXyk3N9fadvz4cUlSeHi4/umf/olVPgAAGGZ6XWRZvHixFi9e/LVjoqOjlZ+ff81+T09Pmc1mmc3mAY0BAAAAAADgaD2t8jF79mw9/PDD2rJli2bNmqXKykr9x3/8h2bPnq2wsDBJYpUPAACGmT7f+B4AAAAAAMAd9WaVj40bN2rr1q3aunWr/Pz8dO+992rZsmXWcazyAQDA8EKRBQAAAAAAoBd6s8rHzJkzNXPmzGv2s8oHAADDi0fPQwAAAAAAAAAAAHA1iiwAAAAAAAAAAAB2oMgCAAAAAAAAAABgB4osAAAAAAAAAAAAdqDIAgAAAAAAAAAAYAeKLAAAAAAAAAAAAHagyAIAAAAAAAAAAGAHiiwAAAAAAAAAAAB2oMgCAAAAAAAAAABgB4osAAAAAAAAAAAAdqDIAgAAAAAAAAAAYAeKLAAAAAAAAAAAAHagyAIAAAAAAAAAAGAHiiwAAAAAAAAAAAB2oMgCAAAAAAAAAABgB4osAAAAAAAAAAAAdqDIAgAAhpW2tjZlZWVpxowZmjp1qu6//3799a9/tfaXlZUpOTlZU6ZM0YwZM5Sbm2szv6OjQ5s2bVJsbKwmT56sBQsWqLq62mZMTzEAAAAAAIB7oMgCAACGlS1btqigoEBr1qzR/v37ddNNNyklJUW1tbU6e/as5s+fr5CQEBUUFCg1NVUbN25UQUGBdX52drZ2796tNWvWKD8/XwaDQSkpKWptbZWkXsUAAAAAAADuwcvZCQAAADjSoUOHNHv2bN11112SpF/84hfau3evjh07pqqqKnl7eys9PV1eXl4KCwtTdXW1cnJylJSUpNbWVm3fvl1ms1lxcXGSpKysLMXGxqqwsFCzZs3Snj17vjYGAAAAAABwH1zJAgAAhpUxY8bo97//vT7//HNdunRJ+fn58vb21je/+U0VFxfLZDLJy+sf55nExMSosrJS9fX1Ki8v14ULFxQTE2Pt9/f3V1RUlIqKiiSpxxgAAAAAAMB9cCULAAAYVtLS0rR8+XJ973vfk6enpzw8PLRx40ZNnDhRNTU1ioiIsBk/btw4SdLp06dVU1MjSRo/fnyXMWfOnJGkHmMEBATYlbfFYtHFixftmns1g8Ego9HokFh91dTUJIvF4rBYV353JnLpHrl0j1y650q5SK6VD7l0z2KxyGAwODsNAACAr0WRBQAADCuffPKJ/P399dJLLykoKEh79+7Vz3/+c7322mtqbm6Wt7e3zfiRI0dKklpaWqwHlLob09DQIEk9xrBXW1ubysrK7J5/JaPRqKioKIfE6qvKykqHH5irqqpyaLz+IJfukUv3yKV7rpSL5Fr5kEtXV//NBQAAcDUUWQAAwLBx6tQpmc1m7dy5U9OnT5ck3XbbbaqoqNCLL74oHx8f6w3sO3UWRnx9feXj4yNJam1ttf7cOabzypCeYthrxIgRCg8Pt3v+lZx51m9oaKhDr2SpqqpSSEiI067MIRdyIZfhmYur5UMu3auoqHDq4wMAAPQGRRYAADBsfPDBB2pra9Ntt91m0z558mQdPnxYN9xwg+rq6mz6On8PCgpSe3u7tW3ixIk2YyIjIyVJwcHBXxvDXgaDoV9FGlcxEAfkjEajy/zfkEv3yKV75NI9V8pFcq18yMUWS4UBAIChgBvfAwCAYaPzXionTpywaT958qQmTZokk8mkkpISXbp0ydp35MgRhYaGKiAgQJGRkRo1apSOHj1q7W9sbFRpaan1ypieYgAAAAAAAPdBkQUAAAwb0dHRmj59un7+85/rL3/5i6qqqvTCCy/oyJEj+tnPfqakpCSdP39eaWlpqqio0L59+5SXl6dFixZJurzue3JysjIzM3Xo0CGVl5dr+fLlCg4OVkJCgiT1GAMAAAAAALgPlgsDAADDhoeHh7Kzs/XCCy/oySefVENDgyIiIrRz505NmTJFkrRt2zZlZGQoMTFRgYGBWrFihRITE60xli5dqvb2dq1cuVLNzc0ymUzKzc213ng3ICCgxxgAAAAAAMA9UGQBAADDyujRo7Vq1SqtWrWq2/7o6Gjl5+dfc76np6fMZrPMZvM1x/QUAwAAAAAAuAeWCwMAAAAAAOilr776Sr/85S9199136/bbb9e//du/qbi42NpfVlam5ORkTZkyRTNmzFBubq7N/I6ODm3atEmxsbGaPHmyFixYoOrqapsxjogBAAAGB0UWAAAAuCSDwSCj0SiDweDsVAAAsHrsscf0/vvva8OGDXrzzTf1rW99SwsXLtQnn3yis2fPav78+QoJCVFBQYFSU1O1ceNGFRQUWOdnZ2dr9+7dWrNmjfLz82UwGJSSkqLW1lZJckgMAAAweFguDAAAAAOuo8MiD4++FUuMRqOioqIG7fEAAOhJdXW13nnnHb3xxhu6/fbbJUlpaWk6fPiwDh48KB8fH3l7eys9PV1eXl4KCwtTdXW1cnJylJSUpNbWVm3fvl1ms1lxcXGSpKysLMXGxqqwsFCzZs3Snj17+h0DAAAMHoosAAAAGHAeHgZlvl6iz2vPDfhj3RjkpycemDbgjwMAcD/XX3+9XnnlFd16663WNoPBIIvFooaGBn344YcymUzy8vrH4ZaYmBi9/PLLqq+v16lTp3ThwgXFxMRY+/39/RUVFaWioiLNmjVLxcXF/Y4BAAAGD0UWAAAADIrPa8/pk1MNzk4DAAC7+fv7W68e6fTWW2/p008/1V133aWsrCxFRETY9I8bN06SdPr0adXU1EiSxo8f32XMmTNnJEk1NTX9jmEPi8Wiixcv2j3/ap3LfmLgNDU1yWKxODsNp2hqarL5DtfHNht62GaX/zb2ZvlqiiwAAAAAAAB2KCkp0VNPPaXvfe97io+P19q1a+Xt7W0zZuTIkZKklpYW64Gq7sY0NFw+EaG5ubnfMezR1tamsrIyu+dfrT/LfqJ3Kisr3frgpyRVVVU5OwX0Edts6HH3bXb139vuUGQBAAAAAADoo7fffltPPPGEJk+erA0bNkiSfHx8utx8vqWlRZLk6+srHx8fSVJra6v1584xnVd9OCKGPUaMGKHw8HC751+tN2f+on9CQ0Pd+kqWqqoqhYSEcMXUEME2G3rYZlJFRUWvxlFkAQAAAAAA6IPXXntNGRkZSkhIUGZmpvUs1+DgYNXV1dmM7fw9KChI7e3t1raJEyfajImMjHRYDHsYDAb5+vraPR+Dz10Pel7JaDTyvB1i2GZDjztvs96eMODRnwfJzs7W3LlzbdqefPJJ3XLLLTZfd999t7W/o6NDmzZtUmxsrCZPnqwFCxaourraJkZZWZmSk5M1ZcoUzZgxQ7m5uTb9vYkBAAAAAADgaLt27dIzzzyjBx54QC+88ILNMiImk0klJSW6dOmSte3IkSMKDQ1VQECAIiMjNWrUKB09etTa39jYqNLSUk2fPt1hMQAAwOCxu8iyc+dObdq0qUv7iRMntHjxYv35z3+2fu3fv9/an52drd27d2vNmjXKz8+XwWBQSkqK9VLYs2fPav78+QoJCVFBQYFSU1O1ceNGFRQU9DoGAAAAAACAo1VWVurZZ59VQkKCFi1apPr6en3xxRf64osvdO7cOSUlJen8+fNKS0tTRUWF9u3bp7y8PC1atEjS5XXdk5OTlZmZqUOHDqm8vFzLly9XcHCwEhISJMkhMQAAwODp83JhtbW1SktLU0lJiUJDQ236Ll26pIqKCi1ZskSBgYFd5ra2tmr79u0ym82Ki4uTJGVlZSk2NlaFhYWaNWuW9uzZI29vb6Wnp8vLy0thYWGqrq5WTk6OkpKSehUDAAAAAADA0X73u9+pra1NhYWFKiwstOlLTEzUunXrtG3bNmVkZCgxMVGBgYFasWKFEhMTreOWLl2q9vZ2rVy5Us3NzTKZTMrNzbVeERMQENDvGAAAYPD0ucjy0UcfafTo0Tpw4IBeeuklnTp1ytpXVVWllpYWhYWFdTu3vLxcFy5cUExMjLXN399fUVFRKioq0qxZs1RcXCyTySQvr3+kFhMTo5dffln19fU6depUjzEAAAAAAAAcbfHixVq8ePHXjomOjlZ+fv41+z09PWU2m2U2mwc0BgAAGBx9LrLEx8crPj6+276TJ0/KYDAoLy9Phw8floeHh+Li4rRs2TL5+fmppqZGkjR+/HibeePGjdOZM2ckSTU1NYqIiOjSL0mnT5/uVQx7WCwWXbx40e75VzIYDNx8bJhramqSxWJxdhrDUlNTk813oD94PvWPxWLp9U3eAAAAAAAA3FGfiyxf5+OPP5aHh4cmTJigrVu3qrq6Ws8995xOnjypvLw860Guqy9fHTlypBoaGiRJzc3N3fZLUktLS69i2KOtrU1lZWV2z7+S0WhUVFSUQ2LBNVVWVnLQdoBVVVU5OwUMIzyf7MeSEwAAAAAAANfm0CJLamqq5s2bJ39/f0lSRESEAgMDNWfOHB0/flw+Pj6SLt+bpfNn6XLxpPPKDx8fny43sG9paZEk+fr69iqGPUaMGKHw8HC751+Js36Hv9DQUK5kGSBNTU2qqqpSSEgIV4Sh33g+9U9FRYWzUwAAAAAAAHBpDi2yGAwGa4GlU+fSXzU1NdYlvurq6jRx4kTrmLq6OkVGRkqSgoODVVdXZxOj8/egoCC1t7f3GMPe3H19fe2eD/fCwdqBZzQaeU3CYXg+2YeTBgAAAAAAAL6ehyODPf7441q4cKFN2/HjxyVJ4eHhioyM1KhRo3T06FFrf2Njo0pLSzV9+nRJkslkUklJiS5dumQdc+TIEYWGhiogIKBXMQAAAABH6rznHsVHAAAAAMCVHFpkmT17tt555x1t2bJFn376qf74xz/qqaee0uzZsxUWFiZvb28lJycrMzNThw4dUnl5uZYvX67g4GAlJCRIkpKSknT+/HmlpaWpoqJC+/btU15enhYtWiRJvYoBAAAAXEtHR9+X/Oy85549V7Pa83gAAAAAgKHBocuFffe739XGjRu1detWbd26VX5+frr33nu1bNky65ilS5eqvb1dK1euVHNzs0wmk3Jzc6031g0ICNC2bduUkZGhxMREBQYGasWKFUpMTOx1DABDF2cKAwAGmoeHQZmvl+jz2nMD/lg3BvnpiQemDfjjAAAAAACco19FlnXr1nVpmzlzpmbOnHnNOZ6enjKbzTKbzdccEx0drfz8/H7FAIaTjg6LPDzco+jQeaawu3CnbQsAruTz2nP65FSDs9MAAAAAAAxxDr2SBcDAGMwzbjF4OLsZAAAAAAAAGNoosgBDBGfcAgAAAAAAAIBrceiN7wEAAAAAAAAAANwFRRYAAAAAAAAAAAA7UGQBAAAAAAAAAACwA0UWAAAAAAAAAAAAO1BkAQAAAAAAAAAAsANFFgAAAAAAAAAAADtQZAEAAAAAAAAAALADRRYAAAAAAAAAAAA7UGQBAAAAAAAAAACwA0UWAAAw7Ozfv18/+MEPdNttt2nWrFl66623rH1lZWVKTk7WlClTNGPGDOXm5trM7ejo0KZNmxQbG6vJkydrwYIFqq6uthnTUwwAAAAAAOAeKLIAAIBh5T//8z/11FNPac6cOTp48KB+8IMf6LHHHtN7772ns2fPav78+QoJCVFBQYFSU1O1ceNGFRQUWOdnZ2dr9+7dWrNmjfLz82UwGJSSkqLW1lZJ6lUMAAAAAADgHrycnQAAAICjWCwWbdy4UQ8++KAefPBBSdIjjzyiv/71r3r33Xf17rvvytvbW+np6fLy8lJYWJiqq6uVk5OjpKQktba2avv27TKbzYqLi5MkZWVlKTY2VoWFhZo1a5b27NnztTEAAAAAAID74EoWAAAwbPztb3/TqVOndO+999q05+bmatGiRSouLpbJZJKX1z/OM4mJiVFlZaXq6+tVXl6uCxcuKCYmxtrv7++vqKgoFRUVSVKPMQAAAAAAgPvgShYAADBsVFVVSZIuXryohQsXqrS0VDfeeKMefvhhxcfHq6amRhERETZzxo0bJ0k6ffq0ampqJEnjx4/vMubMmTOS1GOMgIAAu3K3WCy6ePGiXXOvZjAYZDQaHRKrr5qammSxWFwiH1fPpT+xrvzuTOTSPXLpnivlIrlWPuTSPYvFIoPB4Ow0AAAAvhZFFgAAMGycP39ekvTzn/9cjz76qJ544gn97ne/05IlS7Rjxw41NzfL29vbZs7IkSMlSS0tLdYDSt2NaWhokKQeY9irra1NZWVlds+/ktFoVFRUlENi9VVlZWWXA3POysfVc+mvzqKiKyCX7pFL91wpF8m18iGXrq7+mwsAAOBqKLIAAIBhY8SIEZKkhQsXKjExUZL0zW9+U6WlpdqxY4d8fHysN7Dv1FkY8fX1lY+PjySptbXV+nPnmM6rH3qK0Z/cw8PD7Z5/JWee9RsaGtrt1SPk0jUXyb58WlpadPr0ad1www3WAl9fOOqKGunyme5VVVUKCQlx2tVT5EIuwyEfculeRUWFUx8fAACgNyiyAACAYSM4OFiSuiznFR4erj/84Q+aMGGC6urqbPo6fw8KClJ7e7u1beLEiTZjIiMjrY/xdTHsZTAY+lWkcRXOPiB3paGQS0eHRR4efSu0GI1GjRkzxq487Hm83jAajS7z/CWX7pHLtblSPuRii6XCAADAUECRBQAADBtRUVG67rrr9P7772v69OnW9pMnT2rixIm6/fbbtXv3bl26dEmenp6SpCNHjig0NFQBAQHy8/PTqFGjdPToUWuRpbGxUaWlpUpOTpYkmUymr40B9IWHh0GZr5fo89pzA/5YNwb56YkHpg344wCAO8nOztaRI0f06quvWtuefPJJ7du3z2ZcUFCQDh8+LEnq6OjQ5s2btXfvXjU2NmratGlatWqVJk2aZB1fVlamjIwMffjhhxozZozmzp2rhQsXWvt7EwMAAAwOiiwAAGDY8PHx0UMPPaSXXnpJQUFBio6O1m9+8xu988472rlzp8LDw7Vt2zalpaXpoYce0gcffKC8vDytXr1a0uV135OTk5WZmamxY8dqwoQJWr9+vYKDg5WQkCBJSkpK+toYQF99XntOn5xqcHYaAIA+2rlzpzZt2iSTyWTTfuLECS1evNh6goYk64kZ0uXCzO7du7V27VoFBQVp/fr1SklJ0cGDB+Xt7a2zZ89q/vz5uueee7R69WodO3ZMq1ev1pgxY5SUlNSrGAAAYPBQZAEAAMPKkiVLZDQalZWVpdraWoWFhenFF1/UnXfeKUnatm2bMjIylJiYqMDAQK1YscJ6/xZJWrp0qdrb27Vy5Uo1NzfLZDIpNzfXesAiICCgxxgAAGD4qq2tVVpamkpKShQaGmrTd+nSJVVUVGjJkiUKDAzsMre1tVXbt2+X2WxWXFycJCkrK0uxsbEqLCzUrFmztGfPHnl7eys9PV1eXl4KCwtTdXW1cnJylJSU1KsYAABg8FBkAQAAw878+fM1f/78bvuio6OVn59/zbmenp4ym80ym83XHNNTDAAAMHx99NFHGj16tA4cOKCXXnpJp06dsvZVVVWppaVFYWFh3c4tLy/XhQsXFBMTY23z9/dXVFSUioqKNGvWLBUXF8tkMsnL6x+HbGJiYvTyyy+rvr5ep06d6jEGAAAYPBRZAAAAAAAAeik+Pl7x8fHd9p08eVIGg0F5eXk6fPiwPDw8FBcXp2XLlsnPz081NTWSpPHjx9vMGzdunM6cOSNJqqmpUURERJd+STp9+nSvYtjDYrHo4sWLds+/msFgkNFodFg8dNXU1CSLxeLsNJyiqanJ5jtcH9ts6GGbXf7baDAYehxHkQUAAAAAAMABPv74Y3l4eGjChAnaunWrqqur9dxzz+nkyZPKy8uzHqi6+r4pI0eOVEPD5ftzNTc3d9svSS0tLb2KYY+2tjaVlZXZPf9qRqNRUVFRDouHriorK9364Kd0+eoxDC1ss6HH3bdZb+51RpEFAAAAAADAAVJTUzVv3jz5+/tLkiIiIhQYGKg5c+bo+PHj8vHxkXT53iydP0uXiyedV334+PiotbXVJm5LS4skydfXt1cx7DFixAiFh4fbPf9qvTnzF/0TGhrq1leyVFVVKSQkhCumhgi22dDDNpMqKip6NY4iCwAAAAAAgAMYDAZrgaVT59JfNTU11iW+6urqNHHiROuYuro6RUZGSpKCg4NVV1dnE6Pz96CgILW3t/cYw97cfX197Z6PweeuBz2vZDQaed4OMWyzocedt1lvTxjwGOA8AAAAAAAA3MLjjz+uhQsX2rQdP35ckhQeHq7IyEiNGjVKR48etfY3NjaqtLRU06dPlySZTCaVlJTo0qVL1jFHjhxRaGioAgICehUDAAAMHoosAAAAAAAADjB79my988472rJliz799FP98Y9/1FNPPaXZs2crLCxM3t7eSk5OVmZmpg4dOqTy8nItX75cwcHBSkhIkCQlJSXp/PnzSktLU0VFhfbt26e8vDwtWrRIknoVAwAADB6WCwMAAAAAAHCA7373u9q4caO2bt2qrVu3ys/PT/fee6+WLVtmHbN06VK1t7dr5cqVam5ulslkUm5urvXGugEBAdq2bZsyMjKUmJiowMBArVixQomJib2OAQAABg9FFgAAAAAAADusW7euS9vMmTM1c+bMa87x9PSU2WyW2Wy+5pjo6Gjl5+f3KwYAABgcLBcGAAAAAAAAAABgB4osAAAAAAAAAAAAdqDIAgAAAAAAAAAAYAeKLAAAAAAAAAAAAHagyAIAAAAAAAAAAGAHiiwAAAAAAAAAAAB2oMgCAAAAAAAAAABgh34VWbKzszV37lybtrKyMiUnJ2vKlCmaMWOGcnNzbfo7Ojq0adMmxcbGavLkyVqwYIGqq6sdHgMAAAAAAAAAAGAg2V1k2blzpzZt2mTTdvbsWc2fP18hISEqKChQamqqNm7cqIKCAuuY7Oxs7d69W2vWrFF+fr4MBoNSUlLU2trqsBgAAAAAAAAAAAADrc9FltraWj300EPauHGjQkNDbfr27Nkjb29vpaenKywsTElJSZo3b55ycnIkSa2trdq+fbtSU1MVFxenyMhIZWVlqba2VoWFhQ6LAQAAAAAAAAAAMND6XGT56KOPNHr0aB04cECTJ0+26SsuLpbJZJKXl5e1LSYmRpWVlaqvr1d5ebkuXLigmJgYa7+/v7+ioqJUVFTksBgAAAAAAAAAAAADzavnIbbi4+MVHx/fbV9NTY0iIiJs2saNGydJOn36tGpqaiRJ48eP7zLmzJkzDothD4vFoosXL9o9/0oGg0FGo9EhseCampqaZLFYBuWxeD4Nf4P5fHI3TU1NNt/RNxaLRQaDwdlpAAAAAAAAuKw+F1m+TnNzs7y9vW3aRo4cKUlqaWmxHuTqbkxDQ4PDYtijra1NZWVlds+/ktFoVFRUlENiwTVVVlYO2kFbnk/D32A+n9xVVVWVs1MYsq7+ewsAAAAAAIB/cGiRxcfHp8vN51taWiRJvr6+8vHxkXT5viqdP3eO6TxT3xEx7DFixAiFh4fbPf9KnPU7/IWGhg7qlSwY3gbz+eRumpqaVFVVpZCQEK4Is0NFRYWzUwAAAAAAAHBpDi2yBAcHq66uzqat8/egoCC1t7db2yZOnGgzJjIy0mEx7GEwGOTr62v3fLgXDtbCkXg+DTyj0ch7vB0o8gIAAAAAAHy9Pt/4/uuYTCaVlJTo0qVL1rYjR44oNDRUAQEBioyM1KhRo3T06FFrf2Njo0pLSzV9+nSHxQAAAAAAAAAAABhoDi2yJCUl6fz580pLS1NFRYX27dunvLw8LVq0SNLldd2Tk5OVmZmpQ4cOqby8XMuXL1dwcLASEhIcFgMAAAAAAAAAAGCgOXS5sICAAG3btk0ZGRlKTExUYGCgVqxYocTEROuYpUuXqr29XStXrlRzc7NMJpNyc3OtN9Z1RAwAAAAAAAAAAICB1q8iy7p167q0RUdHKz8//5pzPD09ZTabZTabrznGETEAAAAAAAAAAAAGkkOXCwMAAADgPgwGg4xGowwGg7NTAQAAAACncOhyYQAAAACGpo4Oizw8+lYsMRqNioqKGrTHAwAAAABXQ5EFAAAAgDw8DMp8vUSf154b8Me6MchPTzwwbcAfBwAAAAAGGkUWAAAwbFVWVuq+++7T008/rfvuu0+SVFZWpoyMDH344YcaM2aM5s6dq4ULF1rndHR0aPPmzdq7d68aGxs1bdo0rVq1SpMmTbKO6SkGMFR9XntOn5xqcHYaAAAAADBkcE8WAAAwLLW1temJJ57QxYsXrW1nz57V/PnzFRISooKCAqWmpmrjxo0qKCiwjsnOztbu3bu1Zs0a5efny2AwKCUlRa2trb2OAQAAAAAA3ANXsgAAgGHpxRdf1HXXXWfTtmfPHnl7eys9PV1eXl4KCwtTdXW1cnJylJSUpNbWVm3fvl1ms1lxcXGSpKysLMXGxqqwsFCzZs3qMQYAAAAAAHAfXMkCAACGnaKiIuXn5+u5556zaS8uLpbJZJKX1z/OM4mJiVFlZaXq6+tVXl6uCxcuKCYmxtrv7++vqKgoFRUV9SoGAAAAAABwH1zJAgAAhpXGxkatWLFCK1eu1Pjx4236ampqFBERYdM2btw4SdLp06dVU1MjSV3mjRs3TmfOnOlVjICAALvytlgsNkub9YfBYJDRaHRIrL5qamqSxWJxiXzIZWjm0p9YV353JnLpnivlIrlWPuTSPYvFIoPB4Ow0AAAAvhZFFgAAMKykp6drypQpuvfee7v0NTc3y9vb26Zt5MiRkqSWlhbrAaXuxjQ0NPQqhr3a2tpUVlZm9/wrGY1GRUVFOSRWX1VWVnY5MOesfMhlaObSX1VVVQ6N1x/k0j1XykVyrXzIpaur/+YCAAC4GoosAABg2Ni/f7+Ki4v161//utt+Hx8f6w3sO3UWRnx9feXj4yNJam1ttf7cOabzLP+eYthrxIgRCg8Pt3v+lZx51m9oaGi3V0mQC7n0Nhd7NTU1qaqqSiEhIU67kotchk4urpYPuXSvoqLCqY/fG9nZ2Tpy5IheffVVa1tZWZkyMjL04YcfasyYMZo7d64WLlxo7e/o6NDmzZu1d+9eNTY2atq0aVq1apUmTZrk0BgAAGBwUGQBAADDRkFBgerr6zVjxgyb9lWrVik3N1c33HCD6urqbPo6fw8KClJ7e7u1beLEiTZjIiMjJUnBwcFfG8NeBoOhX0UaV+HsA3JXIpfuDfdcjEajy7yWyKV7rpSL5Fr5kIstV18qbOfOndq0aZNMJpO17ezZs5o/f77uuecerV69WseOHdPq1as1ZswYJSUlSbpcmNm9e7fWrl2roKAgrV+/XikpKTp48KC8vb0dEgMAAAweiiwAAGDYyMzMVHNzs03bP//zP2vp0qX6wQ9+oN/85jfavXu3Ll26JE9PT0nSkSNHFBoaqoCAAPn5+WnUqFE6evSotcjS2Nio0tJSJScnS5JMJtPXxgAAAMNbbW2t0tLSVFJSotDQUJu+PXv2yNvbW+np6fLy8lJYWJiqq6uVk5OjpKQktba2avv27TKbzYqLi5MkZWVlKTY2VoWFhZo1a5ZDYgAAgMHj4ewEAAAAHCUoKEiTJk2y+ZKkgIAATZgwQUlJSTp//rzS0tJUUVGhffv2KS8vT4sWLZJ0ed335ORkZWZm6tChQyovL9fy5csVHByshIQESeoxBgAAGN4++ugjjR49WgcOHNDkyZNt+oqLi2UymeTl9Y9zWmNiYlRZWan6+nqVl5frwoULiomJsfb7+/srKipKRUVFDosBAAAGD1eyAAAAtxEQEKBt27YpIyNDiYmJCgwM1IoVK5SYmGgds3TpUrW3t2vlypVqbm6WyWRSbm6udemN3sQAAADDV3x8vOLj47vtq6mpUUREhE3buHHjJEmnT59WTU2NJGn8+PFdxpw5c8ZhMexhsVh08eJFu+dfzWAwuNQSlcNRU1OTw+5tNtQ0NTXZfIfrY5sNPWyzy38be7N8KUUWAAAwrJ04ccLm9+joaOXn519zvKenp8xms8xm8zXH9BQDAAC4p+bm5i73RBk5cqQkqaWlxXqgqrsxDQ0NDothj7a2NpWVldk9/2pGo1FRUVEOi4euKisr3frgpyRVVVU5OwX0Edts6HH3bdabe51RZAEAAPj/2rvzuCrq/Y/j72FTFDQlE8sFRAmx3DGt3LVrbuVS91ZYqZlWau5LrmiI4ppppgYuZblvqZVLZWVpiLldBFdccPulKe5s5/eHD04SuMCFM+fg6/l43EcwM8y8r+fAme98vgsAAEAuKFiwoJKSkjJsu3nzpiSpUKFCKliwoCQpKSnJ+nX6MemjPnLjHDnh6uqqChUq5Pjn/+l+ev7if+Pr6/tAj2SJj4+Xj48PI6YcBK+Z4+E1kw4dOnRfx1FkAQAAAAAAyAXe3t46d+5chm3p35csWVIpKSnWbWXLls1wTEBAQK6dIycMw1ChQoVy/POwvQf1oeft3N3ded86GF4zx/Mgv2b322GAhe8BAAAAAAByQVBQkKKjo5Wammrd9ttvv8nX11deXl4KCAiQh4eHtm/fbt2fmJiomJgY1apVK9fOAQAAbIciCwAAAAAAQC5o3769rly5oqFDh+rQoUNasWKF5s+fr27dukm6Na97cHCwJk6cqM2bNys2NlZ9+vSRt7e3mjVrlmvnAAAAtsN0YQAAAAAAALnAy8tLn332mUJDQ9W2bVuVKFFCAwcOVNu2ba3H9OrVSykpKRo2bJhu3LihoKAgRUREWBfWzY1zAAAA26HIAgAAAAAAkAPjxo3LtK1KlSpavHjxHX/G2dlZAwYM0IABA+54TG6cAwAA2AbThQEAAAAAAAAAAOQARRYAAAAAAAAAAIAcoMgCAAAAAAAAAACQAxRZAAAAADg8wzDk7u4uwzDMjgIAAADgAcLC9wAAAADsSlqaRU5O2SuWuLu7KzAw0GbXAwAAAACJIgsAAAAAO+PkZGjiwmidPHs5z69VuqSn+r9WM8+vAwAAACB/osgCAAAAwO6cPHtZhxMumR0DAAAAAO6KNVkAAAAAAAAAAABygCILAAAAAAAAAABADlBkAQAAAAAAAAAAyAGKLAAAAACQiwzDkLu7uwzDMDsKAAAAgDzGwvcAAAAAcAdpaRY5OWWvWOLu7q7AwECbXQ8AAACAeSiyAAAAAMAdODkZmrgwWifPXs7za5Uu6an+r9XM8+sAAAAAyD0UWQAAAADgLk6evazDCZfMjgEAAADADrEmCwAAAAAAAAAAQA5QZAEAAAAAAAAAAMgBiiwAAAAAAAAAAAA5QJEFAAAAAAAAAAAgB3K9yJKQkKDHH3880/+WLl0qSdq/f7+Cg4NVrVo1NWzYUBERERl+Pi0tTdOmTVO9evVUtWpVde7cWceOHctwzL3OAQAAAAAAAAAAkNdccvuEcXFxKlCggDZt2iTDMKzbPT099ddff6lTp05q2rSpQkJCtGvXLoWEhOihhx5S+/btJUmffPKJFi1apLCwMJUsWVITJkxQ165dtXbtWrm5ud3XOQAAAAAAAAAAAPJarhdZDhw4IF9fXz3yyCOZ9s2fP19ubm4aNWqUXFxc5Ofnp2PHjmnOnDlq3769kpKSFBkZqQEDBqhBgwaSpClTpqhevXrauHGjWrZsqSVLltz1HAAAAAAAAAAAALaQJyNZKlSokOW+HTt2KCgoSC4uf1+2Tp06mjVrls6fP6+EhARdvXpVderUse4vUqSIAgMDFRUVpZYtW97zHF5eXjnKbbFYdO3atRz97D8ZhiF3d/dcORfs0/Xr12WxWGxyLd5P+Z8t308PmuvXr2f4L7LHYrFkGJUKAAAAAACAjPJkJEuJEiX06quvKj4+XuXKldO7776revXq6cyZM/L3989wfPqIl1OnTunMmTOSpFKlSmU65vTp05J0z3PktMiSnJys/fv35+hn/8nd3V2BgYG5ci7Yp6NHj9rsoS3vp/zPlu+nB1V8fLzZERyWm5ub2REAAAAAAADsVq4WWZKSkhQfHy93d3cNHDhQhQoV0po1a9S1a1fNnTtXN27cyPSwpkCBApKkmzdvWh8yZnXMpUuXJOme58gpV1fXO47AyS56/eZ/vr6+Nh3JgvzNlu+nB83169cVHx8vHx8fRoTlwKFDh8yOAAAAAAAAYNdytcji5uamqKgoubi4WAshTzzxhA4fPqyIiAgVLFhQSUlJGX4mvTBSqFAhFSxYUNKtYk361+nHpD8cu9c5csowjP/p5/Fg4WEtchPvp7zn7u7O3/gcoMgLAAAAAABwd065fcJChQplGmni7++vs2fPytvbW+fOncuwL/37kiVLWqcJy+oYb29vSbrnOQAAwIPt4sWLGjFihOrXr68aNWrolVde0Y4dO6z79+/fr+DgYFWrVk0NGzZUREREhp9PS0vTtGnTVK9ePVWtWlWdO3fWsWPHMhxzr3MAAAAAAIAHQ64WWWJjY1W9evUMDzIkad++fapQoYKCgoIUHR2t1NRU677ffvtNvr6+8vLyUkBAgDw8PLR9+3br/sTERMXExKhWrVqSdM9zAACAB1vfvn21e/duTZ48WcuWLVPlypXVpUsXHT58WH/99Zc6deokHx8fLV++XD179tRHH32k5cuXW3/+k08+0aJFi/Thhx9q8eLFMgxDXbt2tY6kvZ9zAAAAAACAB0OuFln8/f1VsWJFhYSEaMeOHTp8+LDCwsK0a9cude/eXe3bt9eVK1c0dOhQHTp0SCtWrND8+fPVrVs3SbemGwsODtbEiRO1efNmxcbGqk+fPvL29lazZs0k6Z7nAAAAD65jx45p69atGjlypGrVqqXy5ctr6NChKlmypNauXaslS5bIzc1No0aNkp+fn9q3b68333xTc+bMkXRrytLIyEj17NlTDRo0UEBAgKZMmaKzZ89q48aNknTPcwAAAAAAgAdHrhZZnJyc9Omnn+rJJ59U79691bZtW+3evVtz587V448/Li8vL3322Wc6evSo2rZtq+nTp2vgwIFq27at9Ry9evVShw4dNGzYML3yyitydnZWRESEdQqy+zkHAAB4MBUrVkyzZ8/WE088Yd1mGIYsFosuXbqkHTt2KCgoSC4ufy9LV6dOHR09elTnz59XbGysrl69qjp16lj3FylSRIGBgYqKipKke54DAAA82BISEvT4449n+t/SpUslMXUpAAD5Ta4ufC9JxYsX19ixY++4v0qVKlq8ePEd9zs7O2vAgAEaMGBAjs8BAAAeTEWKFFGDBg0ybPvmm290/PhxPfvss5oyZYr8/f0z7H/kkUckSadOndKZM2ckybpO3O3HnD59WpJ05syZu54jp9OXWiwWXbt2LUc/+0+GYcjd3T1XzpVd169fl8VisYs8ZCFLfsryv5zr9v+ayZ6ySPaVhyxZs1gsMgzD7BjZFhcXpwIFCmjTpk0Z8nt6elqnHW3atKlCQkK0a9cuhYSE6KGHHlL79u0l/T11aVhYmEqWLKkJEyaoa9euWrt2rdzc3O7rHEB+l/4Z7Yh/IwDkP7leZAEAALAX0dHR+uCDD9SkSRM1btxYYWFh1tGx6QoUKCBJunnzpvWBUlbHXLp0SZJ048aNu54jp5KTk7V///4c//zt3N3dFRgYmCvnyq6jR49mejBnVh6ykCU/ZflfxcfH5+r5/hf2lEWyrzxkyeyfn7mO4MCBA/L19bV2wrjd/PnzrdOOuri4yM/PT8eOHdOcOXPUvn1769SlAwYMsHYcmTJliurVq6eNGzeqZcuWGaYuzeocwP8iLc0iJyf7L1yYeb+bU47ybwsg+yiyAACAfGnTpk3q37+/qlatqsmTJ0uSChYsaF3APl16YaRQoUIqWLCgpFtrs6R/nX5Mem/2e50jp1xdXVWhQoUc//ztzOzR5+vrm+VoALKQhSz/W5acun79uuLj4+Xj42PaCDd7zGJveciStUOHDpl6/ZyKi4u742f6naYdnTVrls6fP6+EhIS7Tl3asmXLe54jp6NqAUlycjI0cWG0Tp69bHaUfKV0SU/1f62m2TEA5BGKLAAAIN/54osvFBoaqmbNmmnixInWXrDe3t46d+5chmPTvy9ZsqRSUlKs28qWLZvhmICAgPs6R04ZhvE/FWnshdkP5G5HlqyRJWv5PYu7u7vd/I2xpyySfeUhS0aOOg3QgQMHVKJECb366quKj49XuXLl9O6776pevXr3nHY0v0xdKpk7femDIjenl5T+fs1Onr2swwmXcu28+Ftuv2aOxJ6mo8T94TW7/6lLKbIAAIB85csvv9SYMWPUsWNHffDBB3JycrLuCwoK0qJFi5SamipnZ2dJ0m+//SZfX195eXnJ09NTHh4e2r59u7XIkpiYqJiYGAUHB9/XOQAAwIMrKSlJ8fHxcnd318CBA1WoUCGtWbNGXbt21dy5c+857Wh+mbpUcszpnBxNbk8vyWuW9/JiSlBHYy/TUeL+Peiv2f1MXUqRBQAA5BtHjx7V2LFj1axZM3Xr1k3nz5+37itYsKDat2+vzz77TEOHDtVbb72lPXv2aP78+QoJCZF06+YpODhYEydOVPHixfXYY49pwoQJ8vb2VrNmzSTpnucAAAAPLjc3N0VFRcnFxcX6UOaJJ57Q4cOHFRER8cBMXSo57kgkR5Kb00tKvGa2kNuvmSOxp+kocX94ze5/6lKKLAAAIN/47rvvlJycrI0bN2rjxo0Z9rVt21bjxo3TZ599ptDQULVt21YlSpTQwIED1bZtW+txvXr1UkpKioYNG6YbN24oKChIERER1gclXl5e9zwHAAB4cGVV6PD399cvv/zC1KXIVQ/qQ09HxmtmH9NRInse5NfsfovPFFkAAEC+0b17d3Xv3v2ux1SpUkWLFy++435nZ2cNGDBAAwYMyPE5AADAgyk2NlavvPKK5syZo1q1alm379u3TxUqVFClSpWYuhQAgHzG6d6HAAAAAAAA4F78/f1VsWJFhYSEaMeOHTp8+LDCwsK0a9cude/eXe3bt9eVK1c0dOhQHTp0SCtWrND8+fPVrVs3SRmnLt28ebNiY2PVp0+fTFOX3u0cAADAthjJAgAAAAAAkAucnJz06aefauLEierdu7cSExMVGBiouXPn6vHHH5ckpi4FACCfocgCAMi3DMOQu7s7CzgCAB5YfBYCtle8eHGNHTv2jvuZuhQAgPyFIgsAPGDS0ixycnowHrS4u7srMDDQ7Bg28yC9tgDwIMrJ3/n/5bOQzxUAAADg3iiyAMADxsnJ0MSF0Tp59rLZUZCLSpf0VP/XapodAwCQh2z5Gc7nCgAAAHB/KLIAwAPo5NnLOpxwyewYAAAgm/gMBwAAAOyLk9kBAAAAAAAAAAAAHBFFFgAAAAAAAAAAgBygyAIAAAAAAAAAAJADFFkAAAAAAAAAAABygCILAAAAAAAAAABADlBkAQAAAAAAAAAAyAGKLAAAAAAAAAAAADlAkQUAAAAAAAAAACAHKLIAAAAAAAAAAADkAEUWAAAAAAAAAACAHKDIAgAAAAAAAAAAkAMUWQAAAAAAec4wDLm7u8swDLOjAAAAALnGxewAAAAAAADHkpZmkZNT9ool7u7uCgwMtOk1AQCAfaCzBfIziiwAAAAAgGxxcjI0cWG0Tp69bJPrlS7pqf6v1bTJtQAAcCSO0gnhf+1sYQZH+beF+SiyAAAAAACy7eTZyzqccMnsGAAAPNBs3fHhQUEHD2QHRRYAAAAAwAOHaUsAAPkFHR8Ac1FkAQAAAAA4NFuvEcP0IQAAIL+jQ8r9o8gCAAAAAHBotpwqJS+mD+EhBgAADw5H6azBOjr3jyILAAAAAMDh2ctUKYyqAQAAd8M6OnnDzHV0KLIAAAAAAJBLHH1UDQAAyHv20jkEuYMiCwAAAAAAuYgHJwAAAA8OJ7MDAAAAAAAAAAAAOCKKLAAAAAAAAAAAADlAkQUAAAAAAAAAACAHKLIAAAAAAABJkmEYcnd3l2EYZkcBAABwCA5bZElLS9O0adNUr149Va1aVZ07d9axY8fMjgUAAB4Q3IsAAOxdWpol2z/j7u6uwMBAubu72+R6yDnuRQAAsA8uZgfIqU8++USLFi1SWFiYSpYsqQkTJqhr165au3at3NzczI4HAADyOe5FAAD2zsnJ0MSF0Tp59nKeX6t0SU/1f61mnl8Hf+NeBAAA++CQRZakpCRFRkZqwIABatCggSRpypQpqlevnjZu3KiWLVuanBAAAORn3IsAABzFybOXdTjhktkxkMu4FwEAwH445HRhsbGxunr1qurUqWPdVqRIEQUGBioqKsrEZAAA4EHAvQgAADAT9yIAANgPw2KxONykqRs2bFDPnj21e/duFSxY0Lr9/fff140bNzRr1qxsnW/nzp2yWCxydXXNtYyGYejSlSSlpKbl2jlhPhdnJxX1cJOtf214P+VPvJ+Qm/Li/ZScnCzDMFSjRo1cO2d+wb1IZvd6D9oyD1nIQpb8lcXe8pAlZ1lygnuRO3OEexGJtkdeycu2JK9Z3uA1czy8Zo7HzHsRh5wu7Pr165KUaY7RAgUK6NKl7A+DNgwjw39zS1EP5kDNr3L7vXI/eD/lX7yfkJty8/1kGIYp709HwL3Ind3t/4Ot85Ala2TJGlmyZk9ZJPvKQ5ascS9iG45yLyLR9shLefX7wWuWd3jNHA+vmeMx417EIYss6b00kpKSMvTYuHnzptzd3bN9vurVq+daNgAAkP9xLwIAAMzEvQgAAPbDIddkKVWqlCTp3LlzGbafO3dO3t7eZkQCAAAPEO5FAACAmbgXAQDAfjhkkSUgIEAeHh7avn27dVtiYqJiYmJUq1YtE5MBAIAHAfciAADATNyLAABgPxxyujA3NzcFBwdr4sSJKl68uB577DFNmDBB3t7eatasmdnxAABAPse9CAAAMBP3IgAA2A+HLLJIUq9evZSSkqJhw4bpxo0bCgoKUkRERKZF3wAAAPIC9yIAAMBM3IsAAGAfDIvFYjE7BAAAAAAAAAAAgKNxyDVZAAAAAAAAAAAAzEaRBQAAAAAAAAAAIAcosgAAAAAAAAAAAOQARRYAAAAAAAAAAIAcoMgCAAAAAAAAAACQAxRZAAAAAAAAAAAAcoAiCwAAAAAAAAAAQA5QZEG2WSwWsyMAAAAAAAAAAGA6F7MDwPG0b99eY8eOVUBAgNlRAABALhg/frzatWunihUr2vS6q1atuu9jX3zxxTzLYe+io6MVHR2t5OTkTJ1devToYfM827ZtU506dWx+3azEx8fLx8fH7Bh2JyEhQbt371ZSUlKmffb0u/Tnn3/q4YcfNuXaFy9elLOzszw9PU25viStWbNGDRo0UNGiRU3LkO7ixYu6ePGi9fdp/fr1qlu3rooVK2ZuMACAQ3vnnXfUv39/+fn5mR0FyFOGhWEJyKannnpKS5cuVdmyZc2Ognzk+vXrOnDgQJYPkIKCgkxKBUcVFRWlw4cPq1WrVjpz5ozKlSsnV1dXs2MBduvll1/W3r17VblyZbVv314tW7ZUkSJF8vy699thwzAM7d+/P4/TZDRkyJA7ZnF1dZW3t7eaN28uX1/fPM0xe/ZsTZ48WUWLFlXhwoUzZdm8eXOeXj8rgYGB8vb21osvvqgXXnhB5cqVs3mGdM8++6w++eQTValSxbQM6c6dO6evvvpKBw8elJubm/z9/fXqq6/a5HfpdsuXL9eIESOUmpqaaZ8Zv0uVKlXS1q1bVbx48QzbT548qdatW+uPP/6waZ7PPvtMCxYs0P/93/9JkkqXLq2uXbvq5ZdftmkOSapdu7a++uor0x887dmzR127dlW7du00aNAgSVKjRo2UnJysyMhI+fv7m5oPyEu0Qx3PqVOndPjwYQUFBenq1avy8vIyOxLuIigoSCtXrlTp0qXNjoL7lJSUpMjISD3//PMqV66chg4dqvXr16tGjRqaOHEiHTDugCILsu2zzz7Tli1b1KVLF5UtW1YFCxbMsP/RRx81KRkc1Y8//qgBAwboypUrmW5szXgYAMd15coVvfXWW9q1a5cMw9CGDRsUGhqq+Ph4zZs3T97e3mZHBOzW0aNHtWrVKn399dc6f/68mjRponbt2umZZ56RYRhmx7O5/v37a926dSpRooSefPJJSVJMTIzOnDmjqlWr6uLFizp9+rQiIyNVs2bNPMtRv359tW/fXu+//36eXSO7zp49q9WrV+vrr7/WoUOHVL16dbVt21bPP/+8PDw8bJqlcePGmj59ugIDA2163X+KiYnRq6++quLFi6ty5cpKTU3Vvn37lJSUpHnz5tl0BHjTpk1Vt25dDRo0yOavR7ply5ZpzZo1kqTff/9d1atXz9TZ4dy5c7p+/bq2bNlis1yzZ8/WJ598oo4dO6patWqyWCyKjo7WV199pSFDhujf//63zbJItwrcb775plq0aGHT6/5TcHCwfH19NXz4cLm5uUmSUlNTNXz4cJ05c0aRkZGm5gPyCu1Qx5KUlKRBgwbpm2++kZOTk7777juNHz9ely9f1vTp000dmYg7Gzt2rM6dO6f33ntP5cqVs37OwH6NHTtWq1evVmRkpC5evKiuXbuqV69e+uGHH1S+fHmFhYWZHdEuUWRBtt3eSLz9oYvFYuFGBDnSqlUrlSlTRu+//36WN0aPPfaYCangiEaPHq2YmBhNmDBBbdq00Zo1a5ScnKz+/fvLx8dHkydPNjsi4BB+//13bdiwQcuXL1fRokXVrl07/fvf/1bJkiXNjmYzw4YN05UrVxQeHm5tDKakpGjYsGFyd3fXyJEjNXHiRO3evVuff/55nuWoWrWq1qxZY+pokbvZv3+/1qxZo2+++UYXL15U06ZNNXHiRJtdf+rUqVqyZIl1RM0/O//Yamqsf//73/L399eoUaPk7Ows6dbDoMGDB+vcuXP64osvbJJDkqpUqaLVq1fn+Siru7l48aLGjx8vSVq5cqWef/75TK9N4cKF9eKLL+qJJ56wWa4GDRqoT58+md4Xy5Yt0+zZs7VhwwabZZGkoUOHauXKlQoICJCPj48KFCiQYb+tHmJUr15da9asUZkyZTJsj4+PV7t27bRz506b5ABsjXaoY/noo4/07bffatSoUerevbvWrFmj06dP64MPPtDTTz+t0aNHmx0RWWjcuLFOnTp1x05bPEO0P/Xr11dYWJieeeYZjR49WkeOHNG8efO0d+9evf322/rtt9/MjmiXWJMF2bZgwQKzIyCfOXbsmKZOnaoKFSqYHQUO7ocfftCkSZMyPCQoX768Ro4cqe7du5uYDHAce/bs0YYNG6wPG4OCghQdHa2IiAiNGTNGbdq0yZPrNm7c+K4jZmw9Lda3336rRYsWZeht5+Lioq5du+o///mPRo4cqQ4dOujLL7/M0xw1a9bU3r177bbIUqlSJaWmpsrJyUmLFi3Sjz/+aNPrf/rpp5KkuXPnZtpnGIbNiiz79+9XWFiYtcAiSW5ubnr33XfVrl07m2RIFxAQoGPHjplaZHnooYcyFAiGDh1q2qia2yUmJqpq1aqZtteqVUtjxoyxeZ7jx49bR8KlT19mBg8PDx0/fjxTkeXMmTOZimNAfkI71LGsW7dOo0aN0lNPPWXdVrt2bY0ZM0YDBgygyGKnevbsaXYEZNPFixetU5lu3bpVHTp0kCQVK1ZMN27cMDOaXaPIgmyrXbu22RGQz/j4+OjChQtmx0A+cOHCBZUoUSLTdg8PD12/ft2ERIBjOH36tFavXq3Vq1fr6NGjqlq1qnr06KEWLVpYH4x+/PHHGjt2bJ4VWdq2bZuhyJKcnKxjx47pp59+Uu/evfPkmnfj4uKiP//8M9ODl3PnzllzpqamysUlb2+nn3/+eY0ePVr79u1T+fLlM02xYNYi5idOnNCaNWv09ddf6/jx46pdu7ZGjBihf/3rXzbNERsba9Pr3Ymvr68OHjyo8uXLZ9h+7Ngxm/eE7ty5s0JCQnTixIks3zO2XmMgNDRUH3/8sUqUKKFXX31VktSuXTs1a9ZM77zzjk2zPPfcc/r88881YsSIDNvXrl2rBg0a2DSLpDwdBZcd//rXvzRq1CiFhISoSpUqMgxDe/fu1ejRo9WsWTOz4wF5hnaoYzl79myWawOXKlVKiYmJJiTC/Wjbtq3ZEZBNZcuW1d69e3XhwgUdO3ZM9erVkyRt2rSJtXXugiILsi0pKUmLFy9WXFxchgU1k5KStHfvXpsPs4fjGzBggMaMGaM+ffpk+TCAdX5wv5588kmtX79e3bp1y7B9wYIFps/XD9izxo0by8vLS61bt9b06dOzXIQ5MDBQPj4+eZbhTr3cvvjiC0VHR+v111/Ps2tn5V//+pdGjBihUaNGqWrVqrJYLNq1a5fGjBmjJk2a6Nq1a5o5c6Z1vZa8Mnz4cEnSvHnzMu2z5UiN27388svau3evSpcurRdeeEHt2rUz/bM6Pj5eBw4ckLOzswIDA1WqVKk8v2ZUVJT165YtW2rEiBH6v//7P9WsWVNOTk7673//q0mTJtm8B2d6UTI0NDTTPjOm9p06daqWLl2aYaRImzZtNHv2bDk5OWX6zM5LDz30kL788kvt3LlTQUFBcnFx0b59+7Rjxw41adJEQ4YMsR5rq6m6UlJSdP78eWu7ymKxKCkpSbt377bZ73e/fv104sQJde7cOUOxu1mzZho4cKBNMgBmoB3qWPz8/PTrr7/q5ZdfzrB97dq1jEayc1u2bFFERISOHDmixYsXa/ny5SpbtqxpnYVwd2+99Zb69u0rJycn1alTRwEBAZoxY4ZmzJihsWPHmh3PbrEmC7Jt1KhRWrFihSpXrqzdu3erevXqOnbsmM6fP68333xTgwYNMjsiHAzr/CC37Ny5U506dVLdunW1detWtW7dWocOHVJMTIwiIiIyDC0H8LdNmzapUaNGGaY6shcJCQlq3bq1zdcEuHHjhgYOHKgNGzZYP5sMw1Dz5s01evRobdu2TWPGjNGsWbNsuqi5PRgyZIjatm1rF6Obr1y5or59++qnn36ybjMMQy1atFBYWFieLq4aEBAgwzAyLZb8T7a+l0lISLjrfluPrGnQoIHCwsL09NNPZ9i+ZcsWhYSE6Pvvv7dZlo4dO973sbYYZfLbb79pwIABOn/+fKZ9BQsW1B9//JHnGW4XHx+vuLg4ubi4yM/PL08L64A9oB3qWH744Qf17t1bL730kpYsWaK33npLR44c0YYNGzRlyhSbj6bF/dm6dau6d++uli1bav369Vq3bp2WLVumOXPmaMyYMWrfvr3ZEZGF2NhYnTx5UvXr15ebm5t++uknubi4ZLqfw98osiDbnn32WX3wwQdq0aKFnnvuOX366acqU6aM+vTpI29vbw0bNszsiHAwv//++13328NDHDiO2NhYRUREaP/+/UpLS1PFihXVuXPnLOdgB/A3e+hNnZWVK1cqPDzctAUWT5w4oZiYGLm4uOjxxx+3DpFPSkrK0wf4juDIkSOKi4uTq6urypcvn2mqLFsYMmSIduzYoREjRqh69epKS0vTzp07NWbMGDVr1kyDBw/Os2vfq5hxO3tZPPnGjRs2X2OjWrVqWrlyZaY1YuLj49WmTRvt2bPHpnnsyUsvvSQvLy917NhRPXr00MSJE3Xq1ClNmzZNYWFhatq0qU3znDp1SocPH1ZQUJCuXr0qLy8vm14fsDXaoY7np59+0qxZsxQTE2Nt63Xt2pUCix37z3/+o+bNm+vNN99U9erVtWbNGpUpU0YRERFauXKl1q5da3ZE3ENycrJiY2NVvnx5FS5c2Ow4dovpwpBtFy9eVLVq1SRJ/v7+iomJUfny5dWtWzf17t2bIguybdu2bWratCnTOSFXBAQEaMKECWbHABzKvXpT26LI0rFjx0y9SK9cuaK4uDibTxV2uzJlymRaDFqSzQosjRs3zvDv8k+bN2+2SY7bJSUlqX///hmmiDUMQ40aNdLUqVNtWnzavHmzZsyYkWGdkYYNG6pAgQLq169fnhZZsiqcJCUl6eTJkypbtqwsFotcXV3z7Pp3cunSJc2cOTPD1L4Wi0XJyck6ePCgoqOjbZonICBAS5cuzTTt1OrVq1WxYkWbZpFuFZq+/fZbHTlyRJ07d9aBAwdUoUIFFS9e3OZZ4uLitHTpUj3++OMKDAxUoUKF1LFjRxUqVEgRERE2K7IkJSVp0KBB+uabb+Tk5KTvvvtO48eP1+XLlzV9+nR5enraJAdga7RDHcvs2bP1wgsvaOHChWZHQTbExcUpPDw80/bnnntO06ZNMyER7uX06dMaOnSoevfurccff1zt27fXoUOHVLRoUc2bN0+VKlUyO6JdosiCbHv44Yd1/vx5PfrooypbtqwOHDggSSpWrJj+/PNPk9PBEf3888+aOXOmvL291bhxYzVt2lS1a9e2y2lrYN/S0tK0du1aRUdHKzk5OdMULraaXx1wNJMnT9YTTzxxx97UtpDVIoqurq5644031KZNG5tkuF36VFB3YqspRNq2bZshR3Jyso4dO6affvrJuvaGrU2ZMkV79uzRzJkzFRQUpNTUVEVFRenDDz/Uxx9/rH79+tksi7Ozc5YPgB9++GElJyfbLIfFYtGkSZP0+eefKzk5Wd99952mTJmiAgUKaPTo0TYttowePVpbt27Vs88+q/Xr16tly5Y6fPiwYmJi1LdvX5vlSNezZ0917dpVO3fuVLVq1ayLqu/atUszZsywaZY///xT//nPf/Tnn38qKSlJL730kiIjI7V3717Nnz/f5nP6Ozs7y8PDQ9KtBbgPHDigunXrqk6dOho/frzNcsycOVOxsbGaP3++unfvLkl6/fXX9cEHH2jChAkaPXq0zbIAtkQ71LHMmjWLESsOyNPTU2fPnlXZsmUzbD948KCKFi1qUircTVhYmC5fvqzixYvru+++U0JCgr788kstW7ZMEyZMUGRkpNkR7RJFFmRbgwYNNHLkSIWFhalGjRoKDQ1Vs2bNtH79enl7e5sdDw5o6dKlOn/+vLZs2aItW7aoZ8+ecnJyUv369dW0aVM1b97c7IhwEOPHj9eCBQsUEBBgfWgB4N7M6k29atUqtWjRQm5ubnddM2nNmjVydXWVt7e3atSocdfiR24ZO3ZshuukpKQoPj5eK1euzNPREf90p0XTv/jiC0VHR5syymft2rX68MMP1aBBA+u2pk2bytnZWSEhITYtsnTq1EljxozRRx99pIcffljSrXVapk6dquDgYJvl+Pzzz7V69WqNHDnS+kC6adOmCgkJkZeXl/r372+zLL/88ovCw8PVoEEDxcbGqkuXLgoICNDw4cN16NAhm+VI98wzz+irr77SggULtHXrVrm6usrPz0/Dhg2z+XpG48aNU4UKFfT1119b5xQfP368+vbtq/DwcM2ePdumeQICArRx40a9+eab8vX1VXR0tN544w2dOXPGpjnWrVunUaNGZfg7XLt2bY0ZM0YDBgygyIJ8i3aoY6lWrZq+//57derUyewoyIbWrVsrNDRUoaGhMgxDV69e1ZYtWzRmzBi1aNHC7HjIwrZt2zR//nyVLl1aU6ZMUf369VWjRg0VK1ZM7dq1Mzue3aLIgmzr37+/Bg0apB07dujVV1/VkiVL9NJLL8nFxcWmPa6Qv3h5ealdu3Zq166djh8/rhkzZujrr7/WunXruLnFfVu9erWGDRum1157zewogEMxqzf14MGDVa9ePXl5ed1X4cIwDLVu3TrLKQdy250aEAEBAVq9erUpo2tu16hRI02ePNmUa1+5ckXlypXLtN3X11cXLlywaZYff/xRe/fuVZMmTeTj4yMXFxfFx8fr6tWr2r9/v9asWWM9Ni+nVlu8eLFGjBihZs2aacyYMZJkLSCGhobatMhy9epV+fv7S5L8/PwUGxurgIAABQcH6+2337ZZjtu5uLgoLS1NqampMgxDaWlpSkpKsnmObdu2afbs2XJ3d7duK1q0qAYMGGBKwbJr167q0aOH3Nzc1LJlS02bNk1vv/224uLiVKdOHZvlyKqHsSSVKlVKiYmJNssBmIF2qOMoVKiQwsPD9emnn8rHx0cFChTIsH/BggUmJcPd9O7dW2fOnLEucN+2bVtZLBY1bNhQffr0MTkdspKcnGwdZfTbb7/p/fffl3Rr5hAXF0oJd8K/DLLN09NTn3zyifX72bNnKyYmRg8//LAeeeQRE5PBUZ0/f17btm3T9u3btW3bNp04cUKlS5dWhw4dVLduXbPjwYHcvHlT9erVMzsG4HDM6k0dGxub5ddZSU1N1YYNGzR06NA8zXQvNWrU0PDhw03NIN1arPefDxdsxd/fX99++611WqF069evz7S4eV57+umnrSMSzHTy5Mks56d+/PHHbT6dbqlSpZSQkKBSpUrJx8fH+rvl7u6uS5cu2TSLJO3YsUOdOnWSv7+/6tWrp9TUVO3cuVOvvvqq5s+fr5o1a9osy9WrVzMUWG6XkpJisxzpGjdurKVLl8rZ2VmlSpVSRESEIiMj1aRJE/Xq1ctmOfz8/PTrr7/q5ZdfzrB97dq1Np9CDbAl2qGOxcPDwybrBCJ3ubq6atKkSerVq5f279+vtLQ0+fv78/lixwIDA7V06VI98sgj+uuvv9SgQQMlJSVpzpw5Nh+F7EgosuC+nDp16q77H3roIaWkpOjUqVN69NFHbZQK+cUzzzwjJycnNWrUSG+//bbq1q2b5WKywL3Uq1dPP//8MyNZgGyyl97Ud+Ps7KwaNWpkeghoa+vWrbPp/NEdO3bMMG2ZxWLRlStXFBcXZ0rPe0l655139O677yo2NtY6fduOHTu0ceNGTZw40aZZevToodjYWB04cEBpaWmSbv0bJSUlaffu3Ro7dqxNcjz22GPas2dPprWFtmzZojJlytgkQ7rmzZtr4MCBCg8PV506ddS7d29VrVpVmzdvznIEUl6bPHmyXnrpJY0YMSLD9pCQEE2dOlWff/65zbIEBQVp4cKFGjZsmHVbcnKyZsyYoRo1atgsx+0qV65s/TooKEhBQUE2z9CzZ0/17t1bBw4cUGpqqlauXKkjR45ow4YNmjJlis3zALZCO9SxsL6mY/P09FTVqlWt66amP2fkGaL9GTRokLp3766//vpLXbt2lbe3t0aNGqVNmzYpIiLC7Hh2y7D8c1VgIAv3WvxVutWgNQzDZgvBIv8YO3asfvvtNx09elSBgYHWKWpq1qwpNzc3s+PBgcyZM0fTp09XvXr15Ofnl2mh4R49epiUDLB///3vf+Xs7KyAgABFRUUpMjJSpUqVUq9evfTQQw+ZHc/mGjdunKm4cfXqVSUmJqpPnz42m3ZpyJAhmba5urqqRo0aatOmjZycnGyS4582bdqk2bNn68CBA7JYLPL391eXLl1sPrXKggULFBYWZr0PTW/aGIahWrVq2ewB/vLlyxUeHq7u3bvro48+0gcffKBjx47p888/15AhQ/TKK6/YJIckJSUlacKECapSpYpat26tUaNGadGiRSpSpIg++ugjm/fOrlq1qlauXKny5ctn2H748GF16NBBf/zxh82yHD58WK+99poeeeQRHTlyRE899ZSOHDmixMRELVy40Oa9My9evKjZs2fr4MGDunnzZqb9tpz65ueff9ann36qmJgYpaWlqWLFiuratSuLTCNfox3qWKKiou6634wiNe5tz5496t27t06fPp1hO88Q7ZvFYtHly5dVpEgRSdLRo0f10EMPqVixYiYns18UWXBffv/99/s+tnbt2nmYBPnZ+fPn9euvv+rXX3/V9u3b9eeff6patWrMrYr71rhx4zvuMwwjT+fjB5C/fPzxx5k6mKQXN/K6Eb9q1Srreh6rVq2667Gurq7y9va2jih50Dz33HN6/vnn9d5776lRo0ZasWKFLl68qH79+qlDhw5688038+zaffr00fDhw1W8eHFFRUXpyJEjmjlzpnWaPS8vL7311ls2WaD3Xu+Zv/76S56ennJxcbH5e6Zhw4aaMGFCpt+b33//XT179tT27dvzPMPtzp07p6+++spaTChRooTeeecdm484km6NItyzZ4+eeeaZLKf/y8te2/f623I7pudBfkc71DGkd/69/TGmYRgyDENOTk7at2+fielwJ+3bt5ebm5u6dOlifWB/O54h2q+oqCgdPnxYrVq10pkzZ1SuXLlMHVnxN4osAOzKyZMn9csvv2jr1q3asmWLPDw89Ouvv5odCwDyNXvqTW1PzJqGKiAgQFu3bpWXl9d99aw3DEOtW7dWeHh4nmX6p+joaEVHRys5OVn/bE7YctTgE088oW+++UZlypRRly5d9Morr6hp06b65ZdfNG7cOK1duzbPrv3kk09q/fr1KlOmjCpVqqRffvlFXl5eunDhgiwWi7y8vPLs2v9kz++ZkJAQRUdHa8qUKfLz85MkHTp0SP369VOlSpU0bty4PM+QLjExURMmTFBwcLAqVKigzp07a/v27fL19dXs2bNtXmipXr26Zs2aZcoDpn++T9ILbgULFpSLi4suX74sZ2dnFStWTL/88ovN8wG2RjvU/iUkJGT4PiUlRfHx8Zo6daoGDhzIOjp2qkqVKlqxYgVrsDiQK1euqEuXLtq9e7cMw9CGDRsUGhqq+Ph4zZs3T97e3mZHtEusyYJsy2raitsxTyaya9OmTdq6dau2bt2qEydOyNfXV40aNVJkZKRp82PDsf3888+Ki4uTi4uLKlasqDp16sjZ2dnsWIDdGjBggLU39cMPP2x2HLtwr2mo8lL6QuX//Dorqamp2rBhg4YOHZqnmW43e/ZsTZ48WUWLFlXhwoUz7DMMw6ZFlsKFC1sXLPfx8dGhQ4fUtGlT+fn5ZXoYk9vKlSun9957T5UrV5bFYlFoaGiWoxGkvL8/tuf3TO/evdWpUye1atVKnp6eMgxDiYmJ8vf318CBA22SIV1YWJh27NihN998U99//73++OMPTZgwQevWrVN4eLg+/vhjm+YpWbJkpt8hW7n9fbJ+/XrNmTNHYWFh1uLL0aNHNWTIELVs2dKUfIAt0A51LFmtl1OuXDkVKlRIH374oVavXm1CKtyLt7e3bty4YXYMZMPkyZNlGIY2btyoNm3aSJIGDhyo/v37Kzw8XJMnTzY5oX2iyIJsO3nyZIbvU1JSdOLECV29elUtWrQwKRUcWe/evVW9enW98soraty4sSmLsiJ/SExMVOfOnbVv3z4VKVJEaWlpunLliipXrqy5c+dmOTwZgLRjxw7TelPbqy+++EJvv/12ltNQNWnSxOx4Vs7OzqpRo4Zefvllm13ziy++0DvvvKP333/fZte8k1q1aunTTz/ViBEjFBAQoCVLlujtt9/Wjh078vzhdXh4uD755BMlJCTIMAydOnXKIaZQsPV7pmjRolq2bJl+/vlnHTx40LqGz7PPPmvzDhBbtmzRjBkz5Ofnp8jISD399NNq3bq1/P39FRwcbNMs0q2FZUePHq0+ffqodOnSmdZYstViwBMnTtSUKVMyjG7x9fXV0KFD9c4776hjx442yQHYGu3Q/KFkyZI6evSo2TFwB++8844+/PBDjR07Vr6+vg/k9LaO5ocfftCkSZMyjPAtX768Ro4cqe7du5uYzL5RZEG2ZbWAqMVi0ciRI1kACTny66+/Wh9+X7hwQYmJiTwMR46MHz9eN2/e1Jo1a+Tv7y/pVk/NAQMGaNKkSQoJCTE5IWCfzOxNba9OnTqlDh06yM3NTQEBAdq7d6+aNm2qwYMHa9y4cXm61kd2lSxZUoMHD7bZ9S5dumQ3azSkj5L46quv9Morr2jmzJmqXbu2rl+/ri5duuTptQMDAzV9+nRJt9YEmzlzpsPcC9v6PePk5KQGDRqoQYMGNrtmVq5du6ZSpUpJunX/mb5ejru7u1JTU03JdPDgwUzr9th6MeCLFy9mOQorLS2N3sfI12iHOpZTp05l+D59Ye6ZM2dSILMz6evnpLNYLHccGcnC9/bnwoULKlGiRKbtHh4eun79ugmJHANFFuQKwzDUuXNnvfbaa+rTp4/ZceBgihQpooULF2rmzJk6f/68JOnhhx9Wly5d7OohFuzf5s2b9fHHH1sLLNKtG7zhw4erT58+FFmAO7CX3tT2xMxpqOxdzZo1tXfvXrt4oFGxYkVt2rRJ165dU+HChbV06VJ9/fXX8vb2VvPmzW2W4/vvv7fZtZBzfn5++vHHH1WqVCmdPn1a9evXlyQtWbLEul6MLYWFhalOnTr697//LXd3d5tfP91TTz2l0aNHKzw8XKVLl5YkHT58WCEhIWrYsKFpuYC8RjvUsTRu3DjTKAiLxaLChQtr0qRJJqVCVsaOHcuIFQeWvu5gt27dMmxfsGCBAgMDTUpl/yiyINf8+eefunbtmtkx4ICWLl2qcePGKTg4WLVq1VJaWpqioqI0efJkeXh4qEOHDmZHhINISUlR8eLFM2338vLSlStXTEgEOA576E1tT8ychsrePf/88xo9erT27dun8uXLy83NLcN+W49yKViwoAoWLCjp1t97HozhTnr16qWePXsqOTlZrVq1ko+Pj8LCwrRw4ULNmDHD5nnOnj2riIiIDNNxmGHUqFHq0qWLmjVrZu3Fn5iYqCpVqmj48OGmZgPyEu1QxzJ//vxMD+5dXV3l7+//wN+b2Zt27dpZv161apVatGiR6X7x2rVrWrJkia2j4T707dtXnTp10h9//KGUlBTNnDlThw4dUkxMjCIiIsyOZ7cMS/oqnsB9Sp8W4XaXL1/WunXrVK1atSz3A3fTvHlzvf7663r11VczbF+4cKEWLVqkr7/+2qRkcDRvvPGGKlasqGHDhmXYPmbMGP33v//VokWLTEoG2LfnnntOFSpUuGNv6gdxrZb0otObb76pV155Ra1bt1ZiYqJ1Gqq+ffuaHdE0t6/b8E8PalEOjuOvv/7S2bNnre/j3bt3y8PDw5SRLG+88YY6duyopk2b2vza/5Samqpff/1VBw8elCRVqlRJderUoScy8jXaoUDeuHDhgnW6ySZNmmjZsmWZplTdv3+/+vTpoz179pgREfcQGxuryMhIxcTEKC0tTRUrVlTnzp1VtWpVs6PZLYosyLbGjRtn2ubq6qoaNWqob9++Wc7bB9xNlSpVtHbtWpUtWzbD9uPHj6tVq1Z86OK+/fHHH3r99dcVEBCgGjVqyDAM7dixQ7GxsZozZ47q1q1rdkTALlWtWlVr1641vTe1vblx44auXbum4sWL6/z586ZMQwUg/1q3bp1CQ0PVtm1b+fj4yNXVNcN+e1n7CMivaIfavyFDhtz3sWFhYXmYBNmxatUqDR48WIZhWEfGS3+Pkk9/FN2gQQPNmjXLzKi4g4sXL+rixYvy8fGRJK1fv15169Z1mPUHzcB0Ycg25pxGbnv00Ue1b9++TDe3e/bs0cMPP2xSKjii6tWra+HChYqMjNQvv/wii8Uif39/DRs2TNWqVTM7HmC3qlWrpri4OIos/8A0VADyUr9+/SQpy6k3DMOgyALkMdqh9u/kyZNmR0AOvPjii3rssceUlpamN954Q9OmTVPRokWt+w3DUKFChTKspQr7sWfPHnXt2lXt2rXToEGDJEkTJkxQcnKyIiMjed3ugJEsAEw3b948zZw5U++//36G0QfTpk1Tx44d1aNHD7MjAkC+Rm9qAADwoKEdCuS933//Xe7u7po7d67i4uLk4uKiChUq6I033lCVKlXMjocsBAcHy9fXV8OHD7eupZOSkqIRI0bozJkzioyMNDmhfaLIgvsSEBBw3/PxMg83sistLU1hYWH66quvlJqaKovFIhcXF7388ssaNmyYnJyczI4IB2GxWLRy5Urt27dPN27c0D8/4hhCDmSNNTYAAMCDhnao/YuKilL16tXl4uKiqKioOx5nGIZq1aplw2S4Xzt27FCnTp3k7++vWrVqKTU1VTt37tSBAwc0f/581axZ0+yI+Ifq1atrzZo1mWY5iI+PV7t27bRz506Tktk3iiy4LytWrLjvIkvbtm3zOA3yqytXrujIkSOSpPLly8vDw8PkRHA048aN07x58/T444+rSJEimfZ//vnnJqQCAAAAYK9oh9qvgIAAbd26VV5eXtbOv1k9xqRTkP169dVXFRAQoBEjRmTYHhISokOHDtFGt0P16tXTuHHj9Mwzz2TYvm3bNvXt21e//vqrScnsG0UWAHbh+vXrOnDggJKTkzPdNAUFBZmUCo6mTp06GjhwoNq1a2d2FAAAAAB2jnaofUtISNCjjz4qwzCUkJBw12Mfe+wxG6VCdlStWlUrV65U+fLlM2w/fPiwOnTooD/++MOkZLiTDz/8UFu2bFFISIiqVKkiwzC0d+9ejR49WkFBQQoJCTE7ol1i4Xvcl+nTp9/XcYZh6L333svjNMhvfvzxRw0YMEBXrlzJdGNLjxRkx82bN/XUU0+ZHQMAAACAnaMdav9uL5zcrYhy48YNW8RBDhQrVkznz5/PVGQ5f/68db0P2Jd+/frpxIkT6ty5s3VWI4vFoueee04DBw40OZ39YiQL7kvjxo3v6zjDMLR58+Y8ToP8plWrVipTpozef/99eXp6ZtpPjxTcr169eql27doKDg42OwoAAAAAO0Y71LFcunRJM2fOVFxcnFJTUyXdevCbnJysgwcPKjo62uSEyEpISIiio6M1ZcoU+fn5SZIOHTqkfv36qVKlSho3bpzJCXEn8fHxiouLk4uLi/z8/OTj42N2JLtGkQWA6Z588kmtXLlSFSpUMDsKHNDtI+3+7//+T8uXL9dzzz0nHx+fTItV9ujRw9bxAAAAANgh2qGOpV+/ftq6daueffZZrV+/Xi1bttThw4cVExOjvn376u233zY7IrJw6dIlderUSfv375enp6cMw1BiYqL8/f01d+5cFS9e3OyIyMKyZctUqFAhtWjRQtKtZynNmjXTCy+8YHIy+8V0YcixqKgoHT58WK1atdKZM2dUrlw5ubq6mh0LDsjHx0cXLlwwOwYc1IoVKzJ8/8gjj2jXrl3atWtXhu2GYVBkAQAAACCJdqij+eWXXxQeHq4GDRooNjZWXbp0UUBAgIYPH65Dhw6ZHQ93ULRoUS1btkw///yzDh48KIvFIn9/fz377LNydnY2Ox6yMG/ePE2dOlXDhw+3bnv00Uc1cuRIJSUl6aWXXjIxnf1iJAuy7cqVK+rSpYt2794twzC0YcMGhYaGKj4+XvPmzZO3t7fZEeFgfvrpJ02YMEF9+vRR+fLlM83L+eijj5qUDAAAAACQH9EOdSxPPPGENm7cqFKlSun9999Xo0aN9OKLLyouLk5vv/22tmzZYnZEIF9o1qyZ+vXrp+bNm2fYvm7dOn388cf69ttvTUpm3xjJgmybPHmyDMPQxo0b1aZNG0nSwIED1b9/f4WHh2vy5MkmJ4SjSR/W++6771oX1ZJuza/KgoPIrrS0NP322286cOCAnJycVLlyZdWqVcvsWAAAAADsCO1Qx1KqVCklJCSoVKlS8vHxUWxsrCTJ3d1dly5dMjkdkH+cO3dOgYGBmbZXqVJFp06dMiGRY6DIgmz74YcfNGnSJJUpU8a6rXz58ho5cqS6d+9uYjI4qgULFpgdAfnEuXPn1KVLFx08eFBFihSRxWLR5cuXVaNGDc2aNSvLBS0BAAAAPHhohzqW5s2ba+DAgQoPD1edOnXUu3dvVatWTZs2bVK5cuXMjgfkG76+vtq4caO6dOmSYfuPP/6Y4VkwMqLIgmy7cOGCSpQokWm7h4eHrl+/bkIiOLoKFSrccbGzpUuXqnbt2jZOBEc1evRoubm5af369Spfvrwk6eDBgxo0aJDGjh2rsLAwkxMCAAAAsAe0Q+1fnz59NHz4cBUvXlxPPfWULl++rNOnT6t169Z6/vnn1bt3b3l6emratGlmRwXyjbfeeksDBw7U/v37VbVqVRmGob1792rdunX68MMPzY5nt1iTBdkWHBysevXqqVu3bqpevbrWrFmjMmXKaOTIkTp48KC+/PJLsyPCwbzwwgtasGCBihYtat12+vRpDR06VNu2bVNMTIyJ6eBIatSooQULFuiJJ57IsH337t3q2rWrfv/9d5OSAQAAALAntEPt35NPPqn169erTJkyqlSpkn755Rd5eXlZ91+8eFGenp4soA7ksm+//Vbz5s1TXFycXF1d5efnp7fffluNGjUyO5rdYiQLsq1v377q1KmT/vjjD6WkpGjmzJk6dOiQYmJiFBERYXY8OCAPDw916tRJ8+fPl6enpxYvXqzw8HA9/PDDmj9/vtnx4ECKFCmi5OTkTNudnZ3l4sJHHgAAAIBbaIfav3Llyum9995T5cqVZbFYFBoaqgIFCmR5LLMWALmnefPmmRa+x90xkgU5smPHDn311VeKi4tTWlqajh8/rvnz56tmzZpmR4MDun79urp166Zr167J09NTUVFR6ty5s3r06CE3Nzez48GBrFixQnPnztWECRMUEBAgSTpx4oQGDhyoVq1a6bXXXjM5IQAAAAB7QDvU/sXExOiTTz5RYmKioqKiVLVqVbm6umZ57Oeff27jdED+FBUVddf9QUFBNkriWCiyINv27Nmjrl27ql27dho0aJAkqWHDhkpJSdHcuXNVsWJFkxPCEd28eVPdu3fX9u3btWDBAtWqVcvsSHBADRo00Pnz55WamqrChQvLxcVFly5dksVikWEYGY7dv3+/SSkBAAAA2APaoY6jcePGWr58uYoVK2Z2FCBfCwgIkGEYur1kYBiGDMOQk5OT9u3bZ2I6+0WRBdkWHBwsX19fjRgxwtqDIDU1VcOHD9eZM2cUGRlpckI4gunTp2fadvPmTc2fP18BAQGqX7++dXuPHj1sGQ0ObOXKlfd9bNu2bfMwCQAAAAB7QzsUAO4uISEhw/cpKSmKj4/X1KlTNXDgQNWtW9ekZPaNIguy7fbF7m939OhRtW/fXjt37jQpGRxJ48aN7+s4wzC0efPmPE4DAAAAAMjvaIcCQM5ERUXpww8/1OrVq82OYpdYBRjZ5uHhoePHj2cqspw9e1YFCxY0KRUczffff292BORTW7ZsUUREhI4cOaLFixdr+fLlKlu2rF588UWzowEAAAAwEe1QAMiZkiVL6ujRo2bHsFsUWZBt//rXvzRq1CiFhISoSpUqMgxDe/fu1ejRo9WsWTOz48GB/fnnn0pOTtY/B9g9+uijJiWCo9m6dat69Oihli1bateuXUpLS1Nqaqo++OADpaamqn379mZHBAAAAGBHaIcCwN9OnTqV4XuLxaLLly9r5syZKleunEmp7B/ThSHbrl+/rt69e2vLli0ZFpJu1qyZwsLCVLhwYRPTwRHt2rVLgwYN0vHjxzNsT1+snAXKcb/+85//qHnz5nrzzTczTG0YERGhlStXau3atWZHBAAAAGAHaIcCQGbpC9/fzmKxqHDhwpo0aZIaNmxoTjA7R5EFORYfH6+4uDi5uLjIz89PPj4+ZkeCg+rQoYOcnJzUrVs3eXp6Ztpfu3ZtE1LBEVWvXl2rV69W2bJlMxRZTpw4oVatWmn37t1mRwQAAABgB2iHAkBmv//+e6ZtTk5OCggIkIeHhwmJHAPThSHHfHx8KKwgV8TFxWnJkiWqVKmS2VHg4Dw9PXX27FmVLVs2w/aDBw+qaNGiJqUCAAAAYG9ohwJAZgEBAZowYYKCg4NVoUIFdenSRdu3b5ePj49mz56daY1u3OJkdgAAKFWqlJKTk82OgXygdevWCg0N1X//+18ZhqGrV69qy5YtGjNmjFq0aGF2PAAAAAB2gnYoAGQWFhambdu2ycXFRd9//72io6MVHh6ucuXKKTw83Ox4dovpwgCYbtWqVVq0aJFCQkJUvnx5ubq6mh0JDio5OVmDBw/WunXrJEmGYchisahhw4b66KOPVKBAAZMTAgAAALAHtEMBILOnn35aM2bMUPXq1TV06FCdP39en376qeLi4hQcHKyoqCizI9oliiwATNe4cWOdO3dOqampWe5nwUFk17Fjx7R//36lpaXJ399fFSpUMDsSAAAAADtCOxQAMqtWrZq+/fZbeXt7q1GjRurUqZNef/11HT9+XC+++KJ27txpdkS7xJosAEzXs2dPsyMgnylXrpzKlStndgwAAAAAdop2KABk5ufnpx9//FGlSpXS6dOnVb9+fUnSkiVL5OfnZ3I6+8VIFgCAQwsICJBhGPd1LL3RAAAAAAAAsrZlyxb17NlTycnJatmypSZOnKiwsDAtXLhQM2bMUIMGDcyOaJcosgAw3fTp0++6v0ePHjZKAke0YsWK+y6ytG3bNo/TAAAAAHAEtEMBIGt//fWXzp49q4CAAEnS7t275eHhwUiWu2C6MACmW7FiRYbvU1JSdOHCBbm6uqp69eompYKjaNeundkRAAAAADgY2qEAkLVixYqpWLFi1u+rVq1qYhrHQJEFgOm+//77TNuuXLmiQYMG6amnnjIhERzZli1bFBERoSNHjmjx4sVavny5ypYtqxdffNHsaAAAAADsBO1QAEBucTI7AABkxcPDQ++//77mzp1rdhQ4kK1bt6pHjx569NFHlZiYqLS0NKWmpuqDDz7Q8uXLzY4HAAAAwI7RDgUA5ARFFgB2K324NnC/Pv74Y/Xr10/jxo2Ts7OzJKlPnz7q168fDSUAAAAA90Q7FACQXUwXBsB0q1atyvC9xWLR5cuXtXjxYubCRbbExcUpPDw80/bnnntO06ZNMyERAAAAAHtEOxQAkFsosgAw3eDBgzNtc3FxUY0aNTRy5EgTEsFReXp66uzZsypbtmyG7QcPHlTRokVNSgUAAADA3tAOBQDkFoosAEwXGxtrdgTkE61bt1ZoaKhCQ0NlGIauXr2qLVu2aMyYMWrRooXZ8QAAAADYCdqhAIDcYlgsFovZIQAAyA3JyckaPHiw1q1bJ0kyDEMWi0UNGzbU1KlTVbBgQZMTAgAAAAAAID+hyAIAyDeaNGmiZcuW6fLly4qJiVFaWpr8/f3l6empNm3aaPv27WZHBAAAAAAAQD7CdGEAAIe2fv16/fzzz5KkhIQEjRkzRgUKFLDu//nnn5WQkCDDMMyKCAAAAAAAgHyKIgsAwKFVr15dixYtUvrAzFOnTsnV1dW63zAMFSpUSOPHjzcrIgAAAAAAAPIppgsDAOQbHTt21IwZM1SkSBGzowAAAAAAAOABQJEFAAAAAAAAAAAgB5zMDgAAAAAAAAAAAOCIKLIAAAAAAAAAAADkAEUWAAAAAAAAAACAHKDIAgAAAAAAAAAAkAMUWQAAAAAAAAAAAHKAIgsAAAAAAAAAAEAOUGQBAAAAAAAAAADIgf8HNrr71YkLAEw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data:image/png;base64,iVBORw0KGgoAAAANSUhEUgAABlkAAAT7CAYAAAAdJdYaAAAAOXRFWHRTb2Z0d2FyZQBNYXRwbG90bGliIHZlcnNpb24zLjUuMiwgaHR0cHM6Ly9tYXRwbG90bGliLm9yZy8qNh9FAAAACXBIWXMAAA9hAAAPYQGoP6dpAAEAAElEQVR4nOzde1hVZfr/8c/mJJuETEIwyyAMiRIPSTGV4WjUzGg1xMw0jVge0w74VRMrcVJTs5IkzNRSLEpLLJxyLKchazqYmdJYFqBhgHkAjAw8cJT9+8Mfe9yCitvNPsD7dV1cwFrPutcNa7H3Yt3reR6DyWQyCQAAAAAAAAAAAOfEzdEJAAAAAAAAAAAAuCKKLAAAAAAAAAAAAFagyAIAAAAAAAAAAGAFiiwAAAAAAAAAAABWoMgCAAAAAAAAAABgBYosAAAAAAAAAAAAVqDIAgAAAAAAAAAAYAWKLAAAAAAAAAAAAFagyAIAAAAA58hkMjk6BQAAAK5JACdAkQWA3QwaNEiPPfZYq7UHAABoDT179tQLL7wgSaqtrdW8efP0z3/+85xirF27Vj179tTevXtbI0UAAOAAe/fuVc+ePbV27Vq777uyslKPPvqotm3bZl42fPhwDR8+3O65AO2dh6MTANB+LFq0SB07dnR0GgAAAOckMzNTQUFBkqSysjK9+uqrmjdvnoOzAgAA7VleXp7eeecd3XXXXeZlM2bMcGBGQPtFkQWA3URERDg6BQAAgHPWp08fR6cAAABwVj169HB0CkC7xHBhAOzm5OG/Dh8+rHnz5umWW25Rr169NHToUL399ttNtqmrq9OcOXMUFRWlqKgoPfroo/rll1/snToAAHAigwYN0qJFizRv3jxdf/316tu3rx555BEdPXpUL7/8sm6++WZde+21SkxM1KFDhyRJ1dXVeu6553TrrbfqmmuuUb9+/TRy5Ejl5eWZ4z722GO67777NGPGDPXv319xcXGqr683Dxe2d+9eDR48WJL0+OOPa9CgQeZt33rrLd11113q06ePIiMjdeedd+r999+37y8GAACcl7feektDhgzRNddco4EDB+qFF15QfX29ef2///1v3XHHHYqMjFRcXJzy8/Mttt+yZYt69uypLVu2WCw/dRgvk8mkVatWaciQIYqMjFRsbKyWLVtmMb/Kma4ttmzZonvvvVeSdO+995pjn7qfmpoavfjii/rd736nXr166dZbb9XLL7+shoYGi9ySk5P18ssva+DAgerVq5f++te/6ptvvjnfXyfQbtCTBYDdVVdX629/+5t+/vlnJSYm6rLLLtOHH36o5ORk/fzzzxo/fry57YYNGxQZGamnn35av/zyi1JSUlRcXKzVq1c78CcAAACO9sorr+iGG25QamqqduzYoQULFuj7779XYGCgZs+ercLCQj377LO6+OKLNWPGDE2dOlVbt27VI488ou7du6uoqEhpaWmaNGmSNmzYIIPBIEnatm2bDAaDXnjhBR09elQeHv/7l6lLly5atGiRHn74YT3wwAO69dZbJUmrVq3SnDlz9PDDD+vRRx/Vr7/+qmXLlikpKUl9+vTRJZdc4pDfEQAAaLmXXnpJqampSkhI0OOPP668vDy98MILOnDggJ566il99NFHmjBhgoYMGaIpU6YoPz9fSUlJVu1rwYIFSk9P14gRI3TjjTfq+++/V2pqqmpra/XQQw+d9dri6quv1hNPPKEnn3xSTzzxhK6//vom+zCZTBo/fry2b9+uhx56SFdddZW2bNmi559/Xj/99JNmz55tbvvBBx8oNDRU06dPl8lk0jPPPKMJEyboo48+kru7u9W/U6C9oMgCwO7Wrl2rXbt26Y033tC1114rSRowYIDq6+u1ePFi/fWvf1WnTp0kSX5+flq+fLl5LpeLLrpIDz30kD7//HPddNNNjvoRAACAg11wwQVKTU2Vh4eHbrjhBv3jH/9QWVmZ3nrrLfn6+iomJkZffvmlvv76a9XW1uro0aP6+9//rj/84Q+SpOuuu05Hjx7V008/rYMHD6pLly6SpPr6es2aNUuXX355k316eXnpqquukiR1797dPBTqTz/9pFGjRumhhx4yt7300kt111136euvv6bIAgCAkzt8+LCWLFmiu+++W9OnT5ck3XTTTerUqZOmT5+ukSNH6sUXX9TVV1+t5557TpJ08803S5L5+5aqrKzUK6+8ouHDh2vq1KmSpBtvvFG//PKLcnJyJJ392mLo0KHmocF69OjR7DBhn376qb744gvNnz9fd9xxh3k/3t7eSktL03333Wferr6+Xunp6eZ7L0ePHtWjjz6qvLw8XXPNNef08wHtEUUWAHb31VdfqVu3buYCS6M77rhDb7/9tr755hvFxMRIkmJiYsxv8tKJ4UE8PT31xRdfUGQBAKAdi4yMtOhlEhAQoI4dO8rX19e8rFOnTtq1a5e8vLyUnp4u6cTE9cXFxfrxxx/18ccfSzoxPGkjb29vde/e/ZxyOXk41KKiIhUVFWnz5s1NYgMAAOf03//+V1VVVRo0aJDF8GCNQ4N+9NFH+v777zVhwgSL7X7/+9+fc5Fl+/btqqurU2xsrMXyxuuJk78+n2uLr776Su7u7uYHTBrdcccdSktL05YtWywKNSffewkMDJQkVVVVndPPBrRXFFkA2F1FRYUuvvjiJssbl1VWVjZZ1sjNzU2dOnWyaAMAANqfk28ENDIajadt/9lnn+mpp57Sjz/+qAsuuEA9e/bUBRdcIEkW45/7+/ubhw5rqT179uiJJ57Ql19+KQ8PD11xxRXq2bNnk9gAAMA5/frrr5Kk+++/v9n1e/fulclkUufOnS2WN/aEtWZfp8Y6mS2uLSoqKnTRRRdZPJQinXgwRTpRwGl06jWUm9uJabxPnrsFwOlRZAFgdxdeeKGKi4ubLD948KCkE0OCNTq1mHL8+HEdOnRI/v7+rZskAABoM/bs2aOHHnpIgwcP1ksvvWTuqbJq1Sp99tln5xW7oaFB999/vzw9PbVmzRpFRETIw8NDBQUFWrdunS3SBwAArczPz0+SlJKSouDg4CbrL774Yr399tv6+eefLZY3FkwaNT6ocWpx4ujRo+aHOxr39csvv+iKK64wtzlw4ICKi4vVr18/m1xbXHjhhTp06JDq6+stCi1lZWWSLO+9ADg/bo5OAED7ExUVpX379pnHGm20bt06eXp6KjIy0rzsiy++sOiq+8EHH6i+vr7ZSd0AAACa891336mmpkbjxo2zGAqsscByLr1NTp389dChQyosLNSf/vQniyHMPv30U0k8AQoAgCvo3bu3PD09VVpaql69epk/PD099dxzz2nv3r3q27ev/v3vf1tcN3z00UcWcRp72h44cMC8rKKiQrt37zZ/HxkZKU9PT23cuNFi24yMDP3f//2fDh8+3KJri7NNSH/dddfp+PHjev/99y2WNxZqTh3CHYD16MkCwO7uuusuvfHGG3r44Yc1YcIEXXbZZfroo4+UlZWlhx9+2PxUhyT9/PPPSkxM1PDhw1VUVKQFCxboxhtv1G9+8xsH/gQAAMCVXH311fLw8ND8+fM1atQo1dbWau3atfrPf/4jSTp27FiLYzXO+bJ582aFhoaqd+/e6tatm1atWqWgoCD5+fnp888/V0ZGhiTGMgcAwBVcdNFFGjNmjNLS0nTkyBFdf/31Ki0tVVpamgwGg8LDwzV58mTdd999evjhh3X33XerqKhIS5YssYjTs2dPde3aVYsWLZKvr6/c3Nz08ssvWwzH1blzZ917773KyMiQl5eXoqOjtWPHDq1cuVKTJ0+Wv79/i64tGq9J/vOf/+jCCy9UeHi4RS4333yzrr/+es2YMUNlZWWKiIjQV199pWXLlikuLs48HwuA80dPFgB2ZzQa9frrr2vQoEFauHChHnjgAeXk5Gju3LlKTEy0aPuXv/xFF198sR566CGlpaXp9ttv16JFi855rHQAANB+XX755XruuedUWlqqBx54QE888YQk6fXXX5fBYNC2bdtaHKtjx44aOXKkPvzwQ40ZM0a1tbVavHixAgMD9dhjj2nixInavn27lixZoiuuuOKcYgMAAMeZOHGiHnvsMWVnZ2vs2LGaP3++rr32Wq1cuVK+vr7q37+/li1bptLSUj388MNavXq1nnrqKYsY7u7uWrhwobp06aLJkydrzpw5+v3vf69bb73Vol1SUpIeeeQRvf/++7r//vv1j3/8Q9OmTdOoUaMkqUXXFldeeaWGDh2qVatWacqUKU1+HoPBoJdeekl//etf9dprr+n+++/Xv/71L02aNElz585tpd8i0D4ZTMzECMBObrzxRt16662aMWOGo1MBAAAAAAAAgPPGcGEAWl1ubq6+/vpr/fzzzxbjoAMAAAAAAACAK6PIAqDVrV27VllZWRowYIDuuusuR6cDAAAAAAAAADbBcGEAAAAAAAAAAABWYOJ7AAAAAAAAAAAAK1BkAQAAAAAAAAAAsAJFFgAAAAAAAAAAACsw8b2k//73vzKZTPL09HR0KgAAOI26ujoZDAb17dvX0am0eVyLAADQFNci9sO1CAAATbX0WoSeLJJMJpNMJpOj05DJZFJtba1T5CI5Vz7kQi7k0rZykZwrH3I5fS7OkEd7wO/6/DjT3w1cH+cTbInz6fzw/mg/7f13zd+q6+GYuR6OmevhmLX8/ZGeLJL5SY1evXo5NI9jx44pLy9PPXr0kI+Pj0NzcbZ8yIVcyKVt5eJs+ZBL83bs2OHQ/bcnznIt4qqc6e8Gro/zCbbE+XR+uBaxn/Z+LcLfquvhmLkejpnr4Zi1/FqEniwAAAAAAAAAAABWoMgCAAAAAAAAAABgBYosAAAAAAAAAAAAVqDIAgAAAAAAAAAAYAWKLAAAAAAAAAAAAFagyAIAAAAAAAAAAGAFiiwAAAAAAAAAAABWoMgCAAAAAAAAAABgBYosAAAAAAAAAAAAVqDIAgAAXEp5ebmSkpIUHR2tvn376v7771dBQYF5fV5enhISEtSnTx8NHDhQ6enpFts3NDRo4cKFGjBggHr37q1Ro0apuLjYoo0tYgAAAAAAgLaPIgsAAHApDzzwgH766SctW7ZMb7/9try9vTVixAhVVVXp0KFDGjlypIKDg5WVlaXExESlpaUpKyvLvP3ixYu1evVqzZkzR5mZmTIYDBo7dqxqa2slySYxAAAAAABA+0CRBQAAuIxDhw7p0ksv1ezZs9WrVy+FhobqwQcf1MGDB/XDDz9ozZo18vLy0syZMxUaGqr4+HiNGDFCy5YtkyTV1tZqxYoVSkxMVExMjMLDw5WamqrS0lJlZ2dLkk1iAAAAAACA9oEiCwAAcBkXXXSRFixYoCuvvFKS9PPPPys9PV1BQUHq0aOHtm3bpqioKHl4eJi3iY6OVmFhocrLy5Wfn6+jR48qOjravN7Pz08RERHaunWrJNkkBgAAAAAAaB88zt4E9mIwGGQ0GmUwGBydCgAATu/vf/+7udfJkiVL5OPjo5KSEoWFhVm069KliyRp//79KikpkSR17dq1SZsDBw5Ikk1iWMNkMunYsWNWb3+q9nQ9UVtbK6PRqNra2nbzc5tMJken0GZVVVVZfAbOB+fT+TGZTO3mdR2Oxf0YAMD5oMjSShoaTHJzO7c3Z6PRqIiICLvuEwAAV3Xffffp7rvv1ptvvqmHHnpIb7zxhqqrq+Xl5WXRrkOHDpKkmpoa802u5tpUVFRIkk1iWKOurk55eXlWb38yT09PRURcLQ8Pd5vEc3ZGo1GdOnVydBp2U19/XLm536uurs7RqbRpRUVFjk4BbQjnk/VOfb+Fa3GV+xTnez/GEVzldwsA7QFFllbi5mZQyqoc7S09bJf9XRroqynDrrXLvgAAcAY9evSQJM2ePVvbt2/XypUr5e3t3WTy+ZqaGkmSj4+PvL29JZ3o+dD4dWMbo9EoSTaJYQ1PT0/zz3S+DAaDPDzc7XotAvtovOa78sor6c3SSqqqqlRUVKTg4ODz+psGJM6n81VQUODoFJr166+/asGCBfrPf/6jI0eOqGfPnnrkkUfUv39/SdLjjz+utWvXWmwTGBioTz/9VJLU0NCgRYsW6a233lJlZaWuvfZazZgxQ5dffrm5fV5enubOnavvvvtOnTp10vDhwzV69Gjz+pbEcAb2vjfSXnAPCACcC0WWVrS39LB277P+iVYAAGCpvLxcmzdv1u9//3u5u5/opeHm5qbQ0FCVlZUpKChIZWVlFts0fh8YGKj6+nrzsu7du1u0CQ8PlySbxLCGwWCQj4+P1ds3h2uRtoubta3PaDTa/G8S7Rfnk3WcdeimyZMnq7y8XAsWLFDnzp31xhtvaPTo0Vq7dq1CQ0O1c+dOjR8/XgkJCeZtGq9bJGnx4sVavXq15s2bp8DAQM2fP19jx47V+vXr5eXlpUOHDmnkyJG65ZZbNGvWLG3fvl2zZs1Sp06dFB8f36IYzoTrEQBAW8fE9wAAwGWUlZXpkUce0VdffWVeVldXp9zcXIWGhioqKko5OTk6fvy4ef3mzZsVEhIif39/hYeHq2PHjtqyZYt5fWVlpXJzc81Pn9oiBgAAaJuKi4u1adMmzZgxQ/3799cVV1yh5ORkBQYGav369Tp+/LgKCgrUq1cvBQQEmD86d+4s6URP2BUrVigxMVExMTEKDw9XamqqSktLlZ2dLUnmOedmzpyp0NBQxcfHa8SIEVq2bFmLYwAAAPuhyAIAAFxGeHi4brrpJs2aNUvbtm3Trl279Oijj6qyslIjRoxQfHy8jhw5ouTkZBUUFGjt2rXKyMjQuHHjJJ0Y1z0hIUEpKSnauHGj8vPzNWnSJAUFBSk2NlaSbBIDAAC0TRdddJFefvllXXPNNeZlBoNBJpNJFRUVKioqUk1NjUJDQ5vdPj8/X0ePHlV0dLR5mZ+fnyIiIrR161ZJ0rZt2xQVFSUPj/8NPhIdHa3CwkKVl5e3KAYAALAfhgsDAAAuw2Aw6Pnnn9dzzz2niRMn6vDhw+rfv79WrVqlSy65RJK0fPlyzZ07V3FxcQoICNDUqVMVFxdnjjFhwgTV19dr+vTpqq6uVlRUlNLT081Da/j7+593DAAA0Db5+fkpJibGYtmGDRu0Z88e3XTTTdq1a5cMBoMyMjL06aefys3NTTExMZo4caJ8fX1VUlIiSeratatFjC5duujAgQOSpJKSEoWFhTVZL0n79+9vUQxrmEwmHTt2zOrtT2UwGBjespVVVVW12znaqqqqLD7D+XHMXA/H7MR7Y0uGL6XIgtNqvCBy1nFwAQDtk6+vr2bOnKmZM2c2uz4yMlKZmZmn3d7d3V1JSUlKSko6bRtbxAAAAG1fTk6Opk2bpsGDB2vQoEFauHCh3Nzc1K1bNy1dulTFxcV65plntGvXLmVkZJhvVJ36YEaHDh1UUXFi3pLq6upm10tSTU1Ni2JYo66uTnl5eVZvfyqj0aiIiAibxUNThYWF7frmpyQVFRU5OgWcI46Z62nvx6wlD1NSZGknGhpMcnM7t2LJ+VwQWbM/AAAAAABcxYcffqgpU6aod+/eWrBggSQpMTFRI0aMkJ+fnyQpLCxMAQEBuvvuu7Vjxw55e3tLOjGvSuPX0oniSWOvD29vb9XW1lrsq6amRpLk4+PTohjW8PT0VI8ePaze/lQ8sNn6QkJC2nVPlqKiIgUHB9NjykVwzFwPx0wqKChoUTuKLO2Em5tBKatytLf0cKvv69JAX00Zdm2r7wcAAAAAAEdYuXKl5s6dq9jYWKWkpJifcjUYDOYCS6PGob9KSkrMQ3yVlZWpe/fu5jZlZWUKDw+XJAUFBamsrMwiRuP3gYGBqq+vP2sMaxgMBvn4+Fi9Peyvvd70PJnRaOS8dTEcM9fTno9ZSx8YoMjSjuwtPazd+6zvOgwAAAAAQHv3xhtvaPbs2Ro+fLimTZsmNzc387pHHnlEv/76q9LT083LduzYIUnq0aOHLrvsMnXs2FFbtmwxF0gqKyuVm5urhIQESVJUVJRWr16t48ePy93dXZK0efNmhYSEyN/fX76+vmeNAQAA7Mft7E0AAAAAAABQWFiop556SrGxsRo3bpzKy8t18OBBHTx4UIcPH9bQoUO1adMmLVmyRHv27NEnn3yiadOmaejQoQoNDZWXl5cSEhKUkpKijRs3Kj8/X5MmTVJQUJBiY2MlSfHx8Tpy5IiSk5NVUFCgtWvXKiMjQ+PGjZOkFsUAAAD2Q08WAAAAAACAFvjggw9UV1en7OxsZWdnW6yLi4vT008/rbS0NC1dulRLly6Vr6+vbr/9dk2cONHcbsKECaqvr9f06dNVXV2tqKgopaenm4cc8/f31/LlyzV37lzFxcUpICBAU6dOVVxcXItjAAAA+6HIAgAAAAAA0ALjx4/X+PHjz9jmtttu02233Xba9e7u7kpKSlJSUtJp20RGRiozM/O8YgAAAPtguDAAAAAAAAAAAAArUGQBAAAAAAAAAACwAkUWAAAAAAAAAAAAK5xXkWXx4sUaPny4xbK8vDwlJCSoT58+GjhwoNLT0y3WNzQ0aOHChRowYIB69+6tUaNGqbi42OYxAAAAAAAAAAAAWpPVRZZXX31VCxcutFh26NAhjRw5UsHBwcrKylJiYqLS0tKUlZVlbrN48WKtXr1ac+bMUWZmpgwGg8aOHava2lqbxQAAAAAAAAAAAGht51xkKS0t1ZgxY5SWlqaQkBCLdWvWrJGXl5dmzpyp0NBQxcfHa8SIEVq2bJkkqba2VitWrFBiYqJiYmIUHh6u1NRUlZaWKjs722YxAAAAAAAAAAAAWpvHuW7w/fff68ILL9S6dev04osvat++feZ127ZtU1RUlDw8/hc2OjpaL730ksrLy7Vv3z4dPXpU0dHR5vV+fn6KiIjQ1q1bNWTIEJvEsIbJZNKxY8es2vZUBoNBRqPRJrHOVVVVlUwmk1Pk01wu5xPr5M+ORC7NI5fmkcvpOVM+5NI8k8kkg8Hg6DQAAAAAAACc1jkXWQYNGqRBgwY1u66kpERhYWEWy7p06SJJ2r9/v0pKSiRJXbt2bdLmwIEDNothjbq6OuXl5Vm9/cmMRqMiIiJsEutcFRYWNrkx56h8msvlfBUVFdk03vkgl+aRS/PI5fScKR9yacrLy8vRKQAAAAAAADitcy6ynEl1dXWTmzEdOnSQJNXU1JhvuDfXpqKiwmYxrOHp6akePXpYvf3JHPnUb0hISLM9WZwlF2tVVVWpqKhIwcHBDuslRC7kQi5tNx9yaV5BQYFD9w8AAAAAAODsbFpk8fb2bjL5fE1NjSTJx8dH3t7ekk7Mq9L4dWObxhtJtohhDYPBIB8fH6u3dxaOviF3stbIxWg0Os1xIpfmkUvzyOX0nCkfcrHEUGEAAAAAAABnds4T359JUFCQysrKLJY1fh8YGGge4qu5NkFBQTaLAQAAAAAAAAAA0NpsWmSJiopSTk6Ojh8/bl62efNmhYSEyN/fX+Hh4erYsaO2bNliXl9ZWanc3Fz179/fZjEAAAAAAAAAAABam02LLPHx8Tpy5IiSk5NVUFCgtWvXKiMjQ+PGjZN0Yh6VhIQEpaSkaOPGjcrPz9ekSZMUFBSk2NhYm8UAAAAAAAAAAABobTadk8Xf31/Lly/X3LlzFRcXp4CAAE2dOlVxcXHmNhMmTFB9fb2mT5+u6upqRUVFKT093TyRvS1iAAAAAAAAAAAAtLbzKrI8/fTTTZZFRkYqMzPztNu4u7srKSlJSUlJp21jixgAAAAAAAAAAACtyabDhQEAAAAAAAAAALQXFFkAAAAAAAAAAACsQJEFAAAAAAAAAADAChRZAAAAAAAAAAAArECRBQAAAAAAAAAAwAoUWQAAAAAAAAAAAKxAkQUAAAAAAAAAAMAKFFkAAAAAAAAAAACsQJEFAAAAAAAAAADAChRZAAAAAAAAAAAArECRBQAAAAAAAAAAwAoUWQAAAAAAAAAAAKxAkQUAAAAAAAAAAMAKFFkAAAAAAAAAAACsQJEFAAAAAAAAAADAChRZAAAAAAAAAAAArECRBQAAAAAAAAAAwAoUWQAAAAAAAAAAAKxAkQUAAAAAAAAAAMAKFFkAAAAAAAAAAACsQJEFAAAAAAAAAADAChRZAACAy/j111/1xBNP6Oabb1a/fv10zz33aNu2beb1jz/+uHr27GnxcfPNN5vXNzQ0aOHChRowYIB69+6tUaNGqbi42GIfeXl5SkhIUJ8+fTRw4EClp6dbrG9JDAAAAAAA0D5QZAEAAC5j8uTJ+uabb7RgwQK9/fbbuvrqqzV69Gjt3r1bkrRz506NHz9en3/+ufnjnXfeMW+/ePFirV69WnPmzFFmZqYMBoPGjh2r2tpaSdKhQ4c0cuRIBQcHKysrS4mJiUpLS1NWVlaLYwAAAAAAgPaDIgsAAHAJxcXF2rRpk2bMmKH+/fvriiuuUHJysgIDA7V+/XodP35cBQUF6tWrlwICAswfnTt3liTV1tZqxYoVSkxMVExMjMLDw5WamqrS0lJlZ2dLktasWSMvLy/NnDlToaGhio+P14gRI7Rs2bIWxwAAAAAAAO0HRRYAAOASLrroIr388su65pprzMsMBoNMJpMqKipUVFSkmpoahYaGNrt9fn6+jh49qujoaPMyPz8/RUREaOvWrZKkbdu2KSoqSh4eHuY20dHRKiwsVHl5eYtiAAAAAACA9sPj7E0AAAAcz8/PTzExMRbLNmzYoD179uimm27Srl27ZDAYlJGRoU8//VRubm6KiYnRxIkT5evrq5KSEklS165dLWJ06dJFBw4ckCSVlJQoLCysyXpJ2r9/f4tiWMtkMunYsWPnFaORwWCQ0Wi0SSw4p6qqKplMJken0SZVVVVZfAbOB+fT+TGZTDIYDI5OAwAA4IwosgAAAJeUk5OjadOmafDgwRo0aJAWLlwoNzc3devWTUuXLlVxcbGeeeYZ7dq1SxkZGeYbXF5eXhZxOnTooIqKCklSdXV1s+slqaampkUxrFVXV6e8vLzzitHIaDQqIiLCJrHgnAoLC7lp28qKioocnQLaEM4n6536ngsAAOBsKLIAAACX8+GHH2rKlCnq3bu3FixYIElKTEzUiBEj5OfnJ0kKCwtTQECA7r77bu3YsUPe3t6STsyr0vi1dKJ40tjrw9vbu8kE9jU1NZIkHx+fFsWwlqenp3r06HFeMRrx1G/bFxISQk+WVlJVVaWioiIFBwfTIwznjfPp/BQUFDg6BQAAgLOiyAIAAFzKypUrNXfuXMXGxiolJcX8hKvBYDAXWBo1Dv1VUlJiHuKrrKxM3bt3N7cpKytTeHi4JCkoKEhlZWUWMRq/DwwMVH19/VljWMtgMMjHx+e8YqD94GZt6zMajfxNwmY4n6zDQwMAAMAVMPE9AABwGW+88YZmz56tYcOG6fnnn7cYQuSRRx7R6NGjLdrv2LFDktSjRw+Fh4erY8eO2rJli3l9ZWWlcnNz1b9/f0lSVFSUcnJydPz4cXObzZs3KyQkRP7+/i2KAQAAAAAA2g+KLAAAwCUUFhbqqaeeUmxsrMaNG6fy8nIdPHhQBw8e1OHDhzV06FBt2rRJS5Ys0Z49e/TJJ59o2rRpGjp0qEJDQ+Xl5aWEhASlpKRo48aNys/P16RJkxQUFKTY2FhJUnx8vI4cOaLk5GQVFBRo7dq1ysjI0Lhx4ySpRTEAAAAAAED7wXBhAADAJXzwwQeqq6tTdna2srOzLdbFxcXp6aefVlpampYuXaqlS5fK19dXt99+uyZOnGhuN2HCBNXX12v69Omqrq5WVFSU0tPTzT1i/P39tXz5cs2dO1dxcXEKCAjQ1KlTFRcX1+IYAAAAAACg/aDIAgAAXML48eM1fvz4M7a57bbbdNttt512vbu7u5KSkpSUlHTaNpGRkcrMzDyvGAAAAAAAoH1guDAAAAAAAAAAAAArUGQBAAAAAAAAAACwAkUWAAAAAAAAAAAAK1BkAQAAAAAAAAAAsAJFFgAAAAAAgBb69ddf9cQTT+jmm29Wv379dM8992jbtm3m9Xl5eUpISFCfPn00cOBApaenW2zf0NCghQsXasCAAerdu7dGjRql4uJiiza2iAEAAOyDIgsAAAAAAEALTZ48Wd98840WLFigt99+W1dffbVGjx6t3bt369ChQxo5cqSCg4OVlZWlxMREpaWlKSsry7z94sWLtXr1as2ZM0eZmZkyGAwaO3asamtrJckmMQAAgP14ODoBAAAAAAAAV1BcXKxNmzbpzTffVL9+/SRJycnJ+vTTT7V+/Xp5e3vLy8tLM2fOlIeHh0JDQ1VcXKxly5YpPj5etbW1WrFihZKSkhQTEyNJSk1N1YABA5Sdna0hQ4ZozZo15x0DAADYDz1ZAAAAAAAAWuCiiy7Syy+/rGuuuca8zGAwyGQyqaKiQtu2bVNUVJQ8PP73TGt0dLQKCwtVXl6u/Px8HT16VNHR0eb1fn5+ioiI0NatWyXJJjEAAID90JMFLsFgMMhoNMpgMDg6FQAAAABAO+Xn52fuPdJow4YN2rNnj2666SalpqYqLCzMYn2XLl0kSfv371dJSYkkqWvXrk3aHDhwQJJUUlJy3jGsYTKZdOzYMau3P1Xj//FoPVVVVTKZTI5OwyGqqqosPsP5ccxcD8fsxHtjS+5HU2SB3TU0mOTmdm7FEqPRqIiICLvtDwAAAACAs8nJydG0adM0ePBgDRo0SPPmzZOXl5dFmw4dOkiSampqzDeqmmtTUVEhSaqurj7vGNaoq6tTXl6e1duf6nz+j0fLFBYWtuubn5JUVFTk6BRwjjhmrqe9H7NT32+bQ5EFdufmZlDKqhztLT3c6vu6NNBXU4Zd2+r7AQAAAAC0Lx9++KGmTJmi3r17a8GCBZIkb2/vJpPP19TUSJJ8fHzk7e0tSaqtrTV/3dimsdeHLWJYw9PTUz169LB6+1MxEkXrCwkJadc9WYqKihQcHEyPKRfBMXM9HDOpoKCgRe0ossAh9pYe1u591j9hAwAAAACAo6xcuVJz585VbGysUlJSzE+5BgUFqayszKJt4/eBgYGqr683L+vevbtFm/DwcJvFsIbBYJCPj4/V28P+2utNz5MZjUbOWxfDMXM97fmYtfSBASa+BwAAAAAAaKE33nhDs2fP1rBhw/T8889bDCMSFRWlnJwcHT9+3Lxs8+bNCgkJkb+/v8LDw9WxY0dt2bLFvL6yslK5ubnq37+/zWIAAAD7ocgCAAAAAADQAoWFhXrqqacUGxurcePGqby8XAcPHtTBgwd1+PBhxcfH68iRI0pOTlZBQYHWrl2rjIwMjRs3TtKJcd0TEhKUkpKijRs3Kj8/X5MmTVJQUJBiY2MlySYxAACA/TBcGAAAAAAAQAt88MEHqqurU3Z2trKzsy3WxcXF6emnn9by5cs1d+5cxcXFKSAgQFOnTlVcXJy53YQJE1RfX6/p06erurpaUVFRSk9PN/eI8ff3P+8YAADAfmxeZKmrq9OiRYv07rvvqqKiQldddZWmTJmifv36SZLy8vI0d+5cfffdd+rUqZOGDx+u0aNHm7dvaGjQokWL9NZbb6myslLXXnutZsyYocsvv9zc5mwxAAAAAAAAbG38+PEaP378GdtERkYqMzPztOvd3d2VlJSkpKSkVo0BAADsw+bDhS1ZskRZWVmaM2eO3nnnHV1xxRUaO3asSktLdejQIY0cOVLBwcHKyspSYmKi0tLSlJWVZd5+8eLFWr16tebMmaPMzEwZDAaNHTtWtbW1ktSiGAAAAAAAAAAAAK3N5j1ZNm7cqKFDh+qmm26SJD322GN66623tH37dhUVFcnLy0szZ86Uh4eHQkNDVVxcrGXLlik+Pl61tbVasWKFkpKSFBMTI0lKTU3VgAEDlJ2drSFDhmjNmjVnjAEAAAAAAAAAAGAPNu/J0qlTJ3388cfau3evjh8/rszMTHl5eemqq67Stm3bFBUVJQ+P/9V2oqOjVVhYqPLycuXn5+vo0aOKjo42r/fz81NERIS2bt0qSWeNAQAAAAAAAAAAYA8278mSnJysSZMmafDgwXJ3d5ebm5vS0tLUvXt3lZSUKCwszKJ9ly5dJEn79+9XSUmJJKlr165N2hw4cECSzhrD39/fqrxNJpOOHTtm1banMhgMMhqNNol1rqqqqmQymZwiH2fP5XxinfzZkcileeTSPGfKRXKufMileSaTSQaDwdFpAAAAAAAAOC2bF1l2794tPz8/vfjiiwoMDNRbb72lRx99VCtXrlR1dbW8vLws2nfo0EGSVFNTY76h1FybiooKSTprDGvV1dUpLy/P6u1PZjQaFRERYZNY56qwsLDJjTlH5ePsuZyvoqIim8Y7H+TSPHJpnjPlIjlXPuTS1KnvuQAAAAAAAPgfmxZZ9u3bp6SkJL366qvq37+/JKlXr14qKCjQCy+8IG9vb/ME9o0aCyM+Pj7y9vaWJNXW1pq/bmzT2PvhbDGs5enpqR49eli9/ckc+dRvSEhIs71HyKVpLtaqqqpSUVGRgoODHdZjiVzIxdVzcbZ8yKV5BQUFDt0/AAAAAACAs7NpkeXbb79VXV2devXqZbG8d+/e+vTTT3XJJZeorKzMYl3j94GBgaqvrzcv6969u0Wb8PBwSVJQUNAZY1jLYDCcV5HGWTj6htzJ2nouRqPRac4ZcmkeuTTPmXKRnCsfcrHEUGEAAAAAAABnZtOJ7xvnUtm5c6fF8l27dunyyy9XVFSUcnJydPz4cfO6zZs3KyQkRP7+/goPD1fHjh21ZcsW8/rKykrl5uaae8acLQYAAAAAAAAAAIA92LTIEhkZqf79++vRRx/Vl19+qaKiIj3//PPavHmz7r//fsXHx+vIkSNKTk5WQUGB1q5dq4yMDI0bN07SiXHfExISlJKSoo0bNyo/P1+TJk1SUFCQYmNjJemsMQAAAAAAAAAAAOzBpsOFubm5afHixXr++ef1+OOPq6KiQmFhYXr11VfVp08fSdLy5cs1d+5cxcXFKSAgQFOnTlVcXJw5xoQJE1RfX6/p06erurpaUVFRSk9PN0+86+/vf9YYAAAAAAAAAAAArc2mRRZJuvDCCzVjxgzNmDGj2fWRkZHKzMw87fbu7u5KSkpSUlLSaducLQYAAAAAAAAAAEBrs+lwYQAAAAAAAAAAAO0FRRYAAAAAAAAAAAArUGQBAAAAAAAAAACwAkUWAAAAAAAAAAAAK1BkAQAAAAAAAAAAsAJFFgAAAAAAAAAAACtQZAEAAAAAAAAAALACRRYAAAAAAAAAAAArUGQBAAAAAAAAAACwAkUWAAAAAAAAAAAAK1BkAQAAAAAAAAAAsAJFFgAAAAAAAAAAACtQZAEAAAAAAAAAALACRRYAAAAAAAAAAAArUGQBAAAAAAAAAACwAkUWAADgMn799Vc98cQTuvnmm9WvXz/dc8892rZtm3l9Xl6eEhIS1KdPHw0cOFDp6ekW2zc0NGjhwoUaMGCAevfurVGjRqm4uNiijS1iAAAAAACA9oEiCwAAcBmTJ0/WN998owULFujtt9/W1VdfrdGjR2v37t06dOiQRo4cqeDgYGVlZSkxMVFpaWnKysoyb7948WKtXr1ac+bMUWZmpgwGg8aOHava2lpJskkMAAAAAADQfng4OgEAAICWKC4u1qZNm/Tmm2+qX79+kqTk5GR9+umnWr9+vby9veXl5aWZM2fKw8NDoaGhKi4u1rJlyxQfH6/a2lqtWLFCSUlJiomJkSSlpqZqwIABys7O1pAhQ7RmzZrzjgEAAAAAANoPerIAAACXcNFFF+nll1/WNddcY15mMBhkMplUUVGhbdu2KSoqSh4e/3uGJDo6WoWFhSovL1d+fr6OHj2q6Oho83o/Pz9FRERo69atkmSTGAAAAAAAoP2gJwsAAHAJfn5+5t4jjTZs2KA9e/bopptuUmpqqsLCwizWd+nSRZK0f/9+lZSUSJK6du3apM2BAwckSSUlJecdw1omk0nHjh07rxiNDAaDjEajTWLBOVVVVclkMjk6jTapqqrK4jNwPjifzo/JZJLBYHB0GgAAAGdEkQUAALiknJwcTZs2TYMHD9agQYM0b948eXl5WbTp0KGDJKmmpsZ8g6u5NhUVFZKk6urq845hrbq6OuXl5Z1XjEZGo1ERERE2iQXnVFhYyE3bVlZUVOToFNCGcD5Z79T3XAAAAGdDkQUAALicDz/8UFOmTFHv3r21YMECSZK3t3eTyedramokST4+PvL29pYk1dbWmr9ubNPY68MWMazl6empHj16nFeMRjz12/aFhITQk6WVVFVVqaioSMHBwfQIw3njfDo/BQUFjk4BAADgrCiyAAAAl7Jy5UrNnTtXsbGxSklJMT/hGhQUpLKyMou2jd8HBgaqvr7evKx79+4WbcLDw20Ww1oGg0E+Pj7nFQPtBzdrW5/RaORvEjbD+WQdHhoAAACugInvAQCAy3jjjTc0e/ZsDRs2TM8//7zFECJRUVHKycnR8ePHzcs2b96skJAQ+fv7Kzw8XB07dtSWLVvM6ysrK5Wbm6v+/fvbLAYAAAAAAGg/KLIAAACXUFhYqKeeekqxsbEaN26cysvLdfDgQR08eFCHDx9WfHy8jhw5ouTkZBUUFGjt2rXKyMjQuHHjJJ0Y0z0hIUEpKSnauHGj8vPzNWnSJAUFBSk2NlaSbBIDAAAAAAC0HwwXBgAAXMIHH3yguro6ZWdnKzs722JdXFycnn76aS1fvlxz585VXFycAgICNHXqVMXFxZnbTZgwQfX19Zo+fbqqq6sVFRWl9PR0c48Yf3//844BAAAAAADaD4osAADAJYwfP17jx48/Y5vIyEhlZmaedr27u7uSkpKUlJTUqjEAAAAAAED7wHBhAAAAAAAAAAAAVqDIAgAAAAAAAAAAYAWKLAAAAAAAAAAAAFagyAIAAAAAAAAAAGAFiiwAAAAAAAAAAABWoMgCAAAAAAAAAABgBYosAAAAAAAAAAAAVqDIAgAAAAAAAAAAYAWKLAAAAAAAAAAAAFagyAIAAAAAAAAAAGAFiiwAAAAAAAAAAABWoMgCAAAAAAAAAABgBYosAAAAAAAAAAAAVqDIAgAAAAAAYIXFixdr+PDhFssef/xx9ezZ0+Lj5ptvNq9vaGjQwoULNWDAAPXu3VujRo1ScXGxRYy8vDwlJCSoT58+GjhwoNLT0y3WtyQGAACwD4osAAAAAAAA5+jVV1/VwoULmyzfuXOnxo8fr88//9z88c4775jXL168WKtXr9acOXOUmZkpg8GgsWPHqra2VpJ06NAhjRw5UsHBwcrKylJiYqLS0tKUlZXV4hgAAMB+KLIAAAAAAAC0UGlpqcaMGaO0tDSFhIRYrDt+/LgKCgrUq1cvBQQEmD86d+4sSaqtrdWKFSuUmJiomJgYhYeHKzU1VaWlpcrOzpYkrVmzRl5eXpo5c6ZCQ0MVHx+vESNGaNmyZS2OAQAA7IciCwAAAAAAQAt9//33uvDCC7Vu3Tr17t3bYl1RUZFqamoUGhra7Lb5+fk6evSooqOjzcv8/PwUERGhrVu3SpK2bdumqKgoeXh4mNtER0ersLBQ5eXlLYoBAADsx+PsTQAAAAAAACBJgwYN0qBBg5pdt2vXLhkMBmVkZOjTTz+Vm5ubYmJiNHHiRPn6+qqkpESS1LVrV4vtunTpogMHDkiSSkpKFBYW1mS9JO3fv79FMaxhMpl07Ngxq7c/lcFgkNFotFk8NFVVVSWTyeToNByiqqrK4jOcH8fM9XDMTrw3GgyGs7ajyAIAAAAAAGADP/zwg9zc3NStWzctXbpUxcXFeuaZZ7Rr1y5lZGSYb1R5eXlZbNehQwdVVFRIkqqrq5tdL0k1NTUtimGNuro65eXlWb39qYxGoyIiImwWD00VFha265uf0oneY3AtHDPX096P2anvt82hyAIAAAAAAGADiYmJGjFihPz8/CRJYWFhCggI0N13360dO3bI29tb0ol5VRq/lk4UTxp7fXh7ezeZwL6mpkaS5OPj06IY1vD09FSPHj2s3v5ULXnyF+cnJCSkXfdkKSoqUnBwMD2mXATHzPVwzKSCgoIWtaPIAgAAAAAAYAMGg8FcYGnUOPRXSUmJeYivsrIyde/e3dymrKxM4eHhkqSgoCCVlZVZxGj8PjAwUPX19WeNYW3uPj4+Vm8P+2uvNz1PZjQaOW9dDMfM9bTnY9bSBwaY+B4AAAAAAMAGHnnkEY0ePdpi2Y4dOyRJPXr0UHh4uDp27KgtW7aY11dWVio3N1f9+/eXJEVFRSknJ0fHjx83t9m8ebNCQkLk7+/fohgAAMB+WqXI8s477+gPf/iDevXqpSFDhmjDhg3mdXl5eUpISFCfPn00cOBApaenW2zb0NCghQsXasCAAerdu7dGjRql4uJiizZniwEAAAAAAGBvQ4cO1aZNm7RkyRLt2bNHn3zyiaZNm6ahQ4cqNDRUXl5eSkhIUEpKijZu3Kj8/HxNmjRJQUFBio2NlSTFx8fryJEjSk5OVkFBgdauXauMjAyNGzdOkloUA2jrDAaDjEYjw9IBcAo2Hy7s3Xff1bRp0/Too49q4MCBWr9+vSZPnqygoCAFBwdr5MiRuuWWWzRr1ixt375ds2bNUqdOnRQfHy9JWrx4sVavXq158+YpMDBQ8+fP19ixY7V+/Xp5eXnp0KFDZ40BAAAAAABgb7/97W+VlpampUuXaunSpfL19dXtt9+uiRMnmttMmDBB9fX1mj59uqqrqxUVFaX09HTzxLr+/v5avny55s6dq7i4OAUEBGjq1KmKi4trcQzAWg0NJrm5OX/hwmg0KiIiwtFpnBNX+d0COHc2LbKYTCalpaXpvvvu03333SdJeuihh/T111/rq6++0ldffSUvLy/NnDlTHh4eCg0NVXFxsZYtW6b4+HjV1tZqxYoVSkpKUkxMjCQpNTVVAwYMUHZ2toYMGaI1a9acMQYAAAAAAIA9PP30002W3XbbbbrttttOu427u7uSkpKUlJR02jaRkZHKzMw8rxiANdzcDEpZlaO9pYcdnUqbcmmgr6YMu9bRaQBoJTYtsvz444/at2+fbr/9dovljcN5jR07VlFRUfLw+N9uo6Oj9dJLL6m8vFz79u3T0aNHFR0dbV7v5+eniIgIbd26VUOGDNG2bdvOGMPf39+WPxIAAAAAAADQbuwtPazd+yocnQYAuAybFlmKiookSceOHdPo0aOVm5urSy+9VA888IAGDRqkkpIShYWFWWzTpUsXSdL+/ftVUlIiSeratWuTNgcOHJCks8awtshiMpl07Ngxq7Y9VeO4kI5QVVUlk8nkFPk4ey7nE+vkz45ELs0jl+Y5Uy6Sc+VDLs0zmUyMcQwAAAAAAHAGNi2yHDlyRJL06KOP6uGHH9aUKVP0wQcf6MEHH9Qrr7yi6urqJuODdujQQZJUU1NjvqHUXJuKihMV9LPFsFZdXZ3y8vKs3v5kjhwXsrCwsMmNOUfl4+y5nK/GoqIzIJfmkUvznCkXybnyIZemGNcbAAAAAADg9GxaZPH09JQkjR492jwh21VXXaXc3Fy98sor8vb2Vm1trcU2jYURHx8feXt7S5Jqa2vNXze2aez9cLYY55N7jx49rN7+ZI586jckJKTZ3iPk0jQXa1VVVamoqEjBwcEO67FELuTi6rk4Wz7k0ryCggKH7h8AAAAAAMDZ2bTIEhQUJElNhvPq0aOH/vOf/6hbt24qKyuzWNf4fWBgoOrr683LunfvbtEmPDzcvI8zxbCWwWA4ryKNs3D0DbmTtfVcjEaj05wz5NI8cmmeM+UiOVc+5GKJocIAAAAAAADOzM2WwSIiInTBBRfom2++sVi+a9cude/eXVFRUcrJydHx48fN6zZv3qyQkBD5+/srPDxcHTt21JYtW8zrKysrlZubq/79+0vSWWMAAAAAAAAAAADYg02LLN7e3hozZoxefPFFrV+/Xnv27NGSJUu0adMmjRw5UvHx8Tpy5IiSk5NVUFCgtWvXKiMjQ+PGjZN0Ytz3hIQEpaSkaOPGjcrPz9ekSZMUFBSk2NhYSTprDAAAAAAAAAAAAHuw6XBhkvTggw/KaDQqNTVVpaWlCg0N1QsvvKDrr79ekrR8+XLNnTtXcXFxCggI0NSpU83zt0jShAkTVF9fr+nTp6u6ulpRUVFKT083T7zr7+9/1hgAAAAAAAAAAACtzeZFFkkaOXKkRo4c2ey6yMhIZWZmnnZbd3d3JSUlKSkp6bRtzhYDAAAAAAAAAACgtdl0uDAAAAAAAAAAAID2giILAAAAAAAAAACAFSiyAOfIYDDIaDTKYDA4OhUAAAAAAAAAgAO1ypwsgKtoaDDJze3ciiVGo1ERERF22x8AAAAAAAAAwDlRZEG75uZmUMqqHO0tPdzq+7o00FdThl3b6vsBAAAAAAAAANgHRRa0e3tLD2v3vgpHpwEAAAAAAAAAcDHMyQIAAAAAAAAAAGAFiiwAAAAAAAAAAABWoMgCAABc1uLFizV8+HCLZY8//rh69uxp8XHzzTeb1zc0NGjhwoUaMGCAevfurVGjRqm4uNgiRl5enhISEtSnTx8NHDhQ6enpFutbEgMAAAAAALR9FFkAAIBLevXVV7Vw4cImy3fu3Knx48fr888/N3+888475vWLFy/W6tWrNWfOHGVmZspgMGjs2LGqra2VJB06dEgjR45UcHCwsrKylJiYqLS0NGVlZbU4BgAAAAAAaB8osgAAAJdSWlqqMWPGKC0tTSEhIRbrjh8/roKCAvXq1UsBAQHmj86dO0uSamtrtWLFCiUmJiomJkbh4eFKTU1VaWmpsrOzJUlr1qyRl5eXZs6cqdDQUMXHx2vEiBFatmxZi2MAAAAAAID2gSILAABwKd9//70uvPBCrVu3Tr1797ZYV1RUpJqaGoWGhja7bX5+vo4eParo6GjzMj8/P0VERGjr1q2SpG3btikqKkoeHh7mNtHR0SosLFR5eXmLYgAAAAAAgPbB4+xNAAAAnMegQYM0aNCgZtft2rVLBoNBGRkZ+vTTT+Xm5qaYmBhNnDhRvr6+KikpkSR17drVYrsuXbrowIEDkqSSkhKFhYU1WS9J+/fvb1EMa5hMJh07dszq7U9mMBhkNBptEgvOqaqqSiaTydFptElVVVUWn4Hzwfl0fkwmkwwGg6PTAAAAOCOKLAAAoM344Ycf5Obmpm7dumnp0qUqLi7WM888o127dikjI8N8k8vLy8tiuw4dOqiiokKSVF1d3ex6SaqpqWlRDGvU1dUpLy/P6u1PZjQaFRERYZNYcE6FhYXctG1lRUVFjk4BbQjnk/VOfb8FAABwNhRZAABAm5GYmKgRI0bIz89PkhQWFqaAgADdfffd2rFjh7y9vSWdmFel8WvpRPGkseeHt7d3kwnsa2pqJEk+Pj4timENT09P9ejRw+rtT8ZTv21fSEgIPVlaSVVVlYqKihQcHEyPMJw3zqfzU1BQ4OgUAAAAzooiCwAAaDMMBoO5wNKoceivkpIS8xBfZWVl6t69u7lNWVmZwsPDJUlBQUEqKyuziNH4fWBgoOrr688aw9rcfXx8rN4e7Qs3a1uf0WjkbxI2w/lkHR4aAAAAroCJ7wEAQJvxyCOPaPTo0RbLduzYIUnq0aOHwsPD1bFjR23ZssW8vrKyUrm5uerfv78kKSoqSjk5OTp+/Li5zebNmxUSEiJ/f/8WxQAAAAAAAO0DRRYAANBmDB06VJs2bdKSJUu0Z88effLJJ5o2bZqGDh2q0NBQeXl5KSEhQSkpKdq4caPy8/M1adIkBQUFKTY2VpIUHx+vI0eOKDk5WQUFBVq7dq0yMjI0btw4SWpRDAAAAAAA0D4wXBgAAGgzfvvb3yotLU1Lly7V0qVL5evrq9tvv10TJ040t5kwYYLq6+s1ffp0VVdXKyoqSunp6eaJdf39/bV8+XLNnTtXcXFxCggI0NSpUxUXF9fiGAAAAAAAoH2gyAIAAFzW008/3WTZbbfdpttuu+2027i7uyspKUlJSUmnbRMZGanMzMzzigEAAAAAANo+hgsDAAAAAAAAAACwAkUWAAAAAAAAAAAAK1BkAQAAAAAAAAAAsAJFFgAAAAD4/wwGg4xGowwGg6NTAQAAAOACmPgeAAAAwBk1NJjk5tY+ig5Go1ERERGOTsNu2tOxBQAAAFoDRRYAAAAAZ+TmZlDKqhztLT3s6FRgQ5cG+mrKsGsdnQYAAADg0iiyAAAAADirvaWHtXtfhaPTAAAAAACnwpwsAAAAAAAAAAAAVqDIAgAAAAAAAAAAYAWKLAAAAAAAAAAAAFagyAIAAAAAAAAAAGAFiiwAAAAAAAAAAABWoMgCAAAAAAAAAABgBYosAAAAAAAAAAAAVqDIAgAAAAAAAAAAYAWKLIALMxgMMhqNMhgMjk4FAAAAAAAAANodD0cnAOCEhgaT3NzOrVhiNBoVERFht/0BAAAAAAAAAP6HIgvgJNzcDEpZlaO9pYdbfV+XBvpqyrBrW30/AAAAAAAAANCWUWQBnMje0sPava/C0WkAAAAAAAAAAFqAOVkAAAAAAAAAAACsQJEFAAAAAAAAAADAChRZAAAAAAAAAAAArECRBQAAAAAAAAAAwAoUWQAAAAAAAKywePFiDR8+3GJZXl6eEhIS1KdPHw0cOFDp6ekW6xsaGrRw4UINGDBAvXv31qhRo1RcXGzzGAAAwD4osgAAAAAAAJyjV199VQsXLrRYdujQIY0cOVLBwcHKyspSYmKi0tLSlJWVZW6zePFirV69WnPmzFFmZqYMBoPGjh2r2tpam8UAAAD2Q5EFAAAAAACghUpLSzVmzBilpaUpJCTEYt2aNWvk5eWlmTNnKjQ0VPHx8RoxYoSWLVsmSaqtrdWKFSuUmJiomJgYhYeHKzU1VaWlpcrOzrZZDAAAYD8UWQAAAAAAAFro+++/14UXXqh169apd+/eFuu2bdumqKgoeXh4mJdFR0ersLBQ5eXlys/P19GjRxUdHW1e7+fnp4iICG3dutVmMQAAgP14nL0JAAAAAAAAJGnQoEEaNGhQs+tKSkoUFhZmsaxLly6SpP3796ukpESS1LVr1yZtDhw4YLMY1jCZTDp27JjV25/KYDDIaDTaLB6aqqqqkslkslk8jlnrs/UxcyVVVVUWn+H8OGYn3hsNBsNZ27VqkaWwsFB33XWX/v73v+uuu+6SdGLytrlz5+q7775Tp06dNHz4cI0ePdq8TUNDgxYtWqS33npLlZWVuvbaazVjxgxdfvnl5jZniwEAAAAAAGBv1dXV8vLysljWoUMHSVJNTY35RlVzbSoqKmwWwxp1dXXKy8uzevtTGY1GRURE2CwemiosLLTpzU+OWeuz9TFzRUVFRY5OAeeovR+zU99vm9NqRZa6ujpNmTLF4imIxsnbbrnlFs2aNUvbt2/XrFmz1KlTJ8XHx0v63+Rt8+bNU2BgoObPn6+xY8dq/fr18vLyalEMAAAAAAAAe/P29m4y+XxNTY0kycfHR97e3pJOzKvS+HVjm8YeBLaIYQ1PT0/16NHD6u1P1ZInf3F+QkJCbN6TBa3L1sfMlVRVVamoqEjBwcH0mHIRHDOpoKCgRe1arcjywgsv6IILLrBYdvLkbR4eHgoNDVVxcbGWLVum+Ph48+RtSUlJiomJkSSlpqZqwIABys7O1pAhQ84aAwAAAAAAwBGCgoJUVlZmsazx+8DAQNXX15uXde/e3aJNeHi4zWJYw2AwyMfHx+rtYX/t9aanK+OYnfgd8FrjWtrzMWtp8blVJr7funWrMjMz9cwzz1gst8cEcAAAAAAAAI4QFRWlnJwcHT9+3Lxs8+bNCgkJkb+/v8LDw9WxY0dt2bLFvL6yslK5ubnq37+/zWIAAAD7sXlPlsrKSk2dOlXTp09vMgmbPSaA8/f3typvW07w5siJwpqbQMtR+ZCLa+ZyPrFO/uxI5NI8Z8pFcq58yKV5LZ3gDQAAACfEx8dr+fLlSk5O1pgxY/Ttt98qIyNDs2bNknRiXPeEhASlpKSoc+fO6tatm+bPn6+goCDFxsbaLAYAALAfmxdZZs6cqT59+uj2229vss4eE8BZy5YTvDlyorDmJtByVD7k4pq5nC9nmgyLXJrnTLlIzpUPuTTVkgneAAAAcIK/v7+WL1+uuXPnKi4uTgEBAZo6dari4uLMbSZMmKD6+npNnz5d1dXVioqKUnp6uvm6yxYxAACA/di0yPLOO+9o27Zt+uc//9nsentMAGctW07w5sinfpubQMtR+ZCLa+ZiLWeaDItcnD8XZ8uHXJrX0gneAAAA2qunn366ybLIyEhlZmaedht3d3clJSUpKSnptG1sEQMAANiHTYssWVlZKi8v18CBAy2Wz5gxQ+np6brkkktafQI4a7WVCd4cfUPuZOTSvLaeizNNhkUuzXOmXCTnyodcLDFUGAAAAAAAwJnZtMiSkpKi6upqi2W33nqrJkyYoD/84Q967733tHr1ah0/flzu7u6SLCdv8/X1NU/e1lhkaZy8LSEhQdKJCeDOFAMAAAAAAAAAAMAe3GwZLDAwUJdffrnFh3RiPNFu3bopPj5eR44cUXJysgoKCrR27VplZGRo3Lhxkiwnb9u4caPy8/M1adKkJhPAnSkGAAAAAAAAAACAPdh84vszsdcEcAAAAAAAAAAAAK2t1YssO3futPjeHhPAAQAAAAAAAAAAtDabDhcGAAAAAAAAAADQXlBkAQAAAAAAAAAAsAJFFgAA4LIWL16s4cOHWyzLy8tTQkKC+vTpo4EDByo9Pd1ifUNDgxYuXKgBAwaod+/eGjVqlIqLi20eAwAAAAAAtH0UWQAAgEt69dVXtXDhQotlhw4d0siRIxUcHKysrCwlJiYqLS1NWVlZ5jaLFy/W6tWrNWfOHGVmZspgMGjs2LGqra21WQwAAAAAANA+UGQBAAAupbS0VGPGjFFaWppCQkIs1q1Zs0ZeXl6aOXOmQkNDFR8frxEjRmjZsmWSpNraWq1YsUKJiYmKiYlReHi4UlNTVVpaquzsbJvFAAAAAAAA7QNFFgAA4FK+//57XXjhhVq3bp169+5tsW7btm2KioqSh4eHeVl0dLQKCwtVXl6u/Px8HT16VNHR0eb1fn5+ioiI0NatW20WAwAAAAAAtA8eZ28CAADgPAYNGqRBgwY1u66kpERhYWEWy7p06SJJ2r9/v0pKSiRJXbt2bdLmwIEDNothDZPJpGPHjlm9/ckMBoOMRqNNYsE5VVVVyWQy2WVfnE9tnz3Pp/amqqrK4jPOjclkksFgcHQaAAAAZ0SRBQAAtBnV1dXy8vKyWNahQwdJUk1NjfkmV3NtKioqbBbDGnV1dcrLy7N6+5MZjUZFRETYJBacU2Fhod1u2nI+tX32PJ/aq6KiIken4LJOfb8FAABwNhRZAABAm+Ht7d1k8vmamhpJko+Pj7y9vSWdmFel8evGNo1P6tsihjU8PT3Vo0cPq7c/GU/9tn0hISF27cmCts2e51N7U1VVpaKiIgUHB9MjzAoFBQWOTgEAAOCsKLIAAIA2IygoSGVlZRbLGr8PDAxUfX29eVn37t0t2oSHh9sshjUMBoN8fHys3h7tCzdrYUucT63PaDTyGm8FirwAAMAVMPE9AABoM6KiopSTk6Pjx4+bl23evFkhISHy9/dXeHi4OnbsqC1btpjXV1ZWKjc3V/3797dZDAAAAAAA0D5QZAEAAG1GfHy8jhw5ouTkZBUUFGjt2rXKyMjQuHHjJJ0Y1z0hIUEpKSnauHGj8vPzNWnSJAUFBSk2NtZmMQAAAAAAQPvAcGEAAKDN8Pf31/LlyzV37lzFxcUpICBAU6dOVVxcnLnNhAkTVF9fr+nTp6u6ulpRUVFKT083T6xrixgAAAAAAKB9oMgCAABc1tNPP91kWWRkpDIzM0+7jbu7u5KSkpSUlHTaNraIAQAAAAAA2j6GCwMAAAAAAAAAALACRRYAAAAAAAAAAAArUGQBAAAAAAAAAACwAkUWAAAAAAAAAAAAK1BkAQAAAAAAAAC0GoPBIKPRKIPB4OhUAJvzcHQCAAAAAAAAAIBz19Bgkpub8xcujEajIiIiHJ3GOXGV3y0cjyILAAAAAAAAALggNzeDUlblaG/pYUen0qZcGuirKcOudXQacBEUWQAAAAAAAADARe0tPazd+yocnQbQbjEnCwAAAAAAAAAAgBUosgAAAAAAAAAAAFiBIgsAAAAAAAAAAIAVKLIAAAAAAAAAAABYgSILAAAAAAAAAACAFSiyAAAAAAAAAAAAWIEiCwAAAAAAAAAAgBUosgAAAAAAAAAAAFiBIgsAAAAAAAAAAIAVKLIAAAAAAAAAAABYgSILAAAAAAAAAACAFSiyAAAAAAAAAAAAWIEiCwAAAAAAAAAAgBUosgAAAAAAAAAAAFiBIgsAAAAAAAAAAIAVKLIAAAAAAAAAAABYgSILAJswGAwyGo0yGAyOTgUAAAAAAAAA7MLD0QkAcD4NDSa5uZ1bscRoNCoiIsJu+wMAAAAAAAAAR6PIAqAJNzeDUlblaG/p4Vbf16WBvpoy7NpW3w8AAAAAAAAA2BpFFgDN2lt6WLv3VTg6DQAAAAAAAABwWszJAgAAAAAAAAAAYAWKLAAAAAAAAAAAAFagyAIAAAAAAAAAAGAFiiwAAAAAAAAAAABWoMgCAAAAAABgI/v27VPPnj2bfLz11luSpLy8PCUkJKhPnz4aOHCg0tPTLbZvaGjQwoULNWDAAPXu3VujRo1ScXGxRZuzxQAAAPbj4egEAAAAAAAA2oqdO3eqQ4cO+vDDD2UwGMzLfX19dejQIY0cOVK33HKLZs2ape3bt2vWrFnq1KmT4uPjJUmLFy/W6tWrNW/ePAUGBmr+/PkaO3as1q9fLy8vrxbFAAAA9kORBQAAAAAAwEZ27dqlkJAQdenSpcm6jIwMeXl5aebMmfLw8FBoaKiKi4u1bNkyxcfHq7a2VitWrFBSUpJiYmIkSampqRowYICys7M1ZMgQrVmz5owxAACAfdl8uLBff/1VTzzxhG6++Wb169dP99xzj7Zt22ZeT7dYAAAAAADQVu3cuVM9evRodt22bdsUFRUlD4//PfMaHR2twsJClZeXKz8/X0ePHlV0dLR5vZ+fnyIiIrR169YWxQAAAPZl854skydPVnl5uRYsWKDOnTvrjTfe0OjRo7V27Vp17tyZbrEAAAAAAKDN2rVrlwICAvS3v/1NRUVFuvzyy/Xggw9qwIABKikpUVhYmEX7xh4v+/fvV0lJiSSpa9euTdocOHBAks4aw9/f36q8TSaTjh07ZtW2zTEYDDIajTaLh6aqqqpkMplsFo9j1vo4Zq7H1sfMlVRVVVl8bo9MJpPF0J+nY9MiS3FxsTZt2qQ333xT/fr1kyQlJyfr008/1fr16+Xt7U23WAAAAAAA0CbV1taqqKhIRqNRU6dOlY+Pj9atW6exY8fqlVdeUXV1tby8vCy26dChgySppqbGfCOruTYVFRWSdNYY1qqrq1NeXp7V25/KaDQqIiLCZvHQVGFhoU1vfnLMWh/HzPXY+pi5oqKiIken4FCnvuc2x6ZFlosuukgvv/yyrrnmGvMyg8Egk8mkiooKfffdd812aX3ppZdUXl6uffv2nbFb7JAhQ07bLbYxhrVPbAAAAAAAYEuNTxi35AlItA1eXl7aunWrPDw8zDdlrrnmGu3evVvp6eny9vZWbW2txTaNhREfHx95e3tLOlGsafy6sU3j0+pni2EtT0/P0w5zZg3O+9YXEhJi814RaF0cM9dj62PmSqqqqlRUVKTg4OB222OqoKCgRe1sWmTx8/Mz90BptGHDBu3Zs0c33XSTUlNT20W3WEd21WuuC5uj8iEXcjnfXM4n1smfHYlcTs+Z8iGX5rW0WywAAOeqocEkN7e2/x7T3p4wbi/H9WyaK3SEhYXp888/V1BQkMrKyizWNX4fGBio+vp687Lu3btbtAkPD5eks8awlsFgOK8iDeyvvd70dGUcM9fDMTvxO2iv7w8tvSdi8zlZTpaTk6Np06Zp8ODBGjRokObNm9cuusU68kK6uS5sjsqHXMjlfHM5X87UnZFcTs+Z8iGXplrSLRYAgHPl5mZQyqoc7S097OhUYCOXBvpqyrBrHZ2Gw+Xn5+uee+7RsmXL1L9/f/Py7777Tj169NBVV12l1atX6/jx43J3d5ckbd68WSEhIfL395evr686duyoLVu2mIsslZWVys3NVUJCgiQpKirqjDEAAIB9tVqR5cMPP9SUKVPUu3dvLViwQNLZu7S2lW6xjnzqt7kubI7Kh1zI5XxzsZYzdWckF9fIh1ya19JusQAAWGNv6WHt3lfh6DQAmwoLC9OVV16pWbNmacaMGbrooou0Zs0abd++XW+//bYuvvhiLV++XMnJyRozZoy+/fZbZWRkaNasWZJOPOCSkJCglJQUde7cWd26ddP8+fMVFBSk2NhYSVJ8fPwZYwAAAPtqlSLLypUrNXfuXMXGxiolJcX8FCzdYlufo2/InYxcmkcuzWuNXJypOyO5nJ4z5UMullx1qLB9+/Zp0KBBTZbPmTNHf/7zn5WXl6e5c+fqu+++U6dOnTR8+HCNHj3a3K6hoUGLFi3SW2+9pcrKSl177bWaMWOGLr/8cnObs8UAAADtk5ubm5YuXaqUlBRNnDhRlZWVioiI0CuvvKKePXtKkpYvX665c+cqLi5OAQEBmjp1quLi4swxJkyYoPr6ek2fPl3V1dWKiopSenq6+d6Kv7//WWMAAAD7sXmR5Y033tDs2bM1fPhwTZs2TW5ubuZ1Z+vSSrdYAABwvnbu3KkOHTroww8/tCgU+fr66tChQxo5cqRuueUWzZo1S9u3b9esWbPUqVMnxcfHS5IWL16s1atXa968eQoMDNT8+fM1duxYrV+/Xl5eXi2KAQAA2q/OnTvrqaeeOu36yMhIZWZmnna9u7u7kpKSlJSUZHUMAABgP25nb9JyhYWFeuqppxQbG6tx48apvLxcBw8e1MGDB3X48GHFx8fryJEjSk5OVkFBgdauXauMjAyNGzdOkmW32I0bNyo/P1+TJk1q0i32TDEAAED7tmvXLoWEhKhLly4KCAgwf3h7e2vNmjXy8vLSzJkzFRoaqvj4eI0YMULLli2TdGLI0hUrVigxMVExMTEKDw9XamqqSktLlZ2dLUlnjQEAAAAAANoPm/Zk+eCDD1RXV6fs7GzzjYhGcXFxevrpp+kWCwAAWtXOnTtPO8/atm3bFBUVJQ+P/10CRUdH66WXXlJ5ebn27duno0ePKjo62rzez89PERER2rp1q4YMGXLWGNb2rDWZTDp27JhV257KYDA41ZCQsL2qqiqbzWV2NpxPbZ89zyeJc6qts+X5ZDKZXHb4UgAA0H7YtMgyfvx4jR8//oxt6BYLoLU1/uPOP2RA+7Rr1y4FBATob3/7m4qKinT55ZfrwQcf1IABA1RSUqKwsDCL9l26dJEk7d+/XyUlJZKkrl27Nmlz4MABSTprDGuLLHV1dcrLy7Nq21MZjUZFRETYJBacU2FhoaqqquyyL86nts+e55PEOdXW2fp8anzgEgAAwFm1ysT3AGArDQ0mubmdW7HkfP5xt2Z/AJxHbW2tioqKZDQaNXXqVPn4+GjdunUaO3asXnnlFVVXVze5WdOhQwdJUk1NjfmmUHNtKioqJOmsMazl6el52h4454oic9sXEhJi154saNvseT5JnFNtnS3Pp4KCApvEAQAAaE0UWQA4NTc3g1JW5Whv6eFW39elgb6aMuzaVt8PgNbj5eWlrVu3ysPDw1wIueaaa7R7926lp6fL29tbtbW1Fts0FkZ8fHzk7e0t6USxpvHrxjaNQ9ucLYa1DAbDeW2P9oWhlmBLnE+wJVueTxTkAACAK6DIAsDp7S09rN37KhydhlUYugywv+YKFWFhYfr8888VFBSksrIyi3WN3wcGBqq+vt68rHv37hZtwsPDJemsMQAAAAAAQPvh5ugEAMBVNDSc+7AHjUOXWfNEnzX7A9q7/Px89e3bV9u2bbNY/t1336lHjx6KiopSTk6Ojh8/bl63efNmhYSEyN/fX+Hh4erYsaO2bNliXl9ZWanc3Fz1799fks4aAwAAAAAAtB/0ZAGAFmLoMsD5hYWF6corr9SsWbM0Y8YMXXTRRVqzZo22b9+ut99+WxdffLGWL1+u5ORkjRkzRt9++60yMjI0a9YsSSeGG0tISFBKSoo6d+6sbt26af78+QoKClJsbKwkKT4+/owxAAAAAABA+0GRBQDOgSsPXQa0B25ublq6dKlSUlI0ceJEVVZWKiIiQq+88op69uwpSVq+fLnmzp2ruLg4BQQEaOrUqYqLizPHmDBhgurr6zV9+nRVV1crKipK6enp5jle/P39zxoDAAAAAAC0DxRZAABAm9K5c2c99dRTp10fGRmpzMzM0653d3dXUlKSkpKSrI4BAAAAAADaB+ZkAQAAAAAAAAAAsAJFFgAAAAAAAAAAACtQZAGAdsJgMMhoNMpgMDg6FQAAAAAAAKBNYE4WAHBBDQ0mubmdW7HEaDQqIiLCbvsDAAAAAAAA2jqKLADggtzcDEpZlaO9pYdbfV+XBvpqyrBrbR6XnjUAAAAAAABwdRRZAMBF7S09rN37KhydhiR61gAAAAAAAKB9osgCADhvbaFnDQAAAAAAAHCuKLIAAGzCmXrWAAAAAAAAAPbg5ugEAAAAAAAAAAAAXBFFFgAAAAAAAAAAACtQZAEAAAAAAAAAALACRRYAAAAAAAAAAAArUGQBAAAAAAAAAACwAkUWAAAAAAAAAAAAK1BkAQC0ewaDQUajUQaDwdGpAAAAAAAAwIV4ODoBAABsqaHBJDe3cyuWGI1GRURE2G1/AAAAAAAAaBsosgAA2hQ3N4NSVuVob+nhVt/XpYG+mjLs2lbfDwAAAAAAAJwTRRYAQJuzt/Swdu+rcHQaAAAAAAAAaOOYkwUAAAAAAAAAAMAKFFkAAAAAAAAAAICZwWCQ0WiUwcA8tGfDcGEAAAAAAAAAANhBQ4NJbm7OX7gwGo2KiIhwdBrnxFG/W4osAAAAAAAAAADYgZubQSmrcrS39LCjU2lTLg301ZRh1zpk3xRZAAAAAAAAAACwk72lh7V7X4Wj04CNMCcLAAAAAAAAAACAFSiyAAAAAAAAAAAAWIEiCwAAAAAAAAAAgBUosgAAAAAAAAAAAFiBIgsAAAAAAAAAAIAVKLIAAAAAAAAAAABYgSILAAAAAAAAAACAFSiyAAAAAAAAAAAAWIEiCwAAAAAAAAAAgBUosgAAAAAAAAAAAFiBIgsAAAAAAAAAAIAVKLIAAAAAAAAAAABYgSILAAAAAAAAAACAFSiyAADgRAwGg4xGowwGg6NTAQAAAAAAwFl4ODoBAADaqoYGk9zczq1YYjQaFRERYbf9AQAAAAAAwHoUWQAAaCVubgalrMrR3tLDrb6vSwN9NWXYta2+HwAAAAAAAPwPRRYAAFrR3tLD2r2vwtFpAAAAAAAAoBUwJwsAAAAAAAAAAIAVKLIAAAAAAAAAAABYwWWLLA0NDVq4cKEGDBig3r17a9SoUSouLnZ0WgAAoJ3gWgQAADgS1yIAADgHly2yLF68WKtXr9acOXOUmZkpg8GgsWPHqra21tGpAQCAdoBrEQAA4EhciwAA4BxcsshSW1urFStWKDExUTExMQoPD1dqaqpKS0uVnZ3t6PQAAEAbx7UIAABwJK5FAABwHgaTyWRydBLn6ttvv9Wf//xn/etf/1JISIh5+T333KOePXtq5syZ5xTv66+/lslkkqenp81yNBgMqjhSq/rjDTaLeSYe7m66sKOXTnc47ZkPuZALubSvXJwtH3Kx3dt6XV2dDAaD+vXrZ7OYbQXXInCU1vhbbwnOp7bJUeeTxDnVFnEtYl+ucC0i8bfeWlrz9Ztj1jo4Zq6HY+Z6HHkt4mGzPdpRSUmJJKlr164Wy7t06aIDBw6cczyDwWDx2VYu7Ohl03gtcaafwd75kEvzyKV55NI8V8lFcq58yMV2sWz93thWcC0CR3PE3ybnU9vlqNd6zqm2iWsR+3CVaxGJv/XW1Fp/Hxyz1sMxcz0cM9fjiGsRlyyyVFVVSZK8vCxPxg4dOqiiouKc4/Xt29cmeQEAgPaBaxEAAOBIXIsAAOA8XHJOFm9vb0lqMplbTU2NjEajI1ICAADtCNciAADAkbgWAQDAebhkkaWxO2xZWZnF8rKyMgUFBTkiJQAA0I5wLQIAAByJaxEAAJyHSxZZwsPD1bFjR23ZssW8rLKyUrm5uerfv78DMwMAAO0B1yIAAMCRuBYBAMB5uOScLF5eXkpISFBKSoo6d+6sbt26af78+QoKClJsbKyj0wMAAG0c1yIAAMCRuBYBAMB5uGSRRZImTJig+vp6TZ8+XdXV1YqKilJ6enqTSd8AAABaA9ciAADAkbgWAQDAORhMJpPJ0UkAAAAAAAAAAAC4GpeckwUAAAAAAAAAAMDRKLIAAAAAAAAAAABYgSILAAAAAAAAAACAFSiyAAAAAAAAAAAAWIEiCwAAAAAAAAAAgBUosgAAAAAAAAAAAFiBIgsAAAAAAAAAAIAVKLI42JEjRxydQouZTCZHpwAArY7XOgAAAAAAALQURRYHu/POO/X99987Og2zwYMH69dff22yvLS0VNHR0fZPCE3s37/fXJz78ssv9eSTT2r9+vV23X9LP9qr2bNna8+ePY5OA2fgjK91VVVV+uabb7Rt2zZt3brV4gMA0Pq2bt2q1atX68iRIyooKFBdXZ2jUwIAtKKPP/5YDQ0Njk4DLbRz505HpwArTJgwQZ988gl/ay6G+xPnzsPRCbR3NTU1MhqNDs3h/fff12effSZJ2rdvn5588kl16NDBos2+fftkMBjsllNDQ4PWr1+vnJwc1dXVNXmyfN68eXbL5XSOHTumFStW6OGHH7bbPrOzszVp0iQtXbpUl19+ucaMGaPLLrtMa9euVUVFhYYNG9bqOQwaNKjF50JeXl6r5rJo0aIWt7XncXrnnXc0cuRIu+2vuf231B//+MdWy6PRuZwzGzdubLU8nPG1rtF//vMfJSUl6ciRI01e7wwGQ6v/LQGu4t57721x29dee60VM0FbcuTIEY0ZM0bbt2+XwWDQjTfeqJSUFBUVFenVV19VUFCQo1OEk3v88cdb3NYZ/o8BcMLEiRPl6+urO++8U3fddZdCQ0MdnRLO4M4779TVV1+t+Ph4DR06VH5+fo5OCS3g7u6uCRMmyNfXV3/84x8VFxfH35qT4/6EdSiyONiwYcP08MMPa9iwYerevbu8vb0t1kdFRbV6Dn379tXq1avNfzj79++Xp6eneb3BYJCPj4+eeeaZVs+l0TPPPKPXXntN4eHh6tixo932ey6OHTumRYsW2fXm/eLFizV69GjdcMMNWrZsmS655BK999572rBhgxYtWmSXIsvJN6127typRYsW6cEHH1Tfvn3l6empb7/9Vi+++KIefPDBVs9l7dq1Ft8fOHBAnp6euuyyy+Th4aE9e/aorq5O11xzjV2P08CBA7Vy5UolJibqggsusNt+Gz322GMW3xsMBplMJhmNRnl4eOjw4cNyd3fXRRddZJciS1xcnLlwUVFRoVWrVum3v/2t+vbtKw8PD+3YsUP//ve/NWrUqFbNwxlf6xqlpKSof//++r//+z/5+vraff+Aq+jWrZv565qaGr3//vu66qqr1KdPH/PryY4dO/TnP//ZgVnC1SxYsEDSiYdZ7rjjDknS1KlTNWXKFD377LPm9cDp7N271/y1yWTStm3bdPHFFysiIkIeHh7Kz89XaWmpBg8e7MAsAZxq06ZNeu+99/TOO+8oPT1dkZGRuuuuuzR06FCnvQ/Rnr3//vt65513tGzZMj399NMaPHiw7rrrLt10000OeVAOLZOamqojR46Yj1/j31p8fLz+8Ic/8LfmhLg/YR2DicHnHSo8PPy06xxRHRw+fLgWLVqkCy+80K77PVV0dLQSExPtUjRwJZGRkdqwYYO6deum4cOHKzw8XMnJydq/f79+97vf6dtvv7VrPnfddZceeOABxcbGWiz/+OOP9eyzz2rDhg12yyUjI0Mff/yxnnvuOfn7+0uSKisrNXXqVIWFhWny5Ml2y+Wee+7Rf//7XxkMBvn7+zfpLdGavTVO9f7772vZsmWaN2+e+fWmsLBQjz/+uIYMGaLhw4fbLRdJeuihh9SnTx+NHTvWYvnrr7+uDz/8UBkZGXbJw1le6xr16tVL//jHP9SjRw9HpwK4jOnTp6tjx45NCsvPP/+8du/erRdeeMFBmcHV/Pa3v9Vzzz2nfv36qW/fvlq3bp0uu+wyffPNNxo/frw2b97s6BThQhYsWKB9+/Zp3rx58vLykiQdP35cTzzxhAwGg+bMmePgDAE0p7i4WP/85z/173//W3v27NEtt9yiP/3pTwyb7oRMJpM2b96sf/7zn/roo4/k7e2tP/7xj4qPj1f37t0dnR7OYu/eveZii8lk0q233qp7771X11xzjaNTw//H/Qnr0JPFwex5s7UlXn/9dUenIOnE06kDBgxwdBpOx8/PT4cPH9aRI0e0fft285P/e/bsUadOneyez+7du5t90e3evbsOHDhg11xefvllpaenmwss0onf1+TJkzV8+HC7FlluvPFG3XjjjXbb35mkpKQoNTXVoqAbEhKi5ORkPfDAA3YvsmzatElTp05tsvzmm29WSkqK3fJwlte6RsHBwfrll18cnQbgUt577z394x//aLL8j3/8o1166aHt+OWXXxQQENBkeceOHVVVVeWAjODKVq9erTfffNNcYJFODJUyevRo/elPf6LIAjipSy65RD179lRhYaH27NmjnJwcffzxx7rkkks0f/78Mz4gC/syGAy64YYb1KlTJ3Xu3FmrVq1SRkaGli9frgEDBmjGjBnq2rWro9PEKWpra7Vx40atW7dOmzZt0sUXX6w77rhDZWVlGjZsmBITEzVmzBhHpwlxf8JaFFkc7ORhL05VXV1tx0xOKCoq0qxZs8xzoZzKXj1rBgwYoM8++8wperI40/wwMTExeuKJJ9SxY0d17NhRN954o7744gvNnDlTAwcOtFsejXr27KnXXnvN/GSeJNXX1+ull15Sr1697JpLbW2tjh071mR5eXm5XfOQ7Dv/y9n8+uuvTXrSSCfOa0e8xnTp0kVffPGFLr/8covlH3744RlfD23NWV7rGiUlJWn27NmaNGmSrrjiCosbM9KJf/oAWPLz81Nubq6Cg4Mtlm/bts2i4A6cTa9evfT+++9r3LhxFstfe+01RUREOCgruCoPDw/t37+/yXjzu3fvlo+Pj4OyAnA6X3/9td59913961//Uk1NjW655RYtWbJEv/nNb3Ts2DFNmzZNEydO1L/+9S9HpwpJJSUlWrdundatW6fdu3erT58+Sk5O1h/+8AcdOnRI06dP18MPP6ysrCxHp4r/b9u2bXr33Xf1wQcfqLq62vw3dsMNN5jvI/Xs2VMvvPACRRYnwf0J61BkcbCKigotWbJEO3fu1PHjxyWd6PpYV1enH374QTk5OXbNZ8aMGdq/f7+mTJni0HH3evXqpWeffVabN29WaGioxbwJkn1vYjvT/DB///vf9fzzz+unn37SkiVL5OXlpZycHEVGRurRRx+1ez5Tp07V6NGj9dlnnykiIkImk0k7duxQVVWV3YZ9ajRo0CD9/e9/1xNPPKFrrrlGJpNJOTk5mj17tm6//Xa75nK2ieft+YT19ddfryeffFLPPvusLr30Ukkn/smfNWuWQwpzo0eP1uzZs7V9+3b16tXLfJyys7Pt2pPFWV7rGt1///2SpAcffNBiPGGTycTEcsBp3H333XriiSe0e/dui9f9VatWKSkpydHpwYVMnjxZI0eO1H//+1/V19dryZIlKigoUG5urtLT0x2dHlzM0KFDlZycrIkTJ1q8Nr3wwgv629/+5uj0AJwkNjZWe/fuVUREhP7v//5Pt99+u8X/Bj4+Pvr973+vTZs2OTBLNLrvvvu0detWde7cWXfeeacWLlyoK664wrz+ggsu0D333KPHH3/cgVniVAkJCRZ/Y35+fk3aXHnllYqJiXFAdmgO9yesw5wsDvbII49o06ZNuummm/T+++9ryJAh2r17t3JzczV58mTziW0vkZGRysjIUN++fe2631MNGjTotOsMBoNdh1ljfpgz++mnn7RmzRr98MMPkqSrrrpK99xzj7p06WLXPI4cOaL/+7//06ZNm8xvAiaTSb/73e/07LPPNqm8t6bTdSXv0KGDgoKC9MEHH9gtl9LSUo0ePVq7d+82X8xUVlYqMjJSL7/8skPmJHnvvff0+uuva+fOnTIYDLrqqqt0//332/Wiylle6xp99dVXZ1x/3XXX2SkTwLW89NJLWrlypQ4ePChJ6tq1q8aOHcuNTJyz/Px8rVixQrm5uWpoaNCVV16pUaNGqXfv3o5ODS6mtrZWc+bM0T/+8Q/V19fLZDKpQ4cOSkhI0JQpU5icGXAiTz31lP70pz8pLCzstG0qKytVX1+vzp072zEzNGf8+PH6y1/+opiYGLm7uzfbpqSkRIcOHdJVV11l5+xwOosWLVJCQoJDhriHdbg/YR2KLA52/fXX69lnn1VMTIyGDh2qlJQUhYeH6+9//7tqamr07LPP2jWfmJgYLVu27IwXGe1N37599e677zrNBGr5+fnKyMhQYWGh0tLS9OGHH6pHjx66/vrrHZpXbW2tPD09Hf6PY2FhoXbt2iVJioiI0GWXXebQfKQTQ6gVFxfriSee0LBhw/SHP/zBrvs/fvy4vvjiC4tCWHR0tMOPlSM522vdwoULdcsttzAsDWClQ4cOSZIuuugiB2cCACccPXpUhYWFkqTQ0FAZjUYHZwTgVIMHD9bChQt19dVXOzoVtMBdd92lp556ivlxXMx1112nN998s8kwmnBe3J+wDsOFOdjRo0fNN/lCQ0OVn5+v8PBwJSQk2L0XiyQNHz5cCxYs0Pz5851iCJ1T1dbW6ttvv1X//v3ttk9nmh/mu+++0z333KM+ffrou+++U21trfLy8vTUU09p0aJF+u1vf2v3nN58800tX75cBw4c0AcffKDly5crICDAYfOS/Pzzzzp06JCGDh2qkpIS1dXVNRluzt48PDwUGhqqxx57TFOmTLF7kcXd3d18QRMVFaWjR4/atcCyaNEijR49WkajUYsWLTpjW3udN872WvfZZ59pyZIlCgoK0qBBg3TLLbfouuuuO+0TWgBOKCsr05o1a1RYWKhp06Zpw4YNCgsL4584nNXZ3o9O5kxzrcE1VFdXKzs7W7t379bo0aO1Y8cO9ejRgyfhASdTU1NDAdSF7Nu3j7mtXFBwcLB27tzJ9bkL4f6EdSiyOFjXrl21b98+de3aVcHBwcrPz5ckGY1GVVRU2D2fTz75RNu3b9f1118vf3//JkMs2WuYrtzcXE2fPl07d+5UQ0NDk/X2HP/PmeaHSUlJ0ahRozRp0iTzMEdz5syRr6+vQ4os//znP/Xcc8/pvvvu0/LlyyWdKBampKSoQ4cOGjt2rN1yOXLkiEaPHq1vvvlGBoNBN954o1JSUlRUVKRXX31VQUFBdsvldHx8fHTgwAG77rO2tlaPPvqoNmzYIDc3N33wwQd65plndPjwYS1atMguBYa1a9dq2LBhMhqNWrt27WnbGQwGu/09OctrXaO33npL5eXl+uSTT/TJJ58oMTFRbm5uuvnmm3XLLbfod7/7nV3zAVxBcXGx/vKXv6hjx44qLS3VxIkTtWHDBk2bNk3p6enq16+fo1OEEzvT+9HJ7PnehLbh559/1l//+lf9/PPPqq2t1V/+8hetWLFCO3bs0GuvvcZNJsCJDBs2TA8//LCGDRum7t27y9vb22J9VFSUgzJDc8aOHavk5GSNHj262ePFZNzO6corr9SUKVO0fPlyBQcHq0OHDhbr582b56DMcDrcn7AOw4U52HPPPaf33ntPzz77rOrq6jRx4kTNmjVLH374oX744Qe9++67ds3HmZ4yr6mp0Z/+9CfNmTNHjz32mPbs2aNVq1bp2Wef1e9//3u75CE51/ww/fv311tvvaWQkBD17dtX69at02WXXaY9e/bozjvv1H//+1+75SJJcXFxuvfeexUXF2eRzz/+8Q8tWbJE//73v+2Wy5NPPqnc3FzNnz9fd9xxh9atW6e6ujpNmTJFwcHBWrBggd1y2bp1q8X3JpNJhw8f1quvvqqamhqtWbPGbrmkpaXpX//6l2bOnKnx48dr3bp1OnDggKZNm6YbbrhBTz75pN1ycSbO8lp3Onv27NGLL76of/7znzKZTEwsBzTjgQceUOfOnTVnzhz169dP69at0yWXXKLHHntMBw4c0MqVKx2dIoB2aMqUKTpy5IhSU1N1ww03aN26dfLz89PkyZPl7u6ul19+2dEpAvj/zjTsFJM7O5+TjxeTcbuO4cOHn3H966+/bqdMYC3uT7QMPVkcLDExUdXV1Tpw4IBuv/12/f73v9fEiRPl6+urhQsX2j0fR99YbPTdd98pIyNDkZGRysrKUlhYmP72t78pKChIa9assWuR5aOPPrLbvs7G09NTR44cabJ8//79DunmXFhY2OzQbf3791dJSYldc/n444/13HPPWczBcsUVV2jGjBkaP368XXMZPny4DAaDTq1hX3bZZUpJSbFrLu+9955mzpxpMWfPddddp9mzZyspKclpiiz2HgrQWV7rGpWXl+vLL7/Uli1b9OWXX+qnn37SpZdeqj/96U/6zW9+4+j0AKf03//+VytXrrT4J9vd3d08KSrQUvv37292ucFgkKenpzp37iw3Nzc7ZwVX9eWXX+rll1+2uDa/8MILlZSUpHvvvdeBmQE4lb17r+P8vPbaa45OAVagiOJ6uD9hHYosDubl5aXk5GTz9zNnzjQXWRw11p0zTKze0NCggIAASVJISIh27dql/v37a/DgwXrppZdaff/79+9X165dZTAYTvuPdyN7dkm95ZZb9Nxzzyk1NdW8bPfu3Zo7d64GDhxotzwaXXzxxfrxxx+bTC7/9ddfq0uXLnbN5ZdffjGfMyfr2LGjqqqq7JpLcxfrnp6edv+dSFJpaam6d+/eZHnXrl1VWVlp93ycaShAZ3ita3TjjTfKzc1Nv/3tb3X//ffrN7/5jbp162b3PABXcvz48WZfR44cOcJ4wTgngwYNOuNcZV5eXhoyZIhmzpzZZHhJ4FRHjx497cNP9fX1ds4GwJmc6Xq7urrajpmgJa677jpHpwAr1dfXq7y8XMePH5d0ovdRbW2tvvnmG/3xj390bHJogvsT1qHI4gCnDiV0JvYeA9RZJla/4oortHXrVt1xxx26/PLLtWPHDknS4cOHVVtb2+r7Hzx4sD7//HP5+/uf9h9vR3RJffTRRzVmzBjdcMMNMplMuuuuu3T48GFdddVVmjp1qt3yaHT33Xdr1qxZeuyxxyRJP/74oz777DOlpaVpxIgRds2lV69eev/99zVu3DiL5a+99poiIiLsmkvjm09tba327t2r7t27N+nVYi+hoaH64osvmjzVvX79evXo0cPu+cybN08eHh6aMWNGs0MB2ouzvNY1uvfee7V582Z98sknOnjwoH766SdFR0fr2muv5YYecBo33XSTlixZYtFD8NChQ5o/f76io6MdmBlczdy5c/Xss88qMTHR3KNy+/btWrhwoXmc/kWLFumFF17QI4884uBs4eyioqK0atUqTZ8+3bysrq5OL774InNFAU6moqJCS5Ys0c6dOy1u/tbV1emHH35QTk6OgzPEyWpra5WZmWlxvBqX79ixw67DlaPlNm/erKSkJJWXlzdZ5+3tTZHFCXF/wjrMyeIA4eHhzQ4ldCpHjCk5YsQI9e7d2zyxeuMcG88884y++uorZWVl2SWPrKwszZw5U3PnztXVV1+tO++8U3/+85/19ddf6+KLL1Z6enqr7v+rr75Sv3795OHhoa+++uqMbR3xNMXmzZuVm5urhoYGhYWFacCAAQ4bxmLBggXKyMhQTU2NJMnDw0N//etfNW3aNLvm9PXXX2vkyJH6zW9+o02bNun2229XQUGBcnNzlZ6ebtfeCSaTSc8995xef/111dXV6YMPPlBqaqo6dOigJ598Up6ennbL5eOPP9bEiRP15z//WWvWrNGYMWP0448/6t///rdSU1N122232S0XSerbt695KMC7775bSUlJ6t+/v1599VV98skneuWVV+ySh7O81p2qvLxcX3zxhb744gtt2bJFP//8s/r06UPXeKAZpaWluvfee/Xrr7/q8OHDuuKKK7Rv3z516tRJK1eu5GkrtNjtt9+uBx98sMlwtB9++KFeeOEFvfvuu9q8ebOmTZumjz/+2EFZwlXs3r1bw4YNU5cuXfTjjz/q+uuv148//qjDhw9r5cqVZ5wDAoB9PfLII9q0aZNuuukmvf/++xoyZIh2796t3NxcTZ48Wffff7+jU8RJZs6cqbVr1+rqq6/WN998o759+6q4uFjl5eUaMWKEHn30UUeniGb8+c9/lr+/v4YPH66HH35YKSkp2r9/vxYuXKh58+bplltucXSKOA3uT5wberI4gDOP+/ndd99pxowZTZbfc889Wr16td3yiI+P14UXXqhOnTopNDRUzzzzjF566SV17dpVf//731t9/ycXTpytS+rbb78tHx8fjR49WtKJuSV+/fVX3XnnnXbP5auvvlJiYuL/Y+/e43q+//+P399KqqmNhsxGKWmZ47RP+46FsRM+lraPHbKFWYx8nGIOH4eRY3PIcchHM5tYPoYdY5uN+ZjsY+xDrKkYEs1Z596/P/x6f7wV8lbvd3G7Xi5d1Ov1fD3eD/R+v1/v5+N5UP/+/ZWcnCyj0aiGDRuqevXqVs+lVatWiouL0/Lly9WgQQPt2bNHjRo10pgxY9S8eXOr5rJy5Up9+umnGj9+vGnPk44dO2rixIlyc3PT8OHDrZZL+/btNW/ePL3//vuys7NTTEyMGjVqZJMCi2T7pQCLVJTXumu5ubmpZcuWunTpki5evKitW7cqOTnZZvkAFVmdOnW0fv16bdq0SQcOHFBhYaFeeeUVdevWzSbvQ6i8jhw5oocffrjYcW9vb6WkpEiSPDw8ShyBCVzLy8tLGzZs0Mcff6y6deuqsLBQzz33nF599VU9+OCDtk4PwFW2bdumGTNmKDAwUElJSerTp498fX31j3/8g3vwCmjz5s2aNm2ann/+eT399NOaNGmSHnroIQ0ZMkR5eXm2Tg/XcfDgQa1du1aNGzeWn5+fnJ2d1bNnTzk7OysmJoYiSwVG/8StochiAxV5ZGVF2lj96hfazp07q3PnzlZ9/CJnz57VkiVL9Ntvv5lma1zNmhXcFStWaM6cOWaFpgceeEDjx49Xbm6uXnrpJavlIkmDBg1STEyMmjRpoqZNm1r1sa/17bffKjAw0KpLTl1PXFycxo0bp06dOmnSpEmSpOeff14ODg6KjIy0apHl4MGDevLJJ/Xkk09a7TFvxNZLARapSK910pUPDNu3b9f27dt19OhReXp6qn379lq+fDlLiwA34OTkZPX3Ptx5vLy8FB8fX2wpsPj4eDVo0EDSlT3D6tSpY4v0UAlduHBB7du319///ndJ0vLly+kABCqgS5cuycfHR9KV94KkpCT5+voqJCSEWSwV0NmzZ9WiRQtJko+Pj/bv36+GDRsqLCxMgwcPNlumERWHnZ2daQCUh4eHDh06pMcff1wBAQGaPn26jbNDSeifsAxFFht4/fXXS93W2lOwbLmx+qhRozRmzBhVr15do0aNumHbqVOnlmsuV4uIiNDevXv1xBNP6P7777fa45Zk1apVmjZtmp599lnTsdGjR6t58+aaN2+e1Tua3NzcdOHCBas+5vUMHjxYLi4u6tatm7p37y4vLy+b5fLHH3+UOCK2cePGOn36tFVz6datm5o0aaLg4GB17dpVLi4uVn38a4WEhGjMmDGSpKefflrdunWTo6Ojfv75Z9MNszXY8rWuJIMHD1bLli31yiuvqEOHDqZOPQDmnnrqKX3yySeqUaPGTTcrr8gzh1GxDB06VP369dOuXbvUsmVLFRYW6pdfftGvv/6q+fPn68CBAxo5cqR69epl61RRCfzwww8aMGCAevfurWbNmkmSvvjiC82bN09Lly417fsDwPbq1q2rY8eOqW7duvLw8FBSUpKkK4M4zp07Z+PscK37779fmZmZeuCBB1S/fn0dOnRIklSjRg2rf85G6fn6+iohIUGhoaHy9PTU7t279cYbbyg9Pd3WqeE66J+wDEUWG6jIM1lK2lj94sWL8vX1LfeN1f/44w8VFhaavq8oEhMT9f7771eIZcMyMjJK3MS9WbNmOn78uNXzadOmjcLCwhQYGKgGDRqoWrVqZucHDhxotVy2b9+uzz77TOvXr1dMTIyaNWum7t27q0uXLlZfNqZevXrau3dvsSUhtm7dqoceesiquXz++edav369li5dqmnTpumpp55S9+7d1aZNmxt2TpYXWy8FWMSWr3Ul+fHHH+Xq6ipJ+vPPP3X+/HnTzwD+JygoSI6OjpKk7t272zgb3CnatGmjtWvXasWKFdq2bZvs7e3l6+urSZMmqVGjRtq3b59GjBjBrCmUypw5c/Tmm29q0KBBpmNr167V7NmzFRUVZdNlSQGYe/bZZzVixAjNmDFDAQEBGjx4sFq0aKHNmzfTqVgBBQYGavz48Zo6dapatWqlyMhIderUSZ9//rnc3d1tnR6uo2/fvho4cKAcHBzUuXNnRUdH66233tLBgwcVEBBg6/RQAvonLMPG9yhRRdpYvUhOTk6xTnxrePbZZ/Xee++pSZMmVn/sa73wwgvq2rWraT+WIitXrtTq1av12WefWTWfDh06XPecwWCw2SjitLQ0bdy4UV9//bWOHDmijh076sUXX7TaG3h8fLxmzJihfv36ae7cuRo9erTS0tK0cuVKjRo1Sq+88opV8ria0WjUjh07tHHjRn3zzTdydHTUCy+8oODgYNWvX9/q+VQUFem1btWqVVq0aJFpzf/7779fffr0UWhoqE3yASq6JUuWqFu3bizhBKBCadGihTZu3FhsYM3Ro0f117/+Vf/5z39slBmAa+Xm5mrmzJlq1qyZunbtqgkTJmj16tVycXFRdHS0Hn/8cVuniKtcuHBBI0eO1BNPPKFXX31VYWFh+v7772Vvb6/p06fbbIl53Nx///tf2dnZydfXV7t27dLy5ctVt25dDRo0SPfdd5+t00MJ6J+4dRRZKoD09HStWrVKBw8elL29vRo1aqQePXrogQcesHVqNpOdna1x48bJ09NT/fv3l3Rl1ELbtm01btw4OTg4WC2Xb7/9VosXL9aQIUP04IMPFuuAteb/06ZNmzRixAg9//zzat68uQwGg/bt26fPPvtMkydP1gsvvGC1XCqyvLw8fffdd/ryyy+1ZcsW1ahRQ+fPn9cDDzygmTNnytfXt9xziIuL06JFi0xTYN3c3PTmm2/afKmR/fv367PPPtOqVaskXfm3atu2rcaPH6+6deuW++Pn5uZq7dq1193jyJpLAVYka9eu1bvvvquQkBC1bt1ahYWF2rVrl1avXq1x48bpxRdftHWKQIXTunVrsz0zAEsVFhZq06ZN2r17t/Ly8nTtx6O79b0JlunQoYNGjhypZ555xuz4N998o4kTJ2rr1q02ygxAaZw9e1YuLi6ys7OzdSoohf379+v+++9X7dq1bZ0KcMegf8IyFFls7NChQwoJCZGjo6OaNWumgoIC/frrr8rKytLHH3+sRo0aWTWfX3/9VRMmTNBvv/1W4ibUBw4csEoe48aN086dOxUZGWlatzghIUFRUVGmDy7W8u2332rYsGHKysoyO240GmUwGKz2b1Lkyy+/1IoVK3Tw4EFVrVpVXl5eeuutt9S+fXurPP7x48dVt25dGQyGmy5RZu1C4c8//6xPP/1UX375pXJyctSxY0cFBwfr8ccf1+XLlzV69GglJSXpyy+/tFpOf/75p4xGo9zc3Kz2mNdKT0/Xhg0btGHDBv3+++9q0aKFunfvrueff15nzpzR2LFjdeHCBcXHx5d7LsOGDdPXX38tPz+/EoulK1euLLfHvtn+DVez9iysZ599Vq+//rpeffVVs+OrVq3S6tWrtXHjRqvmA1QGffr0UZs2bWxevEblN3XqVH3wwQfy9fUtcYnR8nxvwp1n3rx5+vjjjzVkyBA1a9bMNChqzpw5CgoK0tChQ22dInBX27VrV6nb+vv7l2MmKI2i/dLs7e1v+n/H/1fFdPbsWS1ZsuS6Ay2tvRc1bo7+CctQZLGxN998U87OzoqKijJ1OObk5CgiIkI5OTl6//33rZpPt27dVK1aNXXv3r3EpbmCgoKskkebNm00f/78YhthJyYmasiQIfrhhx+skod0ZXNub29v9ejRQ05OTsXOV4S9Wqzp4Ycf1rZt2+Tm5iZfX98SO61tUYDq1KmT/vjjD/n5+V13k/evvvpKY8eOvaUba0sdO3ZMv/zyS4nFSmvOOHrjjTe0a9cu1axZU926dVNwcLAaNmxo1uarr77SqFGj9PPPP5d7Po8++qimT5+ujh07lvtjXWvevHmm39dz585p1apVat++vemmfd++ffr666/Vu3dvDRkyxKq5NWvWTJs2bSq2dNuRI0fUpUsX7d2716r5AJVBeHi4Nm/eLFdXV3l4eBS7b+EDG0orICBA4eHheu2112ydCu4ABQUFioyM1Nq1a5Wfny+j0Sh7e3v17NlTw4YNk70926ICtlT0GbboM2uRoq6xq49Ze0AlivP19dX27dvN+h9K6sa0xQBYlE7fvn21d+9ePfHEEyX2MzJjuOKhf8Iy3OHZ2O7duxUXF2c2ortatWp6++23FRISYvV8UlNT9cknn1h9Bs21Ll26VKyDXJJq1KihCxcuWDWXkydPKiYmxuoblhdZv369nn/+eTk4OGj9+vU3bGuNzvvY2Fjde++9kipWB1b79u314osvysfH57ptHn/8cX311Vflnkt8fLzGjRungoKCYucMBoNViyzVq1fX/PnzFRgYeN0p782bNzctH1be7r33Xpst7RMeHm76fsCAARoyZIj69u1r1mblypXavHmztVPTAw88oF9//bXYTczevXt1//33Wz0foDKoXr06y2SiTOTk5Kht27a2TgN3iKNHj2rcuHEaNmyYUlJSZG9vLw8PDzk6Oto6NQAyn7H+73//WwsWLNDo0aPVqlUr2dvba+/evZo6dWqxzwmwjaLlv4u+R+WTmJio999//64boFyZ0T9hGYosNnbPPfeUONK9pGPW0LRpUx07dszmRZaWLVvq/fff19SpU00dw0ajUbGxsWratKlVc2nRooUOHjxosyLLO++8o7Zt28rNzU3vvPPOddtZq/P+6jfGn376SX369Ck2w+fixYuaO3euVd9ER48eLUk6fPiwaSm1hg0bms3acHV1tUouixYtUvfu3TVy5MgSlx2xpgULFki68n9y+PBhVa1aVQ899JBZXu7u7nJ3d7dKPv3799e0adM0YcIEmz2nJGn79u0aMWJEseNPPvmkoqKirJ7Pyy+/rIkTJ+rs2bNq1aqVDAaDEhMTFR0drZ49e1o9H6AyePzxxxUYGGgq/AOWatu2rX744QdmsqBMhISEaOHChWrWrJkeeeQRW6cD4Br16tUzfb906VJFRkaabXDfpk0bjR8/Xu+88w6DOSqAq/+/5s+frzFjxhT7jH327FmNGTPG9NkXFUudOnV0zz332DoN3AL6JyxDkcXGAgICNGPGDEVHR+u+++6TdGUPh6ioKAUEBFg9n0mTJqlfv37au3dviZu8W+smY+jQoerZs6cSExPVpEkTGQwG/fe//9XZs2e1fPlyq+RQ5G9/+5vGjRun//znP/Lw8FDVqlXNzpf3v0lSUlKJ39vK77//rj///FPSlQ58X1/fYh1chw4d0po1azRmzBir5ZWbm6vhw4fr66+/Nh0zGAxq37695syZU+L+H+UlIyNDvXv3tnmBpcj06dP14YcfmpascHBwUI8ePTR69OhS71FSVnx8fBQVFaWnn366xPPWmuJdu3Zt/fjjj8Vm1WzevNnsRt5aXn/9dR07dkxTpkxRQUGBaWmRv/3tb3r77betng9QGUyePFlNmjShyILb1rRpU82YMUM7duyQl5dXsXu9gQMH2igzVEYODg4sCQZUEidPnixxw3RXV1edPXvW+gmhmN27d+vo0aOSrqzy0aRJk2Kfs3///Xf9+OOPtkgPpTBy5Ei9++67GjJkSIn9jNbeyxc3R/+EZdiTxcbS09P18ssv69y5c/Lw8JDBYFBKSopcXFy0atUqq4/0XrRokebOnVviOWuvcfnHH39ozZo1OnTokOzt7eXl5aXXXnutxJug8uTr63vdc9b+Nxk5cqSCgoJsUoAr8t1336lfv36mzvnrvYQEBwcrMjLSanlNnz5dX3zxhcaPHy9/f38VFBRo165dmjx5srp27aphw4ZZLZeiN5527dpZ7TGv5/3331dMTIwGDRqk1q1bq7CwULt27dKCBQv01ltv6c0337RqPl27dpWTk5NeeOGFEvc4sta+T3FxcZo0aZI6d+6spk2bymg0avfu3UpISFBUVJSee+45q+RxraIZR5LUsGHDClOoAyqiv/3tbwoNDdXzzz9v61RQyXXo0OG65wwGA8uT4JbMmTNHa9asUbdu3dSgQYNiy4QxMh6oON544w25urpq2rRpppH2Z8+e1bBhw1S1alUtXrzYxhni559/Lrb59rWcnZ3Vu3dvBkVUUN9++62GDRumrKwss+O22MsXt4b+iVtDkaUCuHTpkjZs2KBDhw7JaDTKx8enxE27reHxxx/X66+/rl69erFucAXUq1cv7dy5U+7u7urWrZteeOEFm+xvcfz4cRUWFqpjx45au3atatasaTpnMBjk7OxsmpllLW3bttXkyZMVGBhodvzbb7/VxIkT9d1331ktly+//FLTp09X79691bBhw2KzaPz9/a2WS4cOHTRs2DB17tzZ7PjGjRs1b948s5k/1tCsWTN9+umn8vT0tOrjluSzzz7TypUrdfDgQRkMBj388MN66623iv0OWUtWVpYOHTqkvLy8YsVLa/7OAJXFmDFj9K9//Uu+vr4lbnzPJpoAbKEiDdACcGO//fabQkNDlZ2dbfpcnZKSIjc3N33wwQeMsK9gfH19tX37drm5udk6FdyCp59+Wt7e3urRo0eJAy3Zq6Vion/i1jGPuQLYu3evHnroIb3yyiuSpMjISCUlJdnklzYnJ0ddu3a1SYFl1KhRpvU1R40adcO2d2vHyT//+U+dOnVKGzdu1IYNG7Ro0SK1bNlS3bt313PPPWe1qnLRzeaWLVv0wAMPWH3JqZJcvHixxIKTp6enaXkzaxk8eLAklTiTx9ofrjMzM0vcx6h58+Y6ceKE1fIo0qhRI508ebJCFFk6d+5crPhkK999950iIiJ08eLFYjcwdMgAJTty5IgeffRRSdKpU6dsnA0qm+PHj6tu3boyGAw6fvz4DdvSyYZbURGW9wVQOo0aNdJXX32lTZs26bfffpMkvfrqq+rcuXOJncGwrXbt2uns2bMUWSqZkydPKiYmxqZ7suLW0D9hGYosNrZhwwaNHj1aw4YNU5s2bSRdeQHq1auX5syZo44dO1o1ny5duuizzz5TWFiYVR9XurI8WGFhoel7W+rQoUOpCwfWXkKiVq1a6t27t3r37q3k5GRt3LhR06dP15QpU/Sf//zHqrnUq1dPW7du1bJly5SSkqK4uDjFx8erfv36Vl8KwcfHR19++aX69etndvzzzz+3eod+RVpWxMPDQ9u3b1f9+vXNjm/bts0mnUaDBg3SP/7xD/Xq1Uuenp7F1iy3VnF5/fr1Nzxv7d/fqKgotW7dWn//+99tMosRqIxWrlxp6xRQiT311FPatm2b3Nzcit33FS1fwTIWuB2HDx/WwYMHVbVqVXl5eVWIASYAiqtevbpefvllW6eBUti9e3exmcuo+Fq0aKGDBw9SZKlE6J+wDEUWG1uyZIlGjx5ttsZkdHS0Vq1apXnz5lm9yOLm5qYFCxYoISGhxA7Q8pxBcnVnia07ToKCgkwfts+dO6dVq1apffv2atmypezt7bVv3z59/fXX6t27t81y3LNnjzZu3KivvvpKRqPRJiPyt2/froEDB6pz58765ZdfVFhYqIKCAo0ePVoFBQUKDg62Wi79+/fX22+/raSkJLVq1UoGg0GJiYmmPTasqWjj9NzcXP3xxx+qX7++jEZjsY10raFXr14aN26c/vjjD7N/l1WrVikiIsLq+RQVcN99991i56zZkfXOO++UeLxatWpyd3e3epElLS1Nc+bMkbe3t1UfF6js8vPzlZmZqYKCAklXOsdzc3P1yy+/sO8Bbig2Nlb33nuvJOmDDz4odj4zM1M1atQotjkrcDO5ubkaPny42ZKsBoNB7du315w5c4otIwvAdjIzMzV79mzt3r27xCVxKtLgOVzpp4mKitKAAQPUoEEDXk8rib/97W8aN26c/vOf/8jDw6NYvwj37BUP/ROWYU8WG2vevLk2bdpUrKJ79OhRdenSRb/88otV8+nZs+cNz1uz+HG99f8MBoNat25ttTwGDBigFi1aqG/fvmbHV65cqc2bNys2NtZquRw+fFgbN27Upk2b9Mcff+ixxx5TUFCQnn32WZss8fbyyy/r2WefVWhoqFq2bKkNGzbooYceUkxMjP71r39p06ZNVs1n8+bNWrJkidn+Rn369NGzzz4r6X8jU8ub0WjUe++9p5UrVyovL09fffWVZs+erWrVqundd9+1erFlxYoVWrZsmU6fPi3pSjG1d+/e6tOnj1XzkKRjx47d8HxRgcra8vPzlZaWpnHjxum1116z+kbaXbt21T/+8Q/WowVuwY4dOxQREaHMzMxi5xwdHa0+uxOV1/nz5zVz5kyFhITI29tbffr00c6dO+Xh4aElS5Yw8hK3ZPr06friiy80fvx4+fv7q6CgQLt27dLkyZPVtWtXDRs2zNYpAvj/BgwYoMTERL3wwgsljtZmI/WKpUOHDjp+/Ph1P9Mz87RiYq+yyof+CctQZLGxZ599Vm+++aZefPFFs+Offvqp5s2bp82bN9soM9uqSOv/tWjRQp9++mmx/T7S0tL017/+1aqFMF9fXz300EPq1q2bgoKCbNYhXaRly5b69NNPVb9+fTVt2lS5ubnasmWLjEZjqYqEn3/+uWbOnKnTp08rKCioxNkNlmrcuLEGDhyo8PBw5ebm6r333lOTJk3017/+tcwe43o++OADLV26VEOGDNG7776rjRs3at++fZo4caJeeuklDR8+vNxzKMmff/4po9FYIdawrQizfEqyb98+DR8+XF999ZVVH/f777/XzJkzNWTIEDVs2LDYqCz2AwCKe+mll+Tm5qaePXtq4MCBioqK0vHjxxUdHa2pU6dafTYwyleHDh302GOPadq0aWUee9SoUUpMTNTixYt1+PBhDR06VFOmTNFnn32mqlWrat68eWbtiwYl2XrmNSqmtm3bavLkyQoMDDQ7/u2332rixIn67rvvbJMYgGJatGihBQsW6IknnrB1KiiFf/3rXzc8HxQUZKVMSq8871+A8kL/hGVYLszGXnvtNUVGRuro0aNq3ry5DAaD9u3bp9jYWA0YMMAmOWVnZ+vLL7/U4cOH1bt3bx06dEje3t6qWbOm1XKoSOv/1a5dWz/++GOxIsvmzZutXuSYPn26AgMDdd9991n1ca/HxcVFJ0+eLLbfx2+//WZaguNGJk6cKA8PD02bNk116tS55ce/2b4aSUlJWr9+vf7880+tWLGiXJe7u1pcXJzGjRunTp06adKkSZKk559/Xg4ODoqMjCz3IsuuXbtueP7w4cOm7621B0qRijbL51rOzs46ceKE1R/3rbfekiS9/fbbJe4LwOgeoLiDBw9q7dq1aty4sfz8/OTs7KyePXvK2dlZMTExFFlQalu3btWCBQvk5eWl5cuX64knnlDXrl3l4+OjkJCQYu3Hjx9vgyxRWVy8eLHY5wZJ8vT01J9//mmDjABcj7Ozs+rWrWvrNFBKFbGIAtyJ6J+wDEUWG+vZs6dyc3MVGxur999/X9KVTv0hQ4aU+KGuvJ0+fVovv/yyTp8+rdzcXL300ktavny5qfBjrfX4KtL6f3369NGkSZO0Z88eNW3aVEajUbt377bJXh+RkZF65JFHKkyRpWvXroqMjFRkZKTp2M6dOzV//vxSLbd09uxZPfHEE/rLX/5i0eNfb1+NIps3b7bJOrp//PGHHn744WLHGzdubFqyqzz17NnTtGHvjdjizXHlypX69NNPNX78eNPMpY4dO2rixIlyc3Oz2iyfawtRRqNRFy5c0IoVK244nbm8lLQfAIAbs7OzU/Xq1SVJHh4eOnTokB5//HEFBARo+vTpNs4Olcnly5dNnWw//vijevXqJUlycnIy7fdztYpwf4qKy8fHR19++aX69etndvzzzz+Xp6enjbICUJIXXnhBMTExevfdd2VnZ2frdFAKW7duVUxMjA4fPqy4uDjFx8erfv367OtRwTz88MPatm2b3Nzc5Ovre8Nl2+mwr3jon7AMRZYKoE+fPurTp4/OnDmjqlWrmjoMbGHatGny9vbWxo0b9X//93+SrsyeGDp0qGbMmKElS5ZYJQ8PD48KM9KrR48eql69ulauXKmvv/5aBoNBDz/8sBYuXFhsGYDy5uHhoYMHD8rLy8uqj3utwsJCLV68WJs2bVJGRoa6d+9uOjd69Gi1b99eXbp0UVhYmKkz+/HHH9c777yjhx56SDt37tTrr78uSVqwYIEWLFigLVu26MEHH9TatWv18ccf6/DhwyosLJSnp6fCwsJMRZt169Zp1KhR2rJli5KSkkyPe+003KLlwoKCgvTUU09JurIcyPz58/XNN9+U679PvXr1tHfvXj344INmx7du3WqVdd0r8gaNtp7lU+R6haiHHnpIM2fOtEoOV7vRbMG1a9eyFipQAl9fXyUkJCg0NFSenp7avXu33njjDaWnp9s6NZSTvLw8zZgxQ59++qkuXbqkVq1aafz48aZZA9u3b9eCBQt08OBB2dvbq02bNho+fLipgHL1PcTV79H5+fn6+9//rrffflsnTpxQ9erV1aNHD/36668yGo16++23NXz4cDVs2FBS8eXCGjdurHHjxmn//v1KSEhQXl6e2rZtq3Hjxun+++83PU5MTIw++ugjnTp1Sn5+fnrrrbfUv39/ffDBBxYPOEHF079/f7399ttKSkpSq1atZDAYlJiYaJMBWgBu7PTp0/riiy/07bffqn79+sWWxKGjsWLZvn27Bg4cqM6dO2vPnj0qLCxUQUGBRo8erYKCAgUHB9s6xRu6cOGC5s+fry1btujkyZNq0KCBQkNDzbYPyM7O1oIFC/TVV1/p+PHjcnBwUPPmzTVixAjTQM533nlH6enp6tq1q5YsWaJjx46pYcOGGjZsmNX7qK5nypQpplVprLWiCMoO/ROWochSgYwcOVKTJ0+2aZHl3//+t5YsWSInJyfTsXvvvVcRERGmTnFriIiI0KRJkyrM+n9eXl569dVXVVBQYOqYTU9P1+jRozVlyhSr5dGoUSMNHz5cy5Ytk4eHh6pVq2Z23lpvXjNnztQHH3ygl19+We3atdMnn3yihIQEFRQUaPny5XrggQcUHByshg0batq0aSooKNCiRYv0yiuv6NNPP1WTJk0UFxenHj166MUXX9RLL72k2rVra9WqVZo8ebIGDhyokSNH6uzZs1q6dKkiIiLUokWLUv2/p6am6tChQ5Ku3MTUrl1b8+fP18CBA9W/f389/fTT5f3Poz59+mjixIk6efKkjEajduzYodWrV2vlypUaNWpUuT9+ScvYXb58WSkpKbKzs5Onp2ex3x1rsfUsnyIlFaKqVq2q2rVrWy2Hq/Xq1UsffPCB2TJ7J06c0JgxY/Tvf/9bL730kk3yAiqyvn37auDAgXJwcFDnzp0VHR2tt956SwcPHlRAQICt00M5+Pzzz9WmTRtNmzZNp06d0tSpUzVkyBCtW7dOn376qUaMGKHnn39eYWFhOnPmjKKjo9WjRw/961//uuF+ZK6urtq7d6/69eun9u3bm5YzNRqNevPNN/X111/rrbfe0tdff60qVaqUGGP27Nnq1KmTZs2apaNHj2rq1Kmyt7fXrFmzJEnz58/XggUL1KdPHwUEBOiHH37QkCFDyuXfCbbVrl07RUdHa8mSJfruu+9kNBrl4+OjWbNm6dlnn7V1egCuYmdnpy5dutg6DZTSvHnzNGzYMIWGhpr20BwyZIhcXV31z3/+s0IXWbKzs/Xqq6/q9OnTCg8P10MPPaTNmzdrzJgxOn36tGn244gRI7Rr1y4NGzZM9evXV2pqqubOnashQ4boiy++MM0I+fXXX5WRkaFBgwapevXqmjt3rgYNGqTvv/++VEu3l7erl3b79ddf9cYbbxRbZh4VF/0TlqHIUoHs2rVLOTk5Ns3h0qVLZgWWq+Xn51stj4q0/t8HH3xgKqRcPfLdYDCodevWVstDko4cOaJHH31UknTq1CmrPnaR8+fPa+XKlXr99de1ceNGdevWTXPnztWbb76pH374QQ0aNNDs2bPl6OioFStWmIqGjz/+uDp27Khly5Zp5MiRatGihSTJ3d3d9P3Ro0fVu3dvs/2IHnzwQXXv3l0///zzDYsshYWF+vHHH832aYmNjVVmZqYGDhwoSapfv778/PzK9h+kBMHBwcrPz9eiRYuUnZ2tcePGyc3NTUOGDNErr7xS7o9/tby8PE2ZMkXx8fHKy8uT0WiUk5OTXn/9dZt07th6lk+R+fPna8yYMcWK2mfPntWYMWO0YMECq+UiSdWrV1evXr0UGxsrFxcXxcXFacaMGbr//vsVGxtr1VyAyqJDhw5au3at7OzsVLduXcXExGj58uV66qmnNGjQIFunh3JQp04dLVy40LR/V1pamhYvXqyLFy9q5syZ+r//+z/Nnj3b1L5Vq1Z6/vnntXz5ckVERFw3rqOjo5599lmFhYXp999/1zfffKPBgwerfv368vLyUseOHbVlyxZdvnz5uoOhfHx8zAa77N27V19++aWkKwMdli5dqtdee800Y7NNmzbKyspSXFzcbf+7oGI5evSoOnbsyL5QQCXACPvK5eDBg5oxY0ax408//bSio6NtkFHprVu3TocOHdJHH31k6tNp27at8vPztXDhQr388stydnbWpUuX9I9//MO0ksdjjz2mS5cumQaYFA0KvHDhgtatW2cqXDg7OyskJET//ve/9cwzz9jmL3kd69evNy3FisqB/gnLUGSBGX9/f61atUpjx441HcvLy9OCBQvUqlUrq+VRkablfvjhhwoLC9OAAQPUvn17rVu3TmfPntWwYcNMy1BZS9GyFLa0Z88e5eXl6amnntJXX30le/srLyPPPfecfvjhB0lXZkT95S9/kaOjo6k4V716dbVu3Vo//vjjdWMX7bFy4cIFpaamKjU1VTt27JB05ffwRs6dOyeDwaClS5eqZcuWevTRR9WlSxft2bNHy5Ytu+2/963YsGGDnn32WfXo0UN//vmnjEbjDUfQlqdZs2bpyy+/1OjRo9WiRQsZjUb9/PPPmjdvnpycnIqtF17ebDnLZ/fu3Tp69KikKzd6TZo0KdZZ9vvvv9/wd7S8LFu2TGFhYerVq5dcXFy0a9cu9e7d2zRKH0DJmjRpYvre399f/v7+NswG5a1Zs2amAoskU3F+//79OnXqlIYOHWrWvn79+mrZsqV27tx509jVqlWTr6+vqlevrmrVqmncuHF6/vnnFRgYqNatW6tZs2Y3vL5owEgRd3d3ZWVlSbpy75SdnV1sFkOXLl0ostyBOnXqpEcffVTdu3fXc889J2dnZ1unBOAG0tPTtWrVKtNSk40aNVKPHj2svnoGbs7FxUUnT54sNiPit99+qxCzN27kp59+Ur169UwFliJ//etf9cknn+iXX35RYGCgYmJiJEkZGRlKS0vT4cOH9e2330oy7xOpWbOm2b+Du7u7JJnuPSqSdu3a6cMPP9TAgQNtunIPSo/+CctQZIGZkSNH6rXXXtNPP/2kvLw8TZgwQYcPH9aFCxf04YcfWi2PirS+3/Hjx/Xiiy/KwcFBvr6+2rdvnzp27Kh33nlH06ZNU2hoqFXzyc7O1pdffqnDhw+rd+/eOnTo0A3XSyxr586dk3TlTf2vf/2r3nzzTXXr1k25ubmSpK+//lp//vmnPv/8c33++efFrr9RnkeOHNG4ceP073//W/b29mrYsKEaN24sSTfdxD0rK0tt2rRR27ZtTcc8PDz04osvavDgwbf617wtkydPVpMmTXTvvfda7f/lej799FNNmTJF7du3Nx17+OGHVbt2bUVGRlq9yGLLWT4Gg8FUyDMYDJo8eXKxNs7OzurTp0+55lESJycnLV26VP369dPOnTv1wQcfWH2mHFDZnD17VkuWLNFvv/1W4kzgijRgA2Xj2s7qoqW7ijYrvnr/kyL333+/9u/fX+rHePDBB/Xhhx9qyZIlWrNmjVasWCFXV1e9+uqr+vvf/37d5cKunQlepUoV071L0T6D194TlJQvKr9Vq1Zpw4YNmjFjhiZPnqyOHTsqKCjItN8lgIrj0KFDCgkJkaOjo5o1a6aCggKtW7dOq1at0scff6xGjRrZOkVcpWvXroqMjFRkZKQMBoMuXbqkrVu3atKkSaaZHxXVuXPnrnufIl1ZMUSSfvjhB02ZMkWHDx/WPffco8aNG+uee+6RZN4ncu19R9EKMIWFheWS/+04fvy4PvvsM8XGxsrNza3Y0uUVeU/ZuxX9E5ahyFKBvPvuuzYb7V7Ey8tLn376qT7++GPVrVtXhYWFeu655/Tqq68WW96nPGVnZ2vp0qX69ddflZ2dXayD3ZodJ/fcc49pNoaHh4eSk5PVsWNHeXl56dixY1bLQ7qyMd/LL7+s06dPKzc3Vy+99JKWL1+uffv2KTY2Vt7e3uWeQ40aNSRJmZmZWrx4sSTpn//8p+n/aPr06aa2n3zySbHri2a+XKuwsFBvvfWWqlatqjVr1sjPz0/29vZKTk7Whg0bTO1udPNw9ejWIvfff79Vl7qTrvyeHDx4UF5eXlZ93JLk5uaWuPapl5eXqWBmbT169LDJLJ9WrVopKSlJ0pUNs7dv32722H/++adq1KhhtkRheZo/f36xY4888oh2796tGTNm6MknnzQdL1ryDsD/REREaO/evXriiSforL7L3XfffZJU4t5ep06dMt27XO8e4tKlS2Y/N2vWTPPnz1dubq52796tuLg4LV68WI0bN7aoE6dodOmff/6phg0bmo4XFV9wZ3n00Uf16KOPauzYsdq6das2bNig/v37q0aNGurWrRt78QAVyIwZMxQQEKCoqCjT6OycnBxFREQoKipK77//vo0zxNUGDx6s9PR0094rQUFBMhqNateundUHVt6qe++9V2lpacWOFy0DX6NGDR05ckQDBgzQU089pffff9/0OX7VqlWmVUMqoyeeeEJPPPGErdPATdA/cfsoslQQu3bt0qVLl1RYWKjk5GQ1aNCgxA5ja6hTp47N36AmTpyozz//XE888YTNp+m2bt1aixcv1rhx4+Tr66s1a9borbfeUmJiomlEgbVMmzZN3t7e2rhxo2k03PTp0zV06FDNmDFDS5YsKfccWrZsKUdHR3355ZemDmvpyoZzn3/+ubZs2aIZM2YoNTVVDz/8sKmoYjQaNXz4cDVo0KDEjc/PnDmjlJQUjR492mxJju+//17S/zpEiqaXnjhxwnTTcfjwYRmNRv3yyy86ffq0qbMtNzdXc+bMUVBQkFWXWmvUqJGGDx+uZcuWycPDo9hIDWuu/RscHKy5c+eafXAwGo1asWKF/vrXv1otj6v9/PPP8vDwUM2aNbV+/Xp98cUXatWqld566y2rFTh++uknzZw5UyEhIfL29lafPn20c+dOeXh4aMmSJVbZH2bdunUlHr///vt1+vRp03mDwcBNDFCCxMREvf/++xVq9itsw8HBQbVq1dLGjRvVvXt30/GjR49qz549ev311yVd/x7i7NmzpmtWrFihDz74QF9++aUcHBz0+OOP65FHHtEXX3yhEydOWJSfr6+vXFxc9PXXX5uNAizatBd3pqpVq6pjx45q2bKl/vWvf2nRokVatmwZRRagAikqpF+9/E21atX09ttvKyQkxIaZoSTPPvusPvnkE/3973/X/v37VVhYKB8fH7m4uCgwMLBUy4Pair+/v7744gvt3r3bbMmwDRs2qGrVqmrWrJm2bdumnJwchYWFmQ2ULCqw3Gx1j4qKz7KVA/0Tt48ii41dvHhRb775pvbs2SODwaAnnnhCUVFRSk1N1YoVK0wj36ylZ8+eJXZyGgwGVa1aVe7u7urWrVu5r3mekJCgOXPmmC1xZCuDBw9Wr1699PHHH+uVV17RokWL9NhjjykrK8vqywr9+9//1pIlS8ymht57772KiIgwdSCUt3vuuUdvv/225syZIycnJwUEBGjr1q2mdUIl6e2339bLL7+ssLAwvfLKK6pWrZri4uK0efPm625I5+bmpnr16mnVqlVyd3eXq6urtm3bZtpUq2ht0YCAADk5OWnatGkaPHiwLl26pPnz58vOzk5nzpzRU089JQ8PD0lXZtjk5+ebnkeTJk3SrFmztG3btnL8F7qy7FnRjVPRyBRbOX36tL799lt16NBBzZo1k729vfbv369jx46pefPmZr831pghtnr1ak2cOFHLly+Xm5ubRo0apccff1z//Oc/lZeXZ7U366lTpyoxMVGhoaH65ptvTKMzPvvsM82YMUPz5s0r9xy++eabcn8M4E5Wp04dqw92QMVkMBg0dOhQjRo1SkOGDNELL7ygM2fOaP78+br33ntNm61e7x6iaCZMUZuoqCgNGDBAISEhsrOz0+rVq+Xg4GDxfWn16tX15ptvKjo6Wk5OTnrsscf0008/6eOPP5ak6y5Bhsrr8uXL+vrrr7Vx40bt3LlT9erVU58+fRQUFGTr1ABc5Z577jEte321ko7BNj7//HNTkeHYsWOaNGmS2SDGH374QceOHbPaYD1Lde/eXR999JEGDhyoQYMG6aGHHtI333yj+Ph4DRw4UK6urmrSpIns7e01c+ZM9e7dW7m5uVq3bp2+++47SVfeWyqrPXv2aOXKlTp06JDs7OzUpEkThYaGsiRfBUL/xO2jyGJjs2bNknSlqFA0qnzEiBEaPny4ZsyYYTpvLQ8//LBWrlyphx9+2DTSbu/evdqzZ486duyoEydOqFevXpo7d265bvpuMBissvRVaTRq1EibN2/W5cuXdc8992jt2rXauHGj3N3di21gWt4uXbpUbO3NItZcEissLEzOzs6KjY1VbGysWrZsqZEjR2rChAmSrozYXLVqlWbPnq0RI0bIaDTKx8dHCxYsuOHvzcKFCxUZGal33nlHDg4O8vb21qJFizRlyhQlJiaqZ8+ecnFxUXR0tN577z0NGDBA9erV08CBAxUdHS1nZ2d16tRJkpSUlKSWLVvqL3/5i6QrN1///e9/df78eeXm5pbrZl3WnDVzMw4ODurSpYvZMVtuDh0bG6uxY8fq8ccf19y5c9WoUSMtX75c33//vSZMmGC1IsvWrVu1YMECeXl5afny5XriiSfUtWtX+fj42HTU2unTp5WXl1dslJKtZ/QBFdHIkSP17rvvasiQIXrwwQeLdVTzvLm7dO/eXffcc4/ef/99DRgwQNWrV1fbtm01dOhQ1apVS5Kuew+xfv16UxxfX18tXrxYCxYs0NChQ1VQUKBHHnlEy5cvN1vq61aFhYWpsLBQcXFxiomJUfPmzTV8+HBNnTqVjdHvMEOGDNF3330ng8GgZ555RitWrGAdc6CCCggI0IwZMxQdHW0quP/555+KiopSQECAbZODpCsraaxevdr0+ej48eNmq74YDAY5OzubLVteETk5OWnlypV67733FB0drYsXL6phw4aKjIzUiy++KElq0KCB3nvvPc2fP1/9+/fXvffeqxYtWmjlypXq2bOnEhMTTXvWVibffPONBg4cqGbNmun//u//VFhYqD179qh79+765z//yXtkBUb/xK0xGCvrfLM7RPv27fXee++pVatWatmypTZs2KCHHnpIv/zyi/r166cdO3ZYNZ9Bgwapdu3aGjt2rNnxqKgoHT9+XLNmzdKKFSv02Wefae3ateWWx5gxY1SrVi2bL1tW0bz11luqX7++xo4da/p9cXd319ChQ5WVlaVly5bZOkX8fxcvXtTnn3+uQ4cOqUqVKmrSpImeffbZYkuH3W2aNm2qr7/+WnXr1tXf/vY3PfbYYxo+fLiOHz+uZ599Vnv37rVKHi1atNCXX34pd3d3tW/fXr169dLrr7+uI0eO6IUXXtDPP/9slTyK7NmzRyNHjtSRI0fMjhuNRhkMBh04cMCq+QCVwbfffqthw4aZZjoW4XmDiiY/P1+bNm3SX/7yF9WtW9d0fNWqVZo8ebJ27twpV1dXG2aIstSzZ091795dzz777HUHRwGoGNLT0/Xyyy/r3Llz8vDwkMFgUEpKilxcXLRq1SqrLCGM0uvZs6cWLFjAe2Yl07VrV7Vr107Dhg0zOz59+nT9/PPPiouLs1FmuB76JyzDTBYb+/PPP02j665WvXr1Yp0G1vDDDz+UuA7fiy++aJre/tRTT2nu3Lll/tijRo0yfX/p0iWtW7dOP/74ozw9PYuNTrXmnhYVyciRI/Xaa6/pp59+Ul5eniZMmKDDhw/r/PnzWrVqla3Ts7mtW7fq0KFDysnJMTtuMBg0YMAAq+Xx+++/64033tClS5fk4eGhwsJCrVmzRgsXLlRsbKzVlwFMTk7WoUOHSpz2/sILL1g1Fzc3N2VkZKhq1ar69ddfTeuSJyUlWXXjai8vL3333XeqW7euTpw4YdrEbc2aNfLy8rJaHkUmT56se++9V/Pnz5eLi4vVHx+ojKZOnaqAgAD16NGDjkxUaPb29lq6dKliY2NNG6AnJSVp7ty5euGFF+gsusNUpBnNAG7M3d1dn332mTZs2KBDhw7JaDTqxRdfVNeuXbknr4B4fa2cjhw5ouDg4GLHe/TooY8++sgGGeFm6J+wDEUWG2vatKk+//xzhYWFmR3/4IMP5OfnZ/V8qlevrt9//12enp5mx5OTk00dGJcuXZKjo2OZP/Yff/xh9nPRlMHjx4+X+WNVVl5eXtqwYYM+/vhj1a1bV4WFhXr88cfVv3//u36UzeTJk/Xhhx/q/vvvL7YUmLWLLJMnT9bDDz+sqKgo3XvvvZKuFFSHDx+uyZMna/78+VbLZcmSJddddtBgMFi9yNK5c2cNHz5cTk5Ocnd312OPPabPP/9ckyZNMk2TtoZBgwYpPDxceXl56tKlizw8PDR16lStWrVKCxYssFoeRQ4ePKg1a9bo4YcftvpjA5XVyZMnFRMTc9e//6FyWLx4sWbNmqUJEybo/PnzeuCBBxQaGlrsMwAqp6eeekqffPKJatSooQ4dOtxwb4AtW7ZYMTMAN7N371499NBDeuWVVyRJkZGRSkpKstnyysCdpkmTJtqxY4dp79wiv/76q00GOOLm6J+wDEUWGxs6dKh69eql//znP8rPz9eiRYuUnJys/fv3KyYmxur5dO/eXePGjdOZM2fUvHlzFRYW6pdfflF0dLS6deumM2fOaMaMGeVyw3GzUQk5OTl3/VJL58+f17x58xQSEqKBAweqd+/eWrdunf7zn/9oyZIld3VH08aNGzVx4kT16NHD1qloz549WrNmjanAIkk1a9bUiBEj9Oqrr1o1l9jYWA0YMEBhYWHlug9NaQ0bNkzu7u46evSoXnvtNdnZ2SkzM1N/+9vfFB4ebrU8AgMDtXXrVp08eVK+vr6SpOeff15/+9vfbHKjV7duXeXl5Vn9cYHKrEWLFjp48OBd/d6HyuOhhx7S7NmzbZ0GyklQUJBpEFr37t1tnA2A0tqwYYNGjx6tYcOGqU2bNpKuDOLo1auX5syZo44dO9o4Q6Dy++tf/6qZM2cqJSVFjz32mOzt7bVv3z7FxsaqR48eZnvjWXsQKEpG/4Rl2JOlAkhKStLy5cu1f/9+FRYWqlGjRurdu7eaN29u9VwKCws1c+ZMffzxx8rJyZHRaJSjo6N69uypv//97/ruu+8UExOj9957r1w3OsrOzta4cePk6emp/v37S7rSKdq2bVuNGzeuQnQW28KoUaOUmJioxYsX6/Dhwxo2bJgiIyP12WefqWrVqpo3b56tU7SZJ554Qh9++GGxWVi28Mwzz2js2LFq27at2fHExEQNHz5c3333ndVyeeyxx7R27Vo1aNDAao+JW7d+/XqtXr1aEydOVMOGDc02cwRQss8++0yRkZEKCgqSh4dHsecNH9IAWMvVHUQ3w2sTUHF06dJFr776arGBcKtWrdKaNWv06aef2igz4M5RNKjxZtjro+Kgf8IyFFlQouzsbP3++++ys7OTh4dHuSwPdiPjxo3Tzp07FRkZaVo2LCEhQVFRUerQoYNGjhxp1Xwqiv/7v//TggUL1LJlS40ZM0aZmZlavHixDh48qJCQEO3atcvWKdrMokWLlJKSosmTJ9u8CPfNN99oypQpeuedd8xGakycOFEvvfSSnnnmGVPb8ixWSlemuzs4OCgiIqJcH6e0brZU2sCBA62UScXSoUMHZWRkqKCgoMTz3GwCxd3oAxsf0gBY07WvRwaDQUajUU5OTrK3t9eFCxdkZ2enGjVqaNu2bTbKEsC1mjdvrk2bNhWbFXv06FF16dJFv/zyi40yAwDboX/CMhRZJP3nP/+R0Wi0SWXu/PnzNzxvq40wr30iGY1G5ebmytnZ2SqPf/z48RL31sjJyVFmZma5d0xXVMeOHZO7u7vs7Ox04sQJubi4qHr16srPz9fJkydVr149W6doM/n5+crIyFBhYaHs7OyKna9bt67Vcrl2f6EbefDBB8sxkyvP5ZMnT8pgMMjevvgKkbVq1SrXx7/WiRMnih0rKCiQwWCQg4OD1fOpKC5fvnzD89Z67b1WXl6eDAaDWrZsaZPHv5vY8l4EAFB2Ll++rAsXLqhmzZqm1/T8/Hz9+eefcnZ2VvXq1W2cYeXCvYj13I33Iunp6XJxcdE999xjdvzy5cs6d+6cVT9DAkBFUVH7J2yltPciFFkk/fzzzzIajTYf/Q7LGY1G5eXlqWrVqjfcaBKA9fC8rPxyc3NlMBjUqlUrW6dyx+NepPLjNQ+oeHheVn7ci1gP9yKVH695QMXD87LyK+29CBvfS6aRGk2bNrVxJrDU5cuXdeDAAXl7e991FVWgouJ5Wfnt27fP1incNbgXqfx4zQMqHp6XlR/3ItbDvUjlx2seUPHwvKz8SnsvUqWc8wAAAAAAAAAAALgjUWQBAAAAAAAAAACwwC0XWY4dO6bGjRsX+1q7dq0k6cCBAwoJCVGLFi3Url07xcTEmF1fWFio6OhotW3bVs2bN1fv3r2VlpZm1qYsYgAAAAAAAAAAAJSnWy6yHDx4UNWqVdMPP/ygbdu2mb66du2qM2fOqFevXvLw8FB8fLzCw8M1d+5cxcfHm65fuHChVq9ercmTJysuLk4Gg0F9+/ZVbm6uJJVJDAAAAAAAAAAAgPJ2yxvfHzp0SJ6enqpdu3axc7GxsXJwcNCECRNkb28vLy8vpaWlaenSpQoODlZubq6WL1+uiIgIBQYGSpJmz56ttm3bKiEhQZ07d9aaNWtuOwYAAAAAAAAAAEB5s2gmi7e3d4nnEhMT5e/vL3v7/9VuAgIClJKSoszMTCUlJenSpUsKCAgwnXd1dZWfn5927dpVZjEAAAAAAAAAAADKm0UzWWrVqqVXX31VqampatCggd5++221bdtW6enp8vHxMWtfNOPl+PHjSk9PlyTVrVu3WJsTJ05IUpnEsITRaNTly5ctvh62lZWVZfYnANvjeVn5GY1GGQwGW6cBAAAAAABQYd1SkSU3N1epqalycnLSiBEj5OzsrA0bNqhv37765z//qezsbDk4OJhdU61aNUlSTk6OqaOtpDbnzp2TpDKJYYm8vDwdOHDA4utRMaSmpto6BQDX4HlZuV37fgsAAAAAAID/uaUii4ODg3bt2iV7e3tTp8sjjzyi33//XTExMXJ0dCy2+XxOTo4kydnZWY6OjpKuFGuKvi9q4+TkJEllEsMSVatWve4yaKj4srKylJqaKg8Pj9v6PQBQdnheVn7Jycm2TgEAAAAAAKBCu+XlwpydnYsd8/Hx0bZt2+Tu7q6MjAyzc0U/16lTR/n5+aZj9evXN2vj6+srSWUSwxIGg6HEvxsqFycnJ/4fgQqG52XlxVJhAAAAAAAAN3ZLG98nJSWpZcuWSkxMNDv+66+/ytvbW/7+/tq9e7cKCgpM53bs2CFPT0+5ubnJ19dX1atX186dO03nz58/r/3796t169aSVCYxAAAAAAAAAAAAytstFVl8fHzUqFEjTZw4UYmJifr99981depU7dmzR/369VNwcLAuXryoMWPGKDk5WevWrVNsbKzCwsIkXVluLCQkRFFRUdqyZYuSkpI0ZMgQubu7q1OnTpJUJjEAAAAAAAAAAADK2y0tF1alShUtXrxYUVFRGjx4sM6fPy8/Pz/985//VOPGjSVJy5YtU2RkpIKCglSrVi2NGDFCQUFBphiDBg1Sfn6+xo4dq+zsbPn7+ysmJsa0x4ubm9ttxwAAAAAAAAAAAChvt7wnS82aNTVlypTrnm/WrJni4uKue97Ozk4RERGKiIgo1xgAAAAAAAAAAADl6ZaWCwMqKoPBICcnJzZpBgAANsG9CAAAsCXuRQDAdm55JgtKp7DQqCpVeGOzFicnJ/n5+dk6jbsKv+MAULHxOm1d3ItYH7/jAFDx8VptPdyLWB+/3wCKUGQpJ1WqGBS1arf+OHnB1qkAZe7BOi4a/tqjtk4DAHAD3IvgTsa9CABUDtyP4E7FvQiAq1FkKUd/nLyg34+ds3UaAADgLsW9CAAAsDXuRwAAdzr2ZAEAAAAAAAAAALAARRYAAAAAAAAAAAALUGQBAAAAAAAAAACwAEUWAAAAAAAAAAAAC1BkAQAAAAAAAAAAsABFFgAAAAAAAAAAAAtQZAEAAAAAALhFKSkpatmypdatW2c6duDAAYWEhKhFixZq166dYmJizK4pLCxUdHS02rZtq+bNm6t3795KS0sza1MWMQAAgPVQZAEAAAAAALgFeXl5Gj58uC5fvmw6dubMGfXq1UseHh6Kj49XeHi45s6dq/j4eFObhQsXavXq1Zo8ebLi4uJkMBjUt29f5ebmllkMAABgXRRZAAAAAAAAbsG8efN0zz33mB1bs2aNHBwcNGHCBHl5eSk4OFihoaFaunSpJCk3N1fLly9XeHi4AgMD5evrq9mzZ+vkyZNKSEgosxgAAMC67G2dAAAAAAAAQGWxa9cuxcXFaf369WrXrp3peGJiovz9/WVv/7+uloCAAL3//vvKzMzUsWPHdOnSJQUEBJjOu7q6ys/PT7t27VLnzp3LJIaljEaj2cyc22UwGOTk5FRm8YCKKCsrS0aj0dZpoILKysoy+xOVj9FolMFguGk7iiwAAAAAAAClcP78eY0YMUJjx45V3bp1zc6lp6fLx8fH7Fjt2rUlScePH1d6erokFbuudu3aOnHiRJnFsFReXp4OHDhwWzGu5uTkJD8/vzKLB1REKSkpdKDjplJTU22dAm6Dg4PDTdtQZAEAAAAAACiFCRMmqEWLFuratWuxc9nZ2cU6YqpVqyZJysnJMXXEltTm3LlzZRbDUlWrVpW3t/dtxbhaaUb+ApWdp6cnM1lwXVlZWUpNTZWHhwcz+yqp5OTkUrWjyAIAAAAAAHAT69evV2JiojZu3FjieUdHx2Kbz+fk5EiSnJ2d5ejoKOnKvipF3xe1Kep8K4sYljIYDHJ2dr6tGMDdho5zlIaTkxOvr5VUaQcMUGQBAAAAAAC4ifj4eGVmZprtwyJJ48ePV0xMjB544AFlZGSYnSv6uU6dOsrPzzcdq1+/vlkbX19fSZK7u/ttxwAAANZFkQUAAAAAAOAmoqKilJ2dbXbs6aef1qBBg/T888/rs88+0+rVq1VQUCA7OztJ0o4dO+Tp6Sk3Nze5uLioevXq2rlzp6lAcv78ee3fv18hISGSJH9//9uOAQAArKuKrRMAAAAAAACo6OrUqaMGDRqYfUmSm5ub6tWrp+DgYF28eFFjxoxRcnKy1q1bp9jYWIWFhUm6so9KSEiIoqKitGXLFiUlJWnIkCFyd3dXp06dJKlMYgAAAOtiJgsAAAAAAMBtcnNz07JlyxQZGamgoCDVqlVLI0aMUFBQkKnNoEGDlJ+fr7Fjxyo7O1v+/v6KiYkxbWRfFjEAAIB1UWQBAAAAAACwwMGDB81+btasmeLi4q7b3s7OThEREYqIiLhum7KIAQAArIflwgAAAAAAAAAAACxAkQUAAAAAAAAAAMACFFkAAAAAAAAAAAAsQJEFAAAAAAAAAADAAhRZAAAAAAAAAAAALECRBQAAVBpnz57VuHHj9OSTT6pVq1Z65ZVXlJiYaDo/atQoNW7c2OzrySefNJ0vLCxUdHS02rZtq+bNm6t3795KS0sze4wDBw4oJCRELVq0ULt27RQTE2N2vjQxAAAAAADA3YEiCwAAqDSGDh2qX375RbNmzdInn3yiJk2aqE+fPvr9998lSQcPHlS/fv20bds209f69etN1y9cuFCrV6/W5MmTFRcXJ4PBoL59+yo3N1eSdObMGfXq1UseHh6Kj49XeHi45s6dq/j4+FLHAAAAAAAAdw+KLAAAoFJIS0vT9u3bNX78eLVu3VoNGzbUmDFjVKdOHW3atEkFBQVKTk5W06ZNVatWLdNXzZo1JUm5ublavny5wsPDFRgYKF9fX82ePVsnT55UQkKCJGnNmjVycHDQhAkT5OXlpeDgYIWGhmrp0qWljgEAAAAAAO4eFFkAAEClUKNGDS1ZskSPPPKI6ZjBYJDRaNS5c+eUmpqqnJwceXl5lXh9UlKSLl26pICAANMxV1dX+fn5adeuXZKkxMRE+fv7y97e3tQmICBAKSkpyszMLFUMAAAAAABw97C/eRMAAADbc3V1VWBgoNmxL774QkeOHFGbNm106NAhGQwGxcbG6vvvv1eVKlUUGBiowYMHy8XFRenp6ZKkunXrmsWoXbu2Tpw4IUlKT0+Xj49PsfOSdPz48VLFsJTRaNTly5dvK0YRg8EgJyenMokFVGRZWVkyGo22TgMVVFZWltmfqHyMRqMMBoOt0wAAALghiiwAAKBS2r17t0aPHq2nnnpKHTp0UHR0tKpUqaJ69epp8eLFSktL0/Tp03Xo0CHFxsaaOtkcHBzM4lSrVk3nzp2TJGVnZ5d4XpJycnJKFcNSeXl5OnDgwG3FKOLk5CQ/P78yiQVUZCkpKXSg46ZSU1NtnQJuw7XvuQAAABUNRRYAAFDpbN68WcOHD1fz5s01a9YsSVJ4eLhCQ0Pl6uoqSfLx8VGtWrXUo0cP7du3T46OjpKu7KtS9L10pXhSNOvD0dGx2Ab2OTk5kiRnZ+dSxbBU1apV5e3tfVsxijDqF3cLT09PZrLgurKyspSamioPDw9m91VSycnJtk4BAADgpiiyAACASuXDDz9UZGSkOnXqpKioKNMIV4PBYCqwFCla+is9Pd20xFdGRobq169vapORkSFfX19Jkru7uzIyMsxiFP1cp04d5efn3zSGpQwGg5ydnW8rBnC3oeMcpeHk5MTrayXFoAEAAFAZsPE9AACoND766CNNmjRJr732mubMmWO2hMiwYcPUp08fs/b79u2TJHl7e8vX11fVq1fXzp07TefPnz+v/fv3q3Xr1pIkf39/7d69WwUFBaY2O3bskKenp9zc3EoVAwAAAAAA3D0osgAAgEohJSVFU6ZMUadOnRQWFqbMzEydOnVKp06d0oULF9SlSxdt375dixYt0pEjR7R161aNHj1aXbp0kZeXlxwcHBQSEqKoqCht2bJFSUlJGjJkiNzd3dWpUydJUnBwsC5evKgxY8YoOTlZ69atU2xsrMLCwiSpVDEAAAAAAMDdg+XCAABApfDVV18pLy9PCQkJSkhIMDsXFBSkadOmae7cuVq8eLEWL14sFxcXde3aVYMHDza1GzRokPLz8zV27FhlZ2fL399fMTExphkxbm5uWrZsmSIjIxUUFKRatWppxIgRCgoKKnUMAAAAAABw96DIAgAAKoV+/fqpX79+N2zzzDPP6JlnnrnueTs7O0VERCgiIuK6bZo1a6a4uLjbigEAAAAAAO4OLBcGAAAAAAAAAABgAYosAAAAAAAAAAAAFqDIAgAAAAAAAAAAYAGKLAAAAAAAAAAAABagyAIAAAAAAAAAAGABiiwAAAAAAAAAAAAWoMgCAAAAAAAAAABgAYosAAAAAAAAAAAAFqDIAgAAAAAAAAAAYAGKLAAAAAAAAKWUmZmpiIgIBQQEqGXLlnrrrbeUnJxsOj9q1Cg1btzY7OvJJ580nS8sLFR0dLTatm2r5s2bq3fv3kpLSzN7jAMHDigkJEQtWrRQu3btFBMTY3a+NDEAAIB1UGQBAAAAAAAopf79++vo0aNaunSpPvnkEzk6Oio0NFRZWVmSpIMHD6pfv37atm2b6Wv9+vWm6xcuXKjVq1dr8uTJiouLk8FgUN++fZWbmytJOnPmjHr16iUPDw/Fx8crPDxcc+fOVXx8fKljAAAA66HIAgAAAAAAUApnzpzRgw8+qEmTJqlp06by8vLS22+/rVOnTum3335TQUGBkpOT1bRpU9WqVcv0VbNmTUlSbm6uli9frvDwcAUGBsrX11ezZ8/WyZMnlZCQIElas2aNHBwcNGHCBHl5eSk4OFihoaFaunRpqWMAAADrocgCAAAAAABQCjVq1NCsWbPUqFEjSdLp06cVExMjd3d3eXt7KzU1VTk5OfLy8irx+qSkJF26dEkBAQGmY66urvLz89OuXbskSYmJifL395e9vb2pTUBAgFJSUpSZmVmqGAAAwHrsb94EAAAAAAAAV/vHP/5hmnWyaNEiOTs769ChQzIYDIqNjdX333+vKlWqKDAwUIMHD5aLi4vS09MlSXXr1jWLVbt2bZ04cUKSlJ6eLh8fn2LnJen48eOlimEJo9Goy5cvW3z9tQwGg5ycnMosHlARZWVlyWg02joNVFBFy0gW/YnKx2g0ymAw3LQdRRYAAAAAAIBb9MYbb6hHjx76+OOPNWDAAH300Uf67bffVKVKFdWrV0+LFy9WWlqapk+frkOHDik2NtbU0ebg4GAWq1q1ajp37pwkKTs7u8TzkpSTk1OqGJbIy8vTgQMHLL7+Wk5OTvLz8yuzeEBFlJKSQgc6bio1NdXWKeA2XPt+WxKLiywpKSnq3r27/vGPf6h79+6SpAMHDigyMlK//vqr7rvvPvXs2VN9+vQxXVNYWKj58+dr7dq1On/+vB599FGNHz9eDRo0MLUpixgAAAAAAADlydvbW5I0adIk7dmzRx9++KGmTJmi0NBQubq6SpJ8fHxUq1Yt9ejRQ/v27ZOjo6OkK/uqFH0vXSmeFM36cHR0LLaBfU5OjiTJ2dm5VDEsUbVqVdPfqSyUZuQvUNl5enoykwXXlZWVpdTUVHl4eDCzr5JKTk4uVTuLiix5eXkaPny42TTSM2fOqFevXurYsaMmTpyoPXv2aOLEibrvvvsUHBwsSVq4cKFWr16tqVOnqk6dOpo5c6b69u2rTZs2ycHBoUxiAAAAAAAAlIfMzEzt2LFDzz33nOzs7CRJVapUkZeXlzIyMmQwGEwFliJFS3+lp6eblvjKyMhQ/fr1TW0yMjLk6+srSXJ3d1dGRoZZjKKf69Spo/z8/JvGsITBYJCzs7PF1wN3IzrOURpOTk68vlZSpR0wYNHG9/PmzdM999xjdqxoHdIJEybIy8tLwcHBCg0N1dKlSyVdGWGxfPlyhYeHKzAwUL6+vpo9e7ZOnjyphISEMosBAAAAAABQHjIyMjRs2DD99NNPpmN5eXnav3+/vLy8NGzYMLPVOCRp3759kq7MfPH19VX16tW1c+dO0/nz589r//79at26tSTJ399fu3fvVkFBganNjh075OnpKTc3t1LFAAAA1nPLRZZdu3YpLi5O06dPNzuemJgof39/2dv/b3JMQECAUlJSlJmZqaSkJF26dEkBAQGm866urvLz89OuXbvKLAYAAAAAAEB58PX1VZs2bTRx4kQlJibq0KFDGjlypM6fP6/Q0FB16dJF27dv16JFi3TkyBFt3bpVo0ePVpcuXeTl5SUHBweFhIQoKipKW7ZsUVJSkoYMGSJ3d3d16tRJkhQcHKyLFy9qzJgxSk5O1rp16xQbG6uwsDBJKlUMAABgPbe0XNj58+c1YsQIjR071jTFtUh6erppCmyR2rVrS5KOHz+u9PR0SSp2Xe3atXXixIkyi2Epo9FotvzZ7TAYDEwXxF0hKyuLtUdxXUWb/7EJYOVlNBpZSxsAAOAqBoNBc+bM0XvvvafBgwfrwoULat26tVatWqUHHnhADzzwgObOnavFixdr8eLFcnFxUdeuXTV48GBTjEGDBik/P19jx45Vdna2/P39FRMTY1oC3c3NTcuWLVNkZKSCgoJUq1YtjRgxQkFBQaWOAQAArOeWiiwTJkxQixYt1LVr12LnsrOzi72ZV6tWTdKVzdeKOtlKanPu3Lkyi2GpvLw8HThw4LZiFHFycpKfn1+ZxAIqspSUFDrQcVOpqam2TgG3gQ/qAAAA5lxcXDRhwgRNmDChxPPPPPOMnnnmmeteb2dnp4iICEVERFy3TbNmzRQXF3dbMQAAgHWUusiyfv16JSYmauPGjSWed3R0VG5urtmxnJwcSZKzs7McHR0lXdlXpej7ojZFsz7KIoalqlatKm9v79uKUYRRv7hbeHp6MpMF15WVlaXU1FR5eHgwu6+SSk5OtnUKAAAAAAAAFVqpiyzx8fHKzMxUu3btzI6PHz9eMTExeuCBB5SRkWF2rujnOnXqKD8/33Ssfv36Zm18fX0lSe7u7rcdw1IGg0HOzs63FQO429BxjtJwcnLi9bWSYtAAAAAAAADAjZW6yBIVFaXs7GyzY08//bQGDRqk559/Xp999plWr16tgoIC2dnZSZJ27NghT09Pubm5ycXFRdWrV9fOnTtNBZLz589r//79CgkJkST5+/vfdgwAAAAAAAAAAABrqFLahnXq1FGDBg3MvqQrG7LVq1dPwcHBunjxosaMGaPk5GStW7dOsbGxCgsLk3RlTfeQkBBFRUVpy5YtSkpK0pAhQ+Tu7q5OnTpJUpnEAAAAAAAAAAAAsIZb2vj+Rtzc3LRs2TJFRkYqKChItWrV0ogRIxQUFGRqM2jQIOXn52vs2LHKzs6Wv7+/YmJiTJvqlkUMAAAAAAAAAAAAa7itIsvBgwfNfm7WrJni4uKu297Ozk4RERGKiIi4bpuyiAEAAAAAuLsZDAY5OTmxxxgAAADKVZnNZAEAAAAA3FhhoVFVqtDpbw1OTk7y8/OzdRp3FX6/AQDA3YgiCwAAAABYSZUqBkWt2q0/Tl6wdSpAmXqwjouGv/aordMAAACwOoosAAAAAGBFf5y8oN+PnbN1GgAAAADKQBVbJwAAAAAAAAAAAFAZUWQBAAAAAAAAAACwAEUWAAAAAAAAAAAAC1BkAQAAAAAAAAAAsABFFgAAAAAAAAAAAAtQZAEAAAAAAAAAALAARRYAAAAAAAAAAAALUGQBAAAAAAAAAACwAEUWAAAAAAAAAAAAC1BkAQAAAAAAAAAAsABFFgAAAAAAAAAAAAtQZAEAAAAAAAAAALAARRYAAAAAAAAAAAALUGQBAAAAAAAAAACwAEUWAAAAAAAAAAAAC1BkAQAAAAAAAAAAsABFFgAAUGmcPXtW48aN05NPPqlWrVrplVdeUWJioun8gQMHFBISohYtWqhdu3aKiYkxu76wsFDR0dFq27atmjdvrt69eystLc2sTVnEAAAAAAAAdweKLAAAoNIYOnSofvnlF82aNUuffPKJmjRpoj59+uj333/XmTNn1KtXL3l4eCg+Pl7h4eGaO3eu4uPjTdcvXLhQq1ev1uTJkxUXFyeDwaC+ffsqNzdXksokBgAAAAAAuHtQZAEAAJVCWlqatm/frvHjx6t169Zq2LChxowZozp16mjTpk1as2aNHBwcNGHCBHl5eSk4OFihoaFaunSpJCk3N1fLly9XeHi4AgMD5evrq9mzZ+vkyZNKSEiQpDKJAQAA7myZmZmKiIhQQECAWrZsqbfeekvJycmm88ysBQDg7kKRBQAAVAo1atTQkiVL9Mgjj5iOGQwGGY1GnTt3TomJifL395e9vb3pfEBAgFJSUpSZmamkpCRdunRJAQEBpvOurq7y8/PTrl27JKlMYgAAgDtb//79dfToUS1dulSffPKJHB0dFRoaqqysLGbWAgBwF7K/eRMAAADbc3V1VWBgoNmxL774QkeOHFGbNm00e/Zs+fj4mJ2vXbu2JOn48eNKT0+XJNWtW7dYmxMnTkiS0tPTbzuGpYxGoy5fvnxbMYoYDAY5OTmVSSygIsvKypLRaLR1GqXGcxN3g7J8XhqNRhkMhjKJVVbOnDmjBx98UP3791ejRo0kSW+//ba6deum3377TTt27DDNirW3t5eXl5fS0tK0dOlSBQcHm2bFRkREmO5rZs+erbZt2yohIUGdO3c2m1lraQwAAGA9FFkAAECltHv3bo0ePVpPPfWUOnTooKlTp8rBwcGsTbVq1SRJOTk5ysrKkqQS25w7d06SlJ2dfdsxLJWXl6cDBw7cVowiTk5O8vPzK5NYQEWWkpJiel5WBjw3cTco6+flte+5tlajRg3NmjXL9PPp06cVExMjd3d3eXt7a968eSXOin3//feVmZmpY8eO3XBWbOfOna87s/ZWYgAAAOuhyAIAACqdzZs3a/jw4WrevLmpo8PR0bHYEhk5OTmSJGdnZzk6Okq6sq9K0fdFbYpGlpdFDEtVrVpV3t7etxWjSEUb9QuUF09Pz0o3kwW405Xl8/LqfU4qon/84x+mWSeLFi2Ss7NzmcyKtdXM2rKcVSsxew93h8o2qxbWVTTooDINCoK50s6qpcgCAAAqlQ8//FCRkZHq1KmToqKiTCNc3d3dlZGRYda26Oc6deooPz/fdKx+/fpmbXx9fcsshqUMBoOcnZ1vKwZwt6HzDqh4yvJ5WdELk2+88YZ69Oihjz/+WAMGDNBHH31UJrNibTWztixn1UrM3sPdobLNqoVtpKam2joF3IbSzKqlyAIAACqNjz76SJMmTVLPnj01evRoValSxXTO399fq1evVkFBgezs7CRJO3bskKenp9zc3OTi4qLq1atr586dpgLJ+fPntX//foWEhJRZDAAAcHcomoE6adIk7dmzRx9++GGlnllblrNqpYpfJAPKQmWbVQvrysrKUmpqqjw8PBgcVEmVdlYtRRYAAFAppKSkaMqUKerUqZPCwsKUmZlpOufo6Kjg4GAtW7ZMY8aM0Ztvvqm9e/cqNjZWEydOlHRl9ElISIiioqJUs2ZN1atXTzNnzpS7u7s6deokSWUSAwAA3LkyMzO1Y8cOPffcc6YBGVWqVJGXl5cyMjIq9cxaZtUCt46Oc5SGk5MTr6+VVGkHDFBkAQAAlcJXX32lvLw8JSQkKCEhwexcUFCQpk2bpmXLlikyMlJBQUGqVauWRowYoaCgIFO7QYMGKT8/X2PHjlV2drb8/f0VExNjmv7r5uZ22zEAAMCdKyMjQ8OGDZObm5sef/xxSVeW2dq/f786dOig+++/n5m1AADcZSiyAACASqFfv37q16/fDds0a9ZMcXFx1z1vZ2eniIgIRURElGsMAABwZ/L19VWbNm00ceJETZ48Wa6urlq8eLHOnz+v0NBQVatWjZm1AADcZSiyAAAAAAAAlILBYNCcOXP03nvvafDgwbpw4YJat26tVatW6YEHHpAkZtYCAHCXocgCAAAAAABQSi4uLpowYYImTJhQ4nlm1gIAcHepYusEAAAAAAAAAAAAKiOKLAAAAAAAAAAAABagyAIAAAAAAAAAAGABiiwAAAAAAAAAAAAWoMgCAAAAAAAAAABgAYosAAAAAAAAAAAAFqDIAgAAAAAAAAAAYAGKLAAAAAAAAAAAABagyAIAAAAAAAAAAGABiiwAAAAAAAAAAAAWoMgCAAAAAAAAAABgAYosAAAAAAAAAAAAFqDIAgAAAAAAAAAAYAGKLAAAAAAAAAAAABagyAIAAAAAAAAAAGABiiwAAAAAAAAAAAAWoMgCAAAAAAAAAABgAYosAAAAAAAAAAAAFqDIAgAAAAAAAAAAYAGKLAAAAAAAAAAAABagyAIAAAAAAAAAAGCBWy6yZGZmKiIiQgEBAWrZsqXeeustJScnm84fOHBAISEhatGihdq1a6eYmBiz6wsLCxUdHa22bduqefPm6t27t9LS0szalEUMAAAAAAAAAACA8nTLRZb+/fvr6NGjWrp0qT755BM5OjoqNDRUWVlZOnPmjHr16iUPDw/Fx8crPDxcc+fOVXx8vOn6hQsXavXq1Zo8ebLi4uJkMBjUt29f5ebmSlKZxAAAAAAAAAAAAChvt1RkOXPmjB588EFNmjRJTZs2lZeXl95++22dOnVKv/32m9asWSMHBwdNmDBBXl5eCg4OVmhoqJYuXSpJys3N1fLlyxUeHq7AwED5+vpq9uzZOnnypBISEiSpTGIAAAAAAAAAAACUt1sqstSoUUOzZs1So0aNJEmnT59WTEyM3N3d5e3trcTERPn7+8ve3t50TUBAgFJSUpSZmamkpCRdunRJAQEBpvOurq7y8/PTrl27JKlMYgAAAAAAAAAAAJQ3+5s3Kdk//vEP06yTRYsWydnZWenp6fLx8TFrV7t2bUnS8ePHlZ6eLkmqW7dusTYnTpyQpDKJYQmj0ajLly9bfP3VDAaDnJycyiQWUJFlZWXJaDTaOg1UUFlZWWZ/ovIxGo0yGAy2TgMAAAAAAKDCsrjI8sYbb6hHjx76+OOPNWDAAH300UfKzs6Wg4ODWbtq1apJknJyckwdbSW1OXfunCSVSQxL5OXl6cCBAxZffzUnJyf5+fmVSSygIktJSaEDHTeVmppq6xRwG659vwUAAAAAAMD/WFxk8fb2liRNmjRJe/bs0YcffihHR8dim8/n5ORIkpydneXo6Cjpyr4qRd8XtSma+VEWMSxRtWpV09/pdjHqF3cLT09PZrLgurKyspSamioPDw9m91VSycnJtk4BAACgwjl79qxmzZql7777ThcvXlTjxo01bNgwtW7dWpI0atQorVu3zuyaOnXq6Pvvv5ckFRYWav78+Vq7dq3Onz+vRx99VOPHj1eDBg1M7Q8cOKDIyEj9+uuvuu+++9SzZ0/16dPHdL40MQAAgHXcUpElMzNTO3bs0HPPPSc7OztJUpUqVeTl5aWMjAy5u7srIyPD7Jqin+vUqaP8/HzTsfr165u18fX1laQyiWEJg8EgZ2dni68H7kZ0nKM0nJyceH2tpBg0AAAAUNzQoUOVmZmpWbNmqWbNmvroo4/Up08frVu3Tl5eXjp48KD69eunkJAQ0zVFfSiStHDhQq1evVpTp05VnTp1NHPmTPXt21ebNm2Sg4ODzpw5o169eqljx46aOHGi9uzZo4kTJ+q+++5TcHBwqWIAAADruaWN7zMyMjRs2DD99NNPpmN5eXnav3+/vLy85O/vr927d6ugoMB0fseOHfL09JSbm5t8fX1VvXp17dy503T+/Pnz2r9/v2nER1nEAAAAAAAAKGtpaWnavn27xo8fr9atW6thw4YaM2aM6tSpo02bNqmgoEDJyclq2rSpatWqZfqqWbOmpCurcixfvlzh4eEKDAyUr6+vZs+erZMnTyohIUGSTPvfTpgwQV5eXgoODlZoaKiWLl1a6hgAAMB6bqnI4uvrqzZt2mjixIlKTEzUoUOHNHLkSJ0/f16hoaEKDg7WxYsXNWbMGCUnJ2vdunWKjY1VWFiYpCvruoeEhCgqKkpbtmxRUlKShgwZInd3d3Xq1EmSyiQGAAAAAABAWatRo4aWLFmiRx55xHTMYDDIaDTq3LlzSk1NVU5Ojry8vEq8PikpSZcuXVJAQIDpmKurq/z8/LRr1y5JUmJiovz9/WVv/7/FRwICApSSkqLMzMxSxQAAANZzS8uFGQwGzZkzR++9954GDx6sCxcuqHXr1lq1apUeeOABSdKyZcsUGRmpoKAg1apVSyNGjFBQUJApxqBBg5Sfn6+xY8cqOztb/v7+iomJMU1ndXNzu+0YAAAAAAAAZc3V1VWBgYFmx7744gsdOXJEbdq00aFDh2QwGBQbG6vvv/9eVapUUWBgoAYPHiwXFxelp6dLkurWrWsWo3bt2jpx4oQkKT09XT4+PsXOS9Lx48dLFcMSRqNRly9ftvj6axkMBpaYxh0vKyuLvWpxXVlZWWZ/ovIxGo2lWkr9lje+d3Fx0YQJEzRhwoQSzzdr1kxxcXHXvd7Ozk4RERGKiIi4bpuyiAEAAAAAAFCedu/erdGjR+upp55Shw4dFB0drSpVqqhevXpavHix0tLSNH36dB06dEixsbGmjrZrB4lWq1ZN586dkyRlZ2eXeF6ScnJyShXDEnl5eTpw4IDF11/LyclJfn5+ZRYPqIhSUlLoQMdNpaam2joF3IbSTOy45SILAAAAAADA3W7z5s0aPny4mjdvrlmzZkmSwsPDFRoaKldXV0mSj4+PatWqpR49emjfvn1ydHSUdGVflaLvpSvFk6JZH46OjsrNzTV7rJycHEmSs7NzqWJYomrVqvL29rb4+muVZuQvUNl5enoykwXXlZWVpdTUVHl4eDCzr5JKTk4uVTuKLAAAAAAAALfgww8/VGRkpDp16qSoqCjTKFeDwWAqsBQpWvorPT3dtMRXRkaG6tevb2qTkZEhX19fSZK7u7syMjLMYhT9XKdOHeXn5980hiUMBoOcnZ0tvh64G9FxjtJwcnLi9bWSKu2AgVva+B4AAAAAAOBu9tFHH2nSpEl67bXXNGfOHLNlRIYNG6Y+ffqYtd+3b58kydvbW76+vqpevbp27txpOn/+/Hnt379frVu3liT5+/tr9+7dKigoMLXZsWOHPD095ebmVqoYAADAeiiyAAAAAAAAlEJKSoqmTJmiTp06KSwsTJmZmTp16pROnTqlCxcuqEuXLtq+fbsWLVqkI0eOaOvWrRo9erS6dOkiLy8vOTg4KCQkRFFRUdqyZYuSkpI0ZMgQubu7q1OnTpKk4OBgXbx4UWPGjFFycrLWrVun2NhYhYWFSVKpYgAAAOthuTAAAAAAAIBS+Oqrr5SXl6eEhAQlJCSYnQsKCtK0adM0d+5cLV68WIsXL5aLi4u6du2qwYMHm9oNGjRI+fn5Gjt2rLKzs+Xv76+YmBjTjBg3NzctW7ZMkZGRCgoKUq1atTRixAgFBQWVOgYAALAeiiwAAAAAAACl0K9fP/Xr1++GbZ555hk988wz1z1vZ2eniIgIRUREXLdNs2bNFBcXd1sxAACAdbBcGAAAAAAAAAAAgAUosgAAAAAAAAAAAFiAIgsAAAAAAAAAAIAFKLIAAAAAAAAAAABYgCILAAAAAAAAAACABSiyAAAAAAAAAAAAWIAiCwAAqLQWLlyonj17mh0bNWqUGjdubPb15JNPms4XFhYqOjpabdu2VfPmzdW7d2+lpaWZxThw4IBCQkLUokULtWvXTjExMWbnSxMDAAAAAADc+SiyAACASmnFihWKjo4udvzgwYPq16+ftm3bZvpav3696fzChQu1evVqTZ48WXFxcTIYDOrbt69yc3MlSWfOnFGvXr3k4eGh+Ph4hYeHa+7cuYqPjy91DAAAAAAAcHegyAIAACqVkydP6s0339TcuXPl6elpdq6goEDJyclq2rSpatWqZfqqWbOmJCk3N1fLly9XeHi4AgMD5evrq9mzZ+vkyZNKSEiQJK1Zs0YODg6aMGGCvLy8FBwcrNDQUC1durTUMQAAAAAAwN2BIgsAAKhU/vvf/+ree+/Vhg0b1Lx5c7NzqampysnJkZeXV4nXJiUl6dKlSwoICDAdc3V1lZ+fn3bt2iVJSkxMlL+/v+zt7U1tAgIClJKSoszMzFLFAAAAAAAAdwf7mzcBAACoODp06KAOHTqUeO7QoUMyGAyKjY3V999/rypVqigwMFCDBw+Wi4uL0tPTJUl169Y1u6527do6ceKEJCk9PV0+Pj7FzkvS8ePHSxXDEkajUZcvX7b4+qsZDAY5OTmVSSygIsvKypLRaLR1GqXGcxN3g7J8XhqNRhkMhjKJBQAAUF4osgAAgDvGb7/9pipVqqhevXpavHix0tLSNH36dB06dEixsbHKysqSJDk4OJhdV61aNZ07d06SlJ2dXeJ5ScrJySlVDEvk5eXpwIEDFl9/NScnJ/n5+ZVJLKAiS0lJMT0nKwOem7gblPXz8tr3WwAAgIqGIgsAALhjhIeHKzQ0VK6urpIkHx8f1apVSz169NC+ffvk6Ogo6cq+KkXfS1eKJ0Wjyx0dHYttYJ+TkyNJcnZ2LlUMS1StWlXe3t4WX381Rv3ibuHp6VnpZrIAd7qyfF4mJyeXSRwAAIDyRJEFAADcMQwGg6nAUqRo6a/09HTTEl8ZGRmqX7++qU1GRoZ8fX0lSe7u7srIyDCLUfRznTp1lJ+ff9MYlubu7Oxs8fXA3Yilt4CKpyyflxQmAQBAZcDG9wAA4I4xbNgw9enTx+zYvn37JEne3t7y9fVV9erVtXPnTtP58+fPa//+/WrdurUkyd/fX7t371ZBQYGpzY4dO+Tp6Sk3N7dSxQAAAAAAAHcHiiwAAOCO0aVLF23fvl2LFi3SkSNHtHXrVo0ePVpdunSRl5eXHBwcFBISoqioKG3ZskVJSUkaMmSI3N3d1alTJ0lScHCwLl68qDFjxig5OVnr1q1TbGyswsLCJKlUMQAAAAAAwN2B5cIAAMAdo3379po7d64WL16sxYsXy8XFRV27dtXgwYNNbQYNGqT8/HyNHTtW2dnZ8vf3V0xMjGljXTc3Ny1btkyRkZEKCgpSrVq1NGLECAUFBZU6BgAAAAAAuDtQZAEAAJXWtGnTih175pln9Mwzz1z3Gjs7O0VERCgiIuK6bZo1a6a4uLjbigEAAAAAAO58LBcGAAAAAAAAAABgAYosAAAAAAAAAAAAFqDIAgAAAAAAAAAAYAGKLAAAAAAAAAAAABagyAIAAAAAAAAAAGABiiwAAAAAAAAAAAAWoMgCAAAAAAAAAABgAYosAAAAAAAAAAAAFqDIAgAAAAAAUEpnz57VuHHj9OSTT6pVq1Z65ZVXlJiYaDp/4MABhYSEqEWLFmrXrp1iYmLMri8sLFR0dLTatm2r5s2bq3fv3kpLSzNrUxYxAACAdVBkAQAAAAAAKKWhQ4fql19+0axZs/TJJ5+oSZMm6tOnj37//XedOXNGvXr1koeHh+Lj4xUeHq65c+cqPj7edP3ChQu1evVqTZ48WXFxcTIYDOrbt69yc3MlqUxiAAAA67G3dQIAAAAAAACVQVpamrZv366PP/5YrVq1kiSNGTNG33//vTZt2iRHR0c5ODhowoQJsre3l5eXl9LS0rR06VIFBwcrNzdXy5cvV0REhAIDAyVJs2fPVtu2bZWQkKDOnTtrzZo1tx0DAABYDzNZAAAAAAAASqFGjRpasmSJHnnkEdMxg8Ego9Goc+fOKTExUf7+/rK3/9+Y1oCAAKWkpCgzM1NJSUm6dOmSAgICTOddXV3l5+enXbt2SVKZxAAAANbDTBYAAAAAAIBScHV1Nc0eKfLFF1/oyJEjatOmjWbPni0fHx+z87Vr15YkHT9+XOnp6ZKkunXrFmtz4sQJSVJ6evptx7CE0WjU5cuXLb7+WgaDQU5OTmUWD6iIsrKyZDQabZ0GKqisrCyzP1H5GI1GGQyGm7ajyAIAAAAAAGCB3bt3a/To0XrqqafUoUMHTZ06VQ4ODmZtqlWrJknKyckxdbSV1ObcuXOSpOzs7NuOYYm8vDwdOHDA4uuv5eTkJD8/vzKLB1REKSkpdKDjplJTU22dAm7Dte+3JaHIAgAAAAAAcIs2b96s4cOHq3nz5po1a5YkydHRsdjm8zk5OZIkZ2dnOTo6SpJyc3NN3xe1KZr1URYxLFG1alV5e3tbfP21SjPyF6jsPD09mcmC68rKylJqaqo8PDyY2VdJJScnl6odRRYAAAAAAIBb8OGHHyoyMlKdOnVSVFSUaZSru7u7MjIyzNoW/VynTh3l5+ebjtWvX9+sja+vb5nFsITBYJCzs7PF1wN3IzrOURpOTk68vlZSpR0wwMb3AAAAAAAApfTRRx9p0qRJeu211zRnzhyzZUT8/f21e/duFRQUmI7t2LFDnp6ecnNzk6+vr6pXr66dO3eazp8/f1779+9X69atyywGAACwHoosAAAAAAAApZCSkqIpU6aoU6dOCgsLU2Zmpk6dOqVTp07pwoULCg4O1sWLFzVmzBglJydr3bp1io2NVVhYmKQr67qHhIQoKipKW7ZsUVJSkoYMGSJ3d3d16tRJksokBgAAsB6WCwMAAAAAACiFr776Snl5eUpISFBCQoLZuaCgIE2bNk3Lli1TZGSkgoKCVKtWLY0YMUJBQUGmdoMGDVJ+fr7Gjh2r7Oxs+fv7KyYmxjQjxs3N7bZjAAAA66HIAgAAAAAAUAr9+vVTv379btimWbNmiouLu+55Ozs7RUREKCIiolxjAAAA62C5MAAAAAAAAAAAAAtQZAEAAAAAAAAAALAARRYAAAAAAAAAAAALUGQBAAAAAAAAAACwAEUWAAAAAAAAAAAAC1BkAQAAAAAAAAAAsABFFgAAAAAAAAAAAAtQZAEAAAAAAAAAALAARRYAAAAAAAAAAAALUGQBAAAAAAAAAACwAEUWAAAAAAAAAAAAC9xSkeXs2bMaN26cnnzySbVq1UqvvPKKEhMTTecPHDigkJAQtWjRQu3atVNMTIzZ9YWFhYqOjlbbtm3VvHlz9e7dW2lpaWZtyiIGAAAAAAAAAABAebulIsvQoUP1yy+/aNasWfrkk0/UpEkT9enTR7///rvOnDmjXr16ycPDQ/Hx8QoPD9fcuXMVHx9vun7hwoVavXq1Jk+erLi4OBkMBvXt21e5ubmSVCYxAAAAAAAAAAAArMG+tA3T0tK0fft2ffzxx2rVqpUkacyYMfr++++1adMmOTo6ysHBQRMmTJC9vb28vLyUlpampUuXKjg4WLm5uVq+fLkiIiIUGBgoSZo9e7batm2rhIQEde7cWWvWrLntGAAAAAAAAAAAANZQ6pksNWrU0JIlS/TII4+YjhkMBhmNRp07d06JiYny9/eXvf3/6jYBAQFKSUlRZmamkpKSdOnSJQUEBJjOu7q6ys/PT7t27ZKkMokBAAAAAAAAAABgDaWeyeLq6mqaPVLkiy++0JEjR9SmTRvNnj1bPj4+Zudr164tSTp+/LjS09MlSXXr1i3W5sSJE5Kk9PT0245hKaPRqMuXL99WjCIGg0FOTk5lEguoyLKysmQ0Gm2dBiqorKwssz9R+RiNRhkMBlunAQAAAAAAUGGVushyrd27d2v06NF66qmn1KFDB02dOlUODg5mbapVqyZJysnJMXWyldTm3LlzkqTs7OzbjmGpvLw8HThw4LZiFHFycpKfn1+ZxAIqspSUFDrQcVOpqam2TgG34dr3XAAAAAAAAPyPRUWWzZs3a/jw4WrevLlmzZolSXJ0dCy2+XxOTo4kydnZWY6OjpKk3Nxc0/dFbYpmfZRFDEtVrVpV3t7etxWjCKN+cbfw9PRkJguuKysrS6mpqfLw8GB2XyWVnJxs6xQAAAAAAAAqtFsusnz44YeKjIxUp06dFBUVZRrh6u7uroyMDLO2RT/XqVNH+fn5pmP169c3a+Pr61tmMSxlMBjk7Ox8WzGAuw0d5ygNJycnXl8rKQYNAAAAAAAA3FipN76XpI8++kiTJk3Sa6+9pjlz5pgtIeLv76/du3eroKDAdGzHjh3y9PSUm5ubfH19Vb16de3cudN0/vz589q/f79at25dZjEAAAAAAAAAAACsodRFlpSUFE2ZMkWdOnVSWFiYMjMzderUKZ06dUoXLlxQcHCwLl68qDFjxig5OVnr1q1TbGyswsLCJF1Z0z0kJERRUVHasmWLkpKSNGTIELm7u6tTp06SVCYxAAAAAAAAAAAArKHUy4V99dVXysvLU0JCghISEszOBQUFadq0aVq2bJkiIyMVFBSkWrVqacSIEQoKCjK1GzRokPLz8zV27FhlZ2fL399fMTExphkxbm5utx0DAAAAAAAAAADAGkpdZOnXr5/69et3wzbNmjVTXFzcdc/b2dkpIiJCERER5RoDAAAAAAAAAACgvN3SniwAAAAAAAAAAAC4giILAAAAAAAAAACABSiyAAAAAAAAAAAAWIAiCwAAqLQWLlyonj17mh07cOCAQkJC1KJFC7Vr104xMTFm5wsLCxUdHa22bduqefPm6t27t9LS0so8BgAAAAAAuPNRZAEAAJXSihUrFB0dbXbszJkz6tWrlzw8PBQfH6/w8HDNnTtX8fHxpjYLFy7U6tWrNXnyZMXFxclgMKhv377Kzc0tsxgAAODuUNKAj1GjRqlx48ZmX08++aTpPAM+AAC4s1BkAQAAlcrJkyf15ptvau7cufL09DQ7t2bNGjk4OGjChAny8vJScHCwQkNDtXTpUklSbm6uli9frvDwcAUGBsrX11ezZ8/WyZMnlZCQUGYxAADAna+kAR+SdPDgQfXr10/btm0zfa1fv950ngEfAADcWSiyAACASuW///2v7r33Xm3YsEHNmzc3O5eYmCh/f3/Z29ubjgUEBCglJUWZmZlKSkrSpUuXFBAQYDrv6uoqPz8/7dq1q8xiAACAO9eNBnwUFBQoOTlZTZs2Va1atUxfNWvWlMSADwAA7kT2N28CAABQcXTo0EEdOnQo8Vx6erp8fHzMjtWuXVuSdPz4caWnp0uS6tatW6zNiRMnyiyGJYxGoy5fvmzx9VczGAxycnIqk1hARZaVlSWj0WjrNEqN5ybuBmX5vDQajTIYDGUSqyxdPeBjwYIFOnbsmOlcamqqcnJy5OXlVeK1Nxus0blz5+sO+Hj//feVmZmpY8eO3TQGAACwHoosAADgjpGdnS0HBwezY9WqVZMk5eTkKCsrS5JKbHPu3Lkyi2GJvLw8HThwwOLrr+bk5CQ/P78yiQVUZCkpKabnZGXAcxN3g7J+Xl77flsR3GjAx6FDh2QwGBQbG6vvv/9eVapUUWBgoAYPHiwXF5e7ZsCHRGEZd4fKNuAD1lX0fliZ7ldhrrQDPiiyAACAO4ajo2OxtchzcnIkSc7OznJ0dJR0ZZmNou+L2hR1ApRFDEtUrVpV3t7eFl9/tYo46hcoD56enpWqY4PnJu4GZfm8TE5OLpM41vTbb7+pSpUqqlevnhYvXqy0tDRNnz5dhw4dUmxs7F0z4EOisIy7Q2Ub8AHbSE1NtXUKuA2lGfBBkQUAANwx3N3dlZGRYXas6Oc6deooPz/fdKx+/fpmbXx9fcsshiUMBoOcnZ0tvh64GzFCGqh4yvJ5WRkLk+Hh4QoNDZWrq6skycfHR7Vq1VKPHj20b9++u2bAh1Q5//+AW1XZBnzAurKyspSamioPDw/uWyup0g74oMgCAADuGP7+/lq9erUKCgpkZ2cnSdqxY4c8PT3l5uYmFxcXVa9eXTt37jQVSM6fP6/9+/crJCSkzGIAAIC7k8FgMBVYihQt/ZWenm5a4osBH8CdgY5zlIaTkxOvr5VUaQcMVCnnPAAAAKwmODhYFy9e1JgxY5ScnKx169YpNjZWYWFhkq5M8w0JCVFUVJS2bNmipKQkDRkyRO7u7urUqVOZxQAAAHenYcOGqU+fPmbH9u3bJ0ny9vaWr6+vabBGkaLBGq1bt5Z0ZcDH7t27VVBQYGpz9YCP0sQAAADWw0wWAABwx3Bzc9OyZcsUGRmpoKAg1apVSyNGjFBQUJCpzaBBg5Sfn6+xY8cqOztb/v7+iomJMa2zWhYxAADA3alLly7q37+/Fi1apM6dOyslJUXvvvuuunTpIi8vL0kyDdaoWbOm6tWrp5kzZxYb8LFs2TKNGTNGb775pvbu3avY2FhNnDhRkvmAj+vFAAAA1kORBQAAVFrTpk0rdqxZs2aKi4u77jV2dnaKiIhQRETEdduURQwAAHD3ad++vebOnavFixdr8eLFcnFxUdeuXTV48GBTGwZ8AABwZ6HIAgAAAAAAYIGSBnw888wzeuaZZ657DQM+AAC4s7AnCwAAAAAAAAAAgAUosgAAAAAAAAAAAFiAIgsAAAAAAAAAAIAFKLIAAAAAAAAAAABYgCILAAAAAAAAAACABSiyAAAAAAAAAAAAWIAiCwAAAAAAAAAAgAUosgAAAAAAAAAAAFiAIgsAAAAAAAAAAIAFKLIAAAAAAAAAAABYgCILAAAAAAAAAACABSiyAAAAAAAAAAAAWIAiCwAAAAAAAAAAgAUosgAAAAAAAAAAAFiAIgsAAAAAAAAAAIAFKLIAAAAAAAAAAABYgCILAAAAAAAAAACABSiyAAAAAAAAAAAAWIAiCwAAAAAAAAAAgAUosgAAAAAAAAAAAFiAIgsAAAAAAAAAAIAFKLIAAAAAAAAAAABYgCILAAAAAAAAAACABSiyAAAAAAAAAAAAWIAiCwAAAAAAAAAAgAUosgAAAAAAAAAAAFiAIgsAAAAAAAAAAIAFKLIAAAAAAABYYOHCherZs6fZsQMHDigkJEQtWrRQu3btFBMTY3a+sLBQ0dHRatu2rZo3b67evXsrLS2tzGMAAADroMgCAAAAAABwi1asWKHo6GizY2fOnFGvXr3k4eGh+Ph4hYeHa+7cuYqPjze1WbhwoVavXq3JkycrLi5OBoNBffv2VW5ubpnFAAAA1kORBQAAAAAAoJROnjypN998U3PnzpWnp6fZuTVr1sjBwUETJkyQl5eXgoODFRoaqqVLl0qScnNztXz5coWHhyswMFC+vr6aPXu2Tp48qYSEhDKLAQAArIciCwAAAAAAQCn997//1b333qsNGzb8P/buPy7KOt///3MAkSFBk0UwOwpBxLKFmk6x+4lw2TieXW0/S+y5uadw80esZuHRatwtbMWTpH0kSTO0EJVPZaLhelx3O3vIs7vu9nEN2CwL0GiBSgVaMvAHP2W+f/hl1hEMGAZmYB73240b8P7xmpdeM8M11+u63pcmT55s01dcXCyTySQvLy9rW0xMjCorK1VfX6/y8nJduHBBMTEx1n5/f39FRUWpqKjIYTEAAMDg8ep5CAAAAAAAACQpPj5e8fHx3fbV1NQoIiLCpm3cuHGSpNOnT6umpkaSNH78+C5jzpw547AY9rBYLLp48aLd869mMBhkNBodFg9wRU1NTbJYLM5OAy6qqanJ5juGHovFIoPB0OM4iiwAAAAAAAAO0NzcLG9vb5u2kSNHSpJaWlqsB9q6G9PQ0OCwGPZoa2tTWVmZ3fOvZjQaFRUV5bB4gCuqrKzkADp6VFVV5ewU0A9X/73tDkUWAAAAAAAAB/Dx8ely8/mWlhZJkq+vr3x8fCRdvq9K58+dYzqv+nBEDHuMGDFC4eHhds+/Wm/O/AWGutDQUK5kwTU1NTWpqqpKISEhXNk3RFVUVPRqHEUWAAAAAAAABwgODlZdXZ1NW+fvQUFBam9vt7ZNnDjRZkxkZKTDYtjDYDDI19fX7vmAO+LAOXrDaDTy/jpE9faEAW58DwAAAAAA4AAmk0klJSW6dOmSte3IkSMKDQ1VQECAIiMjNWrUKB09etTa39jYqNLSUk2fPt1hMQAAwOChyAIAAAAAAOAASUlJOn/+vNLS0lRRUaF9+/YpLy9PixYtknR5Xffk5GRlZmbq0KFDKi8v1/LlyxUcHKyEhASHxQAAAIOH5cIAAAAAAAAcICAgQNu2bVNGRoYSExMVGBioFStWKDEx0Tpm6dKlam9v18qVK9Xc3CyTyaTc3FzrjXUdEQMAAAyefhVZsrOzdeTIEb366qvWtrKyMmVkZOjDDz/UmDFjNHfuXC1cuNDa39HRoc2bN2vv3r1qbGzUtGnTtGrVKk2aNMmhMQAAAAAAAAbSunXrurRFR0crPz//mnM8PT1lNptlNpuvOcYRMQAAwOCwe7mwnTt3atOmTTZtZ8+e1fz58xUSEqKCggKlpqZq48aNKigosI7Jzs7W7t27tWbNGuXn58tgMCglJUWtra0OiwEAAAAAAAAAADDQ+lxkqa2t1UMPPaSNGzcqNDTUpm/Pnj3y9vZWenq6wsLClJSUpHnz5iknJ0eS1Nraqu3btys1NVVxcXGKjIxUVlaWamtrVVhY6LAYAAAAAAAAAAAAA63PRZaPPvpIo0eP1oEDBzR58mSbvuLiYplMJnl5/WMVspiYGFVWVqq+vl7l5eW6cOGCYmJirP3+/v6KiopSUVGRw2IAAAAAAAAAAAAMtD7fkyU+Pl7x8fHd9tXU1CgiIsKmbdy4cZKk06dPq6amRpI0fvz4LmPOnDnjsBj2sFgsunjxot3zr2QwGGQ0Gh0SC3BlTU1Nslgszk4DLqqpqcnmO4Yei8Uig8Hg7DQAAAAAAABcVr9ufH+15uZmeXt727SNHDlSktTS0mI90NbdmIaGBofFsEdbW5vKysrsnn8lo9GoqKgoh8QCXFllZSUH0NGjqqoqZ6eAfrj67y0AAAAAAAD+waFFFh8fny43n29paZEk+fr6ysfHR9Ll+6p0/tw5pvPKD0fEsMeIESMUHh5u9/wrcdYv3EVoaChXsuCampqaVFVVpZCQEK7uG6IqKiqcnQIAAAAAAIBLc2iRJTg4WHV1dTZtnb8HBQWpvb3d2jZx4kSbMZGRkQ6LYQ+DwSBfX1+75wPuiAPn6A2j0cj76xDFSQMAAAAAAABfr883vv86JpNJJSUlunTpkrXtyJEjCg0NVUBAgCIjIzVq1CgdPXrU2t/Y2KjS0lJNnz7dYTEAAID7OnXqlG655ZYuX3v37pUklZWVKTk5WVOmTNGMGTOUm5trM7+jo0ObNm1SbGysJk+erAULFqi6utpmTE8xAAAAAACAe3BokSUpKUnnz59XWlqaKioqtG/fPuXl5WnRokWSLq/rnpycrMzMTB06dEjl5eVavny5goODlZCQ4LAYAADAfZ04cUIjR47Un/70J/35z3+2ft177706e/as5s+fr5CQEBUUFCg1NVUbN25UQUGBdX52drZ2796tNWvWKD8/XwaDQSkpKdblTHsTAwAAAADg3gwGg4xGI6tEuAGHLhcWEBCgbdu2KSMjQ4mJiQoMDNSKFSuUmJhoHbN06VK1t7dr5cqVam5ulslkUm5urvXGuo6IAQAA3NfJkycVGhqqcePGdenLy8uTt7e30tPT5eXlpbCwMFVXVysnJ0dJSUlqbW3V9u3bZTabFRcXJ0nKyspSbGysCgsLNWvWLO3Zs+drYwAAAACAq+rosMjDg4P+g8FoNCoqKsrZabgVZz2/+1VkWbduXZe26Oho5efnX3OOp6enzGazzGbzNcc4IgYAAHBPJ06cUHh4eLd9xcXFMplM8vL6xy5QTEyMXn75ZdXX1+vUqVO6cOGCYmJirP3+/v6KiopSUVGRZs2a1WOMgICAgfvHAQAAAEA/eHgYlPl6iT6vPefsVACHujHIT088MM0pj+3QK1kAAACc7eTJkwoMDNT999+vqqoqTZo0SUuWLFFsbKxqamoUERFhM77zipfTp0+rpqZGkjR+/PguY86cOSNJPcawt8hisVh08eJFu+ZerfOydGC4a2pqksVicXYavcZrE+7Aka9Li8XCEisAMAA+rz2nT041ODsNYNigyAIAAIaN1tZWVVVVyWg0asWKFfL19dWBAweUkpKiHTt2qLm5ucvyoiNHjpQktbS0qKmpSZK6HdPQcPlDSE8x7NXW1qaysjK751+Jy9LhLiorK62v26GA1ybcgaNflywLDgAAXB1FFgAAMGx4e3urqKhIXl5e1oMyt956qz755BPl5ubKx8fHegP7Tp2FEV9fX/n4+Ei6XKzp/LlzTOfZ5z3FsNeIESOuucxZX3HWL9xFaGjokLuSBRjuHPm6rKiocEgcAACAgUSRBQAADCvdFToiIiL05z//WcHBwaqrq7Pp6/w9KChI7e3t1raJEyfajImMjJSkHmPYy2Aw9KtIA7gjlt4CXI8jX5cUJgEAwFDg4ewEAAAAHKW8vFxTp05VcXGxTfuHH36o8PBwmUwmlZSU6NKlS9a+I0eOKDQ0VAEBAYqMjNSoUaN09OhRa39jY6NKS0s1ffp0SeoxBgAAAAAAcB8UWQAAwLARERGhm2++WatXr1ZxcbE++eQTrV27VseOHdPixYuVlJSk8+fPKy0tTRUVFdq3b5/y8vK0aNEiSZeXG0tOTlZmZqYOHTqk8vJyLV++XMHBwUpISJCkHmMAAAAAAAD3wXJhAABg2PDw8NDWrVuVmZmpZcuWqbGxUVFRUdqxY4duueUWSdK2bduUkZGhxMREBQYGasWKFUpMTLTGWLp0qdrb27Vy5Uo1NzfLZDIpNzfXeo+XgICAHmMAAAAAAAD3QJEFAAAMK2PHjtWzzz57zf7o6Gjl5+dfs9/T01Nms1lms9nuGAAAAAAAwD2wXBgAAAAAAAAAAIAdKLIAAAAAAAAAAADYgSILAAAAAAAAAACAHSiyAAAAAAAAAAAA2IEiCwAAAAAAAAAAgB0osgAAAAAAAAAAANiBIgsAAAAAAAAAAIAdKLIAAAAAAAA4yKlTp3TLLbd0+dq7d68kqaysTMnJyZoyZYpmzJih3Nxcm/kdHR3atGmTYmNjNXnyZC1YsEDV1dU2Y3qKAQAABo+XsxMAAAAAAAAYLk6cOKGRI0fq7bfflsFgsLb7+fnp7Nmzmj9/vu655x6tXr1ax44d0+rVqzVmzBglJSVJkrKzs7V7926tXbtWQUFBWr9+vVJSUnTw4EF5e3v3KgYAABg8FFkAAAAAAAAc5OTJkwoNDdW4ceO69OXl5cnb21vp6eny8vJSWFiYqqurlZOTo6SkJLW2tmr79u0ym82Ki4uTJGVlZSk2NlaFhYWaNWuW9uzZ87UxAADA4GK5MAAAAAAAAAc5ceKEwsPDu+0rLi6WyWSSl9c/znmNiYlRZWWl6uvrVV5ergsXLigmJsba7+/vr6ioKBUVFfUqBgAAGFxcyQIAAAAAAOAgJ0+eVGBgoO6//35VVVVp0qRJcmz95gAAsjxJREFUWrJkiWJjY1VTU6OIiAib8Z1XvJw+fVo1NTWSpPHjx3cZc+bMGUnqMUZAQIBdeVssFl28eNGuud0xGAwyGo0Oiwe4oqamJlksFmen0Wu8LuEOHPm6tFgsNkt/XgtFFgAAAAAAAAdobW1VVVWVjEajVqxYIV9fXx04cEApKSnasWOHmpub5e3tbTNn5MiRkqSWlhY1NTVJUrdjGhoaJKnHGPZqa2tTWVmZ3fOvZjQaFRUV5bB4gCuqrKy0vm6HAl6XcAeOfl1e/Te3OxRZAAAAAAAAHMDb21tFRUXy8vKyHpS59dZb9cknnyg3N1c+Pj5qbW21mdNZGPH19ZWPj4+ky8Wazp87x3Sefd5TDHuNGDHimsuc2aM3Z/4CQ11oaOiQu5IFGO4c+bqsqKjo1TiKLAAAAAAAAA7SXaEjIiJCf/7znxUcHKy6ujqbvs7fg4KC1N7ebm2bOHGizZjIyEhJ6jGGvQwGQ7+KNIA7YuktwPU48nXZ28IkN74HAAAAAABwgPLyck2dOlXFxcU27R9++KHCw8NlMplUUlKiS5cuWfuOHDmi0NBQBQQEKDIyUqNGjdLRo0et/Y2NjSotLdX06dMlqccYAABgcFFkAQAAAAAAcICIiAjdfPPNWr16tYqLi/XJJ59o7dq1OnbsmBYvXqykpCSdP39eaWlpqqio0L59+5SXl6dFixZJurzcWHJysjIzM3Xo0CGVl5dr+fLlCg4OVkJCgiT1GAMAAAwulgsDAAAAAABwAA8PD23dulWZmZlatmyZGhsbFRUVpR07duiWW26RJG3btk0ZGRlKTExUYGCgVqxYocTERGuMpUuXqr29XStXrlRzc7NMJpNyc3Ot93gJCAjoMQYAABg8FFkAAAAAAAAcZOzYsXr22Wev2R8dHa38/Pxr9nt6espsNstsNtsdAwAADB6WCwMAAAAAAAAAALADRRYAAAAAAAAAAAA7UGQBAAAAAAAAAACwA0UWAAAAAAAAAAAAO1BkAQAAAAAAAAAAsANFFgAAAAAAAAAAADtQZAEAAAAAAAAAALADRRYAAAAAAAAAAAA7UGQBAAAAAAAAAACwA0UWAAAAAAAAAAAAO1BkAQAAAAAAAAAAsANFFgAAAAAAAAAAADtQZAEAAAAAAAAAALADRRYAAAAAAAAAAAA7UGQBAAAAAAAAAACwA0UWAAAAAAAAAAAAO1BkAQAAAAAAAAAAsANFFgAAAAAAAAAAADtQZAEAAAAAAAAAALADRRYAAAAAAAAAAAA7UGQBAAAAAAAAAACwA0UWAAAAAAAAAAAAO1BkAQAAAAAAAAAAsANFFgAAAAAAAAAAADtQZAEAAAAAAAAAALADRRYAwIAwGAwyGo0yGAzOTgUAAAAAAAAYEF7OTgAABlNHh0UeHhz0HwxGo1FRUVHOTsOt8PwGAAAAAAAYXEO2yNLR0aHNmzdr7969amxs1LRp07Rq1SpNmjTJ2akBcGEeHgZlvl6iz2vPOTsVwKFuDPLTEw9Mc3YaboV9EQAA4EzsiwAA4BqGbJElOztbu3fv1tq1axUUFKT169crJSVFBw8elLe3t7PTA+DCPq89p09ONTg7DQBDHPsiAADAmdgXAQDANQzJe7K0trZq+/btSk1NVVxcnCIjI5WVlaXa2loVFhY6Oz0AADDMsS8CAACciX0RAABcx5AsspSXl+vChQuKiYmxtvn7+ysqKkpFRUVOzAwAALgD9kUAAIAzsS8CAIDrGJLLhdXU1EiSxo8fb9M+btw4nTlzps/x2traZLFY9MEHHzgkP0kyGAz68bf91H7pOofFBFyFl6eHjh8/LovF4uxU+ozXJoargXhdtrW1yWAwOCzecMK+COBc7IsArod9kcE1FPZFJN7zMHyxLwK4HmfuiwzJIktTU5MkdVljdOTIkWpo6Pt9Fjr/oxy98zZ6FGugYngbqh94eG1iOHPk69JgMAzZ1/lAY18EcA1D9T2K1yaGM/ZFBsdQ2ReReM/D8DZU36N4XWI4c8a+yJAssvj4+Ei6vAZp58+S1NLSIqPR2Od4U6dOdVhuAABg+GNfBAAAOBP7IgAAuI4heU+Wzsth6+rqbNrr6uoUHBzsjJQAAIAbYV8EAAA4E/siAAC4jiFZZImMjNSoUaN09OhRa1tjY6NKS0s1ffp0J2YGAADcAfsiAADAmdgXAQDAdQzJ5cK8vb2VnJyszMxMjR07VhMmTND69esVHByshIQEZ6cHAACGOfZFAACAM7EvAgCA6xiSRRZJWrp0qdrb27Vy5Uo1NzfLZDIpNze3y03fAAAABgL7IgAAwJnYFwEAwDUYLBaLxdlJAAAAAAAAAAAADDVD8p4sAAAAAAAAAAAAzkaRBQAAAAAAAAAAwA4UWQAAAAAAAAAAAOxAkQUAAAAAAAAAAMAOFFkAAAAAAAAAAADsQJEFAAAAAAAAAADADhRZAAAAAAAAAAAA7ECRBQAAAAAAAAAAwA4UWQAAAAAAAAAAAOzg5ewEgP7629/+phMnTmjEiBG66aabdNNNNzk7JQCS2traVF5erptuuknXXXeds9MBgAHFex7gWviMAMCd8J4HuCY+I7gPiiwYslpbW/XEE0+osLBQFotFkmQwGPTd735XL7zwgry9vZ2cIeBezpw5o7S0NC1btky33HKLkpKSVFFRodGjR2vnzp365je/6ewUAcBheM8DXBOfEQC4E97zANfCZwT3xXJhGLKysrL0wQcfKDs7W8XFxTp69KhefPFFlZaW6sUXX3R2eoDbWbt2rc6dO6exY8fqd7/7nU6dOqVdu3bpe9/7ntavX+/s9ADAoXjPA1wTnxEAuBPe8wDXwmcE98WVLBiyDh48qDVr1iguLs7ads8998jT01OrV6/W448/7sTsAPfzl7/8RXl5ebrxxhuVlZWlu+++W7fffruuv/563Xfffc5ODwAcivc8wDXxGQGAO+E9D3AtfEZwX1zJgiHr/PnzmjRpUpf20NBQffnll07ICHBvbW1tGj16tCTpyJEj+s53viNJ6ujokJcXNX0AwwvveYBr4jMCAHfCex7gWviM4L4osmDIioiI0H/91391af/tb3+r0NBQJ2QEuLeoqCjt3btXb7zxhs6ePau4uDi1trYqJydHkZGRzk4PAByK9zzANfEZAYA74T0PcC18RnBflNAwZD388MNasmSJysvLdfvtt8tgMKi4uFiFhYXKzMx0dnqA2/n5z3+uxYsX6+zZs0pJSVFwcLDS09P19ttvKzc319npAYBD8Z4HuCY+IwBwJ7znAa6Fzwjuy2CxWCzOTgKw19tvv61XXnlFJ0+elMViUUREhBYuXKh/+Zd/cXZqgFuyWCw6d+6c/P39JUmVlZUaM2aMrr/+eidnBgCOx3se4Jr4jADAnfCeB7gWPiO4J4osAACHKioq0ieffKLZs2erpqZGkyZN0ogRI5ydFgAMCN7zAAAAAFyJzwjuh+XCMKSVlJSopKREbW1turpe+OijjzopK8A9nT9/XgsXLtT7778vg8Gg//W//pcyMzNVVVWlnTt3Kjg42NkpAoDD8J4HuC4+IwBwJ7znAa6DzwjuiytZMGS98sor2rBhg0aPHq3rrrvOps9gMOjQoUNOygxwT//xH/+h0tJSrV+/Xj/84Q914MABtbW16YknnlBISIg2bNjg7BQBwGF4zwNcE58RALgT3vMA18JnBPfFlSwYsl577TU9/PDD+vd//3dnpwJA0u9//3s9//zz+qd/+idr20033aRVq1Zp8eLFTswMAByP9zzANfEZAYA74T0PcC18RnBfHs5OALBXQ0ODfvSjHzk7DQD/vy+//FKBgYFd2keNGqWmpiYnZAQAA4f3PMA18RkBgDvhPQ9wLXxGcF8UWTBkTZs2TcePH3d2GgD+f7fddpt++9vfdmn/v//3/yoqKsoJGQHAwOE9D3BNfEYA4E54zwNcC58R3BfLhWHI+v73v6//+I//0IcffqibbrpJ3t7eNv2czQEMrscee0zz58/Xe++9p/b2dm3ZskUVFRUqLS1Vbm6us9MDAIfiPQ9wTXxGAOBOeM8DXAufEdwXN77HkBUZGXnNPoPBoLKyskHMBsDvf/973XDDDcrNzVVpaak6Ojp08803a8GCBZo8ebKz0wMAh+I9D3BNfEYA4E54zwNcC58R3BdFFgCAQ0yePFl+fn764Q9/qPvuu0/h4eHOTgkABgzveQAAAACuxGcE90WRBQDgEOfPn9dvfvMb7d+/X8eOHdNtt92mpKQkzZo1S6NGjXJ2egDgULznAQAAALgSnxHcF0UWAIDDVVdX69e//rX++7//W59++qnuuece/fjHP1ZMTIyzUwMAh+M9DwAAAMCV+IzgXjycnQAAYPi54YYbdMstt+jmm2+WJJWUlOiRRx7Rvffeq/LycidnBwCOxXseAAAAgCvxGcG9cCULAMBh/vrXv+o///M/9V//9V9qaWnRPffco6SkJH3729/WxYsX9dRTT6m8vFz/9V//5exUAaDfeM8DAAAAcCU+I7gnL2cnAAAYHhISEvT5558rKipK//7v/657771Xfn5+1n5fX199//vf1zvvvOPELAHAMXjPAwAAAHAlPiO4L65kAQA4xLPPPqsf//jHioiIuOaYxsZGtbe3a+zYsYOYGQA4Hu95AAAAAK7EZwT3RZEFAAAAAAAAAADADtz4HgAAAAAAAAAAwA4UWQAAAAAAAAAAAOxAkQUAAAAAAAAAAMAOFFkAAAAAAAAAAADsQJEFAAAAAAAAAADADhRZAAAAAAAAAAAA7ECRBQAAAAAAAAAAwA4UWQC4LIvFMqTiAgAA98N+BQAA6Cv2H4DhhSILAJe0ZcsW5ebmOjzu3r179dxzzzk8LgAAcC+NjY36+c9/ruLiYmvb3LlzNXfuXCdmBQAAXB3HJYDhhyILAJf0wgsvqKmpyeFxt2zZoq+++srhcQEAgHspKyvT/v371dHR4exUAADAEMJxCWD4ocgCAAAAAAAAAABgB4osAPrEYrHo9ddf16xZsxQdHa2EhATl5ORY1xN95513dP/992vatGm688479fjjj+vMmTPW+fv27VNUVJTef/99zZkzR7fddptmzJihnJwc65hbbrlFkrR582brz5L09ttv6/7779fUqVN166236l/+5V/02muv2eRXX1+vp556St/5znc0depUPfDAAyopKZEkxcfH69SpU/rVr36lW265RZ9//vmA/T8BAICBFx8fr82bN2vt2rW68847NXXqVD3++OO6cOGCXnnlFd19992aNm2aUlNTdfbsWUnSpUuX9Prrr+vee+9VdHS0ZsyYoczMTLW0tFjj/uIXv9C8efNUUFCgmTNn6tZbb9UPf/hD/fGPf5QkHT16VD/96U8lST/96U9tlgizWCzKycnRjBkzFB0drTlz5uj48eOD+L8CAAD6Kj4+XllZWVq7dq3uuOMO3XHHHTKbzdb9B6l3xzu6O9YQHx+vX/ziF9afuzsu8emnn2rp0qW64447ZDKZlJKSoo8//tga49y5c1q7dq3uuece3XbbbZo9e7befPPNLo/T1/2iTnv37tWsWbN06623asaMGXrxxRfV3t7umP9cwA1QZAHQJxs2bFBGRobi4uK0ZcsW/eu//quysrKUnZ2t//zP/9SCBQsUFBSkDRs26Mknn9R7772nOXPmqL6+3hqjo6NDy5Yt0w9+8AO98sormjZtmjIzM/WnP/1JkpSfny9J+vGPf2z9+Q9/+IMeeeQRfetb31J2drZefPFFTZgwQc8884z++te/SpIuXryon/zkJ/p//+//6fHHH9fmzZt13XXX6aGHHtInn3yizZs3KzAwUHFxccrPz9e4ceMG+X8PAAA42o4dO3T69GllZWVp8eLFOnjwoJKSkvTOO+/omWeeUWpqqg4dOqRNmzZJkn75y1/q2WefVXx8vLZs2aIHHnhAr732mpYsWWJzE9oPP/xQubm5Wrp0qV566SV5eXlp6dKlamho0Le+9S398pe/tMZbtWqVdV5JSYkKCwv19NNP67nnnlNtba0WL17MgQoAAFzcrl27VFJSomeffVZPPPGEDh8+rIceekgdHR29Pt7Rk+6OS9TV1elf//Vf9be//U2rVq1SZmamGhoaNG/ePH355Zdqbm7W/fffrwMHDmjBggXKzs7WtGnTlJaWpq1bt9rE7+t+kSS9/PLLevrpp/Xtb39bW7du1QMPPKCcnBzrvg6Annk5OwEAQ0djY6N27NihuXPnasWKFZKk//W//pe+/PJLlZSU6I033tB3vvMdZWVlWefcfvvt+sEPfqDt27fLbDZLunyG55IlS/Sv//qvkqRp06apsLBQf/jDHxQbG6spU6ZIkoKDg60/V1RU6Ec/+pHS0tKssadOnao777xTRUVFuv322/WrX/1Kn332mfbv36/IyEhJ0vTp0/WjH/1IRUVF+slPfiJvb2+NHTvWGhcAAAxt1113nbKysuTl5aXvfOc7+tWvfqW6ujrt3btXfn5+iouL01/+8hf99a9/VUVFhd58800tW7ZMDz/8sKTL+zLjxo3TihUrdPjwYcXFxUm6fMbovn37NHHiREmSr6+vkpOT9Ze//EUzZ85UeHi4JCk8PNz6syR5e3vrlVde0ZgxYyRJ58+f18qVK1VRUWHdPwEAAK7HYDBox44d8vPzkySNHTtWjzzyiA4fPqz169f36nhHT6Kiorocl9ixY4eam5u1Y8cOBQYGSpK++c1vas6cOTp27Jhqamp08uRJ7dq1S9OmTZMkxcbGqr29XdnZ2frJT35i3e/oy36RdHl/Z8uWLZozZ45WrlwpSbrrrrs0ZswYrVy5UvPnz9fNN9/c7/9bYLjjShYAvXbs2DG1tbUpISHBpv0Xv/iF0tLS9MUXX+jee++16Zs4caKmTp2qo0eP2rRPnTrV+nPnDsbFixev+dgPPfSQnnvuOV28eFHl5eV666239Morr0iS2traJEnFxcW68cYbbQ5gjBw5Um+99ZZ+8pOf2PePBgAALi06OlpeXv84dywwMFA33XST9QCJJI0ZM0bnzp3Tu+++K0ld9ldmzZolT09Pm/2VsWPHWgss0uWTPySpqanpa/MJDw+3HuiQpBtvvFHS5YMYAADAdX33u9+12X+Ij4/XiBEjtH///j4d7+irkpISTZkyxVpgkaRx48bp97//veLj4/Xuu+9qwoQJ1gJLpx/+8IdqaWnR+++/b23ry36RJL333ntqampSfHy82tvbrV/x8fGSLi+RBqBnXMkCoNe++uorSZcPOlyr7xvf+EaXvm984xsqLS21afPx8bH53cPDw2aJjqt9+eWXWrVqld5++20ZDAZNmjTJuoPROe+rr75SQEBAr/89AABg6Bs1alSXNqPR2O3YhoYGSbI5iCFJXl5euv76620KIVfHMBgMki4ve/p1fH19bX738PDo1TwAAOBcVy8p7uHhoTFjxlj3H3p7vKOvvvrqK+tJGd1paGi45mNLl1cd6dSX/aLOx5akn/3sZ93219XVXXMugH+gyAKg1/z9/SVdLnjcdNNN1vYzZ87oxIkTkqS///3vXeZ98cUXuv766/v12E888YQ++eQT7dixQ7fffru8vb3V1NSkvXv3Wsf4+fl1ezP79957T6NGjeISVwAA3Nzo0aMlXd43ufJgRltbm86ePdvv/RUAADB0dRYcOl26dElnz561XgXS0/GOa52QceHCha99XD8/P3355Zdd2o8cOaIbb7xRo0ePVnV1dbePLalf+y+dx3kyMzMVEhLSpb+74g6ArlguDECvRUdHa8SIETp06JBNe15enl544QUFBgbq17/+tU3fZ599pmPHjun222/v02N1nvXZqaSkRDNnzlRMTIy8vb0lSYcPH5b0jx2Y6dOn67PPPrMWfCSptbVVqamp2rNnT7dxAQCA+7jjjjskqcv+ym9+8xtdunSpyzIcX8fT09OhuQEAAOf605/+pNbWVuvvhw4dUnt7u/7t3/6tV8c7Oq8iOXPmjHXM3/72ty7Fm6uPS0yfPl3Hjh1TfX29te3LL79USkqKDh06JJPJpFOnTqmkpMRm3oEDBzRixAhFR0fb/W+ePHmyRowYodraWt12223WrxEjRuj555/v9kRWAF1xJQuAXhs7dqx++tOfKi8vT97e3oqJidHx48f12muv6bHHHtOYMWP05JNPavny5frRj36ks2fPavPmzRo9erTmz5/fp8fy9/fXe++9p6KiIk2fPl3R0dH69a9/rW9961sKDg7We++9p5dfflkGg8G6Nvp9992nV199VQ8//LD+/d//XWPHjtXrr7+u5uZmzZ071xq3tLRU7777rqKjo7ssWwYAAIav8PBwJSYmavPmzWpubtadd96psrIybd68WXfeeadiY2N7HavzrNY//OEPGj16NDe1BwBgiKupqdHDDz+sn/70pzpz5ow2bNigu+66S9/+9rf12GOP9Xi8IyYmRkajUevWrdOyZct04cIFbd682eZebVLX4xLz5s3T/v37tXDhQi1evFgjR47Uyy+/rHHjxulHP/qRRo4cqV27dunRRx/V0qVL9U//9E/6n//5HxUUFOjRRx+1Xo1ij+uvv14PPfSQNm7cqPPnz+vOO+9UbW2tNm7cKIPBwP4N0EsUWQD0idls1je+8Q298cYb2r59u2688UY99dRTuv/++yVJ1113nV5++WU98sgjGjVqlGJjY/XYY491Wfu8J4sXL1Z2drZSUlL029/+VuvWrdMzzzyjZ555RpIUEhKi1atX68CBAyouLpZ0+ayR1157Tf/n//wfZWRkqL29XZMnT9arr75qvXHtggUL9Oyzz2rhwoXasWOHpk+f7sD/HQAA4OoyMjI0adIkFRQUKDc3V+PGjdPcuXP1yCOP9OmK15tvvlmzZ8/W66+/rj/96U86ePDgAGYNAAAG2qxZs+Tv769ly5bJ19dXiYmJWr58uaTLJ3X2dLzDz89PmzZt0vPPP69HHnlEEyZM0KOPPqr9+/fbPE53xyV27dql9evX68knn5S3t7fuuOMOrV+/3lqgefXVV/X8889r06ZNOn/+vG666SZlZGToxz/+cb//3cuWLVNgYKB27dqlbdu2afTo0dbCUudJJQC+nsHydXeaBgAAAAAAAIBhLD4+XnfccYfWrVvn7FQADEHcnAAAAAAAAAAAAMAOFFkAAAAAAAAAAADswHJhAAAAAAAAAAAAduBKFgAAAAAAAAAAADtQZAEAAAAAAAAAALADRRYAAAAAAAAAAAA7eDk7AVfw3nvvyWKxaMSIEc5OBQAAl9HW1iaDwaCpU6c6O5Vhj30RAAC6Yl9k8LAvAgBAV73dF+FKFkkWi0UWi8XZaQxZFotFra2t/B/CIXg+wZF4PvUPfx8Hjyv9X7vS64ZcyIVcyGUguVI+5HLtXFwhD3fg7v/XrvS8R++wzYYettnQwzbr/d9HrmSRrGdq3HbbbU7OZGi6ePGiysrKFB4eLl9fX2engyGO5xMciedT/xw/ftzZKbgNV9oXcaXXDbmQC7mQi7vkQy7dY19k8LjSvogzuNLzHr3DNht62GZDD9us9/siXMkCAAAAAAAAAABgB4osAAAAAAAAAAAAdqDIAgAAAAAAAAAAYAeKLAAAAAAAAAAAAHagyAIAAAAAAAAAAGAHiiwAAAAAAAAAAAB2oMgCAAAAAAAAAABgB4osAAAAAAAAAAAAdqDIAgAAAAAAAAAAYAeKLAAAAAAAAAAAAHagyAIAAAAAAAAAAGAHiiwAAAAAAAAAAAB2oMgCAAAAAAAAAABgB4os6DeDwSCj0SiDweDsVAAAQD/xdx0AALgb9n8AAP3h5ewEhquODos8PNzjj7PRaFRUVJSz0xg07rRtAQBDl71/r/rzd52/kQAA4EpDZd9gKB7XGCr/twDgDiiyDBAPD4MyXy/R57XnnJ0KHOjGID898cA0Z6cBAECPBntfhL+RAAB3U1lZqfvuu09PP/207rvvPklSWVmZMjIy9OGHH2rMmDGaO3euFi5caJ3T0dGhzZs3a+/evWpsbNS0adO0atUqTZo0yTrGETFcBcdGBgb7XQDgWiiyDKDPa8/pk1MNzk4DAAC4KfZFAAAYGG1tbXriiSd08eJFa9vZs2c1f/583XPPPVq9erWOHTum1atXa8yYMUpKSpIkZWdna/fu3Vq7dq2CgoK0fv16paSk6ODBg/L29nZIDFfD/ggAYLjjniwAAAAAAAB98OKLL+q6666zaduzZ4+8vb2Vnp6usLAwJSUlad68ecrJyZEktba2avv27UpNTVVcXJwiIyOVlZWl2tpaFRYWOiwGAAAYXFzJAgAAAAAA0EtFRUXKz8/X/v37NWPGDGt7cXGxTCaTvLz+caglJiZGL7/8surr63Xq1ClduHBBMTEx1n5/f39FRUWpqKhIs2bNckgMe1ksFpsrc/qr82byGDhNTU2yWCzOTsMpmpqabL7D9bHNhh622eW/jQZDz/e/osgCAAAAAADQC42NjVqxYoVWrlyp8ePH2/TV1NQoIiLCpm3cuHGSpNOnT6umpkaSuswbN26czpw547AY9mpra1NZWVm/YlxpKN5MfqiprKx064OfklRVVeXsFNBHbLOhx923WW+W4qTIAgAAAAAA0Avp6emaMmWK7r333i59zc3NXQ7EjBw5UpLU0tJiPRje3ZiGhgaHxbDXiBEjFB4e3q8YV+rNmb/on9DQULe+kqWqqkohISFcMTVEsM2GHraZVFFR0atxFFkAAAAAAAB6sH//fhUXF+vXv/51t/0+Pj5qbW21aWtpaZEk+fr6ysfHR9Ll+6p0/tw5pvPglSNi2MtgMMjX17dfMTC43PWg55WMRiPP2yGGbTb0uPM26+0JAxRZAAAAAAAAelBQUKD6+nqb+7BI0qpVq5Sbm6sbbrhBdXV1Nn2dvwcFBam9vd3aNnHiRJsxkZGRkqTg4OB+xwAAAIOLIgsAAAAAAEAPMjMz1dzcbNP2z//8z1q6dKl+8IMf6De/+Y12796tS5cuydPTU5J05MgRhYaGKiAgQH5+fho1apSOHj1qLZA0NjaqtLRUycnJkiSTydTvGAAAYHB5ODsBAAAAAAAAVxcUFKRJkybZfElSQECAJkyYoKSkJJ0/f15paWmqqKjQvn37lJeXp0WLFkm6fB+V5ORkZWZm6tChQyovL9fy5csVHByshIQESXJIDAAAMLi4kgUAAAAAAKCfAgICtG3bNmVkZCgxMVGBgYFasWKFEhMTrWOWLl2q9vZ2rVy5Us3NzTKZTMrNzbXeyN4RMQAAwOCiyAIAAAAAAGCHEydO2PweHR2t/Pz8a4739PSU2WyW2Wy+5hhHxAAAAIOH5cIAAAAAAAAAAADsQJEFAAAAAAAAAADADhRZAAAAAAAAAAAA7ECRBQAAAAAAAAAAwA59LrLU19fLbDYrJiZGU6dO1c9+9jNVVFRY+8vKypScnKwpU6ZoxowZys3NtZnf0dGhTZs2KTY2VpMnT9aCBQtUXV1tM8YRMQAAAAAAAAAAAAZSn4ssDz/8sD777DPl5OTozTfflI+Pj+bNm6empiadPXtW8+fPV0hIiAoKCpSamqqNGzeqoKDAOj87O1u7d+/WmjVrlJ+fL4PBoJSUFLW2tkqSQ2IAAAAAAAAAAAAMtD4VWc6ePasbb7xRzzzzjG677TaFhYVpyZIl+uKLL/Txxx9rz5498vb2Vnp6usLCwpSUlKR58+YpJydHktTa2qrt27crNTVVcXFxioyMVFZWlmpra1VYWChJDokBAAAAAAAAAAAw0PpUZLn++uu1YcMG3XzzzZKkv//978rNzVVwcLDCw8NVXFwsk8kkLy8v65yYmBhVVlaqvr5e5eXlunDhgmJiYqz9/v7+ioqKUlFRkSQ5JAYAAHAP2dnZmjt37jX7V65cqfj4eJs2li4FAAAAAACO4tXzkO49/fTT1qtOtmzZIl9fX9XU1CgiIsJm3Lhx4yRJp0+fVk1NjSRp/PjxXcacOXNGkhwSwx4Wi0UXL160e/6VDAaDjEajQ2LBNTU1NclisTg7jWGpqanJ5jvQHzyf+sdischgMDg7jWvauXOnNm3aJJPJ1G3/22+/rb1792rChAk27Z3Ljq5du1ZBQUFav369UlJSdPDgQXl7e1uXLr3nnnu0evVqHTt2TKtXr9aYMWOUlJTUqxgAAAAAAMA92F1kefDBBzVnzhy98cYbeuSRR7Rr1y41Nzd3ObAwcuRISVJLS4v1IFd3YxoaGiTJITHs0dbWprKyMrvnX8loNCoqKsohseCaKisrOWg7wKqqqpydAoYRnk/2c8WCQW1trdLS0lRSUqLQ0NBux9TV1enpp5/WHXfcoVOnTlnbO5cdNZvNiouLkyRlZWUpNjZWhYWFmjVrls3SpV5eXgoLC1N1dbVycnKUlJTUqxgAAAAAAMA92F1kCQ8PlyQ988wzOnbsmF577TX5+Ph0ufl8S0uLJMnX11c+Pj6SLh/g6Py5c0znlR+OiGGPESNGWP9N/eXKZ/3CMUJDQ7mSZYA0NTWpqqpKISEhXBGGfuP51D8VFRXOTqFbH330kUaPHq0DBw7opZdesimiSJevwPnFL36h//2//7euu+46/epXv7L29bTs6KxZs665dOnLL7+s+vp6nTp1qscYAAAAAADAPfSpyFJfX68jR47o+9//vjw9PSVJHh4eCgsLU11dnYKDg1VXV2czp/P3oKAgtbe3W9smTpxoMyYyMlKSHBLDHgaDQb6+vnbPh3vhYO3AMxqNvCbhMDyf7OOqJw3Ex8d3uc/KlXbu3KkvvvhCW7du1csvv2zTx9KlA8+RS2q60pJ/5NI9cukeuXTPlXKRXCsfcumeqy9dCgAAIPWxyFJXV6fHH39cAQEB+va3vy3p8jJbpaWlio+P1ze+8Q3t3r1bly5dshZhjhw5otDQUAUEBMjPz0+jRo3S0aNHrQWSxsZGlZaWKjk5WZJkMpn6HQMAALin8vJybd68Wa+//nq3S52xdOnAG4glNV1pyT9y6R65dI9cuudKuUiulQ+5dOWKS5cCAABcqU9FlsjISN11111avXq11qxZI39/f23dulWNjY2aN2+eRo4cqW3btiktLU0PPfSQPvjgA+Xl5Wn16tWSLu8cJScnKzMzU2PHjtWECRO0fv16BQcHKyEhQZKUlJTU7xgAAMD9tLS06IknntDDDz98zatbWbp04DlySU1XWvKPXMiFXIZXLq6WD7l0z1WXLgUAALhSn4osBoNBL7zwgp5//nktW7ZM586d0/Tp0/X666/rhhtukCRt27ZNGRkZSkxMVGBgoFasWKHExERrjKVLl6q9vV0rV65Uc3OzTCaTcnNzrWenBAQE9DsGAABwP++//74+/vhjbd68WS+99JKky1eHtLe3a+rUqVq9erVCQkIksXTpQBqIA3KutOQfuXSPXLpHLt1zpVwk18qHXGyxVBgAABgK+nzjez8/P6Wnpys9Pb3b/ujoaOXn519zvqenp8xms8xm8zXHOCIGAABwL9HR0frv//5vm7ZXX31V//3f/61XX31VAQEB8vb2ZulSAAAAAADgMH0usgAAALgiHx8fTZo0yaZt9OjR8vLysmln6VIAAAAAAOAoFFkAAIBbYelSAAAAAADgKBRZAADAkLVu3bqv7U9NTVVqaqpNG0uXAgAAAAAAR/FwdgIAAAAAAAAAAABDEUUWAAAAAAAAAAAAO1BkAQAAAAAAAAAAsANFFgAAAAAAAAAAADtQZAEAAAAAAAAAALADRRYAAAAAAAAAAAA7UGQBAAAAAAAAAACwA0UWAAAAAAAAAAAAO1BkAQAAAAAA6KX6+nqZzWbFxMRo6tSp+tnPfqaKigpr/5NPPqlbbrnF5uvuu++29nd0dGjTpk2KjY3V5MmTtWDBAlVXV9s8RllZmZKTkzVlyhTNmDFDubm5Nv29iQEAAAYHRRYAAAAAAIBeevjhh/XZZ58pJydHb775pnx8fDRv3jw1NTVJkk6cOKHFixfrz3/+s/Vr//791vnZ2dnavXu31qxZo/z8fBkMBqWkpKi1tVWSdPbsWc2fP18hISEqKChQamqqNm7cqIKCgl7HAAAAg4ciCwAAAAAAQC+cPXtWN954o5555hnddtttCgsL05IlS/TFF1/o448/1qVLl1RRUaHbbrtNgYGB1q+xY8dKklpbW7V9+3alpqYqLi5OkZGRysrKUm1trQoLCyVJe/bskbe3t9LT0xUWFqakpCTNmzdPOTk5vY4BAAAGD0UWAAAAAACAXrj++uu1YcMG3XzzzZKkv//978rNzVVwcLDCw8NVVVWllpYWhYWFdTu/vLxcFy5cUExMjLXN399fUVFRKioqkiQVFxfLZDLJy8vLOiYmJkaVlZWqr6/vVQwAADB4vHoeAgAAAAAAgCs9/fTT1qtOtmzZIl9fX508eVIGg0F5eXk6fPiwPDw8FBcXp2XLlsnPz081NTWSpPHjx9vEGjdunM6cOSNJqqmpUURERJd+STp9+nSvYtjDYrHo4sWLds+/msFgkNFodFg8dNXU1CSLxeLsNJyic3m+zu9wfWyzoYdtdvlvo8Fg6HEcRRYAAAAAAIA+evDBBzVnzhy98cYbeuSRR7Rr1y59/PHH8vDw0IQJE7R161ZVV1frueee08mTJ5WXl2c9UOXt7W0Ta+TIkWpoaJAkNTc3d9svSS0tLb2KYY+2tjaVlZXZPf9qRqNRUVFRDouHriorK9364KckVVVVOTsF9BHbbOhx92129d/b7lBkAQAAAAAA6KPw8HBJ0jPPPKNjx47ptdde07PPPqt58+bJ399fkhQREaHAwEDNmTNHx48fl4+Pj6TL91Xp/Fm6XDzpvOrDx8enyw3sW1paJEm+vr69imGPESNGWP9NjtCbM3/RP6GhoW59JUtVVZVCQkK4YmqIYJsNPWwzqaKiolfjKLIAAAAAAAD0Qn19vY4cOaLvf//78vT0lCR5eHgoLCxMdXV1MhgM1gJLp86lv2pqaqxLfNXV1WnixInWMXV1dYqMjJQkBQcHq66uziZG5+9BQUFqb2/vMYY9DAaDfH197Z6PweeuBz2vZDQaed4OMWyzocedt1lvTxjgxvcAAAAAAAC9UFdXp8cff1zvvvuuta2trU2lpaUKCwvT448/roULF9rMOX78uKTLV75ERkZq1KhROnr0qLW/sbFRpaWlmj59uiTJZDKppKREly5dso45cuSIQkNDFRAQ0KsYAABg8FBkAQAAAAAA6IXIyEjdddddWr16tYqLi3Xy5En9/Oc/V2Njo+bNm6fZs2frnXfe0ZYtW/Tpp5/qj3/8o5566inNnj1bYWFh8vb2VnJysjIzM3Xo0CGVl5dr+fLlCg4OVkJCgiQpKSlJ58+fV1pamioqKrRv3z7l5eVp0aJFktSrGAAAYPCwXBgAAAAAAEAvGAwGvfDCC3r++ee1bNkynTt3TtOnT9frr7+uG264QTfccIM2btyorVu3auvWrfLz89O9996rZcuWWWMsXbpU7e3tWrlypZqbm2UymZSbm2u9sW5AQIC2bdumjIwMJSYmKjAwUCtWrFBiYmKvYwAAgMFDkQUAAAAAAKCX/Pz8lJ6ervT09G77Z86cqZkzZ15zvqenp8xms8xm8zXHREdHKz8/v18xAADA4GC5MAAAAAAAAAAAADtQZAEAAAAAAAAAALADRRYAAAAAAAAAAAA7UGQBAAAAAAAAAACwA0UWAAAAAAAAAAAAO1BkAQAAAAAAAAAAsANFFgAAAAAAAAAAADtQZAEAAAAAAAAAALADRRYAAAAAAAAAAAA7UGQBAAAAAAAAAACwA0UWAAAAAAAAAAAAO1BkAQAAQ1Z2drbmzp1r0/Y///M/SkpK0tSpUxUfH6/nnntOzc3N1v6Ojg5t2rRJsbGxmjx5shYsWKDq6mqbGGVlZUpOTtaUKVM0Y8YM5ebm2vT3JgYAAAAAABj+KLIAAIAhaefOndq0aZNNW3FxsR599FHNnDlT+/fvV3p6ut566y2tXr3aOiY7O1u7d+/WmjVrlJ+fL4PBoJSUFLW2tkqSzp49q/nz5yskJEQFBQVKTU3Vxo0bVVBQ0OsYAAAAAADAPVBkAQAAQ0ptba0eeughbdy4UaGhoTZ9u3fvVkxMjH72s59p0qRJuvvuu7V8+XIdOHBAra2tam1t1fbt25Wamqq4uDhFRkYqKytLtbW1KiwslCTt2bNH3t7eSk9PV1hYmJKSkjRv3jzl5ORIUq9iAAAAAAAA90CRBQAADCkfffSRRo8erQMHDmjy5Mk2fQsWLNCKFSu6zGlvb9f58+dVXl6uCxcuKCYmxtrn7++vqKgoFRUVSbp8NYzJZJKXl5d1TExMjCorK1VfX9+rGAAAAAAAwD149TzkH7766itt2LBBf/jDH3T+/HndcsstevzxxzV9+nRJ0pNPPql9+/bZzAkKCtLhw4clXV6/fPPmzdq7d68aGxs1bdo0rVq1SpMmTbKOLysrU0ZGhj788EONGTNGc+fO1cKFC639vYkBAACGr/j4eMXHx3fbFxUVZfN7a2urduzYoW9961saO3asiouLJUnjx4+3GTdu3DidOXNGklRTU6OIiIgu/ZJ0+vRp1dTU9BjDHhaLRRcvXrR7/pUMBoOMRqNDYvVVU1OTLBaLw2Jd+d2ZyKV75NI9cumeK+UiuVY+5NI9i8Uig8Hg7DQAAAC+Vp+KLI899pjq6+u1YcMGjR07Vrt27dLChQu1b98+hYWF6cSJE1q8eLGSk5Otczw9Pa0/d65fvnbtWgUFBWn9+vVKSUnRwYMH5e3tbV0D/Z577tHq1at17NgxrV69WmPGjFFSUlKvYgAAAEiXr15ZsWKFKioq9Prrr0v6xwGjq/cZRo4cqYaGBklSc3Nzt/2S1NLS0qsY9mhra1NZWZnd869kNBq7FJwGS2VlpcMPzFVVVTk0Xn+QS/fIpXvk0j1XykVyrXzIpSs+5wMAAFfX6yJLdXW13nnnHb3xxhu6/fbbJUlpaWk6fPiwDh48qEcffVQVFRVasmSJAgMDu8zvXL/cbDYrLi5OkpSVlaXY2FgVFhZq1qxZNmuge3l5KSwsTNXV1crJyVFSUlKvYgAAAJw/f17Lli3T0aNHtWnTJuuyYj4+PpIu75d0/ixdLp50Xvnh4+PT5Qb2LS0tkiRfX99exbDHiBEjFB4ebvf8KznzrN/Q0FCHXslSVVWlkJAQp12ZQy7kQi7DMxdXy4dculdRUeHUxwcAAOiNXhdZrr/+er3yyiu69dZbrW0Gg0EWi0UNDQ2qqqpSS0uLwsLCup3f0/rls2bNuuYa6C+//LLq6+t16tSpHmMAAAD3VldXp5SUFH3++efKycmx2W/oXOKrrq5OEydOtJkTGRkpSQoODlZdXV2XmNLlZVDb29t7jGEPg8EgX19fu+e7ioE4IGc0Gl3m/4Zcukcu3SOX7rlSLpJr5UMutlgqDAAADAW9LrL4+/tbrx7p9NZbb+nTTz/VXXfdpZMnT8pgMCgvL0+HDx+Wh4eH4uLitGzZMvn5+fVq/XJnrYEuDZ910DE4HLnePGy50hrQGPp4PvXPUFwHvaGhQQ8++KDOnz+vXbt26ZZbbrHpj4yM1KhRo3T06FFrgaSxsVGlpaXW5U5NJpN2796tS5cuWZc9PXLkiEJDQxUQECA/P78eYwAAAAAAAPfQp3uyXKmkpERPPfWUvve97yk+Pl6bNm2Sh4eHJkyYoK1bt6q6ulrPPfecTp48qby8PJdeA10aPuugY3AMxHrzsOUqa0BjeOD5ZL+htg762rVr9dlnn2nbtm0aO3asvvjiC2vf2LFj5e3treTkZGVmZmrs2LGaMGGC1q9fr+DgYCUkJEiSkpKStG3bNqWlpemhhx7SBx98oLy8PK1evVqSehUDAAAAAAC4B7uKLG+//baeeOIJTZ48WRs2bJAkpaamat68efL395ckRUREKDAwUHPmzNHx48ddeg10afisg47B4cj15mHLldaAxtDH86l/hto66B0dHfrtb3+rtrY2Pfjgg136Dx06pBtvvFFLly5Ve3u7Vq5cqebmZplMJuXm5loLSgEBAdq2bZsyMjKUmJiowMBArVixQomJidZYPcUAAAAAAADuoc9Fltdee00ZGRlKSEhQZmam9WCCwWCwFlg6dS79VVNT49JroHfm7+z1ZjF0cLB24LnCGtAYPng+2WconDSwbt06688eHh764IMPepzj6ekps9kss9l8zTHR0dHKz8/vVwwAAAAAADD8efRl8K5du/TMM8/ogQce0AsvvGBztubjjz+uhQsX2ow/fvy4JCk8PNxmDfROneuXT58+XdLlNdBLSkp06dIl65gr10DvTQwAAAAAAAAAAIDB0OsiS2VlpZ599lklJCRo0aJFqq+v1xdffKEvvvhC586d0+zZs/XOO+9oy5Yt+vTTT/XHP/5RTz31lGbPnq2wsDCb9csPHTqk8vJyLV++vMsa6OfPn1daWpoqKiq0b98+5eXladGiRZLUqxgAAAAAAAAAAACDodfLhf3ud79TW1ubCgsLVVhYaNOXmJiodevWaePGjdq6dau2bt0qPz8/3XvvvVq2bJl1HGugAwAAAAAAAACA4aLXRZbFixdr8eLFXztm5syZmjlz5jX7WQMdAAAAAAAAAAAMF326JwsAAAAAAAAAAAAuo8gCAAAAAADQS/X19TKbzYqJidHUqVP1s5/9TBUVFdb+srIyJScna8qUKZoxY4Zyc3Nt5nd0dGjTpk2KjY3V5MmTtWDBAlVXV9uMcUQMAAAwOCiyAAAAAAAA9NLDDz+szz77TDk5OXrzzTfl4+OjefPmqampSWfPntX8+fMVEhKigoICpaamauPGjSooKLDOz87O1u7du7VmzRrl5+fLYDAoJSVFra2tkuSQGAAAYPBQZAEAAAAAAOiFs2fP6sYbb9Qzzzyj2267TWFhYVqyZIm++OILffzxx9qzZ4+8vb2Vnp6usLAwJSUlad68ecrJyZEktba2avv27UpNTVVcXJwiIyOVlZWl2tpaFRYWSpJDYgAAgMFDkQUAAAAAAKAXrr/+em3YsEE333yzJOnvf/+7cnNzFRwcrPDwcBUXF8tkMsnLy8s6JyYmRpWVlaqvr1d5ebkuXLigmJgYa7+/v7+ioqJUVFQkSQ6JAQAABo9Xz0MAAAAAAABwpaefftp61cmWLVvk6+urmpoaRURE2IwbN26cJOn06dOqqamRJI0fP77LmDNnzkiSQ2LYw2Kx6OLFi3bPv5rBYJDRaHRYPHTV1NQki8Xi7DScoqmpyeY7XB/bbOhhm13+22gwGHocR5EFAAAAAACgjx588EHNmTNHb7zxhh555BHt2rVLzc3N8vb2thk3cuRISVJLS4v1QFV3YxoaGiTJITHs0dbWprKyMrvnX81oNCoqKsph8dBVZWWlWx/8lKSqqipnp4A+YpsNPe6+za7+e9sdiiwAAAAAAAB9FB4eLkl65plndOzYMb322mvy8fHpcvP5lpYWSZKvr698fHwkXb6vSufPnWM6r/pwRAx7jBgxwvpvcoTenPmL/gkNDXXrK1mqqqoUEhLCFVNDBNts6GGbSRUVFb0aR5EFAAAAAACgF+rr63XkyBF9//vfl6enpyTJw8NDYWFhqqurU3BwsOrq6mzmdP4eFBSk9vZ2a9vEiRNtxkRGRkqSQ2LYw2AwyNfX1+75GHzuetDzSkajkeftEMM2G3rceZv19oQBbnwPAAAAAADQC3V1dXr88cf17rvvWtva2tpUWlqqsLAwmUwmlZSU6NKlS9b+I0eOKDQ0VAEBAYqMjNSoUaN09OhRa39jY6NKS0s1ffp0SXJIDAAAMHgosgAAAAAAAPRCZGSk7rrrLq1evVrFxcU6efKkfv7zn6uxsVHz5s1TUlKSzp8/r7S0NFVUVGjfvn3Ky8vTokWLJF1e1z05OVmZmZk6dOiQysvLtXz5cgUHByshIUGSHBIDAAAMHpYLAwAAAAAA6AWDwaAXXnhBzz//vJYtW6Zz585p+vTpev3113XDDTdIkrZt26aMjAwlJiYqMDBQK1asUGJiojXG0qVL1d7erpUrV6q5uVkmk0m5ubnWG+sGBAT0OwYAABg8FFkAAAAAAAB6yc/PT+np6UpPT++2Pzo6Wvn5+dec7+npKbPZLLPZfM0xjogBAAAGB8uFAQAAAAAAAAAA2IEiCwAAAAAAAAAAgB0osgAAAAAAAAAAANiBIgsAAAAAAAAAAIAdKLIAAAAAAAAAAADYgSILAAAAAAAAAACAHSiyAAAAAAAAAAAA2IEiCwAAAAAAAAAAgB0osgAAAAAAAAAAANiBIgsAAAAAAAAAAIAdKLIAAAAAAAAAAADYgSILAAAAAAAAAACAHSiyAAAAAAAAAAAA2IEiCwAAGLKys7M1d+5cm7aysjIlJydrypQpmjFjhnJzc236Ozo6tGnTJsXGxmry5MlasGCBqqurHR4DAAAAAAAMfxRZAADAkLRz505t2rTJpu3s2bOaP3++QkJCVFBQoNTUVG3cuFEFBQXWMdnZ2dq9e7fWrFmj/Px8GQwGpaSkqLW11WExAAAAAACAe6DIAgAAhpTa2lo99NBD2rhxo0JDQ2369uzZI29vb6WnpyssLExJSUmaN2+ecnJyJEmtra3avn27UlNTFRcXp8jISGVlZam2tlaFhYUOiwEAAAAAANwDRRYAADCkfPTRRxo9erQOHDigyZMn2/QVFxfLZDLJy8vL2hYTE6PKykrV19ervLxcFy5cUExMjLXf399fUVFRKioqclgMAAAAAADgHrx6HgIAAOA64uPjFR8f321fTU2NIiIibNrGjRsnSTp9+rRqamokSePHj+8y5syZMw6LYQ+LxaKLFy/aPf9KBoNBRqPRIbH6qqmpSRaLxWGxrvzuTOTSPXLpHrl0z5VykVwrH3LpnsVikcFgcHYaAAAAX4siCwAAGDaam5vl7e1t0zZy5EhJUktLi/WAUXdjGhoaHBbDHm1tbSorK7N7/pWMRqOioqIcEquvKisrHX5grqqqyqHx+oNcukcu3SOX7rlSLpJr5UMuXV399xYAAMDVUGQBAADDho+PT5ebz7e0tEiSfH195ePjI+nyfVU6f+4c03nlhyNi2GPEiBEKDw+3e/6VnHnWb2hoqEOvZKmqqlJISIjTrswhF3Ihl+GZi6vlQy7dq6iocOrjAwAA9AZFFgAAMGwEBwerrq7Opq3z96CgILW3t1vbJk6caDMmMjLSYTHsYTAY5Ovra/d8VzEQB+SMRqPL/N+QS/fIpXvk0j1XykVyrXzIxRZLhQEAgKGAG98DAIBhw2QyqaSkRJcuXbK2HTlyRKGhoQoICFBkZKRGjRqlo0ePWvsbGxtVWlqq6dOnOywGAAAAAABwDxRZAADAsJGUlKTz588rLS1NFRUV2rdvn/Ly8rRo0SJJl9d1T05OVmZmpg4dOqTy8nItX75cwcHBSkhIcFgMAAAAAADgHlguDAAADBsBAQHatm2bMjIylJiYqMDAQK1YsUKJiYnWMUuXLlV7e7tWrlyp5uZmmUwm5ebmWm+s64gYAAAAAADAPVBkAQAAQ9a6deu6tEVHRys/P/+aczw9PWU2m2U2m685xhExAAAAAADA8MdyYQAAAAAAAAAAAHboU5Hlq6++0i9/+Uvdfffduv322/Vv//ZvKi4utvaXlZUpOTlZU6ZM0YwZM5Sbm2szv6OjQ5s2bVJsbKwmT56sBQsWqLq62maMI2IAAAAAAAAAAAAMtD4VWR577DG9//772rBhg958801961vf0sKFC/XJJ5/o7Nmzmj9/vkJCQlRQUKDU1FRt3LhRBQUF1vnZ2dnavXu31qxZo/z8fBkMBqWkpKi1tVWSHBIDAAAAAAAAAABgMPS6yFJdXa133nlHq1at0vTp03XTTTcpLS1NQUFBOnjwoPbs2SNvb2+lp6crLCxMSUlJmjdvnnJyciRJra2t2r59u1JTUxUXF6fIyEhlZWWptrZWhYWFkuSQGAAAAAAAAAOlp1U+nnzySd1yyy02X3fffbe1n1U+AAAYXnpdZLn++uv1yiuv6NZbb7W2GQwGWSwWNTQ0qLi4WCaTSV5eXtb+mJgYVVZWqr6+XuXl5bpw4YJiYmKs/f7+/oqKilJRUZEkOSQGAAAAAADAQPm6VT4k6cSJE1q8eLH+/Oc/W7/2799vnc8qHwAADC9ePQ+5zN/fX3FxcTZtb731lj799FPdddddysrKUkREhE3/uHHjJEmnT59WTU2NJGn8+PFdxpw5c0aSVFNT0+8Y9rJYLLp48WK/YnQyGAwyGo0OiQXX1NTUJIvF4uw0hqWmpiab70B/8HzqH4vFIoPB4Ow0AAAAXEbnKh9vvPGGbr/9dklSWlqaDh8+rIMHD+rRRx9VRUWFlixZosDAwC7zO1foMJvN1mMsWVlZio2NVWFhoWbNmmWzyoeXl5fCwsJUXV2tnJwcJSUl9SoGAAAYPL0uslytpKRETz31lL73ve8pPj5ea9eulbe3t82YkSNHSpJaWlqsB7i6G9PQ0CBJam5u7ncMe7W1tamsrKxfMToZjUZFRUU5JBZcU2VlJQdtB1hVVZWzU8AwwvPJflf/zQUAAHBnPa3yUVVVpZaWFoWFhXU7v6cVOmbNmnXNVT5efvll1dfX69SpUz3GAAAAg8euIsvbb7+tJ554QpMnT9aGDRskST4+Pl0uS21paZEk+fr6ysfHR9LlszY6f+4c03nVhyNi2GvEiBEKDw/vV4xOnPU7/IWGhnIlywBpampSVVWVQkJCuCIM/cbzqX8qKiqcnQIAAIBL6WmVj5MnT8pgMCgvL0+HDx+Wh4eH4uLitGzZMvn5+bn0Kh+OXOFDYpWPweDOq2ywasHQwzYbethmvV/ho89Fltdee00ZGRlKSEhQZmam9QzX4OBg1dXV2Yzt/D0oKEjt7e3WtokTJ9qMiYyMdFgMexkMBvn6+vYrBtwHO4oDz2g08pqEw/B8sg8nDQAAAHy9q1f52LRpkzw8PDRhwgRt3bpV1dXVeu6553Ty5Enl5eW59CofjlzhQ2KVj8HAKhusWjAUsc2GHnffZr1Z4aNPRZZdu3bpmWee0dy5c/XUU0/Jw8PD2mcymbR7925dunRJnp6ekqQjR44oNDRUAQEB8vPz06hRo3T06FFrgaSxsVGlpaVKTk52WAwAAAAAAICB1t0qH6mpqZo3b578/f0lSREREQoMDNScOXN0/Phxl17lw5ErfEicsDMY3HmVDVYtGHrYZkMP26z3K3z0ushSWVmpZ599VgkJCVq0aJHq6+utfT4+PkpKStK2bduUlpamhx56SB988IHy8vK0evVqSZcrPsnJycrMzNTYsWM1YcIErV+/XsHBwUpISJAkh8QAAAAAAAAYSNda5cNgMFgLLJ06l/6qqamxLvHliqt8sMLH0OOuBz2vxKoFQw/bbOhx523W2xMGel1k+d3vfqe2tjYVFhaqsLDQpi8xMVHr1q3Ttm3blJGRocTERAUGBmrFihVKTEy0jlu6dKna29u1cuVKNTc3y2QyKTc317ozEhAQ0O8YAAAAAAAAA+XrVvl4/PHH9dVXXyk3N9fadvz4cUlSeHi4/umf/olVPgAAGGZ6XWRZvHixFi9e/LVjoqOjlZ+ff81+T09Pmc1mmc3mAY0BAAAAAADgaD2t8jF79mw9/PDD2rJli2bNmqXKykr9x3/8h2bPnq2wsDBJYpUPAACGmT7f+B4AAAAAAMAd9WaVj40bN2rr1q3aunWr/Pz8dO+992rZsmXWcazyAQDA8EKRBQAAAAAAoBd6s8rHzJkzNXPmzGv2s8oHAADDi0fPQwAAAAAAAAAAAHA1iiwAAAAAAAAAAAB2oMgCAAAAAAAAAABgB4osAAAAAAAAAAAAdqDIAgAAAAAAAAAAYAeKLAAAAAAAAAAAAHagyAIAAAAAAAAAAGAHiiwAAAAAAAAAAAB2oMgCAAAAAAAAAABgB4osAAAAAAAAAAAAdqDIAgAAAAAAAAAAYAeKLAAAAAAAAAAAAHagyAIAAAAAAAAAAGAHiiwAAAAAAAAAAAB2oMgCAAAAAAAAAABgB4osAAAAAAAAAAAAdqDIAgAAhpW2tjZlZWVpxowZmjp1qu6//3799a9/tfaXlZUpOTlZU6ZM0YwZM5Sbm2szv6OjQ5s2bVJsbKwmT56sBQsWqLq62mZMTzEAAAAAAIB7oMgCAACGlS1btqigoEBr1qzR/v37ddNNNyklJUW1tbU6e/as5s+fr5CQEBUUFCg1NVUbN25UQUGBdX52drZ2796tNWvWKD8/XwaDQSkpKWptbZWkXsUAAAAAAADuwcvZCQAAADjSoUOHNHv2bN11112SpF/84hfau3evjh07pqqqKnl7eys9PV1eXl4KCwtTdXW1cnJylJSUpNbWVm3fvl1ms1lxcXGSpKysLMXGxqqwsFCzZs3Snj17vjYGAAAAAABwH1zJAgAAhpUxY8bo97//vT7//HNdunRJ+fn58vb21je/+U0VFxfLZDLJy+sf55nExMSosrJS9fX1Ki8v14ULFxQTE2Pt9/f3V1RUlIqKiiSpxxgAAAAAAMB9cCULAAAYVtLS0rR8+XJ973vfk6enpzw8PLRx40ZNnDhRNTU1ioiIsBk/btw4SdLp06dVU1MjSRo/fnyXMWfOnJGkHmMEBATYlbfFYtHFixftmns1g8Ego9HokFh91dTUJIvF4rBYV353JnLpHrl0j1y650q5SK6VD7l0z2KxyGAwODsNAACAr0WRBQAADCuffPKJ/P399dJLLykoKEh79+7Vz3/+c7322mtqbm6Wt7e3zfiRI0dKklpaWqwHlLob09DQIEk9xrBXW1ubysrK7J5/JaPRqKioKIfE6qvKykqHH5irqqpyaLz+IJfukUv3yKV7rpSL5Fr5kEtXV//NBQAAcDUUWQAAwLBx6tQpmc1m7dy5U9OnT5ck3XbbbaqoqNCLL74oHx8f6w3sO3UWRnx9feXj4yNJam1ttf7cOabzypCeYthrxIgRCg8Pt3v+lZx51m9oaKhDr2SpqqpSSEiI067MIRdyIZfhmYur5UMu3auoqHDq4wMAAPQGRRYAADBsfPDBB2pra9Ntt91m0z558mQdPnxYN9xwg+rq6mz6On8PCgpSe3u7tW3ixIk2YyIjIyVJwcHBXxvDXgaDoV9FGlcxEAfkjEajy/zfkEv3yKV75NI9V8pFcq18yMUWS4UBAIChgBvfAwCAYaPzXionTpywaT958qQmTZokk8mkkpISXbp0ydp35MgRhYaGKiAgQJGRkRo1apSOHj1q7W9sbFRpaan1ypieYgAAAAAAAPdBkQUAAAwb0dHRmj59un7+85/rL3/5i6qqqvTCCy/oyJEj+tnPfqakpCSdP39eaWlpqqio0L59+5SXl6dFixZJurzue3JysjIzM3Xo0CGVl5dr+fLlCg4OVkJCgiT1GAMAAAAAALgPlgsDAADDhoeHh7Kzs/XCCy/oySefVENDgyIiIrRz505NmTJFkrRt2zZlZGQoMTFRgYGBWrFihRITE60xli5dqvb2dq1cuVLNzc0ymUzKzc213ng3ICCgxxgAAAAAAMA9UGQBAADDyujRo7Vq1SqtWrWq2/7o6Gjl5+dfc76np6fMZrPMZvM1x/QUAwAAAAAAuAeWCwMAAAAAAOilr776Sr/85S9199136/bbb9e//du/qbi42NpfVlam5ORkTZkyRTNmzFBubq7N/I6ODm3atEmxsbGaPHmyFixYoOrqapsxjogBAAAGB0UWAAAAuCSDwSCj0SiDweDsVAAAsHrsscf0/vvva8OGDXrzzTf1rW99SwsXLtQnn3yis2fPav78+QoJCVFBQYFSU1O1ceNGFRQUWOdnZ2dr9+7dWrNmjfLz82UwGJSSkqLW1lZJckgMAAAweFguDAAAAAOuo8MiD4++FUuMRqOioqIG7fEAAOhJdXW13nnnHb3xxhu6/fbbJUlpaWk6fPiwDh48KB8fH3l7eys9PV1eXl4KCwtTdXW1cnJylJSUpNbWVm3fvl1ms1lxcXGSpKysLMXGxqqwsFCzZs3Snj17+h0DAAAMHoosAAAAGHAeHgZlvl6iz2vPDfhj3RjkpycemDbgjwMAcD/XX3+9XnnlFd16663WNoPBIIvFooaGBn344YcymUzy8vrH4ZaYmBi9/PLLqq+v16lTp3ThwgXFxMRY+/39/RUVFaWioiLNmjVLxcXF/Y4BAAAGD0UWAAAADIrPa8/pk1MNzk4DAAC7+fv7W68e6fTWW2/p008/1V133aWsrCxFRETY9I8bN06SdPr0adXU1EiSxo8f32XMmTNnJEk1NTX9jmEPi8Wiixcv2j3/ap3LfmLgNDU1yWKxODsNp2hqarL5DtfHNht62GaX/zb2ZvlqiiwAAAAAAAB2KCkp0VNPPaXvfe97io+P19q1a+Xt7W0zZuTIkZKklpYW64Gq7sY0NFw+EaG5ubnfMezR1tamsrIyu+dfrT/LfqJ3Kisr3frgpyRVVVU5OwX0Edts6HH3bXb139vuUGQBAAAAAADoo7fffltPPPGEJk+erA0bNkiSfHx8utx8vqWlRZLk6+srHx8fSVJra6v1584xnVd9OCKGPUaMGKHw8HC751+tN2f+on9CQ0Pd+kqWqqoqhYSEcMXUEME2G3rYZlJFRUWvxlFkAQAAAAAA6IPXXntNGRkZSkhIUGZmpvUs1+DgYNXV1dmM7fw9KChI7e3t1raJEyfajImMjHRYDHsYDAb5+vraPR+Dz10Pel7JaDTyvB1i2GZDjztvs96eMODRnwfJzs7W3LlzbdqefPJJ3XLLLTZfd999t7W/o6NDmzZtUmxsrCZPnqwFCxaourraJkZZWZmSk5M1ZcoUzZgxQ7m5uTb9vYkBAAAAAADgaLt27dIzzzyjBx54QC+88ILNMiImk0klJSW6dOmSte3IkSMKDQ1VQECAIiMjNWrUKB09etTa39jYqNLSUk2fPt1hMQAAwOCxu8iyc+dObdq0qUv7iRMntHjxYv35z3+2fu3fv9/an52drd27d2vNmjXKz8+XwWBQSkqK9VLYs2fPav78+QoJCVFBQYFSU1O1ceNGFRQU9DoGAAAAAACAo1VWVurZZ59VQkKCFi1apPr6en3xxRf64osvdO7cOSUlJen8+fNKS0tTRUWF9u3bp7y8PC1atEjS5XXdk5OTlZmZqUOHDqm8vFzLly9XcHCwEhISJMkhMQAAwODp83JhtbW1SktLU0lJiUJDQ236Ll26pIqKCi1ZskSBgYFd5ra2tmr79u0ym82Ki4uTJGVlZSk2NlaFhYWaNWuW9uzZI29vb6Wnp8vLy0thYWGqrq5WTk6OkpKSehUDAAAAAADA0X73u9+pra1NhYWFKiwstOlLTEzUunXrtG3bNmVkZCgxMVGBgYFasWKFEhMTreOWLl2q9vZ2rVy5Us3NzTKZTMrNzbVeERMQENDvGAAAYPD0ucjy0UcfafTo0Tpw4IBeeuklnTp1ytpXVVWllpYWhYWFdTu3vLxcFy5cUExMjLXN399fUVFRKioq0qxZs1RcXCyTySQvr3+kFhMTo5dffln19fU6depUjzEAAAAAAAAcbfHixVq8ePHXjomOjlZ+fv41+z09PWU2m2U2mwc0BgAAGBx9LrLEx8crPj6+276TJ0/KYDAoLy9Phw8floeHh+Li4rRs2TL5+fmppqZGkjR+/HibeePGjdOZM2ckSTU1NYqIiOjSL0mnT5/uVQx7WCwWXbx40e75VzIYDNx8bJhramqSxWJxdhrDUlNTk813oD94PvWPxWLp9U3eAAAAAAAA3FGfiyxf5+OPP5aHh4cmTJigrVu3qrq6Ws8995xOnjypvLw860Guqy9fHTlypBoaGiRJzc3N3fZLUktLS69i2KOtrU1lZWV2z7+S0WhUVFSUQ2LBNVVWVnLQdoBVVVU5OwUMIzyf7MeSEwAAAAAAANfm0CJLamqq5s2bJ39/f0lSRESEAgMDNWfOHB0/flw+Pj6SLt+bpfNn6XLxpPPKDx8fny43sG9paZEk+fr69iqGPUaMGKHw8HC751+Js36Hv9DQUK5kGSBNTU2qqqpSSEgIV4Sh33g+9U9FRYWzUwAAAAAAAHBpDi2yGAwGa4GlU+fSXzU1NdYlvurq6jRx4kTrmLq6OkVGRkqSgoODVVdXZxOj8/egoCC1t7f3GMPe3H19fe2eD/fCwdqBZzQaeU3CYXg+2YeTBgAAAAAAAL6ehyODPf7441q4cKFN2/HjxyVJ4eHhioyM1KhRo3T06FFrf2Njo0pLSzV9+nRJkslkUklJiS5dumQdc+TIEYWGhiogIKBXMQAAAABH6rznHsVHAAAAAMCVHFpkmT17tt555x1t2bJFn376qf74xz/qqaee0uzZsxUWFiZvb28lJycrMzNThw4dUnl5uZYvX67g4GAlJCRIkpKSknT+/HmlpaWpoqJC+/btU15enhYtWiRJvYoBAAAAXEtHR9+X/Oy85549V7Pa83gAAAAAgKHBocuFffe739XGjRu1detWbd26VX5+frr33nu1bNky65ilS5eqvb1dK1euVHNzs0wmk3Jzc6031g0ICNC2bduUkZGhxMREBQYGasWKFUpMTOx1DABDF2cKAwAGmoeHQZmvl+jz2nMD/lg3BvnpiQemDfjjAAAAAACco19FlnXr1nVpmzlzpmbOnHnNOZ6enjKbzTKbzdccEx0drfz8/H7FAIaTjg6LPDzco+jQeaawu3CnbQsAruTz2nP65FSDs9MAAAAAAAxxDr2SBcDAGMwzbjF4OLsZAAAAAAAAGNoosgBDBGfcAgAAAAAAAIBrceiN7wEAAAAAAAAAANwFRRYAAAAAAAAAAAA7UGQBAAAAAAAAAACwA0UWAAAAAAAAAAAAO1BkAQAAAAAAAAAAsANFFgAAAAAAAAAAADtQZAEAAAAAAAAAALADRRYAAAAAAAAAAAA7UGQBAAAAAAAAAACwA0UWAAAw7Ozfv18/+MEPdNttt2nWrFl66623rH1lZWVKTk7WlClTNGPGDOXm5trM7ejo0KZNmxQbG6vJkydrwYIFqq6uthnTUwwAAAAAAOAeKLIAAIBh5T//8z/11FNPac6cOTp48KB+8IMf6LHHHtN7772ns2fPav78+QoJCVFBQYFSU1O1ceNGFRQUWOdnZ2dr9+7dWrNmjfLz82UwGJSSkqLW1lZJ6lUMAAAAAADgHrycnQAAAICjWCwWbdy4UQ8++KAefPBBSdIjjzyiv/71r3r33Xf17rvvytvbW+np6fLy8lJYWJiqq6uVk5OjpKQktba2avv27TKbzYqLi5MkZWVlKTY2VoWFhZo1a5b27NnztTEAAAAAAID74EoWAAAwbPztb3/TqVOndO+999q05+bmatGiRSouLpbJZJKX1z/OM4mJiVFlZaXq6+tVXl6uCxcuKCYmxtrv7++vqKgoFRUVSVKPMQAAAAAAgPvgShYAADBsVFVVSZIuXryohQsXqrS0VDfeeKMefvhhxcfHq6amRhERETZzxo0bJ0k6ffq0ampqJEnjx4/vMubMmTOS1GOMgIAAu3K3WCy6ePGiXXOvZjAYZDQaHRKrr5qammSxWFwiH1fPpT+xrvzuTOTSPXLpnivlIrlWPuTSPYvFIoPB4Ow0AAAAvhZFFgAAMGycP39ekvTzn/9cjz76qJ544gn97ne/05IlS7Rjxw41NzfL29vbZs7IkSMlSS0tLdYDSt2NaWhokKQeY9irra1NZWVlds+/ktFoVFRUlENi9VVlZWWXA3POysfVc+mvzqKiKyCX7pFL91wpF8m18iGXrq7+mwsAAOBqKLIAAIBhY8SIEZKkhQsXKjExUZL0zW9+U6WlpdqxY4d8fHysN7Dv1FkY8fX1lY+PjySptbXV+nPnmM6rH3qK0Z/cw8PD7Z5/JWee9RsaGtrt1SPk0jUXyb58WlpadPr0ad1www3WAl9fOOqKGunyme5VVVUKCQlx2tVT5EIuwyEfculeRUWFUx8fAACgNyiyAACAYSM4OFiSuiznFR4erj/84Q+aMGGC6urqbPo6fw8KClJ7e7u1beLEiTZjIiMjrY/xdTHsZTAY+lWkcRXOPiB3paGQS0eHRR4efSu0GI1GjRkzxq487Hm83jAajS7z/CWX7pHLtblSPuRii6XCAADAUECRBQAADBtRUVG67rrr9P7772v69OnW9pMnT2rixIm6/fbbtXv3bl26dEmenp6SpCNHjig0NFQBAQHy8/PTqFGjdPToUWuRpbGxUaWlpUpOTpYkmUymr40B9IWHh0GZr5fo89pzA/5YNwb56YkHpg344wCAO8nOztaRI0f06quvWtuefPJJ7du3z2ZcUFCQDh8+LEnq6OjQ5s2btXfvXjU2NmratGlatWqVJk2aZB1fVlamjIwMffjhhxozZozmzp2rhQsXWvt7EwMAAAwOiiwAAGDY8PHx0UMPPaSXXnpJQUFBio6O1m9+8xu988472rlzp8LDw7Vt2zalpaXpoYce0gcffKC8vDytXr1a0uV135OTk5WZmamxY8dqwoQJWr9+vYKDg5WQkCBJSkpK+toYQF99XntOn5xqcHYaAIA+2rlzpzZt2iSTyWTTfuLECS1evNh6goYk64kZ0uXCzO7du7V27VoFBQVp/fr1SklJ0cGDB+Xt7a2zZ89q/vz5uueee7R69WodO3ZMq1ev1pgxY5SUlNSrGAAAYPBQZAEAAMPKkiVLZDQalZWVpdraWoWFhenFF1/UnXfeKUnatm2bMjIylJiYqMDAQK1YscJ6/xZJWrp0qdrb27Vy5Uo1NzfLZDIpNzfXesAiICCgxxgAAGD4qq2tVVpamkpKShQaGmrTd+nSJVVUVGjJkiUKDAzsMre1tVXbt2+X2WxWXFycJCkrK0uxsbEqLCzUrFmztGfPHnl7eys9PV1eXl4KCwtTdXW1cnJylJSU1KsYAABg8FBkAQAAw878+fM1f/78bvuio6OVn59/zbmenp4ym80ym83XHNNTDAAAMHx99NFHGj16tA4cOKCXXnpJp06dsvZVVVWppaVFYWFh3c4tLy/XhQsXFBMTY23z9/dXVFSUioqKNGvWLBUXF8tkMsnL6x+HbGJiYvTyyy+rvr5ep06d6jEGAAAYPBRZAAAAAAAAeik+Pl7x8fHd9p08eVIGg0F5eXk6fPiwPDw8FBcXp2XLlsnPz081NTWSpPHjx9vMGzdunM6cOSNJqqmpUURERJd+STp9+nSvYtjDYrHo4sWLds+/msFgkNFodFg8dNXU1CSLxeLsNJyiqanJ5jtcH9ts6GGbXf7baDAYehxHkQUAAAAAAMABPv74Y3l4eGjChAnaunWrqqur9dxzz+nkyZPKy8uzHqi6+r4pI0eOVEPD5ftzNTc3d9svSS0tLb2KYY+2tjaVlZXZPf9qRqNRUVFRDouHriorK9364Kd0+eoxDC1ss6HH3bdZb+51RpEFAAAAAADAAVJTUzVv3jz5+/tLkiIiIhQYGKg5c+bo+PHj8vHxkXT53iydP0uXiyedV334+PiotbXVJm5LS4skydfXt1cx7DFixAiFh4fbPf9qvTnzF/0TGhrq1leyVFVVKSQkhCumhgi22dDDNpMqKip6NY4iCwAAAAAAgAMYDAZrgaVT59JfNTU11iW+6urqNHHiROuYuro6RUZGSpKCg4NVV1dnE6Pz96CgILW3t/cYw97cfX197Z6PweeuBz2vZDQaed4OMWyzocedt1lvTxjwGOA8AAAAAAAA3MLjjz+uhQsX2rQdP35ckhQeHq7IyEiNGjVKR48etfY3NjaqtLRU06dPlySZTCaVlJTo0qVL1jFHjhxRaGioAgICehUDAAAMHoosAAAAAAAADjB79my988472rJliz799FP98Y9/1FNPPaXZs2crLCxM3t7eSk5OVmZmpg4dOqTy8nItX75cwcHBSkhIkCQlJSXp/PnzSktLU0VFhfbt26e8vDwtWrRIknoVAwAADB6WCwMAAAAAAHCA7373u9q4caO2bt2qrVu3ys/PT/fee6+WLVtmHbN06VK1t7dr5cqVam5ulslkUm5urvXGugEBAdq2bZsyMjKUmJiowMBArVixQomJib2OAQAABg9FFgAAAAAAADusW7euS9vMmTM1c+bMa87x9PSU2WyW2Wy+5pjo6Gjl5+f3KwYAABgcLBcGAAAAAAAAAABgB4osAAAAAAAAAAAAdqDIAgAAAAAAAAAAYAeKLAAAAAAAAAAAAHagyAIAAAAAAAAAAGAHiiwAAAAAAAAAAAB2oMgCAAAAAAAAAABgh34VWbKzszV37lybtrKyMiUnJ2vKlCmaMWOGcnNzbfo7Ojq0adMmxcbGavLkyVqwYIGqq6sdHgMAAAAAAAAAAGAg2V1k2blzpzZt2mTTdvbsWc2fP18hISEqKChQamqqNm7cqIKCAuuY7Oxs7d69W2vWrFF+fr4MBoNSUlLU2trqsBgAAAAAAAAAAAADrc9FltraWj300EPauHGjQkNDbfr27Nkjb29vpaenKywsTElJSZo3b55ycnIkSa2trdq+fbtSU1MVFxenyMhIZWVlqba2VoWFhQ6LAQAAAAAAAAAAMND6XGT56KOPNHr0aB04cECTJ0+26SsuLpbJZJKXl5e1LSYmRpWVlaqvr1d5ebkuXLigmJgYa7+/v7+ioqJUVFTksBgAAAAAAAAAAAADzavnIbbi4+MVHx/fbV9NTY0iIiJs2saNGydJOn36tGpqaiRJ48eP7zLmzJkzDothD4vFoosXL9o9/0oGg0FGo9EhseCampqaZLFYBuWxeD4Nf4P5fHI3TU1NNt/RNxaLRQaDwdlpAAAAAAAAuKw+F1m+TnNzs7y9vW3aRo4cKUlqaWmxHuTqbkxDQ4PDYtijra1NZWVlds+/ktFoVFRUlENiwTVVVlYO2kFbnk/D32A+n9xVVVWVs1MYsq7+ewsAAAAAAIB/cGiRxcfHp8vN51taWiRJvr6+8vHxkXT5viqdP3eO6TxT3xEx7DFixAiFh4fbPf9KnPU7/IWGhg7qlSwY3gbz+eRumpqaVFVVpZCQEK4Is0NFRYWzUwAAAAAAAHBpDi2yBAcHq66uzqat8/egoCC1t7db2yZOnGgzJjIy0mEx7GEwGOTr62v3fLgXDtbCkXg+DTyj0ch7vB0o8gIAAAAAAHy9Pt/4/uuYTCaVlJTo0qVL1rYjR44oNDRUAQEBioyM1KhRo3T06FFrf2Njo0pLSzV9+nSHxQAAAAAAAAAAABhoDi2yJCUl6fz580pLS1NFRYX27dunvLw8LVq0SNLldd2Tk5OVmZmpQ4cOqby8XMuXL1dwcLASEhIcFgMAAAAAAAAAAGCgOXS5sICAAG3btk0ZGRlKTExUYGCgVqxYocTEROuYpUuXqr29XStXrlRzc7NMJpNyc3OtN9Z1RAwAAAAAAAAAAICB1q8iy7p167q0RUdHKz8//5pzPD09ZTabZTabrznGETEAAAAAAAAAAAAGkkOXCwMAAADgPgwGg4xGowwGg7NTAQAAAACncOhyYQAAAACGpo4Oizw8+lYsMRqNioqKGrTHAwAAAABXQ5EFAAAAgDw8DMp8vUSf154b8Me6MchPTzwwbcAfBwAAAAAGGkUWAAAwbFVWVuq+++7T008/rfvuu0+SVFZWpoyMDH344YcaM2aM5s6dq4ULF1rndHR0aPPmzdq7d68aGxs1bdo0rVq1SpMmTbKO6SkGMFR9XntOn5xqcHYaAAAAADBkcE8WAAAwLLW1temJJ57QxYsXrW1nz57V/PnzFRISooKCAqWmpmrjxo0qKCiwjsnOztbu3bu1Zs0a5efny2AwKCUlRa2trb2OAQAAAAAA3ANXsgAAgGHpxRdf1HXXXWfTtmfPHnl7eys9PV1eXl4KCwtTdXW1cnJylJSUpNbWVm3fvl1ms1lxcXGSpKysLMXGxqqwsFCzZs3qMQYAAAAAAHAfXMkCAACGnaKiIuXn5+u5556zaS8uLpbJZJKX1z/OM4mJiVFlZaXq6+tVXl6uCxcuKCYmxtrv7++vqKgoFRUV9SoGAAAAAABwH1zJAgAAhpXGxkatWLFCK1eu1Pjx4236ampqFBERYdM2btw4SdLp06dVU1MjSV3mjRs3TmfOnOlVjICAALvytlgsNkub9YfBYJDRaHRIrL5qamqSxWJxiXzIZWjm0p9YV353JnLpnivlIrlWPuTSPYvFIoPB4Ow0AAAAvhZFFgAAMKykp6drypQpuvfee7v0NTc3y9vb26Zt5MiRkqSWlhbrAaXuxjQ0NPQqhr3a2tpUVlZm9/wrGY1GRUVFOSRWX1VWVnY5MOesfMhlaObSX1VVVQ6N1x/k0j1XykVyrXzIpaur/+YCAAC4GoosAABg2Ni/f7+Ki4v161//utt+Hx8f6w3sO3UWRnx9feXj4yNJam1ttf7cOabzLP+eYthrxIgRCg8Pt3v+lZx51m9oaGi3V0mQC7n0Nhd7NTU1qaqqSiEhIU67kotchk4urpYPuXSvoqLCqY/fG9nZ2Tpy5IheffVVa1tZWZkyMjL04YcfasyYMZo7d64WLlxo7e/o6NDmzZu1d+9eNTY2atq0aVq1apUmTZrk0BgAAGBwUGQBAADDRkFBgerr6zVjxgyb9lWrVik3N1c33HCD6urqbPo6fw8KClJ7e7u1beLEiTZjIiMjJUnBwcFfG8NeBoOhX0UaV+HsA3JXIpfuDfdcjEajy7yWyKV7rpSL5Fr5kIstV18qbOfOndq0aZNMJpO17ezZs5o/f77uuecerV69WseOHdPq1as1ZswYJSUlSbpcmNm9e7fWrl2roKAgrV+/XikpKTp48KC8vb0dEgMAAAweiiwAAGDYyMzMVHNzs03bP//zP2vp0qX6wQ9+oN/85jfavXu3Ll26JE9PT0nSkSNHFBoaqoCAAPn5+WnUqFE6evSotcjS2Nio0tJSJScnS5JMJtPXxgAAAMNbbW2t0tLSVFJSotDQUJu+PXv2yNvbW+np6fLy8lJYWJiqq6uVk5OjpKQktba2avv27TKbzYqLi5MkZWVlKTY2VoWFhZo1a5ZDYgAAgMHj4ewEAAAAHCUoKEiTJk2y+ZKkgIAATZgwQUlJSTp//rzS0tJUUVGhffv2KS8vT4sWLZJ0ed335ORkZWZm6tChQyovL9fy5csVHByshIQESeoxBgAAGN4++ugjjR49WgcOHNDkyZNt+oqLi2UymeTl9Y9zWmNiYlRZWan6+nqVl5frwoULiomJsfb7+/srKipKRUVFDosBAAAGD1eyAAAAtxEQEKBt27YpIyNDiYmJCgwM1IoVK5SYmGgds3TpUrW3t2vlypVqbm6WyWRSbm6udemN3sQAAADDV3x8vOLj47vtq6mpUUREhE3buHHjJEmnT59WTU2NJGn8+PFdxpw5c8ZhMexhsVh08eJFu+dfzWAwuNQSlcNRU1OTw+5tNtQ0NTXZfIfrY5sNPWyzy38be7N8KUUWAAAwrJ04ccLm9+joaOXn519zvKenp8xms8xm8zXH9BQDAAC4p+bm5i73RBk5cqQkqaWlxXqgqrsxDQ0NDothj7a2NpWVldk9/2pGo1FRUVEOi4euKisr3frgpyRVVVU5OwX0Edts6HH3bdabe51RZAEAAPj/2rvzuCrq/Y/j72FTFDQlE8sFRAmx3DGt3LVrbuVS91ZYqZlWau5LrmiI4ppppgYuZblvqZVLZWVpiLldBFdccPulKe5s5/eHD04SuMCFM+fg6/l43EcwM8y8r+fAme98vgsAAEAuKFiwoJKSkjJsu3nzpiSpUKFCKliwoCQpKSnJ+nX6MemjPnLjHDnh6uqqChUq5Pjn/+l+ev7if+Pr6/tAj2SJj4+Xj48PI6YcBK+Z4+E1kw4dOnRfx1FkAQAAAAAAyAXe3t46d+5chm3p35csWVIpKSnWbWXLls1wTEBAQK6dIycMw1ChQoVy/POwvQf1oeft3N3ded86GF4zx/Mgv2b322GAhe8BAAAAAAByQVBQkKKjo5Wammrd9ttvv8nX11deXl4KCAiQh4eHtm/fbt2fmJiomJgY1apVK9fOAQAAbIciCwAAAAAAQC5o3769rly5oqFDh+rQoUNasWKF5s+fr27dukm6Na97cHCwJk6cqM2bNys2NlZ9+vSRt7e3mjVrlmvnAAAAtsN0YQAAAAAAALnAy8tLn332mUJDQ9W2bVuVKFFCAwcOVNu2ba3H9OrVSykpKRo2bJhu3LihoKAgRUREWBfWzY1zAAAA26HIAgAAAAAAkAPjxo3LtK1KlSpavHjxHX/G2dlZAwYM0IABA+54TG6cAwAA2AbThQEAAAAAAAAAAOQARRYAAAAAAAAAAIAcoMgCAAAAAAAAAACQAxRZAAAAADg8wzDk7u4uwzDMjgIAAADgAcLC9wAAAADsSlqaRU5O2SuWuLu7KzAw0GbXAwAAAACJIgsAAAAAO+PkZGjiwmidPHs5z69VuqSn+r9WM8+vAwAAACB/osgCAAAAwO6cPHtZhxMumR0DAAAAAO6KNVkAAAAAAAAAAABygCILAAAAAAAAAABADlBkAQAAAAAAAAAAyAGKLAAAAACQiwzDkLu7uwzDMDsKAAAAgDzGwvcAAAAAcAdpaRY5OWWvWOLu7q7AwECbXQ8AAACAeSiyAAAAAMAdODkZmrgwWifPXs7za5Uu6an+r9XM8+sAAAAAyD0UWQAAAADgLk6evazDCZfMjgEAAADADrEmCwAAAAAAAAAAQA5QZAEAAAAAAAAAAMgBiiwAAAAAAAAAAAA5QJEFAAAAAAAAAAAgB3K9yJKQkKDHH3880/+WLl0qSdq/f7+Cg4NVrVo1NWzYUBERERl+Pi0tTdOmTVO9evVUtWpVde7cWceOHctwzL3OAQAAAAAAAAAAkNdccvuEcXFxKlCggDZt2iTDMKzbPT099ddff6lTp05q2rSpQkJCtGvXLoWEhOihhx5S+/btJUmffPKJFi1apLCwMJUsWVITJkxQ165dtXbtWrm5ud3XOQAAAAAAAAAAAPJarhdZDhw4IF9fXz3yyCOZ9s2fP19ubm4aNWqUXFxc5Ofnp2PHjmnOnDlq3769kpKSFBkZqQEDBqhBgwaSpClTpqhevXrauHGjWrZsqSVLltz1HAAAAAAAAAAAALaQJyNZKlSokOW+HTt2KCgoSC4uf1+2Tp06mjVrls6fP6+EhARdvXpVderUse4vUqSIAgMDFRUVpZYtW97zHF5eXjnKbbFYdO3atRz97D8ZhiF3d/dcORfs0/Xr12WxWGxyLd5P+Z8t308PmuvXr2f4L7LHYrFkGJUKAAAAAACAjPJkJEuJEiX06quvKj4+XuXKldO7776revXq6cyZM/L3989wfPqIl1OnTunMmTOSpFKlSmU65vTp05J0z3PktMiSnJys/fv35+hn/8nd3V2BgYG5ci7Yp6NHj9rsoS3vp/zPlu+nB1V8fLzZERyWm5ub2REAAAAAAADsVq4WWZKSkhQfHy93d3cNHDhQhQoV0po1a9S1a1fNnTtXN27cyPSwpkCBApKkmzdvWh8yZnXMpUuXJOme58gpV1fXO47AyS56/eZ/vr6+Nh3JgvzNlu+nB83169cVHx8vHx8fRoTlwKFDh8yOAAAAAAAAYNdytcji5uamqKgoubi4WAshTzzxhA4fPqyIiAgVLFhQSUlJGX4mvTBSqFAhFSxYUNKtYk361+nHpD8cu9c5csowjP/p5/Fg4WEtchPvp7zn7u7O3/gcoMgLAAAAAABwd065fcJChQplGmni7++vs2fPytvbW+fOncuwL/37kiVLWqcJy+oYb29vSbrnOQAAwIPt4sWLGjFihOrXr68aNWrolVde0Y4dO6z79+/fr+DgYFWrVk0NGzZUREREhp9PS0vTtGnTVK9ePVWtWlWdO3fWsWPHMhxzr3MAAAAAAIAHQ64WWWJjY1W9evUMDzIkad++fapQoYKCgoIUHR2t1NRU677ffvtNvr6+8vLyUkBAgDw8PLR9+3br/sTERMXExKhWrVqSdM9zAACAB1vfvn21e/duTZ48WcuWLVPlypXVpUsXHT58WH/99Zc6deokHx8fLV++XD179tRHH32k5cuXW3/+k08+0aJFi/Thhx9q8eLFMgxDXbt2tY6kvZ9zAAAAAACAB0OuFln8/f1VsWJFhYSEaMeOHTp8+LDCwsK0a9cude/eXe3bt9eVK1c0dOhQHTp0SCtWrND8+fPVrVs3SbemGwsODtbEiRO1efNmxcbGqk+fPvL29lazZs0k6Z7nAAAAD65jx45p69atGjlypGrVqqXy5ctr6NChKlmypNauXaslS5bIzc1No0aNkp+fn9q3b68333xTc+bMkXRrytLIyEj17NlTDRo0UEBAgKZMmaKzZ89q48aNknTPcwAAAAAAgAdHrhZZnJyc9Omnn+rJJ59U79691bZtW+3evVtz587V448/Li8vL3322Wc6evSo2rZtq+nTp2vgwIFq27at9Ry9evVShw4dNGzYML3yyitydnZWRESEdQqy+zkHAAB4MBUrVkyzZ8/WE088Yd1mGIYsFosuXbqkHTt2KCgoSC4ufy9LV6dOHR09elTnz59XbGysrl69qjp16lj3FylSRIGBgYqKipKke54DAAA82BISEvT4449n+t/SpUslMXUpAAD5Ta4ufC9JxYsX19ixY++4v0qVKlq8ePEd9zs7O2vAgAEaMGBAjs8BAAAeTEWKFFGDBg0ybPvmm290/PhxPfvss5oyZYr8/f0z7H/kkUckSadOndKZM2ckybpO3O3HnD59WpJ05syZu54jp9OXWiwWXbt2LUc/+0+GYcjd3T1XzpVd169fl8VisYs8ZCFLfsryv5zr9v+ayZ6ySPaVhyxZs1gsMgzD7BjZFhcXpwIFCmjTpk0Z8nt6elqnHW3atKlCQkK0a9cuhYSE6KGHHlL79u0l/T11aVhYmEqWLKkJEyaoa9euWrt2rdzc3O7rHEB+l/4Z7Yh/IwDkP7leZAEAALAX0dHR+uCDD9SkSRM1btxYYWFh1tGx6QoUKCBJunnzpvWBUlbHXLp0SZJ048aNu54jp5KTk7V///4c//zt3N3dFRgYmCvnyq6jR49mejBnVh6ykCU/ZflfxcfH5+r5/hf2lEWyrzxkyeyfn7mO4MCBA/L19bV2wrjd/PnzrdOOuri4yM/PT8eOHdOcOXPUvn1769SlAwYMsHYcmTJliurVq6eNGzeqZcuWGaYuzeocwP8iLc0iJyf7L1yYeb+bU47ybwsg+yiyAACAfGnTpk3q37+/qlatqsmTJ0uSChYsaF3APl16YaRQoUIqWLCgpFtrs6R/nX5Mem/2e50jp1xdXVWhQoUc//ztzOzR5+vrm+VoALKQhSz/W5acun79uuLj4+Xj42PaCDd7zGJveciStUOHDpl6/ZyKi4u742f6naYdnTVrls6fP6+EhIS7Tl3asmXLe54jp6NqAUlycjI0cWG0Tp69bHaUfKV0SU/1f62m2TEA5BGKLAAAIN/54osvFBoaqmbNmmnixInWXrDe3t46d+5chmPTvy9ZsqRSUlKs28qWLZvhmICAgPs6R04ZhvE/FWnshdkP5G5HlqyRJWv5PYu7u7vd/I2xpyySfeUhS0aOOg3QgQMHVKJECb366quKj49XuXLl9O6776pevXr3nHY0v0xdKpk7femDIjenl5T+fs1Onr2swwmXcu28+Ftuv2aOxJ6mo8T94TW7/6lLKbIAAIB85csvv9SYMWPUsWNHffDBB3JycrLuCwoK0qJFi5SamipnZ2dJ0m+//SZfX195eXnJ09NTHh4e2r59u7XIkpiYqJiYGAUHB9/XOQAAwIMrKSlJ8fHxcnd318CBA1WoUCGtWbNGXbt21dy5c+857Wh+mbpUcszpnBxNbk8vyWuW9/JiSlBHYy/TUeL+Peiv2f1MXUqRBQAA5BtHjx7V2LFj1axZM3Xr1k3nz5+37itYsKDat2+vzz77TEOHDtVbb72lPXv2aP78+QoJCZF06+YpODhYEydOVPHixfXYY49pwoQJ8vb2VrNmzSTpnucAAAAPLjc3N0VFRcnFxcX6UOaJJ57Q4cOHFRER8cBMXSo57kgkR5Kb00tKvGa2kNuvmSOxp+kocX94ze5/6lKKLAAAIN/47rvvlJycrI0bN2rjxo0Z9rVt21bjxo3TZ599ptDQULVt21YlSpTQwIED1bZtW+txvXr1UkpKioYNG6YbN24oKChIERER1gclXl5e9zwHAAB4cGVV6PD399cvv/zC1KXIVQ/qQ09HxmtmH9NRInse5NfsfovPFFkAAEC+0b17d3Xv3v2ux1SpUkWLFy++435nZ2cNGDBAAwYMyPE5AADAgyk2NlavvPKK5syZo1q1alm379u3TxUqVFClSpWYuhQAgHzG6d6HAAAAAAAA4F78/f1VsWJFhYSEaMeOHTp8+LDCwsK0a9cude/eXe3bt9eVK1c0dOhQHTp0SCtWrND8+fPVrVs3SRmnLt28ebNiY2PVp0+fTFOX3u0cAADAthjJAgAAAAAAkAucnJz06aefauLEierdu7cSExMVGBiouXPn6vHHH5ckpi4FACCfocgCAMi3DMOQu7s7CzgCAB5YfBYCtle8eHGNHTv2jvuZuhQAgPyFIgsAPGDS0ixycnowHrS4u7srMDDQ7Bg28yC9tgDwIMrJ3/n/5bOQzxUAAADg3iiyAMADxsnJ0MSF0Tp59rLZUZCLSpf0VP/XapodAwCQh2z5Gc7nCgAAAHB/KLIAwAPo5NnLOpxwyewYAAAgm/gMBwAAAOyLk9kBAAAAAAAAAAAAHBFFFgAAAAAAAAAAgBygyAIAAAAAAAAAAJADFFkAAAAAAAAAAABygCILAAAAAAAAAABADlBkAQAAAAAAAAAAyAGKLAAAAAAAAAAAADlAkQUAAAAAAAAAACAHKLIAAAAAAAAAAADkAEUWAAAAAAAAAACAHKDIAgAAAAAAAAAAkAMUWQAAAAAAec4wDLm7u8swDLOjAAAAALnGxewAAAAAAADHkpZmkZNT9ool7u7uCgwMtOk1AQCAfaCzBfIziiwAAAAAgGxxcjI0cWG0Tp69bJPrlS7pqf6v1bTJtQAAcCSO0gnhf+1sYQZH+beF+SiyAAAAAACy7eTZyzqccMnsGAAAPNBs3fHhQUEHD2QHRRYAAAAAwAOHaUsAAPkFHR8Ac1FkAQAAAAA4NFuvEcP0IQAAIL+jQ8r9o8gCAAAAAHBotpwqJS+mD+EhBgAADw5H6azBOjr3jyILAAAAAMDh2ctUKYyqAQAAd8M6OnnDzHV0KLIAAAAAAJBLHH1UDQAAyHv20jkEuYMiCwAAAAAAuYgHJwAAAA8OJ7MDAAAAAAAAAAAAOCKKLAAAAAAAAAAAADlAkQUAAAAAAAAAACAHKLIAAAAAAABJkmEYcnd3l2EYZkcBAABwCA5bZElLS9O0adNUr149Va1aVZ07d9axY8fMjgUAAB4Q3IsAAOxdWpol2z/j7u6uwMBAubu72+R6yDnuRQAAsA8uZgfIqU8++USLFi1SWFiYSpYsqQkTJqhr165au3at3NzczI4HAADyOe5FAAD2zsnJ0MSF0Tp59nKeX6t0SU/1f61mnl8Hf+NeBAAA++CQRZakpCRFRkZqwIABatCggSRpypQpqlevnjZu3KiWLVuanBAAAORn3IsAABzFybOXdTjhktkxkMu4FwEAwH445HRhsbGxunr1qurUqWPdVqRIEQUGBioqKsrEZAAA4EHAvQgAADAT9yIAANgPw2KxONykqRs2bFDPnj21e/duFSxY0Lr9/fff140bNzRr1qxsnW/nzp2yWCxydXXNtYyGYejSlSSlpKbl2jlhPhdnJxX1cJOtf214P+VPvJ+Qm/Li/ZScnCzDMFSjRo1cO2d+wb1IZvd6D9oyD1nIQpb8lcXe8pAlZ1lygnuRO3OEexGJtkdeycu2JK9Z3uA1czy8Zo7HzHsRh5wu7Pr165KUaY7RAgUK6NKl7A+DNgwjw39zS1EP5kDNr3L7vXI/eD/lX7yfkJty8/1kGIYp709HwL3Ind3t/4Ot85Ala2TJGlmyZk9ZJPvKQ5ascS9iG45yLyLR9shLefX7wWuWd3jNHA+vmeMx417EIYss6b00kpKSMvTYuHnzptzd3bN9vurVq+daNgAAkP9xLwIAAMzEvQgAAPbDIddkKVWqlCTp3LlzGbafO3dO3t7eZkQCAAAPEO5FAACAmbgXAQDAfjhkkSUgIEAeHh7avn27dVtiYqJiYmJUq1YtE5MBAIAHAfciAADATNyLAABgPxxyujA3NzcFBwdr4sSJKl68uB577DFNmDBB3t7eatasmdnxAABAPse9CAAAMBP3IgAA2A+HLLJIUq9evZSSkqJhw4bpxo0bCgoKUkRERKZF3wAAAPIC9yIAAMBM3IsAAGAfDIvFYjE7BAAAAAAAAAAAgKNxyDVZAAAAAAAAAAAAzEaRBQAAAAAAAAAAIAcosgAAAAAAAAAAAOQARRYAAAAAAAAAAIAcoMgCAAAAAAAAAACQAxRZAAAAAAAAAAAAcoAiCwAAAAAAAAAAQA5QZEG2WSwWsyMAAAAAAAAAAGA6F7MDwPG0b99eY8eOVUBAgNlRAABALhg/frzatWunihUr2vS6q1atuu9jX3zxxTzLYe+io6MVHR2t5OTkTJ1devToYfM827ZtU506dWx+3azEx8fLx8fH7Bh2JyEhQbt371ZSUlKmffb0u/Tnn3/q4YcfNuXaFy9elLOzszw9PU25viStWbNGDRo0UNGiRU3LkO7ixYu6ePGi9fdp/fr1qlu3rooVK2ZuMACAQ3vnnXfUv39/+fn5mR0FyFOGhWEJyKannnpKS5cuVdmyZc2Ognzk+vXrOnDgQJYPkIKCgkxKBUcVFRWlw4cPq1WrVjpz5ozKlSsnV1dXs2MBduvll1/W3r17VblyZbVv314tW7ZUkSJF8vy699thwzAM7d+/P4/TZDRkyJA7ZnF1dZW3t7eaN28uX1/fPM0xe/ZsTZ48WUWLFlXhwoUzZdm8eXOeXj8rgYGB8vb21osvvqgXXnhB5cqVs3mGdM8++6w++eQTValSxbQM6c6dO6evvvpKBw8elJubm/z9/fXqq6/a5HfpdsuXL9eIESOUmpqaaZ8Zv0uVKlXS1q1bVbx48QzbT548qdatW+uPP/6waZ7PPvtMCxYs0P/93/9JkkqXLq2uXbvq5ZdftmkOSapdu7a++uor0x887dmzR127dlW7du00aNAgSVKjRo2UnJysyMhI+fv7m5oPyEu0Qx3PqVOndPjwYQUFBenq1avy8vIyOxLuIigoSCtXrlTp0qXNjoL7lJSUpMjISD3//PMqV66chg4dqvXr16tGjRqaOHEiHTDugCILsu2zzz7Tli1b1KVLF5UtW1YFCxbMsP/RRx81KRkc1Y8//qgBAwboypUrmW5szXgYAMd15coVvfXWW9q1a5cMw9CGDRsUGhqq+Ph4zZs3T97e3mZHBOzW0aNHtWrVKn399dc6f/68mjRponbt2umZZ56RYRhmx7O5/v37a926dSpRooSefPJJSVJMTIzOnDmjqlWr6uLFizp9+rQiIyNVs2bNPMtRv359tW/fXu+//36eXSO7zp49q9WrV+vrr7/WoUOHVL16dbVt21bPP/+8PDw8bJqlcePGmj59ugIDA2163X+KiYnRq6++quLFi6ty5cpKTU3Vvn37lJSUpHnz5tl0BHjTpk1Vt25dDRo0yOavR7ply5ZpzZo1kqTff/9d1atXz9TZ4dy5c7p+/bq2bNlis1yzZ8/WJ598oo4dO6patWqyWCyKjo7WV199pSFDhujf//63zbJItwrcb775plq0aGHT6/5TcHCwfH19NXz4cLm5uUmSUlNTNXz4cJ05c0aRkZGm5gPyCu1Qx5KUlKRBgwbpm2++kZOTk7777juNHz9ely9f1vTp000dmYg7Gzt2rM6dO6f33ntP5cqVs37OwH6NHTtWq1evVmRkpC5evKiuXbuqV69e+uGHH1S+fHmFhYWZHdEuUWRBtt3eSLz9oYvFYuFGBDnSqlUrlSlTRu+//36WN0aPPfaYCangiEaPHq2YmBhNmDBBbdq00Zo1a5ScnKz+/fvLx8dHkydPNjsi4BB+//13bdiwQcuXL1fRokXVrl07/fvf/1bJkiXNjmYzw4YN05UrVxQeHm5tDKakpGjYsGFyd3fXyJEjNXHiRO3evVuff/55nuWoWrWq1qxZY+pokbvZv3+/1qxZo2+++UYXL15U06ZNNXHiRJtdf+rUqVqyZIl1RM0/O//Yamqsf//73/L399eoUaPk7Ows6dbDoMGDB+vcuXP64osvbJJDkqpUqaLVq1fn+Siru7l48aLGjx8vSVq5cqWef/75TK9N4cKF9eKLL+qJJ56wWa4GDRqoT58+md4Xy5Yt0+zZs7VhwwabZZGkoUOHauXKlQoICJCPj48KFCiQYb+tHmJUr15da9asUZkyZTJsj4+PV7t27bRz506b5ABsjXaoY/noo4/07bffatSoUerevbvWrFmj06dP64MPPtDTTz+t0aNHmx0RWWjcuLFOnTp1x05bPEO0P/Xr11dYWJieeeYZjR49WkeOHNG8efO0d+9evf322/rtt9/MjmiXWJMF2bZgwQKzIyCfOXbsmKZOnaoKFSqYHQUO7ocfftCkSZMyPCQoX768Ro4cqe7du5uYDHAce/bs0YYNG6wPG4OCghQdHa2IiAiNGTNGbdq0yZPrNm7c+K4jZmw9Lda3336rRYsWZeht5+Lioq5du+o///mPRo4cqQ4dOujLL7/M0xw1a9bU3r177bbIUqlSJaWmpsrJyUmLFi3Sjz/+aNPrf/rpp5KkuXPnZtpnGIbNiiz79+9XWFiYtcAiSW5ubnr33XfVrl07m2RIFxAQoGPHjplaZHnooYcyFAiGDh1q2qia2yUmJqpq1aqZtteqVUtjxoyxeZ7jx49bR8KlT19mBg8PDx0/fjxTkeXMmTOZimNAfkI71LGsW7dOo0aN0lNPPWXdVrt2bY0ZM0YDBgygyGKnevbsaXYEZNPFixetU5lu3bpVHTp0kCQVK1ZMN27cMDOaXaPIgmyrXbu22RGQz/j4+OjChQtmx0A+cOHCBZUoUSLTdg8PD12/ft2ERIBjOH36tFavXq3Vq1fr6NGjqlq1qnr06KEWLVpYH4x+/PHHGjt2bJ4VWdq2bZuhyJKcnKxjx47pp59+Uu/evfPkmnfj4uKiP//8M9ODl3PnzllzpqamysUlb2+nn3/+eY0ePVr79u1T+fLlM02xYNYi5idOnNCaNWv09ddf6/jx46pdu7ZGjBihf/3rXzbNERsba9Pr3Ymvr68OHjyo8uXLZ9h+7Ngxm/eE7ty5s0JCQnTixIks3zO2XmMgNDRUH3/8sUqUKKFXX31VktSuXTs1a9ZM77zzjk2zPPfcc/r88881YsSIDNvXrl2rBg0a2DSLpDwdBZcd//rXvzRq1CiFhISoSpUqMgxDe/fu1ejRo9WsWTOz4wF5hnaoYzl79myWawOXKlVKiYmJJiTC/Wjbtq3ZEZBNZcuW1d69e3XhwgUdO3ZM9erVkyRt2rSJtXXugiILsi0pKUmLFy9WXFxchgU1k5KStHfvXpsPs4fjGzBggMaMGaM+ffpk+TCAdX5wv5588kmtX79e3bp1y7B9wYIFps/XD9izxo0by8vLS61bt9b06dOzXIQ5MDBQPj4+eZbhTr3cvvjiC0VHR+v111/Ps2tn5V//+pdGjBihUaNGqWrVqrJYLNq1a5fGjBmjJk2a6Nq1a5o5c6Z1vZa8Mnz4cEnSvHnzMu2z5UiN27388svau3evSpcurRdeeEHt2rUz/bM6Pj5eBw4ckLOzswIDA1WqVKk8v2ZUVJT165YtW2rEiBH6v//7P9WsWVNOTk7673//q0mTJtm8B2d6UTI0NDTTPjOm9p06daqWLl2aYaRImzZtNHv2bDk5OWX6zM5LDz30kL788kvt3LlTQUFBcnFx0b59+7Rjxw41adJEQ4YMsR5rq6m6UlJSdP78eWu7ymKxKCkpSbt377bZ73e/fv104sQJde7cOUOxu1mzZho4cKBNMgBmoB3qWPz8/PTrr7/q5ZdfzrB97dq1jEayc1u2bFFERISOHDmixYsXa/ny5SpbtqxpnYVwd2+99Zb69u0rJycn1alTRwEBAZoxY4ZmzJihsWPHmh3PbrEmC7Jt1KhRWrFihSpXrqzdu3erevXqOnbsmM6fP68333xTgwYNMjsiHAzr/CC37Ny5U506dVLdunW1detWtW7dWocOHVJMTIwiIiIyDC0H8LdNmzapUaNGGaY6shcJCQlq3bq1zdcEuHHjhgYOHKgNGzZYP5sMw1Dz5s01evRobdu2TWPGjNGsWbNsuqi5PRgyZIjatm1rF6Obr1y5or59++qnn36ybjMMQy1atFBYWFieLq4aEBAgwzAyLZb8T7a+l0lISLjrfluPrGnQoIHCwsL09NNPZ9i+ZcsWhYSE6Pvvv7dZlo4dO973sbYYZfLbb79pwIABOn/+fKZ9BQsW1B9//JHnGW4XHx+vuLg4ubi4yM/PL08L64A9oB3qWH744Qf17t1bL730kpYsWaK33npLR44c0YYNGzRlyhSbj6bF/dm6dau6d++uli1bav369Vq3bp2WLVumOXPmaMyYMWrfvr3ZEZGF2NhYnTx5UvXr15ebm5t++uknubi4ZLqfw98osiDbnn32WX3wwQdq0aKFnnvuOX366acqU6aM+vTpI29vbw0bNszsiHAwv//++13328NDHDiO2NhYRUREaP/+/UpLS1PFihXVuXPnLOdgB/A3e+hNnZWVK1cqPDzctAUWT5w4oZiYGLm4uOjxxx+3DpFPSkrK0wf4juDIkSOKi4uTq6urypcvn2mqLFsYMmSIduzYoREjRqh69epKS0vTzp07NWbMGDVr1kyDBw/Os2vfq5hxO3tZPPnGjRs2X2OjWrVqWrlyZaY1YuLj49WmTRvt2bPHpnnsyUsvvSQvLy917NhRPXr00MSJE3Xq1ClNmzZNYWFhatq0qU3znDp1SocPH1ZQUJCuXr0qLy8vm14fsDXaoY7np59+0qxZsxQTE2Nt63Xt2pUCix37z3/+o+bNm+vNN99U9erVtWbNGpUpU0YRERFauXKl1q5da3ZE3ENycrJiY2NVvnx5FS5c2Ow4dovpwpBtFy9eVLVq1SRJ/v7+iomJUfny5dWtWzf17t2bIguybdu2bWratCnTOSFXBAQEaMKECWbHABzKvXpT26LI0rFjx0y9SK9cuaK4uDibTxV2uzJlymRaDFqSzQosjRs3zvDv8k+bN2+2SY7bJSUlqX///hmmiDUMQ40aNdLUqVNtWnzavHmzZsyYkWGdkYYNG6pAgQLq169fnhZZsiqcJCUl6eTJkypbtqwsFotcXV3z7Pp3cunSJc2cOTPD1L4Wi0XJyck6ePCgoqOjbZonICBAS5cuzTTt1OrVq1WxYkWbZpFuFZq+/fZbHTlyRJ07d9aBAwdUoUIFFS9e3OZZ4uLitHTpUj3++OMKDAxUoUKF1LFjRxUqVEgRERE2K7IkJSVp0KBB+uabb+Tk5KTvvvtO48eP1+XLlzV9+nR5enraJAdga7RDHcvs2bP1wgsvaOHChWZHQTbExcUpPDw80/bnnntO06ZNMyER7uX06dMaOnSoevfurccff1zt27fXoUOHVLRoUc2bN0+VKlUyO6JdosiCbHv44Yd1/vx5PfrooypbtqwOHDggSSpWrJj+/PNPk9PBEf3888+aOXOmvL291bhxYzVt2lS1a9e2y2lrYN/S0tK0du1aRUdHKzk5OdMULraaXx1wNJMnT9YTTzxxx97UtpDVIoqurq5644031KZNG5tkuF36VFB3YqspRNq2bZshR3Jyso4dO6affvrJuvaGrU2ZMkV79uzRzJkzFRQUpNTUVEVFRenDDz/Uxx9/rH79+tksi7Ozc5YPgB9++GElJyfbLIfFYtGkSZP0+eefKzk5Wd99952mTJmiAgUKaPTo0TYttowePVpbt27Vs88+q/Xr16tly5Y6fPiwYmJi1LdvX5vlSNezZ0917dpVO3fuVLVq1ayLqu/atUszZsywaZY///xT//nPf/Tnn38qKSlJL730kiIjI7V3717Nnz/f5nP6Ozs7y8PDQ9KtBbgPHDigunXrqk6dOho/frzNcsycOVOxsbGaP3++unfvLkl6/fXX9cEHH2jChAkaPXq0zbIAtkQ71LHMmjWLESsOyNPTU2fPnlXZsmUzbD948KCKFi1qUircTVhYmC5fvqzixYvru+++U0JCgr788kstW7ZMEyZMUGRkpNkR7RJFFmRbgwYNNHLkSIWFhalGjRoKDQ1Vs2bNtH79enl7e5sdDw5o6dKlOn/+vLZs2aItW7aoZ8+ecnJyUv369dW0aVM1b97c7IhwEOPHj9eCBQsUEBBgfWgB4N7M6k29atUqtWjRQm5ubnddM2nNmjVydXWVt7e3atSocdfiR24ZO3ZshuukpKQoPj5eK1euzNPREf90p0XTv/jiC0VHR5syymft2rX68MMP1aBBA+u2pk2bytnZWSEhITYtsnTq1EljxozRRx99pIcffljSrXVapk6dquDgYJvl+Pzzz7V69WqNHDnS+kC6adOmCgkJkZeXl/r372+zLL/88ovCw8PVoEEDxcbGqkuXLgoICNDw4cN16NAhm+VI98wzz+irr77SggULtHXrVrm6usrPz0/Dhg2z+XpG48aNU4UKFfT1119b5xQfP368+vbtq/DwcM2ePdumeQICArRx40a9+eab8vX1VXR0tN544w2dOXPGpjnWrVunUaNGZfg7XLt2bY0ZM0YDBgygyIJ8i3aoY6lWrZq+//57derUyewoyIbWrVsrNDRUoaGhMgxDV69e1ZYtWzRmzBi1aNHC7HjIwrZt2zR//nyVLl1aU6ZMUf369VWjRg0VK1ZM7dq1Mzue3aLIgmzr37+/Bg0apB07dujVV1/VkiVL9NJLL8nFxcWmPa6Qv3h5ealdu3Zq166djh8/rhkzZujrr7/WunXruLnFfVu9erWGDRum1157zewogEMxqzf14MGDVa9ePXl5ed1X4cIwDLVu3TrLKQdy250aEAEBAVq9erUpo2tu16hRI02ePNmUa1+5ckXlypXLtN3X11cXLlywaZYff/xRe/fuVZMmTeTj4yMXFxfFx8fr6tWr2r9/v9asWWM9Ni+nVlu8eLFGjBihZs2aacyYMZJkLSCGhobatMhy9epV+fv7S5L8/PwUGxurgIAABQcH6+2337ZZjtu5uLgoLS1NqampMgxDaWlpSkpKsnmObdu2afbs2XJ3d7duK1q0qAYMGGBKwbJr167q0aOH3Nzc1LJlS02bNk1vv/224uLiVKdOHZvlyKqHsSSVKlVKiYmJNssBmIF2qOMoVKiQwsPD9emnn8rHx0cFChTIsH/BggUmJcPd9O7dW2fOnLEucN+2bVtZLBY1bNhQffr0MTkdspKcnGwdZfTbb7/p/fffl3Rr5hAXF0oJd8K/DLLN09NTn3zyifX72bNnKyYmRg8//LAeeeQRE5PBUZ0/f17btm3T9u3btW3bNp04cUKlS5dWhw4dVLduXbPjwYHcvHlT9erVMzsG4HDM6k0dGxub5ddZSU1N1YYNGzR06NA8zXQvNWrU0PDhw03NIN1arPefDxdsxd/fX99++611WqF069evz7S4eV57+umnrSMSzHTy5Mks56d+/PHHbT6dbqlSpZSQkKBSpUrJx8fH+rvl7u6uS5cu2TSLJO3YsUOdOnWSv7+/6tWrp9TUVO3cuVOvvvqq5s+fr5o1a9osy9WrVzMUWG6XkpJisxzpGjdurKVLl8rZ2VmlSpVSRESEIiMj1aRJE/Xq1ctmOfz8/PTrr7/q5ZdfzrB97dq1Np9CDbAl2qGOxcPDwybrBCJ3ubq6atKkSerVq5f279+vtLQ0+fv78/lixwIDA7V06VI98sgj+uuvv9SgQQMlJSVpzpw5Nh+F7EgosuC+nDp16q77H3roIaWkpOjUqVN69NFHbZQK+cUzzzwjJycnNWrUSG+//bbq1q2b5WKywL3Uq1dPP//8MyNZgGyyl97Ud+Ps7KwaNWpkeghoa+vWrbPp/NEdO3bMMG2ZxWLRlStXFBcXZ0rPe0l655139O677yo2NtY6fduOHTu0ceNGTZw40aZZevToodjYWB04cEBpaWmSbv0bJSUlaffu3Ro7dqxNcjz22GPas2dPprWFtmzZojJlytgkQ7rmzZtr4MCBCg8PV506ddS7d29VrVpVmzdvznIEUl6bPHmyXnrpJY0YMSLD9pCQEE2dOlWff/65zbIEBQVp4cKFGjZsmHVbcnKyZsyYoRo1atgsx+0qV65s/TooKEhBQUE2z9CzZ0/17t1bBw4cUGpqqlauXKkjR45ow4YNmjJlis3zALZCO9SxsL6mY/P09FTVqlWt66amP2fkGaL9GTRokLp3766//vpLXbt2lbe3t0aNGqVNmzYpIiLC7Hh2y7D8c1VgIAv3WvxVutWgNQzDZgvBIv8YO3asfvvtNx09elSBgYHWKWpq1qwpNzc3s+PBgcyZM0fTp09XvXr15Ofnl2mh4R49epiUDLB///3vf+Xs7KyAgABFRUUpMjJSpUqVUq9evfTQQw+ZHc/mGjdunKm4cfXqVSUmJqpPnz42m3ZpyJAhmba5urqqRo0aatOmjZycnGyS4582bdqk2bNn68CBA7JYLPL391eXLl1sPrXKggULFBYWZr0PTW/aGIahWrVq2ewB/vLlyxUeHq7u3bvro48+0gcffKBjx47p888/15AhQ/TKK6/YJIckJSUlacKECapSpYpat26tUaNGadGiRSpSpIg++ugjm/fOrlq1qlauXKny5ctn2H748GF16NBBf/zxh82yHD58WK+99poeeeQRHTlyRE899ZSOHDmixMRELVy40Oa9My9evKjZs2fr4MGDunnzZqb9tpz65ueff9ann36qmJgYpaWlqWLFiuratSuLTCNfox3qWKKiou6634wiNe5tz5496t27t06fPp1hO88Q7ZvFYtHly5dVpEgRSdLRo0f10EMPqVixYiYns18UWXBffv/99/s+tnbt2nmYBPnZ+fPn9euvv+rXX3/V9u3b9eeff6patWrMrYr71rhx4zvuMwwjT+fjB5C/fPzxx5k6mKQXN/K6Eb9q1Srreh6rVq2667Gurq7y9va2jih50Dz33HN6/vnn9d5776lRo0ZasWKFLl68qH79+qlDhw5688038+zaffr00fDhw1W8eHFFRUXpyJEjmjlzpnWaPS8vL7311ls2WaD3Xu+Zv/76S56ennJxcbH5e6Zhw4aaMGFCpt+b33//XT179tT27dvzPMPtzp07p6+++spaTChRooTeeecdm484km6NItyzZ4+eeeaZLKf/y8te2/f623I7pudBfkc71DGkd/69/TGmYRgyDENOTk7at2+fielwJ+3bt5ebm5u6dOlifWB/O54h2q+oqCgdPnxYrVq10pkzZ1SuXLlMHVnxN4osAOzKyZMn9csvv2jr1q3asmWLPDw89Ouvv5odCwDyNXvqTW1PzJqGKiAgQFu3bpWXl9d99aw3DEOtW7dWeHh4nmX6p+joaEVHRys5OVn/bE7YctTgE088oW+++UZlypRRly5d9Morr6hp06b65ZdfNG7cOK1duzbPrv3kk09q/fr1KlOmjCpVqqRffvlFXl5eunDhgiwWi7y8vPLs2v9kz++ZkJAQRUdHa8qUKfLz85MkHTp0SP369VOlSpU0bty4PM+QLjExURMmTFBwcLAqVKigzp07a/v27fL19dXs2bNtXmipXr26Zs2aZcoDpn++T9ILbgULFpSLi4suX74sZ2dnFStWTL/88ovN8wG2RjvU/iUkJGT4PiUlRfHx8Zo6daoGDhzIOjp2qkqVKlqxYgVrsDiQK1euqEuXLtq9e7cMw9CGDRsUGhqq+Ph4zZs3T97e3mZHtEusyYJsy2raitsxTyaya9OmTdq6dau2bt2qEydOyNfXV40aNVJkZKRp82PDsf3888+Ki4uTi4uLKlasqDp16sjZ2dnsWIDdGjBggLU39cMPP2x2HLtwr2mo8lL6QuX//Dorqamp2rBhg4YOHZqnmW43e/ZsTZ48WUWLFlXhwoUz7DMMw6ZFlsKFC1sXLPfx8dGhQ4fUtGlT+fn5ZXoYk9vKlSun9957T5UrV5bFYlFoaGiWoxGkvL8/tuf3TO/evdWpUye1atVKnp6eMgxDiYmJ8vf318CBA22SIV1YWJh27NihN998U99//73++OMPTZgwQevWrVN4eLg+/vhjm+YpWbJkpt8hW7n9fbJ+/XrNmTNHYWFh1uLL0aNHNWTIELVs2dKUfIAt0A51LFmtl1OuXDkVKlRIH374oVavXm1CKtyLt7e3bty4YXYMZMPkyZNlGIY2btyoNm3aSJIGDhyo/v37Kzw8XJMnTzY5oX2iyIJsO3nyZIbvU1JSdOLECV29elUtWrQwKRUcWe/evVW9enW98soraty4sSmLsiJ/SExMVOfOnbVv3z4VKVJEaWlpunLliipXrqy5c+dmOTwZgLRjxw7TelPbqy+++EJvv/12ltNQNWnSxOx4Vs7OzqpRo4Zefvllm13ziy++0DvvvKP333/fZte8k1q1aunTTz/ViBEjFBAQoCVLlujtt9/Wjh078vzhdXh4uD755BMlJCTIMAydOnXKIaZQsPV7pmjRolq2bJl+/vlnHTx40LqGz7PPPmvzDhBbtmzRjBkz5Ofnp8jISD399NNq3bq1/P39FRwcbNMs0q2FZUePHq0+ffqodOnSmdZYstViwBMnTtSUKVMyjG7x9fXV0KFD9c4776hjx442yQHYGu3Q/KFkyZI6evSo2TFwB++8844+/PBDjR07Vr6+vg/k9LaO5ocfftCkSZMyjPAtX768Ro4cqe7du5uYzL5RZEG2ZbWAqMVi0ciRI1kACTny66+/Wh9+X7hwQYmJiTwMR46MHz9eN2/e1Jo1a+Tv7y/pVk/NAQMGaNKkSQoJCTE5IWCfzOxNba9OnTqlDh06yM3NTQEBAdq7d6+aNm2qwYMHa9y4cXm61kd2lSxZUoMHD7bZ9S5dumQ3azSkj5L46quv9Morr2jmzJmqXbu2rl+/ri5duuTptQMDAzV9+nRJt9YEmzlzpsPcC9v6PePk5KQGDRqoQYMGNrtmVq5du6ZSpUpJunX/mb5ejru7u1JTU03JdPDgwUzr9th6MeCLFy9mOQorLS2N3sfI12iHOpZTp05l+D59Ye6ZM2dSILMz6evnpLNYLHccGcnC9/bnwoULKlGiRKbtHh4eun79ugmJHANFFuQKwzDUuXNnvfbaa+rTp4/ZceBgihQpooULF2rmzJk6f/68JOnhhx9Wly5d7OohFuzf5s2b9fHHH1sLLNKtG7zhw4erT58+FFmAO7CX3tT2xMxpqOxdzZo1tXfvXrt4oFGxYkVt2rRJ165dU+HChbV06VJ9/fXX8vb2VvPmzW2W4/vvv7fZtZBzfn5++vHHH1WqVCmdPn1a9evXlyQtWbLEul6MLYWFhalOnTr697//LXd3d5tfP91TTz2l0aNHKzw8XKVLl5YkHT58WCEhIWrYsKFpuYC8RjvUsTRu3DjTKAiLxaLChQtr0qRJJqVCVsaOHcuIFQeWvu5gt27dMmxfsGCBAgMDTUpl/yiyINf8+eefunbtmtkx4ICWLl2qcePGKTg4WLVq1VJaWpqioqI0efJkeXh4qEOHDmZHhINISUlR8eLFM2338vLSlStXTEgEOA576E1tT8ychsrePf/88xo9erT27dun8uXLy83NLcN+W49yKViwoAoWLCjp1t97HozhTnr16qWePXsqOTlZrVq1ko+Pj8LCwrRw4ULNmDHD5nnOnj2riIiIDNNxmGHUqFHq0qWLmjVrZu3Fn5iYqCpVqmj48OGmZgPyEu1QxzJ//vxMD+5dXV3l7+//wN+b2Zt27dpZv161apVatGiR6X7x2rVrWrJkia2j4T707dtXnTp10h9//KGUlBTNnDlThw4dUkxMjCIiIsyOZ7cMS/oqnsB9Sp8W4XaXL1/WunXrVK1atSz3A3fTvHlzvf7663r11VczbF+4cKEWLVqkr7/+2qRkcDRvvPGGKlasqGHDhmXYPmbMGP33v//VokWLTEoG2LfnnntOFSpUuGNv6gdxrZb0otObb76pV155Ra1bt1ZiYqJ1Gqq+ffuaHdE0t6/b8E8PalEOjuOvv/7S2bNnre/j3bt3y8PDw5SRLG+88YY6duyopk2b2vza/5Samqpff/1VBw8elCRVqlRJderUoScy8jXaoUDeuHDhgnW6ySZNmmjZsmWZplTdv3+/+vTpoz179pgREfcQGxuryMhIxcTEKC0tTRUrVlTnzp1VtWpVs6PZLYosyLbGjRtn2ubq6qoaNWqob9++Wc7bB9xNlSpVtHbtWpUtWzbD9uPHj6tVq1Z86OK+/fHHH3r99dcVEBCgGjVqyDAM7dixQ7GxsZozZ47q1q1rdkTALlWtWlVr1641vTe1vblx44auXbum4sWL6/z586ZMQwUg/1q3bp1CQ0PVtm1b+fj4yNXVNcN+e1n7CMivaIfavyFDhtz3sWFhYXmYBNmxatUqDR48WIZhWEfGS3+Pkk9/FN2gQQPNmjXLzKi4g4sXL+rixYvy8fGRJK1fv15169Z1mPUHzcB0Ycg25pxGbnv00Ue1b9++TDe3e/bs0cMPP2xSKjii6tWra+HChYqMjNQvv/wii8Uif39/DRs2TNWqVTM7HmC3qlWrpri4OIos/8A0VADyUr9+/SQpy6k3DMOgyALkMdqh9u/kyZNmR0AOvPjii3rssceUlpamN954Q9OmTVPRokWt+w3DUKFChTKspQr7sWfPHnXt2lXt2rXToEGDJEkTJkxQcnKyIiMjed3ugJEsAEw3b948zZw5U++//36G0QfTpk1Tx44d1aNHD7MjAkC+Rm9qAADwoKEdCuS933//Xe7u7po7d67i4uLk4uKiChUq6I033lCVKlXMjocsBAcHy9fXV8OHD7eupZOSkqIRI0bozJkzioyMNDmhfaLIgvsSEBBw3/PxMg83sistLU1hYWH66quvlJqaKovFIhcXF7388ssaNmyYnJyczI4IB2GxWLRy5Urt27dPN27c0D8/4hhCDmSNNTYAAMCDhnao/YuKilL16tXl4uKiqKioOx5nGIZq1aplw2S4Xzt27FCnTp3k7++vWrVqKTU1VTt37tSBAwc0f/581axZ0+yI+Ifq1atrzZo1mWY5iI+PV7t27bRz506Tktk3iiy4LytWrLjvIkvbtm3zOA3yqytXrujIkSOSpPLly8vDw8PkRHA048aN07x58/T444+rSJEimfZ//vnnJqQCAAAAYK9oh9qvgIAAbd26VV5eXtbOv1k9xqRTkP169dVXFRAQoBEjRmTYHhISokOHDtFGt0P16tXTuHHj9Mwzz2TYvm3bNvXt21e//vqrScnsG0UWAHbh+vXrOnDggJKTkzPdNAUFBZmUCo6mTp06GjhwoNq1a2d2FAAAAAB2jnaofUtISNCjjz4qwzCUkJBw12Mfe+wxG6VCdlStWlUrV65U+fLlM2w/fPiwOnTooD/++MOkZLiTDz/8UFu2bFFISIiqVKkiwzC0d+9ejR49WkFBQQoJCTE7ol1i4Xvcl+nTp9/XcYZh6L333svjNMhvfvzxRw0YMEBXrlzJdGNLjxRkx82bN/XUU0+ZHQMAAACAnaMdav9uL5zcrYhy48YNW8RBDhQrVkznz5/PVGQ5f/68db0P2Jd+/frpxIkT6ty5s3VWI4vFoueee04DBw40OZ39YiQL7kvjxo3v6zjDMLR58+Y8ToP8plWrVipTpozef/99eXp6ZtpPjxTcr169eql27doKDg42OwoAAAAAO0Y71LFcunRJM2fOVFxcnFJTUyXdevCbnJysgwcPKjo62uSEyEpISIiio6M1ZcoU+fn5SZIOHTqkfv36qVKlSho3bpzJCXEn8fHxiouLk4uLi/z8/OTj42N2JLtGkQWA6Z588kmtXLlSFSpUMDsKHNDtI+3+7//+T8uXL9dzzz0nHx+fTItV9ujRw9bxAAAAANgh2qGOpV+/ftq6daueffZZrV+/Xi1bttThw4cVExOjvn376u233zY7IrJw6dIlderUSfv375enp6cMw1BiYqL8/f01d+5cFS9e3OyIyMKyZctUqFAhtWjRQtKtZynNmjXTCy+8YHIy+8V0YcixqKgoHT58WK1atdKZM2dUrlw5ubq6mh0LDsjHx0cXLlwwOwYc1IoVKzJ8/8gjj2jXrl3atWtXhu2GYVBkAQAAACCJdqij+eWXXxQeHq4GDRooNjZWXbp0UUBAgIYPH65Dhw6ZHQ93ULRoUS1btkw///yzDh48KIvFIn9/fz377LNydnY2Ox6yMG/ePE2dOlXDhw+3bnv00Uc1cuRIJSUl6aWXXjIxnf1iJAuy7cqVK+rSpYt2794twzC0YcMGhYaGKj4+XvPmzZO3t7fZEeFgfvrpJ02YMEF9+vRR+fLlM83L+eijj5qUDAAAAACQH9EOdSxPPPGENm7cqFKlSun9999Xo0aN9OKLLyouLk5vv/22tmzZYnZEIF9o1qyZ+vXrp+bNm2fYvm7dOn388cf69ttvTUpm3xjJgmybPHmyDMPQxo0b1aZNG0nSwIED1b9/f4WHh2vy5MkmJ4SjSR/W++6771oX1ZJuza/KgoPIrrS0NP322286cOCAnJycVLlyZdWqVcvsWAAAAADsCO1Qx1KqVCklJCSoVKlS8vHxUWxsrCTJ3d1dly5dMjkdkH+cO3dOgYGBmbZXqVJFp06dMiGRY6DIgmz74YcfNGnSJJUpU8a6rXz58ho5cqS6d+9uYjI4qgULFpgdAfnEuXPn1KVLFx08eFBFihSRxWLR5cuXVaNGDc2aNSvLBS0BAAAAPHhohzqW5s2ba+DAgQoPD1edOnXUu3dvVatWTZs2bVK5cuXMjgfkG76+vtq4caO6dOmSYfuPP/6Y4VkwMqLIgmy7cOGCSpQokWm7h4eHrl+/bkIiOLoKFSrccbGzpUuXqnbt2jZOBEc1evRoubm5af369Spfvrwk6eDBgxo0aJDGjh2rsLAwkxMCAAAAsAe0Q+1fnz59NHz4cBUvXlxPPfWULl++rNOnT6t169Z6/vnn1bt3b3l6emratGlmRwXyjbfeeksDBw7U/v37VbVqVRmGob1792rdunX68MMPzY5nt1iTBdkWHBysevXqqVu3bqpevbrWrFmjMmXKaOTIkTp48KC+/PJLsyPCwbzwwgtasGCBihYtat12+vRpDR06VNu2bVNMTIyJ6eBIatSooQULFuiJJ57IsH337t3q2rWrfv/9d5OSAQAAALAntEPt35NPPqn169erTJkyqlSpkn755Rd5eXlZ91+8eFGenp4soA7ksm+//Vbz5s1TXFycXF1d5efnp7fffluNGjUyO5rdYiQLsq1v377q1KmT/vjjD6WkpGjmzJk6dOiQYmJiFBERYXY8OCAPDw916tRJ8+fPl6enpxYvXqzw8HA9/PDDmj9/vtnx4ECKFCmi5OTkTNudnZ3l4sJHHgAAAIBbaIfav3Llyum9995T5cqVZbFYFBoaqgIFCmR5LLMWALmnefPmmRa+x90xkgU5smPHDn311VeKi4tTWlqajh8/rvnz56tmzZpmR4MDun79urp166Zr167J09NTUVFR6ty5s3r06CE3Nzez48GBrFixQnPnztWECRMUEBAgSTpx4oQGDhyoVq1a6bXXXjM5IQAAAAB7QDvU/sXExOiTTz5RYmKioqKiVLVqVbm6umZ57Oeff27jdED+FBUVddf9QUFBNkriWCiyINv27Nmjrl27ql27dho0aJAkqWHDhkpJSdHcuXNVsWJFkxPCEd28eVPdu3fX9u3btWDBAtWqVcvsSHBADRo00Pnz55WamqrChQvLxcVFly5dksVikWEYGY7dv3+/SSkBAAAA2APaoY6jcePGWr58uYoVK2Z2FCBfCwgIkGEYur1kYBiGDMOQk5OT9u3bZ2I6+0WRBdkWHBwsX19fjRgxwtqDIDU1VcOHD9eZM2cUGRlpckI4gunTp2fadvPmTc2fP18BAQGqX7++dXuPHj1sGQ0ObOXKlfd9bNu2bfMwCQAAAAB7QzsUAO4uISEhw/cpKSmKj4/X1KlTNXDgQNWtW9ekZPaNIguy7fbF7m939OhRtW/fXjt37jQpGRxJ48aN7+s4wzC0efPmPE4DAAAAAMjvaIcCQM5ERUXpww8/1OrVq82OYpdYBRjZ5uHhoePHj2cqspw9e1YFCxY0KRUczffff292BORTW7ZsUUREhI4cOaLFixdr+fLlKlu2rF588UWzowEAAAAwEe1QAMiZkiVL6ujRo2bHsFsUWZBt//rXvzRq1CiFhISoSpUqMgxDe/fu1ejRo9WsWTOz48GB/fnnn0pOTtY/B9g9+uijJiWCo9m6dat69Oihli1bateuXUpLS1Nqaqo++OADpaamqn379mZHBAAAAGBHaIcCwN9OnTqV4XuLxaLLly9r5syZKleunEmp7B/ThSHbrl+/rt69e2vLli0ZFpJu1qyZwsLCVLhwYRPTwRHt2rVLgwYN0vHjxzNsT1+snAXKcb/+85//qHnz5nrzzTczTG0YERGhlStXau3atWZHBAAAAGAHaIcCQGbpC9/fzmKxqHDhwpo0aZIaNmxoTjA7R5EFORYfH6+4uDi5uLjIz89PPj4+ZkeCg+rQoYOcnJzUrVs3eXp6Ztpfu3ZtE1LBEVWvXl2rV69W2bJlMxRZTpw4oVatWmn37t1mRwQAAABgB2iHAkBmv//+e6ZtTk5OCggIkIeHhwmJHAPThSHHfHx8KKwgV8TFxWnJkiWqVKmS2VHg4Dw9PXX27FmVLVs2w/aDBw+qaNGiJqUCAAAAYG9ohwJAZgEBAZowYYKCg4NVoUIFdenSRdu3b5ePj49mz56daY1u3OJkdgAAKFWqlJKTk82OgXygdevWCg0N1X//+18ZhqGrV69qy5YtGjNmjFq0aGF2PAAAAAB2gnYoAGQWFhambdu2ycXFRd9//72io6MVHh6ucuXKKTw83Ox4dovpwgCYbtWqVVq0aJFCQkJUvnx5ubq6mh0JDio5OVmDBw/WunXrJEmGYchisahhw4b66KOPVKBAAZMTAgAAALAHtEMBILOnn35aM2bMUPXq1TV06FCdP39en376qeLi4hQcHKyoqCizI9oliiwATNe4cWOdO3dOqampWe5nwUFk17Fjx7R//36lpaXJ399fFSpUMDsSAAAAADtCOxQAMqtWrZq+/fZbeXt7q1GjRurUqZNef/11HT9+XC+++KJ27txpdkS7xJosAEzXs2dPsyMgnylXrpzKlStndgwAAAAAdop2KABk5ufnpx9//FGlSpXS6dOnVb9+fUnSkiVL5OfnZ3I6+8VIFgCAQwsICJBhGPd1LL3RAAAAAAAAsrZlyxb17NlTycnJatmypSZOnKiwsDAtXLhQM2bMUIMGDcyOaJcosgAw3fTp0++6v0ePHjZKAke0YsWK+y6ytG3bNo/TAAAAAHAEtEMBIGt//fWXzp49q4CAAEnS7t275eHhwUiWu2C6MACmW7FiRYbvU1JSdOHCBbm6uqp69eompYKjaNeundkRAAAAADgY2qEAkLVixYqpWLFi1u+rVq1qYhrHQJEFgOm+//77TNuuXLmiQYMG6amnnjIhERzZli1bFBERoSNHjmjx4sVavny5ypYtqxdffNHsaAAAAADsBO1QAEBucTI7AABkxcPDQ++//77mzp1rdhQ4kK1bt6pHjx569NFHlZiYqLS0NKWmpuqDDz7Q8uXLzY4HAAAAwI7RDgUA5ARFFgB2K324NnC/Pv74Y/Xr10/jxo2Ts7OzJKlPnz7q168fDSUAAAAA90Q7FACQXUwXBsB0q1atyvC9xWLR5cuXtXjxYubCRbbExcUpPDw80/bnnntO06ZNMyERAAAAAHtEOxQAkFsosgAw3eDBgzNtc3FxUY0aNTRy5EgTEsFReXp66uzZsypbtmyG7QcPHlTRokVNSgUAAADA3tAOBQDkFoosAEwXGxtrdgTkE61bt1ZoaKhCQ0NlGIauXr2qLVu2aMyYMWrRooXZ8QAAAADYCdqhAIDcYlgsFovZIQAAyA3JyckaPHiw1q1bJ0kyDEMWi0UNGzbU1KlTVbBgQZMTAgAAAAAAID+hyAIAyDeaNGmiZcuW6fLly4qJiVFaWpr8/f3l6empNm3aaPv27WZHBAAAAAAAQD7CdGEAAIe2fv16/fzzz5KkhIQEjRkzRgUKFLDu//nnn5WQkCDDMMyKCAAAAAAAgHyKIgsAwKFVr15dixYtUvrAzFOnTsnV1dW63zAMFSpUSOPHjzcrIgAAAAAAAPIppgsDAOQbHTt21IwZM1SkSBGzowAAAAAAAOABQJEFAAAAAAAAAAAgB5zMDgAAAAAAAAAAAOCIKLIAAAAAAAAAAADkAEUWAAAAAAAAAACAHKDIAgAAAAAAAAAAkAMUWQAAAAAAAAAAAHKAIgsAAAAAAAAAAEAOUGQBAAAAAAAAAADIgf8HNrr71YkLAEw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83558"/>
            <a:ext cx="8574217" cy="4894508"/>
          </a:xfrm>
          <a:prstGeom prst="rect">
            <a:avLst/>
          </a:prstGeom>
        </p:spPr>
      </p:pic>
      <p:sp>
        <p:nvSpPr>
          <p:cNvPr id="6" name="Rectangle 5"/>
          <p:cNvSpPr/>
          <p:nvPr/>
        </p:nvSpPr>
        <p:spPr>
          <a:xfrm>
            <a:off x="251520" y="5805264"/>
            <a:ext cx="8712968" cy="923330"/>
          </a:xfrm>
          <a:prstGeom prst="rect">
            <a:avLst/>
          </a:prstGeom>
        </p:spPr>
        <p:txBody>
          <a:bodyPr wrap="square">
            <a:spAutoFit/>
          </a:bodyPr>
          <a:lstStyle/>
          <a:p>
            <a:r>
              <a:rPr lang="en-US" b="1" dirty="0"/>
              <a:t>Numerical columns exploration</a:t>
            </a:r>
          </a:p>
          <a:p>
            <a:r>
              <a:rPr lang="en-US" dirty="0"/>
              <a:t>Now let's look at the numerical columns' values. The most convenient way to look at the numerical values is plotting histograms.</a:t>
            </a:r>
          </a:p>
        </p:txBody>
      </p:sp>
    </p:spTree>
    <p:extLst>
      <p:ext uri="{BB962C8B-B14F-4D97-AF65-F5344CB8AC3E}">
        <p14:creationId xmlns:p14="http://schemas.microsoft.com/office/powerpoint/2010/main" val="394174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43504"/>
            <a:ext cx="8640960" cy="5345736"/>
          </a:xfrm>
          <a:prstGeom prst="rect">
            <a:avLst/>
          </a:prstGeom>
        </p:spPr>
      </p:pic>
      <p:sp>
        <p:nvSpPr>
          <p:cNvPr id="3" name="Rectangle 2"/>
          <p:cNvSpPr/>
          <p:nvPr/>
        </p:nvSpPr>
        <p:spPr>
          <a:xfrm>
            <a:off x="107504" y="5589240"/>
            <a:ext cx="8928992" cy="1200329"/>
          </a:xfrm>
          <a:prstGeom prst="rect">
            <a:avLst/>
          </a:prstGeom>
        </p:spPr>
        <p:txBody>
          <a:bodyPr wrap="square">
            <a:spAutoFit/>
          </a:bodyPr>
          <a:lstStyle/>
          <a:p>
            <a:r>
              <a:rPr lang="en-US" dirty="0"/>
              <a:t>We can see that numerical columns have outliers (especially </a:t>
            </a:r>
            <a:r>
              <a:rPr lang="en-US" dirty="0" smtClean="0"/>
              <a:t>‘pdays', </a:t>
            </a:r>
            <a:r>
              <a:rPr lang="en-US" dirty="0"/>
              <a:t>'campaign' and 'previous' columns). Possibly there are incorrect values (noisy data), so we should look closer at the data and decide how do we manage the noise. Let's look closer at the values of 'campaign', </a:t>
            </a:r>
            <a:r>
              <a:rPr lang="en-US" dirty="0" smtClean="0"/>
              <a:t>'pdays' </a:t>
            </a:r>
            <a:r>
              <a:rPr lang="en-US" dirty="0"/>
              <a:t>and 'previous' columns:</a:t>
            </a:r>
            <a:endParaRPr lang="en-IN" dirty="0"/>
          </a:p>
        </p:txBody>
      </p:sp>
    </p:spTree>
    <p:extLst>
      <p:ext uri="{BB962C8B-B14F-4D97-AF65-F5344CB8AC3E}">
        <p14:creationId xmlns:p14="http://schemas.microsoft.com/office/powerpoint/2010/main" val="12739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7" y="164585"/>
            <a:ext cx="8979426" cy="5280639"/>
          </a:xfrm>
          <a:prstGeom prst="rect">
            <a:avLst/>
          </a:prstGeom>
        </p:spPr>
      </p:pic>
      <p:sp>
        <p:nvSpPr>
          <p:cNvPr id="3" name="Rectangle 2"/>
          <p:cNvSpPr/>
          <p:nvPr/>
        </p:nvSpPr>
        <p:spPr>
          <a:xfrm>
            <a:off x="202907" y="5586271"/>
            <a:ext cx="8738185" cy="923330"/>
          </a:xfrm>
          <a:prstGeom prst="rect">
            <a:avLst/>
          </a:prstGeom>
        </p:spPr>
        <p:txBody>
          <a:bodyPr wrap="square">
            <a:spAutoFit/>
          </a:bodyPr>
          <a:lstStyle/>
          <a:p>
            <a:r>
              <a:rPr lang="en-US" dirty="0"/>
              <a:t>On the diagram we see that counts for 'yes' and 'no' values for 'y' are very high difference. It's not a close</a:t>
            </a:r>
          </a:p>
          <a:p>
            <a:r>
              <a:rPr lang="en-US" dirty="0"/>
              <a:t>Let's see how 'deposit' column value varies depending on other categorical columns' values:</a:t>
            </a:r>
          </a:p>
        </p:txBody>
      </p:sp>
    </p:spTree>
    <p:extLst>
      <p:ext uri="{BB962C8B-B14F-4D97-AF65-F5344CB8AC3E}">
        <p14:creationId xmlns:p14="http://schemas.microsoft.com/office/powerpoint/2010/main" val="233025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157</TotalTime>
  <Words>611</Words>
  <Application>Microsoft Office PowerPoint</Application>
  <PresentationFormat>On-screen Show (4:3)</PresentationFormat>
  <Paragraphs>86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Apex</vt:lpstr>
      <vt:lpstr> 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dc:title>
  <dc:creator>win 10</dc:creator>
  <cp:lastModifiedBy>win 10</cp:lastModifiedBy>
  <cp:revision>15</cp:revision>
  <dcterms:created xsi:type="dcterms:W3CDTF">2022-12-22T15:40:34Z</dcterms:created>
  <dcterms:modified xsi:type="dcterms:W3CDTF">2022-12-22T18:19:21Z</dcterms:modified>
</cp:coreProperties>
</file>