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605d75ff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605d75ff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605d75ff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605d75ff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605d75ff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605d75ff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605d75f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605d75f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Now that we have gone over the introduction, I will briefly go over the layout of our presentation. </a:t>
            </a:r>
            <a:endParaRPr/>
          </a:p>
          <a:p>
            <a:pPr indent="-298450" lvl="0" marL="457200" rtl="0" algn="l">
              <a:spcBef>
                <a:spcPts val="0"/>
              </a:spcBef>
              <a:spcAft>
                <a:spcPts val="0"/>
              </a:spcAft>
              <a:buSzPts val="1100"/>
              <a:buChar char="-"/>
            </a:pPr>
            <a:r>
              <a:rPr lang="en"/>
              <a:t>We will start with the </a:t>
            </a:r>
            <a:r>
              <a:rPr lang="en"/>
              <a:t>background</a:t>
            </a:r>
            <a:r>
              <a:rPr lang="en"/>
              <a:t> of our project, going over the purpose of the project and the questions we wanted to answer </a:t>
            </a:r>
            <a:endParaRPr/>
          </a:p>
          <a:p>
            <a:pPr indent="-298450" lvl="0" marL="457200" rtl="0" algn="l">
              <a:spcBef>
                <a:spcPts val="0"/>
              </a:spcBef>
              <a:spcAft>
                <a:spcPts val="0"/>
              </a:spcAft>
              <a:buSzPts val="1100"/>
              <a:buChar char="-"/>
            </a:pPr>
            <a:r>
              <a:rPr lang="en"/>
              <a:t>Manmeet will go over our ERD </a:t>
            </a:r>
            <a:endParaRPr/>
          </a:p>
          <a:p>
            <a:pPr indent="-298450" lvl="0" marL="457200" rtl="0" algn="l">
              <a:spcBef>
                <a:spcPts val="0"/>
              </a:spcBef>
              <a:spcAft>
                <a:spcPts val="0"/>
              </a:spcAft>
              <a:buSzPts val="1100"/>
              <a:buChar char="-"/>
            </a:pPr>
            <a:r>
              <a:rPr lang="en"/>
              <a:t>Shubham will go over the reports that we conducted</a:t>
            </a:r>
            <a:r>
              <a:rPr lang="en" sz="1050">
                <a:solidFill>
                  <a:srgbClr val="262626"/>
                </a:solidFill>
                <a:highlight>
                  <a:srgbClr val="FFFFFF"/>
                </a:highlight>
              </a:rPr>
              <a:t>. He will showcase the outputs of our queries on DBeaver. </a:t>
            </a:r>
            <a:endParaRPr sz="1050">
              <a:solidFill>
                <a:srgbClr val="262626"/>
              </a:solidFill>
              <a:highlight>
                <a:srgbClr val="FFFFFF"/>
              </a:highlight>
            </a:endParaRPr>
          </a:p>
          <a:p>
            <a:pPr indent="-295275" lvl="0" marL="457200" rtl="0" algn="l">
              <a:spcBef>
                <a:spcPts val="0"/>
              </a:spcBef>
              <a:spcAft>
                <a:spcPts val="0"/>
              </a:spcAft>
              <a:buClr>
                <a:srgbClr val="262626"/>
              </a:buClr>
              <a:buSzPts val="1050"/>
              <a:buChar char="-"/>
            </a:pPr>
            <a:r>
              <a:rPr lang="en" sz="1050">
                <a:solidFill>
                  <a:srgbClr val="262626"/>
                </a:solidFill>
                <a:highlight>
                  <a:srgbClr val="FFFFFF"/>
                </a:highlight>
              </a:rPr>
              <a:t>Rahul will go over some of the challenges that we faced and also provide some recommendations for </a:t>
            </a:r>
            <a:r>
              <a:rPr lang="en" sz="1050">
                <a:solidFill>
                  <a:srgbClr val="262626"/>
                </a:solidFill>
                <a:highlight>
                  <a:srgbClr val="FFFFFF"/>
                </a:highlight>
              </a:rPr>
              <a:t>what</a:t>
            </a:r>
            <a:r>
              <a:rPr lang="en" sz="1050">
                <a:solidFill>
                  <a:srgbClr val="262626"/>
                </a:solidFill>
                <a:highlight>
                  <a:srgbClr val="FFFFFF"/>
                </a:highlight>
              </a:rPr>
              <a:t> we could have done better if we were to re-do this project over again. </a:t>
            </a:r>
            <a:endParaRPr sz="1050">
              <a:solidFill>
                <a:srgbClr val="262626"/>
              </a:solidFill>
              <a:highlight>
                <a:srgbClr val="FFFFFF"/>
              </a:highlight>
            </a:endParaRPr>
          </a:p>
          <a:p>
            <a:pPr indent="-295275" lvl="0" marL="457200" rtl="0" algn="l">
              <a:spcBef>
                <a:spcPts val="0"/>
              </a:spcBef>
              <a:spcAft>
                <a:spcPts val="0"/>
              </a:spcAft>
              <a:buClr>
                <a:srgbClr val="262626"/>
              </a:buClr>
              <a:buSzPts val="1050"/>
              <a:buChar char="-"/>
            </a:pPr>
            <a:r>
              <a:rPr lang="en" sz="1050">
                <a:solidFill>
                  <a:srgbClr val="262626"/>
                </a:solidFill>
                <a:highlight>
                  <a:srgbClr val="FFFFFF"/>
                </a:highlight>
              </a:rPr>
              <a:t>And with that we will conclude our presentation</a:t>
            </a:r>
            <a:endParaRPr sz="1050">
              <a:solidFill>
                <a:srgbClr val="262626"/>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605d75f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605d75f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purpose of our project is to address the current complexities in restaurant management by creating a centralized and more stream-lined system for employee </a:t>
            </a:r>
            <a:r>
              <a:rPr lang="en">
                <a:solidFill>
                  <a:schemeClr val="dk1"/>
                </a:solidFill>
              </a:rPr>
              <a:t>management</a:t>
            </a:r>
            <a:r>
              <a:rPr lang="en">
                <a:solidFill>
                  <a:schemeClr val="dk1"/>
                </a:solidFill>
              </a:rPr>
              <a:t>, inventory control, order processing and payment tracking, which would all help us with customer relationship management.</a:t>
            </a:r>
            <a:endParaRPr>
              <a:solidFill>
                <a:schemeClr val="dk1"/>
              </a:solidFill>
            </a:endParaRPr>
          </a:p>
          <a:p>
            <a:pPr indent="0" lvl="0" marL="0" rtl="0" algn="l">
              <a:spcBef>
                <a:spcPts val="0"/>
              </a:spcBef>
              <a:spcAft>
                <a:spcPts val="0"/>
              </a:spcAft>
              <a:buNone/>
            </a:pPr>
            <a:r>
              <a:rPr lang="en">
                <a:solidFill>
                  <a:schemeClr val="dk1"/>
                </a:solidFill>
              </a:rPr>
              <a:t>SOme of the questions we wanted to answer using our project were the following: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WHich customers contribute the most total sales at each restaurant?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Who are the top spenders and how do they compare to the regular spenders?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 can we optimize inventory management to prevent shortages or overstocking?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What payment methods are most used and how can we incentivize those preferences?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How can we better engage high spenders to increase their loyalty?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1605d75f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1605d75f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6a9e469bd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6a9e469bd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605d75f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605d75f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will try to emphasize on Business values and what business decisions can be made using the outputs to optimize the revenue for the restaurants.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605d75ff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605d75ff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05d75ff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05d75ff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605d75ff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605d75ff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2.jpg"/><Relationship Id="rId4" Type="http://schemas.openxmlformats.org/officeDocument/2006/relationships/image" Target="../media/image30.jpg"/><Relationship Id="rId5" Type="http://schemas.openxmlformats.org/officeDocument/2006/relationships/image" Target="../media/image9.jpg"/><Relationship Id="rId6" Type="http://schemas.openxmlformats.org/officeDocument/2006/relationships/image" Target="../media/image24.jpg"/><Relationship Id="rId7"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10.png"/><Relationship Id="rId11" Type="http://schemas.openxmlformats.org/officeDocument/2006/relationships/image" Target="../media/image2.png"/><Relationship Id="rId10" Type="http://schemas.openxmlformats.org/officeDocument/2006/relationships/image" Target="../media/image12.png"/><Relationship Id="rId12" Type="http://schemas.openxmlformats.org/officeDocument/2006/relationships/image" Target="../media/image3.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31.png"/><Relationship Id="rId7" Type="http://schemas.openxmlformats.org/officeDocument/2006/relationships/image" Target="../media/image26.png"/><Relationship Id="rId8"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5.png"/><Relationship Id="rId5"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28.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9.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16.png"/><Relationship Id="rId5"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4294967295" type="title"/>
          </p:nvPr>
        </p:nvSpPr>
        <p:spPr>
          <a:xfrm>
            <a:off x="0" y="1522700"/>
            <a:ext cx="9144000" cy="635400"/>
          </a:xfrm>
          <a:prstGeom prst="rect">
            <a:avLst/>
          </a:prstGeom>
          <a:gradFill>
            <a:gsLst>
              <a:gs pos="0">
                <a:srgbClr val="FFF6DB"/>
              </a:gs>
              <a:gs pos="100000">
                <a:srgbClr val="FAD15C"/>
              </a:gs>
            </a:gsLst>
            <a:lin ang="5400012"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2352"/>
              <a:buFont typeface="Arial"/>
              <a:buNone/>
            </a:pPr>
            <a:r>
              <a:rPr lang="en" sz="3400">
                <a:solidFill>
                  <a:schemeClr val="dk2"/>
                </a:solidFill>
                <a:latin typeface="Impact"/>
                <a:ea typeface="Impact"/>
                <a:cs typeface="Impact"/>
                <a:sym typeface="Impact"/>
              </a:rPr>
              <a:t>Restaurant Management Database</a:t>
            </a:r>
            <a:endParaRPr sz="3400">
              <a:solidFill>
                <a:schemeClr val="dk2"/>
              </a:solidFill>
              <a:latin typeface="Impact"/>
              <a:ea typeface="Impact"/>
              <a:cs typeface="Impact"/>
              <a:sym typeface="Impact"/>
            </a:endParaRPr>
          </a:p>
          <a:p>
            <a:pPr indent="0" lvl="0" marL="0" rtl="0" algn="ctr">
              <a:spcBef>
                <a:spcPts val="0"/>
              </a:spcBef>
              <a:spcAft>
                <a:spcPts val="0"/>
              </a:spcAft>
              <a:buNone/>
            </a:pPr>
            <a:r>
              <a:t/>
            </a:r>
            <a:endParaRPr/>
          </a:p>
        </p:txBody>
      </p:sp>
      <p:pic>
        <p:nvPicPr>
          <p:cNvPr id="55" name="Google Shape;55;p13"/>
          <p:cNvPicPr preferRelativeResize="0"/>
          <p:nvPr>
            <p:ph idx="2" type="pic"/>
          </p:nvPr>
        </p:nvPicPr>
        <p:blipFill rotWithShape="1">
          <a:blip r:embed="rId4">
            <a:alphaModFix/>
          </a:blip>
          <a:srcRect b="7287" l="0" r="0" t="7278"/>
          <a:stretch/>
        </p:blipFill>
        <p:spPr>
          <a:xfrm>
            <a:off x="311707" y="2571752"/>
            <a:ext cx="1578090" cy="1745674"/>
          </a:xfrm>
          <a:prstGeom prst="rect">
            <a:avLst/>
          </a:prstGeom>
          <a:noFill/>
          <a:ln>
            <a:noFill/>
          </a:ln>
        </p:spPr>
      </p:pic>
      <p:pic>
        <p:nvPicPr>
          <p:cNvPr id="56" name="Google Shape;56;p13"/>
          <p:cNvPicPr preferRelativeResize="0"/>
          <p:nvPr>
            <p:ph idx="3" type="pic"/>
          </p:nvPr>
        </p:nvPicPr>
        <p:blipFill rotWithShape="1">
          <a:blip r:embed="rId5">
            <a:alphaModFix/>
          </a:blip>
          <a:srcRect b="0" l="9117" r="9109" t="0"/>
          <a:stretch/>
        </p:blipFill>
        <p:spPr>
          <a:xfrm>
            <a:off x="4743003" y="2577347"/>
            <a:ext cx="1578100" cy="1741617"/>
          </a:xfrm>
          <a:prstGeom prst="rect">
            <a:avLst/>
          </a:prstGeom>
          <a:noFill/>
          <a:ln>
            <a:noFill/>
          </a:ln>
        </p:spPr>
      </p:pic>
      <p:pic>
        <p:nvPicPr>
          <p:cNvPr id="57" name="Google Shape;57;p13"/>
          <p:cNvPicPr preferRelativeResize="0"/>
          <p:nvPr>
            <p:ph idx="4" type="pic"/>
          </p:nvPr>
        </p:nvPicPr>
        <p:blipFill rotWithShape="1">
          <a:blip r:embed="rId6">
            <a:alphaModFix/>
          </a:blip>
          <a:srcRect b="0" l="6641" r="6650" t="0"/>
          <a:stretch/>
        </p:blipFill>
        <p:spPr>
          <a:xfrm>
            <a:off x="2527353" y="2566841"/>
            <a:ext cx="1578099" cy="1762658"/>
          </a:xfrm>
          <a:prstGeom prst="rect">
            <a:avLst/>
          </a:prstGeom>
          <a:noFill/>
          <a:ln>
            <a:noFill/>
          </a:ln>
        </p:spPr>
      </p:pic>
      <p:pic>
        <p:nvPicPr>
          <p:cNvPr id="58" name="Google Shape;58;p13"/>
          <p:cNvPicPr preferRelativeResize="0"/>
          <p:nvPr>
            <p:ph idx="5" type="pic"/>
          </p:nvPr>
        </p:nvPicPr>
        <p:blipFill rotWithShape="1">
          <a:blip r:embed="rId7">
            <a:alphaModFix/>
          </a:blip>
          <a:srcRect b="0" l="2642" r="2633" t="0"/>
          <a:stretch/>
        </p:blipFill>
        <p:spPr>
          <a:xfrm>
            <a:off x="7074447" y="2566829"/>
            <a:ext cx="1578100" cy="1762659"/>
          </a:xfrm>
          <a:prstGeom prst="rect">
            <a:avLst/>
          </a:prstGeom>
          <a:noFill/>
          <a:ln>
            <a:noFill/>
          </a:ln>
        </p:spPr>
      </p:pic>
      <p:sp>
        <p:nvSpPr>
          <p:cNvPr id="59" name="Google Shape;59;p13"/>
          <p:cNvSpPr txBox="1"/>
          <p:nvPr/>
        </p:nvSpPr>
        <p:spPr>
          <a:xfrm>
            <a:off x="79250" y="4317425"/>
            <a:ext cx="2109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      Manmeet Kaur</a:t>
            </a:r>
            <a:endParaRPr b="1">
              <a:solidFill>
                <a:schemeClr val="lt1"/>
              </a:solidFill>
              <a:latin typeface="Merriweather"/>
              <a:ea typeface="Merriweather"/>
              <a:cs typeface="Merriweather"/>
              <a:sym typeface="Merriweather"/>
            </a:endParaRPr>
          </a:p>
        </p:txBody>
      </p:sp>
      <p:sp>
        <p:nvSpPr>
          <p:cNvPr id="60" name="Google Shape;60;p13"/>
          <p:cNvSpPr txBox="1"/>
          <p:nvPr/>
        </p:nvSpPr>
        <p:spPr>
          <a:xfrm>
            <a:off x="4609018" y="4329650"/>
            <a:ext cx="2114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    Shubham Patil </a:t>
            </a:r>
            <a:endParaRPr b="1">
              <a:solidFill>
                <a:schemeClr val="lt1"/>
              </a:solidFill>
              <a:latin typeface="Merriweather"/>
              <a:ea typeface="Merriweather"/>
              <a:cs typeface="Merriweather"/>
              <a:sym typeface="Merriweather"/>
            </a:endParaRPr>
          </a:p>
        </p:txBody>
      </p:sp>
      <p:sp>
        <p:nvSpPr>
          <p:cNvPr id="61" name="Google Shape;61;p13"/>
          <p:cNvSpPr txBox="1"/>
          <p:nvPr/>
        </p:nvSpPr>
        <p:spPr>
          <a:xfrm>
            <a:off x="2143579" y="4329650"/>
            <a:ext cx="21141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         Babina Basnet</a:t>
            </a:r>
            <a:endParaRPr b="1">
              <a:solidFill>
                <a:schemeClr val="lt1"/>
              </a:solidFill>
              <a:latin typeface="Merriweather"/>
              <a:ea typeface="Merriweather"/>
              <a:cs typeface="Merriweather"/>
              <a:sym typeface="Merriweather"/>
            </a:endParaRPr>
          </a:p>
        </p:txBody>
      </p:sp>
      <p:sp>
        <p:nvSpPr>
          <p:cNvPr id="62" name="Google Shape;62;p13"/>
          <p:cNvSpPr txBox="1"/>
          <p:nvPr/>
        </p:nvSpPr>
        <p:spPr>
          <a:xfrm>
            <a:off x="7074445" y="4329650"/>
            <a:ext cx="17580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Rahul Yatagiri</a:t>
            </a:r>
            <a:endParaRPr b="1">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2"/>
          <p:cNvSpPr txBox="1"/>
          <p:nvPr>
            <p:ph type="title"/>
          </p:nvPr>
        </p:nvSpPr>
        <p:spPr>
          <a:xfrm>
            <a:off x="0" y="16850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latin typeface="Times New Roman"/>
                <a:ea typeface="Times New Roman"/>
                <a:cs typeface="Times New Roman"/>
                <a:sym typeface="Times New Roman"/>
              </a:rPr>
              <a:t>Challenges</a:t>
            </a:r>
            <a:r>
              <a:rPr b="1" lang="en" sz="2420">
                <a:latin typeface="Times New Roman"/>
                <a:ea typeface="Times New Roman"/>
                <a:cs typeface="Times New Roman"/>
                <a:sym typeface="Times New Roman"/>
              </a:rPr>
              <a:t> &amp; Reflections</a:t>
            </a:r>
            <a:endParaRPr b="1" sz="2420">
              <a:latin typeface="Times New Roman"/>
              <a:ea typeface="Times New Roman"/>
              <a:cs typeface="Times New Roman"/>
              <a:sym typeface="Times New Roman"/>
            </a:endParaRPr>
          </a:p>
        </p:txBody>
      </p:sp>
      <p:sp>
        <p:nvSpPr>
          <p:cNvPr id="144" name="Google Shape;14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1200"/>
              </a:spcBef>
              <a:spcAft>
                <a:spcPts val="0"/>
              </a:spcAft>
              <a:buClr>
                <a:schemeClr val="dk1"/>
              </a:buClr>
              <a:buSzPts val="1500"/>
              <a:buChar char="●"/>
            </a:pPr>
            <a:r>
              <a:rPr lang="en" sz="1500">
                <a:solidFill>
                  <a:schemeClr val="dk1"/>
                </a:solidFill>
              </a:rPr>
              <a:t>To address limited data diversity during database population, we streamlined our SQL queries to work effectively with limited dataset while ensuring scalability for future iterations. This approach allowed us to maintain progress and deliver meaningful insights while planning for enhanced data diversity in future updates.</a:t>
            </a:r>
            <a:endParaRPr sz="1500">
              <a:solidFill>
                <a:schemeClr val="dk1"/>
              </a:solidFill>
            </a:endParaRPr>
          </a:p>
          <a:p>
            <a:pPr indent="0" lvl="0" marL="457200" rtl="0" algn="just">
              <a:spcBef>
                <a:spcPts val="1200"/>
              </a:spcBef>
              <a:spcAft>
                <a:spcPts val="0"/>
              </a:spcAft>
              <a:buNone/>
            </a:pPr>
            <a:r>
              <a:t/>
            </a:r>
            <a:endParaRPr sz="1500">
              <a:solidFill>
                <a:schemeClr val="dk1"/>
              </a:solidFill>
            </a:endParaRPr>
          </a:p>
          <a:p>
            <a:pPr indent="-349250" lvl="0" marL="457200" rtl="0" algn="l">
              <a:spcBef>
                <a:spcPts val="1200"/>
              </a:spcBef>
              <a:spcAft>
                <a:spcPts val="0"/>
              </a:spcAft>
              <a:buClr>
                <a:schemeClr val="dk1"/>
              </a:buClr>
              <a:buSzPts val="1900"/>
              <a:buChar char="●"/>
            </a:pPr>
            <a:r>
              <a:rPr lang="en" sz="1500">
                <a:solidFill>
                  <a:schemeClr val="dk1"/>
                </a:solidFill>
              </a:rPr>
              <a:t>We suggest adding more entities, such as </a:t>
            </a:r>
            <a:r>
              <a:rPr b="1" lang="en" sz="1500">
                <a:solidFill>
                  <a:schemeClr val="dk1"/>
                </a:solidFill>
              </a:rPr>
              <a:t>customer ratings</a:t>
            </a:r>
            <a:r>
              <a:rPr lang="en" sz="1500">
                <a:solidFill>
                  <a:schemeClr val="dk1"/>
                </a:solidFill>
              </a:rPr>
              <a:t>, to enhance data richness and provide deeper insights into customer satisfaction and preferences.</a:t>
            </a:r>
            <a:endParaRPr sz="1900">
              <a:solidFill>
                <a:schemeClr val="dk1"/>
              </a:solidFill>
            </a:endParaRPr>
          </a:p>
        </p:txBody>
      </p: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1200"/>
              </a:spcBef>
              <a:spcAft>
                <a:spcPts val="0"/>
              </a:spcAft>
              <a:buClr>
                <a:schemeClr val="dk1"/>
              </a:buClr>
              <a:buSzPts val="1500"/>
              <a:buChar char="●"/>
            </a:pPr>
            <a:r>
              <a:rPr lang="en" sz="1500">
                <a:solidFill>
                  <a:schemeClr val="dk1"/>
                </a:solidFill>
              </a:rPr>
              <a:t>The Restaurant Management System effectively demonstrated the design and implementation of a comprehensive database to streamline operations. It provided valuable insights into customer behavior, inventory management, and financial tracking, enabling data-driven decision-making.</a:t>
            </a:r>
            <a:endParaRPr sz="1500">
              <a:solidFill>
                <a:schemeClr val="dk1"/>
              </a:solidFill>
            </a:endParaRPr>
          </a:p>
          <a:p>
            <a:pPr indent="0" lvl="0" marL="457200" rtl="0" algn="just">
              <a:spcBef>
                <a:spcPts val="1200"/>
              </a:spcBef>
              <a:spcAft>
                <a:spcPts val="0"/>
              </a:spcAft>
              <a:buNone/>
            </a:pPr>
            <a:r>
              <a:t/>
            </a:r>
            <a:endParaRPr sz="1500">
              <a:solidFill>
                <a:schemeClr val="dk1"/>
              </a:solidFill>
            </a:endParaRPr>
          </a:p>
          <a:p>
            <a:pPr indent="-323850" lvl="0" marL="457200" rtl="0" algn="just">
              <a:spcBef>
                <a:spcPts val="1200"/>
              </a:spcBef>
              <a:spcAft>
                <a:spcPts val="0"/>
              </a:spcAft>
              <a:buClr>
                <a:schemeClr val="dk1"/>
              </a:buClr>
              <a:buSzPts val="1500"/>
              <a:buChar char="●"/>
            </a:pPr>
            <a:r>
              <a:rPr lang="en" sz="1500">
                <a:solidFill>
                  <a:schemeClr val="dk1"/>
                </a:solidFill>
              </a:rPr>
              <a:t>Our project showcases the potential of SQL-driven systems to enhance operational efficiency and optimize business processes, laying a strong foundation for scalable and insightful restaurant management solutions.</a:t>
            </a:r>
            <a:endParaRPr sz="1500">
              <a:solidFill>
                <a:schemeClr val="dk1"/>
              </a:solidFill>
            </a:endParaRPr>
          </a:p>
        </p:txBody>
      </p:sp>
      <p:sp>
        <p:nvSpPr>
          <p:cNvPr id="151" name="Google Shape;15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3"/>
          <p:cNvSpPr txBox="1"/>
          <p:nvPr>
            <p:ph type="title"/>
          </p:nvPr>
        </p:nvSpPr>
        <p:spPr>
          <a:xfrm>
            <a:off x="0" y="16850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Conclusion</a:t>
            </a:r>
            <a:endParaRPr b="1" sz="24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24"/>
          <p:cNvSpPr txBox="1"/>
          <p:nvPr/>
        </p:nvSpPr>
        <p:spPr>
          <a:xfrm>
            <a:off x="2854750" y="1682250"/>
            <a:ext cx="3429000" cy="88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solidFill>
                  <a:schemeClr val="dk2"/>
                </a:solidFill>
              </a:rPr>
              <a:t>Thank you</a:t>
            </a:r>
            <a:endParaRPr b="1" sz="4000">
              <a:solidFill>
                <a:schemeClr val="dk2"/>
              </a:solidFill>
            </a:endParaRPr>
          </a:p>
        </p:txBody>
      </p:sp>
      <p:sp>
        <p:nvSpPr>
          <p:cNvPr id="158" name="Google Shape;158;p24"/>
          <p:cNvSpPr txBox="1"/>
          <p:nvPr/>
        </p:nvSpPr>
        <p:spPr>
          <a:xfrm>
            <a:off x="3242950" y="2841600"/>
            <a:ext cx="2652600" cy="87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baseline="30000" lang="en" sz="5400">
                <a:solidFill>
                  <a:schemeClr val="dk2"/>
                </a:solidFill>
              </a:rPr>
              <a:t>Q&amp;A</a:t>
            </a:r>
            <a:endParaRPr b="1" baseline="30000" sz="54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0" y="15452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Agenda</a:t>
            </a:r>
            <a:endParaRPr b="1" sz="2420"/>
          </a:p>
        </p:txBody>
      </p:sp>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Introduction</a:t>
            </a:r>
            <a:endParaRPr b="1" sz="2100"/>
          </a:p>
          <a:p>
            <a:pPr indent="-361950" lvl="0" marL="457200" rtl="0" algn="l">
              <a:spcBef>
                <a:spcPts val="0"/>
              </a:spcBef>
              <a:spcAft>
                <a:spcPts val="0"/>
              </a:spcAft>
              <a:buSzPts val="2100"/>
              <a:buChar char="❏"/>
            </a:pPr>
            <a:r>
              <a:rPr b="1" lang="en" sz="2100"/>
              <a:t>Background of our project </a:t>
            </a:r>
            <a:endParaRPr b="1" sz="2100"/>
          </a:p>
          <a:p>
            <a:pPr indent="-361950" lvl="0" marL="457200" rtl="0" algn="l">
              <a:spcBef>
                <a:spcPts val="0"/>
              </a:spcBef>
              <a:spcAft>
                <a:spcPts val="0"/>
              </a:spcAft>
              <a:buSzPts val="2100"/>
              <a:buChar char="❏"/>
            </a:pPr>
            <a:r>
              <a:rPr b="1" lang="en" sz="2100"/>
              <a:t>ERD</a:t>
            </a:r>
            <a:endParaRPr b="1" sz="2100"/>
          </a:p>
          <a:p>
            <a:pPr indent="-361950" lvl="0" marL="457200" rtl="0" algn="l">
              <a:spcBef>
                <a:spcPts val="0"/>
              </a:spcBef>
              <a:spcAft>
                <a:spcPts val="0"/>
              </a:spcAft>
              <a:buSzPts val="2100"/>
              <a:buChar char="❏"/>
            </a:pPr>
            <a:r>
              <a:rPr b="1" lang="en" sz="2100"/>
              <a:t>Reports</a:t>
            </a:r>
            <a:endParaRPr b="1" sz="2100"/>
          </a:p>
          <a:p>
            <a:pPr indent="-361950" lvl="0" marL="457200" rtl="0" algn="l">
              <a:spcBef>
                <a:spcPts val="0"/>
              </a:spcBef>
              <a:spcAft>
                <a:spcPts val="0"/>
              </a:spcAft>
              <a:buSzPts val="2100"/>
              <a:buChar char="❏"/>
            </a:pPr>
            <a:r>
              <a:rPr b="1" lang="en" sz="2100"/>
              <a:t>Challenges and Reflections</a:t>
            </a:r>
            <a:endParaRPr b="1" sz="2100"/>
          </a:p>
          <a:p>
            <a:pPr indent="-361950" lvl="0" marL="457200" rtl="0" algn="l">
              <a:spcBef>
                <a:spcPts val="0"/>
              </a:spcBef>
              <a:spcAft>
                <a:spcPts val="0"/>
              </a:spcAft>
              <a:buSzPts val="2100"/>
              <a:buChar char="❏"/>
            </a:pPr>
            <a:r>
              <a:rPr b="1" lang="en" sz="2100"/>
              <a:t>Conclusion</a:t>
            </a:r>
            <a:endParaRPr b="1" sz="2100"/>
          </a:p>
          <a:p>
            <a:pPr indent="0" lvl="0" marL="0" rtl="0" algn="l">
              <a:spcBef>
                <a:spcPts val="1200"/>
              </a:spcBef>
              <a:spcAft>
                <a:spcPts val="1200"/>
              </a:spcAft>
              <a:buNone/>
            </a:pPr>
            <a:r>
              <a:t/>
            </a:r>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5"/>
          <p:cNvSpPr txBox="1"/>
          <p:nvPr>
            <p:ph type="title"/>
          </p:nvPr>
        </p:nvSpPr>
        <p:spPr>
          <a:xfrm>
            <a:off x="0" y="154500"/>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Background</a:t>
            </a:r>
            <a:r>
              <a:rPr b="1" lang="en" sz="2420"/>
              <a:t> of the report</a:t>
            </a:r>
            <a:endParaRPr b="1" sz="2420"/>
          </a:p>
        </p:txBody>
      </p:sp>
      <p:sp>
        <p:nvSpPr>
          <p:cNvPr id="75" name="Google Shape;75;p15"/>
          <p:cNvSpPr txBox="1"/>
          <p:nvPr>
            <p:ph idx="1" type="body"/>
          </p:nvPr>
        </p:nvSpPr>
        <p:spPr>
          <a:xfrm>
            <a:off x="311700" y="884275"/>
            <a:ext cx="8520600" cy="41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b="1" lang="en"/>
              <a:t>Purpose</a:t>
            </a:r>
            <a:endParaRPr b="1"/>
          </a:p>
          <a:p>
            <a:pPr indent="-342900" lvl="1" marL="914400" rtl="0" algn="l">
              <a:spcBef>
                <a:spcPts val="0"/>
              </a:spcBef>
              <a:spcAft>
                <a:spcPts val="0"/>
              </a:spcAft>
              <a:buClr>
                <a:schemeClr val="dk2"/>
              </a:buClr>
              <a:buSzPts val="1800"/>
              <a:buChar char="○"/>
            </a:pPr>
            <a:r>
              <a:rPr lang="en" sz="1800"/>
              <a:t>To address the operational complexities of modern restaurants by creating a centralized system for:</a:t>
            </a:r>
            <a:endParaRPr sz="1800"/>
          </a:p>
          <a:p>
            <a:pPr indent="-330200" lvl="2" marL="1371600" rtl="0" algn="l">
              <a:spcBef>
                <a:spcPts val="0"/>
              </a:spcBef>
              <a:spcAft>
                <a:spcPts val="0"/>
              </a:spcAft>
              <a:buClr>
                <a:schemeClr val="dk2"/>
              </a:buClr>
              <a:buSzPts val="1600"/>
              <a:buChar char="■"/>
            </a:pPr>
            <a:r>
              <a:rPr lang="en" sz="1600"/>
              <a:t>Employee management.</a:t>
            </a:r>
            <a:endParaRPr sz="1600"/>
          </a:p>
          <a:p>
            <a:pPr indent="-330200" lvl="2" marL="1371600" rtl="0" algn="l">
              <a:spcBef>
                <a:spcPts val="0"/>
              </a:spcBef>
              <a:spcAft>
                <a:spcPts val="0"/>
              </a:spcAft>
              <a:buClr>
                <a:schemeClr val="dk2"/>
              </a:buClr>
              <a:buSzPts val="1600"/>
              <a:buChar char="■"/>
            </a:pPr>
            <a:r>
              <a:rPr lang="en" sz="1600"/>
              <a:t>Inventory control.</a:t>
            </a:r>
            <a:endParaRPr sz="1600"/>
          </a:p>
          <a:p>
            <a:pPr indent="-330200" lvl="2" marL="1371600" rtl="0" algn="l">
              <a:spcBef>
                <a:spcPts val="0"/>
              </a:spcBef>
              <a:spcAft>
                <a:spcPts val="0"/>
              </a:spcAft>
              <a:buClr>
                <a:schemeClr val="dk2"/>
              </a:buClr>
              <a:buSzPts val="1600"/>
              <a:buChar char="■"/>
            </a:pPr>
            <a:r>
              <a:rPr lang="en" sz="1600"/>
              <a:t>Order processing and payment tracking.</a:t>
            </a:r>
            <a:endParaRPr sz="1600"/>
          </a:p>
          <a:p>
            <a:pPr indent="-330200" lvl="2" marL="1371600" rtl="0" algn="l">
              <a:spcBef>
                <a:spcPts val="0"/>
              </a:spcBef>
              <a:spcAft>
                <a:spcPts val="0"/>
              </a:spcAft>
              <a:buClr>
                <a:schemeClr val="dk2"/>
              </a:buClr>
              <a:buSzPts val="1600"/>
              <a:buChar char="■"/>
            </a:pPr>
            <a:r>
              <a:rPr lang="en" sz="1600"/>
              <a:t>Customer relationship management.</a:t>
            </a:r>
            <a:endParaRPr sz="1600"/>
          </a:p>
          <a:p>
            <a:pPr indent="-342900" lvl="0" marL="457200" rtl="0" algn="l">
              <a:spcBef>
                <a:spcPts val="0"/>
              </a:spcBef>
              <a:spcAft>
                <a:spcPts val="0"/>
              </a:spcAft>
              <a:buClr>
                <a:schemeClr val="dk2"/>
              </a:buClr>
              <a:buSzPts val="1800"/>
              <a:buChar char="●"/>
            </a:pPr>
            <a:r>
              <a:rPr b="1" lang="en"/>
              <a:t>Key Questions to Answer:</a:t>
            </a:r>
            <a:endParaRPr b="1"/>
          </a:p>
          <a:p>
            <a:pPr indent="-327025" lvl="0" marL="457200" rtl="0" algn="l">
              <a:spcBef>
                <a:spcPts val="0"/>
              </a:spcBef>
              <a:spcAft>
                <a:spcPts val="0"/>
              </a:spcAft>
              <a:buClr>
                <a:schemeClr val="dk2"/>
              </a:buClr>
              <a:buSzPts val="1550"/>
              <a:buAutoNum type="arabicPeriod"/>
            </a:pPr>
            <a:r>
              <a:rPr lang="en" sz="1550"/>
              <a:t>How can we optimize inventory management to prevent shortages or overstocking?</a:t>
            </a:r>
            <a:endParaRPr sz="1550"/>
          </a:p>
          <a:p>
            <a:pPr indent="-327025" lvl="0" marL="457200" rtl="0" algn="l">
              <a:spcBef>
                <a:spcPts val="0"/>
              </a:spcBef>
              <a:spcAft>
                <a:spcPts val="0"/>
              </a:spcAft>
              <a:buClr>
                <a:schemeClr val="dk2"/>
              </a:buClr>
              <a:buSzPts val="1550"/>
              <a:buAutoNum type="arabicPeriod"/>
            </a:pPr>
            <a:r>
              <a:rPr lang="en" sz="1550"/>
              <a:t>Who are the top spenders and how do they compare to regular spenders?</a:t>
            </a:r>
            <a:endParaRPr sz="1550"/>
          </a:p>
          <a:p>
            <a:pPr indent="-327025" lvl="0" marL="457200" rtl="0" algn="l">
              <a:spcBef>
                <a:spcPts val="0"/>
              </a:spcBef>
              <a:spcAft>
                <a:spcPts val="0"/>
              </a:spcAft>
              <a:buClr>
                <a:schemeClr val="dk2"/>
              </a:buClr>
              <a:buSzPts val="1550"/>
              <a:buAutoNum type="arabicPeriod"/>
            </a:pPr>
            <a:r>
              <a:rPr lang="en" sz="1550"/>
              <a:t>Which payment methods are most used, and how can promotions target those preferences?</a:t>
            </a:r>
            <a:endParaRPr sz="1550"/>
          </a:p>
          <a:p>
            <a:pPr indent="-327025" lvl="0" marL="457200" rtl="0" algn="l">
              <a:spcBef>
                <a:spcPts val="0"/>
              </a:spcBef>
              <a:spcAft>
                <a:spcPts val="0"/>
              </a:spcAft>
              <a:buClr>
                <a:schemeClr val="dk2"/>
              </a:buClr>
              <a:buSzPts val="1550"/>
              <a:buAutoNum type="arabicPeriod"/>
            </a:pPr>
            <a:r>
              <a:rPr lang="en" sz="1550"/>
              <a:t>Which customers contribute the most to total sales at each restaurant?</a:t>
            </a:r>
            <a:endParaRPr sz="1550"/>
          </a:p>
          <a:p>
            <a:pPr indent="-327025" lvl="0" marL="457200" rtl="0" algn="l">
              <a:spcBef>
                <a:spcPts val="0"/>
              </a:spcBef>
              <a:spcAft>
                <a:spcPts val="0"/>
              </a:spcAft>
              <a:buClr>
                <a:schemeClr val="dk2"/>
              </a:buClr>
              <a:buSzPts val="1550"/>
              <a:buAutoNum type="arabicPeriod"/>
            </a:pPr>
            <a:r>
              <a:rPr lang="en" sz="1550"/>
              <a:t>How can we better engage high spenders to increase their loyalty?</a:t>
            </a:r>
            <a:endParaRPr/>
          </a:p>
        </p:txBody>
      </p:sp>
      <p:sp>
        <p:nvSpPr>
          <p:cNvPr id="76" name="Google Shape;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0" y="14757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2100"/>
              <a:t>Employees: </a:t>
            </a:r>
            <a:r>
              <a:rPr b="1" lang="en" sz="2100"/>
              <a:t>Integral</a:t>
            </a:r>
            <a:r>
              <a:rPr b="1" lang="en" sz="2100"/>
              <a:t> To Delivering Quality Restaurant Experience</a:t>
            </a:r>
            <a:endParaRPr b="1" sz="2100"/>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A diagram of a company&#10;&#10;Description automatically generated" id="83" name="Google Shape;83;p16"/>
          <p:cNvPicPr preferRelativeResize="0"/>
          <p:nvPr/>
        </p:nvPicPr>
        <p:blipFill>
          <a:blip r:embed="rId4">
            <a:alphaModFix/>
          </a:blip>
          <a:stretch>
            <a:fillRect/>
          </a:stretch>
        </p:blipFill>
        <p:spPr>
          <a:xfrm>
            <a:off x="2472500" y="1157150"/>
            <a:ext cx="3876675" cy="3600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0" y="14757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220"/>
              <a:t>The Start-To-End Restaurant Operation</a:t>
            </a:r>
            <a:endParaRPr b="1" sz="2220"/>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0" name="Google Shape;90;p17"/>
          <p:cNvPicPr preferRelativeResize="0"/>
          <p:nvPr/>
        </p:nvPicPr>
        <p:blipFill>
          <a:blip r:embed="rId4">
            <a:alphaModFix/>
          </a:blip>
          <a:stretch>
            <a:fillRect/>
          </a:stretch>
        </p:blipFill>
        <p:spPr>
          <a:xfrm>
            <a:off x="625963" y="838200"/>
            <a:ext cx="7781925" cy="4305300"/>
          </a:xfrm>
          <a:prstGeom prst="rect">
            <a:avLst/>
          </a:prstGeom>
          <a:noFill/>
          <a:ln>
            <a:noFill/>
          </a:ln>
        </p:spPr>
      </p:pic>
      <p:pic>
        <p:nvPicPr>
          <p:cNvPr id="91" name="Google Shape;91;p17"/>
          <p:cNvPicPr preferRelativeResize="0"/>
          <p:nvPr/>
        </p:nvPicPr>
        <p:blipFill>
          <a:blip r:embed="rId5">
            <a:alphaModFix/>
          </a:blip>
          <a:stretch>
            <a:fillRect/>
          </a:stretch>
        </p:blipFill>
        <p:spPr>
          <a:xfrm>
            <a:off x="2705450" y="1815200"/>
            <a:ext cx="370425" cy="316100"/>
          </a:xfrm>
          <a:prstGeom prst="rect">
            <a:avLst/>
          </a:prstGeom>
          <a:noFill/>
          <a:ln>
            <a:noFill/>
          </a:ln>
        </p:spPr>
      </p:pic>
      <p:pic>
        <p:nvPicPr>
          <p:cNvPr id="92" name="Google Shape;92;p17"/>
          <p:cNvPicPr preferRelativeResize="0"/>
          <p:nvPr/>
        </p:nvPicPr>
        <p:blipFill>
          <a:blip r:embed="rId6">
            <a:alphaModFix/>
          </a:blip>
          <a:stretch>
            <a:fillRect/>
          </a:stretch>
        </p:blipFill>
        <p:spPr>
          <a:xfrm>
            <a:off x="1419513" y="2493848"/>
            <a:ext cx="409850" cy="366546"/>
          </a:xfrm>
          <a:prstGeom prst="rect">
            <a:avLst/>
          </a:prstGeom>
          <a:noFill/>
          <a:ln>
            <a:noFill/>
          </a:ln>
        </p:spPr>
      </p:pic>
      <p:pic>
        <p:nvPicPr>
          <p:cNvPr id="93" name="Google Shape;93;p17"/>
          <p:cNvPicPr preferRelativeResize="0"/>
          <p:nvPr/>
        </p:nvPicPr>
        <p:blipFill>
          <a:blip r:embed="rId7">
            <a:alphaModFix/>
          </a:blip>
          <a:stretch>
            <a:fillRect/>
          </a:stretch>
        </p:blipFill>
        <p:spPr>
          <a:xfrm>
            <a:off x="2685734" y="4400625"/>
            <a:ext cx="409850" cy="432942"/>
          </a:xfrm>
          <a:prstGeom prst="rect">
            <a:avLst/>
          </a:prstGeom>
          <a:noFill/>
          <a:ln>
            <a:noFill/>
          </a:ln>
        </p:spPr>
      </p:pic>
      <p:pic>
        <p:nvPicPr>
          <p:cNvPr id="94" name="Google Shape;94;p17"/>
          <p:cNvPicPr preferRelativeResize="0"/>
          <p:nvPr/>
        </p:nvPicPr>
        <p:blipFill>
          <a:blip r:embed="rId8">
            <a:alphaModFix/>
          </a:blip>
          <a:stretch>
            <a:fillRect/>
          </a:stretch>
        </p:blipFill>
        <p:spPr>
          <a:xfrm>
            <a:off x="3366075" y="3822948"/>
            <a:ext cx="230400" cy="452556"/>
          </a:xfrm>
          <a:prstGeom prst="rect">
            <a:avLst/>
          </a:prstGeom>
          <a:noFill/>
          <a:ln>
            <a:noFill/>
          </a:ln>
        </p:spPr>
      </p:pic>
      <p:pic>
        <p:nvPicPr>
          <p:cNvPr id="95" name="Google Shape;95;p17"/>
          <p:cNvPicPr preferRelativeResize="0"/>
          <p:nvPr/>
        </p:nvPicPr>
        <p:blipFill>
          <a:blip r:embed="rId9">
            <a:alphaModFix/>
          </a:blip>
          <a:stretch>
            <a:fillRect/>
          </a:stretch>
        </p:blipFill>
        <p:spPr>
          <a:xfrm>
            <a:off x="3474672" y="2131297"/>
            <a:ext cx="281575" cy="393600"/>
          </a:xfrm>
          <a:prstGeom prst="rect">
            <a:avLst/>
          </a:prstGeom>
          <a:noFill/>
          <a:ln>
            <a:noFill/>
          </a:ln>
        </p:spPr>
      </p:pic>
      <p:pic>
        <p:nvPicPr>
          <p:cNvPr id="96" name="Google Shape;96;p17"/>
          <p:cNvPicPr preferRelativeResize="0"/>
          <p:nvPr/>
        </p:nvPicPr>
        <p:blipFill>
          <a:blip r:embed="rId10">
            <a:alphaModFix/>
          </a:blip>
          <a:stretch>
            <a:fillRect/>
          </a:stretch>
        </p:blipFill>
        <p:spPr>
          <a:xfrm>
            <a:off x="7437875" y="3822949"/>
            <a:ext cx="409850" cy="413865"/>
          </a:xfrm>
          <a:prstGeom prst="rect">
            <a:avLst/>
          </a:prstGeom>
          <a:noFill/>
          <a:ln>
            <a:noFill/>
          </a:ln>
        </p:spPr>
      </p:pic>
      <p:pic>
        <p:nvPicPr>
          <p:cNvPr id="97" name="Google Shape;97;p17"/>
          <p:cNvPicPr preferRelativeResize="0"/>
          <p:nvPr/>
        </p:nvPicPr>
        <p:blipFill>
          <a:blip r:embed="rId11">
            <a:alphaModFix/>
          </a:blip>
          <a:stretch>
            <a:fillRect/>
          </a:stretch>
        </p:blipFill>
        <p:spPr>
          <a:xfrm>
            <a:off x="7545573" y="2489424"/>
            <a:ext cx="370425" cy="375423"/>
          </a:xfrm>
          <a:prstGeom prst="rect">
            <a:avLst/>
          </a:prstGeom>
          <a:noFill/>
          <a:ln>
            <a:noFill/>
          </a:ln>
        </p:spPr>
      </p:pic>
      <p:pic>
        <p:nvPicPr>
          <p:cNvPr id="98" name="Google Shape;98;p17"/>
          <p:cNvPicPr preferRelativeResize="0"/>
          <p:nvPr/>
        </p:nvPicPr>
        <p:blipFill>
          <a:blip r:embed="rId12">
            <a:alphaModFix/>
          </a:blip>
          <a:stretch>
            <a:fillRect/>
          </a:stretch>
        </p:blipFill>
        <p:spPr>
          <a:xfrm>
            <a:off x="4788725" y="1769098"/>
            <a:ext cx="409850" cy="4083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0" y="15452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Report 1</a:t>
            </a:r>
            <a:endParaRPr b="1" sz="2420"/>
          </a:p>
        </p:txBody>
      </p:sp>
      <p:sp>
        <p:nvSpPr>
          <p:cNvPr id="104" name="Google Shape;104;p18"/>
          <p:cNvSpPr txBox="1"/>
          <p:nvPr>
            <p:ph idx="1" type="body"/>
          </p:nvPr>
        </p:nvSpPr>
        <p:spPr>
          <a:xfrm>
            <a:off x="227175" y="926375"/>
            <a:ext cx="8605200" cy="3906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00"/>
              <a:t>To find total sales amount by restaurant and customers-</a:t>
            </a:r>
            <a:endParaRPr b="1" sz="1500"/>
          </a:p>
          <a:p>
            <a:pPr indent="0" lvl="0" marL="0" rtl="0" algn="l">
              <a:spcBef>
                <a:spcPts val="1200"/>
              </a:spcBef>
              <a:spcAft>
                <a:spcPts val="0"/>
              </a:spcAft>
              <a:buNone/>
            </a:pPr>
            <a:r>
              <a:t/>
            </a:r>
            <a:endParaRPr b="1" sz="11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t/>
            </a:r>
            <a:endParaRPr sz="900"/>
          </a:p>
          <a:p>
            <a:pPr indent="0" lvl="0" marL="0" rtl="0" algn="l">
              <a:spcBef>
                <a:spcPts val="1200"/>
              </a:spcBef>
              <a:spcAft>
                <a:spcPts val="0"/>
              </a:spcAft>
              <a:buNone/>
            </a:pPr>
            <a:r>
              <a:rPr b="1" lang="en" sz="1500"/>
              <a:t>Business Value</a:t>
            </a:r>
            <a:r>
              <a:rPr b="1" lang="en" sz="1500"/>
              <a:t>-</a:t>
            </a:r>
            <a:endParaRPr b="1" sz="1500"/>
          </a:p>
          <a:p>
            <a:pPr indent="-316706" lvl="0" marL="457200" rtl="0" algn="l">
              <a:spcBef>
                <a:spcPts val="1200"/>
              </a:spcBef>
              <a:spcAft>
                <a:spcPts val="0"/>
              </a:spcAft>
              <a:buSzPct val="100000"/>
              <a:buChar char="●"/>
            </a:pPr>
            <a:r>
              <a:rPr b="1" lang="en" sz="1500"/>
              <a:t>Revenue Tracking</a:t>
            </a:r>
            <a:endParaRPr b="1" sz="1500"/>
          </a:p>
          <a:p>
            <a:pPr indent="-316706" lvl="0" marL="457200" rtl="0" algn="l">
              <a:spcBef>
                <a:spcPts val="0"/>
              </a:spcBef>
              <a:spcAft>
                <a:spcPts val="0"/>
              </a:spcAft>
              <a:buSzPct val="100000"/>
              <a:buChar char="●"/>
            </a:pPr>
            <a:r>
              <a:rPr b="1" lang="en" sz="1500"/>
              <a:t>Cash flow management</a:t>
            </a:r>
            <a:endParaRPr b="1" sz="1500"/>
          </a:p>
          <a:p>
            <a:pPr indent="-316706" lvl="0" marL="457200" rtl="0" algn="l">
              <a:spcBef>
                <a:spcPts val="0"/>
              </a:spcBef>
              <a:spcAft>
                <a:spcPts val="0"/>
              </a:spcAft>
              <a:buSzPct val="100000"/>
              <a:buChar char="●"/>
            </a:pPr>
            <a:r>
              <a:rPr b="1" lang="en" sz="1500"/>
              <a:t>Pricing Strategies</a:t>
            </a:r>
            <a:endParaRPr b="1" sz="1500"/>
          </a:p>
          <a:p>
            <a:pPr indent="0" lvl="0" marL="0" rtl="0" algn="l">
              <a:spcBef>
                <a:spcPts val="1200"/>
              </a:spcBef>
              <a:spcAft>
                <a:spcPts val="1200"/>
              </a:spcAft>
              <a:buNone/>
            </a:pPr>
            <a:r>
              <a:t/>
            </a:r>
            <a:endParaRPr b="1" sz="1200"/>
          </a:p>
        </p:txBody>
      </p:sp>
      <p:sp>
        <p:nvSpPr>
          <p:cNvPr id="105" name="Google Shape;10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8"/>
          <p:cNvPicPr preferRelativeResize="0"/>
          <p:nvPr/>
        </p:nvPicPr>
        <p:blipFill>
          <a:blip r:embed="rId4">
            <a:alphaModFix/>
          </a:blip>
          <a:stretch>
            <a:fillRect/>
          </a:stretch>
        </p:blipFill>
        <p:spPr>
          <a:xfrm>
            <a:off x="311700" y="1547900"/>
            <a:ext cx="3898325" cy="1611050"/>
          </a:xfrm>
          <a:prstGeom prst="rect">
            <a:avLst/>
          </a:prstGeom>
          <a:noFill/>
          <a:ln>
            <a:noFill/>
          </a:ln>
        </p:spPr>
      </p:pic>
      <p:pic>
        <p:nvPicPr>
          <p:cNvPr id="107" name="Google Shape;107;p18"/>
          <p:cNvPicPr preferRelativeResize="0"/>
          <p:nvPr/>
        </p:nvPicPr>
        <p:blipFill>
          <a:blip r:embed="rId5">
            <a:alphaModFix/>
          </a:blip>
          <a:stretch>
            <a:fillRect/>
          </a:stretch>
        </p:blipFill>
        <p:spPr>
          <a:xfrm>
            <a:off x="4404698" y="1547900"/>
            <a:ext cx="4364154" cy="161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0" y="16142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Report 2</a:t>
            </a:r>
            <a:endParaRPr b="1" sz="2420"/>
          </a:p>
        </p:txBody>
      </p:sp>
      <p:sp>
        <p:nvSpPr>
          <p:cNvPr id="113" name="Google Shape;113;p19"/>
          <p:cNvSpPr txBox="1"/>
          <p:nvPr>
            <p:ph idx="1" type="body"/>
          </p:nvPr>
        </p:nvSpPr>
        <p:spPr>
          <a:xfrm>
            <a:off x="152150" y="785625"/>
            <a:ext cx="8791500" cy="427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200"/>
              <a:t>To find low stock and high price items-</a:t>
            </a:r>
            <a:r>
              <a:rPr lang="en"/>
              <a:t>   </a:t>
            </a:r>
            <a:r>
              <a:rPr lang="en"/>
              <a:t>         </a:t>
            </a:r>
            <a:r>
              <a:rPr b="1" lang="en" sz="1100"/>
              <a:t>Low Stock Items-</a:t>
            </a:r>
            <a:r>
              <a:rPr b="1" lang="en" sz="900"/>
              <a:t> </a:t>
            </a:r>
            <a:r>
              <a:rPr b="1" lang="en" sz="1000"/>
              <a:t>                        </a:t>
            </a:r>
            <a:r>
              <a:rPr b="1" lang="en" sz="1100"/>
              <a:t>High Price Items- </a:t>
            </a:r>
            <a:r>
              <a:rPr b="1" lang="en" sz="1000"/>
              <a:t>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None/>
            </a:pPr>
            <a:r>
              <a:t/>
            </a:r>
            <a:endParaRPr b="1" sz="1000"/>
          </a:p>
          <a:p>
            <a:pPr indent="0" lvl="0" marL="0" rtl="0" algn="l">
              <a:spcBef>
                <a:spcPts val="1200"/>
              </a:spcBef>
              <a:spcAft>
                <a:spcPts val="0"/>
              </a:spcAft>
              <a:buClr>
                <a:schemeClr val="dk1"/>
              </a:buClr>
              <a:buSzPts val="1100"/>
              <a:buFont typeface="Arial"/>
              <a:buNone/>
            </a:pPr>
            <a:r>
              <a:rPr b="1" lang="en" sz="1000"/>
              <a:t>     </a:t>
            </a:r>
            <a:endParaRPr b="1" sz="300">
              <a:solidFill>
                <a:srgbClr val="808080"/>
              </a:solidFill>
            </a:endParaRPr>
          </a:p>
          <a:p>
            <a:pPr indent="0" lvl="0" marL="0" rtl="0" algn="l">
              <a:spcBef>
                <a:spcPts val="1200"/>
              </a:spcBef>
              <a:spcAft>
                <a:spcPts val="1200"/>
              </a:spcAft>
              <a:buNone/>
            </a:pPr>
            <a:r>
              <a:rPr b="1" lang="en" sz="1100">
                <a:solidFill>
                  <a:srgbClr val="808080"/>
                </a:solidFill>
              </a:rPr>
              <a:t>                                         </a:t>
            </a:r>
            <a:endParaRPr b="1" sz="1100">
              <a:solidFill>
                <a:srgbClr val="808080"/>
              </a:solidFill>
            </a:endParaRPr>
          </a:p>
        </p:txBody>
      </p:sp>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19"/>
          <p:cNvPicPr preferRelativeResize="0"/>
          <p:nvPr/>
        </p:nvPicPr>
        <p:blipFill>
          <a:blip r:embed="rId4">
            <a:alphaModFix/>
          </a:blip>
          <a:stretch>
            <a:fillRect/>
          </a:stretch>
        </p:blipFill>
        <p:spPr>
          <a:xfrm>
            <a:off x="224229" y="1220875"/>
            <a:ext cx="3210150" cy="3604725"/>
          </a:xfrm>
          <a:prstGeom prst="rect">
            <a:avLst/>
          </a:prstGeom>
          <a:noFill/>
          <a:ln>
            <a:noFill/>
          </a:ln>
        </p:spPr>
      </p:pic>
      <p:pic>
        <p:nvPicPr>
          <p:cNvPr id="116" name="Google Shape;116;p19"/>
          <p:cNvPicPr preferRelativeResize="0"/>
          <p:nvPr/>
        </p:nvPicPr>
        <p:blipFill>
          <a:blip r:embed="rId5">
            <a:alphaModFix/>
          </a:blip>
          <a:stretch>
            <a:fillRect/>
          </a:stretch>
        </p:blipFill>
        <p:spPr>
          <a:xfrm>
            <a:off x="3785475" y="1196550"/>
            <a:ext cx="1833850" cy="1520600"/>
          </a:xfrm>
          <a:prstGeom prst="rect">
            <a:avLst/>
          </a:prstGeom>
          <a:noFill/>
          <a:ln>
            <a:noFill/>
          </a:ln>
        </p:spPr>
      </p:pic>
      <p:pic>
        <p:nvPicPr>
          <p:cNvPr id="117" name="Google Shape;117;p19"/>
          <p:cNvPicPr preferRelativeResize="0"/>
          <p:nvPr/>
        </p:nvPicPr>
        <p:blipFill>
          <a:blip r:embed="rId6">
            <a:alphaModFix/>
          </a:blip>
          <a:stretch>
            <a:fillRect/>
          </a:stretch>
        </p:blipFill>
        <p:spPr>
          <a:xfrm>
            <a:off x="5898325" y="1196550"/>
            <a:ext cx="2910400" cy="1520600"/>
          </a:xfrm>
          <a:prstGeom prst="rect">
            <a:avLst/>
          </a:prstGeom>
          <a:noFill/>
          <a:ln>
            <a:noFill/>
          </a:ln>
        </p:spPr>
      </p:pic>
      <p:pic>
        <p:nvPicPr>
          <p:cNvPr id="118" name="Google Shape;118;p19"/>
          <p:cNvPicPr preferRelativeResize="0"/>
          <p:nvPr/>
        </p:nvPicPr>
        <p:blipFill>
          <a:blip r:embed="rId7">
            <a:alphaModFix/>
          </a:blip>
          <a:stretch>
            <a:fillRect/>
          </a:stretch>
        </p:blipFill>
        <p:spPr>
          <a:xfrm>
            <a:off x="4571999" y="3063549"/>
            <a:ext cx="3030025" cy="1816303"/>
          </a:xfrm>
          <a:prstGeom prst="rect">
            <a:avLst/>
          </a:prstGeom>
          <a:noFill/>
          <a:ln>
            <a:noFill/>
          </a:ln>
        </p:spPr>
      </p:pic>
      <p:sp>
        <p:nvSpPr>
          <p:cNvPr id="119" name="Google Shape;119;p19"/>
          <p:cNvSpPr txBox="1"/>
          <p:nvPr/>
        </p:nvSpPr>
        <p:spPr>
          <a:xfrm>
            <a:off x="4483725" y="2787450"/>
            <a:ext cx="42645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Low stock &amp; High price items using Union operator-</a:t>
            </a:r>
            <a:endParaRPr b="1"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0"/>
          <p:cNvSpPr txBox="1"/>
          <p:nvPr>
            <p:ph type="title"/>
          </p:nvPr>
        </p:nvSpPr>
        <p:spPr>
          <a:xfrm>
            <a:off x="0" y="16142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Report 3</a:t>
            </a:r>
            <a:endParaRPr b="1" sz="2420"/>
          </a:p>
        </p:txBody>
      </p:sp>
      <p:sp>
        <p:nvSpPr>
          <p:cNvPr id="125" name="Google Shape;125;p20"/>
          <p:cNvSpPr txBox="1"/>
          <p:nvPr>
            <p:ph idx="1" type="body"/>
          </p:nvPr>
        </p:nvSpPr>
        <p:spPr>
          <a:xfrm>
            <a:off x="184300" y="970100"/>
            <a:ext cx="8648100" cy="37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To categorize customers as high spender or regular spender-</a:t>
            </a:r>
            <a:endParaRPr b="1" sz="15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t/>
            </a:r>
            <a:endParaRPr b="1" sz="1200"/>
          </a:p>
          <a:p>
            <a:pPr indent="0" lvl="0" marL="0" rtl="0" algn="l">
              <a:spcBef>
                <a:spcPts val="1200"/>
              </a:spcBef>
              <a:spcAft>
                <a:spcPts val="0"/>
              </a:spcAft>
              <a:buNone/>
            </a:pPr>
            <a:r>
              <a:rPr b="1" lang="en" sz="1500"/>
              <a:t>Business Value-</a:t>
            </a:r>
            <a:endParaRPr b="1" sz="1500"/>
          </a:p>
          <a:p>
            <a:pPr indent="-311150" lvl="0" marL="457200" rtl="0" algn="l">
              <a:spcBef>
                <a:spcPts val="1200"/>
              </a:spcBef>
              <a:spcAft>
                <a:spcPts val="0"/>
              </a:spcAft>
              <a:buSzPts val="1300"/>
              <a:buChar char="●"/>
            </a:pPr>
            <a:r>
              <a:rPr b="1" lang="en" sz="1300"/>
              <a:t>Customer Segmentation</a:t>
            </a:r>
            <a:endParaRPr b="1" sz="1300"/>
          </a:p>
          <a:p>
            <a:pPr indent="-311150" lvl="0" marL="457200" rtl="0" algn="l">
              <a:spcBef>
                <a:spcPts val="0"/>
              </a:spcBef>
              <a:spcAft>
                <a:spcPts val="0"/>
              </a:spcAft>
              <a:buSzPts val="1300"/>
              <a:buChar char="●"/>
            </a:pPr>
            <a:r>
              <a:rPr b="1" lang="en" sz="1300"/>
              <a:t>Run promotional discounts</a:t>
            </a:r>
            <a:endParaRPr b="1" sz="1300"/>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0"/>
          <p:cNvPicPr preferRelativeResize="0"/>
          <p:nvPr/>
        </p:nvPicPr>
        <p:blipFill>
          <a:blip r:embed="rId4">
            <a:alphaModFix/>
          </a:blip>
          <a:stretch>
            <a:fillRect/>
          </a:stretch>
        </p:blipFill>
        <p:spPr>
          <a:xfrm>
            <a:off x="281950" y="1391625"/>
            <a:ext cx="4064799" cy="2139375"/>
          </a:xfrm>
          <a:prstGeom prst="rect">
            <a:avLst/>
          </a:prstGeom>
          <a:noFill/>
          <a:ln>
            <a:noFill/>
          </a:ln>
        </p:spPr>
      </p:pic>
      <p:pic>
        <p:nvPicPr>
          <p:cNvPr id="128" name="Google Shape;128;p20"/>
          <p:cNvPicPr preferRelativeResize="0"/>
          <p:nvPr/>
        </p:nvPicPr>
        <p:blipFill>
          <a:blip r:embed="rId5">
            <a:alphaModFix/>
          </a:blip>
          <a:stretch>
            <a:fillRect/>
          </a:stretch>
        </p:blipFill>
        <p:spPr>
          <a:xfrm>
            <a:off x="4572000" y="1500175"/>
            <a:ext cx="4397527" cy="1922268"/>
          </a:xfrm>
          <a:prstGeom prst="rect">
            <a:avLst/>
          </a:prstGeom>
          <a:noFill/>
          <a:ln>
            <a:noFill/>
          </a:ln>
        </p:spPr>
      </p:pic>
      <p:sp>
        <p:nvSpPr>
          <p:cNvPr id="129" name="Google Shape;129;p20"/>
          <p:cNvSpPr/>
          <p:nvPr/>
        </p:nvSpPr>
        <p:spPr>
          <a:xfrm>
            <a:off x="7967000" y="3096950"/>
            <a:ext cx="1002600" cy="32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0" y="161425"/>
            <a:ext cx="9144000" cy="572700"/>
          </a:xfrm>
          <a:prstGeom prst="rect">
            <a:avLst/>
          </a:prstGeom>
          <a:gradFill>
            <a:gsLst>
              <a:gs pos="0">
                <a:srgbClr val="DBD4EB"/>
              </a:gs>
              <a:gs pos="100000">
                <a:srgbClr val="9080BB"/>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20"/>
              <a:t>Report 4</a:t>
            </a:r>
            <a:endParaRPr b="1" sz="2420"/>
          </a:p>
        </p:txBody>
      </p:sp>
      <p:sp>
        <p:nvSpPr>
          <p:cNvPr id="135" name="Google Shape;135;p21"/>
          <p:cNvSpPr txBox="1"/>
          <p:nvPr>
            <p:ph idx="1" type="body"/>
          </p:nvPr>
        </p:nvSpPr>
        <p:spPr>
          <a:xfrm>
            <a:off x="45000" y="839400"/>
            <a:ext cx="8976300" cy="4217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27"/>
              <a:t>Report to get payment summary-</a:t>
            </a:r>
            <a:endParaRPr b="1" sz="162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b="1" sz="1500"/>
          </a:p>
          <a:p>
            <a:pPr indent="0" lvl="0" marL="0" rtl="0" algn="l">
              <a:spcBef>
                <a:spcPts val="1200"/>
              </a:spcBef>
              <a:spcAft>
                <a:spcPts val="0"/>
              </a:spcAft>
              <a:buNone/>
            </a:pPr>
            <a:r>
              <a:rPr b="1" lang="en" sz="1636"/>
              <a:t>Business Value-</a:t>
            </a:r>
            <a:endParaRPr b="1" sz="1636"/>
          </a:p>
          <a:p>
            <a:pPr indent="-311308" lvl="0" marL="457200" rtl="0" algn="l">
              <a:spcBef>
                <a:spcPts val="1200"/>
              </a:spcBef>
              <a:spcAft>
                <a:spcPts val="0"/>
              </a:spcAft>
              <a:buSzPct val="100000"/>
              <a:buChar char="●"/>
            </a:pPr>
            <a:r>
              <a:rPr b="1" lang="en" sz="1408"/>
              <a:t>Improved customer experience </a:t>
            </a:r>
            <a:endParaRPr b="1" sz="1408"/>
          </a:p>
          <a:p>
            <a:pPr indent="-311308" lvl="0" marL="457200" rtl="0" algn="l">
              <a:spcBef>
                <a:spcPts val="0"/>
              </a:spcBef>
              <a:spcAft>
                <a:spcPts val="0"/>
              </a:spcAft>
              <a:buSzPct val="100000"/>
              <a:buChar char="●"/>
            </a:pPr>
            <a:r>
              <a:rPr b="1" lang="en" sz="1408"/>
              <a:t>Targeted promotions</a:t>
            </a:r>
            <a:endParaRPr b="1" sz="1408"/>
          </a:p>
          <a:p>
            <a:pPr indent="-311308" lvl="0" marL="457200" rtl="0" algn="l">
              <a:spcBef>
                <a:spcPts val="0"/>
              </a:spcBef>
              <a:spcAft>
                <a:spcPts val="0"/>
              </a:spcAft>
              <a:buSzPct val="100000"/>
              <a:buChar char="●"/>
            </a:pPr>
            <a:r>
              <a:rPr b="1" lang="en" sz="1408"/>
              <a:t>Reduce operational costs</a:t>
            </a:r>
            <a:endParaRPr b="1" sz="1408"/>
          </a:p>
          <a:p>
            <a:pPr indent="0" lvl="0" marL="0" rtl="0" algn="l">
              <a:spcBef>
                <a:spcPts val="1200"/>
              </a:spcBef>
              <a:spcAft>
                <a:spcPts val="1200"/>
              </a:spcAft>
              <a:buNone/>
            </a:pPr>
            <a:r>
              <a:t/>
            </a:r>
            <a:endParaRPr b="1" sz="1500"/>
          </a:p>
        </p:txBody>
      </p:sp>
      <p:sp>
        <p:nvSpPr>
          <p:cNvPr id="136" name="Google Shape;13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1"/>
          <p:cNvPicPr preferRelativeResize="0"/>
          <p:nvPr/>
        </p:nvPicPr>
        <p:blipFill>
          <a:blip r:embed="rId4">
            <a:alphaModFix/>
          </a:blip>
          <a:stretch>
            <a:fillRect/>
          </a:stretch>
        </p:blipFill>
        <p:spPr>
          <a:xfrm>
            <a:off x="194175" y="1358050"/>
            <a:ext cx="4234823" cy="2105951"/>
          </a:xfrm>
          <a:prstGeom prst="rect">
            <a:avLst/>
          </a:prstGeom>
          <a:noFill/>
          <a:ln>
            <a:noFill/>
          </a:ln>
        </p:spPr>
      </p:pic>
      <p:pic>
        <p:nvPicPr>
          <p:cNvPr id="138" name="Google Shape;138;p21"/>
          <p:cNvPicPr preferRelativeResize="0"/>
          <p:nvPr/>
        </p:nvPicPr>
        <p:blipFill>
          <a:blip r:embed="rId5">
            <a:alphaModFix/>
          </a:blip>
          <a:stretch>
            <a:fillRect/>
          </a:stretch>
        </p:blipFill>
        <p:spPr>
          <a:xfrm>
            <a:off x="4680500" y="1358050"/>
            <a:ext cx="4283003" cy="21059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