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E8602"/>
    <a:srgbClr val="2597FF"/>
    <a:srgbClr val="9A4D00"/>
    <a:srgbClr val="C46700"/>
    <a:srgbClr val="D68B1C"/>
    <a:srgbClr val="0097CC"/>
    <a:srgbClr val="009A46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9B745-F631-4E54-8379-1BA56027E39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CA59-3DC6-408E-ADA7-9BECCD5A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Prediction based on typical factors that influence results - Population, Gender, Race, Income, Education, Age, Urban vs. Rural, Red state vs. Blue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real composition of the electorate is fixed but unknown</a:t>
            </a:r>
          </a:p>
          <a:p>
            <a:r>
              <a:rPr lang="en-US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8246070" cy="91622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34523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596540"/>
            <a:ext cx="732984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07359"/>
            <a:ext cx="732984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9655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00475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965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00476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ikhegde@ischool.berkeley.edu" TargetMode="External"/><Relationship Id="rId2" Type="http://schemas.openxmlformats.org/officeDocument/2006/relationships/hyperlink" Target="mailto:subhashini.r@ischool.berkeley.ed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ldacunto@ischool.berkeley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readsheets.google.com/ccc?key=phNtm3LmDZENE6fRkMYjlPA" TargetMode="External"/><Relationship Id="rId2" Type="http://schemas.openxmlformats.org/officeDocument/2006/relationships/hyperlink" Target="http://www.theguardian.com/news/datablog/2012/nov/07/us-2012-election-county-results-download#da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ensus.gov/popest/data/counties/asrh/2015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Shape 5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314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45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17970"/>
            <a:ext cx="8229600" cy="3493173"/>
          </a:xfrm>
        </p:spPr>
        <p:txBody>
          <a:bodyPr>
            <a:normAutofit/>
          </a:bodyPr>
          <a:lstStyle/>
          <a:p>
            <a:r>
              <a:rPr lang="en-US" dirty="0"/>
              <a:t>Subhashini R : </a:t>
            </a:r>
            <a:r>
              <a:rPr lang="en" dirty="0">
                <a:solidFill>
                  <a:schemeClr val="dk1"/>
                </a:solidFill>
                <a:hlinkClick r:id="rId2"/>
              </a:rPr>
              <a:t>subhashini.r@ischool.berkeley.edu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Vikram Hegde (</a:t>
            </a:r>
            <a:r>
              <a:rPr lang="en" dirty="0">
                <a:solidFill>
                  <a:schemeClr val="dk1"/>
                </a:solidFill>
                <a:hlinkClick r:id="rId3"/>
              </a:rPr>
              <a:t>vikhegde@ischool.berkeley.edu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Loris D’Acunto (</a:t>
            </a:r>
            <a:r>
              <a:rPr lang="en" dirty="0">
                <a:solidFill>
                  <a:schemeClr val="dk1"/>
                </a:solidFill>
                <a:hlinkClick r:id="rId4"/>
              </a:rPr>
              <a:t>ldacunto@ischool.berkeley.edu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60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192525"/>
            <a:ext cx="8093366" cy="916230"/>
          </a:xfrm>
        </p:spPr>
        <p:txBody>
          <a:bodyPr>
            <a:noAutofit/>
          </a:bodyPr>
          <a:lstStyle/>
          <a:p>
            <a:r>
              <a:rPr lang="en-US" dirty="0"/>
              <a:t>US Presidential Elections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763525"/>
          </a:xfrm>
        </p:spPr>
        <p:txBody>
          <a:bodyPr>
            <a:noAutofit/>
          </a:bodyPr>
          <a:lstStyle/>
          <a:p>
            <a:r>
              <a:rPr lang="en-US" dirty="0"/>
              <a:t>Vikram Hegde, Loris D’Acunto, Subhashini Raghunathan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7940661" cy="4428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Past years’ presidential election results</a:t>
            </a:r>
          </a:p>
          <a:p>
            <a:pPr lvl="1"/>
            <a:r>
              <a:rPr lang="en-US" dirty="0"/>
              <a:t>Past few election cycles</a:t>
            </a:r>
          </a:p>
          <a:p>
            <a:pPr lvl="1"/>
            <a:r>
              <a:rPr lang="en-US" dirty="0"/>
              <a:t>County-level detail</a:t>
            </a:r>
          </a:p>
          <a:p>
            <a:pPr lvl="1"/>
            <a:r>
              <a:rPr lang="en-US" dirty="0"/>
              <a:t>Interactive: filter by age, gender, race, etc.</a:t>
            </a:r>
          </a:p>
          <a:p>
            <a:r>
              <a:rPr lang="en-US" dirty="0"/>
              <a:t>Build your own 2016 election results</a:t>
            </a:r>
          </a:p>
          <a:p>
            <a:pPr lvl="1"/>
            <a:r>
              <a:rPr lang="en-US" dirty="0"/>
              <a:t>Filter by demographics at the county level</a:t>
            </a:r>
          </a:p>
          <a:p>
            <a:pPr lvl="1"/>
            <a:r>
              <a:rPr lang="en-US" dirty="0"/>
              <a:t>Simulate winning party for counties</a:t>
            </a:r>
          </a:p>
          <a:p>
            <a:pPr lvl="1"/>
            <a:r>
              <a:rPr lang="en-US" dirty="0"/>
              <a:t>Watch it impact state results (EC count) and the national result.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901951"/>
            <a:ext cx="7329840" cy="4581148"/>
          </a:xfrm>
        </p:spPr>
        <p:txBody>
          <a:bodyPr>
            <a:normAutofit/>
          </a:bodyPr>
          <a:lstStyle/>
          <a:p>
            <a:r>
              <a:rPr lang="en-US" dirty="0"/>
              <a:t>Online newspaper/magazine reader (</a:t>
            </a:r>
            <a:r>
              <a:rPr lang="en-US" dirty="0" err="1"/>
              <a:t>e.g</a:t>
            </a:r>
            <a:r>
              <a:rPr lang="en-US" dirty="0"/>
              <a:t> Business Insider)</a:t>
            </a:r>
          </a:p>
          <a:p>
            <a:pPr lvl="1"/>
            <a:r>
              <a:rPr lang="en-US" dirty="0"/>
              <a:t>Curious but casual reader</a:t>
            </a:r>
          </a:p>
          <a:p>
            <a:pPr lvl="1"/>
            <a:r>
              <a:rPr lang="en-US" dirty="0"/>
              <a:t>Likes pictures and interactivity</a:t>
            </a:r>
          </a:p>
          <a:p>
            <a:r>
              <a:rPr lang="en-US" dirty="0"/>
              <a:t>Designing for the target audience</a:t>
            </a:r>
          </a:p>
          <a:p>
            <a:pPr lvl="1"/>
            <a:r>
              <a:rPr lang="en-US" dirty="0"/>
              <a:t>Engage attention (more graphics, less text)</a:t>
            </a:r>
          </a:p>
          <a:p>
            <a:pPr lvl="1"/>
            <a:r>
              <a:rPr lang="en-US" dirty="0"/>
              <a:t>Pictures tell a story</a:t>
            </a:r>
          </a:p>
          <a:p>
            <a:pPr lvl="1"/>
            <a:r>
              <a:rPr lang="en-US" dirty="0"/>
              <a:t>Don’t overwhelm the interaction with too many controls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0" y="833015"/>
            <a:ext cx="771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Election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2012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2008</a:t>
            </a:r>
            <a:r>
              <a:rPr lang="en-US" dirty="0"/>
              <a:t> results</a:t>
            </a:r>
          </a:p>
          <a:p>
            <a:r>
              <a:rPr lang="en-US" dirty="0"/>
              <a:t>Votes per county for democrat/republican candidates</a:t>
            </a:r>
          </a:p>
          <a:p>
            <a:r>
              <a:rPr lang="en-US" dirty="0"/>
              <a:t>Electoral college counts per candidate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County level demographics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 census </a:t>
            </a:r>
            <a:r>
              <a:rPr lang="en-US" dirty="0">
                <a:hlinkClick r:id="rId4"/>
              </a:rPr>
              <a:t>data</a:t>
            </a:r>
            <a:endParaRPr lang="en-US" dirty="0"/>
          </a:p>
          <a:p>
            <a:r>
              <a:rPr lang="en-US" dirty="0"/>
              <a:t>County population brodown down by – age, gender, race, educational attainment, poverty level, median income,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901951"/>
            <a:ext cx="7329840" cy="45811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260" y="833015"/>
            <a:ext cx="771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 PROTOTYPE</a:t>
            </a:r>
          </a:p>
        </p:txBody>
      </p:sp>
    </p:spTree>
    <p:extLst>
      <p:ext uri="{BB962C8B-B14F-4D97-AF65-F5344CB8AC3E}">
        <p14:creationId xmlns:p14="http://schemas.microsoft.com/office/powerpoint/2010/main" val="39631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75" y="833015"/>
            <a:ext cx="79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MOCKUP</a:t>
            </a:r>
          </a:p>
        </p:txBody>
      </p:sp>
      <p:grpSp>
        <p:nvGrpSpPr>
          <p:cNvPr id="5" name="Shape 89"/>
          <p:cNvGrpSpPr/>
          <p:nvPr/>
        </p:nvGrpSpPr>
        <p:grpSpPr>
          <a:xfrm>
            <a:off x="5078458" y="3427200"/>
            <a:ext cx="276900" cy="1241700"/>
            <a:chOff x="5537875" y="1728475"/>
            <a:chExt cx="276900" cy="1241700"/>
          </a:xfrm>
        </p:grpSpPr>
        <p:cxnSp>
          <p:nvCxnSpPr>
            <p:cNvPr id="6" name="Shape 90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" name="Shape 91"/>
            <p:cNvSpPr/>
            <p:nvPr/>
          </p:nvSpPr>
          <p:spPr>
            <a:xfrm>
              <a:off x="5537875" y="27877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92"/>
          <p:cNvGrpSpPr/>
          <p:nvPr/>
        </p:nvGrpSpPr>
        <p:grpSpPr>
          <a:xfrm>
            <a:off x="6388845" y="3427187"/>
            <a:ext cx="276900" cy="1241700"/>
            <a:chOff x="5537875" y="1728475"/>
            <a:chExt cx="276900" cy="1241700"/>
          </a:xfrm>
        </p:grpSpPr>
        <p:cxnSp>
          <p:nvCxnSpPr>
            <p:cNvPr id="9" name="Shape 93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94"/>
            <p:cNvSpPr/>
            <p:nvPr/>
          </p:nvSpPr>
          <p:spPr>
            <a:xfrm>
              <a:off x="5537875" y="27115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95"/>
          <p:cNvGrpSpPr/>
          <p:nvPr/>
        </p:nvGrpSpPr>
        <p:grpSpPr>
          <a:xfrm>
            <a:off x="7564858" y="3503400"/>
            <a:ext cx="276900" cy="1241700"/>
            <a:chOff x="5537875" y="1728475"/>
            <a:chExt cx="276900" cy="1241700"/>
          </a:xfrm>
        </p:grpSpPr>
        <p:cxnSp>
          <p:nvCxnSpPr>
            <p:cNvPr id="12" name="Shape 96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97"/>
            <p:cNvSpPr/>
            <p:nvPr/>
          </p:nvSpPr>
          <p:spPr>
            <a:xfrm>
              <a:off x="5537875" y="27115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98"/>
          <p:cNvSpPr txBox="1"/>
          <p:nvPr/>
        </p:nvSpPr>
        <p:spPr>
          <a:xfrm>
            <a:off x="4843558" y="4744550"/>
            <a:ext cx="8712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%White</a:t>
            </a:r>
          </a:p>
        </p:txBody>
      </p:sp>
      <p:sp>
        <p:nvSpPr>
          <p:cNvPr id="15" name="Shape 99"/>
          <p:cNvSpPr txBox="1"/>
          <p:nvPr/>
        </p:nvSpPr>
        <p:spPr>
          <a:xfrm>
            <a:off x="6077745" y="4744537"/>
            <a:ext cx="8712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Average Income</a:t>
            </a:r>
          </a:p>
        </p:txBody>
      </p:sp>
      <p:sp>
        <p:nvSpPr>
          <p:cNvPr id="16" name="Shape 100"/>
          <p:cNvSpPr txBox="1"/>
          <p:nvPr/>
        </p:nvSpPr>
        <p:spPr>
          <a:xfrm>
            <a:off x="7117433" y="4744550"/>
            <a:ext cx="12585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Educational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level</a:t>
            </a:r>
          </a:p>
        </p:txBody>
      </p:sp>
      <p:pic>
        <p:nvPicPr>
          <p:cNvPr id="17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764" y="2688431"/>
            <a:ext cx="4101874" cy="259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6" y="2665475"/>
            <a:ext cx="4209792" cy="2594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3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10"/>
          <p:cNvGrpSpPr/>
          <p:nvPr/>
        </p:nvGrpSpPr>
        <p:grpSpPr>
          <a:xfrm>
            <a:off x="7493641" y="3511011"/>
            <a:ext cx="276900" cy="1241700"/>
            <a:chOff x="5537875" y="1728475"/>
            <a:chExt cx="276900" cy="1241700"/>
          </a:xfrm>
        </p:grpSpPr>
        <p:cxnSp>
          <p:nvCxnSpPr>
            <p:cNvPr id="5" name="Shape 111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" name="Shape 112"/>
            <p:cNvSpPr/>
            <p:nvPr/>
          </p:nvSpPr>
          <p:spPr>
            <a:xfrm>
              <a:off x="5537875" y="21019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Shape 113"/>
          <p:cNvGrpSpPr/>
          <p:nvPr/>
        </p:nvGrpSpPr>
        <p:grpSpPr>
          <a:xfrm>
            <a:off x="8669654" y="3511024"/>
            <a:ext cx="276900" cy="1241700"/>
            <a:chOff x="5537875" y="1728475"/>
            <a:chExt cx="276900" cy="1241700"/>
          </a:xfrm>
        </p:grpSpPr>
        <p:cxnSp>
          <p:nvCxnSpPr>
            <p:cNvPr id="8" name="Shape 114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" name="Shape 115"/>
            <p:cNvSpPr/>
            <p:nvPr/>
          </p:nvSpPr>
          <p:spPr>
            <a:xfrm>
              <a:off x="5537875" y="24829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116"/>
          <p:cNvSpPr txBox="1"/>
          <p:nvPr/>
        </p:nvSpPr>
        <p:spPr>
          <a:xfrm>
            <a:off x="7182541" y="4828361"/>
            <a:ext cx="8712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Average Income</a:t>
            </a:r>
          </a:p>
        </p:txBody>
      </p:sp>
      <p:pic>
        <p:nvPicPr>
          <p:cNvPr id="11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9785" y="2818180"/>
            <a:ext cx="4101874" cy="2594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0"/>
          <p:cNvGrpSpPr/>
          <p:nvPr/>
        </p:nvGrpSpPr>
        <p:grpSpPr>
          <a:xfrm>
            <a:off x="6432954" y="3422324"/>
            <a:ext cx="276900" cy="1241700"/>
            <a:chOff x="5537875" y="1728475"/>
            <a:chExt cx="276900" cy="1241700"/>
          </a:xfrm>
        </p:grpSpPr>
        <p:cxnSp>
          <p:nvCxnSpPr>
            <p:cNvPr id="13" name="Shape 121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22"/>
            <p:cNvSpPr/>
            <p:nvPr/>
          </p:nvSpPr>
          <p:spPr>
            <a:xfrm>
              <a:off x="5537875" y="26353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23"/>
          <p:cNvSpPr txBox="1"/>
          <p:nvPr/>
        </p:nvSpPr>
        <p:spPr>
          <a:xfrm>
            <a:off x="6198054" y="4739674"/>
            <a:ext cx="8712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%Hispanic</a:t>
            </a:r>
          </a:p>
        </p:txBody>
      </p:sp>
      <p:grpSp>
        <p:nvGrpSpPr>
          <p:cNvPr id="16" name="Shape 124"/>
          <p:cNvGrpSpPr/>
          <p:nvPr/>
        </p:nvGrpSpPr>
        <p:grpSpPr>
          <a:xfrm>
            <a:off x="5458129" y="3881549"/>
            <a:ext cx="276900" cy="1241700"/>
            <a:chOff x="5537875" y="1728475"/>
            <a:chExt cx="276900" cy="1241700"/>
          </a:xfrm>
        </p:grpSpPr>
        <p:cxnSp>
          <p:nvCxnSpPr>
            <p:cNvPr id="17" name="Shape 125"/>
            <p:cNvCxnSpPr/>
            <p:nvPr/>
          </p:nvCxnSpPr>
          <p:spPr>
            <a:xfrm>
              <a:off x="5663725" y="1728475"/>
              <a:ext cx="25200" cy="124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Shape 126"/>
            <p:cNvSpPr/>
            <p:nvPr/>
          </p:nvSpPr>
          <p:spPr>
            <a:xfrm>
              <a:off x="5537875" y="2482950"/>
              <a:ext cx="276900" cy="126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27"/>
          <p:cNvSpPr txBox="1"/>
          <p:nvPr/>
        </p:nvSpPr>
        <p:spPr>
          <a:xfrm>
            <a:off x="5010704" y="5198899"/>
            <a:ext cx="1258500" cy="4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Population</a:t>
            </a:r>
          </a:p>
        </p:txBody>
      </p:sp>
      <p:sp>
        <p:nvSpPr>
          <p:cNvPr id="20" name="Shape 128"/>
          <p:cNvSpPr txBox="1"/>
          <p:nvPr/>
        </p:nvSpPr>
        <p:spPr>
          <a:xfrm>
            <a:off x="590304" y="1995249"/>
            <a:ext cx="871200" cy="45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2004</a:t>
            </a:r>
          </a:p>
        </p:txBody>
      </p:sp>
      <p:sp>
        <p:nvSpPr>
          <p:cNvPr id="21" name="Shape 129"/>
          <p:cNvSpPr txBox="1"/>
          <p:nvPr/>
        </p:nvSpPr>
        <p:spPr>
          <a:xfrm>
            <a:off x="1577666" y="1995249"/>
            <a:ext cx="871200" cy="45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2008</a:t>
            </a:r>
          </a:p>
        </p:txBody>
      </p:sp>
      <p:sp>
        <p:nvSpPr>
          <p:cNvPr id="22" name="Shape 130"/>
          <p:cNvSpPr txBox="1"/>
          <p:nvPr/>
        </p:nvSpPr>
        <p:spPr>
          <a:xfrm>
            <a:off x="2565054" y="1995249"/>
            <a:ext cx="871200" cy="45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99225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(TBD – refine)</a:t>
            </a:r>
          </a:p>
          <a:p>
            <a:endParaRPr lang="en-US" dirty="0"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Feedback from friends and family - at least 15 people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Collect information with a notebook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Verifing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How long they spend using the viz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What makes them feel the viz is good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What confuses them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What questions they ask after they are done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We assign tasks to ensure potentially indifferent user explores the viz fully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55" y="680310"/>
            <a:ext cx="83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35634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298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US Presidential Elections 2016</vt:lpstr>
      <vt:lpstr>THE VIZ</vt:lpstr>
      <vt:lpstr>PowerPoint Presentation</vt:lpstr>
      <vt:lpstr>DATASETS</vt:lpstr>
      <vt:lpstr>PowerPoint Presentation</vt:lpstr>
      <vt:lpstr>PowerPoint Presentation</vt:lpstr>
      <vt:lpstr>PowerPoint Presentation</vt:lpstr>
      <vt:lpstr>PowerPoint Presentation</vt:lpstr>
      <vt:lpstr>CONTACTS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Subhashini Raghunathan</cp:lastModifiedBy>
  <cp:revision>103</cp:revision>
  <dcterms:created xsi:type="dcterms:W3CDTF">2013-08-21T19:17:07Z</dcterms:created>
  <dcterms:modified xsi:type="dcterms:W3CDTF">2016-07-05T10:39:58Z</dcterms:modified>
</cp:coreProperties>
</file>