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57" r:id="rId3"/>
    <p:sldId id="287" r:id="rId4"/>
    <p:sldId id="279" r:id="rId5"/>
    <p:sldId id="278" r:id="rId6"/>
    <p:sldId id="290" r:id="rId7"/>
    <p:sldId id="309" r:id="rId8"/>
    <p:sldId id="310" r:id="rId9"/>
    <p:sldId id="311" r:id="rId10"/>
    <p:sldId id="288" r:id="rId11"/>
    <p:sldId id="294" r:id="rId12"/>
    <p:sldId id="305" r:id="rId13"/>
    <p:sldId id="304" r:id="rId14"/>
    <p:sldId id="306" r:id="rId15"/>
    <p:sldId id="308" r:id="rId16"/>
    <p:sldId id="307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6" userDrawn="1">
          <p15:clr>
            <a:srgbClr val="A4A3A4"/>
          </p15:clr>
        </p15:guide>
        <p15:guide id="2" pos="5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E8602"/>
    <a:srgbClr val="2597FF"/>
    <a:srgbClr val="9A4D00"/>
    <a:srgbClr val="C46700"/>
    <a:srgbClr val="D68B1C"/>
    <a:srgbClr val="0097CC"/>
    <a:srgbClr val="009A46"/>
    <a:srgbClr val="5B9DFF"/>
    <a:srgbClr val="6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92" autoAdjust="0"/>
  </p:normalViewPr>
  <p:slideViewPr>
    <p:cSldViewPr>
      <p:cViewPr varScale="1">
        <p:scale>
          <a:sx n="125" d="100"/>
          <a:sy n="125" d="100"/>
        </p:scale>
        <p:origin x="1188" y="102"/>
      </p:cViewPr>
      <p:guideLst>
        <p:guide orient="horz" pos="1006"/>
        <p:guide pos="518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9B745-F631-4E54-8379-1BA56027E394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7CA59-3DC6-408E-ADA7-9BECCD5A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68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1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Highlight the winner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Usage of a state level map with size of states related to the number of electoral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6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7CA59-3DC6-408E-ADA7-9BECCD5A90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956050"/>
            <a:ext cx="8246070" cy="916229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345230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7940661" cy="4428445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1596540"/>
            <a:ext cx="732984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207359"/>
            <a:ext cx="7329840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89655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400475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789656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00476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ischool.berkeley.edu/~subhashini.r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lorisdcnt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hubi4@hotmail.com" TargetMode="External"/><Relationship Id="rId4" Type="http://schemas.openxmlformats.org/officeDocument/2006/relationships/hyperlink" Target="mailto:vikhegde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mbostock/434204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rbrmstr/statebi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192525"/>
            <a:ext cx="8093366" cy="916230"/>
          </a:xfrm>
        </p:spPr>
        <p:txBody>
          <a:bodyPr>
            <a:noAutofit/>
          </a:bodyPr>
          <a:lstStyle/>
          <a:p>
            <a:r>
              <a:rPr lang="en-US" dirty="0"/>
              <a:t>US Presidential Elections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108755"/>
            <a:ext cx="8246070" cy="763525"/>
          </a:xfrm>
        </p:spPr>
        <p:txBody>
          <a:bodyPr>
            <a:noAutofit/>
          </a:bodyPr>
          <a:lstStyle/>
          <a:p>
            <a:r>
              <a:rPr lang="en-US" dirty="0"/>
              <a:t>Vikram Hegde, Loris D’Acunto, Subhashini Raghunathan</a:t>
            </a:r>
          </a:p>
        </p:txBody>
      </p:sp>
    </p:spTree>
    <p:extLst>
      <p:ext uri="{BB962C8B-B14F-4D97-AF65-F5344CB8AC3E}">
        <p14:creationId xmlns:p14="http://schemas.microsoft.com/office/powerpoint/2010/main" val="15691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USABILITY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063" y="1901950"/>
            <a:ext cx="83899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15 users tested the visualization</a:t>
            </a:r>
          </a:p>
          <a:p>
            <a:endParaRPr lang="en-US" sz="2400" dirty="0"/>
          </a:p>
          <a:p>
            <a:r>
              <a:rPr lang="en-US" sz="2400" dirty="0"/>
              <a:t>Major Findings: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Navigation is complex with a single page scrolling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Users don’t like/read large block of text at beginning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Purpose of race controls is not obvious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Meaning of colors is unclear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2400" dirty="0"/>
              <a:t>Red and blue for which party?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2400" dirty="0"/>
              <a:t>Yellow for the selected state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/>
              <a:t>Winner is not evident</a:t>
            </a:r>
          </a:p>
          <a:p>
            <a:pPr marL="1943100" lvl="3" indent="-571500">
              <a:buFont typeface="+mj-lt"/>
              <a:buAutoNum type="romanLcPeriod"/>
            </a:pPr>
            <a:endParaRPr lang="en-US" sz="2800" dirty="0"/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187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USABILITY IMPROVEMENTS - Home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0" y="1714054"/>
            <a:ext cx="9140220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7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USABILITY IMPROVEMENTS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" y="1627179"/>
            <a:ext cx="9135648" cy="52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0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USABILITY IMPROVEMENTS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7900" y="2054655"/>
            <a:ext cx="6378342" cy="151233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245" y="4193246"/>
            <a:ext cx="2369532" cy="22132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5" y="4497935"/>
            <a:ext cx="4163970" cy="16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USABILITY IMPROVEMENTS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7080" y="1901950"/>
            <a:ext cx="7482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Remove the initial flag and the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 an initial menu with the shape of a line chart showing Democratic vs Republican performance over the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2008, 2012 and 2016 observations – a link to the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 explicit navigation buttons rather than scrolling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Small snippets of text integrated with the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Legend for colors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Change the shape of the race controllers to catch attention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Winner is more evident with a highlighting box</a:t>
            </a:r>
          </a:p>
        </p:txBody>
      </p:sp>
    </p:spTree>
    <p:extLst>
      <p:ext uri="{BB962C8B-B14F-4D97-AF65-F5344CB8AC3E}">
        <p14:creationId xmlns:p14="http://schemas.microsoft.com/office/powerpoint/2010/main" val="332363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Choice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D3 + </a:t>
            </a:r>
            <a:r>
              <a:rPr lang="en-US" dirty="0" err="1"/>
              <a:t>Javascript</a:t>
            </a:r>
            <a:r>
              <a:rPr lang="en-US" dirty="0"/>
              <a:t> + SVG/CSS/HTML </a:t>
            </a:r>
            <a:r>
              <a:rPr lang="en-US"/>
              <a:t>+ Bootstrap</a:t>
            </a:r>
            <a:endParaRPr lang="en-US" dirty="0"/>
          </a:p>
          <a:p>
            <a:r>
              <a:rPr lang="en-US" dirty="0"/>
              <a:t>Why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 and click software like Tableau too limiting - not all visualizations supported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Need more flexible ways of linking data to visual elements - D3’s binding data to SVG elements very natural.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three of us are programmers </a:t>
            </a:r>
          </a:p>
          <a:p>
            <a:pPr marL="1771650" lvl="3" indent="-457200">
              <a:buFont typeface="+mj-lt"/>
              <a:buAutoNum type="alphaLcPeriod"/>
            </a:pPr>
            <a:r>
              <a:rPr lang="en-US" dirty="0"/>
              <a:t>Prefer fine grained control over canned coarse grain</a:t>
            </a:r>
          </a:p>
          <a:p>
            <a:pPr marL="1771650" lvl="3" indent="-457200">
              <a:buFont typeface="+mj-lt"/>
              <a:buAutoNum type="alphaLcPeriod"/>
            </a:pPr>
            <a:r>
              <a:rPr lang="en-US" dirty="0"/>
              <a:t>Prefer programming to point and click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8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9540" y="3429000"/>
            <a:ext cx="4275740" cy="87582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4800" dirty="0"/>
              <a:t>LIVE DEMO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http://people.ischool.berkeley.edu/~subhashini.r/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81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 &amp; A and 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lorisdcnt@gmail.com</a:t>
            </a:r>
            <a:endParaRPr lang="en-US" dirty="0"/>
          </a:p>
          <a:p>
            <a:r>
              <a:rPr lang="en-US" dirty="0">
                <a:hlinkClick r:id="rId4"/>
              </a:rPr>
              <a:t>vikhegde@gmail.com</a:t>
            </a:r>
            <a:endParaRPr lang="en-US" dirty="0"/>
          </a:p>
          <a:p>
            <a:r>
              <a:rPr lang="en-US" dirty="0">
                <a:hlinkClick r:id="rId5"/>
              </a:rPr>
              <a:t>shubi4@hotmail.com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8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1st ITERATION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4359" y="5837688"/>
            <a:ext cx="824161" cy="745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500" y="2360065"/>
            <a:ext cx="5060101" cy="3113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080" y="1901950"/>
            <a:ext cx="3515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Click on the county to change the party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49111" y="2265971"/>
            <a:ext cx="3743368" cy="3242525"/>
            <a:chOff x="5349111" y="2265971"/>
            <a:chExt cx="3743368" cy="3242525"/>
          </a:xfrm>
        </p:grpSpPr>
        <p:sp>
          <p:nvSpPr>
            <p:cNvPr id="9" name="Rounded Rectangle 82"/>
            <p:cNvSpPr/>
            <p:nvPr/>
          </p:nvSpPr>
          <p:spPr>
            <a:xfrm>
              <a:off x="5349111" y="2265971"/>
              <a:ext cx="3651334" cy="3237818"/>
            </a:xfrm>
            <a:prstGeom prst="roundRect">
              <a:avLst>
                <a:gd name="adj" fmla="val 729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803165" y="2427196"/>
              <a:ext cx="2732299" cy="454200"/>
              <a:chOff x="448965" y="2054655"/>
              <a:chExt cx="2732299" cy="454200"/>
            </a:xfrm>
          </p:grpSpPr>
          <p:sp>
            <p:nvSpPr>
              <p:cNvPr id="64" name="Shape 128">
                <a:hlinkClick r:id="rId5" action="ppaction://hlinksldjump"/>
              </p:cNvPr>
              <p:cNvSpPr txBox="1"/>
              <p:nvPr/>
            </p:nvSpPr>
            <p:spPr>
              <a:xfrm>
                <a:off x="448965" y="2054655"/>
                <a:ext cx="871200" cy="454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>
                  <a:defRPr lang="en-US"/>
                </a:defPPr>
                <a:lvl1pPr lvl="0" algn="ctr">
                  <a:spcBef>
                    <a:spcPts val="0"/>
                  </a:spcBef>
                  <a:buNone/>
                </a:lvl1pPr>
              </a:lstStyle>
              <a:p>
                <a:r>
                  <a:rPr lang="en" dirty="0"/>
                  <a:t>2008</a:t>
                </a:r>
              </a:p>
            </p:txBody>
          </p:sp>
          <p:sp>
            <p:nvSpPr>
              <p:cNvPr id="65" name="Shape 129">
                <a:hlinkClick r:id="rId6" action="ppaction://hlinksldjump"/>
              </p:cNvPr>
              <p:cNvSpPr txBox="1"/>
              <p:nvPr/>
            </p:nvSpPr>
            <p:spPr>
              <a:xfrm>
                <a:off x="1377020" y="2054655"/>
                <a:ext cx="871200" cy="454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 dirty="0"/>
                  <a:t>2012</a:t>
                </a:r>
              </a:p>
            </p:txBody>
          </p:sp>
          <p:sp>
            <p:nvSpPr>
              <p:cNvPr id="66" name="Shape 130"/>
              <p:cNvSpPr txBox="1"/>
              <p:nvPr/>
            </p:nvSpPr>
            <p:spPr>
              <a:xfrm>
                <a:off x="2310064" y="2054655"/>
                <a:ext cx="871200" cy="45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>
                  <a:defRPr lang="en-US"/>
                </a:defPPr>
                <a:lvl1pPr lvl="0" algn="ctr">
                  <a:spcBef>
                    <a:spcPts val="0"/>
                  </a:spcBef>
                  <a:buNone/>
                </a:lvl1pPr>
              </a:lstStyle>
              <a:p>
                <a:r>
                  <a:rPr lang="en" b="1" dirty="0"/>
                  <a:t>2016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49111" y="3733227"/>
              <a:ext cx="873818" cy="1775269"/>
              <a:chOff x="5335525" y="4131740"/>
              <a:chExt cx="873818" cy="177526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366005" y="4284445"/>
                <a:ext cx="843338" cy="1622564"/>
                <a:chOff x="5198060" y="4361714"/>
                <a:chExt cx="843338" cy="1622564"/>
              </a:xfrm>
            </p:grpSpPr>
            <p:grpSp>
              <p:nvGrpSpPr>
                <p:cNvPr id="60" name="Shape 124"/>
                <p:cNvGrpSpPr/>
                <p:nvPr/>
              </p:nvGrpSpPr>
              <p:grpSpPr>
                <a:xfrm>
                  <a:off x="5478739" y="4361714"/>
                  <a:ext cx="276900" cy="1137639"/>
                  <a:chOff x="5550575" y="1832536"/>
                  <a:chExt cx="276900" cy="1137639"/>
                </a:xfrm>
              </p:grpSpPr>
              <p:cxnSp>
                <p:nvCxnSpPr>
                  <p:cNvPr id="62" name="Shape 125"/>
                  <p:cNvCxnSpPr/>
                  <p:nvPr/>
                </p:nvCxnSpPr>
                <p:spPr>
                  <a:xfrm>
                    <a:off x="5683945" y="1832536"/>
                    <a:ext cx="4980" cy="1137639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63" name="Shape 126">
                    <a:hlinkClick r:id="rId6" action="ppaction://hlinksldjump"/>
                  </p:cNvPr>
                  <p:cNvSpPr/>
                  <p:nvPr/>
                </p:nvSpPr>
                <p:spPr>
                  <a:xfrm>
                    <a:off x="5550575" y="2840200"/>
                    <a:ext cx="276900" cy="126000"/>
                  </a:xfrm>
                  <a:prstGeom prst="rect">
                    <a:avLst/>
                  </a:prstGeom>
                  <a:solidFill>
                    <a:srgbClr val="666666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 b="1"/>
                  </a:p>
                </p:txBody>
              </p:sp>
            </p:grpSp>
            <p:sp>
              <p:nvSpPr>
                <p:cNvPr id="61" name="Shape 127"/>
                <p:cNvSpPr txBox="1"/>
                <p:nvPr/>
              </p:nvSpPr>
              <p:spPr>
                <a:xfrm>
                  <a:off x="5198060" y="5573278"/>
                  <a:ext cx="843338" cy="41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000" b="1" dirty="0">
                      <a:solidFill>
                        <a:schemeClr val="tx2"/>
                      </a:solidFill>
                    </a:rPr>
                    <a:t>Population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5335525" y="4131740"/>
                <a:ext cx="590599" cy="1376712"/>
                <a:chOff x="5335525" y="4131740"/>
                <a:chExt cx="590599" cy="1376712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649224" y="510875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649224" y="482620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649224" y="454697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649224" y="4281383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/>
                <p:cNvSpPr/>
                <p:nvPr/>
              </p:nvSpPr>
              <p:spPr>
                <a:xfrm>
                  <a:off x="5335525" y="4131740"/>
                  <a:ext cx="296876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H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335525" y="5200675"/>
                  <a:ext cx="260008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L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6301350" y="3729536"/>
              <a:ext cx="873818" cy="1775269"/>
              <a:chOff x="5335525" y="4131740"/>
              <a:chExt cx="873818" cy="177526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366005" y="4284445"/>
                <a:ext cx="843338" cy="1622564"/>
                <a:chOff x="5198060" y="4361714"/>
                <a:chExt cx="843338" cy="1622564"/>
              </a:xfrm>
            </p:grpSpPr>
            <p:grpSp>
              <p:nvGrpSpPr>
                <p:cNvPr id="48" name="Shape 124"/>
                <p:cNvGrpSpPr/>
                <p:nvPr/>
              </p:nvGrpSpPr>
              <p:grpSpPr>
                <a:xfrm>
                  <a:off x="5478739" y="4361714"/>
                  <a:ext cx="276900" cy="1137639"/>
                  <a:chOff x="5550575" y="1832536"/>
                  <a:chExt cx="276900" cy="1137639"/>
                </a:xfrm>
              </p:grpSpPr>
              <p:cxnSp>
                <p:nvCxnSpPr>
                  <p:cNvPr id="50" name="Shape 125"/>
                  <p:cNvCxnSpPr/>
                  <p:nvPr/>
                </p:nvCxnSpPr>
                <p:spPr>
                  <a:xfrm>
                    <a:off x="5683945" y="1832536"/>
                    <a:ext cx="4980" cy="1137639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51" name="Shape 126"/>
                  <p:cNvSpPr/>
                  <p:nvPr/>
                </p:nvSpPr>
                <p:spPr>
                  <a:xfrm>
                    <a:off x="5550575" y="2840200"/>
                    <a:ext cx="276900" cy="126000"/>
                  </a:xfrm>
                  <a:prstGeom prst="rect">
                    <a:avLst/>
                  </a:prstGeom>
                  <a:solidFill>
                    <a:srgbClr val="666666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 b="1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49" name="Shape 127"/>
                <p:cNvSpPr txBox="1"/>
                <p:nvPr/>
              </p:nvSpPr>
              <p:spPr>
                <a:xfrm>
                  <a:off x="5198060" y="5573278"/>
                  <a:ext cx="843338" cy="41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000" b="1" dirty="0">
                      <a:solidFill>
                        <a:schemeClr val="tx2"/>
                      </a:solidFill>
                    </a:rPr>
                    <a:t>% Hispanic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335525" y="4131740"/>
                <a:ext cx="590599" cy="1376712"/>
                <a:chOff x="5335525" y="4131740"/>
                <a:chExt cx="590599" cy="1376712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649224" y="510875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649224" y="482620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649224" y="454697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649224" y="4281383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5335525" y="4131740"/>
                  <a:ext cx="296876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H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335525" y="5200675"/>
                  <a:ext cx="260008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L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7289207" y="3728519"/>
              <a:ext cx="873818" cy="1775269"/>
              <a:chOff x="5335525" y="4131740"/>
              <a:chExt cx="873818" cy="1775269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366005" y="4284445"/>
                <a:ext cx="843338" cy="1622564"/>
                <a:chOff x="5198060" y="4361714"/>
                <a:chExt cx="843338" cy="1622564"/>
              </a:xfrm>
            </p:grpSpPr>
            <p:grpSp>
              <p:nvGrpSpPr>
                <p:cNvPr id="36" name="Shape 124"/>
                <p:cNvGrpSpPr/>
                <p:nvPr/>
              </p:nvGrpSpPr>
              <p:grpSpPr>
                <a:xfrm>
                  <a:off x="5478739" y="4361714"/>
                  <a:ext cx="276900" cy="1137639"/>
                  <a:chOff x="5550575" y="1832536"/>
                  <a:chExt cx="276900" cy="1137639"/>
                </a:xfrm>
              </p:grpSpPr>
              <p:cxnSp>
                <p:nvCxnSpPr>
                  <p:cNvPr id="38" name="Shape 125"/>
                  <p:cNvCxnSpPr/>
                  <p:nvPr/>
                </p:nvCxnSpPr>
                <p:spPr>
                  <a:xfrm>
                    <a:off x="5683945" y="1832536"/>
                    <a:ext cx="4980" cy="1137639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39" name="Shape 126"/>
                  <p:cNvSpPr/>
                  <p:nvPr/>
                </p:nvSpPr>
                <p:spPr>
                  <a:xfrm>
                    <a:off x="5550575" y="2840200"/>
                    <a:ext cx="276900" cy="126000"/>
                  </a:xfrm>
                  <a:prstGeom prst="rect">
                    <a:avLst/>
                  </a:prstGeom>
                  <a:solidFill>
                    <a:srgbClr val="666666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 b="1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37" name="Shape 127"/>
                <p:cNvSpPr txBox="1"/>
                <p:nvPr/>
              </p:nvSpPr>
              <p:spPr>
                <a:xfrm>
                  <a:off x="5198060" y="5573278"/>
                  <a:ext cx="843338" cy="41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000" b="1" dirty="0">
                      <a:solidFill>
                        <a:schemeClr val="tx2"/>
                      </a:solidFill>
                    </a:rPr>
                    <a:t>Avg income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335525" y="4131740"/>
                <a:ext cx="590599" cy="1376712"/>
                <a:chOff x="5335525" y="4131740"/>
                <a:chExt cx="590599" cy="1376712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649224" y="510875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649224" y="482620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649224" y="454697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649224" y="4281383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/>
                <p:cNvSpPr/>
                <p:nvPr/>
              </p:nvSpPr>
              <p:spPr>
                <a:xfrm>
                  <a:off x="5335525" y="4131740"/>
                  <a:ext cx="296876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H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335525" y="5200675"/>
                  <a:ext cx="260008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L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8218661" y="3728519"/>
              <a:ext cx="873818" cy="1775269"/>
              <a:chOff x="5335525" y="4131740"/>
              <a:chExt cx="873818" cy="177526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366005" y="4284445"/>
                <a:ext cx="843338" cy="1622564"/>
                <a:chOff x="5198060" y="4361714"/>
                <a:chExt cx="843338" cy="1622564"/>
              </a:xfrm>
            </p:grpSpPr>
            <p:grpSp>
              <p:nvGrpSpPr>
                <p:cNvPr id="24" name="Shape 124"/>
                <p:cNvGrpSpPr/>
                <p:nvPr/>
              </p:nvGrpSpPr>
              <p:grpSpPr>
                <a:xfrm>
                  <a:off x="5478739" y="4361714"/>
                  <a:ext cx="276900" cy="1137639"/>
                  <a:chOff x="5550575" y="1832536"/>
                  <a:chExt cx="276900" cy="1137639"/>
                </a:xfrm>
              </p:grpSpPr>
              <p:cxnSp>
                <p:nvCxnSpPr>
                  <p:cNvPr id="26" name="Shape 125"/>
                  <p:cNvCxnSpPr/>
                  <p:nvPr/>
                </p:nvCxnSpPr>
                <p:spPr>
                  <a:xfrm>
                    <a:off x="5683945" y="1832536"/>
                    <a:ext cx="4980" cy="1137639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27" name="Shape 126"/>
                  <p:cNvSpPr/>
                  <p:nvPr/>
                </p:nvSpPr>
                <p:spPr>
                  <a:xfrm>
                    <a:off x="5550575" y="2840200"/>
                    <a:ext cx="276900" cy="126000"/>
                  </a:xfrm>
                  <a:prstGeom prst="rect">
                    <a:avLst/>
                  </a:prstGeom>
                  <a:solidFill>
                    <a:srgbClr val="666666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 b="1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25" name="Shape 127"/>
                <p:cNvSpPr txBox="1"/>
                <p:nvPr/>
              </p:nvSpPr>
              <p:spPr>
                <a:xfrm>
                  <a:off x="5198060" y="5573278"/>
                  <a:ext cx="843338" cy="41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000" b="1" dirty="0">
                      <a:solidFill>
                        <a:schemeClr val="tx2"/>
                      </a:solidFill>
                    </a:rPr>
                    <a:t>Educ level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335525" y="4131740"/>
                <a:ext cx="590599" cy="1376712"/>
                <a:chOff x="5335525" y="4131740"/>
                <a:chExt cx="590599" cy="1376712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649224" y="510875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649224" y="482620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649224" y="454697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649224" y="4281383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335525" y="4131740"/>
                  <a:ext cx="296876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H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335525" y="5200675"/>
                  <a:ext cx="260008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L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5793640" y="3303853"/>
              <a:ext cx="2890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Move the sliders to the filters the counties</a:t>
              </a:r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83" y="5833198"/>
            <a:ext cx="826365" cy="74586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365195" y="5914049"/>
            <a:ext cx="1221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332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9619" y="5911697"/>
            <a:ext cx="1221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206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1st ITERATION (contd.)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136" y="2360065"/>
            <a:ext cx="4934172" cy="31139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136" y="2360065"/>
            <a:ext cx="4934639" cy="3115110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349111" y="2265971"/>
            <a:ext cx="3743368" cy="3242525"/>
            <a:chOff x="5349111" y="2265971"/>
            <a:chExt cx="3743368" cy="3242525"/>
          </a:xfrm>
        </p:grpSpPr>
        <p:sp>
          <p:nvSpPr>
            <p:cNvPr id="73" name="Rounded Rectangle 69"/>
            <p:cNvSpPr/>
            <p:nvPr/>
          </p:nvSpPr>
          <p:spPr>
            <a:xfrm>
              <a:off x="5349111" y="2265971"/>
              <a:ext cx="3651334" cy="3237818"/>
            </a:xfrm>
            <a:prstGeom prst="roundRect">
              <a:avLst>
                <a:gd name="adj" fmla="val 729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803165" y="2427196"/>
              <a:ext cx="2732299" cy="454200"/>
              <a:chOff x="448965" y="2054655"/>
              <a:chExt cx="2732299" cy="454200"/>
            </a:xfrm>
          </p:grpSpPr>
          <p:sp>
            <p:nvSpPr>
              <p:cNvPr id="128" name="Shape 128"/>
              <p:cNvSpPr txBox="1"/>
              <p:nvPr/>
            </p:nvSpPr>
            <p:spPr>
              <a:xfrm>
                <a:off x="448965" y="2054655"/>
                <a:ext cx="871200" cy="454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>
                  <a:defRPr lang="en-US"/>
                </a:defPPr>
                <a:lvl1pPr lvl="0" algn="ctr">
                  <a:spcBef>
                    <a:spcPts val="0"/>
                  </a:spcBef>
                  <a:buNone/>
                </a:lvl1pPr>
              </a:lstStyle>
              <a:p>
                <a:r>
                  <a:rPr lang="en" dirty="0"/>
                  <a:t>2008</a:t>
                </a:r>
              </a:p>
            </p:txBody>
          </p:sp>
          <p:sp>
            <p:nvSpPr>
              <p:cNvPr id="129" name="Shape 129"/>
              <p:cNvSpPr txBox="1"/>
              <p:nvPr/>
            </p:nvSpPr>
            <p:spPr>
              <a:xfrm>
                <a:off x="1377020" y="2054655"/>
                <a:ext cx="871200" cy="454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800" dirty="0"/>
                  <a:t>2012</a:t>
                </a:r>
              </a:p>
            </p:txBody>
          </p:sp>
          <p:sp>
            <p:nvSpPr>
              <p:cNvPr id="130" name="Shape 130"/>
              <p:cNvSpPr txBox="1"/>
              <p:nvPr/>
            </p:nvSpPr>
            <p:spPr>
              <a:xfrm>
                <a:off x="2310064" y="2054655"/>
                <a:ext cx="871200" cy="45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>
                  <a:defRPr lang="en-US"/>
                </a:defPPr>
                <a:lvl1pPr lvl="0" algn="ctr">
                  <a:spcBef>
                    <a:spcPts val="0"/>
                  </a:spcBef>
                  <a:buNone/>
                </a:lvl1pPr>
              </a:lstStyle>
              <a:p>
                <a:r>
                  <a:rPr lang="en" b="1" dirty="0"/>
                  <a:t>2016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349111" y="3733227"/>
              <a:ext cx="873818" cy="1775269"/>
              <a:chOff x="5335525" y="4131740"/>
              <a:chExt cx="873818" cy="1775269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5366005" y="4228478"/>
                <a:ext cx="843338" cy="1678531"/>
                <a:chOff x="5198060" y="4305747"/>
                <a:chExt cx="843338" cy="1678531"/>
              </a:xfrm>
            </p:grpSpPr>
            <p:grpSp>
              <p:nvGrpSpPr>
                <p:cNvPr id="124" name="Shape 124"/>
                <p:cNvGrpSpPr/>
                <p:nvPr/>
              </p:nvGrpSpPr>
              <p:grpSpPr>
                <a:xfrm>
                  <a:off x="5478739" y="4305747"/>
                  <a:ext cx="276900" cy="1126210"/>
                  <a:chOff x="5550575" y="1776569"/>
                  <a:chExt cx="276900" cy="1126210"/>
                </a:xfrm>
              </p:grpSpPr>
              <p:cxnSp>
                <p:nvCxnSpPr>
                  <p:cNvPr id="126" name="Shape 125"/>
                  <p:cNvCxnSpPr/>
                  <p:nvPr/>
                </p:nvCxnSpPr>
                <p:spPr>
                  <a:xfrm>
                    <a:off x="5683945" y="1832536"/>
                    <a:ext cx="0" cy="1070243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127" name="Shape 126"/>
                  <p:cNvSpPr/>
                  <p:nvPr/>
                </p:nvSpPr>
                <p:spPr>
                  <a:xfrm>
                    <a:off x="5550575" y="1776569"/>
                    <a:ext cx="276900" cy="126000"/>
                  </a:xfrm>
                  <a:prstGeom prst="rect">
                    <a:avLst/>
                  </a:prstGeom>
                  <a:solidFill>
                    <a:srgbClr val="666666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 b="1"/>
                  </a:p>
                </p:txBody>
              </p:sp>
            </p:grpSp>
            <p:sp>
              <p:nvSpPr>
                <p:cNvPr id="125" name="Shape 127"/>
                <p:cNvSpPr txBox="1"/>
                <p:nvPr/>
              </p:nvSpPr>
              <p:spPr>
                <a:xfrm>
                  <a:off x="5198060" y="5573278"/>
                  <a:ext cx="843338" cy="41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000" b="1" dirty="0">
                      <a:solidFill>
                        <a:schemeClr val="tx2"/>
                      </a:solidFill>
                    </a:rPr>
                    <a:t>Population</a:t>
                  </a: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5335525" y="4131740"/>
                <a:ext cx="590599" cy="1376712"/>
                <a:chOff x="5335525" y="4131740"/>
                <a:chExt cx="590599" cy="1376712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649224" y="510875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649224" y="482620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5649224" y="454697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649224" y="5348518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ectangle 121"/>
                <p:cNvSpPr/>
                <p:nvPr/>
              </p:nvSpPr>
              <p:spPr>
                <a:xfrm>
                  <a:off x="5335525" y="4131740"/>
                  <a:ext cx="296876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H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335525" y="5200675"/>
                  <a:ext cx="260008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L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6301350" y="3729536"/>
              <a:ext cx="873818" cy="1775269"/>
              <a:chOff x="5335525" y="4131740"/>
              <a:chExt cx="873818" cy="1775269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5366005" y="4284445"/>
                <a:ext cx="843338" cy="1622564"/>
                <a:chOff x="5198060" y="4361714"/>
                <a:chExt cx="843338" cy="1622564"/>
              </a:xfrm>
            </p:grpSpPr>
            <p:grpSp>
              <p:nvGrpSpPr>
                <p:cNvPr id="112" name="Shape 124"/>
                <p:cNvGrpSpPr/>
                <p:nvPr/>
              </p:nvGrpSpPr>
              <p:grpSpPr>
                <a:xfrm>
                  <a:off x="5478739" y="4361714"/>
                  <a:ext cx="276900" cy="1137639"/>
                  <a:chOff x="5550575" y="1832536"/>
                  <a:chExt cx="276900" cy="1137639"/>
                </a:xfrm>
              </p:grpSpPr>
              <p:cxnSp>
                <p:nvCxnSpPr>
                  <p:cNvPr id="114" name="Shape 125"/>
                  <p:cNvCxnSpPr/>
                  <p:nvPr/>
                </p:nvCxnSpPr>
                <p:spPr>
                  <a:xfrm>
                    <a:off x="5683945" y="1832536"/>
                    <a:ext cx="4980" cy="1137639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115" name="Shape 126"/>
                  <p:cNvSpPr/>
                  <p:nvPr/>
                </p:nvSpPr>
                <p:spPr>
                  <a:xfrm>
                    <a:off x="5550575" y="2840200"/>
                    <a:ext cx="276900" cy="126000"/>
                  </a:xfrm>
                  <a:prstGeom prst="rect">
                    <a:avLst/>
                  </a:prstGeom>
                  <a:solidFill>
                    <a:srgbClr val="666666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 b="1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113" name="Shape 127"/>
                <p:cNvSpPr txBox="1"/>
                <p:nvPr/>
              </p:nvSpPr>
              <p:spPr>
                <a:xfrm>
                  <a:off x="5198060" y="5573278"/>
                  <a:ext cx="843338" cy="41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000" b="1" dirty="0">
                      <a:solidFill>
                        <a:schemeClr val="tx2"/>
                      </a:solidFill>
                    </a:rPr>
                    <a:t>% Hispanic</a:t>
                  </a: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335525" y="4131740"/>
                <a:ext cx="590599" cy="1376712"/>
                <a:chOff x="5335525" y="4131740"/>
                <a:chExt cx="590599" cy="1376712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649224" y="510875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5649224" y="482620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649224" y="454697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5649224" y="4281383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 109"/>
                <p:cNvSpPr/>
                <p:nvPr/>
              </p:nvSpPr>
              <p:spPr>
                <a:xfrm>
                  <a:off x="5335525" y="4131740"/>
                  <a:ext cx="296876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H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335525" y="5200675"/>
                  <a:ext cx="260008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L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7289207" y="3728519"/>
              <a:ext cx="873818" cy="1775269"/>
              <a:chOff x="5335525" y="4131740"/>
              <a:chExt cx="873818" cy="177526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366005" y="4284445"/>
                <a:ext cx="843338" cy="1622564"/>
                <a:chOff x="5198060" y="4361714"/>
                <a:chExt cx="843338" cy="1622564"/>
              </a:xfrm>
            </p:grpSpPr>
            <p:grpSp>
              <p:nvGrpSpPr>
                <p:cNvPr id="100" name="Shape 124"/>
                <p:cNvGrpSpPr/>
                <p:nvPr/>
              </p:nvGrpSpPr>
              <p:grpSpPr>
                <a:xfrm>
                  <a:off x="5478739" y="4361714"/>
                  <a:ext cx="276900" cy="1137639"/>
                  <a:chOff x="5550575" y="1832536"/>
                  <a:chExt cx="276900" cy="1137639"/>
                </a:xfrm>
              </p:grpSpPr>
              <p:cxnSp>
                <p:nvCxnSpPr>
                  <p:cNvPr id="102" name="Shape 125"/>
                  <p:cNvCxnSpPr/>
                  <p:nvPr/>
                </p:nvCxnSpPr>
                <p:spPr>
                  <a:xfrm>
                    <a:off x="5683945" y="1832536"/>
                    <a:ext cx="4980" cy="1137639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103" name="Shape 126"/>
                  <p:cNvSpPr/>
                  <p:nvPr/>
                </p:nvSpPr>
                <p:spPr>
                  <a:xfrm>
                    <a:off x="5550575" y="2840200"/>
                    <a:ext cx="276900" cy="126000"/>
                  </a:xfrm>
                  <a:prstGeom prst="rect">
                    <a:avLst/>
                  </a:prstGeom>
                  <a:solidFill>
                    <a:srgbClr val="666666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 b="1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101" name="Shape 127"/>
                <p:cNvSpPr txBox="1"/>
                <p:nvPr/>
              </p:nvSpPr>
              <p:spPr>
                <a:xfrm>
                  <a:off x="5198060" y="5573278"/>
                  <a:ext cx="843338" cy="41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000" b="1" dirty="0">
                      <a:solidFill>
                        <a:schemeClr val="tx2"/>
                      </a:solidFill>
                    </a:rPr>
                    <a:t>Avg income</a:t>
                  </a: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5335525" y="4131740"/>
                <a:ext cx="590599" cy="1376712"/>
                <a:chOff x="5335525" y="4131740"/>
                <a:chExt cx="590599" cy="1376712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649224" y="510875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649224" y="482620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649224" y="454697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649224" y="4281383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/>
                <p:cNvSpPr/>
                <p:nvPr/>
              </p:nvSpPr>
              <p:spPr>
                <a:xfrm>
                  <a:off x="5335525" y="4131740"/>
                  <a:ext cx="296876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H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335525" y="5200675"/>
                  <a:ext cx="260008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L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8218661" y="3728519"/>
              <a:ext cx="873818" cy="1775269"/>
              <a:chOff x="5335525" y="4131740"/>
              <a:chExt cx="873818" cy="1775269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5366005" y="4284445"/>
                <a:ext cx="843338" cy="1622564"/>
                <a:chOff x="5198060" y="4361714"/>
                <a:chExt cx="843338" cy="1622564"/>
              </a:xfrm>
            </p:grpSpPr>
            <p:grpSp>
              <p:nvGrpSpPr>
                <p:cNvPr id="88" name="Shape 124"/>
                <p:cNvGrpSpPr/>
                <p:nvPr/>
              </p:nvGrpSpPr>
              <p:grpSpPr>
                <a:xfrm>
                  <a:off x="5478739" y="4361714"/>
                  <a:ext cx="276900" cy="1137639"/>
                  <a:chOff x="5550575" y="1832536"/>
                  <a:chExt cx="276900" cy="1137639"/>
                </a:xfrm>
              </p:grpSpPr>
              <p:cxnSp>
                <p:nvCxnSpPr>
                  <p:cNvPr id="90" name="Shape 125"/>
                  <p:cNvCxnSpPr/>
                  <p:nvPr/>
                </p:nvCxnSpPr>
                <p:spPr>
                  <a:xfrm>
                    <a:off x="5683945" y="1832536"/>
                    <a:ext cx="4980" cy="1137639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sp>
                <p:nvSpPr>
                  <p:cNvPr id="91" name="Shape 126"/>
                  <p:cNvSpPr/>
                  <p:nvPr/>
                </p:nvSpPr>
                <p:spPr>
                  <a:xfrm>
                    <a:off x="5550575" y="2840200"/>
                    <a:ext cx="276900" cy="126000"/>
                  </a:xfrm>
                  <a:prstGeom prst="rect">
                    <a:avLst/>
                  </a:prstGeom>
                  <a:solidFill>
                    <a:srgbClr val="666666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 b="1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89" name="Shape 127"/>
                <p:cNvSpPr txBox="1"/>
                <p:nvPr/>
              </p:nvSpPr>
              <p:spPr>
                <a:xfrm>
                  <a:off x="5198060" y="5573278"/>
                  <a:ext cx="843338" cy="41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1000" b="1" dirty="0">
                      <a:solidFill>
                        <a:schemeClr val="tx2"/>
                      </a:solidFill>
                    </a:rPr>
                    <a:t>Educ level</a:t>
                  </a: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5335525" y="4131740"/>
                <a:ext cx="590599" cy="1376712"/>
                <a:chOff x="5335525" y="4131740"/>
                <a:chExt cx="590599" cy="1376712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649224" y="510875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649224" y="482620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649224" y="4546975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649224" y="4281383"/>
                  <a:ext cx="2769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ctangle 85"/>
                <p:cNvSpPr/>
                <p:nvPr/>
              </p:nvSpPr>
              <p:spPr>
                <a:xfrm>
                  <a:off x="5335525" y="4131740"/>
                  <a:ext cx="296876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H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5335525" y="5200675"/>
                  <a:ext cx="260008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" sz="1400" b="1" dirty="0">
                      <a:solidFill>
                        <a:schemeClr val="tx2"/>
                      </a:solidFill>
                    </a:rPr>
                    <a:t>L</a:t>
                  </a:r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79" name="TextBox 78"/>
            <p:cNvSpPr txBox="1"/>
            <p:nvPr/>
          </p:nvSpPr>
          <p:spPr>
            <a:xfrm>
              <a:off x="5793640" y="3303853"/>
              <a:ext cx="2890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Move the sliders to the filters the counties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907080" y="1901950"/>
            <a:ext cx="3515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Click on the county to change the party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4359" y="5837688"/>
            <a:ext cx="824161" cy="745865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83" y="5833198"/>
            <a:ext cx="826365" cy="745865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1365195" y="5914049"/>
            <a:ext cx="1221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337 √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79619" y="5911697"/>
            <a:ext cx="1221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201</a:t>
            </a:r>
          </a:p>
        </p:txBody>
      </p:sp>
      <p:sp>
        <p:nvSpPr>
          <p:cNvPr id="136" name="Oval 135">
            <a:hlinkClick r:id="rId7" action="ppaction://hlinksldjump"/>
          </p:cNvPr>
          <p:cNvSpPr/>
          <p:nvPr/>
        </p:nvSpPr>
        <p:spPr>
          <a:xfrm>
            <a:off x="743197" y="3191589"/>
            <a:ext cx="916230" cy="8887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ISSUES WITH 1</a:t>
            </a:r>
            <a:r>
              <a:rPr lang="en-US" baseline="30000" dirty="0"/>
              <a:t>st</a:t>
            </a:r>
            <a:r>
              <a:rPr lang="en-US" dirty="0"/>
              <a:t> VERSION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60" y="1901950"/>
            <a:ext cx="8551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Required users to change results of one county at a time – laborious and lot of county changes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County level not aligned  with electoral college – state level is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 of county misleading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the </a:t>
            </a:r>
            <a:r>
              <a:rPr lang="en-US" sz="2400" dirty="0" err="1"/>
              <a:t>viz</a:t>
            </a:r>
            <a:r>
              <a:rPr lang="en-US" sz="2400" dirty="0"/>
              <a:t> on one dimension like race – too many degrees of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clear who is the winner – red color more evident than the blue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Required lots of text to explain the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Instructors feedback to include supporting </a:t>
            </a:r>
            <a:r>
              <a:rPr lang="en-US" sz="2400" dirty="0" err="1"/>
              <a:t>viz</a:t>
            </a:r>
            <a:r>
              <a:rPr lang="en-US" sz="2400" dirty="0"/>
              <a:t> - bar charts</a:t>
            </a:r>
          </a:p>
        </p:txBody>
      </p:sp>
    </p:spTree>
    <p:extLst>
      <p:ext uri="{BB962C8B-B14F-4D97-AF65-F5344CB8AC3E}">
        <p14:creationId xmlns:p14="http://schemas.microsoft.com/office/powerpoint/2010/main" val="172210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156" y="1970782"/>
            <a:ext cx="8405685" cy="48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4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dirty="0"/>
              <a:t>ISSUES WITH 2</a:t>
            </a:r>
            <a:r>
              <a:rPr lang="en-US" baseline="30000" dirty="0"/>
              <a:t>nd</a:t>
            </a:r>
            <a:r>
              <a:rPr lang="en-US" dirty="0"/>
              <a:t> Version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260" y="1901950"/>
            <a:ext cx="8551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Instructor feedback - Impossible to scale states in proportion to their EC tally without states that are too small (Idaho, North Dakota) and states that are too large (California).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Proportional symbol map: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1155CC"/>
                </a:solidFill>
                <a:latin typeface="Calibri" panose="020F0502020204030204" pitchFamily="34" charset="0"/>
                <a:cs typeface="Arial" panose="020B0604020202020204" pitchFamily="34" charset="0"/>
                <a:hlinkClick r:id="rId3"/>
              </a:rPr>
              <a:t>https://bl.ocks.org/mbostock/4342045</a:t>
            </a:r>
            <a:r>
              <a:rPr lang="en-US" altLang="en-US" sz="24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Issues: Some symbols (circles) overlap (on the east coast)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2222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Cartogram heat-map: </a:t>
            </a:r>
            <a:r>
              <a:rPr lang="en-US" altLang="en-US" sz="2400" dirty="0">
                <a:solidFill>
                  <a:srgbClr val="1155CC"/>
                </a:solidFill>
                <a:latin typeface="Calibri" panose="020F0502020204030204" pitchFamily="34" charset="0"/>
                <a:cs typeface="Arial" panose="020B0604020202020204" pitchFamily="34" charset="0"/>
                <a:hlinkClick r:id="rId4"/>
              </a:rPr>
              <a:t>https://github.com/hrbrmstr/statebins</a:t>
            </a:r>
            <a:endParaRPr lang="en-US" altLang="en-US" sz="2400" dirty="0">
              <a:solidFill>
                <a:srgbClr val="22222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Issues: Too abstract, we wanted something more map like.</a:t>
            </a:r>
          </a:p>
          <a:p>
            <a:pPr lvl="1"/>
            <a:endParaRPr lang="en-US" altLang="en-US" sz="2400" dirty="0">
              <a:solidFill>
                <a:srgbClr val="22222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Finally decided on proportional symbol map with symbol jittering</a:t>
            </a:r>
            <a:br>
              <a:rPr lang="en-US" altLang="en-US" sz="24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9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 (Pre-Usability)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75" y="1668198"/>
            <a:ext cx="7448533" cy="51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5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 (Pre-Usability)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63" y="1603744"/>
            <a:ext cx="7483475" cy="519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 (Pre-Usability)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07" y="1616481"/>
            <a:ext cx="744093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6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488</Words>
  <Application>Microsoft Office PowerPoint</Application>
  <PresentationFormat>On-screen Show (4:3)</PresentationFormat>
  <Paragraphs>118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US Presidential Elections 2016</vt:lpstr>
      <vt:lpstr>1st ITERATION</vt:lpstr>
      <vt:lpstr>1st ITERATION (contd.)</vt:lpstr>
      <vt:lpstr>ISSUES WITH 1st VERSION</vt:lpstr>
      <vt:lpstr>2nd ITERATION</vt:lpstr>
      <vt:lpstr>ISSUES WITH 2nd Version</vt:lpstr>
      <vt:lpstr>3rd ITERATION (Pre-Usability) </vt:lpstr>
      <vt:lpstr>3rd ITERATION (Pre-Usability)</vt:lpstr>
      <vt:lpstr>3rd ITERATION (Pre-Usability)</vt:lpstr>
      <vt:lpstr>USABILITY TEST</vt:lpstr>
      <vt:lpstr>USABILITY IMPROVEMENTS - Home</vt:lpstr>
      <vt:lpstr>USABILITY IMPROVEMENTS</vt:lpstr>
      <vt:lpstr>USABILITY IMPROVEMENTS</vt:lpstr>
      <vt:lpstr>USABILITY IMPROVEMENTS</vt:lpstr>
      <vt:lpstr>Choice of Technology</vt:lpstr>
      <vt:lpstr>DEMO</vt:lpstr>
      <vt:lpstr>Q &amp; A and contact information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Vikram Hegde</cp:lastModifiedBy>
  <cp:revision>208</cp:revision>
  <dcterms:created xsi:type="dcterms:W3CDTF">2013-08-21T19:17:07Z</dcterms:created>
  <dcterms:modified xsi:type="dcterms:W3CDTF">2016-08-12T04:24:44Z</dcterms:modified>
</cp:coreProperties>
</file>