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4" r:id="rId7"/>
    <p:sldId id="260" r:id="rId8"/>
    <p:sldId id="261" r:id="rId9"/>
    <p:sldId id="262" r:id="rId10"/>
    <p:sldId id="265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ubha\WS205-Data\Project\cpcategories.tx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ubha\WS205-Data\Project\cpchemical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ubha\WS205-Data\Project\cpchemical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ubha\WS205-Data\Project\top100chemsinprod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ubha\WS205-Data\Project\top100_toxchemsinprod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100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cpcategories!$B$2:$B$101</c:f>
              <c:strCache>
                <c:ptCount val="100"/>
                <c:pt idx="0">
                  <c:v>pesticide</c:v>
                </c:pt>
                <c:pt idx="1">
                  <c:v>drug</c:v>
                </c:pt>
                <c:pt idx="2">
                  <c:v>pesticide inert_ingredient</c:v>
                </c:pt>
                <c:pt idx="3">
                  <c:v>paint</c:v>
                </c:pt>
                <c:pt idx="4">
                  <c:v>manufacturing metals</c:v>
                </c:pt>
                <c:pt idx="5">
                  <c:v>drug_ACToRUseDB</c:v>
                </c:pt>
                <c:pt idx="6">
                  <c:v>industrial_manufacturing_ACToRUseDB</c:v>
                </c:pt>
                <c:pt idx="7">
                  <c:v>manufacturing chemical</c:v>
                </c:pt>
                <c:pt idx="8">
                  <c:v>automotive</c:v>
                </c:pt>
                <c:pt idx="9">
                  <c:v>food_residue</c:v>
                </c:pt>
                <c:pt idx="10">
                  <c:v>cleaning_washing</c:v>
                </c:pt>
                <c:pt idx="11">
                  <c:v>manufacturing machines</c:v>
                </c:pt>
                <c:pt idx="12">
                  <c:v>adhesive</c:v>
                </c:pt>
                <c:pt idx="13">
                  <c:v>food_contact</c:v>
                </c:pt>
                <c:pt idx="14">
                  <c:v>lubricant</c:v>
                </c:pt>
                <c:pt idx="15">
                  <c:v>manufacturing plastics</c:v>
                </c:pt>
                <c:pt idx="16">
                  <c:v>surface_treatment</c:v>
                </c:pt>
                <c:pt idx="17">
                  <c:v>construction</c:v>
                </c:pt>
                <c:pt idx="18">
                  <c:v>food</c:v>
                </c:pt>
                <c:pt idx="19">
                  <c:v>consumer_use</c:v>
                </c:pt>
                <c:pt idx="20">
                  <c:v>food_additive flavor</c:v>
                </c:pt>
                <c:pt idx="21">
                  <c:v>fluid_property_modulator</c:v>
                </c:pt>
                <c:pt idx="22">
                  <c:v>human_metabolite</c:v>
                </c:pt>
                <c:pt idx="23">
                  <c:v>colorant</c:v>
                </c:pt>
                <c:pt idx="24">
                  <c:v>food_additive_ACToRUseDB</c:v>
                </c:pt>
                <c:pt idx="25">
                  <c:v>building_construction</c:v>
                </c:pt>
                <c:pt idx="26">
                  <c:v>personal_care cosmetics</c:v>
                </c:pt>
                <c:pt idx="27">
                  <c:v>manufacturing rubber</c:v>
                </c:pt>
                <c:pt idx="28">
                  <c:v>inert_ACToRUseDB</c:v>
                </c:pt>
                <c:pt idx="29">
                  <c:v>food_additive</c:v>
                </c:pt>
                <c:pt idx="30">
                  <c:v>automotive_care</c:v>
                </c:pt>
                <c:pt idx="31">
                  <c:v>pesticide active_ingredient</c:v>
                </c:pt>
                <c:pt idx="32">
                  <c:v>fragrance consumer_use</c:v>
                </c:pt>
                <c:pt idx="33">
                  <c:v>surface_treatment metals</c:v>
                </c:pt>
                <c:pt idx="34">
                  <c:v>process_regulator</c:v>
                </c:pt>
                <c:pt idx="35">
                  <c:v>industrial cleaning_washing</c:v>
                </c:pt>
                <c:pt idx="36">
                  <c:v>manufacturing textile</c:v>
                </c:pt>
                <c:pt idx="37">
                  <c:v>manufacturing paint</c:v>
                </c:pt>
                <c:pt idx="38">
                  <c:v>manufacturing paper</c:v>
                </c:pt>
                <c:pt idx="39">
                  <c:v>personal_care_ACToRUseDB</c:v>
                </c:pt>
                <c:pt idx="40">
                  <c:v>printing</c:v>
                </c:pt>
                <c:pt idx="41">
                  <c:v>manufacturing raw_material</c:v>
                </c:pt>
                <c:pt idx="42">
                  <c:v>paint volatile_organic</c:v>
                </c:pt>
                <c:pt idx="43">
                  <c:v>photographic</c:v>
                </c:pt>
                <c:pt idx="44">
                  <c:v>building_material</c:v>
                </c:pt>
                <c:pt idx="45">
                  <c:v>manufacturing building_material wood</c:v>
                </c:pt>
                <c:pt idx="46">
                  <c:v>pesticide_ACToRUseDB</c:v>
                </c:pt>
                <c:pt idx="47">
                  <c:v>personal_care cosmetics prohibited_ASEAN</c:v>
                </c:pt>
                <c:pt idx="48">
                  <c:v>resource_extraction gas</c:v>
                </c:pt>
                <c:pt idx="49">
                  <c:v>filler</c:v>
                </c:pt>
                <c:pt idx="50">
                  <c:v>pesticide food_additive</c:v>
                </c:pt>
                <c:pt idx="51">
                  <c:v>manufacturing furniture</c:v>
                </c:pt>
                <c:pt idx="52">
                  <c:v>manufacturing automotive</c:v>
                </c:pt>
                <c:pt idx="53">
                  <c:v>manufacturing oil</c:v>
                </c:pt>
                <c:pt idx="54">
                  <c:v>drinking_water_contaminant pesticide detected</c:v>
                </c:pt>
                <c:pt idx="55">
                  <c:v>manufacturing food</c:v>
                </c:pt>
                <c:pt idx="56">
                  <c:v>consumer_use_ACToRUseDB</c:v>
                </c:pt>
                <c:pt idx="57">
                  <c:v>building_material flooring</c:v>
                </c:pt>
                <c:pt idx="58">
                  <c:v>agrochemical crop</c:v>
                </c:pt>
                <c:pt idx="59">
                  <c:v>manufacturing export</c:v>
                </c:pt>
                <c:pt idx="60">
                  <c:v>solvent</c:v>
                </c:pt>
                <c:pt idx="61">
                  <c:v>building_construction boats</c:v>
                </c:pt>
                <c:pt idx="62">
                  <c:v>drug dea_abuse_concern</c:v>
                </c:pt>
                <c:pt idx="63">
                  <c:v>industrial_fluid</c:v>
                </c:pt>
                <c:pt idx="64">
                  <c:v>hunting</c:v>
                </c:pt>
                <c:pt idx="65">
                  <c:v>manufacturing electrical</c:v>
                </c:pt>
                <c:pt idx="66">
                  <c:v>personal_care cosmetics restricted_Europe</c:v>
                </c:pt>
                <c:pt idx="67">
                  <c:v>agricultural crop</c:v>
                </c:pt>
                <c:pt idx="68">
                  <c:v>agricultural</c:v>
                </c:pt>
                <c:pt idx="69">
                  <c:v>printing ink</c:v>
                </c:pt>
                <c:pt idx="70">
                  <c:v>resource_extraction oil</c:v>
                </c:pt>
                <c:pt idx="71">
                  <c:v>agricultural animal</c:v>
                </c:pt>
                <c:pt idx="72">
                  <c:v>water_treatment</c:v>
                </c:pt>
                <c:pt idx="73">
                  <c:v>paint automotive_care</c:v>
                </c:pt>
                <c:pt idx="74">
                  <c:v>building_material walls</c:v>
                </c:pt>
                <c:pt idx="75">
                  <c:v>fuel</c:v>
                </c:pt>
                <c:pt idx="76">
                  <c:v>cigarettes</c:v>
                </c:pt>
                <c:pt idx="77">
                  <c:v>chemical laboratory</c:v>
                </c:pt>
                <c:pt idx="78">
                  <c:v>manufacturing soap</c:v>
                </c:pt>
                <c:pt idx="79">
                  <c:v>paint water_based</c:v>
                </c:pt>
                <c:pt idx="80">
                  <c:v>plastics</c:v>
                </c:pt>
                <c:pt idx="81">
                  <c:v>personal_care cosmetics hair_dye</c:v>
                </c:pt>
                <c:pt idx="82">
                  <c:v>manufacturing minerals</c:v>
                </c:pt>
                <c:pt idx="83">
                  <c:v>manufacturing</c:v>
                </c:pt>
                <c:pt idx="84">
                  <c:v>drug discontinued</c:v>
                </c:pt>
                <c:pt idx="85">
                  <c:v>pesticide biocide active_ingredient</c:v>
                </c:pt>
                <c:pt idx="86">
                  <c:v>manufacturing drug</c:v>
                </c:pt>
                <c:pt idx="87">
                  <c:v>fragrance</c:v>
                </c:pt>
                <c:pt idx="88">
                  <c:v>building_material filler</c:v>
                </c:pt>
                <c:pt idx="89">
                  <c:v>building_material insulation</c:v>
                </c:pt>
                <c:pt idx="90">
                  <c:v>polish</c:v>
                </c:pt>
                <c:pt idx="91">
                  <c:v>pesticide preservatives</c:v>
                </c:pt>
                <c:pt idx="92">
                  <c:v>detergent fragrance</c:v>
                </c:pt>
                <c:pt idx="93">
                  <c:v>soap fragrance</c:v>
                </c:pt>
                <c:pt idx="94">
                  <c:v>binding</c:v>
                </c:pt>
                <c:pt idx="95">
                  <c:v>agrochemical crop fruit</c:v>
                </c:pt>
                <c:pt idx="96">
                  <c:v>building_construction brick</c:v>
                </c:pt>
                <c:pt idx="97">
                  <c:v>hardener</c:v>
                </c:pt>
                <c:pt idx="98">
                  <c:v>binding paint</c:v>
                </c:pt>
                <c:pt idx="99">
                  <c:v>drug orphan</c:v>
                </c:pt>
              </c:strCache>
            </c:strRef>
          </c:cat>
          <c:val>
            <c:numRef>
              <c:f>cpcategories!$C$2:$C$101</c:f>
              <c:numCache>
                <c:formatCode>General</c:formatCode>
                <c:ptCount val="100"/>
                <c:pt idx="0">
                  <c:v>35876</c:v>
                </c:pt>
                <c:pt idx="1">
                  <c:v>23731</c:v>
                </c:pt>
                <c:pt idx="2">
                  <c:v>15432</c:v>
                </c:pt>
                <c:pt idx="3">
                  <c:v>14418</c:v>
                </c:pt>
                <c:pt idx="4">
                  <c:v>12511</c:v>
                </c:pt>
                <c:pt idx="5">
                  <c:v>11561</c:v>
                </c:pt>
                <c:pt idx="6">
                  <c:v>11172</c:v>
                </c:pt>
                <c:pt idx="7">
                  <c:v>10719</c:v>
                </c:pt>
                <c:pt idx="8">
                  <c:v>10162</c:v>
                </c:pt>
                <c:pt idx="9">
                  <c:v>9924</c:v>
                </c:pt>
                <c:pt idx="10">
                  <c:v>9280</c:v>
                </c:pt>
                <c:pt idx="11">
                  <c:v>8406</c:v>
                </c:pt>
                <c:pt idx="12">
                  <c:v>7707</c:v>
                </c:pt>
                <c:pt idx="13">
                  <c:v>7193</c:v>
                </c:pt>
                <c:pt idx="14">
                  <c:v>6978</c:v>
                </c:pt>
                <c:pt idx="15">
                  <c:v>6712</c:v>
                </c:pt>
                <c:pt idx="16">
                  <c:v>6196</c:v>
                </c:pt>
                <c:pt idx="17">
                  <c:v>5885</c:v>
                </c:pt>
                <c:pt idx="18">
                  <c:v>4892</c:v>
                </c:pt>
                <c:pt idx="19">
                  <c:v>4787</c:v>
                </c:pt>
                <c:pt idx="20">
                  <c:v>4693</c:v>
                </c:pt>
                <c:pt idx="21">
                  <c:v>4469</c:v>
                </c:pt>
                <c:pt idx="22">
                  <c:v>4418</c:v>
                </c:pt>
                <c:pt idx="23">
                  <c:v>4391</c:v>
                </c:pt>
                <c:pt idx="24">
                  <c:v>4328</c:v>
                </c:pt>
                <c:pt idx="25">
                  <c:v>4279</c:v>
                </c:pt>
                <c:pt idx="26">
                  <c:v>4207</c:v>
                </c:pt>
                <c:pt idx="27">
                  <c:v>3793</c:v>
                </c:pt>
                <c:pt idx="28">
                  <c:v>3765</c:v>
                </c:pt>
                <c:pt idx="29">
                  <c:v>3717</c:v>
                </c:pt>
                <c:pt idx="30">
                  <c:v>3693</c:v>
                </c:pt>
                <c:pt idx="31">
                  <c:v>3643</c:v>
                </c:pt>
                <c:pt idx="32">
                  <c:v>3526</c:v>
                </c:pt>
                <c:pt idx="33">
                  <c:v>3520</c:v>
                </c:pt>
                <c:pt idx="34">
                  <c:v>3498</c:v>
                </c:pt>
                <c:pt idx="35">
                  <c:v>3448</c:v>
                </c:pt>
                <c:pt idx="36">
                  <c:v>3355</c:v>
                </c:pt>
                <c:pt idx="37">
                  <c:v>3256</c:v>
                </c:pt>
                <c:pt idx="38">
                  <c:v>3237</c:v>
                </c:pt>
                <c:pt idx="39">
                  <c:v>3195</c:v>
                </c:pt>
                <c:pt idx="40">
                  <c:v>3152</c:v>
                </c:pt>
                <c:pt idx="41">
                  <c:v>3077</c:v>
                </c:pt>
                <c:pt idx="42">
                  <c:v>2993</c:v>
                </c:pt>
                <c:pt idx="43">
                  <c:v>2975</c:v>
                </c:pt>
                <c:pt idx="44">
                  <c:v>2896</c:v>
                </c:pt>
                <c:pt idx="45">
                  <c:v>2888</c:v>
                </c:pt>
                <c:pt idx="46">
                  <c:v>2860</c:v>
                </c:pt>
                <c:pt idx="47">
                  <c:v>2808</c:v>
                </c:pt>
                <c:pt idx="48">
                  <c:v>2787</c:v>
                </c:pt>
                <c:pt idx="49">
                  <c:v>2744</c:v>
                </c:pt>
                <c:pt idx="50">
                  <c:v>2640</c:v>
                </c:pt>
                <c:pt idx="51">
                  <c:v>2611</c:v>
                </c:pt>
                <c:pt idx="52">
                  <c:v>2610</c:v>
                </c:pt>
                <c:pt idx="53">
                  <c:v>2534</c:v>
                </c:pt>
                <c:pt idx="54">
                  <c:v>2496</c:v>
                </c:pt>
                <c:pt idx="55">
                  <c:v>2403</c:v>
                </c:pt>
                <c:pt idx="56">
                  <c:v>2361</c:v>
                </c:pt>
                <c:pt idx="57">
                  <c:v>2354</c:v>
                </c:pt>
                <c:pt idx="58">
                  <c:v>2201</c:v>
                </c:pt>
                <c:pt idx="59">
                  <c:v>2134</c:v>
                </c:pt>
                <c:pt idx="60">
                  <c:v>2094</c:v>
                </c:pt>
                <c:pt idx="61">
                  <c:v>2080</c:v>
                </c:pt>
                <c:pt idx="62">
                  <c:v>2039</c:v>
                </c:pt>
                <c:pt idx="63">
                  <c:v>2005</c:v>
                </c:pt>
                <c:pt idx="64">
                  <c:v>1910</c:v>
                </c:pt>
                <c:pt idx="65">
                  <c:v>1897</c:v>
                </c:pt>
                <c:pt idx="66">
                  <c:v>1892</c:v>
                </c:pt>
                <c:pt idx="67">
                  <c:v>1875</c:v>
                </c:pt>
                <c:pt idx="68">
                  <c:v>1842</c:v>
                </c:pt>
                <c:pt idx="69">
                  <c:v>1833</c:v>
                </c:pt>
                <c:pt idx="70">
                  <c:v>1790</c:v>
                </c:pt>
                <c:pt idx="71">
                  <c:v>1696</c:v>
                </c:pt>
                <c:pt idx="72">
                  <c:v>1563</c:v>
                </c:pt>
                <c:pt idx="73">
                  <c:v>1545</c:v>
                </c:pt>
                <c:pt idx="74">
                  <c:v>1507</c:v>
                </c:pt>
                <c:pt idx="75">
                  <c:v>1493</c:v>
                </c:pt>
                <c:pt idx="76">
                  <c:v>1478</c:v>
                </c:pt>
                <c:pt idx="77">
                  <c:v>1454</c:v>
                </c:pt>
                <c:pt idx="78">
                  <c:v>1452</c:v>
                </c:pt>
                <c:pt idx="79">
                  <c:v>1445</c:v>
                </c:pt>
                <c:pt idx="80">
                  <c:v>1383</c:v>
                </c:pt>
                <c:pt idx="81">
                  <c:v>1341</c:v>
                </c:pt>
                <c:pt idx="82">
                  <c:v>1335</c:v>
                </c:pt>
                <c:pt idx="83">
                  <c:v>1333</c:v>
                </c:pt>
                <c:pt idx="84">
                  <c:v>1240</c:v>
                </c:pt>
                <c:pt idx="85">
                  <c:v>1225</c:v>
                </c:pt>
                <c:pt idx="86">
                  <c:v>1221</c:v>
                </c:pt>
                <c:pt idx="87">
                  <c:v>1180</c:v>
                </c:pt>
                <c:pt idx="88">
                  <c:v>1168</c:v>
                </c:pt>
                <c:pt idx="89">
                  <c:v>1157</c:v>
                </c:pt>
                <c:pt idx="90">
                  <c:v>1148</c:v>
                </c:pt>
                <c:pt idx="91">
                  <c:v>1125</c:v>
                </c:pt>
                <c:pt idx="92">
                  <c:v>1113</c:v>
                </c:pt>
                <c:pt idx="93">
                  <c:v>1113</c:v>
                </c:pt>
                <c:pt idx="94">
                  <c:v>1081</c:v>
                </c:pt>
                <c:pt idx="95">
                  <c:v>1044</c:v>
                </c:pt>
                <c:pt idx="96">
                  <c:v>991</c:v>
                </c:pt>
                <c:pt idx="97">
                  <c:v>963</c:v>
                </c:pt>
                <c:pt idx="98">
                  <c:v>938</c:v>
                </c:pt>
                <c:pt idx="99">
                  <c:v>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C5-4279-98C8-1B200330D7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0347144"/>
        <c:axId val="380349440"/>
      </c:barChart>
      <c:catAx>
        <c:axId val="380347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349440"/>
        <c:crosses val="autoZero"/>
        <c:auto val="1"/>
        <c:lblAlgn val="ctr"/>
        <c:lblOffset val="100"/>
        <c:noMultiLvlLbl val="0"/>
      </c:catAx>
      <c:valAx>
        <c:axId val="380349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chemicals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347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100 chemicals by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cpchemicals!$E$1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cpchemicals!$D$2:$D$100</c:f>
              <c:strCache>
                <c:ptCount val="99"/>
                <c:pt idx="0">
                  <c:v>water</c:v>
                </c:pt>
                <c:pt idx="1">
                  <c:v>ISOPROPYL ALCOHOL</c:v>
                </c:pt>
                <c:pt idx="2">
                  <c:v>Ethanol</c:v>
                </c:pt>
                <c:pt idx="3">
                  <c:v>1,2-Propanediol</c:v>
                </c:pt>
                <c:pt idx="4">
                  <c:v>sodium hydroxide</c:v>
                </c:pt>
                <c:pt idx="5">
                  <c:v>silicon dioxide</c:v>
                </c:pt>
                <c:pt idx="6">
                  <c:v>Formaldehyde</c:v>
                </c:pt>
                <c:pt idx="7">
                  <c:v>titanium dioxide</c:v>
                </c:pt>
                <c:pt idx="8">
                  <c:v>sodium chloride</c:v>
                </c:pt>
                <c:pt idx="9">
                  <c:v>XYLENE</c:v>
                </c:pt>
                <c:pt idx="10">
                  <c:v>methanol</c:v>
                </c:pt>
                <c:pt idx="11">
                  <c:v>glycerol</c:v>
                </c:pt>
                <c:pt idx="12">
                  <c:v>potassium hydroxide</c:v>
                </c:pt>
                <c:pt idx="13">
                  <c:v>baysilon</c:v>
                </c:pt>
                <c:pt idx="14">
                  <c:v>ETHYLENE GLYCOL</c:v>
                </c:pt>
                <c:pt idx="15">
                  <c:v>2,2,2-nitrilotriethanol</c:v>
                </c:pt>
                <c:pt idx="16">
                  <c:v>Polyox WSR-N 60</c:v>
                </c:pt>
                <c:pt idx="17">
                  <c:v>Toluene</c:v>
                </c:pt>
                <c:pt idx="18">
                  <c:v>2,6-di-tert-butyl-p-cresol</c:v>
                </c:pt>
                <c:pt idx="19">
                  <c:v>orthophosphoric acid</c:v>
                </c:pt>
                <c:pt idx="20">
                  <c:v>Acetic acid</c:v>
                </c:pt>
                <c:pt idx="21">
                  <c:v>sodium sulphate</c:v>
                </c:pt>
                <c:pt idx="22">
                  <c:v>2-(2-butoxyethoxy)ethanol</c:v>
                </c:pt>
                <c:pt idx="23">
                  <c:v>2-METHYL-4-ISOTHIAZOLIN-3-ONE</c:v>
                </c:pt>
                <c:pt idx="24">
                  <c:v>benzene</c:v>
                </c:pt>
                <c:pt idx="25">
                  <c:v>calcium carbonate</c:v>
                </c:pt>
                <c:pt idx="26">
                  <c:v>Citric Acid</c:v>
                </c:pt>
                <c:pt idx="27">
                  <c:v>2-butoxyethanol</c:v>
                </c:pt>
                <c:pt idx="28">
                  <c:v>Carbon black</c:v>
                </c:pt>
                <c:pt idx="29">
                  <c:v>Distillates (petroleum), hydrotreated light</c:v>
                </c:pt>
                <c:pt idx="30">
                  <c:v>propane</c:v>
                </c:pt>
                <c:pt idx="31">
                  <c:v>Solvent naphtha (petroleum), light arom.</c:v>
                </c:pt>
                <c:pt idx="32">
                  <c:v>sodium carbonate</c:v>
                </c:pt>
                <c:pt idx="33">
                  <c:v>Quartz (SiO2)</c:v>
                </c:pt>
                <c:pt idx="34">
                  <c:v>diiron trioxide</c:v>
                </c:pt>
                <c:pt idx="35">
                  <c:v>5-CHLORO-2-METHYL-4-ISOTHIAZOLIN-3-ONE</c:v>
                </c:pt>
                <c:pt idx="36">
                  <c:v>(2-methoxymethylethoxy)propanol</c:v>
                </c:pt>
                <c:pt idx="37">
                  <c:v>ACETONE</c:v>
                </c:pt>
                <c:pt idx="38">
                  <c:v>Talc (Mg3H2(SiO3)4)</c:v>
                </c:pt>
                <c:pt idx="39">
                  <c:v>ethyl acetate</c:v>
                </c:pt>
                <c:pt idx="40">
                  <c:v>butane</c:v>
                </c:pt>
                <c:pt idx="41">
                  <c:v>Naphtha (petroleum), hydrotreated heavy</c:v>
                </c:pt>
                <c:pt idx="42">
                  <c:v>Butan-1-Ol</c:v>
                </c:pt>
                <c:pt idx="43">
                  <c:v>1-methoxypropan-2-ol</c:v>
                </c:pt>
                <c:pt idx="44">
                  <c:v>butanone</c:v>
                </c:pt>
                <c:pt idx="45">
                  <c:v>zinc oxide</c:v>
                </c:pt>
                <c:pt idx="46">
                  <c:v>ALUMINUM OXIDE</c:v>
                </c:pt>
                <c:pt idx="47">
                  <c:v>sulphuric acid</c:v>
                </c:pt>
                <c:pt idx="48">
                  <c:v>n-butyl acetate</c:v>
                </c:pt>
                <c:pt idx="49">
                  <c:v>EDTA, TETRASODIUM</c:v>
                </c:pt>
                <c:pt idx="50">
                  <c:v>benzyl alcohol</c:v>
                </c:pt>
                <c:pt idx="51">
                  <c:v>ammonia, aqueous solution</c:v>
                </c:pt>
                <c:pt idx="52">
                  <c:v>Kaolin</c:v>
                </c:pt>
                <c:pt idx="53">
                  <c:v>ETHYLBENZENE</c:v>
                </c:pt>
                <c:pt idx="54">
                  <c:v>White mineral oil (petroleum)</c:v>
                </c:pt>
                <c:pt idx="55">
                  <c:v>1,2-benzisothiazol-3(2H)-one</c:v>
                </c:pt>
                <c:pt idx="56">
                  <c:v>hydrogen chloride</c:v>
                </c:pt>
                <c:pt idx="57">
                  <c:v>2-methoxy-1-methylethyl acetate</c:v>
                </c:pt>
                <c:pt idx="58">
                  <c:v>Naphtha (petroleum), hydrodesulfurized heavy</c:v>
                </c:pt>
                <c:pt idx="59">
                  <c:v>MONOETHANOLAMINE</c:v>
                </c:pt>
                <c:pt idx="60">
                  <c:v>DIETHYLENE GLYCOL</c:v>
                </c:pt>
                <c:pt idx="61">
                  <c:v>Phenol</c:v>
                </c:pt>
                <c:pt idx="62">
                  <c:v>METHYL METHACRYLATE</c:v>
                </c:pt>
                <c:pt idx="63">
                  <c:v>oxydipropanol</c:v>
                </c:pt>
                <c:pt idx="64">
                  <c:v>Urea</c:v>
                </c:pt>
                <c:pt idx="65">
                  <c:v>Paraffin waxes and Hydrocarbon waxes</c:v>
                </c:pt>
                <c:pt idx="66">
                  <c:v>Nonylphenol, ethoxylated</c:v>
                </c:pt>
                <c:pt idx="67">
                  <c:v>2-methylpropan-1-ol</c:v>
                </c:pt>
                <c:pt idx="68">
                  <c:v>ETHYLENE OXIDE</c:v>
                </c:pt>
                <c:pt idx="69">
                  <c:v>STYRENE</c:v>
                </c:pt>
                <c:pt idx="70">
                  <c:v>Poloxalene</c:v>
                </c:pt>
                <c:pt idx="71">
                  <c:v>EPICHLOROHYDRIN-4, 4-ISOPROPYLIDENEDIPHENOL RESIN</c:v>
                </c:pt>
                <c:pt idx="72">
                  <c:v>Solvent naphtha (petroleum), medium aliph.</c:v>
                </c:pt>
                <c:pt idx="73">
                  <c:v>aquafil</c:v>
                </c:pt>
                <c:pt idx="74">
                  <c:v>2,2-iminodiethanol</c:v>
                </c:pt>
                <c:pt idx="75">
                  <c:v>Limestone</c:v>
                </c:pt>
                <c:pt idx="76">
                  <c:v>Solvent naphtha (petroleum), heavy arom.</c:v>
                </c:pt>
                <c:pt idx="77">
                  <c:v>Polyethylene</c:v>
                </c:pt>
                <c:pt idx="78">
                  <c:v>1-methyl-2-pyrrolidone</c:v>
                </c:pt>
                <c:pt idx="79">
                  <c:v>Magnesium oxide</c:v>
                </c:pt>
                <c:pt idx="80">
                  <c:v>29H,31H-phthalocyaninato(2-)-N29,N30,N31,N32 copper</c:v>
                </c:pt>
                <c:pt idx="81">
                  <c:v>2-BROMO-2-NITRO-1,3-PROPANEDIOL</c:v>
                </c:pt>
                <c:pt idx="82">
                  <c:v>barium sulfate</c:v>
                </c:pt>
                <c:pt idx="83">
                  <c:v>ACRYLIC ACID</c:v>
                </c:pt>
                <c:pt idx="84">
                  <c:v>Alcohols, C9-11, ethoxylated</c:v>
                </c:pt>
                <c:pt idx="85">
                  <c:v>magnesium chloride</c:v>
                </c:pt>
                <c:pt idx="86">
                  <c:v>Aluminium</c:v>
                </c:pt>
                <c:pt idx="87">
                  <c:v>disodium metasilicate</c:v>
                </c:pt>
                <c:pt idx="88">
                  <c:v>Stearic acid</c:v>
                </c:pt>
                <c:pt idx="89">
                  <c:v>Paraffin oils</c:v>
                </c:pt>
                <c:pt idx="90">
                  <c:v>Kathon 886</c:v>
                </c:pt>
                <c:pt idx="91">
                  <c:v>Distillates (petroleum), solvent-dewaxed heavy paraffinic</c:v>
                </c:pt>
                <c:pt idx="92">
                  <c:v>Oleic Acid</c:v>
                </c:pt>
                <c:pt idx="93">
                  <c:v>sulfur</c:v>
                </c:pt>
                <c:pt idx="94">
                  <c:v>2-(2-ethoxyethoxy)ethanol</c:v>
                </c:pt>
                <c:pt idx="95">
                  <c:v>ammonia, anhydrous</c:v>
                </c:pt>
                <c:pt idx="96">
                  <c:v>MAGNESIUM NITRATE</c:v>
                </c:pt>
                <c:pt idx="97">
                  <c:v>Isotridecanol, ethoxylated</c:v>
                </c:pt>
                <c:pt idx="98">
                  <c:v>Fatty acids, tall-oil</c:v>
                </c:pt>
              </c:strCache>
            </c:strRef>
          </c:cat>
          <c:val>
            <c:numRef>
              <c:f>cpchemicals!$E$2:$E$100</c:f>
              <c:numCache>
                <c:formatCode>General</c:formatCode>
                <c:ptCount val="99"/>
                <c:pt idx="0">
                  <c:v>2243</c:v>
                </c:pt>
                <c:pt idx="1">
                  <c:v>1357</c:v>
                </c:pt>
                <c:pt idx="2">
                  <c:v>1325</c:v>
                </c:pt>
                <c:pt idx="3">
                  <c:v>1244</c:v>
                </c:pt>
                <c:pt idx="4">
                  <c:v>1201</c:v>
                </c:pt>
                <c:pt idx="5">
                  <c:v>1083</c:v>
                </c:pt>
                <c:pt idx="6">
                  <c:v>1022</c:v>
                </c:pt>
                <c:pt idx="7">
                  <c:v>996</c:v>
                </c:pt>
                <c:pt idx="8">
                  <c:v>983</c:v>
                </c:pt>
                <c:pt idx="9">
                  <c:v>977</c:v>
                </c:pt>
                <c:pt idx="10">
                  <c:v>955</c:v>
                </c:pt>
                <c:pt idx="11">
                  <c:v>882</c:v>
                </c:pt>
                <c:pt idx="12">
                  <c:v>847</c:v>
                </c:pt>
                <c:pt idx="13">
                  <c:v>835</c:v>
                </c:pt>
                <c:pt idx="14">
                  <c:v>817</c:v>
                </c:pt>
                <c:pt idx="15">
                  <c:v>807</c:v>
                </c:pt>
                <c:pt idx="16">
                  <c:v>805</c:v>
                </c:pt>
                <c:pt idx="17">
                  <c:v>803</c:v>
                </c:pt>
                <c:pt idx="18">
                  <c:v>790</c:v>
                </c:pt>
                <c:pt idx="19">
                  <c:v>790</c:v>
                </c:pt>
                <c:pt idx="20">
                  <c:v>777</c:v>
                </c:pt>
                <c:pt idx="21">
                  <c:v>770</c:v>
                </c:pt>
                <c:pt idx="22">
                  <c:v>768</c:v>
                </c:pt>
                <c:pt idx="23">
                  <c:v>755</c:v>
                </c:pt>
                <c:pt idx="24">
                  <c:v>747</c:v>
                </c:pt>
                <c:pt idx="25">
                  <c:v>743</c:v>
                </c:pt>
                <c:pt idx="26">
                  <c:v>731</c:v>
                </c:pt>
                <c:pt idx="27">
                  <c:v>730</c:v>
                </c:pt>
                <c:pt idx="28">
                  <c:v>719</c:v>
                </c:pt>
                <c:pt idx="29">
                  <c:v>715</c:v>
                </c:pt>
                <c:pt idx="30">
                  <c:v>712</c:v>
                </c:pt>
                <c:pt idx="31">
                  <c:v>705</c:v>
                </c:pt>
                <c:pt idx="32">
                  <c:v>697</c:v>
                </c:pt>
                <c:pt idx="33">
                  <c:v>695</c:v>
                </c:pt>
                <c:pt idx="34">
                  <c:v>691</c:v>
                </c:pt>
                <c:pt idx="35">
                  <c:v>690</c:v>
                </c:pt>
                <c:pt idx="36">
                  <c:v>690</c:v>
                </c:pt>
                <c:pt idx="37">
                  <c:v>689</c:v>
                </c:pt>
                <c:pt idx="38">
                  <c:v>687</c:v>
                </c:pt>
                <c:pt idx="39">
                  <c:v>683</c:v>
                </c:pt>
                <c:pt idx="40">
                  <c:v>680</c:v>
                </c:pt>
                <c:pt idx="41">
                  <c:v>673</c:v>
                </c:pt>
                <c:pt idx="42">
                  <c:v>673</c:v>
                </c:pt>
                <c:pt idx="43">
                  <c:v>648</c:v>
                </c:pt>
                <c:pt idx="44">
                  <c:v>643</c:v>
                </c:pt>
                <c:pt idx="45">
                  <c:v>642</c:v>
                </c:pt>
                <c:pt idx="46">
                  <c:v>641</c:v>
                </c:pt>
                <c:pt idx="47">
                  <c:v>619</c:v>
                </c:pt>
                <c:pt idx="48">
                  <c:v>616</c:v>
                </c:pt>
                <c:pt idx="49">
                  <c:v>614</c:v>
                </c:pt>
                <c:pt idx="50">
                  <c:v>610</c:v>
                </c:pt>
                <c:pt idx="51">
                  <c:v>599</c:v>
                </c:pt>
                <c:pt idx="52">
                  <c:v>587</c:v>
                </c:pt>
                <c:pt idx="53">
                  <c:v>578</c:v>
                </c:pt>
                <c:pt idx="54">
                  <c:v>578</c:v>
                </c:pt>
                <c:pt idx="55">
                  <c:v>565</c:v>
                </c:pt>
                <c:pt idx="56">
                  <c:v>564</c:v>
                </c:pt>
                <c:pt idx="57">
                  <c:v>560</c:v>
                </c:pt>
                <c:pt idx="58">
                  <c:v>556</c:v>
                </c:pt>
                <c:pt idx="59">
                  <c:v>555</c:v>
                </c:pt>
                <c:pt idx="60">
                  <c:v>554</c:v>
                </c:pt>
                <c:pt idx="61">
                  <c:v>541</c:v>
                </c:pt>
                <c:pt idx="62">
                  <c:v>539</c:v>
                </c:pt>
                <c:pt idx="63">
                  <c:v>536</c:v>
                </c:pt>
                <c:pt idx="64">
                  <c:v>534</c:v>
                </c:pt>
                <c:pt idx="65">
                  <c:v>530</c:v>
                </c:pt>
                <c:pt idx="66">
                  <c:v>530</c:v>
                </c:pt>
                <c:pt idx="67">
                  <c:v>528</c:v>
                </c:pt>
                <c:pt idx="68">
                  <c:v>526</c:v>
                </c:pt>
                <c:pt idx="69">
                  <c:v>525</c:v>
                </c:pt>
                <c:pt idx="70">
                  <c:v>516</c:v>
                </c:pt>
                <c:pt idx="71">
                  <c:v>515</c:v>
                </c:pt>
                <c:pt idx="72">
                  <c:v>512</c:v>
                </c:pt>
                <c:pt idx="73">
                  <c:v>499</c:v>
                </c:pt>
                <c:pt idx="74">
                  <c:v>498</c:v>
                </c:pt>
                <c:pt idx="75">
                  <c:v>496</c:v>
                </c:pt>
                <c:pt idx="76">
                  <c:v>493</c:v>
                </c:pt>
                <c:pt idx="77">
                  <c:v>490</c:v>
                </c:pt>
                <c:pt idx="78">
                  <c:v>484</c:v>
                </c:pt>
                <c:pt idx="79">
                  <c:v>482</c:v>
                </c:pt>
                <c:pt idx="80">
                  <c:v>475</c:v>
                </c:pt>
                <c:pt idx="81">
                  <c:v>475</c:v>
                </c:pt>
                <c:pt idx="82">
                  <c:v>472</c:v>
                </c:pt>
                <c:pt idx="83">
                  <c:v>468</c:v>
                </c:pt>
                <c:pt idx="84">
                  <c:v>463</c:v>
                </c:pt>
                <c:pt idx="85">
                  <c:v>462</c:v>
                </c:pt>
                <c:pt idx="86">
                  <c:v>458</c:v>
                </c:pt>
                <c:pt idx="87">
                  <c:v>457</c:v>
                </c:pt>
                <c:pt idx="88">
                  <c:v>454</c:v>
                </c:pt>
                <c:pt idx="89">
                  <c:v>453</c:v>
                </c:pt>
                <c:pt idx="90">
                  <c:v>449</c:v>
                </c:pt>
                <c:pt idx="91">
                  <c:v>448</c:v>
                </c:pt>
                <c:pt idx="92">
                  <c:v>445</c:v>
                </c:pt>
                <c:pt idx="93">
                  <c:v>444</c:v>
                </c:pt>
                <c:pt idx="94">
                  <c:v>440</c:v>
                </c:pt>
                <c:pt idx="95">
                  <c:v>439</c:v>
                </c:pt>
                <c:pt idx="96">
                  <c:v>436</c:v>
                </c:pt>
                <c:pt idx="97">
                  <c:v>435</c:v>
                </c:pt>
                <c:pt idx="98">
                  <c:v>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18-44B5-B24A-8CF10D4493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0577768"/>
        <c:axId val="1040577440"/>
      </c:barChart>
      <c:catAx>
        <c:axId val="1040577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Chemical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0577440"/>
        <c:crosses val="autoZero"/>
        <c:auto val="1"/>
        <c:lblAlgn val="ctr"/>
        <c:lblOffset val="100"/>
        <c:noMultiLvlLbl val="0"/>
      </c:catAx>
      <c:valAx>
        <c:axId val="104057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categories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0577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Toxic</a:t>
            </a:r>
            <a:r>
              <a:rPr lang="en-US" baseline="0" dirty="0"/>
              <a:t> Chemicals in the top 100 chemicals by category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cpchemicals!$O$32:$O$60</c:f>
              <c:strCache>
                <c:ptCount val="29"/>
                <c:pt idx="0">
                  <c:v>Ethanol</c:v>
                </c:pt>
                <c:pt idx="1">
                  <c:v>Sodium Hydroxide</c:v>
                </c:pt>
                <c:pt idx="2">
                  <c:v>Formaldehyde</c:v>
                </c:pt>
                <c:pt idx="3">
                  <c:v>Formaldehyde (in water)</c:v>
                </c:pt>
                <c:pt idx="4">
                  <c:v>Titanium dioxide</c:v>
                </c:pt>
                <c:pt idx="5">
                  <c:v>Xylene</c:v>
                </c:pt>
                <c:pt idx="6">
                  <c:v>methanol</c:v>
                </c:pt>
                <c:pt idx="7">
                  <c:v>Toluene</c:v>
                </c:pt>
                <c:pt idx="8">
                  <c:v>2,6-di-tert.-butyl-p-cresol (BHT) Butylated Hydroxytoluene</c:v>
                </c:pt>
                <c:pt idx="9">
                  <c:v>Phosphoric acid</c:v>
                </c:pt>
                <c:pt idx="10">
                  <c:v>Benzene</c:v>
                </c:pt>
                <c:pt idx="11">
                  <c:v>2-butoxyethanol</c:v>
                </c:pt>
                <c:pt idx="12">
                  <c:v>Carbon black (airborne, unbound particles of respirable size)</c:v>
                </c:pt>
                <c:pt idx="13">
                  <c:v>Silica, crystalline (inhaled in the form of quartz or cristobalite from occupational sources)</c:v>
                </c:pt>
                <c:pt idx="14">
                  <c:v>butane (containing 0.1 % butadiene (203-450-8))</c:v>
                </c:pt>
                <c:pt idx="15">
                  <c:v>Naphtha (petroleum), hydrotreated heavy</c:v>
                </c:pt>
                <c:pt idx="16">
                  <c:v>strong inorganic acid mists containing sulfuric acid</c:v>
                </c:pt>
                <c:pt idx="17">
                  <c:v>Ethylbenzene</c:v>
                </c:pt>
                <c:pt idx="18">
                  <c:v>Hydrochloric acid</c:v>
                </c:pt>
                <c:pt idx="19">
                  <c:v>Naphtha (petroleum), hydrodesulfurized heavy</c:v>
                </c:pt>
                <c:pt idx="20">
                  <c:v>Phenol</c:v>
                </c:pt>
                <c:pt idx="21">
                  <c:v>Methyl methacrylate MMA</c:v>
                </c:pt>
                <c:pt idx="22">
                  <c:v>Polyethylene glycol nonlyphenyl ether (nonylphenolethoxylate)</c:v>
                </c:pt>
                <c:pt idx="23">
                  <c:v>Ethylene oxide</c:v>
                </c:pt>
                <c:pt idx="24">
                  <c:v>Styrene</c:v>
                </c:pt>
                <c:pt idx="25">
                  <c:v>Diethanolamine</c:v>
                </c:pt>
                <c:pt idx="26">
                  <c:v>N-Methylpyrrolidone</c:v>
                </c:pt>
                <c:pt idx="27">
                  <c:v>Acrylic acid</c:v>
                </c:pt>
                <c:pt idx="28">
                  <c:v>Ammonia</c:v>
                </c:pt>
              </c:strCache>
            </c:strRef>
          </c:cat>
          <c:val>
            <c:numRef>
              <c:f>cpchemicals!$P$32:$P$60</c:f>
              <c:numCache>
                <c:formatCode>General</c:formatCode>
                <c:ptCount val="29"/>
                <c:pt idx="0">
                  <c:v>1325</c:v>
                </c:pt>
                <c:pt idx="1">
                  <c:v>1201</c:v>
                </c:pt>
                <c:pt idx="2">
                  <c:v>1022</c:v>
                </c:pt>
                <c:pt idx="3">
                  <c:v>1022</c:v>
                </c:pt>
                <c:pt idx="4">
                  <c:v>996</c:v>
                </c:pt>
                <c:pt idx="5">
                  <c:v>977</c:v>
                </c:pt>
                <c:pt idx="6">
                  <c:v>955</c:v>
                </c:pt>
                <c:pt idx="7">
                  <c:v>803</c:v>
                </c:pt>
                <c:pt idx="8">
                  <c:v>790</c:v>
                </c:pt>
                <c:pt idx="9">
                  <c:v>790</c:v>
                </c:pt>
                <c:pt idx="10">
                  <c:v>747</c:v>
                </c:pt>
                <c:pt idx="11">
                  <c:v>730</c:v>
                </c:pt>
                <c:pt idx="12">
                  <c:v>719</c:v>
                </c:pt>
                <c:pt idx="13">
                  <c:v>695</c:v>
                </c:pt>
                <c:pt idx="14">
                  <c:v>680</c:v>
                </c:pt>
                <c:pt idx="15">
                  <c:v>673</c:v>
                </c:pt>
                <c:pt idx="16">
                  <c:v>619</c:v>
                </c:pt>
                <c:pt idx="17">
                  <c:v>578</c:v>
                </c:pt>
                <c:pt idx="18">
                  <c:v>564</c:v>
                </c:pt>
                <c:pt idx="19">
                  <c:v>556</c:v>
                </c:pt>
                <c:pt idx="20">
                  <c:v>541</c:v>
                </c:pt>
                <c:pt idx="21">
                  <c:v>539</c:v>
                </c:pt>
                <c:pt idx="22">
                  <c:v>530</c:v>
                </c:pt>
                <c:pt idx="23">
                  <c:v>526</c:v>
                </c:pt>
                <c:pt idx="24">
                  <c:v>525</c:v>
                </c:pt>
                <c:pt idx="25">
                  <c:v>498</c:v>
                </c:pt>
                <c:pt idx="26">
                  <c:v>484</c:v>
                </c:pt>
                <c:pt idx="27">
                  <c:v>468</c:v>
                </c:pt>
                <c:pt idx="28">
                  <c:v>439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95-4EC6-94AC-718C6D4E1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6317944"/>
        <c:axId val="526312696"/>
      </c:barChart>
      <c:catAx>
        <c:axId val="526317944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312696"/>
        <c:crosses val="autoZero"/>
        <c:auto val="1"/>
        <c:lblAlgn val="ctr"/>
        <c:lblOffset val="100"/>
        <c:noMultiLvlLbl val="0"/>
      </c:catAx>
      <c:valAx>
        <c:axId val="526312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categories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317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100 chemicals by Product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top100chemsinprod!$F$1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top100chemsinprod!$E$2:$E$101</c:f>
              <c:strCache>
                <c:ptCount val="100"/>
                <c:pt idx="0">
                  <c:v>water</c:v>
                </c:pt>
                <c:pt idx="1">
                  <c:v>XYLENE</c:v>
                </c:pt>
                <c:pt idx="2">
                  <c:v>Toluene</c:v>
                </c:pt>
                <c:pt idx="3">
                  <c:v>titanium dioxide</c:v>
                </c:pt>
                <c:pt idx="4">
                  <c:v>butanone</c:v>
                </c:pt>
                <c:pt idx="5">
                  <c:v>ISOPROPYL ALCOHOL</c:v>
                </c:pt>
                <c:pt idx="6">
                  <c:v>ACETONE</c:v>
                </c:pt>
                <c:pt idx="7">
                  <c:v>Quartz (SiO2)</c:v>
                </c:pt>
                <c:pt idx="8">
                  <c:v>n-butyl acetate</c:v>
                </c:pt>
                <c:pt idx="9">
                  <c:v>propane</c:v>
                </c:pt>
                <c:pt idx="10">
                  <c:v>ETHYLENE GLYCOL</c:v>
                </c:pt>
                <c:pt idx="11">
                  <c:v>Ethanol</c:v>
                </c:pt>
                <c:pt idx="12">
                  <c:v>Carbon black</c:v>
                </c:pt>
                <c:pt idx="13">
                  <c:v>Talc (Mg3H2(SiO3)4)</c:v>
                </c:pt>
                <c:pt idx="14">
                  <c:v>2-butoxyethanol</c:v>
                </c:pt>
                <c:pt idx="15">
                  <c:v>stoddard solvent</c:v>
                </c:pt>
                <c:pt idx="16">
                  <c:v>Solvent naphtha (petroleum), light arom.</c:v>
                </c:pt>
                <c:pt idx="17">
                  <c:v>nickel</c:v>
                </c:pt>
                <c:pt idx="18">
                  <c:v>isobutane</c:v>
                </c:pt>
                <c:pt idx="19">
                  <c:v>Limestone</c:v>
                </c:pt>
                <c:pt idx="20">
                  <c:v>ETHYLBENZENE</c:v>
                </c:pt>
                <c:pt idx="21">
                  <c:v>manganese</c:v>
                </c:pt>
                <c:pt idx="22">
                  <c:v>methanol</c:v>
                </c:pt>
                <c:pt idx="23">
                  <c:v>Solvent naphtha (petroleum), medium aliph.</c:v>
                </c:pt>
                <c:pt idx="24">
                  <c:v>copper</c:v>
                </c:pt>
                <c:pt idx="25">
                  <c:v>Aluminium</c:v>
                </c:pt>
                <c:pt idx="26">
                  <c:v>diiron trioxide</c:v>
                </c:pt>
                <c:pt idx="27">
                  <c:v>Solvent naphtha (petroleum), light aliph.</c:v>
                </c:pt>
                <c:pt idx="28">
                  <c:v>chromium</c:v>
                </c:pt>
                <c:pt idx="29">
                  <c:v>Iron</c:v>
                </c:pt>
                <c:pt idx="30">
                  <c:v>lead</c:v>
                </c:pt>
                <c:pt idx="31">
                  <c:v>2-methoxy-1-methylethyl acetate</c:v>
                </c:pt>
                <c:pt idx="32">
                  <c:v>Distillates (petroleum), hydrotreated light</c:v>
                </c:pt>
                <c:pt idx="33">
                  <c:v>4-methylpentan-2-one</c:v>
                </c:pt>
                <c:pt idx="34">
                  <c:v>sodium hydroxide</c:v>
                </c:pt>
                <c:pt idx="35">
                  <c:v>aquafil</c:v>
                </c:pt>
                <c:pt idx="36">
                  <c:v>Butan-1-Ol</c:v>
                </c:pt>
                <c:pt idx="37">
                  <c:v>silicon</c:v>
                </c:pt>
                <c:pt idx="38">
                  <c:v>potassium hydroxide</c:v>
                </c:pt>
                <c:pt idx="39">
                  <c:v>1,2-Propanediol</c:v>
                </c:pt>
                <c:pt idx="40">
                  <c:v>ethyl acetate</c:v>
                </c:pt>
                <c:pt idx="41">
                  <c:v>butane</c:v>
                </c:pt>
                <c:pt idx="42">
                  <c:v>cobalt</c:v>
                </c:pt>
                <c:pt idx="43">
                  <c:v>Naphtha</c:v>
                </c:pt>
                <c:pt idx="44">
                  <c:v>glycerol</c:v>
                </c:pt>
                <c:pt idx="45">
                  <c:v>zinc oxide</c:v>
                </c:pt>
                <c:pt idx="46">
                  <c:v>ALUMINUM OXIDE</c:v>
                </c:pt>
                <c:pt idx="47">
                  <c:v>sulphuric acid</c:v>
                </c:pt>
                <c:pt idx="48">
                  <c:v>METHYLENE CHLORIDE</c:v>
                </c:pt>
                <c:pt idx="49">
                  <c:v>Zinc</c:v>
                </c:pt>
                <c:pt idx="50">
                  <c:v>1,1,1-trichloroethane</c:v>
                </c:pt>
                <c:pt idx="51">
                  <c:v>tin</c:v>
                </c:pt>
                <c:pt idx="52">
                  <c:v>benzene</c:v>
                </c:pt>
                <c:pt idx="53">
                  <c:v>Hexane</c:v>
                </c:pt>
                <c:pt idx="54">
                  <c:v>cristobalite</c:v>
                </c:pt>
                <c:pt idx="55">
                  <c:v>EPICHLOROHYDRIN-4, 4-ISOPROPYLIDENEDIPHENOL RESIN</c:v>
                </c:pt>
                <c:pt idx="56">
                  <c:v>Kaolin</c:v>
                </c:pt>
                <c:pt idx="57">
                  <c:v>silicon dioxide</c:v>
                </c:pt>
                <c:pt idx="58">
                  <c:v>1,1-Biphenyl, chloro derivs.</c:v>
                </c:pt>
                <c:pt idx="59">
                  <c:v>Ligroine</c:v>
                </c:pt>
                <c:pt idx="60">
                  <c:v>ethyl 3-ethoxypropionate</c:v>
                </c:pt>
                <c:pt idx="61">
                  <c:v>Chrysotile (Mg3H2(SiO4)2.H2O)</c:v>
                </c:pt>
                <c:pt idx="62">
                  <c:v>isobutyric acid, monoester with 2,2,4-trimethylpentane-1,3-diol</c:v>
                </c:pt>
                <c:pt idx="63">
                  <c:v>Solvent naphtha (petroleum), heavy arom.</c:v>
                </c:pt>
                <c:pt idx="64">
                  <c:v>molybdenum</c:v>
                </c:pt>
                <c:pt idx="65">
                  <c:v>Acetic acid</c:v>
                </c:pt>
                <c:pt idx="66">
                  <c:v>carbon dioxide</c:v>
                </c:pt>
                <c:pt idx="67">
                  <c:v>Formaldehyde</c:v>
                </c:pt>
                <c:pt idx="68">
                  <c:v>mica</c:v>
                </c:pt>
                <c:pt idx="69">
                  <c:v>1,2,4-trimethylbenzene</c:v>
                </c:pt>
                <c:pt idx="70">
                  <c:v>nitric acid</c:v>
                </c:pt>
                <c:pt idx="71">
                  <c:v>hydrogen chloride</c:v>
                </c:pt>
                <c:pt idx="72">
                  <c:v>barium sulfate</c:v>
                </c:pt>
                <c:pt idx="73">
                  <c:v>sodium chloride</c:v>
                </c:pt>
                <c:pt idx="74">
                  <c:v>sodium sulphite</c:v>
                </c:pt>
                <c:pt idx="75">
                  <c:v>Petroleum spirits</c:v>
                </c:pt>
                <c:pt idx="76">
                  <c:v>heptan-2-one</c:v>
                </c:pt>
                <c:pt idx="77">
                  <c:v>Distillates (petroleum), solvent-dewaxed heavy paraffinic</c:v>
                </c:pt>
                <c:pt idx="78">
                  <c:v>calcium carbonate</c:v>
                </c:pt>
                <c:pt idx="79">
                  <c:v>HYDROQUINONE</c:v>
                </c:pt>
                <c:pt idx="80">
                  <c:v>2,2,2-nitrilotriethanol</c:v>
                </c:pt>
                <c:pt idx="81">
                  <c:v>Naphtha (petroleum), hydrotreated heavy</c:v>
                </c:pt>
                <c:pt idx="82">
                  <c:v>Cyclohexanone</c:v>
                </c:pt>
                <c:pt idx="83">
                  <c:v>cellulose acetate-butyrate</c:v>
                </c:pt>
                <c:pt idx="84">
                  <c:v>carbon</c:v>
                </c:pt>
                <c:pt idx="85">
                  <c:v>SILVER</c:v>
                </c:pt>
                <c:pt idx="86">
                  <c:v>Graphite</c:v>
                </c:pt>
                <c:pt idx="87">
                  <c:v>Magnesium oxide</c:v>
                </c:pt>
                <c:pt idx="88">
                  <c:v>disodium metasilicate</c:v>
                </c:pt>
                <c:pt idx="89">
                  <c:v>manganese dioxide</c:v>
                </c:pt>
                <c:pt idx="90">
                  <c:v>orthophosphoric acid</c:v>
                </c:pt>
                <c:pt idx="91">
                  <c:v>2-(2-butoxyethoxy)ethanol</c:v>
                </c:pt>
                <c:pt idx="92">
                  <c:v>ammonia, aqueous solution</c:v>
                </c:pt>
                <c:pt idx="93">
                  <c:v>Polymethyl Methacrylate</c:v>
                </c:pt>
                <c:pt idx="94">
                  <c:v>Distillates (petroleum), hydrotreated heavy paraffinic</c:v>
                </c:pt>
                <c:pt idx="95">
                  <c:v>Distillates (petroleum), hydrotreated heavy naphthenic</c:v>
                </c:pt>
                <c:pt idx="96">
                  <c:v>2-methylpropan-1-ol</c:v>
                </c:pt>
                <c:pt idx="97">
                  <c:v>Kerosine (petroleum)</c:v>
                </c:pt>
                <c:pt idx="98">
                  <c:v>glass, oxide, chemicals</c:v>
                </c:pt>
                <c:pt idx="99">
                  <c:v>DIETHYLENE GLYCOL</c:v>
                </c:pt>
              </c:strCache>
            </c:strRef>
          </c:cat>
          <c:val>
            <c:numRef>
              <c:f>top100chemsinprod!$F$2:$F$101</c:f>
              <c:numCache>
                <c:formatCode>General</c:formatCode>
                <c:ptCount val="100"/>
                <c:pt idx="0">
                  <c:v>28942</c:v>
                </c:pt>
                <c:pt idx="1">
                  <c:v>21895</c:v>
                </c:pt>
                <c:pt idx="2">
                  <c:v>21051</c:v>
                </c:pt>
                <c:pt idx="3">
                  <c:v>19428</c:v>
                </c:pt>
                <c:pt idx="4">
                  <c:v>11532</c:v>
                </c:pt>
                <c:pt idx="5">
                  <c:v>11531</c:v>
                </c:pt>
                <c:pt idx="6">
                  <c:v>10430</c:v>
                </c:pt>
                <c:pt idx="7">
                  <c:v>9101</c:v>
                </c:pt>
                <c:pt idx="8">
                  <c:v>9070</c:v>
                </c:pt>
                <c:pt idx="9">
                  <c:v>8815</c:v>
                </c:pt>
                <c:pt idx="10">
                  <c:v>7658</c:v>
                </c:pt>
                <c:pt idx="11">
                  <c:v>7598</c:v>
                </c:pt>
                <c:pt idx="12">
                  <c:v>7591</c:v>
                </c:pt>
                <c:pt idx="13">
                  <c:v>7321</c:v>
                </c:pt>
                <c:pt idx="14">
                  <c:v>6656</c:v>
                </c:pt>
                <c:pt idx="15">
                  <c:v>6450</c:v>
                </c:pt>
                <c:pt idx="16">
                  <c:v>6402</c:v>
                </c:pt>
                <c:pt idx="17">
                  <c:v>6157</c:v>
                </c:pt>
                <c:pt idx="18">
                  <c:v>6121</c:v>
                </c:pt>
                <c:pt idx="19">
                  <c:v>6058</c:v>
                </c:pt>
                <c:pt idx="20">
                  <c:v>6004</c:v>
                </c:pt>
                <c:pt idx="21">
                  <c:v>5962</c:v>
                </c:pt>
                <c:pt idx="22">
                  <c:v>5847</c:v>
                </c:pt>
                <c:pt idx="23">
                  <c:v>5667</c:v>
                </c:pt>
                <c:pt idx="24">
                  <c:v>5656</c:v>
                </c:pt>
                <c:pt idx="25">
                  <c:v>5593</c:v>
                </c:pt>
                <c:pt idx="26">
                  <c:v>5393</c:v>
                </c:pt>
                <c:pt idx="27">
                  <c:v>5356</c:v>
                </c:pt>
                <c:pt idx="28">
                  <c:v>5236</c:v>
                </c:pt>
                <c:pt idx="29">
                  <c:v>5074</c:v>
                </c:pt>
                <c:pt idx="30">
                  <c:v>4789</c:v>
                </c:pt>
                <c:pt idx="31">
                  <c:v>4762</c:v>
                </c:pt>
                <c:pt idx="32">
                  <c:v>4757</c:v>
                </c:pt>
                <c:pt idx="33">
                  <c:v>4742</c:v>
                </c:pt>
                <c:pt idx="34">
                  <c:v>4620</c:v>
                </c:pt>
                <c:pt idx="35">
                  <c:v>4352</c:v>
                </c:pt>
                <c:pt idx="36">
                  <c:v>4190</c:v>
                </c:pt>
                <c:pt idx="37">
                  <c:v>4114</c:v>
                </c:pt>
                <c:pt idx="38">
                  <c:v>4097</c:v>
                </c:pt>
                <c:pt idx="39">
                  <c:v>3868</c:v>
                </c:pt>
                <c:pt idx="40">
                  <c:v>3850</c:v>
                </c:pt>
                <c:pt idx="41">
                  <c:v>3716</c:v>
                </c:pt>
                <c:pt idx="42">
                  <c:v>3647</c:v>
                </c:pt>
                <c:pt idx="43">
                  <c:v>3604</c:v>
                </c:pt>
                <c:pt idx="44">
                  <c:v>3518</c:v>
                </c:pt>
                <c:pt idx="45">
                  <c:v>3370</c:v>
                </c:pt>
                <c:pt idx="46">
                  <c:v>3300</c:v>
                </c:pt>
                <c:pt idx="47">
                  <c:v>3291</c:v>
                </c:pt>
                <c:pt idx="48">
                  <c:v>3224</c:v>
                </c:pt>
                <c:pt idx="49">
                  <c:v>3162</c:v>
                </c:pt>
                <c:pt idx="50">
                  <c:v>3058</c:v>
                </c:pt>
                <c:pt idx="51">
                  <c:v>3021</c:v>
                </c:pt>
                <c:pt idx="52">
                  <c:v>3000</c:v>
                </c:pt>
                <c:pt idx="53">
                  <c:v>2952</c:v>
                </c:pt>
                <c:pt idx="54">
                  <c:v>2911</c:v>
                </c:pt>
                <c:pt idx="55">
                  <c:v>2907</c:v>
                </c:pt>
                <c:pt idx="56">
                  <c:v>2872</c:v>
                </c:pt>
                <c:pt idx="57">
                  <c:v>2865</c:v>
                </c:pt>
                <c:pt idx="58">
                  <c:v>2776</c:v>
                </c:pt>
                <c:pt idx="59">
                  <c:v>2744</c:v>
                </c:pt>
                <c:pt idx="60">
                  <c:v>2696</c:v>
                </c:pt>
                <c:pt idx="61">
                  <c:v>2607</c:v>
                </c:pt>
                <c:pt idx="62">
                  <c:v>2561</c:v>
                </c:pt>
                <c:pt idx="63">
                  <c:v>2547</c:v>
                </c:pt>
                <c:pt idx="64">
                  <c:v>2525</c:v>
                </c:pt>
                <c:pt idx="65">
                  <c:v>2513</c:v>
                </c:pt>
                <c:pt idx="66">
                  <c:v>2413</c:v>
                </c:pt>
                <c:pt idx="67">
                  <c:v>2342</c:v>
                </c:pt>
                <c:pt idx="68">
                  <c:v>2217</c:v>
                </c:pt>
                <c:pt idx="69">
                  <c:v>2186</c:v>
                </c:pt>
                <c:pt idx="70">
                  <c:v>2141</c:v>
                </c:pt>
                <c:pt idx="71">
                  <c:v>2102</c:v>
                </c:pt>
                <c:pt idx="72">
                  <c:v>2089</c:v>
                </c:pt>
                <c:pt idx="73">
                  <c:v>2077</c:v>
                </c:pt>
                <c:pt idx="74">
                  <c:v>2065</c:v>
                </c:pt>
                <c:pt idx="75">
                  <c:v>2035</c:v>
                </c:pt>
                <c:pt idx="76">
                  <c:v>2030</c:v>
                </c:pt>
                <c:pt idx="77">
                  <c:v>2002</c:v>
                </c:pt>
                <c:pt idx="78">
                  <c:v>1994</c:v>
                </c:pt>
                <c:pt idx="79">
                  <c:v>1987</c:v>
                </c:pt>
                <c:pt idx="80">
                  <c:v>1960</c:v>
                </c:pt>
                <c:pt idx="81">
                  <c:v>1900</c:v>
                </c:pt>
                <c:pt idx="82">
                  <c:v>1843</c:v>
                </c:pt>
                <c:pt idx="83">
                  <c:v>1831</c:v>
                </c:pt>
                <c:pt idx="84">
                  <c:v>1807</c:v>
                </c:pt>
                <c:pt idx="85">
                  <c:v>1803</c:v>
                </c:pt>
                <c:pt idx="86">
                  <c:v>1789</c:v>
                </c:pt>
                <c:pt idx="87">
                  <c:v>1778</c:v>
                </c:pt>
                <c:pt idx="88">
                  <c:v>1770</c:v>
                </c:pt>
                <c:pt idx="89">
                  <c:v>1768</c:v>
                </c:pt>
                <c:pt idx="90">
                  <c:v>1766</c:v>
                </c:pt>
                <c:pt idx="91">
                  <c:v>1751</c:v>
                </c:pt>
                <c:pt idx="92">
                  <c:v>1726</c:v>
                </c:pt>
                <c:pt idx="93">
                  <c:v>1720</c:v>
                </c:pt>
                <c:pt idx="94">
                  <c:v>1680</c:v>
                </c:pt>
                <c:pt idx="95">
                  <c:v>1656</c:v>
                </c:pt>
                <c:pt idx="96">
                  <c:v>1650</c:v>
                </c:pt>
                <c:pt idx="97">
                  <c:v>1641</c:v>
                </c:pt>
                <c:pt idx="98">
                  <c:v>1607</c:v>
                </c:pt>
                <c:pt idx="99">
                  <c:v>1558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E4-42CD-A7F3-D56E0CDA65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3013880"/>
        <c:axId val="743018800"/>
      </c:barChart>
      <c:catAx>
        <c:axId val="743013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Chemical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018800"/>
        <c:crosses val="autoZero"/>
        <c:auto val="1"/>
        <c:lblAlgn val="ctr"/>
        <c:lblOffset val="100"/>
        <c:noMultiLvlLbl val="0"/>
      </c:catAx>
      <c:valAx>
        <c:axId val="74301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Product</a:t>
                </a:r>
                <a:r>
                  <a:rPr lang="en-US" baseline="0"/>
                  <a:t>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013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Toxic Chemicals in the top 100 chemicals by product </a:t>
            </a:r>
            <a:endParaRPr lang="en-US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r>
              <a:rPr lang="en-US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top100_toxchemsinprod!$F$1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top100_toxchemsinprod!$E$2:$E$35</c:f>
              <c:strCache>
                <c:ptCount val="34"/>
                <c:pt idx="0">
                  <c:v>XYLENE</c:v>
                </c:pt>
                <c:pt idx="1">
                  <c:v>Toluene</c:v>
                </c:pt>
                <c:pt idx="2">
                  <c:v>titanium dioxide</c:v>
                </c:pt>
                <c:pt idx="3">
                  <c:v>Quartz (SiO2)</c:v>
                </c:pt>
                <c:pt idx="4">
                  <c:v>Ethanol</c:v>
                </c:pt>
                <c:pt idx="5">
                  <c:v>Carbon black</c:v>
                </c:pt>
                <c:pt idx="6">
                  <c:v>2-butoxyethanol</c:v>
                </c:pt>
                <c:pt idx="7">
                  <c:v>stoddard solvent</c:v>
                </c:pt>
                <c:pt idx="8">
                  <c:v>nickel</c:v>
                </c:pt>
                <c:pt idx="9">
                  <c:v>isobutane</c:v>
                </c:pt>
                <c:pt idx="10">
                  <c:v>ETHYLBENZENE</c:v>
                </c:pt>
                <c:pt idx="11">
                  <c:v>manganese</c:v>
                </c:pt>
                <c:pt idx="12">
                  <c:v>methanol</c:v>
                </c:pt>
                <c:pt idx="13">
                  <c:v>lead</c:v>
                </c:pt>
                <c:pt idx="14">
                  <c:v>4-methylpentan-2-one</c:v>
                </c:pt>
                <c:pt idx="15">
                  <c:v>sodium hydroxide</c:v>
                </c:pt>
                <c:pt idx="16">
                  <c:v>butane</c:v>
                </c:pt>
                <c:pt idx="17">
                  <c:v>cobalt</c:v>
                </c:pt>
                <c:pt idx="18">
                  <c:v>sulphuric acid</c:v>
                </c:pt>
                <c:pt idx="19">
                  <c:v>METHYLENE CHLORIDE</c:v>
                </c:pt>
                <c:pt idx="20">
                  <c:v>Zinc</c:v>
                </c:pt>
                <c:pt idx="21">
                  <c:v>benzene</c:v>
                </c:pt>
                <c:pt idx="22">
                  <c:v>Hexane</c:v>
                </c:pt>
                <c:pt idx="23">
                  <c:v>1,1-Biphenyl, chloro derivs.</c:v>
                </c:pt>
                <c:pt idx="24">
                  <c:v>Chrysotile (Mg3H2(SiO4)2.H2O)</c:v>
                </c:pt>
                <c:pt idx="25">
                  <c:v>molybdenum</c:v>
                </c:pt>
                <c:pt idx="26">
                  <c:v>Formaldehyde</c:v>
                </c:pt>
                <c:pt idx="27">
                  <c:v>Formaldehyde</c:v>
                </c:pt>
                <c:pt idx="28">
                  <c:v>nitric acid</c:v>
                </c:pt>
                <c:pt idx="29">
                  <c:v>hydrogen chloride</c:v>
                </c:pt>
                <c:pt idx="30">
                  <c:v>Naphtha (petroleum), hydrotreated heavy</c:v>
                </c:pt>
                <c:pt idx="31">
                  <c:v>SILVER</c:v>
                </c:pt>
                <c:pt idx="32">
                  <c:v>orthophosphoric acid</c:v>
                </c:pt>
                <c:pt idx="33">
                  <c:v>Kerosine (petroleum)</c:v>
                </c:pt>
              </c:strCache>
            </c:strRef>
          </c:cat>
          <c:val>
            <c:numRef>
              <c:f>top100_toxchemsinprod!$F$2:$F$35</c:f>
              <c:numCache>
                <c:formatCode>General</c:formatCode>
                <c:ptCount val="34"/>
                <c:pt idx="0">
                  <c:v>21895</c:v>
                </c:pt>
                <c:pt idx="1">
                  <c:v>21051</c:v>
                </c:pt>
                <c:pt idx="2">
                  <c:v>19428</c:v>
                </c:pt>
                <c:pt idx="3">
                  <c:v>9101</c:v>
                </c:pt>
                <c:pt idx="4">
                  <c:v>7598</c:v>
                </c:pt>
                <c:pt idx="5">
                  <c:v>7591</c:v>
                </c:pt>
                <c:pt idx="6">
                  <c:v>6656</c:v>
                </c:pt>
                <c:pt idx="7">
                  <c:v>6450</c:v>
                </c:pt>
                <c:pt idx="8">
                  <c:v>6157</c:v>
                </c:pt>
                <c:pt idx="9">
                  <c:v>6121</c:v>
                </c:pt>
                <c:pt idx="10">
                  <c:v>6004</c:v>
                </c:pt>
                <c:pt idx="11">
                  <c:v>5962</c:v>
                </c:pt>
                <c:pt idx="12">
                  <c:v>5847</c:v>
                </c:pt>
                <c:pt idx="13">
                  <c:v>4789</c:v>
                </c:pt>
                <c:pt idx="14">
                  <c:v>4742</c:v>
                </c:pt>
                <c:pt idx="15">
                  <c:v>4620</c:v>
                </c:pt>
                <c:pt idx="16">
                  <c:v>3716</c:v>
                </c:pt>
                <c:pt idx="17">
                  <c:v>3647</c:v>
                </c:pt>
                <c:pt idx="18">
                  <c:v>3291</c:v>
                </c:pt>
                <c:pt idx="19">
                  <c:v>3224</c:v>
                </c:pt>
                <c:pt idx="20">
                  <c:v>3162</c:v>
                </c:pt>
                <c:pt idx="21">
                  <c:v>3000</c:v>
                </c:pt>
                <c:pt idx="22">
                  <c:v>2952</c:v>
                </c:pt>
                <c:pt idx="23">
                  <c:v>2776</c:v>
                </c:pt>
                <c:pt idx="24">
                  <c:v>2607</c:v>
                </c:pt>
                <c:pt idx="25">
                  <c:v>2525</c:v>
                </c:pt>
                <c:pt idx="26">
                  <c:v>2342</c:v>
                </c:pt>
                <c:pt idx="27">
                  <c:v>2342</c:v>
                </c:pt>
                <c:pt idx="28">
                  <c:v>2141</c:v>
                </c:pt>
                <c:pt idx="29">
                  <c:v>2102</c:v>
                </c:pt>
                <c:pt idx="30">
                  <c:v>1900</c:v>
                </c:pt>
                <c:pt idx="31">
                  <c:v>1803</c:v>
                </c:pt>
                <c:pt idx="32">
                  <c:v>1766</c:v>
                </c:pt>
                <c:pt idx="33">
                  <c:v>1641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4E-4628-B3FB-48EC8D36C2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4606776"/>
        <c:axId val="1044609072"/>
      </c:barChart>
      <c:catAx>
        <c:axId val="1044606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chemical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609072"/>
        <c:crosses val="autoZero"/>
        <c:auto val="1"/>
        <c:lblAlgn val="ctr"/>
        <c:lblOffset val="100"/>
        <c:noMultiLvlLbl val="0"/>
      </c:catAx>
      <c:valAx>
        <c:axId val="1044609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Product</a:t>
                </a:r>
                <a:r>
                  <a:rPr lang="en-US" baseline="0"/>
                  <a:t> count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60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.gov/" TargetMode="External"/><Relationship Id="rId2" Type="http://schemas.openxmlformats.org/officeDocument/2006/relationships/hyperlink" Target="http://www.data.gov/applications?q=&amp;currentpage=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oodguide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ha.gov/pls/oshaweb/owadisp.show_document?p_table=STANDARDS&amp;p_id=10647" TargetMode="External"/><Relationship Id="rId2" Type="http://schemas.openxmlformats.org/officeDocument/2006/relationships/hyperlink" Target="http://actor.epa.gov/cpcat/faces/home.x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lsafer.dtsc.ca.gov/Default.aspx" TargetMode="External"/><Relationship Id="rId5" Type="http://schemas.openxmlformats.org/officeDocument/2006/relationships/hyperlink" Target="http://www.health.state.mn.us/divs/eh/hazardous/topics/toxfreekids/highconcern.html#list" TargetMode="External"/><Relationship Id="rId4" Type="http://schemas.openxmlformats.org/officeDocument/2006/relationships/hyperlink" Target="http://people.hbs.edu/mtoffel/dataset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67" y="414867"/>
            <a:ext cx="9189336" cy="363596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3067" y="4677366"/>
            <a:ext cx="7766936" cy="1096899"/>
          </a:xfrm>
        </p:spPr>
        <p:txBody>
          <a:bodyPr/>
          <a:lstStyle/>
          <a:p>
            <a:r>
              <a:rPr lang="en-US" dirty="0"/>
              <a:t>- Subhashini Raghunathan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38202" y="1436638"/>
            <a:ext cx="703580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4800" b="0" i="0" u="none" strike="noStrike" cap="none" normalizeH="0" baseline="0" dirty="0">
                <a:ln>
                  <a:noFill/>
                </a:ln>
                <a:solidFill>
                  <a:srgbClr val="007789"/>
                </a:solidFill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WS205 Project: Identifying toxic chemicals in products</a:t>
            </a:r>
            <a:endParaRPr kumimoji="0" lang="en-US" altLang="ja-JP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051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(contd.)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82022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4873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questions of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What are the chemicals most frequently found in categories related to childcare products, and how many of these are toxic</a:t>
            </a:r>
          </a:p>
          <a:p>
            <a:r>
              <a:rPr lang="en-US" sz="2000" dirty="0"/>
              <a:t>What chemicals have unknown toxicity. How many of these unknown chemicals are found in food products</a:t>
            </a:r>
          </a:p>
          <a:p>
            <a:r>
              <a:rPr lang="en-US" sz="2000" dirty="0"/>
              <a:t>Which toxic chemicals are common to the categories “pesticides” and “</a:t>
            </a:r>
            <a:r>
              <a:rPr lang="en-US" sz="2000" dirty="0" err="1"/>
              <a:t>personal_care</a:t>
            </a:r>
            <a:r>
              <a:rPr lang="en-US" sz="2000" dirty="0"/>
              <a:t> cosmetics </a:t>
            </a:r>
            <a:r>
              <a:rPr lang="en-US" sz="2000" dirty="0" err="1"/>
              <a:t>hair_dye</a:t>
            </a:r>
            <a:r>
              <a:rPr lang="en-US" sz="2000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2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 a dashboard-style serving layer for easy visualizations</a:t>
            </a:r>
          </a:p>
          <a:p>
            <a:r>
              <a:rPr lang="en-US" sz="2000" dirty="0"/>
              <a:t>Provide a REST interface for easy querying and extensibility</a:t>
            </a:r>
          </a:p>
          <a:p>
            <a:r>
              <a:rPr lang="en-US" sz="2000" dirty="0"/>
              <a:t>Incorporate more datasets to improve the quality of information presented</a:t>
            </a:r>
          </a:p>
          <a:p>
            <a:r>
              <a:rPr lang="en-US" sz="2000" dirty="0"/>
              <a:t>Implement a ratings scheme for products</a:t>
            </a:r>
          </a:p>
          <a:p>
            <a:r>
              <a:rPr lang="en-US" sz="2000" dirty="0"/>
              <a:t>Machine learning could help to identify chemicals of concern based on similarity to known toxic chemicals</a:t>
            </a:r>
          </a:p>
        </p:txBody>
      </p:sp>
    </p:spTree>
    <p:extLst>
      <p:ext uri="{BB962C8B-B14F-4D97-AF65-F5344CB8AC3E}">
        <p14:creationId xmlns:p14="http://schemas.microsoft.com/office/powerpoint/2010/main" val="303375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2125"/>
            <a:ext cx="8596668" cy="4279237"/>
          </a:xfrm>
        </p:spPr>
        <p:txBody>
          <a:bodyPr/>
          <a:lstStyle/>
          <a:p>
            <a:r>
              <a:rPr lang="en-US" dirty="0"/>
              <a:t>I wanted a project that would allow me to work with multiple datasets.</a:t>
            </a:r>
          </a:p>
          <a:p>
            <a:r>
              <a:rPr lang="en-US" dirty="0"/>
              <a:t>Browsed the </a:t>
            </a:r>
            <a:r>
              <a:rPr lang="en-US" dirty="0">
                <a:hlinkClick r:id="rId2"/>
              </a:rPr>
              <a:t>applications</a:t>
            </a:r>
            <a:r>
              <a:rPr lang="en-US" dirty="0"/>
              <a:t> on </a:t>
            </a:r>
            <a:r>
              <a:rPr lang="en-US" dirty="0">
                <a:hlinkClick r:id="rId3"/>
              </a:rPr>
              <a:t>www.data.gov</a:t>
            </a:r>
            <a:r>
              <a:rPr lang="en-US" dirty="0"/>
              <a:t> for inspiration</a:t>
            </a:r>
          </a:p>
          <a:p>
            <a:r>
              <a:rPr lang="en-US" dirty="0"/>
              <a:t>Project modeled after the </a:t>
            </a:r>
            <a:r>
              <a:rPr lang="en-US" dirty="0">
                <a:hlinkClick r:id="rId4"/>
              </a:rPr>
              <a:t>Good Guide </a:t>
            </a:r>
            <a:r>
              <a:rPr lang="en-US" dirty="0"/>
              <a:t>application</a:t>
            </a:r>
          </a:p>
          <a:p>
            <a:r>
              <a:rPr lang="en-US" dirty="0"/>
              <a:t>Thousands of consumer products are rated on a scale of 1-10 for their impact on Health, Environment and Society.</a:t>
            </a:r>
          </a:p>
          <a:p>
            <a:r>
              <a:rPr lang="en-US" dirty="0">
                <a:solidFill>
                  <a:schemeClr val="accent5"/>
                </a:solidFill>
              </a:rPr>
              <a:t>My goal is to use the datasets from data.gov to come up with a rating scheme for consumer products, modeled along the GoodGuide.com ratings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Modified this goal; coming up with a ratings scheme was getting quite complicated.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Instead, focusing on analyzing data on commonly used chemicals and their toxicity in various product categories and products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2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3551"/>
            <a:ext cx="8596668" cy="4307812"/>
          </a:xfrm>
        </p:spPr>
        <p:txBody>
          <a:bodyPr>
            <a:normAutofit/>
          </a:bodyPr>
          <a:lstStyle/>
          <a:p>
            <a:r>
              <a:rPr lang="en-US" dirty="0"/>
              <a:t>Chemical database (</a:t>
            </a:r>
            <a:r>
              <a:rPr lang="en-US" dirty="0" err="1">
                <a:hlinkClick r:id="rId2"/>
              </a:rPr>
              <a:t>CPCat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43,000 chemicals</a:t>
            </a:r>
          </a:p>
          <a:p>
            <a:pPr lvl="1"/>
            <a:r>
              <a:rPr lang="en-US" dirty="0"/>
              <a:t>1,000+ categories</a:t>
            </a:r>
          </a:p>
          <a:p>
            <a:pPr lvl="1"/>
            <a:r>
              <a:rPr lang="en-US" dirty="0"/>
              <a:t>10,000+ products</a:t>
            </a:r>
          </a:p>
          <a:p>
            <a:r>
              <a:rPr lang="en-US" dirty="0"/>
              <a:t>Toxic chemicals lists</a:t>
            </a:r>
          </a:p>
          <a:p>
            <a:pPr lvl="1"/>
            <a:r>
              <a:rPr lang="en-US" dirty="0">
                <a:hlinkClick r:id="rId3"/>
              </a:rPr>
              <a:t>US </a:t>
            </a:r>
            <a:r>
              <a:rPr lang="en-US" dirty="0" err="1">
                <a:hlinkClick r:id="rId3"/>
              </a:rPr>
              <a:t>Dept</a:t>
            </a:r>
            <a:r>
              <a:rPr lang="en-US" dirty="0">
                <a:hlinkClick r:id="rId3"/>
              </a:rPr>
              <a:t> of Labor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Tool for the Reduction and Assessment of Chemical Impacts (TRACI)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Risk Screening Environmental Indicators (RSEI)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MN </a:t>
            </a:r>
            <a:r>
              <a:rPr lang="en-US" dirty="0" err="1">
                <a:hlinkClick r:id="rId5"/>
              </a:rPr>
              <a:t>Dept</a:t>
            </a:r>
            <a:r>
              <a:rPr lang="en-US" dirty="0">
                <a:hlinkClick r:id="rId5"/>
              </a:rPr>
              <a:t> of Health - Chemicals of High Concern</a:t>
            </a:r>
            <a:endParaRPr lang="en-US" dirty="0"/>
          </a:p>
          <a:p>
            <a:pPr lvl="1"/>
            <a:r>
              <a:rPr lang="en-US" dirty="0" err="1">
                <a:hlinkClick r:id="rId6"/>
              </a:rPr>
              <a:t>CalSAFER</a:t>
            </a:r>
            <a:endParaRPr lang="en-US" dirty="0"/>
          </a:p>
          <a:p>
            <a:r>
              <a:rPr lang="en-US" dirty="0"/>
              <a:t>Some datasets had to be cleaned (e.g. bad formatting) before importing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5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5727" y="1555090"/>
            <a:ext cx="5179548" cy="448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Storage, Processing and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used in the project is not large (few hundred MBs)</a:t>
            </a:r>
          </a:p>
          <a:p>
            <a:r>
              <a:rPr lang="en-US" dirty="0"/>
              <a:t>But, potential for expansion to other related datasets (e.g. chemical properties, toxicity reports, product information,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Not likely to get in the realm of big data even with this.</a:t>
            </a:r>
          </a:p>
          <a:p>
            <a:r>
              <a:rPr lang="en-US" dirty="0"/>
              <a:t>Processing requirements could get intensive</a:t>
            </a:r>
          </a:p>
          <a:p>
            <a:pPr lvl="1"/>
            <a:r>
              <a:rPr lang="en-US" dirty="0"/>
              <a:t>Combining multiple datasets</a:t>
            </a:r>
          </a:p>
          <a:p>
            <a:pPr lvl="1"/>
            <a:r>
              <a:rPr lang="en-US" dirty="0"/>
              <a:t>Different ways to slice and dice data</a:t>
            </a:r>
          </a:p>
          <a:p>
            <a:r>
              <a:rPr lang="en-US" dirty="0"/>
              <a:t>Scale could become a major issue with increasing number of users</a:t>
            </a:r>
          </a:p>
          <a:p>
            <a:pPr lvl="1"/>
            <a:r>
              <a:rPr lang="en-US" dirty="0"/>
              <a:t>Flexible serving layer will place more processing and scale requirements on the system (e.g. a visualization dashboard similar to Tableau)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35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data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15432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630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(contd.)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11964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0207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(contd.)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94675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78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(contd.)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79008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24244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218</TotalTime>
  <Words>475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Meiryo</vt:lpstr>
      <vt:lpstr>Arial</vt:lpstr>
      <vt:lpstr>Constantia</vt:lpstr>
      <vt:lpstr>Times New Roman</vt:lpstr>
      <vt:lpstr>Trebuchet MS</vt:lpstr>
      <vt:lpstr>Wingdings 3</vt:lpstr>
      <vt:lpstr>Facet</vt:lpstr>
      <vt:lpstr> </vt:lpstr>
      <vt:lpstr>Project proposal</vt:lpstr>
      <vt:lpstr>Datasets</vt:lpstr>
      <vt:lpstr>Architecture</vt:lpstr>
      <vt:lpstr>Storage, Processing and Scale</vt:lpstr>
      <vt:lpstr>Some data analysis</vt:lpstr>
      <vt:lpstr>Data analysis (contd.)</vt:lpstr>
      <vt:lpstr>Data analysis (contd.)</vt:lpstr>
      <vt:lpstr>Data analysis (contd.)</vt:lpstr>
      <vt:lpstr>Data analysis (contd.)</vt:lpstr>
      <vt:lpstr>Asking questions of the data</vt:lpstr>
      <vt:lpstr>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WS205 Project Proposal:  Consumer Product safety</dc:title>
  <dc:creator>Subhashini Raghunathan</dc:creator>
  <cp:lastModifiedBy>Subhashini Raghunathan</cp:lastModifiedBy>
  <cp:revision>14</cp:revision>
  <dcterms:created xsi:type="dcterms:W3CDTF">2016-03-15T22:11:22Z</dcterms:created>
  <dcterms:modified xsi:type="dcterms:W3CDTF">2016-04-20T01:38:55Z</dcterms:modified>
</cp:coreProperties>
</file>