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4210-2B6C-46CB-A99A-395F6B9C0E1C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25E5-339B-4A7D-BEC7-38E3476C5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044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4210-2B6C-46CB-A99A-395F6B9C0E1C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25E5-339B-4A7D-BEC7-38E3476C5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0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4210-2B6C-46CB-A99A-395F6B9C0E1C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25E5-339B-4A7D-BEC7-38E3476C5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63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4210-2B6C-46CB-A99A-395F6B9C0E1C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25E5-339B-4A7D-BEC7-38E3476C5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1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4210-2B6C-46CB-A99A-395F6B9C0E1C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25E5-339B-4A7D-BEC7-38E3476C5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692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4210-2B6C-46CB-A99A-395F6B9C0E1C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25E5-339B-4A7D-BEC7-38E3476C5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65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4210-2B6C-46CB-A99A-395F6B9C0E1C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25E5-339B-4A7D-BEC7-38E3476C502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7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4210-2B6C-46CB-A99A-395F6B9C0E1C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25E5-339B-4A7D-BEC7-38E3476C5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4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4210-2B6C-46CB-A99A-395F6B9C0E1C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25E5-339B-4A7D-BEC7-38E3476C5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37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4210-2B6C-46CB-A99A-395F6B9C0E1C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25E5-339B-4A7D-BEC7-38E3476C5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1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1254210-2B6C-46CB-A99A-395F6B9C0E1C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25E5-339B-4A7D-BEC7-38E3476C5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55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148">
              <a:schemeClr val="accent2">
                <a:lumMod val="60000"/>
                <a:lumOff val="40000"/>
              </a:schemeClr>
            </a:gs>
            <a:gs pos="64232">
              <a:schemeClr val="accent2">
                <a:lumMod val="75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1254210-2B6C-46CB-A99A-395F6B9C0E1C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7AB25E5-339B-4A7D-BEC7-38E3476C5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62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15403-21FF-89A2-C37A-AC69246007CB}"/>
              </a:ext>
            </a:extLst>
          </p:cNvPr>
          <p:cNvSpPr/>
          <p:nvPr/>
        </p:nvSpPr>
        <p:spPr>
          <a:xfrm>
            <a:off x="7596554" y="4113394"/>
            <a:ext cx="2995246" cy="486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4AF7F-41B5-268D-2D8C-94AEDB5F5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4012" y="4113394"/>
            <a:ext cx="3107788" cy="782163"/>
          </a:xfrm>
          <a:gradFill>
            <a:gsLst>
              <a:gs pos="89908">
                <a:schemeClr val="bg2">
                  <a:lumMod val="75000"/>
                </a:schemeClr>
              </a:gs>
              <a:gs pos="54148">
                <a:schemeClr val="accent2">
                  <a:lumMod val="60000"/>
                  <a:lumOff val="40000"/>
                </a:schemeClr>
              </a:gs>
              <a:gs pos="64232">
                <a:schemeClr val="accent2">
                  <a:lumMod val="7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2">
                  <a:lumMod val="5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Shubha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Sirurmath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DCDB25-2DB2-BAEB-F2BD-0F69031C4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477107"/>
            <a:ext cx="8991600" cy="2524675"/>
          </a:xfr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Analysis Project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53B88A-1036-51E0-E6FB-41DD8879C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74" y="1556689"/>
            <a:ext cx="1208649" cy="118275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DC1C9C8-AB65-E8DF-BFD1-01B2B7E60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0877" y="1603386"/>
            <a:ext cx="1858005" cy="86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13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DCDB25-2DB2-BAEB-F2BD-0F69031C4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7" y="850900"/>
            <a:ext cx="9414803" cy="829619"/>
          </a:xfr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Products in terms of 2021 sales </a:t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Insights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5704E5A4-7C48-DD77-389F-2647097A6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7" y="1935854"/>
            <a:ext cx="9414804" cy="4769746"/>
          </a:xfrm>
        </p:spPr>
        <p:txBody>
          <a:bodyPr numCol="2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net sales increase for "AQ Mx NB" from 2020 to 2021 was the most substantial, showing an impressive growth of 5623.52%.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the "AQ Electron 4 3600 Desktop Processor" achieved the highest sales at $19.35 million.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Additionally, "AQ LION x1" secured the 10th position in net sales for 2021, amounting to $0.84 million.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C97DF5-99FA-5029-3FF4-D79E8C9EF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687613"/>
              </p:ext>
            </p:extLst>
          </p:nvPr>
        </p:nvGraphicFramePr>
        <p:xfrm>
          <a:off x="6743701" y="1935854"/>
          <a:ext cx="4271300" cy="4579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7560">
                  <a:extLst>
                    <a:ext uri="{9D8B030D-6E8A-4147-A177-3AD203B41FA5}">
                      <a16:colId xmlns:a16="http://schemas.microsoft.com/office/drawing/2014/main" val="2681733358"/>
                    </a:ext>
                  </a:extLst>
                </a:gridCol>
                <a:gridCol w="497225">
                  <a:extLst>
                    <a:ext uri="{9D8B030D-6E8A-4147-A177-3AD203B41FA5}">
                      <a16:colId xmlns:a16="http://schemas.microsoft.com/office/drawing/2014/main" val="3529446649"/>
                    </a:ext>
                  </a:extLst>
                </a:gridCol>
                <a:gridCol w="569736">
                  <a:extLst>
                    <a:ext uri="{9D8B030D-6E8A-4147-A177-3AD203B41FA5}">
                      <a16:colId xmlns:a16="http://schemas.microsoft.com/office/drawing/2014/main" val="2959297570"/>
                    </a:ext>
                  </a:extLst>
                </a:gridCol>
                <a:gridCol w="676779">
                  <a:extLst>
                    <a:ext uri="{9D8B030D-6E8A-4147-A177-3AD203B41FA5}">
                      <a16:colId xmlns:a16="http://schemas.microsoft.com/office/drawing/2014/main" val="1946322326"/>
                    </a:ext>
                  </a:extLst>
                </a:gridCol>
              </a:tblGrid>
              <a:tr h="38160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vs 20%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58082"/>
                  </a:ext>
                </a:extLst>
              </a:tr>
              <a:tr h="3816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Electron 4 3600 Desktop Processor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3.02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19.35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541.26%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802479"/>
                  </a:ext>
                </a:extLst>
              </a:tr>
              <a:tr h="38160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GT 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4.38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461.14%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731668"/>
                  </a:ext>
                </a:extLst>
              </a:tr>
              <a:tr h="38160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Home Allin1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5.16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668.99%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23918"/>
                  </a:ext>
                </a:extLst>
              </a:tr>
              <a:tr h="38160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LION x1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1619.49%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529301"/>
                  </a:ext>
                </a:extLst>
              </a:tr>
              <a:tr h="38160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LION x2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1668.87%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22725"/>
                  </a:ext>
                </a:extLst>
              </a:tr>
              <a:tr h="38160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LION x3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 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1.23 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1692.25%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72797"/>
                  </a:ext>
                </a:extLst>
              </a:tr>
              <a:tr h="38160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Mx NB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1.44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5623.52%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030339"/>
                  </a:ext>
                </a:extLst>
              </a:tr>
              <a:tr h="38160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Pen Drive DRC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3.81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487.66%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62078"/>
                  </a:ext>
                </a:extLst>
              </a:tr>
              <a:tr h="38160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Smash 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11.21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2489.49%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87523"/>
                  </a:ext>
                </a:extLst>
              </a:tr>
              <a:tr h="38160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Zion Saga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 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3.64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428.55%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517019"/>
                  </a:ext>
                </a:extLst>
              </a:tr>
              <a:tr h="38160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6.43 M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51.99 M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708.04%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424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9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DCDB25-2DB2-BAEB-F2BD-0F69031C4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7" y="850900"/>
            <a:ext cx="9414803" cy="829619"/>
          </a:xfr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products introduced in 2021</a:t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Insights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5704E5A4-7C48-DD77-389F-2647097A6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7" y="2019300"/>
            <a:ext cx="9414803" cy="4346873"/>
          </a:xfrm>
        </p:spPr>
        <p:txBody>
          <a:bodyPr numCol="2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2021, a total of 16 new products were introduced, contributing significantly to net sales with a total of $176.16 million.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Among these, "AQ Qwerty" generated $21.98 million in sales, while "AQ Trigger" contributed $20.74 million to the overall revenue.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23B0DD-925D-30FA-5456-277C2F69E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26681"/>
              </p:ext>
            </p:extLst>
          </p:nvPr>
        </p:nvGraphicFramePr>
        <p:xfrm>
          <a:off x="6921500" y="2019300"/>
          <a:ext cx="3545887" cy="411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5759">
                  <a:extLst>
                    <a:ext uri="{9D8B030D-6E8A-4147-A177-3AD203B41FA5}">
                      <a16:colId xmlns:a16="http://schemas.microsoft.com/office/drawing/2014/main" val="2387710671"/>
                    </a:ext>
                  </a:extLst>
                </a:gridCol>
                <a:gridCol w="409141">
                  <a:extLst>
                    <a:ext uri="{9D8B030D-6E8A-4147-A177-3AD203B41FA5}">
                      <a16:colId xmlns:a16="http://schemas.microsoft.com/office/drawing/2014/main" val="1862848088"/>
                    </a:ext>
                  </a:extLst>
                </a:gridCol>
                <a:gridCol w="640987">
                  <a:extLst>
                    <a:ext uri="{9D8B030D-6E8A-4147-A177-3AD203B41FA5}">
                      <a16:colId xmlns:a16="http://schemas.microsoft.com/office/drawing/2014/main" val="21374944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527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Clx3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4.39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0555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Electron 3 3600 Desktop Processor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14.21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9753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Gen 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19.52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7786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GEN Z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11.70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1603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HOME Allin1 Gen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3.51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135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Lumina Ms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4.21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8520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Marquee P3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4.86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5615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Marquee P4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1.68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453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Maxima Ms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13.66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5880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MB Lito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2.85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4131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MB Lito 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2.29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2972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Qwerty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21.98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179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Qwerty Ms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15.41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772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Trigger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20.74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0285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Trigger Ms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17.90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3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Wi Power Dx3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17.25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917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176.16 M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216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32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DCDB25-2DB2-BAEB-F2BD-0F69031C4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7" y="491828"/>
            <a:ext cx="9414803" cy="1188692"/>
          </a:xfr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and bottom 5 products </a:t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terms of Quantity</a:t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Insights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5704E5A4-7C48-DD77-389F-2647097A6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7" y="1841501"/>
            <a:ext cx="9414803" cy="4524672"/>
          </a:xfrm>
        </p:spPr>
        <p:txBody>
          <a:bodyPr numCol="2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table displays the top 5 products based on the quantity sold, with "AQ Master wired x1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leading the list with a remarkable 4.15 million units sold.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Conversely, the subsequent table presents the bottom 5 products in terms of quantity sold, with "AQ Home Allin1 Gen 2" occupying the lowest position, having sold only 8.9 thousand units.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0E506B-9AEA-DB0E-05E7-2454F6F30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89458"/>
              </p:ext>
            </p:extLst>
          </p:nvPr>
        </p:nvGraphicFramePr>
        <p:xfrm>
          <a:off x="7740653" y="2019300"/>
          <a:ext cx="2851150" cy="1841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7242">
                  <a:extLst>
                    <a:ext uri="{9D8B030D-6E8A-4147-A177-3AD203B41FA5}">
                      <a16:colId xmlns:a16="http://schemas.microsoft.com/office/drawing/2014/main" val="4121428897"/>
                    </a:ext>
                  </a:extLst>
                </a:gridCol>
                <a:gridCol w="673908">
                  <a:extLst>
                    <a:ext uri="{9D8B030D-6E8A-4147-A177-3AD203B41FA5}">
                      <a16:colId xmlns:a16="http://schemas.microsoft.com/office/drawing/2014/main" val="1317173547"/>
                    </a:ext>
                  </a:extLst>
                </a:gridCol>
              </a:tblGrid>
              <a:tr h="26307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Qty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98383"/>
                  </a:ext>
                </a:extLst>
              </a:tr>
              <a:tr h="26307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Gamers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3.38M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27581"/>
                  </a:ext>
                </a:extLst>
              </a:tr>
              <a:tr h="26307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Gamers Ms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3.98M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768338"/>
                  </a:ext>
                </a:extLst>
              </a:tr>
              <a:tr h="263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Master wired x1 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4.15M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981488"/>
                  </a:ext>
                </a:extLst>
              </a:tr>
              <a:tr h="26307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Master wireless x1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3.37M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42781"/>
                  </a:ext>
                </a:extLst>
              </a:tr>
              <a:tr h="26307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Master wireless x1 Ms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4.13M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85335"/>
                  </a:ext>
                </a:extLst>
              </a:tr>
              <a:tr h="26307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19.00M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35409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491899-81BA-B843-C30A-46D7126B6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483210"/>
              </p:ext>
            </p:extLst>
          </p:nvPr>
        </p:nvGraphicFramePr>
        <p:xfrm>
          <a:off x="7740653" y="4199582"/>
          <a:ext cx="2851150" cy="1934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9098">
                  <a:extLst>
                    <a:ext uri="{9D8B030D-6E8A-4147-A177-3AD203B41FA5}">
                      <a16:colId xmlns:a16="http://schemas.microsoft.com/office/drawing/2014/main" val="818599404"/>
                    </a:ext>
                  </a:extLst>
                </a:gridCol>
                <a:gridCol w="732052">
                  <a:extLst>
                    <a:ext uri="{9D8B030D-6E8A-4147-A177-3AD203B41FA5}">
                      <a16:colId xmlns:a16="http://schemas.microsoft.com/office/drawing/2014/main" val="3801684044"/>
                    </a:ext>
                  </a:extLst>
                </a:gridCol>
              </a:tblGrid>
              <a:tr h="2763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Qty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705835"/>
                  </a:ext>
                </a:extLst>
              </a:tr>
              <a:tr h="2763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Gamer 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51.7 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83627"/>
                  </a:ext>
                </a:extLst>
              </a:tr>
              <a:tr h="2763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GEN Z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63.1 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315246"/>
                  </a:ext>
                </a:extLst>
              </a:tr>
              <a:tr h="2763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Home Allin1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15.2 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852580"/>
                  </a:ext>
                </a:extLst>
              </a:tr>
              <a:tr h="276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HOME Allin1 Gen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 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09724"/>
                  </a:ext>
                </a:extLst>
              </a:tr>
              <a:tr h="2763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Smash 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36.0 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859985"/>
                  </a:ext>
                </a:extLst>
              </a:tr>
              <a:tr h="2763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174.9 K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354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532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DCDB25-2DB2-BAEB-F2BD-0F69031C4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7" y="850900"/>
            <a:ext cx="9414803" cy="829619"/>
          </a:xfr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 Level Performance</a:t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Insights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5704E5A4-7C48-DD77-389F-2647097A6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7" y="2019300"/>
            <a:ext cx="9414803" cy="4346873"/>
          </a:xfrm>
        </p:spPr>
        <p:txBody>
          <a:bodyPr numCol="2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Categorized by Product Divisions (P &amp; A, N&amp;S, PC), P &amp; A sales excelled in both 2020 ($105.24 million) and 2021 ($338.38 million).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PC division showed remarkable growth, achieving a substantial 313.70% increase from 2020 to 2021.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53FA74-8175-3375-D31D-7CE481623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00243"/>
              </p:ext>
            </p:extLst>
          </p:nvPr>
        </p:nvGraphicFramePr>
        <p:xfrm>
          <a:off x="7048500" y="2019300"/>
          <a:ext cx="3454399" cy="237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128">
                  <a:extLst>
                    <a:ext uri="{9D8B030D-6E8A-4147-A177-3AD203B41FA5}">
                      <a16:colId xmlns:a16="http://schemas.microsoft.com/office/drawing/2014/main" val="1838869275"/>
                    </a:ext>
                  </a:extLst>
                </a:gridCol>
                <a:gridCol w="797482">
                  <a:extLst>
                    <a:ext uri="{9D8B030D-6E8A-4147-A177-3AD203B41FA5}">
                      <a16:colId xmlns:a16="http://schemas.microsoft.com/office/drawing/2014/main" val="1542501170"/>
                    </a:ext>
                  </a:extLst>
                </a:gridCol>
                <a:gridCol w="797482">
                  <a:extLst>
                    <a:ext uri="{9D8B030D-6E8A-4147-A177-3AD203B41FA5}">
                      <a16:colId xmlns:a16="http://schemas.microsoft.com/office/drawing/2014/main" val="2216855628"/>
                    </a:ext>
                  </a:extLst>
                </a:gridCol>
                <a:gridCol w="846307">
                  <a:extLst>
                    <a:ext uri="{9D8B030D-6E8A-4147-A177-3AD203B41FA5}">
                      <a16:colId xmlns:a16="http://schemas.microsoft.com/office/drawing/2014/main" val="2133599851"/>
                    </a:ext>
                  </a:extLst>
                </a:gridCol>
              </a:tblGrid>
              <a:tr h="4749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Division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vs 20%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015938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&amp; 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51.38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94.73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84.38%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458022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&amp; 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105.24 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338.38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221.53%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468203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40.07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165.76 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313.70%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382901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196.69 M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598.88 M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204.48%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920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96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3">
            <a:extLst>
              <a:ext uri="{FF2B5EF4-FFF2-40B4-BE49-F238E27FC236}">
                <a16:creationId xmlns:a16="http://schemas.microsoft.com/office/drawing/2014/main" id="{7010552B-9288-393C-A887-D576C4BD3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533073"/>
            <a:ext cx="6801612" cy="895927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895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DCDB25-2DB2-BAEB-F2BD-0F69031C4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1057387"/>
            <a:ext cx="9414803" cy="610775"/>
          </a:xfr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ABA11D-9342-09F2-5B9F-31E5CE2A1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533073"/>
            <a:ext cx="6801612" cy="305936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Agenda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Dataset Understanding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Ad hoc Requests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Key Insights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09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DCDB25-2DB2-BAEB-F2BD-0F69031C4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892" y="859624"/>
            <a:ext cx="9414803" cy="660257"/>
          </a:xfr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ABA11D-9342-09F2-5B9F-31E5CE2A1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191" y="1783938"/>
            <a:ext cx="9937874" cy="466628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hardware is a Computer Hardware Company in India.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operate in Asia Pacific (APAC) region, Europe (EU), North America (NA) region.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have around 67 customers in 23 countries across the world.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have 3 main divisions of products: Peripherals and Accessories (P &amp; A), Network and Storage (N&amp;S) and Personal Computer (PC)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customers are either Direct, Distributors or Retailer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avenue by which products are vended includes either physical retail locations (brick and mortar) or online platforms (e-commerce)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have around 67 unique products which fall under 6 different segments namely: Accessories, Desktop, Networking, Notebook, Peripherals, Storage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1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DCDB25-2DB2-BAEB-F2BD-0F69031C4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1057388"/>
            <a:ext cx="9414803" cy="598418"/>
          </a:xfr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ABA11D-9342-09F2-5B9F-31E5CE2A1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8" y="2550551"/>
            <a:ext cx="9414803" cy="136104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Sales and Market Performance insights to the management of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Hardware by solving their reports requests.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9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DCDB25-2DB2-BAEB-F2BD-0F69031C4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1057388"/>
            <a:ext cx="9414803" cy="598418"/>
          </a:xfr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ABA11D-9342-09F2-5B9F-31E5CE2A1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1878227"/>
            <a:ext cx="9414803" cy="460907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Provided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Hardware data is provided as comma-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seperated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 (CSV) Excel files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dimension files and 2 facts file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dim_customer.csv: contains customer related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dim_market.csv: contains country, region and division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dim_product.csv: contains products related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fact_sales_monthly.csv: contains monthly sales data for each product with other details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ns_targets_2021.csv: contains sales target for Fiscal year 2021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05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DCDB25-2DB2-BAEB-F2BD-0F69031C4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7" y="1057387"/>
            <a:ext cx="9414803" cy="993836"/>
          </a:xfr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and performance </a:t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 Insights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5704E5A4-7C48-DD77-389F-2647097A6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7" y="2335427"/>
            <a:ext cx="9414803" cy="4090087"/>
          </a:xfrm>
        </p:spPr>
        <p:txBody>
          <a:bodyPr>
            <a:normAutofit/>
          </a:bodyPr>
          <a:lstStyle/>
          <a:p>
            <a:pPr algn="l"/>
            <a:r>
              <a:rPr lang="en-US" sz="2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Performance Report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Performance vs Target Report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Countries’ in terms of Sales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Products in terms of sales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Products introduced in 2021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and Bottom 5 Products in terms of quantity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 Level Performance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6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DCDB25-2DB2-BAEB-F2BD-0F69031C4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7" y="1057388"/>
            <a:ext cx="9414803" cy="623131"/>
          </a:xfr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performance </a:t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Insights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5704E5A4-7C48-DD77-389F-2647097A6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7" y="2019300"/>
            <a:ext cx="9414803" cy="434687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"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Electricalsquipo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Stores" in 2021 compared to 2020 exhibited remarkable growth, achieving a remarkable 435.32% surge in sales, amounting to a substantial $2.35 million. Similarly, "Logic Stores" demonstrated strong performance, closely trailing with a notable 415.17% increase, reaching an impressive $4.81 million in sales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Electricalsquipo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Stores" displayed exceptional performance in 2020 compared to 2019, recording the highest growth rate of 614.05%. Following closely was "Info Stores," which also demonstrated substantial growth with an impressive increase of 586.11%.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5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DCDB25-2DB2-BAEB-F2BD-0F69031C4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7" y="850900"/>
            <a:ext cx="9414803" cy="829619"/>
          </a:xfr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Performance vs Target </a:t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Insights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5704E5A4-7C48-DD77-389F-2647097A6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7" y="2019300"/>
            <a:ext cx="9414803" cy="434687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Poland market experienced a substantial deviation from their 2021 targets, missing the mark by a significant 18.13%. Although their set target was $6.13 million, the actual net sales for the year amounted to $5.18 million.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Japan fell short of their sales target by a narrow margin of only 4.12%, aiming for $8.2 million in net sales but achieving actual sales of $7.9 million.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05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DCDB25-2DB2-BAEB-F2BD-0F69031C4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7" y="850900"/>
            <a:ext cx="9414803" cy="829619"/>
          </a:xfr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Countries in terms of 2021 sales </a:t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Insights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5704E5A4-7C48-DD77-389F-2647097A6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7" y="2019300"/>
            <a:ext cx="9414803" cy="4346873"/>
          </a:xfrm>
        </p:spPr>
        <p:txBody>
          <a:bodyPr numCol="2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2021, India achieved an impressive sales figure of $161.3 million, while the USA recorded sales of $87.8 million. The UK, on the other hand, reported the lowest sales at $34.2 million.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4E378E-549B-E262-70B7-9F3EF9452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461027"/>
              </p:ext>
            </p:extLst>
          </p:nvPr>
        </p:nvGraphicFramePr>
        <p:xfrm>
          <a:off x="7112000" y="2133601"/>
          <a:ext cx="3479803" cy="2476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5255">
                  <a:extLst>
                    <a:ext uri="{9D8B030D-6E8A-4147-A177-3AD203B41FA5}">
                      <a16:colId xmlns:a16="http://schemas.microsoft.com/office/drawing/2014/main" val="3914347850"/>
                    </a:ext>
                  </a:extLst>
                </a:gridCol>
                <a:gridCol w="1204548">
                  <a:extLst>
                    <a:ext uri="{9D8B030D-6E8A-4147-A177-3AD203B41FA5}">
                      <a16:colId xmlns:a16="http://schemas.microsoft.com/office/drawing/2014/main" val="1521921289"/>
                    </a:ext>
                  </a:extLst>
                </a:gridCol>
              </a:tblGrid>
              <a:tr h="3537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5751"/>
                  </a:ext>
                </a:extLst>
              </a:tr>
              <a:tr h="3537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Canada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35.1M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968045"/>
                  </a:ext>
                </a:extLst>
              </a:tr>
              <a:tr h="3537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161.3M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153526"/>
                  </a:ext>
                </a:extLst>
              </a:tr>
              <a:tr h="3537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South Korea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49.0M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503074"/>
                  </a:ext>
                </a:extLst>
              </a:tr>
              <a:tr h="3537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United Kingdom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34.2M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249737"/>
                  </a:ext>
                </a:extLst>
              </a:tr>
              <a:tr h="3537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87.8M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65175"/>
                  </a:ext>
                </a:extLst>
              </a:tr>
              <a:tr h="3537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367.2M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461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9839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283</TotalTime>
  <Words>1174</Words>
  <Application>Microsoft Office PowerPoint</Application>
  <PresentationFormat>Widescreen</PresentationFormat>
  <Paragraphs>222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Times New Roman</vt:lpstr>
      <vt:lpstr>Parcel</vt:lpstr>
      <vt:lpstr> AtliQ Hardware Sales Analysis Project</vt:lpstr>
      <vt:lpstr>Table of contents</vt:lpstr>
      <vt:lpstr>Introduction</vt:lpstr>
      <vt:lpstr>Agenda</vt:lpstr>
      <vt:lpstr>Data understanding</vt:lpstr>
      <vt:lpstr>Sales and performance  reports Insights</vt:lpstr>
      <vt:lpstr>Customer performance  report Insights</vt:lpstr>
      <vt:lpstr>Market Performance vs Target  Report Insights</vt:lpstr>
      <vt:lpstr>Top 5 Countries in terms of 2021 sales  Report Insights</vt:lpstr>
      <vt:lpstr>Top 10 Products in terms of 2021 sales  Report Insights</vt:lpstr>
      <vt:lpstr>New products introduced in 2021 Report Insights</vt:lpstr>
      <vt:lpstr>Top 5 and bottom 5 products  in terms of Quantity Report Insights</vt:lpstr>
      <vt:lpstr>Division Level Performance Report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AtliQ Hardware Sales Analysis Project</dc:title>
  <dc:creator>Prabhu Dev</dc:creator>
  <cp:lastModifiedBy>Prabhu Dev</cp:lastModifiedBy>
  <cp:revision>28</cp:revision>
  <dcterms:created xsi:type="dcterms:W3CDTF">2023-08-26T22:58:35Z</dcterms:created>
  <dcterms:modified xsi:type="dcterms:W3CDTF">2023-08-27T03:42:30Z</dcterms:modified>
</cp:coreProperties>
</file>