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8" r:id="rId4"/>
    <p:sldId id="260" r:id="rId5"/>
    <p:sldId id="261" r:id="rId6"/>
    <p:sldId id="270" r:id="rId7"/>
    <p:sldId id="271" r:id="rId8"/>
    <p:sldId id="272" r:id="rId9"/>
    <p:sldId id="280" r:id="rId10"/>
    <p:sldId id="262" r:id="rId11"/>
    <p:sldId id="263" r:id="rId12"/>
    <p:sldId id="264" r:id="rId13"/>
    <p:sldId id="265" r:id="rId14"/>
    <p:sldId id="273" r:id="rId15"/>
    <p:sldId id="274" r:id="rId16"/>
    <p:sldId id="275" r:id="rId17"/>
    <p:sldId id="276" r:id="rId18"/>
    <p:sldId id="277" r:id="rId19"/>
    <p:sldId id="278" r:id="rId20"/>
    <p:sldId id="279" r:id="rId21"/>
    <p:sldId id="269" r:id="rId22"/>
    <p:sldId id="283" r:id="rId23"/>
    <p:sldId id="282"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2" d="100"/>
          <a:sy n="72" d="100"/>
        </p:scale>
        <p:origin x="6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1254210-2B6C-46CB-A99A-395F6B9C0E1C}"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3207044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54210-2B6C-46CB-A99A-395F6B9C0E1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118006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54210-2B6C-46CB-A99A-395F6B9C0E1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12936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54210-2B6C-46CB-A99A-395F6B9C0E1C}"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40351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1254210-2B6C-46CB-A99A-395F6B9C0E1C}"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15806924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1254210-2B6C-46CB-A99A-395F6B9C0E1C}" type="datetimeFigureOut">
              <a:rPr lang="en-IN" smtClean="0"/>
              <a:t>30-09-2023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126365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1254210-2B6C-46CB-A99A-395F6B9C0E1C}"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AB25E5-339B-4A7D-BEC7-38E3476C502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3827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254210-2B6C-46CB-A99A-395F6B9C0E1C}"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315841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54210-2B6C-46CB-A99A-395F6B9C0E1C}"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172837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1254210-2B6C-46CB-A99A-395F6B9C0E1C}" type="datetimeFigureOut">
              <a:rPr lang="en-IN" smtClean="0"/>
              <a:t>30-09-2023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33681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1254210-2B6C-46CB-A99A-395F6B9C0E1C}" type="datetimeFigureOut">
              <a:rPr lang="en-IN" smtClean="0"/>
              <a:t>30-09-2023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7AB25E5-339B-4A7D-BEC7-38E3476C5024}" type="slidenum">
              <a:rPr lang="en-IN" smtClean="0"/>
              <a:t>‹#›</a:t>
            </a:fld>
            <a:endParaRPr lang="en-IN"/>
          </a:p>
        </p:txBody>
      </p:sp>
    </p:spTree>
    <p:extLst>
      <p:ext uri="{BB962C8B-B14F-4D97-AF65-F5344CB8AC3E}">
        <p14:creationId xmlns:p14="http://schemas.microsoft.com/office/powerpoint/2010/main" val="301155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148">
              <a:schemeClr val="accent2">
                <a:lumMod val="60000"/>
                <a:lumOff val="40000"/>
              </a:schemeClr>
            </a:gs>
            <a:gs pos="64232">
              <a:schemeClr val="accent2">
                <a:lumMod val="75000"/>
              </a:schemeClr>
            </a:gs>
            <a:gs pos="0">
              <a:schemeClr val="accent1">
                <a:lumMod val="5000"/>
                <a:lumOff val="95000"/>
              </a:schemeClr>
            </a:gs>
            <a:gs pos="74000">
              <a:schemeClr val="accent2">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1254210-2B6C-46CB-A99A-395F6B9C0E1C}" type="datetimeFigureOut">
              <a:rPr lang="en-IN" smtClean="0"/>
              <a:t>30-09-2023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7AB25E5-339B-4A7D-BEC7-38E3476C5024}" type="slidenum">
              <a:rPr lang="en-IN" smtClean="0"/>
              <a:t>‹#›</a:t>
            </a:fld>
            <a:endParaRPr lang="en-IN"/>
          </a:p>
        </p:txBody>
      </p:sp>
    </p:spTree>
    <p:extLst>
      <p:ext uri="{BB962C8B-B14F-4D97-AF65-F5344CB8AC3E}">
        <p14:creationId xmlns:p14="http://schemas.microsoft.com/office/powerpoint/2010/main" val="37406243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jayesh-ranjan-37415963/" TargetMode="External"/><Relationship Id="rId7" Type="http://schemas.openxmlformats.org/officeDocument/2006/relationships/hyperlink" Target="https://www.linkedin.com/in/hemvad/" TargetMode="External"/><Relationship Id="rId2" Type="http://schemas.openxmlformats.org/officeDocument/2006/relationships/hyperlink" Target="https://www.linkedin.com/in/ktramarao/" TargetMode="External"/><Relationship Id="rId1" Type="http://schemas.openxmlformats.org/officeDocument/2006/relationships/slideLayout" Target="../slideLayouts/slideLayout1.xml"/><Relationship Id="rId6" Type="http://schemas.openxmlformats.org/officeDocument/2006/relationships/hyperlink" Target="https://www.linkedin.com/in/dhavalsays/" TargetMode="External"/><Relationship Id="rId5" Type="http://schemas.openxmlformats.org/officeDocument/2006/relationships/hyperlink" Target="https://www.linkedin.com/in/venupanjarla" TargetMode="External"/><Relationship Id="rId4" Type="http://schemas.openxmlformats.org/officeDocument/2006/relationships/hyperlink" Target="https://www.linkedin.com/in/dileep-konatham-2624b91b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15403-21FF-89A2-C37A-AC69246007CB}"/>
              </a:ext>
            </a:extLst>
          </p:cNvPr>
          <p:cNvSpPr/>
          <p:nvPr/>
        </p:nvSpPr>
        <p:spPr>
          <a:xfrm>
            <a:off x="7596554" y="4113394"/>
            <a:ext cx="2995246" cy="486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6FB4AF7F-41B5-268D-2D8C-94AEDB5F5A09}"/>
              </a:ext>
            </a:extLst>
          </p:cNvPr>
          <p:cNvSpPr>
            <a:spLocks noGrp="1"/>
          </p:cNvSpPr>
          <p:nvPr>
            <p:ph type="subTitle" idx="1"/>
          </p:nvPr>
        </p:nvSpPr>
        <p:spPr>
          <a:xfrm>
            <a:off x="7484012" y="4113394"/>
            <a:ext cx="3107788" cy="782163"/>
          </a:xfrm>
          <a:gradFill>
            <a:gsLst>
              <a:gs pos="89908">
                <a:schemeClr val="bg2">
                  <a:lumMod val="75000"/>
                </a:schemeClr>
              </a:gs>
              <a:gs pos="54148">
                <a:schemeClr val="accent2">
                  <a:lumMod val="60000"/>
                  <a:lumOff val="40000"/>
                </a:schemeClr>
              </a:gs>
              <a:gs pos="64232">
                <a:schemeClr val="accent2">
                  <a:lumMod val="75000"/>
                </a:schemeClr>
              </a:gs>
              <a:gs pos="0">
                <a:schemeClr val="accent1">
                  <a:lumMod val="5000"/>
                  <a:lumOff val="95000"/>
                </a:schemeClr>
              </a:gs>
              <a:gs pos="74000">
                <a:schemeClr val="accent2">
                  <a:lumMod val="50000"/>
                </a:schemeClr>
              </a:gs>
            </a:gsLst>
            <a:lin ang="5400000" scaled="1"/>
          </a:gradFill>
        </p:spPr>
        <p:txBody>
          <a:bodyPr>
            <a:normAutofit/>
          </a:bodyPr>
          <a:lstStyle/>
          <a:p>
            <a:r>
              <a:rPr lang="en-US" sz="2800" dirty="0">
                <a:solidFill>
                  <a:schemeClr val="bg2">
                    <a:lumMod val="50000"/>
                  </a:schemeClr>
                </a:solidFill>
              </a:rPr>
              <a:t>Shubha</a:t>
            </a:r>
            <a:r>
              <a:rPr lang="en-US" sz="2800" dirty="0"/>
              <a:t> </a:t>
            </a:r>
            <a:r>
              <a:rPr lang="en-US" sz="2800" dirty="0">
                <a:solidFill>
                  <a:schemeClr val="bg2">
                    <a:lumMod val="50000"/>
                  </a:schemeClr>
                </a:solidFill>
              </a:rPr>
              <a:t>Sirurmath</a:t>
            </a:r>
            <a:endParaRPr lang="en-IN" sz="2800" dirty="0">
              <a:solidFill>
                <a:schemeClr val="bg2">
                  <a:lumMod val="50000"/>
                </a:schemeClr>
              </a:solidFill>
            </a:endParaRPr>
          </a:p>
        </p:txBody>
      </p:sp>
      <p:sp>
        <p:nvSpPr>
          <p:cNvPr id="5" name="Title 4">
            <a:extLst>
              <a:ext uri="{FF2B5EF4-FFF2-40B4-BE49-F238E27FC236}">
                <a16:creationId xmlns:a16="http://schemas.microsoft.com/office/drawing/2014/main" id="{A0DCDB25-2DB2-BAEB-F2BD-0F69031C4EB0}"/>
              </a:ext>
            </a:extLst>
          </p:cNvPr>
          <p:cNvSpPr>
            <a:spLocks noGrp="1"/>
          </p:cNvSpPr>
          <p:nvPr>
            <p:ph type="ctrTitle"/>
          </p:nvPr>
        </p:nvSpPr>
        <p:spPr>
          <a:xfrm>
            <a:off x="516835" y="1477107"/>
            <a:ext cx="11330607" cy="2340865"/>
          </a:xfrm>
          <a:gradFill flip="none" rotWithShape="1">
            <a:gsLst>
              <a:gs pos="0">
                <a:schemeClr val="accent2">
                  <a:lumMod val="50000"/>
                  <a:tint val="66000"/>
                  <a:satMod val="160000"/>
                </a:schemeClr>
              </a:gs>
              <a:gs pos="50000">
                <a:schemeClr val="accent2">
                  <a:lumMod val="50000"/>
                  <a:tint val="44500"/>
                  <a:satMod val="160000"/>
                </a:schemeClr>
              </a:gs>
              <a:gs pos="100000">
                <a:schemeClr val="accent2">
                  <a:lumMod val="50000"/>
                  <a:tint val="23500"/>
                  <a:satMod val="160000"/>
                </a:schemeClr>
              </a:gs>
            </a:gsLst>
            <a:path path="circle">
              <a:fillToRect l="50000" t="50000" r="50000" b="50000"/>
            </a:path>
            <a:tileRect/>
          </a:gradFill>
        </p:spPr>
        <p:txBody>
          <a:bodyPr>
            <a:normAutofit/>
          </a:bodyPr>
          <a:lstStyle/>
          <a:p>
            <a:r>
              <a:rPr lang="en-US" sz="4000" dirty="0">
                <a:latin typeface="Times New Roman" panose="02020603050405020304" pitchFamily="18" charset="0"/>
                <a:cs typeface="Times New Roman" panose="02020603050405020304" pitchFamily="18" charset="0"/>
              </a:rPr>
              <a:t>Telangana growth</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Analysis</a:t>
            </a:r>
            <a:endParaRPr lang="en-IN" sz="4000" dirty="0">
              <a:latin typeface="Times New Roman" panose="02020603050405020304" pitchFamily="18" charset="0"/>
              <a:cs typeface="Times New Roman" panose="02020603050405020304" pitchFamily="18" charset="0"/>
            </a:endParaRPr>
          </a:p>
        </p:txBody>
      </p:sp>
      <p:pic>
        <p:nvPicPr>
          <p:cNvPr id="14" name="Graphic 13">
            <a:extLst>
              <a:ext uri="{FF2B5EF4-FFF2-40B4-BE49-F238E27FC236}">
                <a16:creationId xmlns:a16="http://schemas.microsoft.com/office/drawing/2014/main" id="{5DC1C9C8-AB65-E8DF-BFD1-01B2B7E60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694" y="1603385"/>
            <a:ext cx="1858005" cy="860771"/>
          </a:xfrm>
          <a:prstGeom prst="rect">
            <a:avLst/>
          </a:prstGeom>
        </p:spPr>
      </p:pic>
      <p:pic>
        <p:nvPicPr>
          <p:cNvPr id="4" name="Picture 3">
            <a:extLst>
              <a:ext uri="{FF2B5EF4-FFF2-40B4-BE49-F238E27FC236}">
                <a16:creationId xmlns:a16="http://schemas.microsoft.com/office/drawing/2014/main" id="{3F56B26F-1B08-72B1-F5AE-58EB45818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4920" y="1563629"/>
            <a:ext cx="1302766" cy="1302766"/>
          </a:xfrm>
          <a:prstGeom prst="rect">
            <a:avLst/>
          </a:prstGeom>
        </p:spPr>
      </p:pic>
    </p:spTree>
    <p:extLst>
      <p:ext uri="{BB962C8B-B14F-4D97-AF65-F5344CB8AC3E}">
        <p14:creationId xmlns:p14="http://schemas.microsoft.com/office/powerpoint/2010/main" val="138161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76E614-74A3-11F2-6072-F0E0FE63F79C}"/>
              </a:ext>
            </a:extLst>
          </p:cNvPr>
          <p:cNvPicPr>
            <a:picLocks noChangeAspect="1"/>
          </p:cNvPicPr>
          <p:nvPr/>
        </p:nvPicPr>
        <p:blipFill>
          <a:blip r:embed="rId2"/>
          <a:stretch>
            <a:fillRect/>
          </a:stretch>
        </p:blipFill>
        <p:spPr>
          <a:xfrm>
            <a:off x="212035" y="940903"/>
            <a:ext cx="7157531" cy="5678563"/>
          </a:xfrm>
          <a:prstGeom prst="rect">
            <a:avLst/>
          </a:prstGeom>
        </p:spPr>
      </p:pic>
      <p:sp>
        <p:nvSpPr>
          <p:cNvPr id="16" name="Subtitle 3">
            <a:extLst>
              <a:ext uri="{FF2B5EF4-FFF2-40B4-BE49-F238E27FC236}">
                <a16:creationId xmlns:a16="http://schemas.microsoft.com/office/drawing/2014/main" id="{7B02C57B-238D-E006-084F-C44B1A65AC3C}"/>
              </a:ext>
            </a:extLst>
          </p:cNvPr>
          <p:cNvSpPr>
            <a:spLocks noGrp="1"/>
          </p:cNvSpPr>
          <p:nvPr>
            <p:ph type="subTitle" idx="1"/>
          </p:nvPr>
        </p:nvSpPr>
        <p:spPr>
          <a:xfrm>
            <a:off x="7369565" y="884862"/>
            <a:ext cx="4610400" cy="5734605"/>
          </a:xfrm>
        </p:spPr>
        <p:txBody>
          <a:bodyPr>
            <a:noAutofit/>
          </a:bodyPr>
          <a:lstStyle/>
          <a:p>
            <a:pPr algn="l"/>
            <a:r>
              <a:rPr lang="en-US" sz="1600" dirty="0">
                <a:solidFill>
                  <a:schemeClr val="bg1"/>
                </a:solidFill>
                <a:latin typeface="Times New Roman" panose="02020603050405020304" pitchFamily="18" charset="0"/>
                <a:cs typeface="Times New Roman" panose="02020603050405020304" pitchFamily="18" charset="0"/>
              </a:rPr>
              <a:t>Drastic document revenue growth was seen in several districts between FY 2019 to 2022.</a:t>
            </a:r>
          </a:p>
          <a:p>
            <a:pPr algn="l"/>
            <a:r>
              <a:rPr lang="en-US" sz="1600" dirty="0">
                <a:solidFill>
                  <a:schemeClr val="bg1"/>
                </a:solidFill>
                <a:latin typeface="Times New Roman" panose="02020603050405020304" pitchFamily="18" charset="0"/>
                <a:cs typeface="Times New Roman" panose="02020603050405020304" pitchFamily="18" charset="0"/>
              </a:rPr>
              <a:t>Top 10 districts being</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Muluga (171%)</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Adilabad (123%)</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Karimnagar (93%)</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Mancherial (92%)</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Medchal Malkajgiri (92%)	</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Wanaparthy (89%)</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Mahabubabad (88%)	</a:t>
            </a:r>
          </a:p>
          <a:p>
            <a:pPr marL="342900" indent="-342900" algn="l">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Nizamabad (86%)</a:t>
            </a:r>
          </a:p>
          <a:p>
            <a:pPr marL="342900" indent="-342900" algn="l">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Siddipet </a:t>
            </a:r>
            <a:r>
              <a:rPr lang="en-US" sz="1600" dirty="0">
                <a:solidFill>
                  <a:schemeClr val="bg1"/>
                </a:solidFill>
                <a:latin typeface="Times New Roman" panose="02020603050405020304" pitchFamily="18" charset="0"/>
                <a:cs typeface="Times New Roman" panose="02020603050405020304" pitchFamily="18" charset="0"/>
              </a:rPr>
              <a:t>(80%)</a:t>
            </a:r>
            <a:endParaRPr lang="en-IN" sz="1600" dirty="0">
              <a:solidFill>
                <a:schemeClr val="bg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Bhadradri Kothagudem </a:t>
            </a:r>
            <a:r>
              <a:rPr lang="en-US" sz="1600" dirty="0">
                <a:solidFill>
                  <a:schemeClr val="bg1"/>
                </a:solidFill>
                <a:latin typeface="Times New Roman" panose="02020603050405020304" pitchFamily="18" charset="0"/>
                <a:cs typeface="Times New Roman" panose="02020603050405020304" pitchFamily="18" charset="0"/>
              </a:rPr>
              <a:t>(80%)</a:t>
            </a:r>
          </a:p>
          <a:p>
            <a:pPr algn="l"/>
            <a:r>
              <a:rPr lang="en-US" sz="1600" dirty="0">
                <a:solidFill>
                  <a:schemeClr val="bg1"/>
                </a:solidFill>
                <a:latin typeface="Times New Roman" panose="02020603050405020304" pitchFamily="18" charset="0"/>
                <a:cs typeface="Times New Roman" panose="02020603050405020304" pitchFamily="18" charset="0"/>
              </a:rPr>
              <a:t>Although </a:t>
            </a:r>
            <a:r>
              <a:rPr lang="en-US" sz="1600" b="1" dirty="0">
                <a:solidFill>
                  <a:schemeClr val="bg1"/>
                </a:solidFill>
                <a:latin typeface="Times New Roman" panose="02020603050405020304" pitchFamily="18" charset="0"/>
                <a:cs typeface="Times New Roman" panose="02020603050405020304" pitchFamily="18" charset="0"/>
              </a:rPr>
              <a:t>Rangareddy</a:t>
            </a:r>
            <a:r>
              <a:rPr lang="en-US" sz="1600" dirty="0">
                <a:solidFill>
                  <a:schemeClr val="bg1"/>
                </a:solidFill>
                <a:latin typeface="Times New Roman" panose="02020603050405020304" pitchFamily="18" charset="0"/>
                <a:cs typeface="Times New Roman" panose="02020603050405020304" pitchFamily="18" charset="0"/>
              </a:rPr>
              <a:t> had top document registrations worth 37.698 Billion Rupees in 2022 and also in 2019 with document revenue earnings of 23.248 Billion.</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0D20DB-FBE8-F92C-8FD0-779488F8278E}"/>
              </a:ext>
            </a:extLst>
          </p:cNvPr>
          <p:cNvSpPr txBox="1"/>
          <p:nvPr/>
        </p:nvSpPr>
        <p:spPr>
          <a:xfrm>
            <a:off x="212035" y="198776"/>
            <a:ext cx="11767930" cy="584775"/>
          </a:xfrm>
          <a:prstGeom prst="rect">
            <a:avLst/>
          </a:prstGeom>
          <a:noFill/>
        </p:spPr>
        <p:txBody>
          <a:bodyPr wrap="square">
            <a:spAutoFit/>
          </a:bodyPr>
          <a:lstStyle/>
          <a:p>
            <a:r>
              <a:rPr lang="en-US" sz="1600" b="1" u="sng" dirty="0">
                <a:solidFill>
                  <a:schemeClr val="bg1"/>
                </a:solidFill>
                <a:latin typeface="Times New Roman" panose="02020603050405020304" pitchFamily="18" charset="0"/>
                <a:cs typeface="Times New Roman" panose="02020603050405020304" pitchFamily="18" charset="0"/>
              </a:rPr>
              <a:t>Stamp Registration:</a:t>
            </a:r>
            <a:r>
              <a:rPr lang="en-US" sz="1600" dirty="0">
                <a:solidFill>
                  <a:schemeClr val="bg1"/>
                </a:solidFill>
                <a:latin typeface="Times New Roman" panose="02020603050405020304" pitchFamily="18" charset="0"/>
                <a:cs typeface="Times New Roman" panose="02020603050405020304" pitchFamily="18" charset="0"/>
              </a:rPr>
              <a:t> Q1. How does the revenue generated from document registration vary across districts in Telangana? List down the top 5 districts that showed the highest document registration revenue growth between FY 2019 and 2022.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75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5704E5A4-7C48-DD77-389F-2647097A675B}"/>
              </a:ext>
            </a:extLst>
          </p:cNvPr>
          <p:cNvSpPr>
            <a:spLocks noGrp="1"/>
          </p:cNvSpPr>
          <p:nvPr>
            <p:ph type="subTitle" idx="1"/>
          </p:nvPr>
        </p:nvSpPr>
        <p:spPr>
          <a:xfrm>
            <a:off x="7646503" y="1451781"/>
            <a:ext cx="4333461" cy="5306828"/>
          </a:xfrm>
        </p:spPr>
        <p:txBody>
          <a:bodyPr>
            <a:normAutofit/>
          </a:bodyPr>
          <a:lstStyle/>
          <a:p>
            <a:pPr marL="457200" indent="-457200" algn="l">
              <a:buFont typeface="+mj-lt"/>
              <a:buAutoNum type="arabicPeriod"/>
            </a:pPr>
            <a:r>
              <a:rPr lang="en-US" sz="1800" b="0" i="0" dirty="0">
                <a:solidFill>
                  <a:schemeClr val="bg1"/>
                </a:solidFill>
                <a:effectLst/>
                <a:latin typeface="Times New Roman" panose="02020603050405020304" pitchFamily="18" charset="0"/>
                <a:cs typeface="Times New Roman" panose="02020603050405020304" pitchFamily="18" charset="0"/>
              </a:rPr>
              <a:t>In the Fiscal Year 2022, </a:t>
            </a:r>
            <a:r>
              <a:rPr lang="en-US" sz="1800" b="1" i="0" dirty="0">
                <a:solidFill>
                  <a:schemeClr val="bg1"/>
                </a:solidFill>
                <a:effectLst/>
                <a:latin typeface="Times New Roman" panose="02020603050405020304" pitchFamily="18" charset="0"/>
                <a:cs typeface="Times New Roman" panose="02020603050405020304" pitchFamily="18" charset="0"/>
              </a:rPr>
              <a:t>Jangoan </a:t>
            </a:r>
            <a:r>
              <a:rPr lang="en-US" sz="1800" b="0" i="0" dirty="0">
                <a:solidFill>
                  <a:schemeClr val="bg1"/>
                </a:solidFill>
                <a:effectLst/>
                <a:latin typeface="Times New Roman" panose="02020603050405020304" pitchFamily="18" charset="0"/>
                <a:cs typeface="Times New Roman" panose="02020603050405020304" pitchFamily="18" charset="0"/>
              </a:rPr>
              <a:t>saw steep rise of 2.54% in e-stamp revenue generation compared to document registrations followed by </a:t>
            </a:r>
            <a:r>
              <a:rPr lang="en-US" sz="1800" b="1" i="0" dirty="0">
                <a:solidFill>
                  <a:schemeClr val="bg1"/>
                </a:solidFill>
                <a:effectLst/>
                <a:latin typeface="Times New Roman" panose="02020603050405020304" pitchFamily="18" charset="0"/>
                <a:cs typeface="Times New Roman" panose="02020603050405020304" pitchFamily="18" charset="0"/>
              </a:rPr>
              <a:t>Nirmal</a:t>
            </a:r>
            <a:r>
              <a:rPr lang="en-US" sz="1800" b="0" i="0" dirty="0">
                <a:solidFill>
                  <a:schemeClr val="bg1"/>
                </a:solidFill>
                <a:effectLst/>
                <a:latin typeface="Times New Roman" panose="02020603050405020304" pitchFamily="18" charset="0"/>
                <a:cs typeface="Times New Roman" panose="02020603050405020304" pitchFamily="18" charset="0"/>
              </a:rPr>
              <a:t> with 2.1% increase.</a:t>
            </a:r>
          </a:p>
          <a:p>
            <a:pPr marL="457200" indent="-457200" algn="l">
              <a:buFont typeface="+mj-lt"/>
              <a:buAutoNum type="arabicPeriod"/>
            </a:pPr>
            <a:r>
              <a:rPr lang="en-US" sz="1800" b="0" i="0" dirty="0">
                <a:solidFill>
                  <a:schemeClr val="bg1"/>
                </a:solidFill>
                <a:effectLst/>
                <a:latin typeface="Times New Roman" panose="02020603050405020304" pitchFamily="18" charset="0"/>
                <a:cs typeface="Times New Roman" panose="02020603050405020304" pitchFamily="18" charset="0"/>
              </a:rPr>
              <a:t>But again </a:t>
            </a:r>
            <a:r>
              <a:rPr lang="en-US" sz="1800" b="1" i="0" dirty="0">
                <a:solidFill>
                  <a:schemeClr val="bg1"/>
                </a:solidFill>
                <a:effectLst/>
                <a:latin typeface="Times New Roman" panose="02020603050405020304" pitchFamily="18" charset="0"/>
                <a:cs typeface="Times New Roman" panose="02020603050405020304" pitchFamily="18" charset="0"/>
              </a:rPr>
              <a:t>Rangareddy</a:t>
            </a:r>
            <a:r>
              <a:rPr lang="en-US" sz="1800" b="0" i="0" dirty="0">
                <a:solidFill>
                  <a:schemeClr val="bg1"/>
                </a:solidFill>
                <a:effectLst/>
                <a:latin typeface="Times New Roman" panose="02020603050405020304" pitchFamily="18" charset="0"/>
                <a:cs typeface="Times New Roman" panose="02020603050405020304" pitchFamily="18" charset="0"/>
              </a:rPr>
              <a:t> has been a forefront leader in e-stamp revenue generation with a whopping 38.35 Billion, followed by </a:t>
            </a:r>
            <a:r>
              <a:rPr lang="en-US" sz="1800" b="1" dirty="0">
                <a:solidFill>
                  <a:schemeClr val="bg1"/>
                </a:solidFill>
                <a:latin typeface="Times New Roman" panose="02020603050405020304" pitchFamily="18" charset="0"/>
                <a:cs typeface="Times New Roman" panose="02020603050405020304" pitchFamily="18" charset="0"/>
              </a:rPr>
              <a:t>Medchal Malkajgiri </a:t>
            </a:r>
            <a:r>
              <a:rPr lang="en-US" sz="1800" dirty="0">
                <a:solidFill>
                  <a:schemeClr val="bg1"/>
                </a:solidFill>
                <a:latin typeface="Times New Roman" panose="02020603050405020304" pitchFamily="18" charset="0"/>
                <a:cs typeface="Times New Roman" panose="02020603050405020304" pitchFamily="18" charset="0"/>
              </a:rPr>
              <a:t>with 23.6 Billion. </a:t>
            </a:r>
            <a:endParaRPr lang="en-US" sz="1800" b="0" i="0" dirty="0">
              <a:solidFill>
                <a:schemeClr val="bg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4CC7BC1-EBFD-D096-2B4D-2601D20634D8}"/>
              </a:ext>
            </a:extLst>
          </p:cNvPr>
          <p:cNvPicPr>
            <a:picLocks noChangeAspect="1"/>
          </p:cNvPicPr>
          <p:nvPr/>
        </p:nvPicPr>
        <p:blipFill>
          <a:blip r:embed="rId2"/>
          <a:stretch>
            <a:fillRect/>
          </a:stretch>
        </p:blipFill>
        <p:spPr>
          <a:xfrm>
            <a:off x="79512" y="823306"/>
            <a:ext cx="7434469" cy="5935303"/>
          </a:xfrm>
          <a:prstGeom prst="rect">
            <a:avLst/>
          </a:prstGeom>
        </p:spPr>
      </p:pic>
      <p:sp>
        <p:nvSpPr>
          <p:cNvPr id="10" name="TextBox 9">
            <a:extLst>
              <a:ext uri="{FF2B5EF4-FFF2-40B4-BE49-F238E27FC236}">
                <a16:creationId xmlns:a16="http://schemas.microsoft.com/office/drawing/2014/main" id="{88213889-D2D2-D870-3C72-69EFF5F930AA}"/>
              </a:ext>
            </a:extLst>
          </p:cNvPr>
          <p:cNvSpPr txBox="1"/>
          <p:nvPr/>
        </p:nvSpPr>
        <p:spPr>
          <a:xfrm>
            <a:off x="79512" y="238532"/>
            <a:ext cx="11900453" cy="861774"/>
          </a:xfrm>
          <a:prstGeom prst="rect">
            <a:avLst/>
          </a:prstGeom>
          <a:noFill/>
        </p:spPr>
        <p:txBody>
          <a:bodyPr wrap="square">
            <a:spAutoFit/>
          </a:bodyPr>
          <a:lstStyle/>
          <a:p>
            <a:pPr algn="l"/>
            <a:r>
              <a:rPr lang="en-US" sz="1600" b="1" u="sng" dirty="0">
                <a:solidFill>
                  <a:schemeClr val="bg1"/>
                </a:solidFill>
                <a:latin typeface="Times New Roman" panose="02020603050405020304" pitchFamily="18" charset="0"/>
                <a:cs typeface="Times New Roman" panose="02020603050405020304" pitchFamily="18" charset="0"/>
              </a:rPr>
              <a:t>Stamp Registration:</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Q2. How does the </a:t>
            </a:r>
            <a:r>
              <a:rPr lang="en-US" dirty="0">
                <a:solidFill>
                  <a:schemeClr val="bg1"/>
                </a:solidFill>
                <a:latin typeface="Times New Roman" panose="02020603050405020304" pitchFamily="18" charset="0"/>
                <a:cs typeface="Times New Roman" panose="02020603050405020304" pitchFamily="18" charset="0"/>
              </a:rPr>
              <a:t>revenue</a:t>
            </a:r>
            <a:r>
              <a:rPr lang="en-US" sz="1600" dirty="0">
                <a:solidFill>
                  <a:schemeClr val="bg1"/>
                </a:solidFill>
                <a:latin typeface="Times New Roman" panose="02020603050405020304" pitchFamily="18" charset="0"/>
                <a:cs typeface="Times New Roman" panose="02020603050405020304" pitchFamily="18" charset="0"/>
              </a:rPr>
              <a:t> generated from document registration compare to the revenue generated from e-stamp challans across districts? List down the top 5 districts where e-stamps revenue contributes significantly more to the revenue than the documents in FY 2022? </a:t>
            </a: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0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5334E7-0DEF-0E8F-C98E-E7EE5A35018F}"/>
              </a:ext>
            </a:extLst>
          </p:cNvPr>
          <p:cNvPicPr>
            <a:picLocks noChangeAspect="1"/>
          </p:cNvPicPr>
          <p:nvPr/>
        </p:nvPicPr>
        <p:blipFill>
          <a:blip r:embed="rId2"/>
          <a:stretch>
            <a:fillRect/>
          </a:stretch>
        </p:blipFill>
        <p:spPr>
          <a:xfrm>
            <a:off x="124238" y="823307"/>
            <a:ext cx="7482509" cy="5819345"/>
          </a:xfrm>
          <a:prstGeom prst="rect">
            <a:avLst/>
          </a:prstGeom>
        </p:spPr>
      </p:pic>
      <p:sp>
        <p:nvSpPr>
          <p:cNvPr id="11" name="Subtitle 3">
            <a:extLst>
              <a:ext uri="{FF2B5EF4-FFF2-40B4-BE49-F238E27FC236}">
                <a16:creationId xmlns:a16="http://schemas.microsoft.com/office/drawing/2014/main" id="{5C8DD82F-EDA5-5CA1-CABF-0958AFF38C82}"/>
              </a:ext>
            </a:extLst>
          </p:cNvPr>
          <p:cNvSpPr>
            <a:spLocks noGrp="1"/>
          </p:cNvSpPr>
          <p:nvPr>
            <p:ph type="subTitle" idx="1"/>
          </p:nvPr>
        </p:nvSpPr>
        <p:spPr>
          <a:xfrm>
            <a:off x="7606747" y="823307"/>
            <a:ext cx="4373217" cy="5819345"/>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Since the E-Stamp registrations was implemented in 2020, there is quiet a rise in e-stamp registrations compared to document registrations with 6.28% increase in 2021, and bit slower in 2022 with 3.97%. </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But since the implementation of e-stamp registrations, a total of 2.93 million registrations were done through this process, but still way too less compared to document registrations of 4.87 million.</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But have to take a note of the fact that even though e-stamp registration count was less, but the e-stamp revenue generated was worth 220.68 Billion where as document registration revenue was 295.23 Billion.</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1C47DB2-4035-FC01-0CD6-3AA64561C875}"/>
              </a:ext>
            </a:extLst>
          </p:cNvPr>
          <p:cNvSpPr txBox="1"/>
          <p:nvPr/>
        </p:nvSpPr>
        <p:spPr>
          <a:xfrm>
            <a:off x="79511" y="238532"/>
            <a:ext cx="11900453" cy="615553"/>
          </a:xfrm>
          <a:prstGeom prst="rect">
            <a:avLst/>
          </a:prstGeom>
          <a:noFill/>
        </p:spPr>
        <p:txBody>
          <a:bodyPr wrap="square">
            <a:spAutoFit/>
          </a:bodyPr>
          <a:lstStyle/>
          <a:p>
            <a:pPr algn="l"/>
            <a:r>
              <a:rPr lang="en-US" sz="1600" b="1" u="sng" dirty="0">
                <a:solidFill>
                  <a:schemeClr val="bg1"/>
                </a:solidFill>
                <a:latin typeface="Times New Roman" panose="02020603050405020304" pitchFamily="18" charset="0"/>
                <a:cs typeface="Times New Roman" panose="02020603050405020304" pitchFamily="18" charset="0"/>
              </a:rPr>
              <a:t>Stamp Registration:</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Q3. Is there any </a:t>
            </a:r>
            <a:r>
              <a:rPr lang="en-US" dirty="0">
                <a:solidFill>
                  <a:schemeClr val="bg1"/>
                </a:solidFill>
                <a:latin typeface="Times New Roman" panose="02020603050405020304" pitchFamily="18" charset="0"/>
                <a:cs typeface="Times New Roman" panose="02020603050405020304" pitchFamily="18" charset="0"/>
              </a:rPr>
              <a:t>alteration</a:t>
            </a:r>
            <a:r>
              <a:rPr lang="en-US" sz="1600" dirty="0">
                <a:solidFill>
                  <a:schemeClr val="bg1"/>
                </a:solidFill>
                <a:latin typeface="Times New Roman" panose="02020603050405020304" pitchFamily="18" charset="0"/>
                <a:cs typeface="Times New Roman" panose="02020603050405020304" pitchFamily="18" charset="0"/>
              </a:rPr>
              <a:t> of e-Stamp challan count and document registration count pattern since the implementation of e-Stamp challan? If so, what suggestions would you propose to the government? </a:t>
            </a: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98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BA869B3-5B90-C56A-A7A1-18FF5B1270E4}"/>
              </a:ext>
            </a:extLst>
          </p:cNvPr>
          <p:cNvPicPr>
            <a:picLocks noChangeAspect="1"/>
          </p:cNvPicPr>
          <p:nvPr/>
        </p:nvPicPr>
        <p:blipFill>
          <a:blip r:embed="rId2"/>
          <a:stretch>
            <a:fillRect/>
          </a:stretch>
        </p:blipFill>
        <p:spPr>
          <a:xfrm>
            <a:off x="127966" y="823307"/>
            <a:ext cx="7200486" cy="5842536"/>
          </a:xfrm>
          <a:prstGeom prst="rect">
            <a:avLst/>
          </a:prstGeom>
        </p:spPr>
      </p:pic>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328453" y="823307"/>
            <a:ext cx="4651512" cy="5819345"/>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There has been a noticeable E-Stamp revenue increase since it was implemented in 2020.</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Comparing 2022 with 2022 e-stamp revenue, </a:t>
            </a:r>
            <a:r>
              <a:rPr lang="en-US" sz="1800" b="1" dirty="0">
                <a:solidFill>
                  <a:schemeClr val="bg1"/>
                </a:solidFill>
                <a:latin typeface="Times New Roman" panose="02020603050405020304" pitchFamily="18" charset="0"/>
                <a:cs typeface="Times New Roman" panose="02020603050405020304" pitchFamily="18" charset="0"/>
              </a:rPr>
              <a:t>Jangoan</a:t>
            </a:r>
            <a:r>
              <a:rPr lang="en-US" sz="1800" dirty="0">
                <a:solidFill>
                  <a:schemeClr val="bg1"/>
                </a:solidFill>
                <a:latin typeface="Times New Roman" panose="02020603050405020304" pitchFamily="18" charset="0"/>
                <a:cs typeface="Times New Roman" panose="02020603050405020304" pitchFamily="18" charset="0"/>
              </a:rPr>
              <a:t> has seen huge increase of 85.65% rise, which shows that the district has taken some steps to make this implementation a huge success. </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The other districts like </a:t>
            </a:r>
            <a:r>
              <a:rPr lang="en-IN" sz="1800" b="1" dirty="0">
                <a:solidFill>
                  <a:schemeClr val="bg1"/>
                </a:solidFill>
                <a:latin typeface="Times New Roman" panose="02020603050405020304" pitchFamily="18" charset="0"/>
                <a:cs typeface="Times New Roman" panose="02020603050405020304" pitchFamily="18" charset="0"/>
              </a:rPr>
              <a:t>Bhadradri Kothagudem and Nalgonda</a:t>
            </a:r>
            <a:r>
              <a:rPr lang="en-US" sz="1800" dirty="0">
                <a:solidFill>
                  <a:schemeClr val="bg1"/>
                </a:solidFill>
                <a:latin typeface="Times New Roman" panose="02020603050405020304" pitchFamily="18" charset="0"/>
                <a:cs typeface="Times New Roman" panose="02020603050405020304" pitchFamily="18" charset="0"/>
              </a:rPr>
              <a:t> which showed less than 13% increase should learn and take similar steps.</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Again </a:t>
            </a:r>
            <a:r>
              <a:rPr lang="en-US" sz="1800" b="1" dirty="0">
                <a:solidFill>
                  <a:schemeClr val="bg1"/>
                </a:solidFill>
                <a:latin typeface="Times New Roman" panose="02020603050405020304" pitchFamily="18" charset="0"/>
                <a:cs typeface="Times New Roman" panose="02020603050405020304" pitchFamily="18" charset="0"/>
              </a:rPr>
              <a:t>Rangareddy</a:t>
            </a:r>
            <a:r>
              <a:rPr lang="en-US" sz="1800" dirty="0">
                <a:solidFill>
                  <a:schemeClr val="bg1"/>
                </a:solidFill>
                <a:latin typeface="Times New Roman" panose="02020603050405020304" pitchFamily="18" charset="0"/>
                <a:cs typeface="Times New Roman" panose="02020603050405020304" pitchFamily="18" charset="0"/>
              </a:rPr>
              <a:t> and </a:t>
            </a:r>
            <a:r>
              <a:rPr lang="en-US" sz="1800" b="1" dirty="0">
                <a:solidFill>
                  <a:schemeClr val="bg1"/>
                </a:solidFill>
                <a:latin typeface="Times New Roman" panose="02020603050405020304" pitchFamily="18" charset="0"/>
                <a:cs typeface="Times New Roman" panose="02020603050405020304" pitchFamily="18" charset="0"/>
              </a:rPr>
              <a:t>Medchal Malkajgiri</a:t>
            </a:r>
            <a:r>
              <a:rPr lang="en-US" sz="1800" dirty="0">
                <a:solidFill>
                  <a:schemeClr val="bg1"/>
                </a:solidFill>
                <a:latin typeface="Times New Roman" panose="02020603050405020304" pitchFamily="18" charset="0"/>
                <a:cs typeface="Times New Roman" panose="02020603050405020304" pitchFamily="18" charset="0"/>
              </a:rPr>
              <a:t> districts have scored a highest e-stamp revenue generation in consecutive years 2021 and 2022.</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B54FE70-FB83-E521-80D6-BF36F9FA5D3F}"/>
              </a:ext>
            </a:extLst>
          </p:cNvPr>
          <p:cNvSpPr txBox="1"/>
          <p:nvPr/>
        </p:nvSpPr>
        <p:spPr>
          <a:xfrm>
            <a:off x="79511" y="238532"/>
            <a:ext cx="11900453" cy="615553"/>
          </a:xfrm>
          <a:prstGeom prst="rect">
            <a:avLst/>
          </a:prstGeom>
          <a:noFill/>
        </p:spPr>
        <p:txBody>
          <a:bodyPr wrap="square">
            <a:spAutoFit/>
          </a:bodyPr>
          <a:lstStyle/>
          <a:p>
            <a:pPr algn="l"/>
            <a:r>
              <a:rPr lang="en-US" sz="1600" b="1" u="sng" dirty="0">
                <a:solidFill>
                  <a:schemeClr val="bg1"/>
                </a:solidFill>
                <a:latin typeface="Times New Roman" panose="02020603050405020304" pitchFamily="18" charset="0"/>
                <a:cs typeface="Times New Roman" panose="02020603050405020304" pitchFamily="18" charset="0"/>
              </a:rPr>
              <a:t>Stamp Registration:</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Q4. Categorize districts into three segments based on their stamp registration revenue </a:t>
            </a:r>
            <a:r>
              <a:rPr lang="en-US" dirty="0">
                <a:solidFill>
                  <a:schemeClr val="bg1"/>
                </a:solidFill>
                <a:latin typeface="Times New Roman" panose="02020603050405020304" pitchFamily="18" charset="0"/>
                <a:cs typeface="Times New Roman" panose="02020603050405020304" pitchFamily="18" charset="0"/>
              </a:rPr>
              <a:t>generation</a:t>
            </a:r>
            <a:r>
              <a:rPr lang="en-US" sz="1600" dirty="0">
                <a:solidFill>
                  <a:schemeClr val="bg1"/>
                </a:solidFill>
                <a:latin typeface="Times New Roman" panose="02020603050405020304" pitchFamily="18" charset="0"/>
                <a:cs typeface="Times New Roman" panose="02020603050405020304" pitchFamily="18" charset="0"/>
              </a:rPr>
              <a:t> during the fiscal year 2021 to 2022.</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9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250593" y="1161862"/>
            <a:ext cx="4729372" cy="2508990"/>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Most vehicles are either sold in March or October. Probably because March is end of fiscal year and there might be better offers by Vehicle sales Companies, and October its festival season in India and again vehicle sales companies offer good festive discounts.</a:t>
            </a:r>
          </a:p>
        </p:txBody>
      </p:sp>
      <p:pic>
        <p:nvPicPr>
          <p:cNvPr id="7" name="Picture 6">
            <a:extLst>
              <a:ext uri="{FF2B5EF4-FFF2-40B4-BE49-F238E27FC236}">
                <a16:creationId xmlns:a16="http://schemas.microsoft.com/office/drawing/2014/main" id="{CA92EDD1-50FF-151C-5FBF-9A7488DB245D}"/>
              </a:ext>
            </a:extLst>
          </p:cNvPr>
          <p:cNvPicPr>
            <a:picLocks noChangeAspect="1"/>
          </p:cNvPicPr>
          <p:nvPr/>
        </p:nvPicPr>
        <p:blipFill>
          <a:blip r:embed="rId2"/>
          <a:stretch>
            <a:fillRect/>
          </a:stretch>
        </p:blipFill>
        <p:spPr>
          <a:xfrm>
            <a:off x="212035" y="1069529"/>
            <a:ext cx="6959048" cy="2821135"/>
          </a:xfrm>
          <a:prstGeom prst="rect">
            <a:avLst/>
          </a:prstGeom>
        </p:spPr>
      </p:pic>
      <p:pic>
        <p:nvPicPr>
          <p:cNvPr id="9" name="Picture 8">
            <a:extLst>
              <a:ext uri="{FF2B5EF4-FFF2-40B4-BE49-F238E27FC236}">
                <a16:creationId xmlns:a16="http://schemas.microsoft.com/office/drawing/2014/main" id="{E9C11AEE-EC5E-F12F-BD5E-C9BCB386C7B3}"/>
              </a:ext>
            </a:extLst>
          </p:cNvPr>
          <p:cNvPicPr>
            <a:picLocks noChangeAspect="1"/>
          </p:cNvPicPr>
          <p:nvPr/>
        </p:nvPicPr>
        <p:blipFill>
          <a:blip r:embed="rId3"/>
          <a:stretch>
            <a:fillRect/>
          </a:stretch>
        </p:blipFill>
        <p:spPr>
          <a:xfrm>
            <a:off x="5048250" y="3982997"/>
            <a:ext cx="6959048" cy="2765673"/>
          </a:xfrm>
          <a:prstGeom prst="rect">
            <a:avLst/>
          </a:prstGeom>
        </p:spPr>
      </p:pic>
      <p:sp>
        <p:nvSpPr>
          <p:cNvPr id="12" name="TextBox 11">
            <a:extLst>
              <a:ext uri="{FF2B5EF4-FFF2-40B4-BE49-F238E27FC236}">
                <a16:creationId xmlns:a16="http://schemas.microsoft.com/office/drawing/2014/main" id="{B808702C-7466-34F2-C0B2-E5BB6E20B98F}"/>
              </a:ext>
            </a:extLst>
          </p:cNvPr>
          <p:cNvSpPr txBox="1"/>
          <p:nvPr/>
        </p:nvSpPr>
        <p:spPr>
          <a:xfrm>
            <a:off x="79511" y="238532"/>
            <a:ext cx="11900453" cy="830997"/>
          </a:xfrm>
          <a:prstGeom prst="rect">
            <a:avLst/>
          </a:prstGeom>
          <a:noFill/>
        </p:spPr>
        <p:txBody>
          <a:bodyPr wrap="square">
            <a:spAutoFit/>
          </a:bodyPr>
          <a:lstStyle/>
          <a:p>
            <a:pPr algn="l"/>
            <a:r>
              <a:rPr lang="en-US" sz="1400" b="1" u="sng" dirty="0">
                <a:solidFill>
                  <a:schemeClr val="bg1"/>
                </a:solidFill>
                <a:latin typeface="Times New Roman" panose="02020603050405020304" pitchFamily="18" charset="0"/>
                <a:cs typeface="Times New Roman" panose="02020603050405020304" pitchFamily="18" charset="0"/>
              </a:rPr>
              <a:t>Transportation:</a:t>
            </a:r>
            <a:r>
              <a:rPr lang="en-US" sz="14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Q1.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p>
        </p:txBody>
      </p:sp>
    </p:spTree>
    <p:extLst>
      <p:ext uri="{BB962C8B-B14F-4D97-AF65-F5344CB8AC3E}">
        <p14:creationId xmlns:p14="http://schemas.microsoft.com/office/powerpoint/2010/main" val="394370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407965" y="1895060"/>
            <a:ext cx="4572000" cy="4747591"/>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Motor Cycle sales were the highest in any year with a whopping 4.8 Million in total numbers followed by Motor Cars at 1.0 Million.</a:t>
            </a:r>
          </a:p>
          <a:p>
            <a:pPr marL="342900" indent="-342900" algn="l">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Hyderabad</a:t>
            </a:r>
            <a:r>
              <a:rPr lang="en-US" sz="1800" dirty="0">
                <a:solidFill>
                  <a:schemeClr val="bg1"/>
                </a:solidFill>
                <a:latin typeface="Times New Roman" panose="02020603050405020304" pitchFamily="18" charset="0"/>
                <a:cs typeface="Times New Roman" panose="02020603050405020304" pitchFamily="18" charset="0"/>
              </a:rPr>
              <a:t> stands out in Motor Car sales and Rangareddy in Motor cycle sales. </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But consistently </a:t>
            </a:r>
            <a:r>
              <a:rPr lang="en-US" sz="1800" b="1" dirty="0">
                <a:solidFill>
                  <a:schemeClr val="bg1"/>
                </a:solidFill>
                <a:latin typeface="Times New Roman" panose="02020603050405020304" pitchFamily="18" charset="0"/>
                <a:cs typeface="Times New Roman" panose="02020603050405020304" pitchFamily="18" charset="0"/>
              </a:rPr>
              <a:t>Rangareddy</a:t>
            </a: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Hyderabad </a:t>
            </a:r>
            <a:r>
              <a:rPr lang="en-US" sz="1800" dirty="0">
                <a:solidFill>
                  <a:schemeClr val="bg1"/>
                </a:solidFill>
                <a:latin typeface="Times New Roman" panose="02020603050405020304" pitchFamily="18" charset="0"/>
                <a:cs typeface="Times New Roman" panose="02020603050405020304" pitchFamily="18" charset="0"/>
              </a:rPr>
              <a:t>and </a:t>
            </a:r>
            <a:r>
              <a:rPr lang="en-US" sz="1800" b="1" dirty="0">
                <a:solidFill>
                  <a:schemeClr val="bg1"/>
                </a:solidFill>
                <a:latin typeface="Times New Roman" panose="02020603050405020304" pitchFamily="18" charset="0"/>
                <a:cs typeface="Times New Roman" panose="02020603050405020304" pitchFamily="18" charset="0"/>
              </a:rPr>
              <a:t>Medchal Malkajgiri</a:t>
            </a:r>
            <a:r>
              <a:rPr lang="en-US" sz="1800" dirty="0">
                <a:solidFill>
                  <a:schemeClr val="bg1"/>
                </a:solidFill>
                <a:latin typeface="Times New Roman" panose="02020603050405020304" pitchFamily="18" charset="0"/>
                <a:cs typeface="Times New Roman" panose="02020603050405020304" pitchFamily="18" charset="0"/>
              </a:rPr>
              <a:t> district stands out in these numbers too in any year, being the top districts with motor cycle, car and Other type of Vehicle sales.</a:t>
            </a:r>
          </a:p>
          <a:p>
            <a:pPr marL="342900" indent="-342900" algn="l">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Nalgonda</a:t>
            </a: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Suryapet</a:t>
            </a: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Siddipet</a:t>
            </a:r>
            <a:r>
              <a:rPr lang="en-US" sz="1800" dirty="0">
                <a:solidFill>
                  <a:schemeClr val="bg1"/>
                </a:solidFill>
                <a:latin typeface="Times New Roman" panose="02020603050405020304" pitchFamily="18" charset="0"/>
                <a:cs typeface="Times New Roman" panose="02020603050405020304" pitchFamily="18" charset="0"/>
              </a:rPr>
              <a:t> make good numbers with Agriculture Vehicle Sales being mostly agriculture focused districts. </a:t>
            </a:r>
          </a:p>
          <a:p>
            <a:pPr algn="l"/>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89DBB4-2016-D57D-E0AF-411911A1717F}"/>
              </a:ext>
            </a:extLst>
          </p:cNvPr>
          <p:cNvPicPr>
            <a:picLocks noChangeAspect="1"/>
          </p:cNvPicPr>
          <p:nvPr/>
        </p:nvPicPr>
        <p:blipFill>
          <a:blip r:embed="rId2"/>
          <a:stretch>
            <a:fillRect/>
          </a:stretch>
        </p:blipFill>
        <p:spPr>
          <a:xfrm>
            <a:off x="0" y="1069528"/>
            <a:ext cx="7407965" cy="5573123"/>
          </a:xfrm>
          <a:prstGeom prst="rect">
            <a:avLst/>
          </a:prstGeom>
        </p:spPr>
      </p:pic>
      <p:sp>
        <p:nvSpPr>
          <p:cNvPr id="6" name="Rectangle 1">
            <a:extLst>
              <a:ext uri="{FF2B5EF4-FFF2-40B4-BE49-F238E27FC236}">
                <a16:creationId xmlns:a16="http://schemas.microsoft.com/office/drawing/2014/main" id="{1A887795-248E-3D6B-8981-9A5FAF974891}"/>
              </a:ext>
            </a:extLst>
          </p:cNvPr>
          <p:cNvSpPr>
            <a:spLocks noChangeArrowheads="1"/>
          </p:cNvSpPr>
          <p:nvPr/>
        </p:nvSpPr>
        <p:spPr bwMode="auto">
          <a:xfrm>
            <a:off x="0" y="0"/>
            <a:ext cx="582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Rangareddy, Hyderabad, and Medchal Malkajgiri districts consistently distinguish themselves in these statistics, emerging as the leading districts for motorcycle and car sales.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0CA6A09-147A-F38F-AD29-1A3D5F873568}"/>
              </a:ext>
            </a:extLst>
          </p:cNvPr>
          <p:cNvSpPr txBox="1"/>
          <p:nvPr/>
        </p:nvSpPr>
        <p:spPr>
          <a:xfrm>
            <a:off x="79511" y="238532"/>
            <a:ext cx="11900453" cy="923330"/>
          </a:xfrm>
          <a:prstGeom prst="rect">
            <a:avLst/>
          </a:prstGeom>
          <a:noFill/>
        </p:spPr>
        <p:txBody>
          <a:bodyPr wrap="square">
            <a:spAutoFit/>
          </a:bodyPr>
          <a:lstStyle/>
          <a:p>
            <a:pPr algn="l"/>
            <a:r>
              <a:rPr lang="en-US" sz="1400" b="1" u="sng" dirty="0">
                <a:solidFill>
                  <a:schemeClr val="bg1"/>
                </a:solidFill>
                <a:latin typeface="Times New Roman" panose="02020603050405020304" pitchFamily="18" charset="0"/>
                <a:cs typeface="Times New Roman" panose="02020603050405020304" pitchFamily="18" charset="0"/>
              </a:rPr>
              <a:t>Transportation:</a:t>
            </a:r>
            <a:r>
              <a:rPr lang="en-US" sz="1400" dirty="0">
                <a:solidFill>
                  <a:schemeClr val="bg1"/>
                </a:solidFill>
                <a:latin typeface="Times New Roman" panose="02020603050405020304" pitchFamily="18" charset="0"/>
                <a:cs typeface="Times New Roman" panose="02020603050405020304" pitchFamily="18" charset="0"/>
              </a:rPr>
              <a:t> Q2. </a:t>
            </a:r>
            <a:r>
              <a:rPr lang="en-US" sz="1800" dirty="0">
                <a:solidFill>
                  <a:schemeClr val="bg1"/>
                </a:solidFill>
                <a:latin typeface="Times New Roman" panose="02020603050405020304" pitchFamily="18" charset="0"/>
                <a:cs typeface="Times New Roman" panose="02020603050405020304" pitchFamily="18" charset="0"/>
              </a:rPr>
              <a:t>How does the distribution of vehicles vary by vehicle class (Motor Cycle, Motor Car, Auto Rickshaw, Agriculture) across different districts? Are there any districts with a predominant preference for a specific vehicle class? Consider FY 2022 for analysis. </a:t>
            </a:r>
          </a:p>
        </p:txBody>
      </p:sp>
    </p:spTree>
    <p:extLst>
      <p:ext uri="{BB962C8B-B14F-4D97-AF65-F5344CB8AC3E}">
        <p14:creationId xmlns:p14="http://schemas.microsoft.com/office/powerpoint/2010/main" val="93998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328453" y="1245704"/>
            <a:ext cx="4651512" cy="5396948"/>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Again </a:t>
            </a:r>
            <a:r>
              <a:rPr lang="en-US" sz="1800" b="1" dirty="0">
                <a:solidFill>
                  <a:schemeClr val="bg1"/>
                </a:solidFill>
                <a:latin typeface="Times New Roman" panose="02020603050405020304" pitchFamily="18" charset="0"/>
                <a:cs typeface="Times New Roman" panose="02020603050405020304" pitchFamily="18" charset="0"/>
              </a:rPr>
              <a:t>Rangareddy</a:t>
            </a:r>
            <a:r>
              <a:rPr lang="en-US" sz="1800" dirty="0">
                <a:solidFill>
                  <a:schemeClr val="bg1"/>
                </a:solidFill>
                <a:latin typeface="Times New Roman" panose="02020603050405020304" pitchFamily="18" charset="0"/>
                <a:cs typeface="Times New Roman" panose="02020603050405020304" pitchFamily="18" charset="0"/>
              </a:rPr>
              <a:t> (12.52%), </a:t>
            </a:r>
            <a:r>
              <a:rPr lang="en-US" sz="1800" b="1" dirty="0">
                <a:solidFill>
                  <a:schemeClr val="bg1"/>
                </a:solidFill>
                <a:latin typeface="Times New Roman" panose="02020603050405020304" pitchFamily="18" charset="0"/>
                <a:cs typeface="Times New Roman" panose="02020603050405020304" pitchFamily="18" charset="0"/>
              </a:rPr>
              <a:t>Hyderabad</a:t>
            </a:r>
            <a:r>
              <a:rPr lang="en-US" sz="1800" dirty="0">
                <a:solidFill>
                  <a:schemeClr val="bg1"/>
                </a:solidFill>
                <a:latin typeface="Times New Roman" panose="02020603050405020304" pitchFamily="18" charset="0"/>
                <a:cs typeface="Times New Roman" panose="02020603050405020304" pitchFamily="18" charset="0"/>
              </a:rPr>
              <a:t> (4.74%) and </a:t>
            </a:r>
            <a:r>
              <a:rPr lang="en-US" sz="1800" b="1" dirty="0">
                <a:solidFill>
                  <a:schemeClr val="bg1"/>
                </a:solidFill>
                <a:latin typeface="Times New Roman" panose="02020603050405020304" pitchFamily="18" charset="0"/>
                <a:cs typeface="Times New Roman" panose="02020603050405020304" pitchFamily="18" charset="0"/>
              </a:rPr>
              <a:t>Karimnagar</a:t>
            </a:r>
            <a:r>
              <a:rPr lang="en-US" sz="1800" dirty="0">
                <a:solidFill>
                  <a:schemeClr val="bg1"/>
                </a:solidFill>
                <a:latin typeface="Times New Roman" panose="02020603050405020304" pitchFamily="18" charset="0"/>
                <a:cs typeface="Times New Roman" panose="02020603050405020304" pitchFamily="18" charset="0"/>
              </a:rPr>
              <a:t> (4.42%) make it to the top 3 districts for Fuel Type Vehicle category from fiscal year 2021 to 2022.</a:t>
            </a:r>
          </a:p>
          <a:p>
            <a:pPr marL="342900" indent="-342900" algn="l">
              <a:buFont typeface="+mj-lt"/>
              <a:buAutoNum type="arabicPeriod"/>
            </a:pPr>
            <a:r>
              <a:rPr lang="en-US" sz="1800" b="1" dirty="0">
                <a:solidFill>
                  <a:schemeClr val="bg1"/>
                </a:solidFill>
                <a:latin typeface="Times New Roman" panose="02020603050405020304" pitchFamily="18" charset="0"/>
                <a:cs typeface="Times New Roman" panose="02020603050405020304" pitchFamily="18" charset="0"/>
              </a:rPr>
              <a:t>Nirmal </a:t>
            </a:r>
            <a:r>
              <a:rPr lang="en-US" sz="1800" dirty="0">
                <a:solidFill>
                  <a:schemeClr val="bg1"/>
                </a:solidFill>
                <a:latin typeface="Times New Roman" panose="02020603050405020304" pitchFamily="18" charset="0"/>
                <a:cs typeface="Times New Roman" panose="02020603050405020304" pitchFamily="18" charset="0"/>
              </a:rPr>
              <a:t>(-34.45%), </a:t>
            </a:r>
            <a:r>
              <a:rPr lang="en-US" sz="1800" b="1" dirty="0">
                <a:solidFill>
                  <a:schemeClr val="bg1"/>
                </a:solidFill>
                <a:latin typeface="Times New Roman" panose="02020603050405020304" pitchFamily="18" charset="0"/>
                <a:cs typeface="Times New Roman" panose="02020603050405020304" pitchFamily="18" charset="0"/>
              </a:rPr>
              <a:t>Jagtial</a:t>
            </a:r>
            <a:r>
              <a:rPr lang="en-US" sz="1800" dirty="0">
                <a:solidFill>
                  <a:schemeClr val="bg1"/>
                </a:solidFill>
                <a:latin typeface="Times New Roman" panose="02020603050405020304" pitchFamily="18" charset="0"/>
                <a:cs typeface="Times New Roman" panose="02020603050405020304" pitchFamily="18" charset="0"/>
              </a:rPr>
              <a:t> (-37.15%), and </a:t>
            </a:r>
            <a:r>
              <a:rPr lang="en-US" sz="1800" b="1" dirty="0">
                <a:solidFill>
                  <a:schemeClr val="bg1"/>
                </a:solidFill>
                <a:latin typeface="Times New Roman" panose="02020603050405020304" pitchFamily="18" charset="0"/>
                <a:cs typeface="Times New Roman" panose="02020603050405020304" pitchFamily="18" charset="0"/>
              </a:rPr>
              <a:t>Warangal </a:t>
            </a:r>
            <a:r>
              <a:rPr lang="en-US" sz="1800" dirty="0">
                <a:solidFill>
                  <a:schemeClr val="bg1"/>
                </a:solidFill>
                <a:latin typeface="Times New Roman" panose="02020603050405020304" pitchFamily="18" charset="0"/>
                <a:cs typeface="Times New Roman" panose="02020603050405020304" pitchFamily="18" charset="0"/>
              </a:rPr>
              <a:t>( -44.69%) make it to the bottom 3 districts in sales growth in this category from fiscal year 2021 to 2022.</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But again </a:t>
            </a:r>
            <a:r>
              <a:rPr lang="en-US" sz="1800" b="1" dirty="0">
                <a:solidFill>
                  <a:schemeClr val="bg1"/>
                </a:solidFill>
                <a:latin typeface="Times New Roman" panose="02020603050405020304" pitchFamily="18" charset="0"/>
                <a:cs typeface="Times New Roman" panose="02020603050405020304" pitchFamily="18" charset="0"/>
              </a:rPr>
              <a:t>Rangareddy</a:t>
            </a:r>
            <a:r>
              <a:rPr lang="en-US" sz="1800" dirty="0">
                <a:solidFill>
                  <a:schemeClr val="bg1"/>
                </a:solidFill>
                <a:latin typeface="Times New Roman" panose="02020603050405020304" pitchFamily="18" charset="0"/>
                <a:cs typeface="Times New Roman" panose="02020603050405020304" pitchFamily="18" charset="0"/>
              </a:rPr>
              <a:t> (129.9%), </a:t>
            </a:r>
            <a:r>
              <a:rPr lang="en-US" sz="1800" b="1" dirty="0">
                <a:solidFill>
                  <a:schemeClr val="bg1"/>
                </a:solidFill>
                <a:latin typeface="Times New Roman" panose="02020603050405020304" pitchFamily="18" charset="0"/>
                <a:cs typeface="Times New Roman" panose="02020603050405020304" pitchFamily="18" charset="0"/>
              </a:rPr>
              <a:t>Hyderabad</a:t>
            </a:r>
            <a:r>
              <a:rPr lang="en-US" sz="1800" dirty="0">
                <a:solidFill>
                  <a:schemeClr val="bg1"/>
                </a:solidFill>
                <a:latin typeface="Times New Roman" panose="02020603050405020304" pitchFamily="18" charset="0"/>
                <a:cs typeface="Times New Roman" panose="02020603050405020304" pitchFamily="18" charset="0"/>
              </a:rPr>
              <a:t> (124.3%) and </a:t>
            </a:r>
            <a:r>
              <a:rPr lang="en-US" sz="1800" b="1" dirty="0">
                <a:solidFill>
                  <a:schemeClr val="bg1"/>
                </a:solidFill>
                <a:latin typeface="Times New Roman" panose="02020603050405020304" pitchFamily="18" charset="0"/>
                <a:cs typeface="Times New Roman" panose="02020603050405020304" pitchFamily="18" charset="0"/>
              </a:rPr>
              <a:t>Karimnagar</a:t>
            </a:r>
            <a:r>
              <a:rPr lang="en-US" sz="1800" dirty="0">
                <a:solidFill>
                  <a:schemeClr val="bg1"/>
                </a:solidFill>
                <a:latin typeface="Times New Roman" panose="02020603050405020304" pitchFamily="18" charset="0"/>
                <a:cs typeface="Times New Roman" panose="02020603050405020304" pitchFamily="18" charset="0"/>
              </a:rPr>
              <a:t> (60%) make it to the top 3 districts for Electric vehicle sales growth from fiscal year 2021 to 2022.</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Even though </a:t>
            </a:r>
            <a:r>
              <a:rPr lang="en-US" sz="1800" b="1" dirty="0">
                <a:solidFill>
                  <a:schemeClr val="bg1"/>
                </a:solidFill>
                <a:latin typeface="Times New Roman" panose="02020603050405020304" pitchFamily="18" charset="0"/>
                <a:cs typeface="Times New Roman" panose="02020603050405020304" pitchFamily="18" charset="0"/>
              </a:rPr>
              <a:t>Nirmal</a:t>
            </a: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Jagtial</a:t>
            </a:r>
            <a:r>
              <a:rPr lang="en-US" sz="1800" dirty="0">
                <a:solidFill>
                  <a:schemeClr val="bg1"/>
                </a:solidFill>
                <a:latin typeface="Times New Roman" panose="02020603050405020304" pitchFamily="18" charset="0"/>
                <a:cs typeface="Times New Roman" panose="02020603050405020304" pitchFamily="18" charset="0"/>
              </a:rPr>
              <a:t> and </a:t>
            </a:r>
            <a:r>
              <a:rPr lang="en-US" sz="1800" b="1" dirty="0">
                <a:solidFill>
                  <a:schemeClr val="bg1"/>
                </a:solidFill>
                <a:latin typeface="Times New Roman" panose="02020603050405020304" pitchFamily="18" charset="0"/>
                <a:cs typeface="Times New Roman" panose="02020603050405020304" pitchFamily="18" charset="0"/>
              </a:rPr>
              <a:t>Warangal</a:t>
            </a:r>
            <a:r>
              <a:rPr lang="en-US" sz="1800" dirty="0">
                <a:solidFill>
                  <a:schemeClr val="bg1"/>
                </a:solidFill>
                <a:latin typeface="Times New Roman" panose="02020603050405020304" pitchFamily="18" charset="0"/>
                <a:cs typeface="Times New Roman" panose="02020603050405020304" pitchFamily="18" charset="0"/>
              </a:rPr>
              <a:t> total Fuel type vehicle sales growth was least, their Electric vehicle sales growth was considerably high at 89%, 57% and 55% respectively.</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E5BB55-F8DE-7918-79AE-250AAAF3FCD7}"/>
              </a:ext>
            </a:extLst>
          </p:cNvPr>
          <p:cNvPicPr>
            <a:picLocks noChangeAspect="1"/>
          </p:cNvPicPr>
          <p:nvPr/>
        </p:nvPicPr>
        <p:blipFill>
          <a:blip r:embed="rId2"/>
          <a:stretch>
            <a:fillRect/>
          </a:stretch>
        </p:blipFill>
        <p:spPr>
          <a:xfrm>
            <a:off x="79511" y="823307"/>
            <a:ext cx="7008331" cy="5955173"/>
          </a:xfrm>
          <a:prstGeom prst="rect">
            <a:avLst/>
          </a:prstGeom>
        </p:spPr>
      </p:pic>
      <p:sp>
        <p:nvSpPr>
          <p:cNvPr id="4" name="TextBox 3">
            <a:extLst>
              <a:ext uri="{FF2B5EF4-FFF2-40B4-BE49-F238E27FC236}">
                <a16:creationId xmlns:a16="http://schemas.microsoft.com/office/drawing/2014/main" id="{7E57D179-1235-2DB6-1EDA-2A692E49EE64}"/>
              </a:ext>
            </a:extLst>
          </p:cNvPr>
          <p:cNvSpPr txBox="1"/>
          <p:nvPr/>
        </p:nvSpPr>
        <p:spPr>
          <a:xfrm>
            <a:off x="79511" y="238532"/>
            <a:ext cx="11900453" cy="646331"/>
          </a:xfrm>
          <a:prstGeom prst="rect">
            <a:avLst/>
          </a:prstGeom>
          <a:noFill/>
        </p:spPr>
        <p:txBody>
          <a:bodyPr wrap="square">
            <a:spAutoFit/>
          </a:bodyPr>
          <a:lstStyle/>
          <a:p>
            <a:pPr algn="l"/>
            <a:r>
              <a:rPr lang="en-US" sz="1600" b="1" u="sng" dirty="0">
                <a:solidFill>
                  <a:schemeClr val="bg1"/>
                </a:solidFill>
                <a:latin typeface="Times New Roman" panose="02020603050405020304" pitchFamily="18" charset="0"/>
                <a:cs typeface="Times New Roman" panose="02020603050405020304" pitchFamily="18" charset="0"/>
              </a:rPr>
              <a:t>Transportation: </a:t>
            </a:r>
            <a:r>
              <a:rPr lang="en-US" sz="1600" dirty="0">
                <a:solidFill>
                  <a:schemeClr val="bg1"/>
                </a:solidFill>
                <a:latin typeface="Times New Roman" panose="02020603050405020304" pitchFamily="18" charset="0"/>
                <a:cs typeface="Times New Roman" panose="02020603050405020304" pitchFamily="18" charset="0"/>
              </a:rPr>
              <a:t>Q3.</a:t>
            </a:r>
            <a:r>
              <a:rPr lang="en-US" dirty="0">
                <a:solidFill>
                  <a:schemeClr val="bg1"/>
                </a:solidFill>
                <a:latin typeface="Times New Roman" panose="02020603050405020304" pitchFamily="18" charset="0"/>
                <a:cs typeface="Times New Roman" panose="02020603050405020304" pitchFamily="18" charset="0"/>
              </a:rPr>
              <a:t> List down the top 3 and bottom 3 districts that have shown the highest and lowest vehicle sales growth during FY 2022 compared to FY 2021? (Consider and compare categories: Petrol, Diesel and Electric)</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63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222435" y="596348"/>
            <a:ext cx="4757530" cy="6046304"/>
          </a:xfrm>
        </p:spPr>
        <p:txBody>
          <a:bodyPr>
            <a:noAutofit/>
          </a:bodyPr>
          <a:lstStyle/>
          <a:p>
            <a:pPr marL="342900" indent="-342900" algn="l">
              <a:buFont typeface="+mj-lt"/>
              <a:buAutoNum type="arabicPeriod"/>
            </a:pPr>
            <a:r>
              <a:rPr lang="en-US" sz="1800" b="0" i="0" dirty="0">
                <a:solidFill>
                  <a:schemeClr val="bg1"/>
                </a:solidFill>
                <a:effectLst/>
                <a:latin typeface="Times New Roman" panose="02020603050405020304" pitchFamily="18" charset="0"/>
                <a:cs typeface="Times New Roman" panose="02020603050405020304" pitchFamily="18" charset="0"/>
              </a:rPr>
              <a:t>The sectors that attracted the highest overall investments were </a:t>
            </a:r>
            <a:r>
              <a:rPr lang="en-US" sz="1800" b="1" i="0" dirty="0">
                <a:solidFill>
                  <a:schemeClr val="bg1"/>
                </a:solidFill>
                <a:effectLst/>
                <a:latin typeface="Times New Roman" panose="02020603050405020304" pitchFamily="18" charset="0"/>
                <a:cs typeface="Times New Roman" panose="02020603050405020304" pitchFamily="18" charset="0"/>
              </a:rPr>
              <a:t>`Real Estate, Industrial Parks, and IT Buildings`</a:t>
            </a:r>
            <a:r>
              <a:rPr lang="en-US" sz="1800" b="0" i="0" dirty="0">
                <a:solidFill>
                  <a:schemeClr val="bg1"/>
                </a:solidFill>
                <a:effectLst/>
                <a:latin typeface="Times New Roman" panose="02020603050405020304" pitchFamily="18" charset="0"/>
                <a:cs typeface="Times New Roman" panose="02020603050405020304" pitchFamily="18" charset="0"/>
              </a:rPr>
              <a:t> receiving 298 billion, followed by </a:t>
            </a:r>
            <a:r>
              <a:rPr lang="en-US" sz="1800" b="1" i="0" dirty="0">
                <a:solidFill>
                  <a:schemeClr val="bg1"/>
                </a:solidFill>
                <a:effectLst/>
                <a:latin typeface="Times New Roman" panose="02020603050405020304" pitchFamily="18" charset="0"/>
                <a:cs typeface="Times New Roman" panose="02020603050405020304" pitchFamily="18" charset="0"/>
              </a:rPr>
              <a:t>`Pharmaceuticals and Chemicals`</a:t>
            </a:r>
            <a:r>
              <a:rPr lang="en-US" sz="1800" b="0" i="0" dirty="0">
                <a:solidFill>
                  <a:schemeClr val="bg1"/>
                </a:solidFill>
                <a:effectLst/>
                <a:latin typeface="Times New Roman" panose="02020603050405020304" pitchFamily="18" charset="0"/>
                <a:cs typeface="Times New Roman" panose="02020603050405020304" pitchFamily="18" charset="0"/>
              </a:rPr>
              <a:t> with 159 billion in investments.</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2022, </a:t>
            </a:r>
            <a:r>
              <a:rPr lang="en-US" sz="1800" b="1" dirty="0">
                <a:solidFill>
                  <a:schemeClr val="bg1"/>
                </a:solidFill>
                <a:latin typeface="Times New Roman" panose="02020603050405020304" pitchFamily="18" charset="0"/>
                <a:cs typeface="Times New Roman" panose="02020603050405020304" pitchFamily="18" charset="0"/>
              </a:rPr>
              <a:t>`Plastic and Rubber`</a:t>
            </a:r>
            <a:r>
              <a:rPr lang="en-US" sz="1800" dirty="0">
                <a:solidFill>
                  <a:schemeClr val="bg1"/>
                </a:solidFill>
                <a:latin typeface="Times New Roman" panose="02020603050405020304" pitchFamily="18" charset="0"/>
                <a:cs typeface="Times New Roman" panose="02020603050405020304" pitchFamily="18" charset="0"/>
              </a:rPr>
              <a:t> sector got the top bucks of 58.56 Billion followed again by </a:t>
            </a:r>
            <a:r>
              <a:rPr lang="en-US" sz="1800" b="1" dirty="0">
                <a:solidFill>
                  <a:schemeClr val="bg1"/>
                </a:solidFill>
                <a:latin typeface="Times New Roman" panose="02020603050405020304" pitchFamily="18" charset="0"/>
                <a:cs typeface="Times New Roman" panose="02020603050405020304" pitchFamily="18" charset="0"/>
              </a:rPr>
              <a:t>`Pharmaceuticals and Chemicals</a:t>
            </a:r>
            <a:r>
              <a:rPr lang="en-US" sz="1800" dirty="0">
                <a:solidFill>
                  <a:schemeClr val="bg1"/>
                </a:solidFill>
                <a:latin typeface="Times New Roman" panose="02020603050405020304" pitchFamily="18" charset="0"/>
                <a:cs typeface="Times New Roman" panose="02020603050405020304" pitchFamily="18" charset="0"/>
              </a:rPr>
              <a:t>` at 21.82 Billion.</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2019 </a:t>
            </a:r>
            <a:r>
              <a:rPr lang="en-US" sz="1600" dirty="0">
                <a:solidFill>
                  <a:srgbClr val="C00000"/>
                </a:solidFill>
                <a:latin typeface="Times New Roman" panose="02020603050405020304" pitchFamily="18" charset="0"/>
                <a:cs typeface="Times New Roman" panose="02020603050405020304" pitchFamily="18" charset="0"/>
              </a:rPr>
              <a:t>(not seen in the visual)</a:t>
            </a:r>
            <a:r>
              <a:rPr lang="en-US" sz="1800" dirty="0">
                <a:solidFill>
                  <a:schemeClr val="bg1"/>
                </a:solidFill>
                <a:latin typeface="Times New Roman" panose="02020603050405020304" pitchFamily="18" charset="0"/>
                <a:cs typeface="Times New Roman" panose="02020603050405020304" pitchFamily="18" charset="0"/>
              </a:rPr>
              <a:t>, again </a:t>
            </a:r>
            <a:r>
              <a:rPr lang="en-US" sz="1800" b="1" i="0" dirty="0">
                <a:solidFill>
                  <a:schemeClr val="bg1"/>
                </a:solidFill>
                <a:effectLst/>
                <a:latin typeface="Times New Roman" panose="02020603050405020304" pitchFamily="18" charset="0"/>
                <a:cs typeface="Times New Roman" panose="02020603050405020304" pitchFamily="18" charset="0"/>
              </a:rPr>
              <a:t>`Real Estate, Industrial Parks, and IT Buildings` </a:t>
            </a:r>
            <a:r>
              <a:rPr lang="en-US" sz="1800" i="0" dirty="0">
                <a:solidFill>
                  <a:schemeClr val="bg1"/>
                </a:solidFill>
                <a:effectLst/>
                <a:latin typeface="Times New Roman" panose="02020603050405020304" pitchFamily="18" charset="0"/>
                <a:cs typeface="Times New Roman" panose="02020603050405020304" pitchFamily="18" charset="0"/>
              </a:rPr>
              <a:t>had a substantial investment 245 Billion where as </a:t>
            </a:r>
            <a:r>
              <a:rPr lang="en-US" sz="1800" b="1" i="0" dirty="0">
                <a:solidFill>
                  <a:schemeClr val="bg1"/>
                </a:solidFill>
                <a:effectLst/>
                <a:latin typeface="Times New Roman" panose="02020603050405020304" pitchFamily="18" charset="0"/>
                <a:cs typeface="Times New Roman" panose="02020603050405020304" pitchFamily="18" charset="0"/>
              </a:rPr>
              <a:t>`Fertilizers, Pesticides and Insecticides`</a:t>
            </a:r>
            <a:r>
              <a:rPr lang="en-US" sz="1800" i="0" dirty="0">
                <a:solidFill>
                  <a:schemeClr val="bg1"/>
                </a:solidFill>
                <a:effectLst/>
                <a:latin typeface="Times New Roman" panose="02020603050405020304" pitchFamily="18" charset="0"/>
                <a:cs typeface="Times New Roman" panose="02020603050405020304" pitchFamily="18" charset="0"/>
              </a:rPr>
              <a:t>, </a:t>
            </a:r>
            <a:r>
              <a:rPr lang="en-US" sz="1800" b="1" i="0" dirty="0">
                <a:solidFill>
                  <a:schemeClr val="bg1"/>
                </a:solidFill>
                <a:effectLst/>
                <a:latin typeface="Times New Roman" panose="02020603050405020304" pitchFamily="18" charset="0"/>
                <a:cs typeface="Times New Roman" panose="02020603050405020304" pitchFamily="18" charset="0"/>
              </a:rPr>
              <a:t>`Pharmaceuticals and Chemicals`</a:t>
            </a:r>
            <a:r>
              <a:rPr lang="en-US" sz="1800" i="0" dirty="0">
                <a:solidFill>
                  <a:schemeClr val="bg1"/>
                </a:solidFill>
                <a:effectLst/>
                <a:latin typeface="Times New Roman" panose="02020603050405020304" pitchFamily="18" charset="0"/>
                <a:cs typeface="Times New Roman" panose="02020603050405020304" pitchFamily="18" charset="0"/>
              </a:rPr>
              <a:t>, </a:t>
            </a:r>
            <a:r>
              <a:rPr lang="en-US" sz="1800" b="1" i="0" dirty="0">
                <a:solidFill>
                  <a:schemeClr val="bg1"/>
                </a:solidFill>
                <a:effectLst/>
                <a:latin typeface="Times New Roman" panose="02020603050405020304" pitchFamily="18" charset="0"/>
                <a:cs typeface="Times New Roman" panose="02020603050405020304" pitchFamily="18" charset="0"/>
              </a:rPr>
              <a:t>`Paper and Printing`</a:t>
            </a:r>
            <a:r>
              <a:rPr lang="en-US" sz="1800" i="0" dirty="0">
                <a:solidFill>
                  <a:schemeClr val="bg1"/>
                </a:solidFill>
                <a:effectLst/>
                <a:latin typeface="Times New Roman" panose="02020603050405020304" pitchFamily="18" charset="0"/>
                <a:cs typeface="Times New Roman" panose="02020603050405020304" pitchFamily="18" charset="0"/>
              </a:rPr>
              <a:t>, and other sectors had a very meager investments.</a:t>
            </a: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249CEE-4CAC-AEF5-3F6A-AC01EAB4E60E}"/>
              </a:ext>
            </a:extLst>
          </p:cNvPr>
          <p:cNvPicPr>
            <a:picLocks noChangeAspect="1"/>
          </p:cNvPicPr>
          <p:nvPr/>
        </p:nvPicPr>
        <p:blipFill>
          <a:blip r:embed="rId2"/>
          <a:stretch>
            <a:fillRect/>
          </a:stretch>
        </p:blipFill>
        <p:spPr>
          <a:xfrm>
            <a:off x="79510" y="607864"/>
            <a:ext cx="7142925" cy="3129663"/>
          </a:xfrm>
          <a:prstGeom prst="rect">
            <a:avLst/>
          </a:prstGeom>
        </p:spPr>
      </p:pic>
      <p:pic>
        <p:nvPicPr>
          <p:cNvPr id="8" name="Picture 7">
            <a:extLst>
              <a:ext uri="{FF2B5EF4-FFF2-40B4-BE49-F238E27FC236}">
                <a16:creationId xmlns:a16="http://schemas.microsoft.com/office/drawing/2014/main" id="{6F8D039C-132A-7B2C-9EFD-2606C43CA7C5}"/>
              </a:ext>
            </a:extLst>
          </p:cNvPr>
          <p:cNvPicPr>
            <a:picLocks noChangeAspect="1"/>
          </p:cNvPicPr>
          <p:nvPr/>
        </p:nvPicPr>
        <p:blipFill>
          <a:blip r:embed="rId3"/>
          <a:stretch>
            <a:fillRect/>
          </a:stretch>
        </p:blipFill>
        <p:spPr>
          <a:xfrm>
            <a:off x="79510" y="3935895"/>
            <a:ext cx="7142925" cy="2836379"/>
          </a:xfrm>
          <a:prstGeom prst="rect">
            <a:avLst/>
          </a:prstGeom>
        </p:spPr>
      </p:pic>
      <p:sp>
        <p:nvSpPr>
          <p:cNvPr id="10" name="TextBox 9">
            <a:extLst>
              <a:ext uri="{FF2B5EF4-FFF2-40B4-BE49-F238E27FC236}">
                <a16:creationId xmlns:a16="http://schemas.microsoft.com/office/drawing/2014/main" id="{D1853B1A-3B5A-C91C-3223-C9EAD03D75C1}"/>
              </a:ext>
            </a:extLst>
          </p:cNvPr>
          <p:cNvSpPr txBox="1"/>
          <p:nvPr/>
        </p:nvSpPr>
        <p:spPr>
          <a:xfrm>
            <a:off x="79511" y="238532"/>
            <a:ext cx="11900453" cy="369332"/>
          </a:xfrm>
          <a:prstGeom prst="rect">
            <a:avLst/>
          </a:prstGeom>
          <a:noFill/>
        </p:spPr>
        <p:txBody>
          <a:bodyPr wrap="square">
            <a:spAutoFit/>
          </a:bodyPr>
          <a:lstStyle/>
          <a:p>
            <a:pPr algn="l"/>
            <a:r>
              <a:rPr lang="en-US" sz="1600" b="1" u="sng" dirty="0">
                <a:solidFill>
                  <a:schemeClr val="bg1"/>
                </a:solidFill>
                <a:latin typeface="Times New Roman" panose="02020603050405020304" pitchFamily="18" charset="0"/>
                <a:cs typeface="Times New Roman" panose="02020603050405020304" pitchFamily="18" charset="0"/>
              </a:rPr>
              <a:t>Ts-</a:t>
            </a:r>
            <a:r>
              <a:rPr lang="en-US" sz="1600" b="1" u="sng" dirty="0" err="1">
                <a:solidFill>
                  <a:schemeClr val="bg1"/>
                </a:solidFill>
                <a:latin typeface="Times New Roman" panose="02020603050405020304" pitchFamily="18" charset="0"/>
                <a:cs typeface="Times New Roman" panose="02020603050405020304" pitchFamily="18" charset="0"/>
              </a:rPr>
              <a:t>Ipass</a:t>
            </a:r>
            <a:r>
              <a:rPr lang="en-US" sz="1600" b="1" u="sng" dirty="0">
                <a:solidFill>
                  <a:schemeClr val="bg1"/>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Q1.</a:t>
            </a:r>
            <a:r>
              <a:rPr lang="en-US" sz="16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List down the top 5 sectors that have witnessed the most significant investments in FY 2022. </a:t>
            </a:r>
          </a:p>
        </p:txBody>
      </p:sp>
    </p:spTree>
    <p:extLst>
      <p:ext uri="{BB962C8B-B14F-4D97-AF65-F5344CB8AC3E}">
        <p14:creationId xmlns:p14="http://schemas.microsoft.com/office/powerpoint/2010/main" val="319372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262191" y="980660"/>
            <a:ext cx="4717774" cy="5661991"/>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Medak, Sangareddy and Siddipet districts made it to the top 3 list for investments during fiscal years 2019 to 2022.</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Medak, </a:t>
            </a:r>
            <a:r>
              <a:rPr lang="en-US" sz="1800" b="1" dirty="0">
                <a:solidFill>
                  <a:schemeClr val="bg1"/>
                </a:solidFill>
                <a:latin typeface="Times New Roman" panose="02020603050405020304" pitchFamily="18" charset="0"/>
                <a:cs typeface="Times New Roman" panose="02020603050405020304" pitchFamily="18" charset="0"/>
              </a:rPr>
              <a:t>Engineering</a:t>
            </a:r>
            <a:r>
              <a:rPr lang="en-US" sz="1800" dirty="0">
                <a:solidFill>
                  <a:schemeClr val="bg1"/>
                </a:solidFill>
                <a:latin typeface="Times New Roman" panose="02020603050405020304" pitchFamily="18" charset="0"/>
                <a:cs typeface="Times New Roman" panose="02020603050405020304" pitchFamily="18" charset="0"/>
              </a:rPr>
              <a:t> and </a:t>
            </a:r>
            <a:r>
              <a:rPr lang="en-US" sz="1800" b="1" i="0" dirty="0">
                <a:solidFill>
                  <a:schemeClr val="bg1"/>
                </a:solidFill>
                <a:effectLst/>
                <a:latin typeface="Times New Roman" panose="02020603050405020304" pitchFamily="18" charset="0"/>
                <a:cs typeface="Times New Roman" panose="02020603050405020304" pitchFamily="18" charset="0"/>
              </a:rPr>
              <a:t>`Pharmaceuticals and Chemicals` </a:t>
            </a:r>
            <a:r>
              <a:rPr lang="en-US" sz="1800" i="0" dirty="0">
                <a:solidFill>
                  <a:schemeClr val="bg1"/>
                </a:solidFill>
                <a:effectLst/>
                <a:latin typeface="Times New Roman" panose="02020603050405020304" pitchFamily="18" charset="0"/>
                <a:cs typeface="Times New Roman" panose="02020603050405020304" pitchFamily="18" charset="0"/>
              </a:rPr>
              <a:t>sectors grabbed major chunk of investments 6.5 Billion and 4.3 Billion respectively.</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Sangareddy, `</a:t>
            </a:r>
            <a:r>
              <a:rPr lang="en-US" sz="1800" b="1" dirty="0">
                <a:solidFill>
                  <a:schemeClr val="bg1"/>
                </a:solidFill>
                <a:latin typeface="Times New Roman" panose="02020603050405020304" pitchFamily="18" charset="0"/>
                <a:cs typeface="Times New Roman" panose="02020603050405020304" pitchFamily="18" charset="0"/>
              </a:rPr>
              <a:t>Plastic and Rubber`</a:t>
            </a:r>
            <a:r>
              <a:rPr lang="en-US" sz="1800" dirty="0">
                <a:solidFill>
                  <a:schemeClr val="bg1"/>
                </a:solidFill>
                <a:latin typeface="Times New Roman" panose="02020603050405020304" pitchFamily="18" charset="0"/>
                <a:cs typeface="Times New Roman" panose="02020603050405020304" pitchFamily="18" charset="0"/>
              </a:rPr>
              <a:t> and </a:t>
            </a:r>
            <a:r>
              <a:rPr lang="en-US" sz="1800" b="1" dirty="0">
                <a:solidFill>
                  <a:schemeClr val="bg1"/>
                </a:solidFill>
                <a:latin typeface="Times New Roman" panose="02020603050405020304" pitchFamily="18" charset="0"/>
                <a:cs typeface="Times New Roman" panose="02020603050405020304" pitchFamily="18" charset="0"/>
              </a:rPr>
              <a:t>Automobile</a:t>
            </a:r>
            <a:r>
              <a:rPr lang="en-US" sz="1800" dirty="0">
                <a:solidFill>
                  <a:schemeClr val="bg1"/>
                </a:solidFill>
                <a:latin typeface="Times New Roman" panose="02020603050405020304" pitchFamily="18" charset="0"/>
                <a:cs typeface="Times New Roman" panose="02020603050405020304" pitchFamily="18" charset="0"/>
              </a:rPr>
              <a:t> sectors got the top investments of  17.6 Billion and 12.9 Billion respectively.</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Siddipet </a:t>
            </a:r>
            <a:r>
              <a:rPr lang="en-US" sz="1600" dirty="0">
                <a:solidFill>
                  <a:srgbClr val="C00000"/>
                </a:solidFill>
                <a:latin typeface="Times New Roman" panose="02020603050405020304" pitchFamily="18" charset="0"/>
                <a:cs typeface="Times New Roman" panose="02020603050405020304" pitchFamily="18" charset="0"/>
              </a:rPr>
              <a:t>(not seen in visual)</a:t>
            </a: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`Agro based incl cold storages`</a:t>
            </a:r>
            <a:r>
              <a:rPr lang="en-US" sz="1800" dirty="0">
                <a:solidFill>
                  <a:schemeClr val="bg1"/>
                </a:solidFill>
                <a:latin typeface="Times New Roman" panose="02020603050405020304" pitchFamily="18" charset="0"/>
                <a:cs typeface="Times New Roman" panose="02020603050405020304" pitchFamily="18" charset="0"/>
              </a:rPr>
              <a:t> got 6.8 Billion and </a:t>
            </a:r>
            <a:r>
              <a:rPr lang="en-US" sz="1800" b="1" i="0" dirty="0">
                <a:solidFill>
                  <a:schemeClr val="bg1"/>
                </a:solidFill>
                <a:effectLst/>
                <a:latin typeface="Times New Roman" panose="02020603050405020304" pitchFamily="18" charset="0"/>
                <a:cs typeface="Times New Roman" panose="02020603050405020304" pitchFamily="18" charset="0"/>
              </a:rPr>
              <a:t>`Pharmaceuticals and Chemicals` </a:t>
            </a:r>
            <a:r>
              <a:rPr lang="en-US" sz="1800" i="0" dirty="0">
                <a:solidFill>
                  <a:schemeClr val="bg1"/>
                </a:solidFill>
                <a:effectLst/>
                <a:latin typeface="Times New Roman" panose="02020603050405020304" pitchFamily="18" charset="0"/>
                <a:cs typeface="Times New Roman" panose="02020603050405020304" pitchFamily="18" charset="0"/>
              </a:rPr>
              <a:t>got 1.8 Billion bringing them the top of the list.</a:t>
            </a: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1F6A1A-AF3C-3FD7-68B6-2AEEB266AF8A}"/>
              </a:ext>
            </a:extLst>
          </p:cNvPr>
          <p:cNvPicPr>
            <a:picLocks noChangeAspect="1"/>
          </p:cNvPicPr>
          <p:nvPr/>
        </p:nvPicPr>
        <p:blipFill>
          <a:blip r:embed="rId2"/>
          <a:stretch>
            <a:fillRect/>
          </a:stretch>
        </p:blipFill>
        <p:spPr>
          <a:xfrm>
            <a:off x="106016" y="884863"/>
            <a:ext cx="7010401" cy="2759485"/>
          </a:xfrm>
          <a:prstGeom prst="rect">
            <a:avLst/>
          </a:prstGeom>
        </p:spPr>
      </p:pic>
      <p:pic>
        <p:nvPicPr>
          <p:cNvPr id="6" name="Picture 5">
            <a:extLst>
              <a:ext uri="{FF2B5EF4-FFF2-40B4-BE49-F238E27FC236}">
                <a16:creationId xmlns:a16="http://schemas.microsoft.com/office/drawing/2014/main" id="{40623F9D-4835-4CE1-2C66-810BC431FA4C}"/>
              </a:ext>
            </a:extLst>
          </p:cNvPr>
          <p:cNvPicPr>
            <a:picLocks noChangeAspect="1"/>
          </p:cNvPicPr>
          <p:nvPr/>
        </p:nvPicPr>
        <p:blipFill>
          <a:blip r:embed="rId3"/>
          <a:stretch>
            <a:fillRect/>
          </a:stretch>
        </p:blipFill>
        <p:spPr>
          <a:xfrm>
            <a:off x="106016" y="3796749"/>
            <a:ext cx="7010401" cy="2962275"/>
          </a:xfrm>
          <a:prstGeom prst="rect">
            <a:avLst/>
          </a:prstGeom>
        </p:spPr>
      </p:pic>
      <p:sp>
        <p:nvSpPr>
          <p:cNvPr id="7" name="TextBox 6">
            <a:extLst>
              <a:ext uri="{FF2B5EF4-FFF2-40B4-BE49-F238E27FC236}">
                <a16:creationId xmlns:a16="http://schemas.microsoft.com/office/drawing/2014/main" id="{81AFC1EB-D290-C770-5A5E-B509D964284A}"/>
              </a:ext>
            </a:extLst>
          </p:cNvPr>
          <p:cNvSpPr txBox="1"/>
          <p:nvPr/>
        </p:nvSpPr>
        <p:spPr>
          <a:xfrm>
            <a:off x="79511" y="238532"/>
            <a:ext cx="11900453" cy="646331"/>
          </a:xfrm>
          <a:prstGeom prst="rect">
            <a:avLst/>
          </a:prstGeom>
          <a:noFill/>
        </p:spPr>
        <p:txBody>
          <a:bodyPr wrap="square">
            <a:spAutoFit/>
          </a:bodyPr>
          <a:lstStyle/>
          <a:p>
            <a:pPr algn="l"/>
            <a:r>
              <a:rPr lang="en-US" sz="1400" b="1" u="sng" dirty="0">
                <a:solidFill>
                  <a:schemeClr val="bg1"/>
                </a:solidFill>
                <a:latin typeface="Times New Roman" panose="02020603050405020304" pitchFamily="18" charset="0"/>
                <a:cs typeface="Times New Roman" panose="02020603050405020304" pitchFamily="18" charset="0"/>
              </a:rPr>
              <a:t>Ts-</a:t>
            </a:r>
            <a:r>
              <a:rPr lang="en-US" sz="1400" b="1" u="sng" dirty="0" err="1">
                <a:solidFill>
                  <a:schemeClr val="bg1"/>
                </a:solidFill>
                <a:latin typeface="Times New Roman" panose="02020603050405020304" pitchFamily="18" charset="0"/>
                <a:cs typeface="Times New Roman" panose="02020603050405020304" pitchFamily="18" charset="0"/>
              </a:rPr>
              <a:t>Ipass</a:t>
            </a:r>
            <a:r>
              <a:rPr lang="en-US" sz="1400" b="1" u="sng" dirty="0">
                <a:solidFill>
                  <a:schemeClr val="bg1"/>
                </a:solidFill>
                <a:latin typeface="Times New Roman" panose="02020603050405020304" pitchFamily="18" charset="0"/>
                <a:cs typeface="Times New Roman" panose="02020603050405020304" pitchFamily="18" charset="0"/>
              </a:rPr>
              <a:t>:</a:t>
            </a:r>
            <a:r>
              <a:rPr lang="en-US" sz="1400" dirty="0">
                <a:solidFill>
                  <a:schemeClr val="bg1"/>
                </a:solidFill>
                <a:latin typeface="Times New Roman" panose="02020603050405020304" pitchFamily="18" charset="0"/>
                <a:cs typeface="Times New Roman" panose="02020603050405020304" pitchFamily="18" charset="0"/>
              </a:rPr>
              <a:t> Q2.</a:t>
            </a:r>
            <a:r>
              <a:rPr lang="en-US" sz="16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List down the top 3 districts that have attracted the most significant sector investments during FY 2019 to 2022? What factors could have led to the substantial investments in these particular districts? </a:t>
            </a:r>
          </a:p>
        </p:txBody>
      </p:sp>
    </p:spTree>
    <p:extLst>
      <p:ext uri="{BB962C8B-B14F-4D97-AF65-F5344CB8AC3E}">
        <p14:creationId xmlns:p14="http://schemas.microsoft.com/office/powerpoint/2010/main" val="334338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924799" y="901149"/>
            <a:ext cx="4055165" cy="5383694"/>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2022, a total of 9.8 Billion investment was made in </a:t>
            </a:r>
            <a:r>
              <a:rPr lang="en-US" sz="1800" b="1" dirty="0">
                <a:solidFill>
                  <a:schemeClr val="bg1"/>
                </a:solidFill>
                <a:latin typeface="Times New Roman" panose="02020603050405020304" pitchFamily="18" charset="0"/>
                <a:cs typeface="Times New Roman" panose="02020603050405020304" pitchFamily="18" charset="0"/>
              </a:rPr>
              <a:t>Bhadradri Kothagudem</a:t>
            </a:r>
            <a:r>
              <a:rPr lang="en-US" sz="1800" dirty="0">
                <a:solidFill>
                  <a:schemeClr val="bg1"/>
                </a:solidFill>
                <a:latin typeface="Times New Roman" panose="02020603050405020304" pitchFamily="18" charset="0"/>
                <a:cs typeface="Times New Roman" panose="02020603050405020304" pitchFamily="18" charset="0"/>
              </a:rPr>
              <a:t>, and 286 Million E-Stamp revenue was generated while in 2021, a total of 423 Million investment was made and 254.4 Million E-Stamp revenue was generated in the same district.</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both 2021 and 2022, Petrol vehicles, Motor Cycle and New vehicles sales were the highest in their respective categories</a:t>
            </a:r>
          </a:p>
          <a:p>
            <a:pPr algn="l"/>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1A887795-248E-3D6B-8981-9A5FAF974891}"/>
              </a:ext>
            </a:extLst>
          </p:cNvPr>
          <p:cNvSpPr>
            <a:spLocks noChangeArrowheads="1"/>
          </p:cNvSpPr>
          <p:nvPr/>
        </p:nvSpPr>
        <p:spPr bwMode="auto">
          <a:xfrm>
            <a:off x="0" y="0"/>
            <a:ext cx="582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Rangareddy, Hyderabad, and Medchal Malkajgiri districts consistently distinguish themselves in these statistics, emerging as the leading districts for motorcycle and car sales.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8AE3A47-CF35-CEEB-C6C9-5A62AD67C749}"/>
              </a:ext>
            </a:extLst>
          </p:cNvPr>
          <p:cNvPicPr>
            <a:picLocks noChangeAspect="1"/>
          </p:cNvPicPr>
          <p:nvPr/>
        </p:nvPicPr>
        <p:blipFill>
          <a:blip r:embed="rId2"/>
          <a:stretch>
            <a:fillRect/>
          </a:stretch>
        </p:blipFill>
        <p:spPr>
          <a:xfrm>
            <a:off x="92765" y="901149"/>
            <a:ext cx="7924799" cy="5383694"/>
          </a:xfrm>
          <a:prstGeom prst="rect">
            <a:avLst/>
          </a:prstGeom>
        </p:spPr>
      </p:pic>
      <p:sp>
        <p:nvSpPr>
          <p:cNvPr id="8" name="TextBox 7">
            <a:extLst>
              <a:ext uri="{FF2B5EF4-FFF2-40B4-BE49-F238E27FC236}">
                <a16:creationId xmlns:a16="http://schemas.microsoft.com/office/drawing/2014/main" id="{630DE879-DD5D-2ED6-538F-377C5C875962}"/>
              </a:ext>
            </a:extLst>
          </p:cNvPr>
          <p:cNvSpPr txBox="1"/>
          <p:nvPr/>
        </p:nvSpPr>
        <p:spPr>
          <a:xfrm>
            <a:off x="79511" y="238532"/>
            <a:ext cx="11900453" cy="646331"/>
          </a:xfrm>
          <a:prstGeom prst="rect">
            <a:avLst/>
          </a:prstGeom>
          <a:noFill/>
        </p:spPr>
        <p:txBody>
          <a:bodyPr wrap="square">
            <a:spAutoFit/>
          </a:bodyPr>
          <a:lstStyle/>
          <a:p>
            <a:pPr algn="l"/>
            <a:r>
              <a:rPr lang="en-US" sz="1400" b="1" u="sng" dirty="0">
                <a:solidFill>
                  <a:schemeClr val="bg1"/>
                </a:solidFill>
                <a:latin typeface="Times New Roman" panose="02020603050405020304" pitchFamily="18" charset="0"/>
                <a:cs typeface="Times New Roman" panose="02020603050405020304" pitchFamily="18" charset="0"/>
              </a:rPr>
              <a:t>Ts-</a:t>
            </a:r>
            <a:r>
              <a:rPr lang="en-US" sz="1400" b="1" u="sng" dirty="0" err="1">
                <a:solidFill>
                  <a:schemeClr val="bg1"/>
                </a:solidFill>
                <a:latin typeface="Times New Roman" panose="02020603050405020304" pitchFamily="18" charset="0"/>
                <a:cs typeface="Times New Roman" panose="02020603050405020304" pitchFamily="18" charset="0"/>
              </a:rPr>
              <a:t>Ipass</a:t>
            </a:r>
            <a:r>
              <a:rPr lang="en-US" sz="1400" b="1" u="sng" dirty="0">
                <a:solidFill>
                  <a:schemeClr val="bg1"/>
                </a:solidFill>
                <a:latin typeface="Times New Roman" panose="02020603050405020304" pitchFamily="18" charset="0"/>
                <a:cs typeface="Times New Roman" panose="02020603050405020304" pitchFamily="18" charset="0"/>
              </a:rPr>
              <a:t>:</a:t>
            </a:r>
            <a:r>
              <a:rPr lang="en-US" sz="1400" dirty="0">
                <a:solidFill>
                  <a:schemeClr val="bg1"/>
                </a:solidFill>
                <a:latin typeface="Times New Roman" panose="02020603050405020304" pitchFamily="18" charset="0"/>
                <a:cs typeface="Times New Roman" panose="02020603050405020304" pitchFamily="18" charset="0"/>
              </a:rPr>
              <a:t> Q4.</a:t>
            </a:r>
            <a:r>
              <a:rPr lang="en-US" sz="16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Is there any relationship between district investments, vehicles sales and stamps revenue within the same district between FY 2021 and 2022? </a:t>
            </a:r>
          </a:p>
        </p:txBody>
      </p:sp>
    </p:spTree>
    <p:extLst>
      <p:ext uri="{BB962C8B-B14F-4D97-AF65-F5344CB8AC3E}">
        <p14:creationId xmlns:p14="http://schemas.microsoft.com/office/powerpoint/2010/main" val="201205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DCDB25-2DB2-BAEB-F2BD-0F69031C4EB0}"/>
              </a:ext>
            </a:extLst>
          </p:cNvPr>
          <p:cNvSpPr>
            <a:spLocks noGrp="1"/>
          </p:cNvSpPr>
          <p:nvPr>
            <p:ph type="ctrTitle"/>
          </p:nvPr>
        </p:nvSpPr>
        <p:spPr>
          <a:xfrm>
            <a:off x="1702192" y="859624"/>
            <a:ext cx="9724504" cy="660257"/>
          </a:xfrm>
          <a:gradFill flip="none" rotWithShape="1">
            <a:gsLst>
              <a:gs pos="0">
                <a:schemeClr val="accent2">
                  <a:lumMod val="50000"/>
                  <a:tint val="66000"/>
                  <a:satMod val="160000"/>
                </a:schemeClr>
              </a:gs>
              <a:gs pos="50000">
                <a:schemeClr val="accent2">
                  <a:lumMod val="50000"/>
                  <a:tint val="44500"/>
                  <a:satMod val="160000"/>
                </a:schemeClr>
              </a:gs>
              <a:gs pos="100000">
                <a:schemeClr val="accent2">
                  <a:lumMod val="50000"/>
                  <a:tint val="23500"/>
                  <a:satMod val="160000"/>
                </a:schemeClr>
              </a:gs>
            </a:gsLst>
            <a:path path="circle">
              <a:fillToRect l="50000" t="50000" r="50000" b="50000"/>
            </a:path>
            <a:tileRect/>
          </a:gradFill>
        </p:spPr>
        <p:txBody>
          <a:bodyPr>
            <a:noAutofit/>
          </a:bodyPr>
          <a:lstStyle/>
          <a:p>
            <a:r>
              <a:rPr lang="en-US" sz="2400" dirty="0">
                <a:solidFill>
                  <a:schemeClr val="bg1"/>
                </a:solidFill>
                <a:latin typeface="Times New Roman" panose="02020603050405020304" pitchFamily="18" charset="0"/>
                <a:cs typeface="Times New Roman" panose="02020603050405020304" pitchFamily="18" charset="0"/>
              </a:rPr>
              <a:t>Introduction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14ABA11D-9342-09F2-5B9F-31E5CE2A1030}"/>
              </a:ext>
            </a:extLst>
          </p:cNvPr>
          <p:cNvSpPr>
            <a:spLocks noGrp="1"/>
          </p:cNvSpPr>
          <p:nvPr>
            <p:ph type="subTitle" idx="1"/>
          </p:nvPr>
        </p:nvSpPr>
        <p:spPr>
          <a:xfrm>
            <a:off x="1702191" y="1783938"/>
            <a:ext cx="9937874" cy="4666289"/>
          </a:xfrm>
        </p:spPr>
        <p:txBody>
          <a:bodyPr>
            <a:normAutofit/>
          </a:bodyPr>
          <a:lstStyle/>
          <a:p>
            <a:pPr algn="l"/>
            <a:r>
              <a:rPr lang="en-US" sz="2000" b="0" i="0" dirty="0">
                <a:solidFill>
                  <a:srgbClr val="131022"/>
                </a:solidFill>
                <a:effectLst/>
                <a:latin typeface="Times New Roman" panose="02020603050405020304" pitchFamily="18" charset="0"/>
                <a:cs typeface="Times New Roman" panose="02020603050405020304" pitchFamily="18" charset="0"/>
              </a:rPr>
              <a:t>Telangana is one of the fastest-growing states in India and one of the states with an open data policy. (They have published all their data online)</a:t>
            </a:r>
          </a:p>
          <a:p>
            <a:pPr algn="l"/>
            <a:br>
              <a:rPr lang="en-US" sz="2000" b="0" i="0" dirty="0">
                <a:solidFill>
                  <a:srgbClr val="131022"/>
                </a:solidFill>
                <a:effectLst/>
                <a:latin typeface="Times New Roman" panose="02020603050405020304" pitchFamily="18" charset="0"/>
                <a:cs typeface="Times New Roman" panose="02020603050405020304" pitchFamily="18" charset="0"/>
              </a:rPr>
            </a:br>
            <a:r>
              <a:rPr lang="en-US" sz="2000" b="0" i="0" dirty="0">
                <a:solidFill>
                  <a:srgbClr val="131022"/>
                </a:solidFill>
                <a:effectLst/>
                <a:latin typeface="Times New Roman" panose="02020603050405020304" pitchFamily="18" charset="0"/>
                <a:cs typeface="Times New Roman" panose="02020603050405020304" pitchFamily="18" charset="0"/>
              </a:rPr>
              <a:t>With real-time data provided, our Task is to analyze Telangana’s growth among different sectors quantitatively and provide useful Insights to the Telangana government that would help them to make data-informed decisions that would further support the growth of the state.</a:t>
            </a:r>
          </a:p>
          <a:p>
            <a:pPr algn="l"/>
            <a:endParaRPr lang="en-US" sz="2000" b="0" i="0" dirty="0">
              <a:solidFill>
                <a:srgbClr val="131022"/>
              </a:solidFill>
              <a:effectLst/>
              <a:latin typeface="Times New Roman" panose="02020603050405020304" pitchFamily="18" charset="0"/>
              <a:cs typeface="Times New Roman" panose="02020603050405020304" pitchFamily="18" charset="0"/>
            </a:endParaRPr>
          </a:p>
          <a:p>
            <a:pPr algn="l"/>
            <a:r>
              <a:rPr lang="en-US" sz="2000" b="0" i="0" dirty="0">
                <a:solidFill>
                  <a:srgbClr val="131022"/>
                </a:solidFill>
                <a:effectLst/>
                <a:latin typeface="Times New Roman" panose="02020603050405020304" pitchFamily="18" charset="0"/>
                <a:cs typeface="Times New Roman" panose="02020603050405020304" pitchFamily="18" charset="0"/>
              </a:rPr>
              <a:t>The target audience is top-level management</a:t>
            </a:r>
            <a:r>
              <a:rPr lang="en-US" dirty="0">
                <a:solidFill>
                  <a:srgbClr val="131022"/>
                </a:solidFill>
                <a:latin typeface="Times New Roman" panose="02020603050405020304" pitchFamily="18" charset="0"/>
                <a:cs typeface="Times New Roman" panose="02020603050405020304" pitchFamily="18" charset="0"/>
              </a:rPr>
              <a:t> of Telangana government.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1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0A117E80-BC44-7426-9349-D43092E71CCB}"/>
              </a:ext>
            </a:extLst>
          </p:cNvPr>
          <p:cNvSpPr>
            <a:spLocks noGrp="1"/>
          </p:cNvSpPr>
          <p:nvPr>
            <p:ph type="subTitle" idx="1"/>
          </p:nvPr>
        </p:nvSpPr>
        <p:spPr>
          <a:xfrm>
            <a:off x="7783789" y="884863"/>
            <a:ext cx="4196175" cy="5756546"/>
          </a:xfrm>
        </p:spPr>
        <p:txBody>
          <a:bodyPr>
            <a:noAutofit/>
          </a:bodyPr>
          <a:lstStyle/>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During winter and summer overall, `</a:t>
            </a:r>
            <a:r>
              <a:rPr lang="en-US" sz="1800" b="1" dirty="0">
                <a:solidFill>
                  <a:schemeClr val="bg1"/>
                </a:solidFill>
                <a:latin typeface="Times New Roman" panose="02020603050405020304" pitchFamily="18" charset="0"/>
                <a:cs typeface="Times New Roman" panose="02020603050405020304" pitchFamily="18" charset="0"/>
              </a:rPr>
              <a:t>Real Estate and Industrial Parks and IT Buildings`</a:t>
            </a:r>
            <a:r>
              <a:rPr lang="en-US" sz="1800" dirty="0">
                <a:solidFill>
                  <a:schemeClr val="bg1"/>
                </a:solidFill>
                <a:latin typeface="Times New Roman" panose="02020603050405020304" pitchFamily="18" charset="0"/>
                <a:cs typeface="Times New Roman" panose="02020603050405020304" pitchFamily="18" charset="0"/>
              </a:rPr>
              <a:t> sectors saw a massive 200.6 Billion and 540 Billion investments respectively, followed by `</a:t>
            </a:r>
            <a:r>
              <a:rPr lang="en-US" sz="1800" b="1" dirty="0">
                <a:solidFill>
                  <a:schemeClr val="bg1"/>
                </a:solidFill>
                <a:latin typeface="Times New Roman" panose="02020603050405020304" pitchFamily="18" charset="0"/>
                <a:cs typeface="Times New Roman" panose="02020603050405020304" pitchFamily="18" charset="0"/>
              </a:rPr>
              <a:t>Pharmaceuticals and chemicals`</a:t>
            </a:r>
            <a:r>
              <a:rPr lang="en-US" sz="1800" dirty="0">
                <a:solidFill>
                  <a:schemeClr val="bg1"/>
                </a:solidFill>
                <a:latin typeface="Times New Roman" panose="02020603050405020304" pitchFamily="18" charset="0"/>
                <a:cs typeface="Times New Roman" panose="02020603050405020304" pitchFamily="18" charset="0"/>
              </a:rPr>
              <a:t> industry. </a:t>
            </a: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2022, `</a:t>
            </a:r>
            <a:r>
              <a:rPr lang="en-US" sz="1800" b="1" dirty="0">
                <a:solidFill>
                  <a:schemeClr val="bg1"/>
                </a:solidFill>
                <a:latin typeface="Times New Roman" panose="02020603050405020304" pitchFamily="18" charset="0"/>
                <a:cs typeface="Times New Roman" panose="02020603050405020304" pitchFamily="18" charset="0"/>
              </a:rPr>
              <a:t>Plastic and Rubber`</a:t>
            </a:r>
            <a:r>
              <a:rPr lang="en-US" sz="1800" dirty="0">
                <a:solidFill>
                  <a:schemeClr val="bg1"/>
                </a:solidFill>
                <a:latin typeface="Times New Roman" panose="02020603050405020304" pitchFamily="18" charset="0"/>
                <a:cs typeface="Times New Roman" panose="02020603050405020304" pitchFamily="18" charset="0"/>
              </a:rPr>
              <a:t> sector got a major chunk of investments 34 Billion in winter and 18.4 Billion in Monsoon, while it dropped to third place in summer with only 6.2 Billion investment.</a:t>
            </a:r>
            <a:endParaRPr lang="en-US" sz="1800" b="1" dirty="0">
              <a:solidFill>
                <a:schemeClr val="bg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In winter of 2021 </a:t>
            </a:r>
            <a:r>
              <a:rPr lang="en-US" sz="1600" dirty="0">
                <a:solidFill>
                  <a:srgbClr val="C00000"/>
                </a:solidFill>
                <a:latin typeface="Times New Roman" panose="02020603050405020304" pitchFamily="18" charset="0"/>
                <a:cs typeface="Times New Roman" panose="02020603050405020304" pitchFamily="18" charset="0"/>
              </a:rPr>
              <a:t>(not seen in the visual)</a:t>
            </a: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Real Estate and Industrial Parks and IT Buildings`</a:t>
            </a:r>
            <a:r>
              <a:rPr lang="en-US" sz="1800" dirty="0">
                <a:solidFill>
                  <a:schemeClr val="bg1"/>
                </a:solidFill>
                <a:latin typeface="Times New Roman" panose="02020603050405020304" pitchFamily="18" charset="0"/>
                <a:cs typeface="Times New Roman" panose="02020603050405020304" pitchFamily="18" charset="0"/>
              </a:rPr>
              <a:t> sector had zero investments for some strange reason.</a:t>
            </a:r>
          </a:p>
          <a:p>
            <a:pPr algn="l"/>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1A887795-248E-3D6B-8981-9A5FAF974891}"/>
              </a:ext>
            </a:extLst>
          </p:cNvPr>
          <p:cNvSpPr>
            <a:spLocks noChangeArrowheads="1"/>
          </p:cNvSpPr>
          <p:nvPr/>
        </p:nvSpPr>
        <p:spPr bwMode="auto">
          <a:xfrm>
            <a:off x="0" y="0"/>
            <a:ext cx="582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Rangareddy, Hyderabad, and Medchal Malkajgiri districts consistently distinguish themselves in these statistics, emerging as the leading districts for motorcycle and car sales.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5EB9382-82B4-64BD-B29D-38AC9B443919}"/>
              </a:ext>
            </a:extLst>
          </p:cNvPr>
          <p:cNvPicPr>
            <a:picLocks noChangeAspect="1"/>
          </p:cNvPicPr>
          <p:nvPr/>
        </p:nvPicPr>
        <p:blipFill>
          <a:blip r:embed="rId2"/>
          <a:stretch>
            <a:fillRect/>
          </a:stretch>
        </p:blipFill>
        <p:spPr>
          <a:xfrm>
            <a:off x="97528" y="884863"/>
            <a:ext cx="7588734" cy="2682656"/>
          </a:xfrm>
          <a:prstGeom prst="rect">
            <a:avLst/>
          </a:prstGeom>
        </p:spPr>
      </p:pic>
      <p:pic>
        <p:nvPicPr>
          <p:cNvPr id="7" name="Picture 6">
            <a:extLst>
              <a:ext uri="{FF2B5EF4-FFF2-40B4-BE49-F238E27FC236}">
                <a16:creationId xmlns:a16="http://schemas.microsoft.com/office/drawing/2014/main" id="{1F35D34D-4402-A0E7-8DD0-E0635A02D785}"/>
              </a:ext>
            </a:extLst>
          </p:cNvPr>
          <p:cNvPicPr>
            <a:picLocks noChangeAspect="1"/>
          </p:cNvPicPr>
          <p:nvPr/>
        </p:nvPicPr>
        <p:blipFill>
          <a:blip r:embed="rId3"/>
          <a:stretch>
            <a:fillRect/>
          </a:stretch>
        </p:blipFill>
        <p:spPr>
          <a:xfrm>
            <a:off x="97528" y="3659670"/>
            <a:ext cx="7588734" cy="3098317"/>
          </a:xfrm>
          <a:prstGeom prst="rect">
            <a:avLst/>
          </a:prstGeom>
        </p:spPr>
      </p:pic>
      <p:sp>
        <p:nvSpPr>
          <p:cNvPr id="8" name="TextBox 7">
            <a:extLst>
              <a:ext uri="{FF2B5EF4-FFF2-40B4-BE49-F238E27FC236}">
                <a16:creationId xmlns:a16="http://schemas.microsoft.com/office/drawing/2014/main" id="{1584874C-7604-30A1-62B3-73A023D31546}"/>
              </a:ext>
            </a:extLst>
          </p:cNvPr>
          <p:cNvSpPr txBox="1"/>
          <p:nvPr/>
        </p:nvSpPr>
        <p:spPr>
          <a:xfrm>
            <a:off x="79511" y="238532"/>
            <a:ext cx="11900453" cy="646331"/>
          </a:xfrm>
          <a:prstGeom prst="rect">
            <a:avLst/>
          </a:prstGeom>
          <a:noFill/>
        </p:spPr>
        <p:txBody>
          <a:bodyPr wrap="square">
            <a:spAutoFit/>
          </a:bodyPr>
          <a:lstStyle/>
          <a:p>
            <a:pPr algn="l"/>
            <a:r>
              <a:rPr lang="en-US" sz="1400" b="1" u="sng" dirty="0">
                <a:solidFill>
                  <a:schemeClr val="bg1"/>
                </a:solidFill>
                <a:latin typeface="Times New Roman" panose="02020603050405020304" pitchFamily="18" charset="0"/>
                <a:cs typeface="Times New Roman" panose="02020603050405020304" pitchFamily="18" charset="0"/>
              </a:rPr>
              <a:t>Ts-</a:t>
            </a:r>
            <a:r>
              <a:rPr lang="en-US" sz="1400" b="1" u="sng" dirty="0" err="1">
                <a:solidFill>
                  <a:schemeClr val="bg1"/>
                </a:solidFill>
                <a:latin typeface="Times New Roman" panose="02020603050405020304" pitchFamily="18" charset="0"/>
                <a:cs typeface="Times New Roman" panose="02020603050405020304" pitchFamily="18" charset="0"/>
              </a:rPr>
              <a:t>Ipass</a:t>
            </a:r>
            <a:r>
              <a:rPr lang="en-US" sz="1400" b="1" u="sng" dirty="0">
                <a:solidFill>
                  <a:schemeClr val="bg1"/>
                </a:solidFill>
                <a:latin typeface="Times New Roman" panose="02020603050405020304" pitchFamily="18" charset="0"/>
                <a:cs typeface="Times New Roman" panose="02020603050405020304" pitchFamily="18" charset="0"/>
              </a:rPr>
              <a:t>:</a:t>
            </a:r>
            <a:r>
              <a:rPr lang="en-US" sz="1400" dirty="0">
                <a:solidFill>
                  <a:schemeClr val="bg1"/>
                </a:solidFill>
                <a:latin typeface="Times New Roman" panose="02020603050405020304" pitchFamily="18" charset="0"/>
                <a:cs typeface="Times New Roman" panose="02020603050405020304" pitchFamily="18" charset="0"/>
              </a:rPr>
              <a:t> Q5.</a:t>
            </a:r>
            <a:r>
              <a:rPr lang="en-US" sz="16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Can we identify any seasonal patterns or cyclicality in the investment trends for specific sectors? Do certain sectors experience higher investments during particular months?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51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3E8EFE46-7998-D3CA-4A3C-3E7735F9AF3F}"/>
              </a:ext>
            </a:extLst>
          </p:cNvPr>
          <p:cNvSpPr>
            <a:spLocks noGrp="1"/>
          </p:cNvSpPr>
          <p:nvPr>
            <p:ph type="subTitle" idx="1"/>
          </p:nvPr>
        </p:nvSpPr>
        <p:spPr>
          <a:xfrm>
            <a:off x="251791" y="318051"/>
            <a:ext cx="11714922" cy="6294783"/>
          </a:xfrm>
        </p:spPr>
        <p:txBody>
          <a:bodyPr numCol="1">
            <a:noAutofit/>
          </a:bodyPr>
          <a:lstStyle/>
          <a:p>
            <a:pPr algn="l">
              <a:lnSpc>
                <a:spcPct val="107000"/>
              </a:lnSpc>
              <a:spcAft>
                <a:spcPts val="800"/>
              </a:spcAft>
            </a:pPr>
            <a:r>
              <a:rPr lang="en-IN" sz="1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Insights</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lnSpc>
                <a:spcPct val="107000"/>
              </a:lnSpc>
              <a:spcAft>
                <a:spcPts val="800"/>
              </a:spcAft>
              <a:buFont typeface="+mj-lt"/>
              <a:buAutoNum type="arabicPeriod"/>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most backward districts </a:t>
            </a: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Jagtial</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Jayashankar Bhupalpally</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Nagarkurnool</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Jogulamba Gadwal</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Peddapalli</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Kumurambheem Asifabad</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need more government funds, investments and CSR initiatives to take up projects in these areas to improve and uplift them. </a:t>
            </a:r>
            <a:endPar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l">
              <a:lnSpc>
                <a:spcPct val="107000"/>
              </a:lnSpc>
              <a:spcAft>
                <a:spcPts val="800"/>
              </a:spcAft>
              <a:buFont typeface="+mj-lt"/>
              <a:buAutoNum type="arabicPeriod"/>
            </a:pP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terms of sector investments, Jagtial had total investment of 169.4 crores, Jogulamba Gadwal 138.0338 crores, Jayashankar Bhupalpally 35.9193 crores, Nagarkurnool 359.602 crores and Kumurambheem Asifabad 98.78 crores in four years. Peddapalli also considered as one of the backward districts has received 5715.3 crores in investments for sector development.</a:t>
            </a:r>
          </a:p>
          <a:p>
            <a:pPr marL="342900" indent="-342900" algn="l">
              <a:lnSpc>
                <a:spcPct val="107000"/>
              </a:lnSpc>
              <a:spcAft>
                <a:spcPts val="800"/>
              </a:spcAft>
              <a:buFont typeface="+mj-lt"/>
              <a:buAutoNum type="arabicPeriod"/>
            </a:pPr>
            <a:r>
              <a:rPr lang="en-IN" sz="1800"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Whereas more developed districts of </a:t>
            </a:r>
            <a:r>
              <a:rPr lang="en-IN" sz="1800" b="1"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Rangareddy</a:t>
            </a:r>
            <a:r>
              <a:rPr lang="en-IN" sz="1800"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had a total investment of 42706.33 crores, </a:t>
            </a:r>
            <a:r>
              <a:rPr lang="en-IN" sz="1800" b="1"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Sangareddy</a:t>
            </a:r>
            <a:r>
              <a:rPr lang="en-IN" sz="1800"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12366.75 crores and </a:t>
            </a:r>
            <a:r>
              <a:rPr lang="en-IN" sz="1800" b="1"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Medchal Malkajgiri</a:t>
            </a:r>
            <a:r>
              <a:rPr lang="en-IN" sz="1800"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10394.56 crores in various sector development. </a:t>
            </a:r>
          </a:p>
          <a:p>
            <a:pPr marL="342900" indent="-342900" algn="l">
              <a:lnSpc>
                <a:spcPct val="107000"/>
              </a:lnSpc>
              <a:spcAft>
                <a:spcPts val="800"/>
              </a:spcAft>
              <a:buFont typeface="+mj-lt"/>
              <a:buAutoNum type="arabicPeriod"/>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terms of revenue made from document registrations and e-stamp revenue, Jagtial</a:t>
            </a:r>
            <a:r>
              <a:rPr lang="en-IN" sz="18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has made a meagre document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286,87 crores, </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Peddapalli</a:t>
            </a:r>
            <a:r>
              <a:rPr lang="en-IN" sz="18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301.17 crores, </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Nagarkurnool</a:t>
            </a:r>
            <a:r>
              <a:rPr lang="en-IN" sz="18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233.91 crores, </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Jogulamba Gadwal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168.81 crores and </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Kumurambheem Asifabad</a:t>
            </a:r>
            <a:r>
              <a:rPr lang="en-IN" sz="18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37.31 crores. </a:t>
            </a: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Compared to more developed districts of Medchal</a:t>
            </a:r>
            <a:r>
              <a:rPr lang="en-IN" sz="1800"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Malkajgiri</a:t>
            </a:r>
            <a:r>
              <a:rPr lang="en-IN" sz="1800"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8172.98 crores, Hyderabad</a:t>
            </a:r>
            <a:r>
              <a:rPr lang="en-IN" sz="1800"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6704.91 crores, Sangareddy 3873.27 crores made a huge revenue from registrations.</a:t>
            </a: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95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3E8EFE46-7998-D3CA-4A3C-3E7735F9AF3F}"/>
              </a:ext>
            </a:extLst>
          </p:cNvPr>
          <p:cNvSpPr>
            <a:spLocks noGrp="1"/>
          </p:cNvSpPr>
          <p:nvPr>
            <p:ph type="subTitle" idx="1"/>
          </p:nvPr>
        </p:nvSpPr>
        <p:spPr>
          <a:xfrm>
            <a:off x="251791" y="318051"/>
            <a:ext cx="11714922" cy="6294783"/>
          </a:xfrm>
        </p:spPr>
        <p:txBody>
          <a:bodyPr numCol="1">
            <a:normAutofit/>
          </a:bodyPr>
          <a:lstStyle/>
          <a:p>
            <a:pPr algn="l">
              <a:lnSpc>
                <a:spcPct val="107000"/>
              </a:lnSpc>
              <a:spcAft>
                <a:spcPts val="800"/>
              </a:spcAft>
            </a:pPr>
            <a:r>
              <a:rPr lang="en-IN"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Some other Key Insights</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lnSpc>
                <a:spcPct val="107000"/>
              </a:lnSpc>
              <a:spcAft>
                <a:spcPts val="800"/>
              </a:spcAft>
              <a:buSzPts val="1000"/>
              <a:buFont typeface="+mj-lt"/>
              <a:buAutoNum type="arabicPeriod"/>
              <a:tabLst>
                <a:tab pos="457200" algn="l"/>
              </a:tabLs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Industrial Initiatives and Investment Trends: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300+ industrial parks in the state of Telangana. Telangana’s uninterrupted Power supply to industries has resulted in rapid industrial growth.</a:t>
            </a: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mj-lt"/>
              <a:buAutoNum type="arabicPeriod"/>
              <a:tabLst>
                <a:tab pos="457200" algn="l"/>
              </a:tabLs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Infrastructure Investment: The state boasts an extensive network of highways, multilane road expressways like Outer Ring Roads (ORRs) encircling Hyderabad and various major cities. Sustained infrastructure development is poised to attract businesses and stimulate economic growth.</a:t>
            </a:r>
          </a:p>
          <a:p>
            <a:pPr marL="342900" lvl="0" indent="-342900" algn="l">
              <a:lnSpc>
                <a:spcPct val="107000"/>
              </a:lnSpc>
              <a:spcAft>
                <a:spcPts val="800"/>
              </a:spcAft>
              <a:buSzPts val="1000"/>
              <a:buFont typeface="+mj-lt"/>
              <a:buAutoNum type="arabicPeriod"/>
              <a:tabLst>
                <a:tab pos="457200" algn="l"/>
              </a:tabLs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Sector Diversification: A thriving ecosystem encompassing life sciences, pharmaceuticals, healthcare, IT, electronics, defence, and aerospace industries.</a:t>
            </a:r>
          </a:p>
          <a:p>
            <a:pPr marL="342900" lvl="0" indent="-342900" algn="l">
              <a:lnSpc>
                <a:spcPct val="107000"/>
              </a:lnSpc>
              <a:spcAft>
                <a:spcPts val="800"/>
              </a:spcAft>
              <a:buSzPts val="1000"/>
              <a:buFont typeface="+mj-lt"/>
              <a:buAutoNum type="arabicPeriod"/>
              <a:tabLst>
                <a:tab pos="457200" algn="l"/>
              </a:tabLs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Government Progressive Policies: </a:t>
            </a:r>
            <a:r>
              <a:rPr lang="en-I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of high-speed fibre network connection. Telangana Fibre Grid – offers optic fibre to one crore homes.</a:t>
            </a: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07000"/>
              </a:lnSpc>
              <a:spcAft>
                <a:spcPts val="800"/>
              </a:spcAft>
              <a:buSzPts val="1000"/>
              <a:buFont typeface="+mj-lt"/>
              <a:buAutoNum type="arabicPeriod"/>
              <a:tabLst>
                <a:tab pos="457200" algn="l"/>
              </a:tabLs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Close Proximity to Hyderabad: Districts in close proximity to Hyderabad, such as Rangareddy, Sangareddi, Medchal </a:t>
            </a:r>
            <a:r>
              <a:rPr lang="en-US" sz="1800" dirty="0">
                <a:solidFill>
                  <a:schemeClr val="bg1"/>
                </a:solidFill>
                <a:latin typeface="Times New Roman" panose="02020603050405020304" pitchFamily="18" charset="0"/>
                <a:cs typeface="Times New Roman" panose="02020603050405020304" pitchFamily="18" charset="0"/>
              </a:rPr>
              <a:t>Malkajgiri,</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have proven to be attractive to investments. Promoting development in these regions can further bolster economic growth and expansion.</a:t>
            </a:r>
          </a:p>
          <a:p>
            <a:pPr marL="342900" lvl="0" indent="-342900" algn="l">
              <a:lnSpc>
                <a:spcPct val="107000"/>
              </a:lnSpc>
              <a:spcAft>
                <a:spcPts val="800"/>
              </a:spcAft>
              <a:buSzPts val="1000"/>
              <a:buFont typeface="Symbol" panose="05050102010706020507" pitchFamily="18" charset="2"/>
              <a:buChar char=""/>
              <a:tabLst>
                <a:tab pos="457200" algn="l"/>
              </a:tabLst>
            </a:pP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955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3E8EFE46-7998-D3CA-4A3C-3E7735F9AF3F}"/>
              </a:ext>
            </a:extLst>
          </p:cNvPr>
          <p:cNvSpPr>
            <a:spLocks noGrp="1"/>
          </p:cNvSpPr>
          <p:nvPr>
            <p:ph type="subTitle" idx="1"/>
          </p:nvPr>
        </p:nvSpPr>
        <p:spPr>
          <a:xfrm>
            <a:off x="251791" y="318051"/>
            <a:ext cx="11542644" cy="6294783"/>
          </a:xfrm>
        </p:spPr>
        <p:txBody>
          <a:bodyPr numCol="1">
            <a:normAutofit/>
          </a:bodyPr>
          <a:lstStyle/>
          <a:p>
            <a:pPr algn="l">
              <a:lnSpc>
                <a:spcPct val="107000"/>
              </a:lnSpc>
              <a:spcAft>
                <a:spcPts val="800"/>
              </a:spcAft>
            </a:pPr>
            <a:r>
              <a:rPr lang="en-IN" sz="18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l">
              <a:lnSpc>
                <a:spcPct val="107000"/>
              </a:lnSpc>
              <a:spcAft>
                <a:spcPts val="800"/>
              </a:spcAft>
              <a:buFont typeface="+mj-lt"/>
              <a:buAutoNum type="arabicPeriod"/>
            </a:pPr>
            <a:r>
              <a:rPr lang="en-IN" sz="17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Government should focus more on investing funds, bringing CSR initiatives to the backward districts listed in earlier section for the development and upbringing of these districts. </a:t>
            </a:r>
          </a:p>
          <a:p>
            <a:pPr marL="342900" indent="-342900" algn="l">
              <a:lnSpc>
                <a:spcPct val="107000"/>
              </a:lnSpc>
              <a:spcAft>
                <a:spcPts val="800"/>
              </a:spcAft>
              <a:buFont typeface="+mj-lt"/>
              <a:buAutoNum type="arabicPeriod"/>
            </a:pPr>
            <a:r>
              <a:rPr lang="en-IN" sz="17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Focus more on building industries and utilize and provide training to the available local human resources to work and focus on educating them and their families there by raising the living standards of its citizens and ensuring inclusive and fair growth for all within the state. It shows that there are not many or any industries in few of these districts.</a:t>
            </a:r>
          </a:p>
          <a:p>
            <a:pPr marL="342900" indent="-342900" algn="l">
              <a:lnSpc>
                <a:spcPct val="107000"/>
              </a:lnSpc>
              <a:spcAft>
                <a:spcPts val="800"/>
              </a:spcAft>
              <a:buFont typeface="+mj-lt"/>
              <a:buAutoNum type="arabicPeriod"/>
            </a:pPr>
            <a:r>
              <a:rPr lang="en-IN" sz="17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Focus on improving 5 broad socio-economic themes – Health &amp; Nutrition, Education, Agriculture &amp; water Resources, Financial Inclusion &amp; Skill Development and Infrastructure. </a:t>
            </a:r>
          </a:p>
          <a:p>
            <a:pPr marL="342900" indent="-342900" algn="l">
              <a:lnSpc>
                <a:spcPct val="107000"/>
              </a:lnSpc>
              <a:spcAft>
                <a:spcPts val="800"/>
              </a:spcAft>
              <a:buFont typeface="+mj-lt"/>
              <a:buAutoNum type="arabicPeriod"/>
            </a:pPr>
            <a:r>
              <a:rPr lang="en-IN" sz="17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Encourage districts to fast-track the progress of  districts left behind and to develop and replicate best practices that drive improvement across the socio-economic themes. </a:t>
            </a:r>
          </a:p>
          <a:p>
            <a:pPr marL="342900" indent="-342900" algn="l">
              <a:lnSpc>
                <a:spcPct val="107000"/>
              </a:lnSpc>
              <a:spcAft>
                <a:spcPts val="800"/>
              </a:spcAft>
              <a:buFont typeface="+mj-lt"/>
              <a:buAutoNum type="arabicPeriod"/>
            </a:pPr>
            <a:r>
              <a:rPr lang="en-IN" sz="17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Dedicate resources to training and upskilling programs aimed at facilitating the transition of displaced workers due to skill mismatches. Implement social welfare policies to provide support to affected communities.</a:t>
            </a:r>
          </a:p>
          <a:p>
            <a:pPr marL="342900" indent="-342900" algn="l">
              <a:lnSpc>
                <a:spcPct val="107000"/>
              </a:lnSpc>
              <a:spcAft>
                <a:spcPts val="800"/>
              </a:spcAft>
              <a:buFont typeface="+mj-lt"/>
              <a:buAutoNum type="arabicPeriod"/>
            </a:pPr>
            <a:r>
              <a:rPr lang="en-IN" sz="17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Promote the adoption of electric or hybrid vehicles by introducing incentives for their purchase. Implement financing and leasing programs for new vehicles, as unfavourable financing terms may lead consumers to consider used vehicles.</a:t>
            </a:r>
          </a:p>
        </p:txBody>
      </p:sp>
    </p:spTree>
    <p:extLst>
      <p:ext uri="{BB962C8B-B14F-4D97-AF65-F5344CB8AC3E}">
        <p14:creationId xmlns:p14="http://schemas.microsoft.com/office/powerpoint/2010/main" val="286363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3">
            <a:extLst>
              <a:ext uri="{FF2B5EF4-FFF2-40B4-BE49-F238E27FC236}">
                <a16:creationId xmlns:a16="http://schemas.microsoft.com/office/drawing/2014/main" id="{7010552B-9288-393C-A887-D576C4BD3494}"/>
              </a:ext>
            </a:extLst>
          </p:cNvPr>
          <p:cNvSpPr>
            <a:spLocks noGrp="1"/>
          </p:cNvSpPr>
          <p:nvPr>
            <p:ph type="subTitle" idx="1"/>
          </p:nvPr>
        </p:nvSpPr>
        <p:spPr>
          <a:xfrm>
            <a:off x="503582" y="688539"/>
            <a:ext cx="10641496" cy="649931"/>
          </a:xfrm>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3B3977BF-C218-2301-4EE6-77EEF2BBDFF5}"/>
              </a:ext>
            </a:extLst>
          </p:cNvPr>
          <p:cNvSpPr txBox="1"/>
          <p:nvPr/>
        </p:nvSpPr>
        <p:spPr>
          <a:xfrm>
            <a:off x="503582" y="1338470"/>
            <a:ext cx="10813775" cy="4678204"/>
          </a:xfrm>
          <a:prstGeom prst="rect">
            <a:avLst/>
          </a:prstGeom>
          <a:noFill/>
        </p:spPr>
        <p:txBody>
          <a:bodyPr wrap="square">
            <a:spAutoFit/>
          </a:bodyPr>
          <a:lstStyle/>
          <a:p>
            <a:r>
              <a:rPr lang="en-IN" sz="2000" b="0" i="0" dirty="0">
                <a:solidFill>
                  <a:schemeClr val="bg1"/>
                </a:solidFill>
                <a:effectLst/>
                <a:latin typeface="Times New Roman" panose="02020603050405020304" pitchFamily="18" charset="0"/>
                <a:cs typeface="Times New Roman" panose="02020603050405020304" pitchFamily="18" charset="0"/>
              </a:rPr>
              <a:t>𝐆𝐫𝐚𝐭𝐢𝐭𝐮𝐝𝐞: </a:t>
            </a:r>
            <a:r>
              <a:rPr lang="en-US" sz="2000" dirty="0">
                <a:solidFill>
                  <a:srgbClr val="374151"/>
                </a:solidFill>
                <a:latin typeface="Times New Roman" panose="02020603050405020304" pitchFamily="18" charset="0"/>
                <a:cs typeface="Times New Roman" panose="02020603050405020304" pitchFamily="18" charset="0"/>
              </a:rPr>
              <a:t>I</a:t>
            </a:r>
            <a:r>
              <a:rPr lang="en-US" sz="2000" b="0" i="0" dirty="0">
                <a:solidFill>
                  <a:srgbClr val="374151"/>
                </a:solidFill>
                <a:effectLst/>
                <a:latin typeface="Times New Roman" panose="02020603050405020304" pitchFamily="18" charset="0"/>
                <a:cs typeface="Times New Roman" panose="02020603050405020304" pitchFamily="18" charset="0"/>
              </a:rPr>
              <a:t> extend my sincere gratitude to our valued stakeholders for their steadfast dedication to the progress of Telangana</a:t>
            </a:r>
            <a:r>
              <a:rPr lang="en-IN" sz="2000" dirty="0">
                <a:solidFill>
                  <a:schemeClr val="bg1"/>
                </a:solidFill>
                <a:latin typeface="Times New Roman" panose="02020603050405020304" pitchFamily="18" charset="0"/>
                <a:cs typeface="Times New Roman" panose="02020603050405020304" pitchFamily="18" charset="0"/>
              </a:rPr>
              <a:t>.</a:t>
            </a:r>
            <a:endParaRPr lang="en-IN" sz="2000" b="0" i="0" dirty="0">
              <a:solidFill>
                <a:schemeClr val="bg1"/>
              </a:solidFill>
              <a:effectLst/>
              <a:latin typeface="Times New Roman" panose="02020603050405020304" pitchFamily="18" charset="0"/>
              <a:cs typeface="Times New Roman" panose="02020603050405020304" pitchFamily="18" charset="0"/>
            </a:endParaRPr>
          </a:p>
          <a:p>
            <a:br>
              <a:rPr lang="en-IN" sz="2000" dirty="0">
                <a:solidFill>
                  <a:schemeClr val="bg1"/>
                </a:solidFill>
                <a:latin typeface="Times New Roman" panose="02020603050405020304" pitchFamily="18" charset="0"/>
                <a:cs typeface="Times New Roman" panose="02020603050405020304" pitchFamily="18" charset="0"/>
              </a:rPr>
            </a:br>
            <a:r>
              <a:rPr lang="en-IN" sz="2000" b="0" i="0" dirty="0">
                <a:solidFill>
                  <a:schemeClr val="bg1"/>
                </a:solidFill>
                <a:effectLst/>
                <a:latin typeface="Times New Roman" panose="02020603050405020304" pitchFamily="18" charset="0"/>
                <a:cs typeface="Times New Roman" panose="02020603050405020304" pitchFamily="18" charset="0"/>
              </a:rPr>
              <a:t>𝐅𝐫𝐨𝐦 𝐓𝐞𝐥𝐚𝐧𝐠𝐚𝐧𝐚 𝐆𝐨𝐯𝐞𝐫𝐧𝐦𝐞𝐧𝐭</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i="0"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Kalvakuntla Taraka Rama Rao / KTR</a:t>
            </a:r>
            <a:r>
              <a:rPr lang="en-IN" sz="2000" i="0" dirty="0">
                <a:solidFill>
                  <a:schemeClr val="bg1"/>
                </a:solidFill>
                <a:effectLst/>
                <a:latin typeface="Times New Roman" panose="02020603050405020304" pitchFamily="18" charset="0"/>
                <a:cs typeface="Times New Roman" panose="02020603050405020304" pitchFamily="18" charset="0"/>
              </a:rPr>
              <a:t> </a:t>
            </a:r>
            <a:r>
              <a:rPr lang="en-IN" i="0" dirty="0">
                <a:solidFill>
                  <a:schemeClr val="bg2">
                    <a:lumMod val="75000"/>
                  </a:schemeClr>
                </a:solidFill>
                <a:effectLst/>
                <a:latin typeface="Times New Roman" panose="02020603050405020304" pitchFamily="18" charset="0"/>
                <a:cs typeface="Times New Roman" panose="02020603050405020304" pitchFamily="18" charset="0"/>
              </a:rPr>
              <a:t>(</a:t>
            </a:r>
            <a:r>
              <a:rPr lang="en-US" b="0" i="0" dirty="0">
                <a:solidFill>
                  <a:schemeClr val="bg2">
                    <a:lumMod val="75000"/>
                  </a:schemeClr>
                </a:solidFill>
                <a:effectLst/>
                <a:latin typeface="Times New Roman" panose="02020603050405020304" pitchFamily="18" charset="0"/>
                <a:cs typeface="Times New Roman" panose="02020603050405020304" pitchFamily="18" charset="0"/>
              </a:rPr>
              <a:t>Minister for IT, Industries and Municipal Administration)</a:t>
            </a:r>
            <a:endParaRPr lang="en-IN" sz="2000" dirty="0">
              <a:solidFill>
                <a:schemeClr val="bg2">
                  <a:lumMod val="75000"/>
                </a:schemeClr>
              </a:solidFill>
              <a:latin typeface="Times New Roman" panose="02020603050405020304" pitchFamily="18" charset="0"/>
              <a:cs typeface="Times New Roman" panose="02020603050405020304" pitchFamily="18" charset="0"/>
            </a:endParaRPr>
          </a:p>
          <a:p>
            <a:r>
              <a:rPr lang="en-IN" sz="2000" i="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Jayesh Ranjan</a:t>
            </a:r>
            <a:r>
              <a:rPr lang="en-IN" sz="2000" i="0" dirty="0">
                <a:solidFill>
                  <a:schemeClr val="bg1"/>
                </a:solidFill>
                <a:effectLst/>
                <a:latin typeface="Times New Roman" panose="02020603050405020304" pitchFamily="18" charset="0"/>
                <a:cs typeface="Times New Roman" panose="02020603050405020304" pitchFamily="18" charset="0"/>
              </a:rPr>
              <a:t> </a:t>
            </a:r>
            <a:r>
              <a:rPr lang="en-IN" i="0" dirty="0">
                <a:solidFill>
                  <a:schemeClr val="bg2">
                    <a:lumMod val="75000"/>
                  </a:schemeClr>
                </a:solidFill>
                <a:effectLst/>
                <a:latin typeface="Times New Roman" panose="02020603050405020304" pitchFamily="18" charset="0"/>
                <a:cs typeface="Times New Roman" panose="02020603050405020304" pitchFamily="18" charset="0"/>
              </a:rPr>
              <a:t>(</a:t>
            </a:r>
            <a:r>
              <a:rPr lang="en-US" b="0" i="0" dirty="0">
                <a:solidFill>
                  <a:schemeClr val="bg2">
                    <a:lumMod val="75000"/>
                  </a:schemeClr>
                </a:solidFill>
                <a:effectLst/>
                <a:latin typeface="Times New Roman" panose="02020603050405020304" pitchFamily="18" charset="0"/>
                <a:cs typeface="Times New Roman" panose="02020603050405020304" pitchFamily="18" charset="0"/>
              </a:rPr>
              <a:t>Principal Secretary, Information Technology (IT) &amp; Industries and Commerce (I&amp;C), Government of Telangana)</a:t>
            </a:r>
            <a:endParaRPr lang="en-IN" sz="2000" dirty="0">
              <a:solidFill>
                <a:schemeClr val="bg2">
                  <a:lumMod val="75000"/>
                </a:schemeClr>
              </a:solidFill>
              <a:latin typeface="Times New Roman" panose="02020603050405020304" pitchFamily="18" charset="0"/>
              <a:cs typeface="Times New Roman" panose="02020603050405020304" pitchFamily="18" charset="0"/>
            </a:endParaRPr>
          </a:p>
          <a:p>
            <a:r>
              <a:rPr lang="en-IN" sz="2000" i="0"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Dileep Konatham</a:t>
            </a:r>
            <a:r>
              <a:rPr lang="en-IN" sz="2000" i="0" dirty="0">
                <a:solidFill>
                  <a:schemeClr val="bg1"/>
                </a:solidFill>
                <a:effectLst/>
                <a:latin typeface="Times New Roman" panose="02020603050405020304" pitchFamily="18" charset="0"/>
                <a:cs typeface="Times New Roman" panose="02020603050405020304" pitchFamily="18" charset="0"/>
              </a:rPr>
              <a:t> </a:t>
            </a:r>
            <a:r>
              <a:rPr lang="en-IN" i="0" dirty="0">
                <a:solidFill>
                  <a:schemeClr val="bg2">
                    <a:lumMod val="75000"/>
                  </a:schemeClr>
                </a:solidFill>
                <a:effectLst/>
                <a:latin typeface="Times New Roman" panose="02020603050405020304" pitchFamily="18" charset="0"/>
                <a:cs typeface="Times New Roman" panose="02020603050405020304" pitchFamily="18" charset="0"/>
              </a:rPr>
              <a:t>(</a:t>
            </a:r>
            <a:r>
              <a:rPr lang="en-US" b="0" i="0" dirty="0">
                <a:solidFill>
                  <a:schemeClr val="bg2">
                    <a:lumMod val="75000"/>
                  </a:schemeClr>
                </a:solidFill>
                <a:effectLst/>
                <a:latin typeface="Times New Roman" panose="02020603050405020304" pitchFamily="18" charset="0"/>
                <a:cs typeface="Times New Roman" panose="02020603050405020304" pitchFamily="18" charset="0"/>
              </a:rPr>
              <a:t>Director at Government of Telangana)</a:t>
            </a:r>
            <a:endParaRPr lang="en-IN" sz="2000" dirty="0">
              <a:solidFill>
                <a:schemeClr val="bg2">
                  <a:lumMod val="75000"/>
                </a:schemeClr>
              </a:solidFill>
              <a:latin typeface="Times New Roman" panose="02020603050405020304" pitchFamily="18" charset="0"/>
              <a:cs typeface="Times New Roman" panose="02020603050405020304" pitchFamily="18" charset="0"/>
            </a:endParaRPr>
          </a:p>
          <a:p>
            <a:r>
              <a:rPr lang="en-IN" sz="2000" i="0" dirty="0">
                <a:solidFill>
                  <a:schemeClr val="bg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Venu panjarla</a:t>
            </a:r>
            <a:r>
              <a:rPr lang="en-IN" sz="2000" i="0" dirty="0">
                <a:solidFill>
                  <a:schemeClr val="bg1"/>
                </a:solidFill>
                <a:effectLst/>
                <a:latin typeface="Times New Roman" panose="02020603050405020304" pitchFamily="18" charset="0"/>
                <a:cs typeface="Times New Roman" panose="02020603050405020304" pitchFamily="18" charset="0"/>
              </a:rPr>
              <a:t> </a:t>
            </a:r>
            <a:r>
              <a:rPr lang="en-IN" i="0" dirty="0">
                <a:solidFill>
                  <a:schemeClr val="bg2">
                    <a:lumMod val="75000"/>
                  </a:schemeClr>
                </a:solidFill>
                <a:effectLst/>
                <a:latin typeface="Times New Roman" panose="02020603050405020304" pitchFamily="18" charset="0"/>
                <a:cs typeface="Times New Roman" panose="02020603050405020304" pitchFamily="18" charset="0"/>
              </a:rPr>
              <a:t>(</a:t>
            </a:r>
            <a:r>
              <a:rPr lang="en-IN" b="0" i="0" dirty="0">
                <a:solidFill>
                  <a:schemeClr val="bg2">
                    <a:lumMod val="75000"/>
                  </a:schemeClr>
                </a:solidFill>
                <a:effectLst/>
                <a:latin typeface="Times New Roman" panose="02020603050405020304" pitchFamily="18" charset="0"/>
                <a:cs typeface="Times New Roman" panose="02020603050405020304" pitchFamily="18" charset="0"/>
              </a:rPr>
              <a:t>Open Data Telangana)</a:t>
            </a:r>
            <a:br>
              <a:rPr lang="en-IN" sz="2000" dirty="0">
                <a:solidFill>
                  <a:schemeClr val="bg1"/>
                </a:solidFill>
                <a:latin typeface="Times New Roman" panose="02020603050405020304" pitchFamily="18" charset="0"/>
                <a:cs typeface="Times New Roman" panose="02020603050405020304" pitchFamily="18" charset="0"/>
              </a:rPr>
            </a:br>
            <a:endParaRPr lang="en-IN" sz="2000" dirty="0">
              <a:solidFill>
                <a:schemeClr val="bg1"/>
              </a:solidFill>
              <a:latin typeface="Times New Roman" panose="02020603050405020304" pitchFamily="18" charset="0"/>
              <a:cs typeface="Times New Roman" panose="02020603050405020304" pitchFamily="18" charset="0"/>
            </a:endParaRPr>
          </a:p>
          <a:p>
            <a:r>
              <a:rPr lang="en-IN" sz="2000" b="0" i="0" dirty="0">
                <a:solidFill>
                  <a:schemeClr val="bg1"/>
                </a:solidFill>
                <a:effectLst/>
                <a:latin typeface="Times New Roman" panose="02020603050405020304" pitchFamily="18" charset="0"/>
                <a:cs typeface="Times New Roman" panose="02020603050405020304" pitchFamily="18" charset="0"/>
              </a:rPr>
              <a:t>𝐅𝐫𝐨𝐦 𝐂𝐨𝐝𝐞𝐛𝐚𝐬𝐢𝐜𝐬 𝐓𝐞𝐚𝐦</a:t>
            </a:r>
            <a:br>
              <a:rPr lang="en-IN" sz="2000" dirty="0">
                <a:solidFill>
                  <a:schemeClr val="bg1"/>
                </a:solidFill>
                <a:latin typeface="Times New Roman" panose="02020603050405020304" pitchFamily="18" charset="0"/>
                <a:cs typeface="Times New Roman" panose="02020603050405020304" pitchFamily="18" charset="0"/>
              </a:rPr>
            </a:br>
            <a:r>
              <a:rPr lang="en-IN" sz="2000" i="0" dirty="0">
                <a:solidFill>
                  <a:schemeClr val="bg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Dhaval Patel</a:t>
            </a:r>
            <a:r>
              <a:rPr lang="en-IN" sz="2000" i="0" dirty="0">
                <a:solidFill>
                  <a:schemeClr val="bg1"/>
                </a:solidFill>
                <a:effectLst/>
                <a:latin typeface="Times New Roman" panose="02020603050405020304" pitchFamily="18" charset="0"/>
                <a:cs typeface="Times New Roman" panose="02020603050405020304" pitchFamily="18" charset="0"/>
              </a:rPr>
              <a:t> </a:t>
            </a:r>
            <a:r>
              <a:rPr lang="en-IN" i="0" dirty="0">
                <a:solidFill>
                  <a:schemeClr val="bg2">
                    <a:lumMod val="75000"/>
                  </a:schemeClr>
                </a:solidFill>
                <a:effectLst/>
                <a:latin typeface="Times New Roman" panose="02020603050405020304" pitchFamily="18" charset="0"/>
                <a:cs typeface="Times New Roman" panose="02020603050405020304" pitchFamily="18" charset="0"/>
              </a:rPr>
              <a:t>(</a:t>
            </a:r>
            <a:r>
              <a:rPr lang="en-IN" dirty="0">
                <a:solidFill>
                  <a:schemeClr val="bg2">
                    <a:lumMod val="75000"/>
                  </a:schemeClr>
                </a:solidFill>
                <a:latin typeface="Times New Roman" panose="02020603050405020304" pitchFamily="18" charset="0"/>
                <a:cs typeface="Times New Roman" panose="02020603050405020304" pitchFamily="18" charset="0"/>
              </a:rPr>
              <a:t>Founder, Codebasics)</a:t>
            </a:r>
            <a:br>
              <a:rPr lang="en-IN" sz="2000" dirty="0">
                <a:solidFill>
                  <a:schemeClr val="bg1"/>
                </a:solidFill>
                <a:latin typeface="Times New Roman" panose="02020603050405020304" pitchFamily="18" charset="0"/>
                <a:cs typeface="Times New Roman" panose="02020603050405020304" pitchFamily="18" charset="0"/>
              </a:rPr>
            </a:br>
            <a:r>
              <a:rPr lang="en-IN" sz="2000" i="0" dirty="0">
                <a:solidFill>
                  <a:schemeClr val="bg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Hemanand Vadivel</a:t>
            </a:r>
            <a:r>
              <a:rPr lang="en-IN" sz="2000" i="0" dirty="0">
                <a:solidFill>
                  <a:schemeClr val="bg1"/>
                </a:solidFill>
                <a:effectLst/>
                <a:latin typeface="Times New Roman" panose="02020603050405020304" pitchFamily="18" charset="0"/>
                <a:cs typeface="Times New Roman" panose="02020603050405020304" pitchFamily="18" charset="0"/>
              </a:rPr>
              <a:t> </a:t>
            </a:r>
            <a:r>
              <a:rPr lang="en-IN" i="0" dirty="0">
                <a:solidFill>
                  <a:schemeClr val="bg2">
                    <a:lumMod val="75000"/>
                  </a:schemeClr>
                </a:solidFill>
                <a:effectLst/>
                <a:latin typeface="Times New Roman" panose="02020603050405020304" pitchFamily="18" charset="0"/>
                <a:cs typeface="Times New Roman" panose="02020603050405020304" pitchFamily="18" charset="0"/>
              </a:rPr>
              <a:t>(Co-</a:t>
            </a:r>
            <a:r>
              <a:rPr lang="en-IN" dirty="0">
                <a:solidFill>
                  <a:schemeClr val="bg2">
                    <a:lumMod val="75000"/>
                  </a:schemeClr>
                </a:solidFill>
                <a:latin typeface="Times New Roman" panose="02020603050405020304" pitchFamily="18" charset="0"/>
                <a:cs typeface="Times New Roman" panose="02020603050405020304" pitchFamily="18" charset="0"/>
              </a:rPr>
              <a:t>Founder, Codebasics)</a:t>
            </a:r>
            <a:endParaRPr lang="en-IN" sz="2000" i="0" dirty="0">
              <a:solidFill>
                <a:schemeClr val="bg2">
                  <a:lumMod val="75000"/>
                </a:schemeClr>
              </a:solidFill>
              <a:effectLst/>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07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DCDB25-2DB2-BAEB-F2BD-0F69031C4EB0}"/>
              </a:ext>
            </a:extLst>
          </p:cNvPr>
          <p:cNvSpPr>
            <a:spLocks noGrp="1"/>
          </p:cNvSpPr>
          <p:nvPr>
            <p:ph type="ctrTitle"/>
          </p:nvPr>
        </p:nvSpPr>
        <p:spPr>
          <a:xfrm>
            <a:off x="1600199" y="646571"/>
            <a:ext cx="9414803" cy="598418"/>
          </a:xfrm>
          <a:gradFill flip="none" rotWithShape="1">
            <a:gsLst>
              <a:gs pos="0">
                <a:schemeClr val="accent2">
                  <a:lumMod val="50000"/>
                  <a:tint val="66000"/>
                  <a:satMod val="160000"/>
                </a:schemeClr>
              </a:gs>
              <a:gs pos="50000">
                <a:schemeClr val="accent2">
                  <a:lumMod val="50000"/>
                  <a:tint val="44500"/>
                  <a:satMod val="160000"/>
                </a:schemeClr>
              </a:gs>
              <a:gs pos="100000">
                <a:schemeClr val="accent2">
                  <a:lumMod val="50000"/>
                  <a:tint val="23500"/>
                  <a:satMod val="160000"/>
                </a:schemeClr>
              </a:gs>
            </a:gsLst>
            <a:path path="circle">
              <a:fillToRect l="50000" t="50000" r="50000" b="50000"/>
            </a:path>
            <a:tileRect/>
          </a:gradFill>
        </p:spPr>
        <p:txBody>
          <a:bodyPr>
            <a:noAutofit/>
          </a:bodyPr>
          <a:lstStyle/>
          <a:p>
            <a:r>
              <a:rPr lang="en-US" sz="2400" dirty="0">
                <a:solidFill>
                  <a:schemeClr val="bg1"/>
                </a:solidFill>
                <a:latin typeface="Times New Roman" panose="02020603050405020304" pitchFamily="18" charset="0"/>
                <a:cs typeface="Times New Roman" panose="02020603050405020304" pitchFamily="18" charset="0"/>
              </a:rPr>
              <a:t>Objective</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14ABA11D-9342-09F2-5B9F-31E5CE2A1030}"/>
              </a:ext>
            </a:extLst>
          </p:cNvPr>
          <p:cNvSpPr>
            <a:spLocks noGrp="1"/>
          </p:cNvSpPr>
          <p:nvPr>
            <p:ph type="subTitle" idx="1"/>
          </p:nvPr>
        </p:nvSpPr>
        <p:spPr>
          <a:xfrm>
            <a:off x="1600198" y="1244989"/>
            <a:ext cx="9414803" cy="4705237"/>
          </a:xfrm>
        </p:spPr>
        <p:txBody>
          <a:bodyPr>
            <a:noAutofit/>
          </a:bodyPr>
          <a:lstStyle/>
          <a:p>
            <a:pPr marL="457200" indent="-4572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Explore Stamp Registration, Transportation and Ts-</a:t>
            </a:r>
            <a:r>
              <a:rPr lang="en-US" dirty="0" err="1">
                <a:solidFill>
                  <a:schemeClr val="bg1"/>
                </a:solidFill>
                <a:latin typeface="Times New Roman" panose="02020603050405020304" pitchFamily="18" charset="0"/>
                <a:cs typeface="Times New Roman" panose="02020603050405020304" pitchFamily="18" charset="0"/>
              </a:rPr>
              <a:t>Ipass</a:t>
            </a:r>
            <a:r>
              <a:rPr lang="en-US" dirty="0">
                <a:solidFill>
                  <a:schemeClr val="bg1"/>
                </a:solidFill>
                <a:latin typeface="Times New Roman" panose="02020603050405020304" pitchFamily="18" charset="0"/>
                <a:cs typeface="Times New Roman" panose="02020603050405020304" pitchFamily="18" charset="0"/>
              </a:rPr>
              <a:t> Datasets. </a:t>
            </a:r>
          </a:p>
          <a:p>
            <a:pPr marL="457200" indent="-4572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 their attributes, categories and time period.</a:t>
            </a:r>
          </a:p>
          <a:p>
            <a:pPr marL="457200" indent="-4572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Uncover, Analyze trends and patterns within each department. </a:t>
            </a:r>
          </a:p>
          <a:p>
            <a:pPr marL="457200" indent="-4572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Identify growth opportunities and areas needing attention. </a:t>
            </a:r>
          </a:p>
          <a:p>
            <a:pPr marL="457200" indent="-4572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Find correlation among these departments and report the overall growth of the state through insights and relevant visuals such as shape maps.</a:t>
            </a:r>
          </a:p>
        </p:txBody>
      </p:sp>
    </p:spTree>
    <p:extLst>
      <p:ext uri="{BB962C8B-B14F-4D97-AF65-F5344CB8AC3E}">
        <p14:creationId xmlns:p14="http://schemas.microsoft.com/office/powerpoint/2010/main" val="180729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DCDB25-2DB2-BAEB-F2BD-0F69031C4EB0}"/>
              </a:ext>
            </a:extLst>
          </p:cNvPr>
          <p:cNvSpPr>
            <a:spLocks noGrp="1"/>
          </p:cNvSpPr>
          <p:nvPr>
            <p:ph type="ctrTitle"/>
          </p:nvPr>
        </p:nvSpPr>
        <p:spPr>
          <a:xfrm>
            <a:off x="1600199" y="739337"/>
            <a:ext cx="9414803" cy="598418"/>
          </a:xfrm>
          <a:gradFill flip="none" rotWithShape="1">
            <a:gsLst>
              <a:gs pos="0">
                <a:schemeClr val="accent2">
                  <a:lumMod val="50000"/>
                  <a:tint val="66000"/>
                  <a:satMod val="160000"/>
                </a:schemeClr>
              </a:gs>
              <a:gs pos="50000">
                <a:schemeClr val="accent2">
                  <a:lumMod val="50000"/>
                  <a:tint val="44500"/>
                  <a:satMod val="160000"/>
                </a:schemeClr>
              </a:gs>
              <a:gs pos="100000">
                <a:schemeClr val="accent2">
                  <a:lumMod val="50000"/>
                  <a:tint val="23500"/>
                  <a:satMod val="160000"/>
                </a:schemeClr>
              </a:gs>
            </a:gsLst>
            <a:path path="circle">
              <a:fillToRect l="50000" t="50000" r="50000" b="50000"/>
            </a:path>
            <a:tileRect/>
          </a:gradFill>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Data Exploration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14ABA11D-9342-09F2-5B9F-31E5CE2A1030}"/>
              </a:ext>
            </a:extLst>
          </p:cNvPr>
          <p:cNvSpPr>
            <a:spLocks noGrp="1"/>
          </p:cNvSpPr>
          <p:nvPr>
            <p:ph type="subTitle" idx="1"/>
          </p:nvPr>
        </p:nvSpPr>
        <p:spPr>
          <a:xfrm>
            <a:off x="1600199" y="1337755"/>
            <a:ext cx="9414803" cy="5149542"/>
          </a:xfrm>
        </p:spPr>
        <p:txBody>
          <a:bodyPr>
            <a:normAutofit fontScale="85000" lnSpcReduction="10000"/>
          </a:bodyPr>
          <a:lstStyle/>
          <a:p>
            <a:pPr algn="l"/>
            <a:r>
              <a:rPr lang="en-US" sz="2400" u="sng" dirty="0">
                <a:solidFill>
                  <a:schemeClr val="bg1"/>
                </a:solidFill>
                <a:latin typeface="Times New Roman" panose="02020603050405020304" pitchFamily="18" charset="0"/>
                <a:cs typeface="Times New Roman" panose="02020603050405020304" pitchFamily="18" charset="0"/>
              </a:rPr>
              <a:t>Data Provided</a:t>
            </a:r>
          </a:p>
          <a:p>
            <a:pPr marL="342900" indent="-342900" algn="l">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Telangana data is provided as comma-separated values (CSV) Excel files</a:t>
            </a:r>
          </a:p>
          <a:p>
            <a:pPr marL="342900" indent="-342900" algn="l">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Data provided for the year 2019 to 2022 for 34 Telangana Districts</a:t>
            </a:r>
          </a:p>
          <a:p>
            <a:pPr marL="342900" indent="-342900" algn="l">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2 dimension files and 3 facts file</a:t>
            </a:r>
          </a:p>
          <a:p>
            <a:pPr marL="342900" indent="-342900" algn="l">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dim_districts.csv</a:t>
            </a:r>
            <a:r>
              <a:rPr lang="en-US" sz="2400" dirty="0">
                <a:solidFill>
                  <a:schemeClr val="bg1"/>
                </a:solidFill>
                <a:latin typeface="Times New Roman" panose="02020603050405020304" pitchFamily="18" charset="0"/>
                <a:cs typeface="Times New Roman" panose="02020603050405020304" pitchFamily="18" charset="0"/>
              </a:rPr>
              <a:t>: Is a dimension table with district codes and names</a:t>
            </a:r>
          </a:p>
          <a:p>
            <a:pPr marL="342900" indent="-342900" algn="l">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dim_date.csv</a:t>
            </a:r>
            <a:r>
              <a:rPr lang="en-US" sz="2400" dirty="0">
                <a:solidFill>
                  <a:schemeClr val="bg1"/>
                </a:solidFill>
                <a:latin typeface="Times New Roman" panose="02020603050405020304" pitchFamily="18" charset="0"/>
                <a:cs typeface="Times New Roman" panose="02020603050405020304" pitchFamily="18" charset="0"/>
              </a:rPr>
              <a:t>: Is a dimension table with date, month, quarter and fiscal year data</a:t>
            </a:r>
          </a:p>
          <a:p>
            <a:pPr marL="342900" indent="-342900" algn="l">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fact_stamps.csv</a:t>
            </a:r>
            <a:r>
              <a:rPr lang="en-US" sz="2400" dirty="0">
                <a:solidFill>
                  <a:schemeClr val="bg1"/>
                </a:solidFill>
                <a:latin typeface="Times New Roman" panose="02020603050405020304" pitchFamily="18" charset="0"/>
                <a:cs typeface="Times New Roman" panose="02020603050405020304" pitchFamily="18" charset="0"/>
              </a:rPr>
              <a:t>: Is a fact table with document registrations, e-stamp registrations and their revenue generated by each district for each month across fiscal years</a:t>
            </a:r>
          </a:p>
          <a:p>
            <a:pPr marL="342900" indent="-342900" algn="l">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fact_transport.csv</a:t>
            </a:r>
            <a:r>
              <a:rPr lang="en-US" sz="2400" dirty="0">
                <a:solidFill>
                  <a:schemeClr val="bg1"/>
                </a:solidFill>
                <a:latin typeface="Times New Roman" panose="02020603050405020304" pitchFamily="18" charset="0"/>
                <a:cs typeface="Times New Roman" panose="02020603050405020304" pitchFamily="18" charset="0"/>
              </a:rPr>
              <a:t>: Is a fact table containing vehicle sales numbers for various categories, categorized by Fuel Type (Petrol, Diesel, Electric, Other), Vehicle Class (Motor Car, Motor Cycle, Agriculture, Autorickshaw), Seating Capacity, Brand New or Pre-Owned, Transport or Non-Transport data by districts for each month.</a:t>
            </a:r>
          </a:p>
          <a:p>
            <a:pPr marL="342900" indent="-342900" algn="l">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fact_TS_iPASS.csv</a:t>
            </a:r>
            <a:r>
              <a:rPr lang="en-US" sz="2400" dirty="0">
                <a:solidFill>
                  <a:schemeClr val="bg1"/>
                </a:solidFill>
                <a:latin typeface="Times New Roman" panose="02020603050405020304" pitchFamily="18" charset="0"/>
                <a:cs typeface="Times New Roman" panose="02020603050405020304" pitchFamily="18" charset="0"/>
              </a:rPr>
              <a:t>: Is a fact table with investments in 20 different sectors for each district and month across fiscal years</a:t>
            </a:r>
          </a:p>
          <a:p>
            <a:pPr marL="342900" indent="-342900" algn="l">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05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5704E5A4-7C48-DD77-389F-2647097A675B}"/>
              </a:ext>
            </a:extLst>
          </p:cNvPr>
          <p:cNvSpPr>
            <a:spLocks noGrp="1"/>
          </p:cNvSpPr>
          <p:nvPr>
            <p:ph type="subTitle" idx="1"/>
          </p:nvPr>
        </p:nvSpPr>
        <p:spPr>
          <a:xfrm>
            <a:off x="1232453" y="728871"/>
            <a:ext cx="9782548" cy="5696644"/>
          </a:xfrm>
        </p:spPr>
        <p:txBody>
          <a:bodyPr>
            <a:normAutofit/>
          </a:bodyPr>
          <a:lstStyle/>
          <a:p>
            <a:pPr algn="l"/>
            <a:r>
              <a:rPr lang="en-US" sz="2000" u="sng" dirty="0">
                <a:solidFill>
                  <a:schemeClr val="bg1"/>
                </a:solidFill>
                <a:latin typeface="Times New Roman" panose="02020603050405020304" pitchFamily="18" charset="0"/>
                <a:cs typeface="Times New Roman" panose="02020603050405020304" pitchFamily="18" charset="0"/>
              </a:rPr>
              <a:t>Primary Questions</a:t>
            </a:r>
            <a:r>
              <a:rPr lang="en-US" sz="2000" dirty="0">
                <a:solidFill>
                  <a:schemeClr val="bg1"/>
                </a:solidFill>
                <a:latin typeface="Times New Roman" panose="02020603050405020304" pitchFamily="18" charset="0"/>
                <a:cs typeface="Times New Roman" panose="02020603050405020304" pitchFamily="18" charset="0"/>
              </a:rPr>
              <a:t>: </a:t>
            </a:r>
          </a:p>
          <a:p>
            <a:pPr algn="l"/>
            <a:r>
              <a:rPr lang="en-US" sz="2000" u="sng" dirty="0">
                <a:solidFill>
                  <a:schemeClr val="bg1"/>
                </a:solidFill>
                <a:latin typeface="Times New Roman" panose="02020603050405020304" pitchFamily="18" charset="0"/>
                <a:cs typeface="Times New Roman" panose="02020603050405020304" pitchFamily="18" charset="0"/>
              </a:rPr>
              <a:t>Stamp Registration</a:t>
            </a:r>
            <a:r>
              <a:rPr lang="en-US" sz="2000" dirty="0">
                <a:solidFill>
                  <a:schemeClr val="bg1"/>
                </a:solidFill>
                <a:latin typeface="Times New Roman" panose="02020603050405020304" pitchFamily="18" charset="0"/>
                <a:cs typeface="Times New Roman" panose="02020603050405020304" pitchFamily="18" charset="0"/>
              </a:rPr>
              <a:t> </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How does the revenue generated from document registration vary across districts in Telangana? List down the top 5 districts that showed the highest document registration revenue growth between FY 2019 and 2022. </a:t>
            </a: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How does the revenue generated from document registration compare to the revenue generated from e-stamp challans across districts? List down the top 5 districts where e-stamps revenue contributes significantly more to the revenue than the documents in FY 2022? </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Is there any alteration of e-Stamp challan count and document registration count pattern since the implementation of e-Stamp challan? If so, what suggestions would you propose to the government? </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a:solidFill>
                  <a:schemeClr val="bg1"/>
                </a:solidFill>
                <a:latin typeface="Times New Roman" panose="02020603050405020304" pitchFamily="18" charset="0"/>
                <a:cs typeface="Times New Roman" panose="02020603050405020304" pitchFamily="18" charset="0"/>
              </a:rPr>
              <a:t>Categorize districts into three segments based on their stamp registration revenue generation during the fiscal year 2021 to 2022.</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66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5704E5A4-7C48-DD77-389F-2647097A675B}"/>
              </a:ext>
            </a:extLst>
          </p:cNvPr>
          <p:cNvSpPr>
            <a:spLocks noGrp="1"/>
          </p:cNvSpPr>
          <p:nvPr>
            <p:ph type="subTitle" idx="1"/>
          </p:nvPr>
        </p:nvSpPr>
        <p:spPr>
          <a:xfrm>
            <a:off x="1245705" y="1060174"/>
            <a:ext cx="9769296" cy="5365341"/>
          </a:xfrm>
        </p:spPr>
        <p:txBody>
          <a:bodyPr>
            <a:normAutofit/>
          </a:bodyPr>
          <a:lstStyle/>
          <a:p>
            <a:pPr algn="l"/>
            <a:r>
              <a:rPr lang="en-US" sz="2000" dirty="0">
                <a:solidFill>
                  <a:schemeClr val="bg1"/>
                </a:solidFill>
                <a:latin typeface="Times New Roman" panose="02020603050405020304" pitchFamily="18" charset="0"/>
                <a:cs typeface="Times New Roman" panose="02020603050405020304" pitchFamily="18" charset="0"/>
              </a:rPr>
              <a:t>Primary Questions continued: </a:t>
            </a:r>
          </a:p>
          <a:p>
            <a:pPr algn="l"/>
            <a:r>
              <a:rPr lang="en-US" u="sng" dirty="0">
                <a:solidFill>
                  <a:schemeClr val="bg1"/>
                </a:solidFill>
                <a:latin typeface="Times New Roman" panose="02020603050405020304" pitchFamily="18" charset="0"/>
                <a:cs typeface="Times New Roman" panose="02020603050405020304" pitchFamily="18" charset="0"/>
              </a:rPr>
              <a:t>Transportation</a:t>
            </a:r>
            <a:r>
              <a:rPr lang="en-US" dirty="0">
                <a:solidFill>
                  <a:schemeClr val="bg1"/>
                </a:solidFill>
                <a:latin typeface="Times New Roman" panose="02020603050405020304" pitchFamily="18" charset="0"/>
                <a:cs typeface="Times New Roman" panose="02020603050405020304" pitchFamily="18" charset="0"/>
              </a:rPr>
              <a:t>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How does the distribution of vehicles vary by vehicle class (Motor Cycle, Motor Car, Auto Rickshaw, Agriculture) across different districts? Are there any districts with a predominant preference for a specific vehicle class? Consider FY 2022 for analysis.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List down the top 3 and bottom 3 districts that have shown the highest and lowest vehicle sales growth during FY 2022 compared to FY 2021? (Consider and compare categories: Petrol, Diesel and Electric)</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79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5704E5A4-7C48-DD77-389F-2647097A675B}"/>
              </a:ext>
            </a:extLst>
          </p:cNvPr>
          <p:cNvSpPr>
            <a:spLocks noGrp="1"/>
          </p:cNvSpPr>
          <p:nvPr>
            <p:ph type="subTitle" idx="1"/>
          </p:nvPr>
        </p:nvSpPr>
        <p:spPr>
          <a:xfrm>
            <a:off x="1166191" y="940904"/>
            <a:ext cx="9848809" cy="5484611"/>
          </a:xfrm>
        </p:spPr>
        <p:txBody>
          <a:bodyPr>
            <a:normAutofit/>
          </a:bodyPr>
          <a:lstStyle/>
          <a:p>
            <a:pPr algn="l"/>
            <a:r>
              <a:rPr lang="en-US" sz="2000" dirty="0">
                <a:solidFill>
                  <a:schemeClr val="bg1"/>
                </a:solidFill>
                <a:latin typeface="Times New Roman" panose="02020603050405020304" pitchFamily="18" charset="0"/>
                <a:cs typeface="Times New Roman" panose="02020603050405020304" pitchFamily="18" charset="0"/>
              </a:rPr>
              <a:t>Primary Questions continued: </a:t>
            </a:r>
          </a:p>
          <a:p>
            <a:pPr algn="l"/>
            <a:r>
              <a:rPr lang="en-US" u="sng" dirty="0">
                <a:solidFill>
                  <a:schemeClr val="bg1"/>
                </a:solidFill>
                <a:latin typeface="Times New Roman" panose="02020603050405020304" pitchFamily="18" charset="0"/>
                <a:cs typeface="Times New Roman" panose="02020603050405020304" pitchFamily="18" charset="0"/>
              </a:rPr>
              <a:t>Ts-</a:t>
            </a:r>
            <a:r>
              <a:rPr lang="en-US" u="sng" dirty="0" err="1">
                <a:solidFill>
                  <a:schemeClr val="bg1"/>
                </a:solidFill>
                <a:latin typeface="Times New Roman" panose="02020603050405020304" pitchFamily="18" charset="0"/>
                <a:cs typeface="Times New Roman" panose="02020603050405020304" pitchFamily="18" charset="0"/>
              </a:rPr>
              <a:t>Ipass</a:t>
            </a:r>
            <a:r>
              <a:rPr lang="en-US" dirty="0">
                <a:solidFill>
                  <a:schemeClr val="bg1"/>
                </a:solidFill>
                <a:latin typeface="Times New Roman" panose="02020603050405020304" pitchFamily="18" charset="0"/>
                <a:cs typeface="Times New Roman" panose="02020603050405020304" pitchFamily="18" charset="0"/>
              </a:rPr>
              <a:t> </a:t>
            </a:r>
            <a:r>
              <a:rPr lang="en-US" u="sng" dirty="0">
                <a:solidFill>
                  <a:schemeClr val="bg1"/>
                </a:solidFill>
                <a:latin typeface="Times New Roman" panose="02020603050405020304" pitchFamily="18" charset="0"/>
                <a:cs typeface="Times New Roman" panose="02020603050405020304" pitchFamily="18" charset="0"/>
              </a:rPr>
              <a:t>(Telangana State Industrial Project Approval and Self Certification System)</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List down the top 5 sectors that have witnessed the most significant investments in FY 2022.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List down the top 3 districts that have attracted the most significant sector investments during FY 2019 to 2022? What factors could have led to the substantial investments in these particular districts?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Is there any relationship between district investments, vehicles sales and stamps revenue within the same district between FY 2021 and 2022?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Are there any particular sectors that have shown substantial investment in multiple districts between FY 2021 and 2022? </a:t>
            </a:r>
          </a:p>
          <a:p>
            <a:pPr marL="457200" indent="-457200" algn="l">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Can we identify any seasonal patterns or cyclicality in the investment trends for specific sectors? Do certain sectors experience higher investments during particular months?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61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5704E5A4-7C48-DD77-389F-2647097A675B}"/>
              </a:ext>
            </a:extLst>
          </p:cNvPr>
          <p:cNvSpPr>
            <a:spLocks noGrp="1"/>
          </p:cNvSpPr>
          <p:nvPr>
            <p:ph type="subTitle" idx="1"/>
          </p:nvPr>
        </p:nvSpPr>
        <p:spPr>
          <a:xfrm>
            <a:off x="1600197" y="1007165"/>
            <a:ext cx="9414803" cy="4505739"/>
          </a:xfrm>
        </p:spPr>
        <p:txBody>
          <a:bodyPr>
            <a:normAutofit/>
          </a:bodyPr>
          <a:lstStyle/>
          <a:p>
            <a:pPr algn="l"/>
            <a:r>
              <a:rPr lang="en-US" sz="2000" dirty="0">
                <a:solidFill>
                  <a:schemeClr val="bg1"/>
                </a:solidFill>
                <a:latin typeface="Times New Roman" panose="02020603050405020304" pitchFamily="18" charset="0"/>
                <a:cs typeface="Times New Roman" panose="02020603050405020304" pitchFamily="18" charset="0"/>
              </a:rPr>
              <a:t>Secondary Research Questions </a:t>
            </a:r>
            <a:r>
              <a:rPr lang="en-US" dirty="0">
                <a:solidFill>
                  <a:schemeClr val="bg1"/>
                </a:solidFill>
                <a:latin typeface="Times New Roman" panose="02020603050405020304" pitchFamily="18" charset="0"/>
                <a:cs typeface="Times New Roman" panose="02020603050405020304" pitchFamily="18" charset="0"/>
              </a:rPr>
              <a:t>(Need additional research and get additional data) </a:t>
            </a:r>
            <a:r>
              <a:rPr lang="en-US" sz="2000" dirty="0">
                <a:solidFill>
                  <a:schemeClr val="bg1"/>
                </a:solidFill>
                <a:latin typeface="Times New Roman" panose="02020603050405020304" pitchFamily="18" charset="0"/>
                <a:cs typeface="Times New Roman" panose="02020603050405020304" pitchFamily="18" charset="0"/>
              </a:rPr>
              <a:t>: </a:t>
            </a:r>
          </a:p>
          <a:p>
            <a:pPr marL="457200" indent="-457200" algn="l">
              <a:buAutoNum type="arabicPeriod"/>
            </a:pPr>
            <a:r>
              <a:rPr lang="en-US" dirty="0">
                <a:solidFill>
                  <a:schemeClr val="bg1"/>
                </a:solidFill>
                <a:latin typeface="Times New Roman" panose="02020603050405020304" pitchFamily="18" charset="0"/>
                <a:cs typeface="Times New Roman" panose="02020603050405020304" pitchFamily="18" charset="0"/>
              </a:rPr>
              <a:t>What are the top 5 districts to buy commercial properties in Telangana? Justify your answer.</a:t>
            </a:r>
          </a:p>
          <a:p>
            <a:pPr marL="457200" indent="-457200" algn="l">
              <a:buAutoNum type="arabicPeriod"/>
            </a:pPr>
            <a:r>
              <a:rPr lang="en-US" dirty="0">
                <a:solidFill>
                  <a:schemeClr val="bg1"/>
                </a:solidFill>
                <a:latin typeface="Times New Roman" panose="02020603050405020304" pitchFamily="18" charset="0"/>
                <a:cs typeface="Times New Roman" panose="02020603050405020304" pitchFamily="18" charset="0"/>
              </a:rPr>
              <a:t> What significant policies or initiatives were put into effect to enhance economic growth, investments, and employment in Telangana by the current government? Can we quantify the impact of these policies using available data? </a:t>
            </a:r>
          </a:p>
          <a:p>
            <a:pPr marL="457200" indent="-457200" algn="l">
              <a:buAutoNum type="arabicPeriod"/>
            </a:pPr>
            <a:r>
              <a:rPr lang="en-US" dirty="0">
                <a:solidFill>
                  <a:schemeClr val="bg1"/>
                </a:solidFill>
                <a:latin typeface="Times New Roman" panose="02020603050405020304" pitchFamily="18" charset="0"/>
                <a:cs typeface="Times New Roman" panose="02020603050405020304" pitchFamily="18" charset="0"/>
              </a:rPr>
              <a:t>Provide top 5 Insights &amp; 5 recommendations to Telangana government for sustained growth in the next 5 years based on your analysis.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33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3">
            <a:extLst>
              <a:ext uri="{FF2B5EF4-FFF2-40B4-BE49-F238E27FC236}">
                <a16:creationId xmlns:a16="http://schemas.microsoft.com/office/drawing/2014/main" id="{7B02C57B-238D-E006-084F-C44B1A65AC3C}"/>
              </a:ext>
            </a:extLst>
          </p:cNvPr>
          <p:cNvSpPr>
            <a:spLocks noGrp="1"/>
          </p:cNvSpPr>
          <p:nvPr>
            <p:ph type="subTitle" idx="1"/>
          </p:nvPr>
        </p:nvSpPr>
        <p:spPr>
          <a:xfrm>
            <a:off x="8689285" y="884862"/>
            <a:ext cx="3290680" cy="2852251"/>
          </a:xfrm>
        </p:spPr>
        <p:txBody>
          <a:bodyPr>
            <a:noAutofit/>
          </a:bodyPr>
          <a:lstStyle/>
          <a:p>
            <a:pPr algn="l"/>
            <a:r>
              <a:rPr lang="en-US" dirty="0">
                <a:solidFill>
                  <a:schemeClr val="bg1"/>
                </a:solidFill>
                <a:latin typeface="Times New Roman" panose="02020603050405020304" pitchFamily="18" charset="0"/>
                <a:cs typeface="Times New Roman" panose="02020603050405020304" pitchFamily="18" charset="0"/>
              </a:rPr>
              <a:t>The interactive Dashboard gives a clear picture of Document Registrations, E-Stamp Challan Registrations, their numbers, revenue generated, the growth trend across fiscal years of 2019 to 2022 and across districts of Telangana.</a:t>
            </a:r>
          </a:p>
          <a:p>
            <a:pPr algn="l"/>
            <a:endParaRPr lang="en-US" sz="1600" dirty="0">
              <a:solidFill>
                <a:schemeClr val="bg1"/>
              </a:solidFill>
              <a:latin typeface="Times New Roman" panose="02020603050405020304" pitchFamily="18" charset="0"/>
              <a:cs typeface="Times New Roman" panose="02020603050405020304" pitchFamily="18" charset="0"/>
            </a:endParaRPr>
          </a:p>
          <a:p>
            <a:pPr algn="l"/>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0D20DB-FBE8-F92C-8FD0-779488F8278E}"/>
              </a:ext>
            </a:extLst>
          </p:cNvPr>
          <p:cNvSpPr txBox="1"/>
          <p:nvPr/>
        </p:nvSpPr>
        <p:spPr>
          <a:xfrm>
            <a:off x="212035" y="198776"/>
            <a:ext cx="11767930" cy="400110"/>
          </a:xfrm>
          <a:prstGeom prst="rect">
            <a:avLst/>
          </a:prstGeom>
          <a:noFill/>
        </p:spPr>
        <p:txBody>
          <a:bodyPr wrap="square">
            <a:spAutoFit/>
          </a:bodyPr>
          <a:lstStyle/>
          <a:p>
            <a:pPr algn="ctr"/>
            <a:r>
              <a:rPr lang="en-US" sz="2000" b="1" u="sng" dirty="0">
                <a:solidFill>
                  <a:schemeClr val="bg1"/>
                </a:solidFill>
                <a:latin typeface="Times New Roman" panose="02020603050405020304" pitchFamily="18" charset="0"/>
                <a:cs typeface="Times New Roman" panose="02020603050405020304" pitchFamily="18" charset="0"/>
              </a:rPr>
              <a:t>Document and E-Stamp</a:t>
            </a:r>
            <a:r>
              <a:rPr lang="en-US" sz="1600" b="1" u="sng" dirty="0">
                <a:solidFill>
                  <a:schemeClr val="bg1"/>
                </a:solidFill>
                <a:latin typeface="Times New Roman" panose="02020603050405020304" pitchFamily="18" charset="0"/>
                <a:cs typeface="Times New Roman" panose="02020603050405020304" pitchFamily="18" charset="0"/>
              </a:rPr>
              <a:t> </a:t>
            </a:r>
            <a:r>
              <a:rPr lang="en-US" sz="2000" b="1" u="sng" dirty="0">
                <a:solidFill>
                  <a:schemeClr val="bg1"/>
                </a:solidFill>
                <a:latin typeface="Times New Roman" panose="02020603050405020304" pitchFamily="18" charset="0"/>
                <a:cs typeface="Times New Roman" panose="02020603050405020304" pitchFamily="18" charset="0"/>
              </a:rPr>
              <a:t>Registrations</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765E99-DE54-6707-7721-E4302E95F63E}"/>
              </a:ext>
            </a:extLst>
          </p:cNvPr>
          <p:cNvPicPr>
            <a:picLocks noChangeAspect="1"/>
          </p:cNvPicPr>
          <p:nvPr/>
        </p:nvPicPr>
        <p:blipFill>
          <a:blip r:embed="rId2"/>
          <a:stretch>
            <a:fillRect/>
          </a:stretch>
        </p:blipFill>
        <p:spPr>
          <a:xfrm>
            <a:off x="212035" y="846903"/>
            <a:ext cx="8477250" cy="5812321"/>
          </a:xfrm>
          <a:prstGeom prst="rect">
            <a:avLst/>
          </a:prstGeom>
        </p:spPr>
      </p:pic>
    </p:spTree>
    <p:extLst>
      <p:ext uri="{BB962C8B-B14F-4D97-AF65-F5344CB8AC3E}">
        <p14:creationId xmlns:p14="http://schemas.microsoft.com/office/powerpoint/2010/main" val="36652947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3911</TotalTime>
  <Words>3044</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Gill Sans MT</vt:lpstr>
      <vt:lpstr>Söhne</vt:lpstr>
      <vt:lpstr>Symbol</vt:lpstr>
      <vt:lpstr>Times New Roman</vt:lpstr>
      <vt:lpstr>Parcel</vt:lpstr>
      <vt:lpstr>Telangana growth Analysis</vt:lpstr>
      <vt:lpstr>Introduction</vt:lpstr>
      <vt:lpstr>Objective</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AtliQ Hardware Sales Analysis Project</dc:title>
  <dc:creator>Prabhu Dev</dc:creator>
  <cp:lastModifiedBy>Ankita Sirurmath</cp:lastModifiedBy>
  <cp:revision>121</cp:revision>
  <dcterms:created xsi:type="dcterms:W3CDTF">2023-08-26T22:58:35Z</dcterms:created>
  <dcterms:modified xsi:type="dcterms:W3CDTF">2023-09-30T23:07:52Z</dcterms:modified>
</cp:coreProperties>
</file>