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30"/>
  </p:normalViewPr>
  <p:slideViewPr>
    <p:cSldViewPr snapToGrid="0" snapToObjects="1">
      <p:cViewPr varScale="1">
        <p:scale>
          <a:sx n="95" d="100"/>
          <a:sy n="95" d="100"/>
        </p:scale>
        <p:origin x="200"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zh-CN"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zh-CN"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nclass.kaggle.com/c/price-change-prediction-of-electronics-in-onlineshopping/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An Analysis of the Price Change in Online Mobile Shopping</a:t>
            </a:r>
            <a:endParaRPr lang="en-US" dirty="0"/>
          </a:p>
        </p:txBody>
      </p:sp>
      <p:sp>
        <p:nvSpPr>
          <p:cNvPr id="3" name="Subtitle 2"/>
          <p:cNvSpPr>
            <a:spLocks noGrp="1"/>
          </p:cNvSpPr>
          <p:nvPr>
            <p:ph type="subTitle" idx="1"/>
          </p:nvPr>
        </p:nvSpPr>
        <p:spPr/>
        <p:txBody>
          <a:bodyPr/>
          <a:lstStyle/>
          <a:p>
            <a:r>
              <a:rPr lang="en-US" altLang="zh-CN" dirty="0" err="1" smtClean="0"/>
              <a:t>Shubo</a:t>
            </a:r>
            <a:r>
              <a:rPr lang="zh-CN" altLang="en-US" dirty="0" smtClean="0"/>
              <a:t> </a:t>
            </a:r>
            <a:r>
              <a:rPr lang="en-US" altLang="zh-CN" dirty="0" smtClean="0"/>
              <a:t>Zhang</a:t>
            </a:r>
            <a:endParaRPr lang="zh-CN" altLang="en-US" dirty="0" smtClean="0"/>
          </a:p>
          <a:p>
            <a:r>
              <a:rPr lang="en-US" altLang="zh-CN" dirty="0" smtClean="0"/>
              <a:t>December 12th </a:t>
            </a:r>
            <a:endParaRPr lang="en-US" dirty="0"/>
          </a:p>
        </p:txBody>
      </p:sp>
    </p:spTree>
    <p:extLst>
      <p:ext uri="{BB962C8B-B14F-4D97-AF65-F5344CB8AC3E}">
        <p14:creationId xmlns:p14="http://schemas.microsoft.com/office/powerpoint/2010/main" val="134897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Wrangling </a:t>
            </a:r>
            <a:r>
              <a:rPr lang="en-US" dirty="0" smtClean="0"/>
              <a:t>(average rating) </a:t>
            </a:r>
            <a:endParaRPr lang="en-US" dirty="0"/>
          </a:p>
        </p:txBody>
      </p:sp>
      <p:pic>
        <p:nvPicPr>
          <p:cNvPr id="4" name="Content Placeholder 3" descr="Rplot02.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4013" y="1290918"/>
            <a:ext cx="3107340" cy="4840941"/>
          </a:xfrm>
          <a:prstGeom prst="rect">
            <a:avLst/>
          </a:prstGeom>
          <a:noFill/>
          <a:ln>
            <a:noFill/>
          </a:ln>
        </p:spPr>
      </p:pic>
      <p:sp>
        <p:nvSpPr>
          <p:cNvPr id="5" name="TextBox 4"/>
          <p:cNvSpPr txBox="1"/>
          <p:nvPr/>
        </p:nvSpPr>
        <p:spPr>
          <a:xfrm>
            <a:off x="5688106" y="2164976"/>
            <a:ext cx="3818965" cy="3416320"/>
          </a:xfrm>
          <a:prstGeom prst="rect">
            <a:avLst/>
          </a:prstGeom>
          <a:noFill/>
        </p:spPr>
        <p:txBody>
          <a:bodyPr wrap="square" rtlCol="0">
            <a:spAutoFit/>
          </a:bodyPr>
          <a:lstStyle/>
          <a:p>
            <a:pPr marL="342900" indent="-342900">
              <a:buFont typeface="+mj-lt"/>
              <a:buAutoNum type="arabicPeriod"/>
            </a:pPr>
            <a:r>
              <a:rPr lang="en-US" dirty="0"/>
              <a:t>R treats it as a continuous variable with values lying in the domain of [0,5].</a:t>
            </a:r>
            <a:r>
              <a:rPr lang="en-US" dirty="0"/>
              <a:t> </a:t>
            </a:r>
            <a:endParaRPr lang="en-US" dirty="0" smtClean="0"/>
          </a:p>
          <a:p>
            <a:pPr marL="342900" indent="-342900">
              <a:buFont typeface="+mj-lt"/>
              <a:buAutoNum type="arabicPeriod"/>
            </a:pPr>
            <a:r>
              <a:rPr lang="en-US" dirty="0"/>
              <a:t>it is a categorical variable indeed</a:t>
            </a:r>
            <a:r>
              <a:rPr lang="en-US" dirty="0"/>
              <a:t> </a:t>
            </a:r>
            <a:endParaRPr lang="en-US" dirty="0" smtClean="0"/>
          </a:p>
          <a:p>
            <a:pPr marL="342900" indent="-342900">
              <a:buFont typeface="+mj-lt"/>
              <a:buAutoNum type="arabicPeriod"/>
            </a:pPr>
            <a:r>
              <a:rPr lang="en-US" dirty="0" smtClean="0"/>
              <a:t>No value for average rating= 1 </a:t>
            </a:r>
          </a:p>
          <a:p>
            <a:pPr marL="342900" indent="-342900">
              <a:buFont typeface="+mj-lt"/>
              <a:buAutoNum type="arabicPeriod"/>
            </a:pPr>
            <a:r>
              <a:rPr lang="en-US" dirty="0" smtClean="0"/>
              <a:t>Only 1 observations on average rating =2 </a:t>
            </a:r>
          </a:p>
          <a:p>
            <a:pPr marL="342900" indent="-342900">
              <a:buFont typeface="+mj-lt"/>
              <a:buAutoNum type="arabicPeriod"/>
            </a:pPr>
            <a:r>
              <a:rPr lang="en-US" dirty="0" smtClean="0"/>
              <a:t>Hence, remove the “2” observation</a:t>
            </a:r>
          </a:p>
          <a:p>
            <a:pPr marL="342900" indent="-342900">
              <a:buFont typeface="+mj-lt"/>
              <a:buAutoNum type="arabicPeriod"/>
            </a:pPr>
            <a:r>
              <a:rPr lang="en-US" dirty="0" smtClean="0"/>
              <a:t>IMPORTANT: convert it from continuous to categorical </a:t>
            </a:r>
            <a:endParaRPr lang="en-US" dirty="0"/>
          </a:p>
        </p:txBody>
      </p:sp>
    </p:spTree>
    <p:extLst>
      <p:ext uri="{BB962C8B-B14F-4D97-AF65-F5344CB8AC3E}">
        <p14:creationId xmlns:p14="http://schemas.microsoft.com/office/powerpoint/2010/main" val="920214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 ( List Price) </a:t>
            </a:r>
            <a:endParaRPr lang="en-US" dirty="0"/>
          </a:p>
        </p:txBody>
      </p:sp>
      <p:pic>
        <p:nvPicPr>
          <p:cNvPr id="4" name="Content Placeholder 3" descr="Rplot.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2649" y="1452282"/>
            <a:ext cx="3322492" cy="4683873"/>
          </a:xfrm>
          <a:prstGeom prst="rect">
            <a:avLst/>
          </a:prstGeom>
          <a:noFill/>
          <a:ln>
            <a:noFill/>
          </a:ln>
        </p:spPr>
      </p:pic>
      <p:sp>
        <p:nvSpPr>
          <p:cNvPr id="5" name="TextBox 4"/>
          <p:cNvSpPr txBox="1"/>
          <p:nvPr/>
        </p:nvSpPr>
        <p:spPr>
          <a:xfrm>
            <a:off x="5230905" y="3109947"/>
            <a:ext cx="3469341" cy="923330"/>
          </a:xfrm>
          <a:prstGeom prst="rect">
            <a:avLst/>
          </a:prstGeom>
          <a:noFill/>
        </p:spPr>
        <p:txBody>
          <a:bodyPr wrap="square" rtlCol="0">
            <a:spAutoFit/>
          </a:bodyPr>
          <a:lstStyle/>
          <a:p>
            <a:r>
              <a:rPr lang="en-US" dirty="0" smtClean="0"/>
              <a:t>Apparently, 140000 is </a:t>
            </a:r>
            <a:r>
              <a:rPr lang="en-US" smtClean="0"/>
              <a:t>one outlier, so I remove it </a:t>
            </a:r>
            <a:endParaRPr lang="en-US" dirty="0" smtClean="0"/>
          </a:p>
          <a:p>
            <a:endParaRPr lang="en-US" dirty="0" smtClean="0"/>
          </a:p>
        </p:txBody>
      </p:sp>
    </p:spTree>
    <p:extLst>
      <p:ext uri="{BB962C8B-B14F-4D97-AF65-F5344CB8AC3E}">
        <p14:creationId xmlns:p14="http://schemas.microsoft.com/office/powerpoint/2010/main" val="610458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 ( Shipping period) </a:t>
            </a:r>
            <a:endParaRPr lang="en-US" dirty="0"/>
          </a:p>
        </p:txBody>
      </p:sp>
      <p:pic>
        <p:nvPicPr>
          <p:cNvPr id="4" name="Content Placeholder 3"/>
          <p:cNvPicPr>
            <a:picLocks noGrp="1"/>
          </p:cNvPicPr>
          <p:nvPr>
            <p:ph idx="1"/>
          </p:nvPr>
        </p:nvPicPr>
        <p:blipFill>
          <a:blip r:embed="rId2"/>
          <a:stretch>
            <a:fillRect/>
          </a:stretch>
        </p:blipFill>
        <p:spPr>
          <a:xfrm>
            <a:off x="1362869" y="2326341"/>
            <a:ext cx="2197100" cy="2724103"/>
          </a:xfrm>
          <a:prstGeom prst="rect">
            <a:avLst/>
          </a:prstGeom>
        </p:spPr>
      </p:pic>
      <p:sp>
        <p:nvSpPr>
          <p:cNvPr id="5" name="TextBox 4"/>
          <p:cNvSpPr txBox="1"/>
          <p:nvPr/>
        </p:nvSpPr>
        <p:spPr>
          <a:xfrm>
            <a:off x="5903259" y="2326341"/>
            <a:ext cx="3576917" cy="2031325"/>
          </a:xfrm>
          <a:prstGeom prst="rect">
            <a:avLst/>
          </a:prstGeom>
          <a:noFill/>
        </p:spPr>
        <p:txBody>
          <a:bodyPr wrap="square" rtlCol="0">
            <a:spAutoFit/>
          </a:bodyPr>
          <a:lstStyle/>
          <a:p>
            <a:pPr marL="342900" indent="-342900">
              <a:buFont typeface="+mj-lt"/>
              <a:buAutoNum type="arabicPeriod"/>
            </a:pPr>
            <a:r>
              <a:rPr lang="en-US" dirty="0"/>
              <a:t>zero shipping day, 5-7 working days and 7-8 working days are lower than 10</a:t>
            </a:r>
            <a:r>
              <a:rPr lang="en-US" dirty="0"/>
              <a:t> </a:t>
            </a:r>
            <a:endParaRPr lang="en-US" dirty="0" smtClean="0"/>
          </a:p>
          <a:p>
            <a:pPr marL="342900" indent="-342900">
              <a:buFont typeface="+mj-lt"/>
              <a:buAutoNum type="arabicPeriod"/>
            </a:pPr>
            <a:r>
              <a:rPr lang="en-US" dirty="0" smtClean="0"/>
              <a:t>Remove these three variables </a:t>
            </a:r>
          </a:p>
          <a:p>
            <a:pPr marL="342900" indent="-342900">
              <a:buFont typeface="+mj-lt"/>
              <a:buAutoNum type="arabicPeriod"/>
            </a:pPr>
            <a:endParaRPr lang="en-US" dirty="0"/>
          </a:p>
          <a:p>
            <a:pPr marL="342900" indent="-342900">
              <a:buFont typeface="+mj-lt"/>
              <a:buAutoNum type="arabicPeriod"/>
            </a:pPr>
            <a:r>
              <a:rPr lang="en-US" dirty="0" smtClean="0"/>
              <a:t>After data wrangling, there still exist 1445 Observations </a:t>
            </a:r>
            <a:endParaRPr lang="en-US" dirty="0"/>
          </a:p>
        </p:txBody>
      </p:sp>
    </p:spTree>
    <p:extLst>
      <p:ext uri="{BB962C8B-B14F-4D97-AF65-F5344CB8AC3E}">
        <p14:creationId xmlns:p14="http://schemas.microsoft.com/office/powerpoint/2010/main" val="1298595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 (OLS V.S. Logistic Regression) </a:t>
            </a:r>
            <a:endParaRPr lang="en-US" dirty="0"/>
          </a:p>
        </p:txBody>
      </p:sp>
      <p:sp>
        <p:nvSpPr>
          <p:cNvPr id="3" name="Content Placeholder 2"/>
          <p:cNvSpPr>
            <a:spLocks noGrp="1"/>
          </p:cNvSpPr>
          <p:nvPr>
            <p:ph idx="1"/>
          </p:nvPr>
        </p:nvSpPr>
        <p:spPr>
          <a:xfrm>
            <a:off x="677334" y="2160589"/>
            <a:ext cx="8596668" cy="4455364"/>
          </a:xfrm>
        </p:spPr>
        <p:txBody>
          <a:bodyPr/>
          <a:lstStyle/>
          <a:p>
            <a:r>
              <a:rPr lang="en-US" dirty="0" smtClean="0"/>
              <a:t>OLS :</a:t>
            </a:r>
          </a:p>
          <a:p>
            <a:pPr>
              <a:buFont typeface="+mj-lt"/>
              <a:buAutoNum type="arabicPeriod"/>
            </a:pPr>
            <a:r>
              <a:rPr lang="en-US" dirty="0" smtClean="0"/>
              <a:t>OLS </a:t>
            </a:r>
            <a:r>
              <a:rPr lang="en-US" dirty="0"/>
              <a:t>is commonly used when the dependent variable is continuous</a:t>
            </a:r>
            <a:r>
              <a:rPr lang="en-US" dirty="0"/>
              <a:t> </a:t>
            </a:r>
            <a:endParaRPr lang="en-US" dirty="0" smtClean="0"/>
          </a:p>
          <a:p>
            <a:pPr>
              <a:buFont typeface="+mj-lt"/>
              <a:buAutoNum type="arabicPeriod"/>
            </a:pPr>
            <a:r>
              <a:rPr lang="en-US" dirty="0" smtClean="0"/>
              <a:t>Convenient to interpret </a:t>
            </a:r>
            <a:r>
              <a:rPr lang="en-US" dirty="0"/>
              <a:t>the marginal effect of each independent variable on the outcome</a:t>
            </a:r>
            <a:r>
              <a:rPr lang="en-US" dirty="0"/>
              <a:t> </a:t>
            </a:r>
          </a:p>
          <a:p>
            <a:r>
              <a:rPr lang="en-US" dirty="0" smtClean="0"/>
              <a:t>Logistic Regression:</a:t>
            </a:r>
          </a:p>
          <a:p>
            <a:pPr>
              <a:buFont typeface="+mj-lt"/>
              <a:buAutoNum type="arabicPeriod"/>
            </a:pPr>
            <a:r>
              <a:rPr lang="en-US" dirty="0" smtClean="0"/>
              <a:t>Binary dependent variable </a:t>
            </a:r>
          </a:p>
          <a:p>
            <a:pPr>
              <a:buFont typeface="+mj-lt"/>
              <a:buAutoNum type="arabicPeriod"/>
            </a:pPr>
            <a:r>
              <a:rPr lang="en-US" dirty="0"/>
              <a:t>S</a:t>
            </a:r>
            <a:r>
              <a:rPr lang="en-US" dirty="0" smtClean="0"/>
              <a:t>imilar </a:t>
            </a:r>
            <a:r>
              <a:rPr lang="en-US" dirty="0"/>
              <a:t>to ascertain the probability of price increase in </a:t>
            </a:r>
            <a:r>
              <a:rPr lang="en-US" dirty="0" smtClean="0"/>
              <a:t>this </a:t>
            </a:r>
            <a:r>
              <a:rPr lang="en-US" dirty="0"/>
              <a:t>case</a:t>
            </a:r>
            <a:r>
              <a:rPr lang="en-US" dirty="0"/>
              <a:t> </a:t>
            </a:r>
            <a:endParaRPr lang="en-US" dirty="0" smtClean="0"/>
          </a:p>
          <a:p>
            <a:pPr marL="0" indent="0">
              <a:buNone/>
            </a:pPr>
            <a:r>
              <a:rPr lang="en-US" dirty="0" smtClean="0"/>
              <a:t>Note: OLS </a:t>
            </a:r>
            <a:r>
              <a:rPr lang="en-US" dirty="0"/>
              <a:t>may predict values less than zero or greater than one under some </a:t>
            </a:r>
            <a:r>
              <a:rPr lang="en-US" dirty="0" smtClean="0"/>
              <a:t>scenarios, which are meaningless. Because </a:t>
            </a:r>
            <a:r>
              <a:rPr lang="en-US" dirty="0"/>
              <a:t>probability must lie in [</a:t>
            </a:r>
            <a:r>
              <a:rPr lang="en-US" dirty="0" smtClean="0"/>
              <a:t>0,1]</a:t>
            </a:r>
          </a:p>
          <a:p>
            <a:r>
              <a:rPr lang="en-US" sz="2400" b="1" i="1" dirty="0" smtClean="0"/>
              <a:t>Logistic Regression is preferred in this case </a:t>
            </a:r>
            <a:endParaRPr lang="en-US" sz="2400" b="1" i="1" dirty="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1065519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Training and Test sets </a:t>
            </a:r>
            <a:endParaRPr lang="en-US" dirty="0"/>
          </a:p>
        </p:txBody>
      </p:sp>
      <p:sp>
        <p:nvSpPr>
          <p:cNvPr id="3" name="Content Placeholder 2"/>
          <p:cNvSpPr>
            <a:spLocks noGrp="1"/>
          </p:cNvSpPr>
          <p:nvPr>
            <p:ph idx="1"/>
          </p:nvPr>
        </p:nvSpPr>
        <p:spPr/>
        <p:txBody>
          <a:bodyPr/>
          <a:lstStyle/>
          <a:p>
            <a:r>
              <a:rPr lang="en-CA" i="1" dirty="0" err="1"/>
              <a:t>set.seed</a:t>
            </a:r>
            <a:r>
              <a:rPr lang="en-CA" i="1" dirty="0"/>
              <a:t>(345)</a:t>
            </a:r>
            <a:endParaRPr lang="en-US" dirty="0"/>
          </a:p>
          <a:p>
            <a:r>
              <a:rPr lang="en-CA" i="1" dirty="0" err="1"/>
              <a:t>index_train</a:t>
            </a:r>
            <a:r>
              <a:rPr lang="en-CA" i="1" dirty="0"/>
              <a:t> &lt;- sample(1:nrow(Electronics),2/3*</a:t>
            </a:r>
            <a:r>
              <a:rPr lang="en-CA" i="1" dirty="0" err="1"/>
              <a:t>nrow</a:t>
            </a:r>
            <a:r>
              <a:rPr lang="en-CA" i="1" dirty="0"/>
              <a:t>(Electronics))</a:t>
            </a:r>
            <a:endParaRPr lang="en-US" dirty="0"/>
          </a:p>
          <a:p>
            <a:r>
              <a:rPr lang="en-CA" i="1" dirty="0" err="1"/>
              <a:t>trainingset</a:t>
            </a:r>
            <a:r>
              <a:rPr lang="en-CA" i="1" dirty="0"/>
              <a:t> &lt;- Electronics[</a:t>
            </a:r>
            <a:r>
              <a:rPr lang="en-CA" i="1" dirty="0" err="1"/>
              <a:t>index_train</a:t>
            </a:r>
            <a:r>
              <a:rPr lang="en-CA" i="1" dirty="0"/>
              <a:t>,]</a:t>
            </a:r>
            <a:endParaRPr lang="en-US" dirty="0"/>
          </a:p>
          <a:p>
            <a:r>
              <a:rPr lang="en-CA" i="1" dirty="0" err="1"/>
              <a:t>testset</a:t>
            </a:r>
            <a:r>
              <a:rPr lang="en-CA" i="1" dirty="0"/>
              <a:t> &lt;- Electronics[-</a:t>
            </a:r>
            <a:r>
              <a:rPr lang="en-CA" i="1" dirty="0" err="1"/>
              <a:t>index_train</a:t>
            </a:r>
            <a:r>
              <a:rPr lang="en-CA" i="1" dirty="0"/>
              <a:t>,]</a:t>
            </a:r>
            <a:endParaRPr lang="en-US" dirty="0"/>
          </a:p>
          <a:p>
            <a:endParaRPr lang="en-US" dirty="0" smtClean="0"/>
          </a:p>
          <a:p>
            <a:r>
              <a:rPr lang="en-US" dirty="0" smtClean="0"/>
              <a:t>Training set: 2/3 of data – 980 observations </a:t>
            </a:r>
          </a:p>
          <a:p>
            <a:r>
              <a:rPr lang="en-US" dirty="0" smtClean="0"/>
              <a:t>Test set: 1/3 data --- 491 observations </a:t>
            </a:r>
            <a:endParaRPr lang="en-US" dirty="0"/>
          </a:p>
        </p:txBody>
      </p:sp>
    </p:spTree>
    <p:extLst>
      <p:ext uri="{BB962C8B-B14F-4D97-AF65-F5344CB8AC3E}">
        <p14:creationId xmlns:p14="http://schemas.microsoft.com/office/powerpoint/2010/main" val="1975998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2160589"/>
                <a:ext cx="8596668" cy="4253658"/>
              </a:xfrm>
            </p:spPr>
            <p:txBody>
              <a:bodyPr>
                <a:normAutofit/>
              </a:bodyPr>
              <a:lstStyle/>
              <a:p>
                <a14:m>
                  <m:oMath xmlns:m="http://schemas.openxmlformats.org/officeDocument/2006/math">
                    <m:r>
                      <a:rPr lang="en-CA" i="1"/>
                      <m:t>𝐿𝑜𝑔𝑖𝑡</m:t>
                    </m:r>
                    <m:d>
                      <m:dPr>
                        <m:ctrlPr>
                          <a:rPr lang="en-US" i="1"/>
                        </m:ctrlPr>
                      </m:dPr>
                      <m:e>
                        <m:r>
                          <a:rPr lang="en-CA" i="1"/>
                          <m:t>𝑃𝑟𝑖𝑐𝑒𝑈𝑝</m:t>
                        </m:r>
                      </m:e>
                    </m:d>
                    <m:r>
                      <a:rPr lang="en-CA"/>
                      <m:t>=</m:t>
                    </m:r>
                    <m:r>
                      <a:rPr lang="en-CA" i="1"/>
                      <m:t>𝛼</m:t>
                    </m:r>
                    <m:r>
                      <a:rPr lang="en-CA"/>
                      <m:t>+</m:t>
                    </m:r>
                    <m:r>
                      <a:rPr lang="en-CA" i="1"/>
                      <m:t>𝑓𝑟𝑒𝑒𝑆h𝑖𝑝𝑝𝑖𝑛𝑔</m:t>
                    </m:r>
                    <m:r>
                      <a:rPr lang="en-CA"/>
                      <m:t>+</m:t>
                    </m:r>
                    <m:r>
                      <a:rPr lang="en-CA" i="1"/>
                      <m:t>𝑖𝑛𝑆𝑡𝑜𝑐𝑘</m:t>
                    </m:r>
                    <m:r>
                      <a:rPr lang="en-CA"/>
                      <m:t>+</m:t>
                    </m:r>
                    <m:r>
                      <a:rPr lang="en-CA" i="1"/>
                      <m:t>𝑎𝑣𝑅𝑎𝑡𝑖𝑛𝑔</m:t>
                    </m:r>
                    <m:r>
                      <a:rPr lang="en-CA"/>
                      <m:t>+</m:t>
                    </m:r>
                    <m:r>
                      <a:rPr lang="en-CA" i="1"/>
                      <m:t>𝑏𝑟𝑎𝑛𝑑</m:t>
                    </m:r>
                    <m:r>
                      <a:rPr lang="en-CA"/>
                      <m:t>+</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CA" i="1"/>
                        <m:t>𝑟𝑒𝑣𝑖𝑒𝑤𝐶𝑜𝑢𝑛𝑡</m:t>
                      </m:r>
                      <m:r>
                        <a:rPr lang="en-CA" i="1"/>
                        <m:t>+</m:t>
                      </m:r>
                      <m:r>
                        <a:rPr lang="en-CA" i="1"/>
                        <m:t>𝑐𝑜𝑙𝑜𝑟</m:t>
                      </m:r>
                      <m:r>
                        <a:rPr lang="en-CA"/>
                        <m:t>+</m:t>
                      </m:r>
                      <m:r>
                        <a:rPr lang="en-CA" i="1"/>
                        <m:t>𝑠𝑖𝑡𝑒𝑁𝑎𝑚𝑒</m:t>
                      </m:r>
                      <m:r>
                        <a:rPr lang="en-CA"/>
                        <m:t>+</m:t>
                      </m:r>
                      <m:r>
                        <a:rPr lang="en-CA" i="1"/>
                        <m:t>𝐿𝑖𝑠𝑡𝑃𝑟𝑖𝑐𝑒</m:t>
                      </m:r>
                      <m:r>
                        <a:rPr lang="en-CA"/>
                        <m:t>+</m:t>
                      </m:r>
                      <m:r>
                        <a:rPr lang="en-CA" i="1"/>
                        <m:t>𝑠h𝑖𝑝𝑝𝑖𝑛𝑔𝑃𝑒𝑟𝑖𝑜𝑑</m:t>
                      </m:r>
                      <m:r>
                        <a:rPr lang="en-CA" i="1"/>
                        <m:t>+</m:t>
                      </m:r>
                      <m:sSub>
                        <m:sSubPr>
                          <m:ctrlPr>
                            <a:rPr lang="en-US" i="1"/>
                          </m:ctrlPr>
                        </m:sSubPr>
                        <m:e>
                          <m:r>
                            <a:rPr lang="en-CA" i="1"/>
                            <m:t>𝜉</m:t>
                          </m:r>
                        </m:e>
                        <m:sub/>
                      </m:sSub>
                    </m:oMath>
                  </m:oMathPara>
                </a14:m>
                <a:endParaRPr lang="en-US" dirty="0"/>
              </a:p>
              <a:p>
                <a:endParaRPr lang="en-US" dirty="0" smtClean="0"/>
              </a:p>
              <a:p>
                <a14:m>
                  <m:oMath xmlns:m="http://schemas.openxmlformats.org/officeDocument/2006/math">
                    <m:r>
                      <a:rPr lang="en-CA" b="1" i="1"/>
                      <m:t>𝑷𝒓𝒊𝒄𝒆𝑼𝒑</m:t>
                    </m:r>
                  </m:oMath>
                </a14:m>
                <a:r>
                  <a:rPr lang="en-CA" dirty="0"/>
                  <a:t>— it is the dependent variable, which indicates whether the price of the  product goes up on the next time when the price is recorded</a:t>
                </a:r>
                <a:endParaRPr lang="en-US" dirty="0"/>
              </a:p>
              <a:p>
                <a14:m>
                  <m:oMath xmlns:m="http://schemas.openxmlformats.org/officeDocument/2006/math">
                    <m:r>
                      <a:rPr lang="en-CA" b="1" i="1"/>
                      <m:t>𝜶</m:t>
                    </m:r>
                  </m:oMath>
                </a14:m>
                <a:r>
                  <a:rPr lang="en-CA" dirty="0"/>
                  <a:t>— constant term</a:t>
                </a:r>
                <a:endParaRPr lang="en-US" dirty="0"/>
              </a:p>
              <a:p>
                <a14:m>
                  <m:oMath xmlns:m="http://schemas.openxmlformats.org/officeDocument/2006/math">
                    <m:r>
                      <a:rPr lang="en-CA" b="1" i="1"/>
                      <m:t>𝒇𝒓𝒆𝒆𝑺𝒉𝒊𝒑𝒑𝒊𝒏𝒈</m:t>
                    </m:r>
                  </m:oMath>
                </a14:m>
                <a:r>
                  <a:rPr lang="en-CA" dirty="0"/>
                  <a:t>— it is a dummy variable and represents whether this product comes with free shipping service </a:t>
                </a:r>
                <a:endParaRPr lang="en-US" dirty="0"/>
              </a:p>
              <a:p>
                <a14:m>
                  <m:oMath xmlns:m="http://schemas.openxmlformats.org/officeDocument/2006/math">
                    <m:r>
                      <a:rPr lang="en-CA" b="1" i="1"/>
                      <m:t>𝒊𝒏𝑺𝒕𝒐𝒄𝒌</m:t>
                    </m:r>
                  </m:oMath>
                </a14:m>
                <a:r>
                  <a:rPr lang="en-CA" dirty="0"/>
                  <a:t>—it is a dummy variable and represents whether this product is in stock</a:t>
                </a:r>
                <a:endParaRPr lang="en-US" dirty="0"/>
              </a:p>
              <a:p>
                <a14:m>
                  <m:oMath xmlns:m="http://schemas.openxmlformats.org/officeDocument/2006/math">
                    <m:r>
                      <a:rPr lang="en-CA" b="1" i="1"/>
                      <m:t>𝒂𝒗𝑹𝒂𝒕𝒊𝒏𝒈</m:t>
                    </m:r>
                  </m:oMath>
                </a14:m>
                <a:r>
                  <a:rPr lang="en-CA" dirty="0"/>
                  <a:t>—it is a categorical variable in the domain [0,5] and represents the average rating of the product</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53658"/>
              </a:xfrm>
              <a:blipFill rotWithShape="0">
                <a:blip r:embed="rId2"/>
                <a:stretch>
                  <a:fillRect l="-142" r="-71" b="-287"/>
                </a:stretch>
              </a:blipFill>
            </p:spPr>
            <p:txBody>
              <a:bodyPr/>
              <a:lstStyle/>
              <a:p>
                <a:r>
                  <a:rPr lang="en-US">
                    <a:noFill/>
                  </a:rPr>
                  <a:t> </a:t>
                </a:r>
              </a:p>
            </p:txBody>
          </p:sp>
        </mc:Fallback>
      </mc:AlternateContent>
    </p:spTree>
    <p:extLst>
      <p:ext uri="{BB962C8B-B14F-4D97-AF65-F5344CB8AC3E}">
        <p14:creationId xmlns:p14="http://schemas.microsoft.com/office/powerpoint/2010/main" val="453992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r>
                      <a:rPr lang="en-CA" b="1" i="1"/>
                      <m:t>𝒃𝒓𝒂𝒏𝒅</m:t>
                    </m:r>
                  </m:oMath>
                </a14:m>
                <a:r>
                  <a:rPr lang="en-CA" dirty="0"/>
                  <a:t>—it represents the brand of the product</a:t>
                </a:r>
                <a:endParaRPr lang="en-US" dirty="0"/>
              </a:p>
              <a:p>
                <a14:m>
                  <m:oMath xmlns:m="http://schemas.openxmlformats.org/officeDocument/2006/math">
                    <m:r>
                      <a:rPr lang="en-CA" b="1" i="1"/>
                      <m:t>𝒓𝒆𝒗𝒊𝒆𝒘𝑪𝒐𝒖𝒏𝒕</m:t>
                    </m:r>
                  </m:oMath>
                </a14:m>
                <a:r>
                  <a:rPr lang="en-CA" dirty="0"/>
                  <a:t>—it represents the number of users who gave rates of the products </a:t>
                </a:r>
                <a:endParaRPr lang="en-US" dirty="0"/>
              </a:p>
              <a:p>
                <a14:m>
                  <m:oMath xmlns:m="http://schemas.openxmlformats.org/officeDocument/2006/math">
                    <m:r>
                      <a:rPr lang="en-CA" b="1" i="1"/>
                      <m:t>𝒄𝒐𝒍𝒐𝒓</m:t>
                    </m:r>
                  </m:oMath>
                </a14:m>
                <a:r>
                  <a:rPr lang="en-CA" dirty="0"/>
                  <a:t>—it represents the color of the product</a:t>
                </a:r>
                <a:endParaRPr lang="en-US" dirty="0"/>
              </a:p>
              <a:p>
                <a14:m>
                  <m:oMath xmlns:m="http://schemas.openxmlformats.org/officeDocument/2006/math">
                    <m:r>
                      <a:rPr lang="en-CA" b="1" i="1"/>
                      <m:t>𝒔𝒊𝒕𝒆𝑵𝒂𝒎𝒆</m:t>
                    </m:r>
                  </m:oMath>
                </a14:m>
                <a:r>
                  <a:rPr lang="en-CA" dirty="0"/>
                  <a:t>—it is a categorical variable and represents the name of the platforms where the product sold</a:t>
                </a:r>
                <a:endParaRPr lang="en-US" dirty="0"/>
              </a:p>
              <a:p>
                <a14:m>
                  <m:oMath xmlns:m="http://schemas.openxmlformats.org/officeDocument/2006/math">
                    <m:r>
                      <a:rPr lang="en-CA" b="1" i="1"/>
                      <m:t>𝑳𝒊𝒔𝒕𝑷𝒓𝒊𝒄𝒆</m:t>
                    </m:r>
                  </m:oMath>
                </a14:m>
                <a:r>
                  <a:rPr lang="en-CA" dirty="0"/>
                  <a:t>—it is the price of the products at the time recorded </a:t>
                </a:r>
                <a:endParaRPr lang="en-US" dirty="0"/>
              </a:p>
              <a:p>
                <a14:m>
                  <m:oMath xmlns:m="http://schemas.openxmlformats.org/officeDocument/2006/math">
                    <m:r>
                      <a:rPr lang="en-CA" b="1" i="1"/>
                      <m:t>𝒔𝒉𝒊𝒑𝒑𝒊𝒏𝒈𝑷𝒆𝒓𝒊𝒐𝒅</m:t>
                    </m:r>
                  </m:oMath>
                </a14:m>
                <a:r>
                  <a:rPr lang="en-CA" dirty="0"/>
                  <a:t>—it represents the shipping period of the product </a:t>
                </a:r>
                <a:endParaRPr lang="en-US" dirty="0"/>
              </a:p>
              <a:p>
                <a14:m>
                  <m:oMath xmlns:m="http://schemas.openxmlformats.org/officeDocument/2006/math">
                    <m:sSub>
                      <m:sSubPr>
                        <m:ctrlPr>
                          <a:rPr lang="en-US" b="1" i="1"/>
                        </m:ctrlPr>
                      </m:sSubPr>
                      <m:e>
                        <m:r>
                          <a:rPr lang="en-CA" b="1" i="1"/>
                          <m:t>𝝃</m:t>
                        </m:r>
                      </m:e>
                      <m:sub/>
                    </m:sSub>
                  </m:oMath>
                </a14:m>
                <a:r>
                  <a:rPr lang="en-CA" dirty="0"/>
                  <a:t>-- error term </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732925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p:txBody>
          <a:bodyPr/>
          <a:lstStyle/>
          <a:p>
            <a:r>
              <a:rPr lang="en-US" dirty="0" smtClean="0"/>
              <a:t>Two Parts: Marginal Effects analysis and Predictions</a:t>
            </a:r>
          </a:p>
          <a:p>
            <a:r>
              <a:rPr lang="en-US" dirty="0" smtClean="0"/>
              <a:t>Strategy for Marginal effects analysis:</a:t>
            </a:r>
          </a:p>
          <a:p>
            <a:pPr>
              <a:buFont typeface="+mj-lt"/>
              <a:buAutoNum type="arabicPeriod"/>
            </a:pPr>
            <a:r>
              <a:rPr lang="en-CA" sz="2000" dirty="0" smtClean="0"/>
              <a:t>I </a:t>
            </a:r>
            <a:r>
              <a:rPr lang="en-CA" sz="2000" dirty="0"/>
              <a:t>would take the three features into consideration progressively, and make efforts to figure out the validity of these in-theory significant variables.</a:t>
            </a:r>
            <a:r>
              <a:rPr lang="en-US" sz="2000" dirty="0"/>
              <a:t> </a:t>
            </a:r>
            <a:endParaRPr lang="en-US" sz="2000" dirty="0" smtClean="0"/>
          </a:p>
          <a:p>
            <a:pPr>
              <a:buFont typeface="+mj-lt"/>
              <a:buAutoNum type="arabicPeriod"/>
            </a:pPr>
            <a:endParaRPr lang="en-US" sz="2000" dirty="0"/>
          </a:p>
          <a:p>
            <a:pPr>
              <a:buFont typeface="+mj-lt"/>
              <a:buAutoNum type="arabicPeriod"/>
            </a:pPr>
            <a:r>
              <a:rPr lang="en-US" sz="2000" dirty="0" smtClean="0"/>
              <a:t>Include all useful variables available in the dataset </a:t>
            </a:r>
            <a:endParaRPr lang="en-US" sz="2000" dirty="0"/>
          </a:p>
        </p:txBody>
      </p:sp>
    </p:spTree>
    <p:extLst>
      <p:ext uri="{BB962C8B-B14F-4D97-AF65-F5344CB8AC3E}">
        <p14:creationId xmlns:p14="http://schemas.microsoft.com/office/powerpoint/2010/main" val="810875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Marginal Effects-1</a:t>
            </a:r>
            <a:endParaRPr lang="en-US" dirty="0"/>
          </a:p>
        </p:txBody>
      </p:sp>
      <p:sp>
        <p:nvSpPr>
          <p:cNvPr id="3" name="Content Placeholder 2"/>
          <p:cNvSpPr>
            <a:spLocks noGrp="1"/>
          </p:cNvSpPr>
          <p:nvPr>
            <p:ph idx="1"/>
          </p:nvPr>
        </p:nvSpPr>
        <p:spPr>
          <a:xfrm>
            <a:off x="677334" y="2043953"/>
            <a:ext cx="8596668" cy="4598894"/>
          </a:xfrm>
        </p:spPr>
        <p:txBody>
          <a:bodyPr/>
          <a:lstStyle/>
          <a:p>
            <a:r>
              <a:rPr lang="en-US" dirty="0" smtClean="0"/>
              <a:t>Independent variables: average rating and </a:t>
            </a:r>
            <a:r>
              <a:rPr lang="en-US" dirty="0" err="1" smtClean="0"/>
              <a:t>reviewCount</a:t>
            </a:r>
            <a:endParaRPr lang="en-US" dirty="0" smtClean="0"/>
          </a:p>
          <a:p>
            <a:endParaRPr lang="en-US" dirty="0" smtClean="0"/>
          </a:p>
          <a:p>
            <a:endParaRPr lang="en-US" dirty="0"/>
          </a:p>
          <a:p>
            <a:endParaRPr lang="en-US" dirty="0" smtClean="0"/>
          </a:p>
          <a:p>
            <a:endParaRPr lang="en-US" dirty="0"/>
          </a:p>
          <a:p>
            <a:r>
              <a:rPr lang="en-CA" dirty="0"/>
              <a:t>V</a:t>
            </a:r>
            <a:r>
              <a:rPr lang="en-CA" dirty="0" smtClean="0"/>
              <a:t>ariable </a:t>
            </a:r>
            <a:r>
              <a:rPr lang="en-CA" dirty="0"/>
              <a:t>represents the average rating is 5 is omitted</a:t>
            </a:r>
            <a:r>
              <a:rPr lang="en-US" dirty="0"/>
              <a:t> </a:t>
            </a:r>
            <a:endParaRPr lang="en-US" dirty="0" smtClean="0"/>
          </a:p>
          <a:p>
            <a:r>
              <a:rPr lang="en-CA" dirty="0"/>
              <a:t>Compared to the products with the highest level average rating, those are rated zero on average have a 1.5% lower probability of increasing the products’ prices.</a:t>
            </a:r>
            <a:r>
              <a:rPr lang="en-US" dirty="0"/>
              <a:t> </a:t>
            </a:r>
            <a:endParaRPr lang="en-US" dirty="0" smtClean="0"/>
          </a:p>
          <a:p>
            <a:r>
              <a:rPr lang="en-US" dirty="0" smtClean="0"/>
              <a:t>No difference from 3-5 on average rating</a:t>
            </a:r>
          </a:p>
          <a:p>
            <a:r>
              <a:rPr lang="en-CA" dirty="0"/>
              <a:t>T</a:t>
            </a:r>
            <a:r>
              <a:rPr lang="en-CA" dirty="0" smtClean="0"/>
              <a:t>he </a:t>
            </a:r>
            <a:r>
              <a:rPr lang="en-CA" dirty="0"/>
              <a:t>number of </a:t>
            </a:r>
            <a:r>
              <a:rPr lang="en-CA" dirty="0" smtClean="0"/>
              <a:t>rating-- </a:t>
            </a:r>
            <a:r>
              <a:rPr lang="en-CA" dirty="0"/>
              <a:t>it imposes no impact on the price change</a:t>
            </a:r>
            <a:r>
              <a:rPr lang="en-US" dirty="0"/>
              <a:t> </a:t>
            </a:r>
            <a:r>
              <a:rPr lang="en-US" dirty="0" smtClean="0"/>
              <a:t> </a:t>
            </a:r>
            <a:endParaRPr lang="en-US" dirty="0"/>
          </a:p>
        </p:txBody>
      </p:sp>
      <p:pic>
        <p:nvPicPr>
          <p:cNvPr id="4" name="Picture 3"/>
          <p:cNvPicPr/>
          <p:nvPr/>
        </p:nvPicPr>
        <p:blipFill>
          <a:blip r:embed="rId2"/>
          <a:stretch>
            <a:fillRect/>
          </a:stretch>
        </p:blipFill>
        <p:spPr>
          <a:xfrm>
            <a:off x="1181474" y="2874309"/>
            <a:ext cx="5499100" cy="1146362"/>
          </a:xfrm>
          <a:prstGeom prst="rect">
            <a:avLst/>
          </a:prstGeom>
        </p:spPr>
      </p:pic>
    </p:spTree>
    <p:extLst>
      <p:ext uri="{BB962C8B-B14F-4D97-AF65-F5344CB8AC3E}">
        <p14:creationId xmlns:p14="http://schemas.microsoft.com/office/powerpoint/2010/main" val="1671930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Marginal Effects-2</a:t>
            </a:r>
            <a:endParaRPr lang="en-US" dirty="0"/>
          </a:p>
        </p:txBody>
      </p:sp>
      <p:sp>
        <p:nvSpPr>
          <p:cNvPr id="3" name="Content Placeholder 2"/>
          <p:cNvSpPr>
            <a:spLocks noGrp="1"/>
          </p:cNvSpPr>
          <p:nvPr>
            <p:ph idx="1"/>
          </p:nvPr>
        </p:nvSpPr>
        <p:spPr/>
        <p:txBody>
          <a:bodyPr/>
          <a:lstStyle/>
          <a:p>
            <a:r>
              <a:rPr lang="en-US" dirty="0" smtClean="0"/>
              <a:t>Independent variables: Average rating, </a:t>
            </a:r>
            <a:r>
              <a:rPr lang="en-US" dirty="0" err="1" smtClean="0"/>
              <a:t>reviewCount</a:t>
            </a:r>
            <a:r>
              <a:rPr lang="en-US" dirty="0" smtClean="0"/>
              <a:t>, Free shipping, shipping period </a:t>
            </a:r>
          </a:p>
          <a:p>
            <a:endParaRPr lang="en-US" dirty="0"/>
          </a:p>
        </p:txBody>
      </p:sp>
      <p:pic>
        <p:nvPicPr>
          <p:cNvPr id="4" name="Picture 3"/>
          <p:cNvPicPr/>
          <p:nvPr/>
        </p:nvPicPr>
        <p:blipFill>
          <a:blip r:embed="rId2"/>
          <a:stretch>
            <a:fillRect/>
          </a:stretch>
        </p:blipFill>
        <p:spPr>
          <a:xfrm>
            <a:off x="1535205" y="3077508"/>
            <a:ext cx="6304429" cy="2963853"/>
          </a:xfrm>
          <a:prstGeom prst="rect">
            <a:avLst/>
          </a:prstGeom>
        </p:spPr>
      </p:pic>
    </p:spTree>
    <p:extLst>
      <p:ext uri="{BB962C8B-B14F-4D97-AF65-F5344CB8AC3E}">
        <p14:creationId xmlns:p14="http://schemas.microsoft.com/office/powerpoint/2010/main" val="1837691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Table of Contents </a:t>
            </a:r>
            <a:endParaRPr lang="en-US" dirty="0"/>
          </a:p>
        </p:txBody>
      </p:sp>
      <p:sp>
        <p:nvSpPr>
          <p:cNvPr id="3" name="Content Placeholder 2"/>
          <p:cNvSpPr>
            <a:spLocks noGrp="1"/>
          </p:cNvSpPr>
          <p:nvPr>
            <p:ph idx="1"/>
          </p:nvPr>
        </p:nvSpPr>
        <p:spPr/>
        <p:txBody>
          <a:bodyPr>
            <a:normAutofit/>
          </a:bodyPr>
          <a:lstStyle/>
          <a:p>
            <a:pPr>
              <a:lnSpc>
                <a:spcPct val="200000"/>
              </a:lnSpc>
            </a:pPr>
            <a:r>
              <a:rPr lang="en-US" altLang="zh-CN" sz="2000" dirty="0" smtClean="0"/>
              <a:t>Introduction and Background</a:t>
            </a:r>
          </a:p>
          <a:p>
            <a:pPr>
              <a:lnSpc>
                <a:spcPct val="200000"/>
              </a:lnSpc>
            </a:pPr>
            <a:r>
              <a:rPr lang="en-US" sz="2000" dirty="0" smtClean="0"/>
              <a:t>Data Description and Methodology </a:t>
            </a:r>
          </a:p>
          <a:p>
            <a:pPr>
              <a:lnSpc>
                <a:spcPct val="200000"/>
              </a:lnSpc>
            </a:pPr>
            <a:r>
              <a:rPr lang="en-US" sz="2000" dirty="0" smtClean="0"/>
              <a:t>Data Analysis </a:t>
            </a:r>
          </a:p>
          <a:p>
            <a:pPr>
              <a:lnSpc>
                <a:spcPct val="200000"/>
              </a:lnSpc>
            </a:pPr>
            <a:r>
              <a:rPr lang="en-US" sz="2000" dirty="0" smtClean="0"/>
              <a:t>Conclusion and Recommendation </a:t>
            </a:r>
            <a:endParaRPr lang="en-US" sz="2000" dirty="0"/>
          </a:p>
        </p:txBody>
      </p:sp>
    </p:spTree>
    <p:extLst>
      <p:ext uri="{BB962C8B-B14F-4D97-AF65-F5344CB8AC3E}">
        <p14:creationId xmlns:p14="http://schemas.microsoft.com/office/powerpoint/2010/main" val="1798640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Marginal </a:t>
            </a:r>
            <a:r>
              <a:rPr lang="en-US" dirty="0" smtClean="0"/>
              <a:t>Effects-2&amp;3</a:t>
            </a:r>
            <a:endParaRPr lang="en-US" dirty="0"/>
          </a:p>
        </p:txBody>
      </p:sp>
      <p:sp>
        <p:nvSpPr>
          <p:cNvPr id="3" name="Content Placeholder 2"/>
          <p:cNvSpPr>
            <a:spLocks noGrp="1"/>
          </p:cNvSpPr>
          <p:nvPr>
            <p:ph idx="1"/>
          </p:nvPr>
        </p:nvSpPr>
        <p:spPr>
          <a:xfrm>
            <a:off x="677334" y="2160589"/>
            <a:ext cx="8596668" cy="4078846"/>
          </a:xfrm>
        </p:spPr>
        <p:txBody>
          <a:bodyPr/>
          <a:lstStyle/>
          <a:p>
            <a:r>
              <a:rPr lang="en-CA" dirty="0"/>
              <a:t>1-3 working days in the shipping period variable is omitted</a:t>
            </a:r>
            <a:r>
              <a:rPr lang="en-US" dirty="0"/>
              <a:t> </a:t>
            </a:r>
            <a:endParaRPr lang="en-US" dirty="0" smtClean="0"/>
          </a:p>
          <a:p>
            <a:r>
              <a:rPr lang="en-US" dirty="0" smtClean="0"/>
              <a:t>None of them is significant </a:t>
            </a:r>
          </a:p>
          <a:p>
            <a:r>
              <a:rPr lang="en-CA" dirty="0"/>
              <a:t>R</a:t>
            </a:r>
            <a:r>
              <a:rPr lang="en-CA" dirty="0" smtClean="0"/>
              <a:t>ating </a:t>
            </a:r>
            <a:r>
              <a:rPr lang="en-CA" dirty="0"/>
              <a:t>of the products and the shipping methods are not determinants of the price increase in the next period</a:t>
            </a:r>
            <a:r>
              <a:rPr lang="en-US" dirty="0"/>
              <a:t> </a:t>
            </a:r>
            <a:endParaRPr lang="en-US" dirty="0" smtClean="0"/>
          </a:p>
          <a:p>
            <a:r>
              <a:rPr lang="en-US" dirty="0" smtClean="0"/>
              <a:t>Surprisingly, the results by including </a:t>
            </a:r>
            <a:r>
              <a:rPr lang="en-CA" b="1" dirty="0" err="1"/>
              <a:t>siteName</a:t>
            </a:r>
            <a:r>
              <a:rPr lang="en-US" dirty="0"/>
              <a:t> </a:t>
            </a:r>
            <a:r>
              <a:rPr lang="en-US" dirty="0" smtClean="0"/>
              <a:t>are identical to the results in Model 2</a:t>
            </a:r>
          </a:p>
          <a:p>
            <a:r>
              <a:rPr lang="en-CA" b="1" dirty="0" err="1"/>
              <a:t>siteName</a:t>
            </a:r>
            <a:r>
              <a:rPr lang="en-CA" b="1" dirty="0"/>
              <a:t> </a:t>
            </a:r>
            <a:r>
              <a:rPr lang="en-CA" dirty="0"/>
              <a:t>is highly correlated to the existing variables of rating and logistic stuff. Due to perfect </a:t>
            </a:r>
            <a:r>
              <a:rPr lang="en-CA" dirty="0" err="1"/>
              <a:t>multicolinearity</a:t>
            </a:r>
            <a:r>
              <a:rPr lang="en-CA" dirty="0"/>
              <a:t>, </a:t>
            </a:r>
            <a:r>
              <a:rPr lang="en-CA" b="1" dirty="0" err="1"/>
              <a:t>siteName</a:t>
            </a:r>
            <a:r>
              <a:rPr lang="en-CA" dirty="0"/>
              <a:t> is omitted in this regression.</a:t>
            </a:r>
            <a:r>
              <a:rPr lang="en-US" dirty="0"/>
              <a:t> </a:t>
            </a:r>
            <a:endParaRPr lang="en-US" dirty="0" smtClean="0"/>
          </a:p>
          <a:p>
            <a:r>
              <a:rPr lang="en-US" dirty="0" smtClean="0"/>
              <a:t>Conclusion: </a:t>
            </a:r>
            <a:r>
              <a:rPr lang="en-CA" dirty="0"/>
              <a:t>the rating system, logistic affairs and the platform where the product sold are potentially affect the sales of the product, they are not the driving forces of price change in the next time period</a:t>
            </a:r>
            <a:r>
              <a:rPr lang="en-US" dirty="0"/>
              <a:t> </a:t>
            </a:r>
          </a:p>
        </p:txBody>
      </p:sp>
    </p:spTree>
    <p:extLst>
      <p:ext uri="{BB962C8B-B14F-4D97-AF65-F5344CB8AC3E}">
        <p14:creationId xmlns:p14="http://schemas.microsoft.com/office/powerpoint/2010/main" val="384280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Marginal Effects 4</a:t>
            </a:r>
            <a:endParaRPr lang="en-US" dirty="0"/>
          </a:p>
        </p:txBody>
      </p:sp>
      <p:sp>
        <p:nvSpPr>
          <p:cNvPr id="3" name="Content Placeholder 2"/>
          <p:cNvSpPr>
            <a:spLocks noGrp="1"/>
          </p:cNvSpPr>
          <p:nvPr>
            <p:ph idx="1"/>
          </p:nvPr>
        </p:nvSpPr>
        <p:spPr>
          <a:xfrm>
            <a:off x="677334" y="1377027"/>
            <a:ext cx="8596668" cy="3880773"/>
          </a:xfrm>
        </p:spPr>
        <p:txBody>
          <a:bodyPr/>
          <a:lstStyle/>
          <a:p>
            <a:r>
              <a:rPr lang="en-US" dirty="0" smtClean="0"/>
              <a:t>Independent Variables: all the variables listed in Page 15 &amp; 16</a:t>
            </a:r>
          </a:p>
          <a:p>
            <a:endParaRPr lang="en-US" dirty="0"/>
          </a:p>
        </p:txBody>
      </p:sp>
      <p:pic>
        <p:nvPicPr>
          <p:cNvPr id="4" name="Picture 3"/>
          <p:cNvPicPr/>
          <p:nvPr/>
        </p:nvPicPr>
        <p:blipFill>
          <a:blip r:embed="rId2"/>
          <a:stretch>
            <a:fillRect/>
          </a:stretch>
        </p:blipFill>
        <p:spPr>
          <a:xfrm>
            <a:off x="941293" y="1829546"/>
            <a:ext cx="6871447" cy="4840196"/>
          </a:xfrm>
          <a:prstGeom prst="rect">
            <a:avLst/>
          </a:prstGeom>
        </p:spPr>
      </p:pic>
    </p:spTree>
    <p:extLst>
      <p:ext uri="{BB962C8B-B14F-4D97-AF65-F5344CB8AC3E}">
        <p14:creationId xmlns:p14="http://schemas.microsoft.com/office/powerpoint/2010/main" val="594924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Marginal Effects 4 </a:t>
            </a:r>
            <a:endParaRPr lang="en-US" dirty="0"/>
          </a:p>
        </p:txBody>
      </p:sp>
      <p:sp>
        <p:nvSpPr>
          <p:cNvPr id="3" name="Content Placeholder 2"/>
          <p:cNvSpPr>
            <a:spLocks noGrp="1"/>
          </p:cNvSpPr>
          <p:nvPr>
            <p:ph idx="1"/>
          </p:nvPr>
        </p:nvSpPr>
        <p:spPr/>
        <p:txBody>
          <a:bodyPr/>
          <a:lstStyle/>
          <a:p>
            <a:r>
              <a:rPr lang="en-US" dirty="0" smtClean="0"/>
              <a:t>Aim: deal with omitted variable bias </a:t>
            </a:r>
          </a:p>
          <a:p>
            <a:r>
              <a:rPr lang="en-CA" dirty="0"/>
              <a:t>brand loyalty and color preferences </a:t>
            </a:r>
            <a:r>
              <a:rPr lang="en-CA" dirty="0" smtClean="0"/>
              <a:t>(brand and color)</a:t>
            </a:r>
          </a:p>
          <a:p>
            <a:r>
              <a:rPr lang="en-CA" dirty="0" smtClean="0"/>
              <a:t>Stock Status: </a:t>
            </a:r>
            <a:r>
              <a:rPr lang="en-CA" dirty="0"/>
              <a:t>Being out of stock may be due to a high sales volume, and the price of that product is more likely to raise in the next sales period</a:t>
            </a:r>
            <a:r>
              <a:rPr lang="en-US" dirty="0"/>
              <a:t> </a:t>
            </a:r>
            <a:endParaRPr lang="en-US" dirty="0" smtClean="0"/>
          </a:p>
          <a:p>
            <a:r>
              <a:rPr lang="en-US" dirty="0" smtClean="0"/>
              <a:t>List Price: </a:t>
            </a:r>
            <a:r>
              <a:rPr lang="en-CA" dirty="0"/>
              <a:t>if the list price is low, then the likelihood of increasing the price is high generally</a:t>
            </a:r>
            <a:r>
              <a:rPr lang="en-US" dirty="0"/>
              <a:t> </a:t>
            </a:r>
            <a:endParaRPr lang="en-US" dirty="0" smtClean="0"/>
          </a:p>
          <a:p>
            <a:r>
              <a:rPr lang="en-CA" dirty="0" err="1"/>
              <a:t>AirTyme</a:t>
            </a:r>
            <a:r>
              <a:rPr lang="en-CA" dirty="0"/>
              <a:t> </a:t>
            </a:r>
            <a:r>
              <a:rPr lang="en-CA" dirty="0" smtClean="0"/>
              <a:t>(Brand)&amp;Black (Color) are omitted </a:t>
            </a:r>
          </a:p>
          <a:p>
            <a:r>
              <a:rPr lang="en-CA" dirty="0"/>
              <a:t>Arise, Blackberry, HTC and </a:t>
            </a:r>
            <a:r>
              <a:rPr lang="en-CA" dirty="0" smtClean="0"/>
              <a:t>Sony matter in this case </a:t>
            </a:r>
            <a:endParaRPr lang="en-US" dirty="0"/>
          </a:p>
        </p:txBody>
      </p:sp>
    </p:spTree>
    <p:extLst>
      <p:ext uri="{BB962C8B-B14F-4D97-AF65-F5344CB8AC3E}">
        <p14:creationId xmlns:p14="http://schemas.microsoft.com/office/powerpoint/2010/main" val="191583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a:t>
            </a:r>
            <a:endParaRPr lang="en-US" dirty="0"/>
          </a:p>
        </p:txBody>
      </p:sp>
      <p:sp>
        <p:nvSpPr>
          <p:cNvPr id="3" name="Content Placeholder 2"/>
          <p:cNvSpPr>
            <a:spLocks noGrp="1"/>
          </p:cNvSpPr>
          <p:nvPr>
            <p:ph idx="1"/>
          </p:nvPr>
        </p:nvSpPr>
        <p:spPr/>
        <p:txBody>
          <a:bodyPr/>
          <a:lstStyle/>
          <a:p>
            <a:r>
              <a:rPr lang="en-US" dirty="0" smtClean="0"/>
              <a:t>Goal: </a:t>
            </a:r>
            <a:r>
              <a:rPr lang="en-CA" dirty="0" smtClean="0"/>
              <a:t>in </a:t>
            </a:r>
            <a:r>
              <a:rPr lang="en-CA" dirty="0"/>
              <a:t>order to make wise decisions in mobile purchase, customers need to know the likelihood of having a higher price of the target product in the next sale period.</a:t>
            </a:r>
            <a:r>
              <a:rPr lang="en-US" dirty="0"/>
              <a:t> </a:t>
            </a:r>
            <a:endParaRPr lang="en-US" dirty="0" smtClean="0"/>
          </a:p>
          <a:p>
            <a:r>
              <a:rPr lang="en-CA" dirty="0"/>
              <a:t>Once consumers notice that the price will go up in the next time period, then it will be better to purchase at the current stage</a:t>
            </a:r>
            <a:r>
              <a:rPr lang="en-US" dirty="0"/>
              <a:t> </a:t>
            </a:r>
            <a:endParaRPr lang="en-US" dirty="0" smtClean="0"/>
          </a:p>
          <a:p>
            <a:r>
              <a:rPr lang="en-US" dirty="0" smtClean="0"/>
              <a:t>Choose Regression 2 ( three factors, note: 2 and 3 are identical)  and 4 (full regression) </a:t>
            </a:r>
          </a:p>
          <a:p>
            <a:endParaRPr lang="en-US" dirty="0"/>
          </a:p>
          <a:p>
            <a:r>
              <a:rPr lang="en-CA" i="1" dirty="0"/>
              <a:t>predictions_2 &lt;- predict(my_result_2,newdata=</a:t>
            </a:r>
            <a:r>
              <a:rPr lang="en-CA" i="1" dirty="0" err="1"/>
              <a:t>testset,type</a:t>
            </a:r>
            <a:r>
              <a:rPr lang="en-CA" i="1" dirty="0"/>
              <a:t>="response")</a:t>
            </a:r>
            <a:endParaRPr lang="en-US" dirty="0"/>
          </a:p>
          <a:p>
            <a:r>
              <a:rPr lang="en-CA" i="1" dirty="0"/>
              <a:t>predictions_4 &lt;- predict(my_result_4,newdata=</a:t>
            </a:r>
            <a:r>
              <a:rPr lang="en-CA" i="1" dirty="0" err="1"/>
              <a:t>testset,type</a:t>
            </a:r>
            <a:r>
              <a:rPr lang="en-CA" i="1" dirty="0"/>
              <a:t>="</a:t>
            </a:r>
            <a:r>
              <a:rPr lang="en-CA" i="1" dirty="0" smtClean="0"/>
              <a:t>response”)</a:t>
            </a:r>
            <a:endParaRPr lang="en-US" dirty="0"/>
          </a:p>
        </p:txBody>
      </p:sp>
    </p:spTree>
    <p:extLst>
      <p:ext uri="{BB962C8B-B14F-4D97-AF65-F5344CB8AC3E}">
        <p14:creationId xmlns:p14="http://schemas.microsoft.com/office/powerpoint/2010/main" val="282943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of Cut-offs </a:t>
            </a:r>
            <a:endParaRPr lang="en-US" dirty="0"/>
          </a:p>
        </p:txBody>
      </p:sp>
      <p:sp>
        <p:nvSpPr>
          <p:cNvPr id="3" name="Content Placeholder 2"/>
          <p:cNvSpPr>
            <a:spLocks noGrp="1"/>
          </p:cNvSpPr>
          <p:nvPr>
            <p:ph idx="1"/>
          </p:nvPr>
        </p:nvSpPr>
        <p:spPr>
          <a:xfrm>
            <a:off x="677334" y="2160589"/>
            <a:ext cx="8596668" cy="4562940"/>
          </a:xfrm>
        </p:spPr>
        <p:txBody>
          <a:bodyPr>
            <a:normAutofit fontScale="92500" lnSpcReduction="10000"/>
          </a:bodyPr>
          <a:lstStyle/>
          <a:p>
            <a:r>
              <a:rPr lang="en-US" dirty="0" smtClean="0"/>
              <a:t>First, Generate 101 cutoffs, and then plot the relationship between accuracy rate and the value of cutoffs. </a:t>
            </a:r>
          </a:p>
          <a:p>
            <a:r>
              <a:rPr lang="en-CA" i="1" dirty="0" err="1"/>
              <a:t>cutoffs</a:t>
            </a:r>
            <a:r>
              <a:rPr lang="en-CA" i="1" dirty="0"/>
              <a:t>&lt;- </a:t>
            </a:r>
            <a:r>
              <a:rPr lang="en-CA" i="1" dirty="0" err="1"/>
              <a:t>quantile</a:t>
            </a:r>
            <a:r>
              <a:rPr lang="en-CA" i="1" dirty="0"/>
              <a:t>(predictions_4,seq(0,1,by=0.01))</a:t>
            </a:r>
            <a:endParaRPr lang="en-US" dirty="0"/>
          </a:p>
          <a:p>
            <a:r>
              <a:rPr lang="en-CA" i="1" dirty="0"/>
              <a:t>M &lt;- length(</a:t>
            </a:r>
            <a:r>
              <a:rPr lang="en-CA" i="1" dirty="0" err="1"/>
              <a:t>cutoffs</a:t>
            </a:r>
            <a:r>
              <a:rPr lang="en-CA" i="1" dirty="0"/>
              <a:t>)</a:t>
            </a:r>
            <a:endParaRPr lang="en-US" dirty="0"/>
          </a:p>
          <a:p>
            <a:r>
              <a:rPr lang="en-CA" i="1" dirty="0" err="1"/>
              <a:t>pred</a:t>
            </a:r>
            <a:r>
              <a:rPr lang="en-CA" i="1" dirty="0"/>
              <a:t> &lt;- matrix(data=NA, </a:t>
            </a:r>
            <a:r>
              <a:rPr lang="en-CA" i="1" dirty="0" err="1"/>
              <a:t>nrow</a:t>
            </a:r>
            <a:r>
              <a:rPr lang="en-CA" i="1" dirty="0"/>
              <a:t>=M, </a:t>
            </a:r>
            <a:r>
              <a:rPr lang="en-CA" i="1" dirty="0" err="1"/>
              <a:t>ncol</a:t>
            </a:r>
            <a:r>
              <a:rPr lang="en-CA" i="1" dirty="0"/>
              <a:t>=length(predictions_4))</a:t>
            </a:r>
            <a:endParaRPr lang="en-US" dirty="0"/>
          </a:p>
          <a:p>
            <a:r>
              <a:rPr lang="en-CA" i="1" dirty="0"/>
              <a:t>m=1</a:t>
            </a:r>
            <a:endParaRPr lang="en-US" dirty="0"/>
          </a:p>
          <a:p>
            <a:r>
              <a:rPr lang="en-CA" i="1" dirty="0"/>
              <a:t>for (m in 1:M){</a:t>
            </a:r>
            <a:r>
              <a:rPr lang="en-CA" i="1" dirty="0" err="1"/>
              <a:t>pred</a:t>
            </a:r>
            <a:r>
              <a:rPr lang="en-CA" i="1" dirty="0"/>
              <a:t>[m,] &lt;- </a:t>
            </a:r>
            <a:r>
              <a:rPr lang="en-CA" i="1" dirty="0" err="1"/>
              <a:t>ifelse</a:t>
            </a:r>
            <a:r>
              <a:rPr lang="en-CA" i="1" dirty="0"/>
              <a:t>(predictions_4&gt;</a:t>
            </a:r>
            <a:r>
              <a:rPr lang="en-CA" i="1" dirty="0" err="1"/>
              <a:t>cutoffs</a:t>
            </a:r>
            <a:r>
              <a:rPr lang="en-CA" i="1" dirty="0"/>
              <a:t>[m],1,0)</a:t>
            </a:r>
            <a:endParaRPr lang="en-US" dirty="0"/>
          </a:p>
          <a:p>
            <a:r>
              <a:rPr lang="en-CA" i="1" dirty="0"/>
              <a:t>m=m+1}</a:t>
            </a:r>
            <a:endParaRPr lang="en-US" dirty="0"/>
          </a:p>
          <a:p>
            <a:r>
              <a:rPr lang="en-CA" i="1" dirty="0" err="1"/>
              <a:t>my_table</a:t>
            </a:r>
            <a:r>
              <a:rPr lang="en-CA" i="1" dirty="0"/>
              <a:t> &lt;- vector("list",101) </a:t>
            </a:r>
            <a:endParaRPr lang="en-US" dirty="0"/>
          </a:p>
          <a:p>
            <a:r>
              <a:rPr lang="en-CA" i="1" dirty="0"/>
              <a:t>for (m in 1:M) { </a:t>
            </a:r>
            <a:r>
              <a:rPr lang="en-CA" i="1" dirty="0" err="1"/>
              <a:t>my_table</a:t>
            </a:r>
            <a:r>
              <a:rPr lang="en-CA" i="1" dirty="0"/>
              <a:t>[[m]] &lt;- </a:t>
            </a:r>
            <a:r>
              <a:rPr lang="en-CA" i="1" dirty="0" err="1"/>
              <a:t>cbind</a:t>
            </a:r>
            <a:r>
              <a:rPr lang="en-CA" i="1" dirty="0"/>
              <a:t>(rep(NA,2), NA)}</a:t>
            </a:r>
            <a:endParaRPr lang="en-US" dirty="0"/>
          </a:p>
          <a:p>
            <a:r>
              <a:rPr lang="en-CA" i="1" dirty="0"/>
              <a:t>for (m in 1:M){</a:t>
            </a:r>
            <a:r>
              <a:rPr lang="en-CA" i="1" dirty="0" err="1"/>
              <a:t>my_table</a:t>
            </a:r>
            <a:r>
              <a:rPr lang="en-CA" i="1" dirty="0"/>
              <a:t>[[m]] &lt;- table(</a:t>
            </a:r>
            <a:r>
              <a:rPr lang="en-CA" i="1" dirty="0" err="1"/>
              <a:t>testset$PriceUp,pred</a:t>
            </a:r>
            <a:r>
              <a:rPr lang="en-CA" i="1" dirty="0"/>
              <a:t>[m,]) }</a:t>
            </a:r>
            <a:endParaRPr lang="en-US" dirty="0"/>
          </a:p>
          <a:p>
            <a:r>
              <a:rPr lang="en-CA" i="1" dirty="0"/>
              <a:t>accuracy &lt;- length(M)</a:t>
            </a:r>
            <a:endParaRPr lang="en-US" dirty="0"/>
          </a:p>
          <a:p>
            <a:r>
              <a:rPr lang="en-CA" i="1" dirty="0"/>
              <a:t>for (m in 1:M) {accuracy[m] &lt;- sum(</a:t>
            </a:r>
            <a:r>
              <a:rPr lang="en-CA" i="1" dirty="0" err="1"/>
              <a:t>diag</a:t>
            </a:r>
            <a:r>
              <a:rPr lang="en-CA" i="1" dirty="0"/>
              <a:t>(</a:t>
            </a:r>
            <a:r>
              <a:rPr lang="en-CA" i="1" dirty="0" err="1"/>
              <a:t>my_table</a:t>
            </a:r>
            <a:r>
              <a:rPr lang="en-CA" i="1" dirty="0"/>
              <a:t>[[m]])/</a:t>
            </a:r>
            <a:r>
              <a:rPr lang="en-CA" i="1" dirty="0" err="1"/>
              <a:t>nrow</a:t>
            </a:r>
            <a:r>
              <a:rPr lang="en-CA" i="1" dirty="0"/>
              <a:t>(</a:t>
            </a:r>
            <a:r>
              <a:rPr lang="en-CA" i="1" dirty="0" err="1"/>
              <a:t>testset</a:t>
            </a:r>
            <a:r>
              <a:rPr lang="en-CA" i="1" dirty="0"/>
              <a:t>))}</a:t>
            </a:r>
            <a:endParaRPr lang="en-US" dirty="0"/>
          </a:p>
          <a:p>
            <a:pPr marL="0" indent="0">
              <a:buNone/>
            </a:pPr>
            <a:endParaRPr lang="en-US" dirty="0"/>
          </a:p>
        </p:txBody>
      </p:sp>
    </p:spTree>
    <p:extLst>
      <p:ext uri="{BB962C8B-B14F-4D97-AF65-F5344CB8AC3E}">
        <p14:creationId xmlns:p14="http://schemas.microsoft.com/office/powerpoint/2010/main" val="1195709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of Cut-offs </a:t>
            </a:r>
          </a:p>
        </p:txBody>
      </p:sp>
      <p:sp>
        <p:nvSpPr>
          <p:cNvPr id="3" name="Content Placeholder 2"/>
          <p:cNvSpPr>
            <a:spLocks noGrp="1"/>
          </p:cNvSpPr>
          <p:nvPr>
            <p:ph idx="1"/>
          </p:nvPr>
        </p:nvSpPr>
        <p:spPr/>
        <p:txBody>
          <a:bodyPr/>
          <a:lstStyle/>
          <a:p>
            <a:r>
              <a:rPr lang="en-CA" i="1" dirty="0"/>
              <a:t>summary(predictions_4</a:t>
            </a:r>
            <a:r>
              <a:rPr lang="en-CA" i="1" dirty="0" smtClean="0"/>
              <a:t>)</a:t>
            </a:r>
          </a:p>
          <a:p>
            <a:endParaRPr lang="en-CA" i="1" dirty="0"/>
          </a:p>
          <a:p>
            <a:endParaRPr lang="en-CA" i="1" dirty="0" smtClean="0"/>
          </a:p>
          <a:p>
            <a:r>
              <a:rPr lang="en-CA" dirty="0" smtClean="0"/>
              <a:t>Plotting the relationship:</a:t>
            </a:r>
          </a:p>
          <a:p>
            <a:r>
              <a:rPr lang="en-CA" dirty="0" smtClean="0"/>
              <a:t>plot(</a:t>
            </a:r>
            <a:r>
              <a:rPr lang="en-CA" dirty="0" err="1" smtClean="0"/>
              <a:t>cutoffs,accuracy,xlab</a:t>
            </a:r>
            <a:r>
              <a:rPr lang="en-CA" dirty="0"/>
              <a:t>= "Value of Cut-offs", </a:t>
            </a:r>
            <a:endParaRPr lang="en-US" dirty="0"/>
          </a:p>
          <a:p>
            <a:r>
              <a:rPr lang="en-CA" dirty="0"/>
              <a:t>     </a:t>
            </a:r>
            <a:r>
              <a:rPr lang="en-CA" dirty="0" err="1"/>
              <a:t>ylab</a:t>
            </a:r>
            <a:r>
              <a:rPr lang="en-CA" dirty="0"/>
              <a:t>="Accuracy Rate",</a:t>
            </a:r>
            <a:r>
              <a:rPr lang="en-CA" dirty="0" err="1"/>
              <a:t>lwd</a:t>
            </a:r>
            <a:r>
              <a:rPr lang="en-CA" dirty="0"/>
              <a:t>=2, main="Figure 3: Cut-offs V.S. Accuracy Rate")</a:t>
            </a:r>
            <a:endParaRPr lang="en-US" dirty="0"/>
          </a:p>
          <a:p>
            <a:endParaRPr lang="en-US" dirty="0"/>
          </a:p>
          <a:p>
            <a:endParaRPr lang="en-US" dirty="0"/>
          </a:p>
        </p:txBody>
      </p:sp>
      <p:pic>
        <p:nvPicPr>
          <p:cNvPr id="4" name="Picture 3"/>
          <p:cNvPicPr/>
          <p:nvPr/>
        </p:nvPicPr>
        <p:blipFill>
          <a:blip r:embed="rId2"/>
          <a:stretch>
            <a:fillRect/>
          </a:stretch>
        </p:blipFill>
        <p:spPr>
          <a:xfrm>
            <a:off x="1085103" y="2654673"/>
            <a:ext cx="4965700" cy="419100"/>
          </a:xfrm>
          <a:prstGeom prst="rect">
            <a:avLst/>
          </a:prstGeom>
        </p:spPr>
      </p:pic>
    </p:spTree>
    <p:extLst>
      <p:ext uri="{BB962C8B-B14F-4D97-AF65-F5344CB8AC3E}">
        <p14:creationId xmlns:p14="http://schemas.microsoft.com/office/powerpoint/2010/main" val="1559253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of Cut-offs </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493188"/>
            <a:ext cx="4150160" cy="4974848"/>
          </a:xfrm>
          <a:prstGeom prst="rect">
            <a:avLst/>
          </a:prstGeom>
          <a:noFill/>
          <a:ln>
            <a:noFill/>
          </a:ln>
        </p:spPr>
      </p:pic>
      <p:sp>
        <p:nvSpPr>
          <p:cNvPr id="5" name="TextBox 4"/>
          <p:cNvSpPr txBox="1"/>
          <p:nvPr/>
        </p:nvSpPr>
        <p:spPr>
          <a:xfrm>
            <a:off x="5244353" y="835725"/>
            <a:ext cx="3818965" cy="5632311"/>
          </a:xfrm>
          <a:prstGeom prst="rect">
            <a:avLst/>
          </a:prstGeom>
          <a:noFill/>
        </p:spPr>
        <p:txBody>
          <a:bodyPr wrap="square" rtlCol="0">
            <a:spAutoFit/>
          </a:bodyPr>
          <a:lstStyle/>
          <a:p>
            <a:pPr marL="342900" indent="-342900">
              <a:buFont typeface="+mj-lt"/>
              <a:buAutoNum type="arabicPeriod"/>
            </a:pPr>
            <a:r>
              <a:rPr lang="en-CA" dirty="0"/>
              <a:t>cut-offs move from 0 to 0.028, the accuracy rate raises sharply from 0 to 80 percent.</a:t>
            </a:r>
            <a:r>
              <a:rPr lang="en-US" dirty="0"/>
              <a:t> </a:t>
            </a:r>
            <a:endParaRPr lang="en-US" dirty="0" smtClean="0"/>
          </a:p>
          <a:p>
            <a:pPr marL="342900" indent="-342900">
              <a:buFont typeface="+mj-lt"/>
              <a:buAutoNum type="arabicPeriod"/>
            </a:pPr>
            <a:r>
              <a:rPr lang="en-CA" dirty="0"/>
              <a:t>Going beyond 0.028, the growth rate of accuracy rate tends to be gentle and gradually approach to 100 percent</a:t>
            </a:r>
            <a:r>
              <a:rPr lang="en-US" dirty="0"/>
              <a:t> </a:t>
            </a:r>
            <a:endParaRPr lang="en-US" dirty="0" smtClean="0"/>
          </a:p>
          <a:p>
            <a:pPr marL="342900" indent="-342900">
              <a:buFont typeface="+mj-lt"/>
              <a:buAutoNum type="arabicPeriod"/>
            </a:pPr>
            <a:r>
              <a:rPr lang="en-CA" dirty="0"/>
              <a:t>summary statistics of </a:t>
            </a:r>
            <a:r>
              <a:rPr lang="en-CA" b="1" dirty="0"/>
              <a:t>predictions_4 </a:t>
            </a:r>
            <a:r>
              <a:rPr lang="en-CA" dirty="0"/>
              <a:t>illustrates the distribution of cut-offs contains big jumps in the right tail</a:t>
            </a:r>
            <a:r>
              <a:rPr lang="en-US" dirty="0"/>
              <a:t> </a:t>
            </a:r>
            <a:endParaRPr lang="en-US" dirty="0" smtClean="0"/>
          </a:p>
          <a:p>
            <a:pPr marL="342900" indent="-342900">
              <a:buFont typeface="+mj-lt"/>
              <a:buAutoNum type="arabicPeriod"/>
            </a:pPr>
            <a:r>
              <a:rPr lang="en-CA" dirty="0"/>
              <a:t>a positive relationship between the cut-offs and the accuracy rates</a:t>
            </a:r>
            <a:r>
              <a:rPr lang="en-US" dirty="0"/>
              <a:t> </a:t>
            </a:r>
            <a:endParaRPr lang="en-US" dirty="0" smtClean="0"/>
          </a:p>
          <a:p>
            <a:pPr marL="342900" indent="-342900">
              <a:buFont typeface="+mj-lt"/>
              <a:buAutoNum type="arabicPeriod"/>
            </a:pPr>
            <a:r>
              <a:rPr lang="en-CA" dirty="0"/>
              <a:t>the 91th </a:t>
            </a:r>
            <a:r>
              <a:rPr lang="en-CA" dirty="0" err="1"/>
              <a:t>quantile</a:t>
            </a:r>
            <a:r>
              <a:rPr lang="en-CA" dirty="0"/>
              <a:t> of the prediction is chosen as the cut-off in this analysis, and the corresponding accuracy rate is 90 percent. </a:t>
            </a:r>
            <a:endParaRPr lang="en-US" dirty="0"/>
          </a:p>
        </p:txBody>
      </p:sp>
    </p:spTree>
    <p:extLst>
      <p:ext uri="{BB962C8B-B14F-4D97-AF65-F5344CB8AC3E}">
        <p14:creationId xmlns:p14="http://schemas.microsoft.com/office/powerpoint/2010/main" val="1477786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and AUC </a:t>
            </a:r>
            <a:endParaRPr lang="en-US" dirty="0"/>
          </a:p>
        </p:txBody>
      </p:sp>
      <p:sp>
        <p:nvSpPr>
          <p:cNvPr id="3" name="Content Placeholder 2"/>
          <p:cNvSpPr>
            <a:spLocks noGrp="1"/>
          </p:cNvSpPr>
          <p:nvPr>
            <p:ph idx="1"/>
          </p:nvPr>
        </p:nvSpPr>
        <p:spPr/>
        <p:txBody>
          <a:bodyPr/>
          <a:lstStyle/>
          <a:p>
            <a:r>
              <a:rPr lang="en-US" dirty="0" smtClean="0"/>
              <a:t>ROC: </a:t>
            </a:r>
            <a:r>
              <a:rPr lang="en-CA" dirty="0" smtClean="0"/>
              <a:t>Receiver </a:t>
            </a:r>
            <a:r>
              <a:rPr lang="en-CA" dirty="0"/>
              <a:t>Operating Characteristic </a:t>
            </a:r>
            <a:r>
              <a:rPr lang="en-CA" dirty="0" smtClean="0"/>
              <a:t>Curves</a:t>
            </a:r>
          </a:p>
          <a:p>
            <a:r>
              <a:rPr lang="en-CA" dirty="0" smtClean="0"/>
              <a:t>AUC: </a:t>
            </a:r>
            <a:r>
              <a:rPr lang="en-CA" dirty="0"/>
              <a:t>Areas under the curves </a:t>
            </a:r>
            <a:endParaRPr lang="en-CA" dirty="0" smtClean="0"/>
          </a:p>
          <a:p>
            <a:r>
              <a:rPr lang="en-CA" dirty="0" smtClean="0"/>
              <a:t>AUC is </a:t>
            </a:r>
            <a:r>
              <a:rPr lang="en-CA" dirty="0"/>
              <a:t>commonly used to determine which of models predicts the classes with the highest precisions. The </a:t>
            </a:r>
            <a:r>
              <a:rPr lang="en-CA" dirty="0" smtClean="0"/>
              <a:t>models </a:t>
            </a:r>
            <a:r>
              <a:rPr lang="en-CA" dirty="0"/>
              <a:t>with higher AUCs are preferred.</a:t>
            </a:r>
            <a:r>
              <a:rPr lang="en-US" dirty="0"/>
              <a:t> </a:t>
            </a:r>
            <a:endParaRPr lang="en-US" dirty="0" smtClean="0"/>
          </a:p>
          <a:p>
            <a:endParaRPr lang="en-US" dirty="0"/>
          </a:p>
        </p:txBody>
      </p:sp>
      <p:pic>
        <p:nvPicPr>
          <p:cNvPr id="4" name="Picture 3"/>
          <p:cNvPicPr/>
          <p:nvPr/>
        </p:nvPicPr>
        <p:blipFill>
          <a:blip r:embed="rId2"/>
          <a:stretch>
            <a:fillRect/>
          </a:stretch>
        </p:blipFill>
        <p:spPr>
          <a:xfrm>
            <a:off x="2222127" y="4100975"/>
            <a:ext cx="2933700" cy="419100"/>
          </a:xfrm>
          <a:prstGeom prst="rect">
            <a:avLst/>
          </a:prstGeom>
        </p:spPr>
      </p:pic>
    </p:spTree>
    <p:extLst>
      <p:ext uri="{BB962C8B-B14F-4D97-AF65-F5344CB8AC3E}">
        <p14:creationId xmlns:p14="http://schemas.microsoft.com/office/powerpoint/2010/main" val="1002677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Curves </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7643" y="2147141"/>
            <a:ext cx="4013011" cy="3881437"/>
          </a:xfrm>
          <a:prstGeom prst="rect">
            <a:avLst/>
          </a:prstGeom>
          <a:noFill/>
          <a:ln>
            <a:noFill/>
          </a:ln>
        </p:spPr>
      </p:pic>
      <p:sp>
        <p:nvSpPr>
          <p:cNvPr id="5" name="TextBox 4"/>
          <p:cNvSpPr txBox="1"/>
          <p:nvPr/>
        </p:nvSpPr>
        <p:spPr>
          <a:xfrm>
            <a:off x="5782235" y="1667435"/>
            <a:ext cx="3738283" cy="4247317"/>
          </a:xfrm>
          <a:prstGeom prst="rect">
            <a:avLst/>
          </a:prstGeom>
          <a:noFill/>
        </p:spPr>
        <p:txBody>
          <a:bodyPr wrap="square" rtlCol="0">
            <a:spAutoFit/>
          </a:bodyPr>
          <a:lstStyle/>
          <a:p>
            <a:pPr marL="342900" indent="-342900">
              <a:buFont typeface="+mj-lt"/>
              <a:buAutoNum type="arabicPeriod"/>
            </a:pPr>
            <a:r>
              <a:rPr lang="en-CA" dirty="0"/>
              <a:t>AUC calculated for the full regression is only slightly higher than 0.5</a:t>
            </a:r>
            <a:r>
              <a:rPr lang="en-US" dirty="0"/>
              <a:t> </a:t>
            </a:r>
            <a:endParaRPr lang="en-US" dirty="0" smtClean="0"/>
          </a:p>
          <a:p>
            <a:pPr marL="342900" indent="-342900">
              <a:buFont typeface="+mj-lt"/>
              <a:buAutoNum type="arabicPeriod"/>
            </a:pPr>
            <a:r>
              <a:rPr lang="en-CA" dirty="0"/>
              <a:t>second regression shows a much higher value, which is 0.7163</a:t>
            </a:r>
            <a:r>
              <a:rPr lang="en-US" dirty="0"/>
              <a:t> </a:t>
            </a:r>
            <a:endParaRPr lang="en-US" dirty="0" smtClean="0"/>
          </a:p>
          <a:p>
            <a:pPr marL="342900" indent="-342900">
              <a:buFont typeface="+mj-lt"/>
              <a:buAutoNum type="arabicPeriod"/>
            </a:pPr>
            <a:r>
              <a:rPr lang="en-CA" dirty="0"/>
              <a:t>the regression only contains the proxies of consumer rating and logistic affairs where the products sold is strongly preferred in terms of predicting the price change</a:t>
            </a:r>
            <a:r>
              <a:rPr lang="en-US" dirty="0"/>
              <a:t> </a:t>
            </a:r>
            <a:endParaRPr lang="en-US" dirty="0" smtClean="0"/>
          </a:p>
          <a:p>
            <a:endParaRPr lang="en-US" dirty="0"/>
          </a:p>
          <a:p>
            <a:r>
              <a:rPr lang="en-US" dirty="0" smtClean="0"/>
              <a:t>Black line: full regression</a:t>
            </a:r>
          </a:p>
          <a:p>
            <a:r>
              <a:rPr lang="en-US" dirty="0" smtClean="0"/>
              <a:t>Blue line: second regression</a:t>
            </a:r>
            <a:endParaRPr lang="en-US" dirty="0"/>
          </a:p>
        </p:txBody>
      </p:sp>
    </p:spTree>
    <p:extLst>
      <p:ext uri="{BB962C8B-B14F-4D97-AF65-F5344CB8AC3E}">
        <p14:creationId xmlns:p14="http://schemas.microsoft.com/office/powerpoint/2010/main" val="957413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recommendations </a:t>
            </a:r>
            <a:endParaRPr lang="en-US" dirty="0"/>
          </a:p>
        </p:txBody>
      </p:sp>
      <p:sp>
        <p:nvSpPr>
          <p:cNvPr id="3" name="Content Placeholder 2"/>
          <p:cNvSpPr>
            <a:spLocks noGrp="1"/>
          </p:cNvSpPr>
          <p:nvPr>
            <p:ph idx="1"/>
          </p:nvPr>
        </p:nvSpPr>
        <p:spPr>
          <a:xfrm>
            <a:off x="677334" y="1586753"/>
            <a:ext cx="8596668" cy="4948518"/>
          </a:xfrm>
        </p:spPr>
        <p:txBody>
          <a:bodyPr>
            <a:normAutofit lnSpcReduction="10000"/>
          </a:bodyPr>
          <a:lstStyle/>
          <a:p>
            <a:pPr marL="0" indent="0">
              <a:buNone/>
            </a:pPr>
            <a:r>
              <a:rPr lang="en-CA" b="1" dirty="0"/>
              <a:t>Business Perspective </a:t>
            </a:r>
            <a:r>
              <a:rPr lang="en-CA" b="1" dirty="0" smtClean="0"/>
              <a:t>:</a:t>
            </a:r>
          </a:p>
          <a:p>
            <a:pPr>
              <a:buFont typeface="+mj-lt"/>
              <a:buAutoNum type="arabicPeriod"/>
            </a:pPr>
            <a:r>
              <a:rPr lang="en-CA" dirty="0"/>
              <a:t>the three features mentioned above fail to explain the price change, even though they may be the determinants of from the sales promotion perspective.</a:t>
            </a:r>
            <a:r>
              <a:rPr lang="en-US" dirty="0"/>
              <a:t> </a:t>
            </a:r>
            <a:endParaRPr lang="en-US" dirty="0" smtClean="0"/>
          </a:p>
          <a:p>
            <a:pPr>
              <a:buFont typeface="+mj-lt"/>
              <a:buAutoNum type="arabicPeriod"/>
            </a:pPr>
            <a:r>
              <a:rPr lang="en-CA" dirty="0"/>
              <a:t>stock status, color and list prices of the products fail to explain the dependent variable</a:t>
            </a:r>
            <a:r>
              <a:rPr lang="en-US" dirty="0"/>
              <a:t> </a:t>
            </a:r>
            <a:endParaRPr lang="en-US" dirty="0" smtClean="0"/>
          </a:p>
          <a:p>
            <a:pPr>
              <a:buFont typeface="+mj-lt"/>
              <a:buAutoNum type="arabicPeriod"/>
            </a:pPr>
            <a:r>
              <a:rPr lang="en-CA" dirty="0"/>
              <a:t>mobile devices produced by Arise, Blackberry, Sony and HTC are more likely to increase their prices.</a:t>
            </a:r>
            <a:r>
              <a:rPr lang="en-US" dirty="0"/>
              <a:t> </a:t>
            </a:r>
            <a:endParaRPr lang="en-US" dirty="0" smtClean="0"/>
          </a:p>
          <a:p>
            <a:pPr>
              <a:buFont typeface="+mj-lt"/>
              <a:buAutoNum type="arabicPeriod"/>
            </a:pPr>
            <a:r>
              <a:rPr lang="en-CA" dirty="0"/>
              <a:t>this analysis provides no guidance for producers on how to improve the chance of charging higher prices other than the brand itself. </a:t>
            </a:r>
            <a:endParaRPr lang="en-US" dirty="0" smtClean="0"/>
          </a:p>
          <a:p>
            <a:pPr>
              <a:buFont typeface="+mj-lt"/>
              <a:buAutoNum type="arabicPeriod"/>
            </a:pPr>
            <a:r>
              <a:rPr lang="en-US" dirty="0" smtClean="0"/>
              <a:t>Recommendations: </a:t>
            </a:r>
            <a:r>
              <a:rPr lang="en-CA" dirty="0"/>
              <a:t>customers who are looking for products from these four companies will be better off, if they make purchasing decision at the current time period. </a:t>
            </a:r>
            <a:endParaRPr lang="en-CA" dirty="0" smtClean="0"/>
          </a:p>
          <a:p>
            <a:pPr>
              <a:buFont typeface="+mj-lt"/>
              <a:buAutoNum type="arabicPeriod"/>
            </a:pPr>
            <a:r>
              <a:rPr lang="en-CA" dirty="0" smtClean="0"/>
              <a:t>Recommendations in Predictions: </a:t>
            </a:r>
            <a:r>
              <a:rPr lang="en-CA" dirty="0"/>
              <a:t>average rating, number of users who rated the products, whether having free delivery service and time spent on shipping are necessary to be taken into consideration</a:t>
            </a:r>
            <a:r>
              <a:rPr lang="en-US" dirty="0"/>
              <a:t> </a:t>
            </a:r>
            <a:endParaRPr lang="en-CA" dirty="0" smtClean="0"/>
          </a:p>
          <a:p>
            <a:pPr>
              <a:buFont typeface="+mj-lt"/>
              <a:buAutoNum type="arabicPeriod"/>
            </a:pPr>
            <a:endParaRPr lang="en-US" dirty="0"/>
          </a:p>
        </p:txBody>
      </p:sp>
    </p:spTree>
    <p:extLst>
      <p:ext uri="{BB962C8B-B14F-4D97-AF65-F5344CB8AC3E}">
        <p14:creationId xmlns:p14="http://schemas.microsoft.com/office/powerpoint/2010/main" val="716215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Introduction and Background </a:t>
            </a:r>
            <a:endParaRPr lang="en-US" dirty="0"/>
          </a:p>
        </p:txBody>
      </p:sp>
      <p:sp>
        <p:nvSpPr>
          <p:cNvPr id="3" name="Content Placeholder 2"/>
          <p:cNvSpPr>
            <a:spLocks noGrp="1"/>
          </p:cNvSpPr>
          <p:nvPr>
            <p:ph idx="1"/>
          </p:nvPr>
        </p:nvSpPr>
        <p:spPr/>
        <p:txBody>
          <a:bodyPr/>
          <a:lstStyle/>
          <a:p>
            <a:r>
              <a:rPr lang="en-US" dirty="0"/>
              <a:t>Online shopping has become one of the most prevailing shopping patterns in recent years</a:t>
            </a:r>
            <a:r>
              <a:rPr lang="en-US" dirty="0" smtClean="0"/>
              <a:t>.</a:t>
            </a:r>
          </a:p>
          <a:p>
            <a:r>
              <a:rPr lang="en-US" dirty="0"/>
              <a:t>However, the qualities of online products are invisible to some </a:t>
            </a:r>
            <a:r>
              <a:rPr lang="en-US" dirty="0" smtClean="0"/>
              <a:t>extent.</a:t>
            </a:r>
          </a:p>
          <a:p>
            <a:r>
              <a:rPr lang="en-US" dirty="0" smtClean="0"/>
              <a:t>Three </a:t>
            </a:r>
            <a:r>
              <a:rPr lang="en-US" dirty="0"/>
              <a:t>external factors that affect online shopping</a:t>
            </a:r>
            <a:r>
              <a:rPr lang="en-US" dirty="0" smtClean="0"/>
              <a:t>:</a:t>
            </a:r>
          </a:p>
          <a:p>
            <a:pPr>
              <a:buFont typeface="+mj-lt"/>
              <a:buAutoNum type="arabicPeriod"/>
            </a:pPr>
            <a:r>
              <a:rPr lang="en-US" b="1" i="1" dirty="0"/>
              <a:t>Ratings and comments from other </a:t>
            </a:r>
            <a:r>
              <a:rPr lang="en-US" b="1" i="1" dirty="0" smtClean="0"/>
              <a:t>users</a:t>
            </a:r>
          </a:p>
          <a:p>
            <a:pPr>
              <a:buFont typeface="+mj-lt"/>
              <a:buAutoNum type="arabicPeriod"/>
            </a:pPr>
            <a:r>
              <a:rPr lang="en-US" b="1" i="1" dirty="0"/>
              <a:t>Logistic </a:t>
            </a:r>
            <a:r>
              <a:rPr lang="en-US" b="1" i="1" dirty="0" smtClean="0"/>
              <a:t>affairs</a:t>
            </a:r>
          </a:p>
          <a:p>
            <a:pPr>
              <a:buFont typeface="+mj-lt"/>
              <a:buAutoNum type="arabicPeriod"/>
            </a:pPr>
            <a:r>
              <a:rPr lang="en-US" b="1" i="1" dirty="0"/>
              <a:t>Choices of platforms</a:t>
            </a:r>
            <a:endParaRPr lang="en-US" b="1" i="1" dirty="0"/>
          </a:p>
        </p:txBody>
      </p:sp>
    </p:spTree>
    <p:extLst>
      <p:ext uri="{BB962C8B-B14F-4D97-AF65-F5344CB8AC3E}">
        <p14:creationId xmlns:p14="http://schemas.microsoft.com/office/powerpoint/2010/main" val="1419607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recommendations</a:t>
            </a:r>
            <a:endParaRPr lang="en-US" dirty="0"/>
          </a:p>
        </p:txBody>
      </p:sp>
      <p:sp>
        <p:nvSpPr>
          <p:cNvPr id="3" name="Content Placeholder 2"/>
          <p:cNvSpPr>
            <a:spLocks noGrp="1"/>
          </p:cNvSpPr>
          <p:nvPr>
            <p:ph idx="1"/>
          </p:nvPr>
        </p:nvSpPr>
        <p:spPr>
          <a:xfrm>
            <a:off x="677334" y="1317812"/>
            <a:ext cx="9125572" cy="5365376"/>
          </a:xfrm>
        </p:spPr>
        <p:txBody>
          <a:bodyPr>
            <a:normAutofit lnSpcReduction="10000"/>
          </a:bodyPr>
          <a:lstStyle/>
          <a:p>
            <a:pPr marL="0" indent="0">
              <a:buNone/>
            </a:pPr>
            <a:r>
              <a:rPr lang="en-CA" b="1" dirty="0"/>
              <a:t>Technical </a:t>
            </a:r>
            <a:r>
              <a:rPr lang="en-CA" b="1" dirty="0" smtClean="0"/>
              <a:t>Perspective:</a:t>
            </a:r>
          </a:p>
          <a:p>
            <a:pPr marL="0" indent="0">
              <a:buNone/>
            </a:pPr>
            <a:r>
              <a:rPr lang="en-CA" b="1" dirty="0" smtClean="0"/>
              <a:t>Omitted variables</a:t>
            </a:r>
          </a:p>
          <a:p>
            <a:pPr>
              <a:buFont typeface="+mj-lt"/>
              <a:buAutoNum type="arabicPeriod"/>
            </a:pPr>
            <a:r>
              <a:rPr lang="en-CA" dirty="0"/>
              <a:t>O</a:t>
            </a:r>
            <a:r>
              <a:rPr lang="en-CA" dirty="0" smtClean="0"/>
              <a:t>mitted </a:t>
            </a:r>
            <a:r>
              <a:rPr lang="en-CA" dirty="0"/>
              <a:t>variables of this analysis threatens the accuracy</a:t>
            </a:r>
            <a:r>
              <a:rPr lang="en-US" dirty="0"/>
              <a:t> </a:t>
            </a:r>
            <a:r>
              <a:rPr lang="en-US" dirty="0" smtClean="0"/>
              <a:t>, Ex: </a:t>
            </a:r>
            <a:r>
              <a:rPr lang="en-CA" dirty="0"/>
              <a:t>edition of the products and the frequency of the new products </a:t>
            </a:r>
            <a:endParaRPr lang="en-CA" dirty="0" smtClean="0"/>
          </a:p>
          <a:p>
            <a:pPr>
              <a:buFont typeface="+mj-lt"/>
              <a:buAutoNum type="arabicPeriod"/>
            </a:pPr>
            <a:r>
              <a:rPr lang="en-US" dirty="0" smtClean="0"/>
              <a:t>Important factor: internal competition fail to be included ( no Data)</a:t>
            </a:r>
          </a:p>
          <a:p>
            <a:pPr marL="0" indent="0">
              <a:buNone/>
            </a:pPr>
            <a:r>
              <a:rPr lang="en-US" b="1" dirty="0" smtClean="0"/>
              <a:t>Predictions</a:t>
            </a:r>
          </a:p>
          <a:p>
            <a:pPr>
              <a:buFont typeface="+mj-lt"/>
              <a:buAutoNum type="arabicPeriod"/>
            </a:pPr>
            <a:r>
              <a:rPr lang="en-CA" dirty="0"/>
              <a:t>AUC instead of z-values should be our primary focus</a:t>
            </a:r>
            <a:r>
              <a:rPr lang="en-US" dirty="0"/>
              <a:t> </a:t>
            </a:r>
            <a:endParaRPr lang="en-US" dirty="0" smtClean="0"/>
          </a:p>
          <a:p>
            <a:pPr>
              <a:buFont typeface="+mj-lt"/>
              <a:buAutoNum type="arabicPeriod"/>
            </a:pPr>
            <a:r>
              <a:rPr lang="en-CA" dirty="0"/>
              <a:t>T</a:t>
            </a:r>
            <a:r>
              <a:rPr lang="en-CA" dirty="0" smtClean="0"/>
              <a:t>he </a:t>
            </a:r>
            <a:r>
              <a:rPr lang="en-CA" dirty="0"/>
              <a:t>nature of the regression</a:t>
            </a:r>
            <a:r>
              <a:rPr lang="en-US" dirty="0"/>
              <a:t> </a:t>
            </a:r>
            <a:r>
              <a:rPr lang="en-CA" dirty="0"/>
              <a:t>allows us to interpret the coefficients by including “</a:t>
            </a:r>
            <a:r>
              <a:rPr lang="en-CA" dirty="0" smtClean="0"/>
              <a:t>benchmarks</a:t>
            </a:r>
            <a:r>
              <a:rPr lang="en-US" dirty="0" smtClean="0"/>
              <a:t>”</a:t>
            </a:r>
          </a:p>
          <a:p>
            <a:pPr>
              <a:buFont typeface="+mj-lt"/>
              <a:buAutoNum type="arabicPeriod"/>
            </a:pPr>
            <a:r>
              <a:rPr lang="en-CA" dirty="0"/>
              <a:t>the coefficients reported are interpreted as the effects on the price change compared to the omitted variables</a:t>
            </a:r>
            <a:r>
              <a:rPr lang="en-US" dirty="0"/>
              <a:t> </a:t>
            </a:r>
            <a:endParaRPr lang="en-US" dirty="0" smtClean="0"/>
          </a:p>
          <a:p>
            <a:pPr>
              <a:buFont typeface="+mj-lt"/>
              <a:buAutoNum type="arabicPeriod"/>
            </a:pPr>
            <a:r>
              <a:rPr lang="en-CA" dirty="0"/>
              <a:t>insignificance of the variables is not equivalent to zero effects on price change to some extent </a:t>
            </a:r>
            <a:endParaRPr lang="en-CA" dirty="0" smtClean="0"/>
          </a:p>
          <a:p>
            <a:pPr>
              <a:buFont typeface="+mj-lt"/>
              <a:buAutoNum type="arabicPeriod"/>
            </a:pPr>
            <a:r>
              <a:rPr lang="en-CA" b="1" dirty="0" smtClean="0"/>
              <a:t>Model is imperfect </a:t>
            </a:r>
            <a:r>
              <a:rPr lang="en-CA" b="1" dirty="0"/>
              <a:t>but acceptable</a:t>
            </a:r>
            <a:r>
              <a:rPr lang="en-US" b="1" dirty="0"/>
              <a:t> </a:t>
            </a:r>
            <a:endParaRPr lang="en-US" b="1" dirty="0" smtClean="0"/>
          </a:p>
          <a:p>
            <a:pPr marL="0" indent="0">
              <a:buNone/>
            </a:pPr>
            <a:r>
              <a:rPr lang="en-US" sz="2400" b="1" i="1" dirty="0" smtClean="0"/>
              <a:t>Overall: we need </a:t>
            </a:r>
            <a:r>
              <a:rPr lang="en-CA" sz="2400" b="1" i="1" dirty="0"/>
              <a:t>a more comprehensive dataset</a:t>
            </a:r>
            <a:r>
              <a:rPr lang="en-US" sz="2400" b="1" i="1" dirty="0"/>
              <a:t> </a:t>
            </a:r>
            <a:endParaRPr lang="en-US" sz="2400" b="1" i="1" dirty="0" smtClean="0"/>
          </a:p>
        </p:txBody>
      </p:sp>
    </p:spTree>
    <p:extLst>
      <p:ext uri="{BB962C8B-B14F-4D97-AF65-F5344CB8AC3E}">
        <p14:creationId xmlns:p14="http://schemas.microsoft.com/office/powerpoint/2010/main" val="1869425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and Background </a:t>
            </a:r>
            <a:endParaRPr lang="en-US" dirty="0"/>
          </a:p>
        </p:txBody>
      </p:sp>
      <p:sp>
        <p:nvSpPr>
          <p:cNvPr id="3" name="Content Placeholder 2"/>
          <p:cNvSpPr>
            <a:spLocks noGrp="1"/>
          </p:cNvSpPr>
          <p:nvPr>
            <p:ph idx="1"/>
          </p:nvPr>
        </p:nvSpPr>
        <p:spPr/>
        <p:txBody>
          <a:bodyPr/>
          <a:lstStyle/>
          <a:p>
            <a:r>
              <a:rPr lang="en-US" sz="2000" dirty="0"/>
              <a:t>Customers unlikely bargain with the producers in the process of online </a:t>
            </a:r>
            <a:r>
              <a:rPr lang="en-US" sz="2000" dirty="0" smtClean="0"/>
              <a:t>shopping.</a:t>
            </a:r>
            <a:r>
              <a:rPr lang="en-CA" sz="2000" dirty="0" smtClean="0"/>
              <a:t>---</a:t>
            </a:r>
            <a:r>
              <a:rPr lang="en-US" sz="2000" dirty="0" smtClean="0"/>
              <a:t>Price takers</a:t>
            </a:r>
            <a:endParaRPr lang="zh-CN" altLang="en-US" sz="2000" dirty="0" smtClean="0"/>
          </a:p>
          <a:p>
            <a:endParaRPr lang="zh-CN" altLang="en-US" sz="2000" dirty="0"/>
          </a:p>
          <a:p>
            <a:r>
              <a:rPr lang="en-US" sz="2000" dirty="0"/>
              <a:t>Providers and platforms are </a:t>
            </a:r>
            <a:r>
              <a:rPr lang="en-US" sz="2000" dirty="0" smtClean="0"/>
              <a:t>profit-seekers</a:t>
            </a:r>
            <a:endParaRPr lang="zh-CN" altLang="en-US" sz="2000" dirty="0" smtClean="0"/>
          </a:p>
          <a:p>
            <a:endParaRPr lang="zh-CN" altLang="en-US" sz="2000" dirty="0"/>
          </a:p>
          <a:p>
            <a:r>
              <a:rPr lang="en-US" sz="2000" dirty="0"/>
              <a:t>The prices of commodities may be adjusted frequently for either clearance or profit making purposes</a:t>
            </a:r>
            <a:endParaRPr lang="zh-CN" altLang="en-US" sz="2000" dirty="0" smtClean="0"/>
          </a:p>
          <a:p>
            <a:endParaRPr lang="en-US" dirty="0"/>
          </a:p>
        </p:txBody>
      </p:sp>
    </p:spTree>
    <p:extLst>
      <p:ext uri="{BB962C8B-B14F-4D97-AF65-F5344CB8AC3E}">
        <p14:creationId xmlns:p14="http://schemas.microsoft.com/office/powerpoint/2010/main" val="25159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and Background </a:t>
            </a:r>
            <a:endParaRPr lang="en-US" dirty="0"/>
          </a:p>
        </p:txBody>
      </p:sp>
      <p:sp>
        <p:nvSpPr>
          <p:cNvPr id="3" name="Content Placeholder 2"/>
          <p:cNvSpPr>
            <a:spLocks noGrp="1"/>
          </p:cNvSpPr>
          <p:nvPr>
            <p:ph idx="1"/>
          </p:nvPr>
        </p:nvSpPr>
        <p:spPr/>
        <p:txBody>
          <a:bodyPr/>
          <a:lstStyle/>
          <a:p>
            <a:r>
              <a:rPr lang="en-US" dirty="0"/>
              <a:t>Dependent Variable: whether the price increases or not in the next sale time </a:t>
            </a:r>
            <a:r>
              <a:rPr lang="en-US" dirty="0" smtClean="0"/>
              <a:t>period</a:t>
            </a:r>
            <a:endParaRPr lang="zh-CN" altLang="en-US" dirty="0" smtClean="0"/>
          </a:p>
          <a:p>
            <a:endParaRPr lang="zh-CN" altLang="en-US" dirty="0"/>
          </a:p>
          <a:p>
            <a:r>
              <a:rPr lang="en-US" dirty="0"/>
              <a:t>Customer Side: fully realize the trends of price change of the target products to make a wise purchasing </a:t>
            </a:r>
            <a:r>
              <a:rPr lang="en-US" dirty="0" smtClean="0"/>
              <a:t>decision</a:t>
            </a:r>
            <a:endParaRPr lang="zh-CN" altLang="en-US" dirty="0" smtClean="0"/>
          </a:p>
          <a:p>
            <a:endParaRPr lang="zh-CN" altLang="en-US" dirty="0"/>
          </a:p>
          <a:p>
            <a:r>
              <a:rPr lang="en-US" dirty="0"/>
              <a:t>Producer Side: by investigating the effect of many factors along with the nature of the product </a:t>
            </a:r>
            <a:r>
              <a:rPr lang="en-US" dirty="0" smtClean="0"/>
              <a:t>itself, the </a:t>
            </a:r>
            <a:r>
              <a:rPr lang="en-US" dirty="0"/>
              <a:t>electronics producers will be able to find out the driving forces of the price changes</a:t>
            </a:r>
            <a:endParaRPr lang="en-US" dirty="0"/>
          </a:p>
        </p:txBody>
      </p:sp>
    </p:spTree>
    <p:extLst>
      <p:ext uri="{BB962C8B-B14F-4D97-AF65-F5344CB8AC3E}">
        <p14:creationId xmlns:p14="http://schemas.microsoft.com/office/powerpoint/2010/main" val="1042263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 and Methodology </a:t>
            </a:r>
            <a:br>
              <a:rPr lang="en-US" dirty="0"/>
            </a:br>
            <a:endParaRPr lang="en-US" dirty="0"/>
          </a:p>
        </p:txBody>
      </p:sp>
      <p:sp>
        <p:nvSpPr>
          <p:cNvPr id="3" name="Content Placeholder 2"/>
          <p:cNvSpPr>
            <a:spLocks noGrp="1"/>
          </p:cNvSpPr>
          <p:nvPr>
            <p:ph idx="1"/>
          </p:nvPr>
        </p:nvSpPr>
        <p:spPr/>
        <p:txBody>
          <a:bodyPr/>
          <a:lstStyle/>
          <a:p>
            <a:r>
              <a:rPr lang="en-US" altLang="zh-CN" dirty="0" smtClean="0"/>
              <a:t>Dataset: price</a:t>
            </a:r>
            <a:r>
              <a:rPr lang="en-US" i="1" dirty="0" smtClean="0"/>
              <a:t> </a:t>
            </a:r>
            <a:r>
              <a:rPr lang="en-US" i="1" dirty="0"/>
              <a:t>change prediction of electronics in Online </a:t>
            </a:r>
            <a:r>
              <a:rPr lang="en-US" i="1" dirty="0" smtClean="0"/>
              <a:t>shopping</a:t>
            </a:r>
            <a:endParaRPr lang="zh-CN" altLang="en-US" i="1" dirty="0" smtClean="0"/>
          </a:p>
          <a:p>
            <a:r>
              <a:rPr lang="en-US" altLang="zh-CN" dirty="0" smtClean="0"/>
              <a:t>Published by </a:t>
            </a:r>
            <a:r>
              <a:rPr lang="en-US" dirty="0" err="1" smtClean="0"/>
              <a:t>Kaggle</a:t>
            </a:r>
            <a:endParaRPr lang="en-US" dirty="0" smtClean="0"/>
          </a:p>
          <a:p>
            <a:r>
              <a:rPr lang="en-US" altLang="zh-CN" dirty="0" smtClean="0"/>
              <a:t>Web: </a:t>
            </a:r>
            <a:r>
              <a:rPr lang="en-US" dirty="0" smtClean="0">
                <a:hlinkClick r:id="rId2"/>
              </a:rPr>
              <a:t>https</a:t>
            </a:r>
            <a:r>
              <a:rPr lang="en-US" dirty="0">
                <a:hlinkClick r:id="rId2"/>
              </a:rPr>
              <a:t>://</a:t>
            </a:r>
            <a:r>
              <a:rPr lang="en-US" dirty="0" smtClean="0">
                <a:hlinkClick r:id="rId2"/>
              </a:rPr>
              <a:t>inclass.kaggle.com/c/price-change-prediction-of-electronics-in-onlineshopping/data</a:t>
            </a:r>
            <a:endParaRPr lang="zh-CN" altLang="en-US" dirty="0" smtClean="0"/>
          </a:p>
          <a:p>
            <a:r>
              <a:rPr lang="en-CA" altLang="zh-CN" dirty="0" smtClean="0"/>
              <a:t>Mobiles and cameras on Indian online shopping websites from 2011 to 2012</a:t>
            </a:r>
          </a:p>
          <a:p>
            <a:r>
              <a:rPr lang="en-CA" altLang="zh-CN" dirty="0" smtClean="0"/>
              <a:t>7765 observations </a:t>
            </a:r>
          </a:p>
          <a:p>
            <a:r>
              <a:rPr lang="en-CA" altLang="zh-CN" dirty="0" smtClean="0"/>
              <a:t>Variables: </a:t>
            </a:r>
            <a:r>
              <a:rPr lang="en-US" dirty="0"/>
              <a:t>brands, color, shipping methods, stock status, rating, websites where sold, category and price information of the products</a:t>
            </a:r>
            <a:endParaRPr lang="zh-CN" altLang="en-US" dirty="0" smtClean="0"/>
          </a:p>
          <a:p>
            <a:endParaRPr lang="zh-CN" altLang="en-US" dirty="0"/>
          </a:p>
        </p:txBody>
      </p:sp>
    </p:spTree>
    <p:extLst>
      <p:ext uri="{BB962C8B-B14F-4D97-AF65-F5344CB8AC3E}">
        <p14:creationId xmlns:p14="http://schemas.microsoft.com/office/powerpoint/2010/main" val="1357970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Wrangling</a:t>
            </a:r>
            <a:r>
              <a:rPr lang="en-CA" altLang="zh-CN" dirty="0" smtClean="0"/>
              <a:t>(Basic)</a:t>
            </a:r>
            <a:endParaRPr lang="en-US" dirty="0"/>
          </a:p>
        </p:txBody>
      </p:sp>
      <p:sp>
        <p:nvSpPr>
          <p:cNvPr id="3" name="Content Placeholder 2"/>
          <p:cNvSpPr>
            <a:spLocks noGrp="1"/>
          </p:cNvSpPr>
          <p:nvPr>
            <p:ph idx="1"/>
          </p:nvPr>
        </p:nvSpPr>
        <p:spPr/>
        <p:txBody>
          <a:bodyPr/>
          <a:lstStyle/>
          <a:p>
            <a:pPr>
              <a:buFont typeface="+mj-lt"/>
              <a:buAutoNum type="arabicPeriod"/>
            </a:pPr>
            <a:r>
              <a:rPr lang="en-US" altLang="zh-CN" dirty="0" smtClean="0"/>
              <a:t>Drop all the cameras, since the area of interest is mobile </a:t>
            </a:r>
            <a:endParaRPr lang="zh-CN" altLang="en-US" dirty="0" smtClean="0"/>
          </a:p>
          <a:p>
            <a:pPr>
              <a:buFont typeface="+mj-lt"/>
              <a:buAutoNum type="arabicPeriod"/>
            </a:pPr>
            <a:r>
              <a:rPr lang="en-US" altLang="zh-CN" dirty="0" smtClean="0"/>
              <a:t>F</a:t>
            </a:r>
            <a:r>
              <a:rPr lang="en-US" dirty="0" smtClean="0"/>
              <a:t>ill </a:t>
            </a:r>
            <a:r>
              <a:rPr lang="en-US" dirty="0"/>
              <a:t>in the blanks with NA, and then employ the </a:t>
            </a:r>
            <a:r>
              <a:rPr lang="en-US" dirty="0" err="1"/>
              <a:t>na.omit</a:t>
            </a:r>
            <a:r>
              <a:rPr lang="en-US" dirty="0"/>
              <a:t> command to remove all the missing values out of the </a:t>
            </a:r>
            <a:r>
              <a:rPr lang="en-US" dirty="0" smtClean="0"/>
              <a:t>dataset</a:t>
            </a:r>
            <a:endParaRPr lang="zh-CN" altLang="en-US" dirty="0" smtClean="0"/>
          </a:p>
          <a:p>
            <a:pPr>
              <a:buFont typeface="+mj-lt"/>
              <a:buAutoNum type="arabicPeriod"/>
            </a:pPr>
            <a:r>
              <a:rPr lang="en-US" altLang="zh-CN" dirty="0" smtClean="0"/>
              <a:t>Create standard dummy variables for stock status and whether having free delivery service </a:t>
            </a:r>
          </a:p>
          <a:p>
            <a:r>
              <a:rPr lang="en-US" dirty="0" smtClean="0"/>
              <a:t>Out of Stock and no free shipping service are recorded as two instead of one in the dataset </a:t>
            </a:r>
            <a:endParaRPr lang="en-US" dirty="0"/>
          </a:p>
        </p:txBody>
      </p:sp>
    </p:spTree>
    <p:extLst>
      <p:ext uri="{BB962C8B-B14F-4D97-AF65-F5344CB8AC3E}">
        <p14:creationId xmlns:p14="http://schemas.microsoft.com/office/powerpoint/2010/main" val="659327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 (Color)</a:t>
            </a:r>
            <a:endParaRPr lang="en-US" dirty="0"/>
          </a:p>
        </p:txBody>
      </p:sp>
      <p:sp>
        <p:nvSpPr>
          <p:cNvPr id="3" name="Content Placeholder 2"/>
          <p:cNvSpPr>
            <a:spLocks noGrp="1"/>
          </p:cNvSpPr>
          <p:nvPr>
            <p:ph idx="1"/>
          </p:nvPr>
        </p:nvSpPr>
        <p:spPr/>
        <p:txBody>
          <a:bodyPr/>
          <a:lstStyle/>
          <a:p>
            <a:r>
              <a:rPr lang="en-US" dirty="0"/>
              <a:t>R</a:t>
            </a:r>
            <a:r>
              <a:rPr lang="en-US" dirty="0" smtClean="0"/>
              <a:t>emove </a:t>
            </a:r>
            <a:r>
              <a:rPr lang="en-US" dirty="0"/>
              <a:t>the outliers and some “minorities” in the dataset to ensure the validity of the estimation</a:t>
            </a:r>
            <a:r>
              <a:rPr lang="en-US" dirty="0"/>
              <a:t> </a:t>
            </a:r>
            <a:endParaRPr lang="en-US" dirty="0" smtClean="0"/>
          </a:p>
          <a:p>
            <a:endParaRPr lang="en-US" dirty="0"/>
          </a:p>
        </p:txBody>
      </p:sp>
      <p:pic>
        <p:nvPicPr>
          <p:cNvPr id="4" name="Picture 3"/>
          <p:cNvPicPr/>
          <p:nvPr/>
        </p:nvPicPr>
        <p:blipFill>
          <a:blip r:embed="rId2"/>
          <a:stretch>
            <a:fillRect/>
          </a:stretch>
        </p:blipFill>
        <p:spPr>
          <a:xfrm>
            <a:off x="1115871" y="3050151"/>
            <a:ext cx="1819240" cy="2481405"/>
          </a:xfrm>
          <a:prstGeom prst="rect">
            <a:avLst/>
          </a:prstGeom>
        </p:spPr>
      </p:pic>
      <p:sp>
        <p:nvSpPr>
          <p:cNvPr id="5" name="TextBox 4"/>
          <p:cNvSpPr txBox="1"/>
          <p:nvPr/>
        </p:nvSpPr>
        <p:spPr>
          <a:xfrm>
            <a:off x="4644548" y="3026497"/>
            <a:ext cx="3826933" cy="2308324"/>
          </a:xfrm>
          <a:prstGeom prst="rect">
            <a:avLst/>
          </a:prstGeom>
          <a:noFill/>
        </p:spPr>
        <p:txBody>
          <a:bodyPr wrap="square" rtlCol="0">
            <a:spAutoFit/>
          </a:bodyPr>
          <a:lstStyle/>
          <a:p>
            <a:r>
              <a:rPr lang="en-US" dirty="0"/>
              <a:t>C</a:t>
            </a:r>
            <a:r>
              <a:rPr lang="en-US" dirty="0" smtClean="0"/>
              <a:t>olor </a:t>
            </a:r>
            <a:r>
              <a:rPr lang="en-US" dirty="0">
                <a:solidFill>
                  <a:srgbClr val="FF0000"/>
                </a:solidFill>
              </a:rPr>
              <a:t>brown</a:t>
            </a:r>
            <a:r>
              <a:rPr lang="en-US" dirty="0"/>
              <a:t>, </a:t>
            </a:r>
            <a:r>
              <a:rPr lang="en-US" dirty="0">
                <a:solidFill>
                  <a:srgbClr val="FF0000"/>
                </a:solidFill>
              </a:rPr>
              <a:t>dark tarnish</a:t>
            </a:r>
            <a:r>
              <a:rPr lang="en-US" dirty="0"/>
              <a:t> and </a:t>
            </a:r>
            <a:r>
              <a:rPr lang="en-US" dirty="0">
                <a:solidFill>
                  <a:srgbClr val="FF0000"/>
                </a:solidFill>
              </a:rPr>
              <a:t>stealth black </a:t>
            </a:r>
            <a:r>
              <a:rPr lang="en-US" dirty="0"/>
              <a:t>show low frequency in this dataset</a:t>
            </a:r>
            <a:r>
              <a:rPr lang="en-US" dirty="0"/>
              <a:t> </a:t>
            </a:r>
            <a:r>
              <a:rPr lang="en-US" dirty="0" smtClean="0"/>
              <a:t>( less than 10)</a:t>
            </a:r>
          </a:p>
          <a:p>
            <a:endParaRPr lang="en-US" dirty="0"/>
          </a:p>
          <a:p>
            <a:r>
              <a:rPr lang="en-US" dirty="0" smtClean="0"/>
              <a:t>Note: </a:t>
            </a:r>
            <a:r>
              <a:rPr lang="en-US" dirty="0"/>
              <a:t>Variables with low frequency are not representative and hence may mislead the </a:t>
            </a:r>
            <a:r>
              <a:rPr lang="en-US" dirty="0" smtClean="0"/>
              <a:t>analysis ---</a:t>
            </a:r>
            <a:r>
              <a:rPr lang="en-US" dirty="0" smtClean="0">
                <a:hlinkClick r:id="" action="ppaction://hlinkshowjump?jump=nextslide"/>
              </a:rPr>
              <a:t>Dummy Trap related </a:t>
            </a:r>
            <a:endParaRPr lang="en-US" dirty="0" smtClean="0"/>
          </a:p>
        </p:txBody>
      </p:sp>
    </p:spTree>
    <p:extLst>
      <p:ext uri="{BB962C8B-B14F-4D97-AF65-F5344CB8AC3E}">
        <p14:creationId xmlns:p14="http://schemas.microsoft.com/office/powerpoint/2010/main" val="1936852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Dummy Trap </a:t>
            </a:r>
            <a:endParaRPr lang="en-US" dirty="0"/>
          </a:p>
        </p:txBody>
      </p:sp>
      <p:sp>
        <p:nvSpPr>
          <p:cNvPr id="3" name="Content Placeholder 2"/>
          <p:cNvSpPr>
            <a:spLocks noGrp="1"/>
          </p:cNvSpPr>
          <p:nvPr>
            <p:ph idx="1"/>
          </p:nvPr>
        </p:nvSpPr>
        <p:spPr/>
        <p:txBody>
          <a:bodyPr>
            <a:noAutofit/>
          </a:bodyPr>
          <a:lstStyle/>
          <a:p>
            <a:r>
              <a:rPr lang="en-US" sz="2400" dirty="0"/>
              <a:t>C</a:t>
            </a:r>
            <a:r>
              <a:rPr lang="en-US" sz="2400" dirty="0" smtClean="0"/>
              <a:t>olor </a:t>
            </a:r>
            <a:r>
              <a:rPr lang="en-US" sz="2400" dirty="0"/>
              <a:t>will be treated as a categorical data in the estimation, in order to avoid dummy trap and perfect </a:t>
            </a:r>
            <a:r>
              <a:rPr lang="en-US" sz="2400" dirty="0" err="1"/>
              <a:t>multicolinearity</a:t>
            </a:r>
            <a:r>
              <a:rPr lang="en-US" sz="2400" dirty="0"/>
              <a:t> problems, one category of the categorical data will be omitted. When interpreting the results, the coefficients of the other categories illustrates the effect of the specific categories on the dependent variable compared to the omitted one. Thus, in case the low-frequency categories, which may lead to unfaithful results, are chosen as the omitted one, I remove the categories whose frequency are lower than ten. As well, this policy applies to other variables in this project.</a:t>
            </a:r>
          </a:p>
          <a:p>
            <a:endParaRPr lang="en-US" sz="2400" dirty="0"/>
          </a:p>
        </p:txBody>
      </p:sp>
    </p:spTree>
    <p:extLst>
      <p:ext uri="{BB962C8B-B14F-4D97-AF65-F5344CB8AC3E}">
        <p14:creationId xmlns:p14="http://schemas.microsoft.com/office/powerpoint/2010/main" val="9788247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142</TotalTime>
  <Words>1860</Words>
  <Application>Microsoft Macintosh PowerPoint</Application>
  <PresentationFormat>Widescreen</PresentationFormat>
  <Paragraphs>192</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Trebuchet MS</vt:lpstr>
      <vt:lpstr>Wingdings 3</vt:lpstr>
      <vt:lpstr>华文新魏</vt:lpstr>
      <vt:lpstr>方正姚体</vt:lpstr>
      <vt:lpstr>Arial</vt:lpstr>
      <vt:lpstr>Facet</vt:lpstr>
      <vt:lpstr>An Analysis of the Price Change in Online Mobile Shopping</vt:lpstr>
      <vt:lpstr>Table of Contents </vt:lpstr>
      <vt:lpstr>Introduction and Background </vt:lpstr>
      <vt:lpstr>Introduction and Background </vt:lpstr>
      <vt:lpstr>Introduction and Background </vt:lpstr>
      <vt:lpstr>Data Description and Methodology  </vt:lpstr>
      <vt:lpstr>Data Wrangling(Basic)</vt:lpstr>
      <vt:lpstr>Data Wrangling (Color)</vt:lpstr>
      <vt:lpstr>Why ? Dummy Trap </vt:lpstr>
      <vt:lpstr>Data Wrangling (average rating) </vt:lpstr>
      <vt:lpstr>Data Wrangling ( List Price) </vt:lpstr>
      <vt:lpstr>Data Wrangling ( Shipping period) </vt:lpstr>
      <vt:lpstr>Exploratory Analysis (OLS V.S. Logistic Regression) </vt:lpstr>
      <vt:lpstr>Creating Training and Test sets </vt:lpstr>
      <vt:lpstr>Model </vt:lpstr>
      <vt:lpstr>Model </vt:lpstr>
      <vt:lpstr>Data Analysis</vt:lpstr>
      <vt:lpstr>Marginal Effects-1</vt:lpstr>
      <vt:lpstr>Marginal Effects-2</vt:lpstr>
      <vt:lpstr>Marginal Effects-2&amp;3</vt:lpstr>
      <vt:lpstr>Marginal Effects 4</vt:lpstr>
      <vt:lpstr>Marginal Effects 4 </vt:lpstr>
      <vt:lpstr>Prediction</vt:lpstr>
      <vt:lpstr>Choice of Cut-offs </vt:lpstr>
      <vt:lpstr>Choice of Cut-offs </vt:lpstr>
      <vt:lpstr>Choice of Cut-offs </vt:lpstr>
      <vt:lpstr>ROC and AUC </vt:lpstr>
      <vt:lpstr>ROC Curves </vt:lpstr>
      <vt:lpstr>Conclusion and recommendations </vt:lpstr>
      <vt:lpstr>Conclusion and recommendations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the Price Change in Online Mobile Shopping</dc:title>
  <dc:creator>Shubo Zhang</dc:creator>
  <cp:lastModifiedBy>Shubo Zhang</cp:lastModifiedBy>
  <cp:revision>13</cp:revision>
  <dcterms:created xsi:type="dcterms:W3CDTF">2016-12-12T06:02:43Z</dcterms:created>
  <dcterms:modified xsi:type="dcterms:W3CDTF">2016-12-12T08:24:55Z</dcterms:modified>
</cp:coreProperties>
</file>