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0.jpeg" ContentType="image/jpe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9833040" y="360"/>
            <a:ext cx="246960" cy="5669640"/>
          </a:xfrm>
          <a:prstGeom prst="rect">
            <a:avLst/>
          </a:prstGeom>
          <a:ln w="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9831960" y="360"/>
            <a:ext cx="246960" cy="5669640"/>
          </a:xfrm>
          <a:prstGeom prst="rect">
            <a:avLst/>
          </a:prstGeom>
          <a:ln w="0">
            <a:noFill/>
          </a:ln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0" y="0"/>
            <a:ext cx="3150720" cy="539424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9831960" y="720"/>
            <a:ext cx="246960" cy="5669640"/>
          </a:xfrm>
          <a:prstGeom prst="rect">
            <a:avLst/>
          </a:prstGeom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 rot="10800000">
            <a:off x="6930000" y="275400"/>
            <a:ext cx="3150720" cy="5394240"/>
          </a:xfrm>
          <a:prstGeom prst="rect">
            <a:avLst/>
          </a:prstGeom>
          <a:ln w="0"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 flipH="1">
            <a:off x="720" y="-360"/>
            <a:ext cx="246960" cy="5669640"/>
          </a:xfrm>
          <a:prstGeom prst="rect">
            <a:avLst/>
          </a:prstGeom>
          <a:ln w="0">
            <a:noFill/>
          </a:ln>
        </p:spPr>
      </p:pic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 rot="10800000">
            <a:off x="6930000" y="275400"/>
            <a:ext cx="3150720" cy="5394240"/>
          </a:xfrm>
          <a:prstGeom prst="rect">
            <a:avLst/>
          </a:prstGeom>
          <a:ln w="0">
            <a:noFill/>
          </a:ln>
        </p:spPr>
      </p:pic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 flipH="1">
            <a:off x="720" y="-360"/>
            <a:ext cx="246960" cy="5669640"/>
          </a:xfrm>
          <a:prstGeom prst="rect">
            <a:avLst/>
          </a:prstGeom>
          <a:ln w="0">
            <a:noFill/>
          </a:ln>
        </p:spPr>
      </p:pic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ijsrcseit.com/paper/CSEIT205165.pdf" TargetMode="External"/><Relationship Id="rId2" Type="http://schemas.openxmlformats.org/officeDocument/2006/relationships/hyperlink" Target="https://www.ijircce.com/upload/2019/april/63C_real.pdf" TargetMode="External"/><Relationship Id="rId3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2"/>
          <p:cNvSpPr/>
          <p:nvPr/>
        </p:nvSpPr>
        <p:spPr>
          <a:xfrm>
            <a:off x="676080" y="1150920"/>
            <a:ext cx="636408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Remote Heart Rate and ECG Monitoring System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75" name="TextShape 3"/>
          <p:cNvSpPr/>
          <p:nvPr/>
        </p:nvSpPr>
        <p:spPr>
          <a:xfrm>
            <a:off x="676080" y="4130280"/>
            <a:ext cx="2925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ffffff"/>
                </a:solidFill>
                <a:latin typeface="Noto Sans"/>
                <a:ea typeface="DejaVu Sans"/>
              </a:rPr>
              <a:t>TCYS45 Shubham Singh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2"/>
          <p:cNvSpPr/>
          <p:nvPr/>
        </p:nvSpPr>
        <p:spPr>
          <a:xfrm>
            <a:off x="2880000" y="1518480"/>
            <a:ext cx="9464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TextShape 2"/>
          <p:cNvSpPr/>
          <p:nvPr/>
        </p:nvSpPr>
        <p:spPr>
          <a:xfrm>
            <a:off x="3240000" y="1980000"/>
            <a:ext cx="539928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Continuous heart rate monitoring and immediate heartbeat detection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Prevention through continuous monitoring, as well as analysis of ECG signals.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Supporting disease control andprevention.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New era of smart, proactive healthcare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8" name="TextShape 2"/>
          <p:cNvSpPr/>
          <p:nvPr/>
        </p:nvSpPr>
        <p:spPr>
          <a:xfrm>
            <a:off x="3291840" y="4208400"/>
            <a:ext cx="9464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TextShape 2"/>
          <p:cNvSpPr/>
          <p:nvPr/>
        </p:nvSpPr>
        <p:spPr>
          <a:xfrm>
            <a:off x="3383280" y="584640"/>
            <a:ext cx="669672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3400" spc="-1" strike="noStrike">
                <a:solidFill>
                  <a:srgbClr val="0393e4"/>
                </a:solidFill>
                <a:latin typeface="Noto Sans"/>
                <a:ea typeface="DejaVu Sans"/>
              </a:rPr>
              <a:t>Aim of the project</a:t>
            </a:r>
            <a:endParaRPr b="0" lang="en-IN" sz="3400" spc="-1" strike="noStrike"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510120" y="640080"/>
            <a:ext cx="2174040" cy="420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4"/>
          <p:cNvSpPr/>
          <p:nvPr/>
        </p:nvSpPr>
        <p:spPr>
          <a:xfrm>
            <a:off x="2214720" y="549720"/>
            <a:ext cx="69645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ffffff"/>
                </a:solidFill>
                <a:latin typeface="Noto Sans"/>
                <a:ea typeface="DejaVu Sans"/>
              </a:rPr>
              <a:t>OBJECTIVE OF PROJECT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82" name="TextShape 6"/>
          <p:cNvSpPr/>
          <p:nvPr/>
        </p:nvSpPr>
        <p:spPr>
          <a:xfrm>
            <a:off x="2835000" y="2520000"/>
            <a:ext cx="55767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800" spc="-1" strike="noStrike">
                <a:solidFill>
                  <a:srgbClr val="ffffff"/>
                </a:solidFill>
                <a:latin typeface="Noto Sans"/>
                <a:ea typeface="DejaVu Sans"/>
              </a:rPr>
              <a:t>Dolor Sit Amet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628560" y="1371600"/>
            <a:ext cx="2205720" cy="2925360"/>
          </a:xfrm>
          <a:prstGeom prst="rect">
            <a:avLst/>
          </a:prstGeom>
          <a:ln w="0">
            <a:noFill/>
          </a:ln>
        </p:spPr>
      </p:pic>
      <p:sp>
        <p:nvSpPr>
          <p:cNvPr id="284" name=""/>
          <p:cNvSpPr/>
          <p:nvPr/>
        </p:nvSpPr>
        <p:spPr>
          <a:xfrm>
            <a:off x="3420000" y="1173240"/>
            <a:ext cx="5759280" cy="422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Develop a reliable and accurate ECG sensor module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Use an ESP32 microcontroller to process the ECG signals 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Transmit the data wirelessly to a smartphone or a cloud server.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Design a user-friendly interface to display the ECG data.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Implement real-time monitoring 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Ensure the safety and comfort of the device by using appropriate materials and power management 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Optimize power consumption to extend battery life.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/>
          <p:nvPr/>
        </p:nvSpPr>
        <p:spPr>
          <a:xfrm>
            <a:off x="3060000" y="814320"/>
            <a:ext cx="557676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Components and Circuit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86" name="TextShape 2"/>
          <p:cNvSpPr/>
          <p:nvPr/>
        </p:nvSpPr>
        <p:spPr>
          <a:xfrm>
            <a:off x="2160000" y="1893960"/>
            <a:ext cx="5119560" cy="260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Following components are used for this project.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Esp 32 Development Board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Jumper Wires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Ad8232 ECG Sensor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Buzzer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ECG Electrodes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Resistors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5580000" y="2520000"/>
            <a:ext cx="3889440" cy="194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/>
          <p:nvPr/>
        </p:nvSpPr>
        <p:spPr>
          <a:xfrm>
            <a:off x="1188720" y="799560"/>
            <a:ext cx="557676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3200" spc="-1" strike="noStrike">
                <a:solidFill>
                  <a:srgbClr val="ffffff"/>
                </a:solidFill>
                <a:latin typeface="Noto Sans"/>
                <a:ea typeface="DejaVu Sans"/>
              </a:rPr>
              <a:t>System Development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89" name="TextShape 2"/>
          <p:cNvSpPr/>
          <p:nvPr/>
        </p:nvSpPr>
        <p:spPr>
          <a:xfrm>
            <a:off x="1188720" y="1783080"/>
            <a:ext cx="6190560" cy="260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5000"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1. Get the components, and solder appropriate header pins to the sensors.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2. Connect the analog output pin from sensor to the ADC pin in ESP32.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3. Program the board to read the sensor at regular interval and store in temporary buffer.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4. Create a web front end client program to read data from the development board.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5. show the graph on the browser window and provide the option to download the raw signals in csv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Advatages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6695640" cy="425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Helps Remote monitoring of patients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Usefull for the Athletes and sports. 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Could be used for rural health checkups.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Can prove to be early stage precautions 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for various CVD’s.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Would Help in Blood Presure and stress 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management                              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/>
          <p:nvPr/>
        </p:nvSpPr>
        <p:spPr>
          <a:xfrm>
            <a:off x="504360" y="2213280"/>
            <a:ext cx="9070560" cy="75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Thank you!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93" name="TextShape 5"/>
          <p:cNvSpPr/>
          <p:nvPr/>
        </p:nvSpPr>
        <p:spPr>
          <a:xfrm>
            <a:off x="360000" y="2712240"/>
            <a:ext cx="907056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ffffff"/>
                </a:solidFill>
                <a:latin typeface="Noto Sans"/>
                <a:ea typeface="DejaVu Sans"/>
              </a:rPr>
              <a:t>References: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000" spc="-1" strike="noStrike" u="sng">
                <a:solidFill>
                  <a:srgbClr val="0000ff"/>
                </a:solidFill>
                <a:highlight>
                  <a:srgbClr val="dee6ef"/>
                </a:highlight>
                <a:uFillTx/>
                <a:latin typeface="Noto Sans"/>
                <a:ea typeface="DejaVu Sans"/>
                <a:hlinkClick r:id="rId1"/>
              </a:rPr>
              <a:t>https://www.ijsrcseit.com/paper/CSEIT205165.pdf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000" spc="-1" strike="noStrike" u="sng">
                <a:solidFill>
                  <a:srgbClr val="0000ff"/>
                </a:solidFill>
                <a:highlight>
                  <a:srgbClr val="dee6ef"/>
                </a:highlight>
                <a:uFillTx/>
                <a:latin typeface="Noto Sans"/>
                <a:ea typeface="DejaVu Sans"/>
                <a:hlinkClick r:id="rId2"/>
              </a:rPr>
              <a:t>https://www.ijircce.com/upload/2019/april/63C_real.pdf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3465a4"/>
                </a:solidFill>
                <a:highlight>
                  <a:srgbClr val="dee6ef"/>
                </a:highlight>
                <a:latin typeface="Noto Sans"/>
                <a:ea typeface="DejaVu Sans"/>
              </a:rPr>
              <a:t>https://ieeexplore.ieee.org/abstract/document/9292245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2023-03-04T20:06:23Z</dcterms:created>
  <dc:creator/>
  <dc:description/>
  <dc:language>en-IN</dc:language>
  <cp:lastModifiedBy/>
  <dcterms:modified xsi:type="dcterms:W3CDTF">2023-03-15T10:09:13Z</dcterms:modified>
  <cp:revision>4</cp:revision>
  <dc:subject/>
  <dc:title>Growing Liberty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