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5"/>
  </p:notesMasterIdLst>
  <p:sldIdLst>
    <p:sldId id="257" r:id="rId2"/>
    <p:sldId id="258" r:id="rId3"/>
    <p:sldId id="259" r:id="rId4"/>
    <p:sldId id="260" r:id="rId5"/>
    <p:sldId id="296" r:id="rId6"/>
    <p:sldId id="261" r:id="rId7"/>
    <p:sldId id="282" r:id="rId8"/>
    <p:sldId id="290" r:id="rId9"/>
    <p:sldId id="291" r:id="rId10"/>
    <p:sldId id="295" r:id="rId11"/>
    <p:sldId id="294" r:id="rId12"/>
    <p:sldId id="293" r:id="rId13"/>
    <p:sldId id="27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varScale="1">
        <p:scale>
          <a:sx n="99" d="100"/>
          <a:sy n="99" d="100"/>
        </p:scale>
        <p:origin x="922" y="10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mailto:kambledhanraj73@gmail.com"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395536" y="4011910"/>
            <a:ext cx="8229600" cy="519600"/>
          </a:xfrm>
        </p:spPr>
        <p:txBody>
          <a:bodyPr/>
          <a:lstStyle/>
          <a:p>
            <a:r>
              <a:rPr lang="en-US" dirty="0"/>
              <a:t>Under the Supervision of </a:t>
            </a:r>
            <a:r>
              <a:rPr lang="en-US" dirty="0" err="1"/>
              <a:t>Dr.Ashwini</a:t>
            </a:r>
            <a:r>
              <a:rPr lang="en-US" dirty="0"/>
              <a:t> </a:t>
            </a:r>
            <a:r>
              <a:rPr lang="en-US" dirty="0" err="1"/>
              <a:t>Brahme</a:t>
            </a:r>
            <a:r>
              <a:rPr lang="en-US" dirty="0"/>
              <a:t>                        Submitted by : Shubham </a:t>
            </a:r>
            <a:r>
              <a:rPr lang="en-US" dirty="0" err="1"/>
              <a:t>Soni</a:t>
            </a:r>
            <a:r>
              <a:rPr lang="en-US" dirty="0"/>
              <a:t>	</a:t>
            </a:r>
          </a:p>
          <a:p>
            <a:r>
              <a:rPr lang="en-IN" dirty="0"/>
              <a:t>                                                           Seat No.:21107</a:t>
            </a:r>
            <a:endParaRPr lang="en-US" dirty="0"/>
          </a:p>
          <a:p>
            <a:r>
              <a:rPr lang="en-US" dirty="0"/>
              <a:t>                                                                                         Roll Number : 21259   Division : B</a:t>
            </a:r>
          </a:p>
          <a:p>
            <a:r>
              <a:rPr lang="en-US" dirty="0"/>
              <a:t>                                                      </a:t>
            </a:r>
          </a:p>
          <a:p>
            <a:endParaRPr lang="en-US" dirty="0"/>
          </a:p>
        </p:txBody>
      </p:sp>
      <p:sp>
        <p:nvSpPr>
          <p:cNvPr id="2" name="Title 1"/>
          <p:cNvSpPr>
            <a:spLocks noGrp="1"/>
          </p:cNvSpPr>
          <p:nvPr>
            <p:ph type="ctrTitle" idx="4294967295"/>
          </p:nvPr>
        </p:nvSpPr>
        <p:spPr>
          <a:xfrm>
            <a:off x="395536" y="2427734"/>
            <a:ext cx="6343650" cy="1158875"/>
          </a:xfrm>
        </p:spPr>
        <p:txBody>
          <a:bodyPr/>
          <a:lstStyle/>
          <a:p>
            <a:pPr algn="ctr"/>
            <a:r>
              <a:rPr lang="en" sz="3600" dirty="0">
                <a:latin typeface="Mongolian Baiti" pitchFamily="66" charset="0"/>
                <a:cs typeface="Mongolian Baiti" pitchFamily="66" charset="0"/>
              </a:rPr>
              <a:t>Mini Project </a:t>
            </a:r>
            <a:br>
              <a:rPr lang="en" sz="3600" dirty="0">
                <a:latin typeface="Mongolian Baiti" pitchFamily="66" charset="0"/>
                <a:cs typeface="Mongolian Baiti" pitchFamily="66" charset="0"/>
              </a:rPr>
            </a:br>
            <a:r>
              <a:rPr lang="en" sz="3600" dirty="0">
                <a:latin typeface="Mongolian Baiti" pitchFamily="66" charset="0"/>
                <a:cs typeface="Mongolian Baiti" pitchFamily="66" charset="0"/>
              </a:rPr>
              <a:t>on</a:t>
            </a:r>
            <a:br>
              <a:rPr lang="en" sz="3600" dirty="0">
                <a:latin typeface="Mongolian Baiti" pitchFamily="66" charset="0"/>
                <a:cs typeface="Mongolian Baiti" pitchFamily="66" charset="0"/>
              </a:rPr>
            </a:br>
            <a:r>
              <a:rPr lang="en" sz="3600" dirty="0">
                <a:latin typeface="Mongolian Baiti" pitchFamily="66" charset="0"/>
                <a:cs typeface="Mongolian Baiti" pitchFamily="66" charset="0"/>
              </a:rPr>
              <a:t>“</a:t>
            </a:r>
            <a:r>
              <a:rPr lang="en-US" sz="3600" dirty="0" err="1">
                <a:latin typeface="Mongolian Baiti" pitchFamily="66" charset="0"/>
                <a:cs typeface="Mongolian Baiti" pitchFamily="66" charset="0"/>
              </a:rPr>
              <a:t>Swiggy</a:t>
            </a:r>
            <a:r>
              <a:rPr lang="en-US" sz="3600" dirty="0">
                <a:latin typeface="Mongolian Baiti" pitchFamily="66" charset="0"/>
                <a:cs typeface="Mongolian Baiti" pitchFamily="66" charset="0"/>
              </a:rPr>
              <a:t> Online food services in India an analysis of Rating</a:t>
            </a:r>
            <a:r>
              <a:rPr lang="en" sz="3600" dirty="0">
                <a:latin typeface="Mongolian Baiti" pitchFamily="66" charset="0"/>
                <a:cs typeface="Mongolian Baiti" pitchFamily="66" charset="0"/>
              </a:rPr>
              <a:t>”</a:t>
            </a:r>
            <a:endParaRPr lang="en-US" sz="3600" dirty="0">
              <a:latin typeface="Mongolian Baiti" pitchFamily="66" charset="0"/>
              <a:cs typeface="Mongolian Baiti" pitchFamily="66" charset="0"/>
            </a:endParaRPr>
          </a:p>
        </p:txBody>
      </p:sp>
    </p:spTree>
  </p:cSld>
  <p:clrMapOvr>
    <a:masterClrMapping/>
  </p:clrMapOvr>
  <p:transition spd="med">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32" y="500048"/>
            <a:ext cx="4944300" cy="857256"/>
          </a:xfrm>
        </p:spPr>
        <p:txBody>
          <a:bodyPr/>
          <a:lstStyle/>
          <a:p>
            <a:r>
              <a:rPr lang="en-US" sz="3600" dirty="0"/>
              <a:t>Experimental Findings and Suggestions</a:t>
            </a:r>
          </a:p>
        </p:txBody>
      </p:sp>
      <p:sp>
        <p:nvSpPr>
          <p:cNvPr id="3" name="Text Placeholder 2"/>
          <p:cNvSpPr>
            <a:spLocks noGrp="1"/>
          </p:cNvSpPr>
          <p:nvPr>
            <p:ph type="body" idx="1"/>
          </p:nvPr>
        </p:nvSpPr>
        <p:spPr>
          <a:xfrm>
            <a:off x="1643042" y="1285866"/>
            <a:ext cx="5593254" cy="2200531"/>
          </a:xfrm>
        </p:spPr>
        <p:txBody>
          <a:bodyPr/>
          <a:lstStyle/>
          <a:p>
            <a:pPr>
              <a:buFont typeface="Wingdings" panose="05000000000000000000" pitchFamily="2" charset="2"/>
              <a:buChar char="§"/>
            </a:pPr>
            <a:r>
              <a:rPr lang="en-US" sz="2000" b="1" dirty="0"/>
              <a:t>The problem is identified through the study of literature reviewed in chapter 2 and based on the secondary data collected analytics is designed and implemented in chapter 5. This chapter presents experimental findings of the research and suggestions given. The present study has been carried out in various stages to analyze the restaurant rating and great </a:t>
            </a:r>
            <a:r>
              <a:rPr lang="en-US" sz="2000" b="1" dirty="0" err="1"/>
              <a:t>teast</a:t>
            </a:r>
            <a:r>
              <a:rPr lang="en-US" sz="2000" b="1" dirty="0"/>
              <a:t> of food from the reviews, rating and comments and suggest an effective solution to the </a:t>
            </a:r>
            <a:r>
              <a:rPr lang="en-US" sz="2000" b="1" dirty="0" err="1"/>
              <a:t>swiggy</a:t>
            </a:r>
            <a:r>
              <a:rPr lang="en-US" sz="2000" b="1" dirty="0"/>
              <a:t> online food order and delivery company.</a:t>
            </a:r>
            <a:endParaRPr lang="en-US" sz="20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10</a:t>
            </a:fld>
            <a:endParaRPr lang="en"/>
          </a:p>
        </p:txBody>
      </p:sp>
    </p:spTree>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928794" y="1142990"/>
            <a:ext cx="5748338" cy="237778"/>
          </a:xfrm>
          <a:prstGeom prst="rect">
            <a:avLst/>
          </a:prstGeom>
        </p:spPr>
        <p:txBody>
          <a:bodyPr spcFirstLastPara="1" wrap="square" lIns="91425" tIns="91425" rIns="91425" bIns="91425" anchor="b" anchorCtr="0">
            <a:noAutofit/>
          </a:bodyPr>
          <a:lstStyle/>
          <a:p>
            <a:r>
              <a:rPr lang="en-US" sz="3200" b="1" dirty="0"/>
              <a:t>Software Requirement :</a:t>
            </a:r>
            <a:endParaRPr sz="3200"/>
          </a:p>
        </p:txBody>
      </p:sp>
      <p:sp>
        <p:nvSpPr>
          <p:cNvPr id="373" name="Google Shape;373;p16"/>
          <p:cNvSpPr txBox="1">
            <a:spLocks noGrp="1"/>
          </p:cNvSpPr>
          <p:nvPr>
            <p:ph type="body" idx="1"/>
          </p:nvPr>
        </p:nvSpPr>
        <p:spPr>
          <a:xfrm>
            <a:off x="1571604" y="1785932"/>
            <a:ext cx="5715040" cy="2786082"/>
          </a:xfrm>
          <a:prstGeom prst="rect">
            <a:avLst/>
          </a:prstGeom>
        </p:spPr>
        <p:txBody>
          <a:bodyPr spcFirstLastPara="1" wrap="square" lIns="91425" tIns="91425" rIns="91425" bIns="91425" anchor="t" anchorCtr="0">
            <a:noAutofit/>
          </a:bodyPr>
          <a:lstStyle/>
          <a:p>
            <a:r>
              <a:rPr lang="en-US" dirty="0"/>
              <a:t>Operating System        : Windows XP/2003 or Higher Version of Windows OS.</a:t>
            </a:r>
            <a:br>
              <a:rPr lang="en-US" dirty="0"/>
            </a:br>
            <a:r>
              <a:rPr lang="en-US" dirty="0"/>
              <a:t> </a:t>
            </a:r>
            <a:br>
              <a:rPr lang="en-US" dirty="0"/>
            </a:br>
            <a:r>
              <a:rPr lang="en-US" dirty="0"/>
              <a:t>Language 	      :   Python</a:t>
            </a:r>
            <a:br>
              <a:rPr lang="en-US" dirty="0"/>
            </a:br>
            <a:br>
              <a:rPr lang="en-US" dirty="0"/>
            </a:br>
            <a:r>
              <a:rPr lang="en-US" dirty="0"/>
              <a:t>Tools                            : </a:t>
            </a:r>
            <a:r>
              <a:rPr lang="en-US" dirty="0" err="1"/>
              <a:t>Jupyter</a:t>
            </a:r>
            <a:r>
              <a:rPr lang="en-US" dirty="0"/>
              <a:t> </a:t>
            </a:r>
            <a:br>
              <a:rPr lang="en-US" dirty="0"/>
            </a:br>
            <a:br>
              <a:rPr lang="en-US" dirty="0"/>
            </a:br>
            <a:r>
              <a:rPr lang="en-US" dirty="0"/>
              <a:t>User interface              : CLI</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57356" y="1714494"/>
            <a:ext cx="5748338" cy="380654"/>
          </a:xfrm>
          <a:prstGeom prst="rect">
            <a:avLst/>
          </a:prstGeom>
        </p:spPr>
        <p:txBody>
          <a:bodyPr spcFirstLastPara="1" wrap="square" lIns="91425" tIns="91425" rIns="91425" bIns="91425" anchor="b" anchorCtr="0">
            <a:noAutofit/>
          </a:bodyPr>
          <a:lstStyle/>
          <a:p>
            <a:br>
              <a:rPr lang="en-US" sz="1800" b="1" dirty="0"/>
            </a:br>
            <a:br>
              <a:rPr lang="en-US" sz="1800" b="1" dirty="0"/>
            </a:br>
            <a:r>
              <a:rPr lang="en-US" sz="1800" b="1" dirty="0"/>
              <a:t>     </a:t>
            </a:r>
            <a:br>
              <a:rPr lang="en-US" sz="1800" b="1" dirty="0"/>
            </a:br>
            <a:r>
              <a:rPr lang="en-US" sz="2800" b="1" dirty="0"/>
              <a:t>Hardware-Software Requirements </a:t>
            </a:r>
            <a:br>
              <a:rPr lang="en-US" sz="1800" b="1" dirty="0"/>
            </a:br>
            <a:br>
              <a:rPr lang="en-US" sz="1800" dirty="0"/>
            </a:br>
            <a:endParaRPr sz="1800"/>
          </a:p>
        </p:txBody>
      </p:sp>
      <p:sp>
        <p:nvSpPr>
          <p:cNvPr id="373" name="Google Shape;373;p16"/>
          <p:cNvSpPr txBox="1">
            <a:spLocks noGrp="1"/>
          </p:cNvSpPr>
          <p:nvPr>
            <p:ph type="body" idx="1"/>
          </p:nvPr>
        </p:nvSpPr>
        <p:spPr>
          <a:xfrm>
            <a:off x="1071538" y="2357436"/>
            <a:ext cx="5605462" cy="2214578"/>
          </a:xfrm>
          <a:prstGeom prst="rect">
            <a:avLst/>
          </a:prstGeom>
        </p:spPr>
        <p:txBody>
          <a:bodyPr spcFirstLastPara="1" wrap="square" lIns="91425" tIns="91425" rIns="91425" bIns="91425" anchor="t" anchorCtr="0">
            <a:noAutofit/>
          </a:bodyPr>
          <a:lstStyle/>
          <a:p>
            <a:pPr>
              <a:buNone/>
            </a:pPr>
            <a:r>
              <a:rPr lang="en-US" dirty="0"/>
              <a:t>       Processor		:	Pentium IV or above.</a:t>
            </a:r>
            <a:br>
              <a:rPr lang="en-US" dirty="0"/>
            </a:br>
            <a:r>
              <a:rPr lang="en-US" dirty="0"/>
              <a:t>Hard Disk		:	50GB</a:t>
            </a:r>
            <a:br>
              <a:rPr lang="en-US" dirty="0"/>
            </a:br>
            <a:r>
              <a:rPr lang="en-US" dirty="0"/>
              <a:t>RAM			:	512 MB or more</a:t>
            </a:r>
            <a:br>
              <a:rPr lang="en-US" dirty="0"/>
            </a:br>
            <a:endParaRPr lang="en-US" dirty="0">
              <a:latin typeface="Times New Roman" panose="02020603050405020304" pitchFamily="18" charset="0"/>
              <a:cs typeface="Times New Roman" panose="02020603050405020304" pitchFamily="18" charset="0"/>
            </a:endParaRPr>
          </a:p>
          <a:p>
            <a:pPr marL="457200" lvl="0" indent="-317500" algn="l" rtl="0">
              <a:spcBef>
                <a:spcPts val="600"/>
              </a:spcBef>
              <a:spcAft>
                <a:spcPts val="0"/>
              </a:spcAft>
              <a:buSzPts val="1400"/>
              <a:buChar char="◇"/>
            </a:pPr>
            <a:endParaRPr/>
          </a:p>
        </p:txBody>
      </p:sp>
    </p:spTree>
  </p:cSld>
  <p:clrMapOvr>
    <a:masterClrMapping/>
  </p:clrMapOvr>
  <p:transition>
    <p:split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r>
              <a:rPr lang="en" dirty="0"/>
              <a:t>You can find me at:</a:t>
            </a:r>
            <a:endParaRPr dirty="0"/>
          </a:p>
          <a:p>
            <a:pPr marL="457200" lvl="0" indent="-317500" algn="l" rtl="0">
              <a:spcBef>
                <a:spcPts val="600"/>
              </a:spcBef>
              <a:spcAft>
                <a:spcPts val="0"/>
              </a:spcAft>
              <a:buSzPts val="1400"/>
              <a:buChar char="◇"/>
            </a:pPr>
            <a:r>
              <a:rPr lang="en" dirty="0"/>
              <a:t>Shubham Soni</a:t>
            </a:r>
            <a:endParaRPr dirty="0"/>
          </a:p>
          <a:p>
            <a:pPr marL="457200" lvl="0" indent="-317500" algn="l" rtl="0">
              <a:spcBef>
                <a:spcPts val="0"/>
              </a:spcBef>
              <a:spcAft>
                <a:spcPts val="0"/>
              </a:spcAft>
              <a:buSzPts val="1400"/>
              <a:buChar char="◇"/>
            </a:pPr>
            <a:r>
              <a:rPr lang="en" dirty="0">
                <a:hlinkClick r:id="rId3"/>
              </a:rPr>
              <a:t>ss387403@gmail.com</a:t>
            </a:r>
            <a:endParaRPr lang="en" dirty="0"/>
          </a:p>
          <a:p>
            <a:pPr marL="457200" lvl="0" indent="-317500" algn="l" rtl="0">
              <a:spcBef>
                <a:spcPts val="0"/>
              </a:spcBef>
              <a:spcAft>
                <a:spcPts val="0"/>
              </a:spcAft>
              <a:buSzPts val="1400"/>
              <a:buChar char="◇"/>
            </a:pPr>
            <a:r>
              <a:rPr lang="en" dirty="0"/>
              <a:t>Mob. : 9461096095</a:t>
            </a:r>
            <a:endParaRPr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13</a:t>
            </a:fld>
            <a:endParaRPr/>
          </a:p>
        </p:txBody>
      </p:sp>
    </p:spTree>
  </p:cSld>
  <p:clrMapOvr>
    <a:masterClrMapping/>
  </p:clrMapOvr>
  <p:transition>
    <p:split orient="ver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6" name="Title 5"/>
          <p:cNvSpPr>
            <a:spLocks noGrp="1"/>
          </p:cNvSpPr>
          <p:nvPr>
            <p:ph type="title"/>
          </p:nvPr>
        </p:nvSpPr>
        <p:spPr>
          <a:xfrm>
            <a:off x="1741040" y="339502"/>
            <a:ext cx="4944300" cy="1000132"/>
          </a:xfrm>
        </p:spPr>
        <p:txBody>
          <a:bodyPr/>
          <a:lstStyle/>
          <a:p>
            <a:r>
              <a:rPr lang="en-US" u="sng" dirty="0"/>
              <a:t>Table of contents</a:t>
            </a:r>
          </a:p>
        </p:txBody>
      </p:sp>
      <p:sp>
        <p:nvSpPr>
          <p:cNvPr id="7" name="Text Placeholder 6"/>
          <p:cNvSpPr>
            <a:spLocks noGrp="1"/>
          </p:cNvSpPr>
          <p:nvPr>
            <p:ph type="body" idx="1"/>
          </p:nvPr>
        </p:nvSpPr>
        <p:spPr>
          <a:xfrm>
            <a:off x="1731616" y="1275606"/>
            <a:ext cx="4944300" cy="2271969"/>
          </a:xfrm>
        </p:spPr>
        <p:txBody>
          <a:bodyPr/>
          <a:lstStyle/>
          <a:p>
            <a:r>
              <a:rPr lang="en-US" sz="2000" dirty="0"/>
              <a:t>Introduction</a:t>
            </a:r>
          </a:p>
          <a:p>
            <a:r>
              <a:rPr lang="en-IN" sz="2000" dirty="0"/>
              <a:t>Justification of the Problem</a:t>
            </a:r>
          </a:p>
          <a:p>
            <a:r>
              <a:rPr lang="en-IN" sz="2000" dirty="0"/>
              <a:t>Scope of the Problem       </a:t>
            </a:r>
            <a:endParaRPr lang="en-US" sz="2000" dirty="0"/>
          </a:p>
          <a:p>
            <a:r>
              <a:rPr lang="en-US" sz="2000" dirty="0"/>
              <a:t>Review of Literature</a:t>
            </a:r>
          </a:p>
          <a:p>
            <a:r>
              <a:rPr lang="en-US" sz="2000" dirty="0" err="1"/>
              <a:t>Swiggy</a:t>
            </a:r>
            <a:r>
              <a:rPr lang="en-US" sz="2000" dirty="0"/>
              <a:t> Online food services in India an analysis of Rating</a:t>
            </a:r>
          </a:p>
          <a:p>
            <a:r>
              <a:rPr lang="en-US" sz="2000" dirty="0"/>
              <a:t>Data Analytics in Online Food Delivery Company</a:t>
            </a:r>
          </a:p>
          <a:p>
            <a:r>
              <a:rPr lang="en-US" sz="2000" dirty="0"/>
              <a:t>Experimental Findings and Suggestions</a:t>
            </a:r>
          </a:p>
        </p:txBody>
      </p:sp>
      <p:sp>
        <p:nvSpPr>
          <p:cNvPr id="354" name="Google Shape;354;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2</a:t>
            </a:fld>
            <a:endParaRPr/>
          </a:p>
        </p:txBody>
      </p:sp>
    </p:spTree>
  </p:cSld>
  <p:clrMapOvr>
    <a:masterClrMapping/>
  </p:clrMapOvr>
  <p:transition>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0"/>
            <a:ext cx="5638800" cy="12144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a:p>
        </p:txBody>
      </p:sp>
      <p:sp>
        <p:nvSpPr>
          <p:cNvPr id="360" name="Google Shape;360;p14"/>
          <p:cNvSpPr txBox="1">
            <a:spLocks noGrp="1"/>
          </p:cNvSpPr>
          <p:nvPr>
            <p:ph type="subTitle" idx="1"/>
          </p:nvPr>
        </p:nvSpPr>
        <p:spPr>
          <a:xfrm>
            <a:off x="2743200" y="1214428"/>
            <a:ext cx="5696100" cy="2509450"/>
          </a:xfrm>
          <a:prstGeom prst="rect">
            <a:avLst/>
          </a:prstGeom>
        </p:spPr>
        <p:txBody>
          <a:bodyPr spcFirstLastPara="1" wrap="square" lIns="91425" tIns="91425" rIns="91425" bIns="91425" anchor="t" anchorCtr="0">
            <a:noAutofit/>
          </a:bodyPr>
          <a:lstStyle/>
          <a:p>
            <a:pPr marL="0" indent="0">
              <a:buFont typeface="Wingdings" pitchFamily="2" charset="2"/>
              <a:buChar char="Ø"/>
            </a:pPr>
            <a:r>
              <a:rPr lang="en-US" sz="1800" b="0" i="0" u="none" strike="noStrike" baseline="0" dirty="0">
                <a:solidFill>
                  <a:schemeClr val="tx1"/>
                </a:solidFill>
                <a:latin typeface="Times New Roman" panose="02020603050405020304" pitchFamily="18" charset="0"/>
              </a:rPr>
              <a:t> Online food order in India are experiencing drastic changes due to advances in information technology and adoption of new food order apps in current information era. Customers are demanding more and more tasty food at doorstep, and leaving their comments and reviews on social media which influences others. Henceforth, customer satisfaction and retention are the major challenges in front of the food order and delivery apps. </a:t>
            </a:r>
            <a:endParaRPr sz="2400" dirty="0">
              <a:solidFill>
                <a:schemeClr val="tx1"/>
              </a:solidFill>
            </a:endParaRPr>
          </a:p>
        </p:txBody>
      </p:sp>
      <p:sp>
        <p:nvSpPr>
          <p:cNvPr id="361" name="Google Shape;361;p14"/>
          <p:cNvSpPr txBox="1"/>
          <p:nvPr/>
        </p:nvSpPr>
        <p:spPr>
          <a:xfrm>
            <a:off x="409575" y="1643056"/>
            <a:ext cx="2067000" cy="15001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p>
            <a:pPr>
              <a:buNone/>
            </a:pPr>
            <a:endParaRPr lang="en-US" sz="2800" dirty="0"/>
          </a:p>
          <a:p>
            <a:pPr marL="0" indent="0">
              <a:buFont typeface="Wingdings" pitchFamily="2" charset="2"/>
              <a:buChar char="Ø"/>
            </a:pPr>
            <a:r>
              <a:rPr lang="en-US" dirty="0">
                <a:latin typeface="Times New Roman" pitchFamily="18" charset="0"/>
                <a:cs typeface="Times New Roman" pitchFamily="18" charset="0"/>
              </a:rPr>
              <a:t>To provide with higher feature and good customer experience analysis and prediction of customer behavior is at the top priority. It is an essential; but challenging task for many food delivery organizations, as data is keep growing enormously with a mixture of data types which becomes difficult to process using traditional data management tools and techniques. Big data analytics is one of the most rising technology trends that have the capability to process and store such special kind of data and explore the insights. This chapter gives a brief introduction about the research topic and methodology used.</a:t>
            </a:r>
            <a:endParaRPr lang="en-US" sz="2000" dirty="0">
              <a:latin typeface="Times New Roman" pitchFamily="18" charset="0"/>
              <a:cs typeface="Times New Roman" pitchFamily="18" charset="0"/>
            </a:endParaRPr>
          </a:p>
          <a:p>
            <a:pPr marL="0" lvl="0" indent="0">
              <a:buNone/>
            </a:pPr>
            <a:endParaRPr sz="1800"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4</a:t>
            </a:fld>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9850" y="555526"/>
            <a:ext cx="4944300" cy="714380"/>
          </a:xfrm>
        </p:spPr>
        <p:txBody>
          <a:bodyPr/>
          <a:lstStyle/>
          <a:p>
            <a:r>
              <a:rPr lang="en-IN" sz="2800" dirty="0"/>
              <a:t>Justification of the Problem</a:t>
            </a:r>
          </a:p>
        </p:txBody>
      </p:sp>
      <p:sp>
        <p:nvSpPr>
          <p:cNvPr id="5" name="Text Placeholder 4"/>
          <p:cNvSpPr>
            <a:spLocks noGrp="1"/>
          </p:cNvSpPr>
          <p:nvPr>
            <p:ph type="body" idx="1"/>
          </p:nvPr>
        </p:nvSpPr>
        <p:spPr>
          <a:xfrm>
            <a:off x="1475656" y="1629085"/>
            <a:ext cx="5810418" cy="1659900"/>
          </a:xfrm>
        </p:spPr>
        <p:txBody>
          <a:bodyPr/>
          <a:lstStyle/>
          <a:p>
            <a:r>
              <a:rPr lang="en-US" sz="1800" b="0" i="0" u="none" strike="noStrike" baseline="0" dirty="0">
                <a:solidFill>
                  <a:schemeClr val="tx1"/>
                </a:solidFill>
                <a:latin typeface="Times New Roman" panose="02020603050405020304" pitchFamily="18" charset="0"/>
              </a:rPr>
              <a:t>In recent years, voluminous data has been Register on online food delivery industry referred as ‘Big Data’ which flows fast from phones, social networking sites and other sources. Big data is defined in terms of V’s Volume, Variety and Velocity. Volume specifies total amount of data generated. Velocity refers high speed of data or how often it is created. Variety refers data available in various formats like structured, semi structure and unstructured data. </a:t>
            </a:r>
            <a:endParaRPr lang="en-IN" sz="2400" dirty="0">
              <a:solidFill>
                <a:schemeClr val="tx1"/>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5</a:t>
            </a:fld>
            <a:endParaRPr lang="en"/>
          </a:p>
        </p:txBody>
      </p:sp>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39752" y="123478"/>
            <a:ext cx="4944300" cy="645300"/>
          </a:xfrm>
          <a:prstGeom prst="rect">
            <a:avLst/>
          </a:prstGeom>
        </p:spPr>
        <p:txBody>
          <a:bodyPr spcFirstLastPara="1" wrap="square" lIns="91425" tIns="91425" rIns="91425" bIns="91425" anchor="b" anchorCtr="0">
            <a:noAutofit/>
          </a:bodyPr>
          <a:lstStyle/>
          <a:p>
            <a:r>
              <a:rPr lang="en-IN" sz="2800" dirty="0"/>
              <a:t>Scope of the Problem</a:t>
            </a:r>
            <a:endParaRPr dirty="0"/>
          </a:p>
        </p:txBody>
      </p:sp>
      <p:sp>
        <p:nvSpPr>
          <p:cNvPr id="373" name="Google Shape;373;p16"/>
          <p:cNvSpPr txBox="1">
            <a:spLocks noGrp="1"/>
          </p:cNvSpPr>
          <p:nvPr>
            <p:ph type="body" idx="1"/>
          </p:nvPr>
        </p:nvSpPr>
        <p:spPr>
          <a:xfrm>
            <a:off x="1857356" y="1000114"/>
            <a:ext cx="4944300" cy="2928959"/>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sz="1600" dirty="0"/>
              <a:t>Today, Food Delivery Company are holding tremendous amount of data in their data bases, but at the same time an ample of data is available on social networking and product review sites due to digitization. This data is very useful for Food Company to understand customer exiting behavioral patterns and predict future behavior. The present research is confined to analyze the reviews and experiences of customers about the services of Food Company and predict their behavior for future action plan by developing inference predictive analytics using big data technologies and machine learning approach.</a:t>
            </a:r>
            <a:r>
              <a:rPr lang="en-US" dirty="0"/>
              <a:t>.</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2627784" y="123478"/>
            <a:ext cx="5638800" cy="714380"/>
          </a:xfrm>
          <a:prstGeom prst="rect">
            <a:avLst/>
          </a:prstGeom>
        </p:spPr>
        <p:txBody>
          <a:bodyPr spcFirstLastPara="1" wrap="square" lIns="91425" tIns="91425" rIns="91425" bIns="91425" anchor="b" anchorCtr="0">
            <a:noAutofit/>
          </a:bodyPr>
          <a:lstStyle/>
          <a:p>
            <a:r>
              <a:rPr lang="en-US" sz="3600" dirty="0"/>
              <a:t>Review of Literature</a:t>
            </a:r>
          </a:p>
        </p:txBody>
      </p:sp>
      <p:sp>
        <p:nvSpPr>
          <p:cNvPr id="616" name="Google Shape;616;p37"/>
          <p:cNvSpPr txBox="1">
            <a:spLocks noGrp="1"/>
          </p:cNvSpPr>
          <p:nvPr>
            <p:ph type="subTitle" idx="1"/>
          </p:nvPr>
        </p:nvSpPr>
        <p:spPr>
          <a:xfrm>
            <a:off x="2468366" y="1131590"/>
            <a:ext cx="6440105"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Personalization of Food services is very important to improve the experience of existing customers and improve in order or restaurant sell. To provide more personalized experience, understanding of customer </a:t>
            </a:r>
            <a:r>
              <a:rPr lang="en-US" sz="2400" dirty="0" err="1"/>
              <a:t>teast</a:t>
            </a:r>
            <a:r>
              <a:rPr lang="en-US" sz="2400" dirty="0"/>
              <a:t>. In this chapter, we have tried to study different data mining and big Data techniques. Many food Company use sophisticated predictive analytics to find out the true value that cannot be observed directly. </a:t>
            </a:r>
          </a:p>
        </p:txBody>
      </p:sp>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2</a:t>
            </a:r>
            <a:endParaRPr b="1">
              <a:solidFill>
                <a:srgbClr val="FFFFFF"/>
              </a:solidFill>
            </a:endParaRP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483768" y="762336"/>
            <a:ext cx="5748338" cy="380654"/>
          </a:xfrm>
          <a:prstGeom prst="rect">
            <a:avLst/>
          </a:prstGeom>
        </p:spPr>
        <p:txBody>
          <a:bodyPr spcFirstLastPara="1" wrap="square" lIns="91425" tIns="91425" rIns="91425" bIns="91425" anchor="b" anchorCtr="0">
            <a:noAutofit/>
          </a:bodyPr>
          <a:lstStyle/>
          <a:p>
            <a:r>
              <a:rPr lang="en-US" sz="2800" dirty="0" err="1"/>
              <a:t>Swiggy</a:t>
            </a:r>
            <a:r>
              <a:rPr lang="en-US" sz="2800" dirty="0"/>
              <a:t> Online food services in India an analysis of Rating</a:t>
            </a:r>
          </a:p>
        </p:txBody>
      </p:sp>
      <p:sp>
        <p:nvSpPr>
          <p:cNvPr id="373" name="Google Shape;373;p16"/>
          <p:cNvSpPr txBox="1">
            <a:spLocks noGrp="1"/>
          </p:cNvSpPr>
          <p:nvPr>
            <p:ph type="body" idx="1"/>
          </p:nvPr>
        </p:nvSpPr>
        <p:spPr>
          <a:xfrm>
            <a:off x="857224" y="1571618"/>
            <a:ext cx="6572296" cy="2428892"/>
          </a:xfrm>
          <a:prstGeom prst="rect">
            <a:avLst/>
          </a:prstGeom>
        </p:spPr>
        <p:txBody>
          <a:bodyPr spcFirstLastPara="1" wrap="square" lIns="91425" tIns="91425" rIns="91425" bIns="91425" anchor="t" anchorCtr="0">
            <a:noAutofit/>
          </a:bodyPr>
          <a:lstStyle/>
          <a:p>
            <a:r>
              <a:rPr lang="en-US" sz="1800" dirty="0"/>
              <a:t>Today customer retention is one of the major challenges facing by many Food Delivery company in India, as customers are demanding more personalized experiences and ready to switch other food delivery application. Customers give Rating and feedback and suggestions on networking sites which influence other customers. Food Delivery company in India can reap the most benefits from this data for themselves and their customers, but they are facing big data challenges as traditional data analytics are not capable of handling this data. In this chapter we have used Pig ETL tool on the top of MapReduce to </a:t>
            </a:r>
            <a:r>
              <a:rPr lang="en-US" sz="1800" dirty="0" err="1"/>
              <a:t>analyse</a:t>
            </a:r>
            <a:r>
              <a:rPr lang="en-US" sz="1800" dirty="0"/>
              <a:t> restaurant rating effectively.</a:t>
            </a: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ransition>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39752" y="987574"/>
            <a:ext cx="5748338" cy="380654"/>
          </a:xfrm>
          <a:prstGeom prst="rect">
            <a:avLst/>
          </a:prstGeom>
        </p:spPr>
        <p:txBody>
          <a:bodyPr spcFirstLastPara="1" wrap="square" lIns="91425" tIns="91425" rIns="91425" bIns="91425" anchor="b" anchorCtr="0">
            <a:noAutofit/>
          </a:bodyPr>
          <a:lstStyle/>
          <a:p>
            <a:r>
              <a:rPr lang="en-US" sz="3200" dirty="0"/>
              <a:t>Data Analytics in Online Food Delivery</a:t>
            </a:r>
          </a:p>
        </p:txBody>
      </p:sp>
      <p:sp>
        <p:nvSpPr>
          <p:cNvPr id="373" name="Google Shape;373;p16"/>
          <p:cNvSpPr txBox="1">
            <a:spLocks noGrp="1"/>
          </p:cNvSpPr>
          <p:nvPr>
            <p:ph type="body" idx="1"/>
          </p:nvPr>
        </p:nvSpPr>
        <p:spPr>
          <a:xfrm>
            <a:off x="1043608" y="1635646"/>
            <a:ext cx="6462718" cy="2214578"/>
          </a:xfrm>
          <a:prstGeom prst="rect">
            <a:avLst/>
          </a:prstGeom>
        </p:spPr>
        <p:txBody>
          <a:bodyPr spcFirstLastPara="1" wrap="square" lIns="91425" tIns="91425" rIns="91425" bIns="91425" anchor="t" anchorCtr="0">
            <a:noAutofit/>
          </a:bodyPr>
          <a:lstStyle/>
          <a:p>
            <a:pPr>
              <a:buNone/>
            </a:pPr>
            <a:r>
              <a:rPr lang="en-US" sz="2000" dirty="0"/>
              <a:t>Data Analytics helps to turn data into big value by allowing organizations to analyze restaurant rating thereby improving their services. Across various spheres of online food delivery sector is now being implemented Big Data analytics to deliver better </a:t>
            </a:r>
            <a:r>
              <a:rPr lang="en-US" sz="2000" dirty="0" err="1"/>
              <a:t>teast</a:t>
            </a:r>
            <a:r>
              <a:rPr lang="en-US" sz="2000" dirty="0"/>
              <a:t> to their customers, both internal and external. In online food delivery, big data is defined as the tool which allows organization to create, manipulate, and manage very large data sets characterized by variety, volume and velocity in a given time frame.</a:t>
            </a: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ransition>
    <p:wipe/>
  </p:transition>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2070</TotalTime>
  <Words>922</Words>
  <Application>Microsoft Office PowerPoint</Application>
  <PresentationFormat>On-screen Show (16:9)</PresentationFormat>
  <Paragraphs>47</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Helvetica Neue</vt:lpstr>
      <vt:lpstr>Mongolian Baiti</vt:lpstr>
      <vt:lpstr>Muli</vt:lpstr>
      <vt:lpstr>Nixie One</vt:lpstr>
      <vt:lpstr>Times New Roman</vt:lpstr>
      <vt:lpstr>Wingdings</vt:lpstr>
      <vt:lpstr>Imogen template</vt:lpstr>
      <vt:lpstr>Mini Project  on “Swiggy Online food services in India an analysis of Rating”</vt:lpstr>
      <vt:lpstr>Table of contents</vt:lpstr>
      <vt:lpstr>Introduction</vt:lpstr>
      <vt:lpstr>PowerPoint Presentation</vt:lpstr>
      <vt:lpstr>Justification of the Problem</vt:lpstr>
      <vt:lpstr>Scope of the Problem</vt:lpstr>
      <vt:lpstr>Review of Literature</vt:lpstr>
      <vt:lpstr>Swiggy Online food services in India an analysis of Rating</vt:lpstr>
      <vt:lpstr>Data Analytics in Online Food Delivery</vt:lpstr>
      <vt:lpstr>Experimental Findings and Suggestions</vt:lpstr>
      <vt:lpstr>Software Requirement :</vt:lpstr>
      <vt:lpstr>        Hardware-Software Requirements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Synopsis on “Online Railway Reservation”</dc:title>
  <dc:creator>ASUS</dc:creator>
  <cp:lastModifiedBy>21259 SHUBHAM SONI</cp:lastModifiedBy>
  <cp:revision>118</cp:revision>
  <dcterms:modified xsi:type="dcterms:W3CDTF">2022-09-20T18:20:13Z</dcterms:modified>
</cp:coreProperties>
</file>