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64" r:id="rId4"/>
    <p:sldId id="266" r:id="rId5"/>
    <p:sldId id="260" r:id="rId6"/>
    <p:sldId id="257" r:id="rId7"/>
    <p:sldId id="267" r:id="rId8"/>
    <p:sldId id="268" r:id="rId9"/>
    <p:sldId id="269" r:id="rId10"/>
    <p:sldId id="258" r:id="rId11"/>
    <p:sldId id="259" r:id="rId12"/>
    <p:sldId id="272" r:id="rId13"/>
    <p:sldId id="273" r:id="rId14"/>
    <p:sldId id="274" r:id="rId15"/>
    <p:sldId id="275" r:id="rId16"/>
    <p:sldId id="261" r:id="rId17"/>
    <p:sldId id="276" r:id="rId18"/>
    <p:sldId id="262" r:id="rId19"/>
    <p:sldId id="27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99FF"/>
    <a:srgbClr val="0000FF"/>
    <a:srgbClr val="375C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FE4CC-9AA6-4DA1-A416-3B7D832A3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BDA39F-32C6-4AA0-8926-DED066D2A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44641-658F-4195-A730-11BB1BE7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69ED-6D01-4B1F-9C8B-2BBACD5EBE86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2569E2-CF8E-4974-BBE3-E03A2964F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9B348-1126-4F74-AB81-C6BDF35F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4458-DA66-4851-981B-EE4B43C3C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40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EDD93-9C90-441F-B450-7B37D4E6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A04D91-D934-47C8-8BC2-0D7C0D86C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63EDE4-727D-4CFE-B77A-7B3E44BC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69ED-6D01-4B1F-9C8B-2BBACD5EBE86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4F15ED-30E2-43F4-8E5D-D2273AE7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1933B0-FBF0-4205-B3DF-ECD81393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4458-DA66-4851-981B-EE4B43C3C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05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1E0E54-EB17-42A8-B95C-73B99921D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65856F-D318-43AF-8AFA-F8A51E018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0389E-008E-40A8-B5B1-66BC102D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69ED-6D01-4B1F-9C8B-2BBACD5EBE86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9EEBB6-7CB0-49FA-9654-ADDC6656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EF91F-19FF-47C8-9B1A-33BAECF9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4458-DA66-4851-981B-EE4B43C3C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97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9D053-B7FD-44DB-A655-4C551D83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8041FD-0023-4FC1-8D12-CA2E14012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B67BF3-8BED-4026-ABC7-9D12C561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69ED-6D01-4B1F-9C8B-2BBACD5EBE86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64C50-8CCC-42C8-B27E-8B0103B0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51EA0-E31A-4A00-8F53-222E76C7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4458-DA66-4851-981B-EE4B43C3C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3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FFCFA-C6A9-4497-9BDE-CCE875CA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33CC5C-8B60-431E-B28A-75AF5E546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2E8A3-6AC0-418A-99C5-60B5716CD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69ED-6D01-4B1F-9C8B-2BBACD5EBE86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9C3896-DEE4-4CCA-B6D9-BE45BCB5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B7416-4431-40DD-8E4E-DD1F161B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4458-DA66-4851-981B-EE4B43C3C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10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59C56-395D-41C2-9F0E-08631B5E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CF183-E1A8-47C8-A07C-A4F76F5EA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FF1734-AAB3-4CB7-8876-2015AFCEB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6FD02-69F7-41E9-B2E4-F0B18872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69ED-6D01-4B1F-9C8B-2BBACD5EBE86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D0A381-55E0-48A1-AA0A-B4522D21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54DFE3-1F7C-469F-93B1-73B954AA2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4458-DA66-4851-981B-EE4B43C3C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78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C99E4-5EA4-4590-8E86-E640C042E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F834C7-0863-492F-B675-DD858D513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4A7899-384A-4655-A110-9891731A3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00F021-254A-4585-94C7-CEF5353BA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0287F0-61EC-4685-814B-53BF43609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6CFB9-5543-4B95-97CB-5FC190ED2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69ED-6D01-4B1F-9C8B-2BBACD5EBE86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F22263-AFB5-4076-B912-1AD58188C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968D2B-1569-4209-9384-34720AB1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4458-DA66-4851-981B-EE4B43C3C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92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CE85C-C026-4307-B5D9-410780300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A78EBC-1C5B-4BDB-A94F-A1C401E6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69ED-6D01-4B1F-9C8B-2BBACD5EBE86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2A6D6E-215A-4EDE-9D8E-3F6867140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344D88-3E5C-4510-B601-5E1991E3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4458-DA66-4851-981B-EE4B43C3C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65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C91779-B018-408B-A262-D218D070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69ED-6D01-4B1F-9C8B-2BBACD5EBE86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EABF59-C22E-45A3-BA08-EF5A73D7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6AEE36-F4F8-416B-B4E2-53216B74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4458-DA66-4851-981B-EE4B43C3C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2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9830D-75AC-4EA9-8105-60CE2325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A24187-3A9F-479C-BC8F-56E2BE625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63A5C6-42E4-45A1-9C38-6B07E190B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1199E3-F2DC-483B-807E-A174F79F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69ED-6D01-4B1F-9C8B-2BBACD5EBE86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B078E0-34CB-4495-A55C-72F5CFB9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62B0DF-A499-4912-9EFB-76CC38CF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4458-DA66-4851-981B-EE4B43C3C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09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ACBE6-CEEF-4ADE-966F-5F878482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B5F947-49D1-43B6-9910-B2C2B7B04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636D77-84B7-4C00-B984-53933B2FA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C82E21-D172-4E9B-BF9A-E43A9CA65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69ED-6D01-4B1F-9C8B-2BBACD5EBE86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EA9E6F-1905-4024-A392-B3E844DC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C91084-CF24-419B-8893-58120441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4458-DA66-4851-981B-EE4B43C3C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14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EAD316-FEB1-49FE-A17D-01426699B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BDC18-5E50-49D1-8486-DAC41606D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ED557C-A375-455F-AE33-C9342AE15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169ED-6D01-4B1F-9C8B-2BBACD5EBE86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5F4272-641B-47A3-90B5-8C378F838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23D3D-09E4-4836-BC99-1F94BF8E5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34458-DA66-4851-981B-EE4B43C3C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92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519614-A9DF-4279-BD8E-4C677A424BC0}"/>
              </a:ext>
            </a:extLst>
          </p:cNvPr>
          <p:cNvSpPr txBox="1"/>
          <p:nvPr/>
        </p:nvSpPr>
        <p:spPr>
          <a:xfrm>
            <a:off x="3135638" y="2203054"/>
            <a:ext cx="592072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gradFill>
                  <a:gsLst>
                    <a:gs pos="100000">
                      <a:srgbClr val="000000">
                        <a:lumMod val="95000"/>
                        <a:lumOff val="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Object Detection for Dynamic Blending</a:t>
            </a:r>
            <a:endParaRPr lang="ko-KR" altLang="en-US" sz="2500" dirty="0">
              <a:gradFill>
                <a:gsLst>
                  <a:gs pos="100000">
                    <a:srgbClr val="000000">
                      <a:lumMod val="95000"/>
                      <a:lumOff val="5000"/>
                    </a:srgbClr>
                  </a:gs>
                  <a:gs pos="0">
                    <a:srgbClr val="000000">
                      <a:lumMod val="75000"/>
                      <a:lumOff val="25000"/>
                    </a:srgbClr>
                  </a:gs>
                </a:gsLst>
                <a:lin ang="5400000" scaled="0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746408-CE36-4B39-A642-46E147343772}"/>
              </a:ext>
            </a:extLst>
          </p:cNvPr>
          <p:cNvSpPr txBox="1"/>
          <p:nvPr/>
        </p:nvSpPr>
        <p:spPr>
          <a:xfrm>
            <a:off x="10026557" y="6026909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rgbClr val="000000">
                        <a:lumMod val="95000"/>
                        <a:lumOff val="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2018.04.03</a:t>
            </a:r>
            <a:endParaRPr lang="ko-KR" altLang="en-US" sz="2000" dirty="0">
              <a:gradFill>
                <a:gsLst>
                  <a:gs pos="100000">
                    <a:srgbClr val="000000">
                      <a:lumMod val="95000"/>
                      <a:lumOff val="5000"/>
                    </a:srgbClr>
                  </a:gs>
                  <a:gs pos="0">
                    <a:srgbClr val="000000">
                      <a:lumMod val="75000"/>
                      <a:lumOff val="25000"/>
                    </a:srgbClr>
                  </a:gs>
                </a:gsLst>
                <a:lin ang="5400000" scaled="0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843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B4887D6-3BF1-429E-98BB-988103338CA0}"/>
              </a:ext>
            </a:extLst>
          </p:cNvPr>
          <p:cNvSpPr/>
          <p:nvPr/>
        </p:nvSpPr>
        <p:spPr>
          <a:xfrm>
            <a:off x="269508" y="1037726"/>
            <a:ext cx="1143481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pt-BR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ObjectDetector_InitParam(ObjectDetectParam_t * odParam);</a:t>
            </a:r>
          </a:p>
          <a:p>
            <a:endParaRPr lang="pt-BR" altLang="ko-KR" sz="1400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ObjectDetector</a:t>
            </a:r>
            <a:r>
              <a:rPr lang="en-US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OptFlowPairPos_t</a:t>
            </a:r>
            <a:r>
              <a:rPr lang="en-US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** </a:t>
            </a:r>
            <a:r>
              <a:rPr lang="en-US" altLang="ko-KR" sz="1400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inMotionPair</a:t>
            </a:r>
            <a:r>
              <a:rPr lang="en-US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uint16_t * </a:t>
            </a:r>
            <a:r>
              <a:rPr lang="en-US" altLang="ko-KR" sz="1400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numMotion</a:t>
            </a:r>
            <a:r>
              <a:rPr lang="en-US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OptFlowPairPos_t</a:t>
            </a:r>
            <a:r>
              <a:rPr lang="en-US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(*</a:t>
            </a:r>
            <a:r>
              <a:rPr lang="en-US" altLang="ko-KR" sz="1400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prevMotionPair</a:t>
            </a:r>
            <a:r>
              <a:rPr lang="en-US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)[100],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uint16_t * </a:t>
            </a:r>
            <a:r>
              <a:rPr lang="en-US" altLang="ko-KR" sz="1400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prevNumMotion</a:t>
            </a:r>
            <a:r>
              <a:rPr lang="en-US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ObjectDetectParam_t</a:t>
            </a:r>
            <a:r>
              <a:rPr lang="en-US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odParam, uint8_t * </a:t>
            </a:r>
            <a:r>
              <a:rPr lang="en-US" altLang="ko-KR" sz="1400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statusNear</a:t>
            </a:r>
            <a:r>
              <a:rPr lang="en-US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uint8_t * </a:t>
            </a:r>
            <a:r>
              <a:rPr lang="en-US" altLang="ko-KR" sz="1400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statusAway</a:t>
            </a:r>
            <a:r>
              <a:rPr lang="en-US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en-US" altLang="ko-KR" sz="1400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odBlendControl</a:t>
            </a:r>
            <a:r>
              <a:rPr lang="en-US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(uint8_t </a:t>
            </a:r>
            <a:r>
              <a:rPr lang="en-US" altLang="ko-KR" sz="1400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dynBlendEn</a:t>
            </a:r>
            <a:r>
              <a:rPr lang="en-US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uint8_t * </a:t>
            </a:r>
            <a:r>
              <a:rPr lang="en-US" altLang="ko-KR" sz="1400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statusNear</a:t>
            </a:r>
            <a:r>
              <a:rPr lang="en-US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uint8_t </a:t>
            </a:r>
            <a:r>
              <a:rPr lang="en-US" altLang="ko-KR" sz="1400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statusAway</a:t>
            </a:r>
            <a:r>
              <a:rPr lang="en-US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uint8_t * </a:t>
            </a:r>
            <a:r>
              <a:rPr lang="en-US" altLang="ko-KR" sz="1400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cntCornerNear</a:t>
            </a:r>
            <a:r>
              <a:rPr lang="en-US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uint8_t * </a:t>
            </a:r>
            <a:r>
              <a:rPr lang="en-US" altLang="ko-KR" sz="1400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cntCornerAway</a:t>
            </a:r>
            <a:r>
              <a:rPr lang="en-US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uint8_t * </a:t>
            </a:r>
            <a:r>
              <a:rPr lang="en-US" altLang="ko-KR" sz="1400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blendCorner</a:t>
            </a:r>
            <a:r>
              <a:rPr lang="en-US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549D81-71F0-4927-8875-21E4A3CCA099}"/>
              </a:ext>
            </a:extLst>
          </p:cNvPr>
          <p:cNvSpPr txBox="1"/>
          <p:nvPr/>
        </p:nvSpPr>
        <p:spPr>
          <a:xfrm>
            <a:off x="269508" y="320634"/>
            <a:ext cx="392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Dynamic blending related functions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227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61ED8D-C421-4718-99BE-0EBEDA701F5B}"/>
              </a:ext>
            </a:extLst>
          </p:cNvPr>
          <p:cNvSpPr/>
          <p:nvPr/>
        </p:nvSpPr>
        <p:spPr>
          <a:xfrm>
            <a:off x="434390" y="1167410"/>
            <a:ext cx="9599595" cy="30777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pt-BR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pt-BR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pt-BR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ObjectDetector_InitParam</a:t>
            </a:r>
            <a:r>
              <a:rPr lang="pt-BR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(ObjectDetectParam_t * </a:t>
            </a:r>
            <a:r>
              <a:rPr lang="pt-BR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odParam</a:t>
            </a:r>
            <a:r>
              <a:rPr lang="pt-BR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EAF71C-4D9C-46D3-869B-3B605C8D7147}"/>
              </a:ext>
            </a:extLst>
          </p:cNvPr>
          <p:cNvSpPr txBox="1"/>
          <p:nvPr/>
        </p:nvSpPr>
        <p:spPr>
          <a:xfrm>
            <a:off x="434390" y="346510"/>
            <a:ext cx="284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err="1"/>
              <a:t>ObjectDetector_InitParam</a:t>
            </a:r>
            <a:endParaRPr lang="ko-KR" altLang="en-US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76162-D88A-4499-A672-7CA86808F64D}"/>
              </a:ext>
            </a:extLst>
          </p:cNvPr>
          <p:cNvSpPr txBox="1"/>
          <p:nvPr/>
        </p:nvSpPr>
        <p:spPr>
          <a:xfrm>
            <a:off x="517808" y="715842"/>
            <a:ext cx="6816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Object detection</a:t>
            </a:r>
            <a:r>
              <a:rPr lang="ko-KR" altLang="en-US" sz="1400" dirty="0"/>
              <a:t>을 수행하기 위한 </a:t>
            </a:r>
            <a:r>
              <a:rPr lang="en-US" altLang="ko-KR" sz="1400" dirty="0"/>
              <a:t>parameter </a:t>
            </a:r>
            <a:r>
              <a:rPr lang="ko-KR" altLang="en-US" sz="1400" dirty="0"/>
              <a:t>초기화 수행</a:t>
            </a:r>
            <a:r>
              <a:rPr lang="en-US" altLang="ko-KR" sz="1400" dirty="0"/>
              <a:t>, Pre-processing</a:t>
            </a:r>
            <a:r>
              <a:rPr lang="ko-KR" altLang="en-US" sz="1400" dirty="0"/>
              <a:t>에 해당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98C09C-8E55-43D3-8E5A-1CC951251E2B}"/>
              </a:ext>
            </a:extLst>
          </p:cNvPr>
          <p:cNvSpPr/>
          <p:nvPr/>
        </p:nvSpPr>
        <p:spPr>
          <a:xfrm>
            <a:off x="434390" y="2330517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sz="12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2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ObjectDetectParam_t</a:t>
            </a:r>
            <a:r>
              <a:rPr lang="en-US" altLang="ko-KR" sz="12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uint16_t roiStartX;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uint16_t </a:t>
            </a:r>
            <a:r>
              <a:rPr lang="en-US" altLang="ko-KR" sz="1200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roiStartY</a:t>
            </a:r>
            <a:r>
              <a:rPr lang="en-US" altLang="ko-KR" sz="12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200" dirty="0">
              <a:solidFill>
                <a:schemeClr val="accent6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uint16_t </a:t>
            </a:r>
            <a:r>
              <a:rPr lang="en-US" altLang="ko-KR" sz="1200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roiWidth</a:t>
            </a:r>
            <a:r>
              <a:rPr lang="en-US" altLang="ko-KR" sz="12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200" dirty="0">
              <a:solidFill>
                <a:schemeClr val="accent6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uint16_t </a:t>
            </a:r>
            <a:r>
              <a:rPr lang="en-US" altLang="ko-KR" sz="1200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roiHeight</a:t>
            </a:r>
            <a:r>
              <a:rPr lang="en-US" altLang="ko-KR" sz="12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200" dirty="0">
              <a:solidFill>
                <a:schemeClr val="accent6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uint16_t </a:t>
            </a:r>
            <a:r>
              <a:rPr lang="en-US" altLang="ko-KR" sz="1200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minDist</a:t>
            </a:r>
            <a:r>
              <a:rPr lang="en-US" altLang="ko-KR" sz="12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min. distance for 1</a:t>
            </a:r>
            <a:r>
              <a:rPr lang="en-US" altLang="ko-KR" sz="1200" baseline="300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filtering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uint16_t </a:t>
            </a:r>
            <a:r>
              <a:rPr lang="en-US" altLang="ko-KR" sz="1200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maxDist</a:t>
            </a:r>
            <a:r>
              <a:rPr lang="en-US" altLang="ko-KR" sz="12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max. distance for 1</a:t>
            </a:r>
            <a:r>
              <a:rPr lang="en-US" altLang="ko-KR" sz="1200" baseline="300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filtering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uint16_t angle1;  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near direction angle1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uint16_t angle2;  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near direction angle2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</a:t>
            </a:r>
            <a:r>
              <a:rPr lang="en-US" altLang="ko-KR" sz="1200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ObjectDetectParam_t</a:t>
            </a:r>
            <a:r>
              <a:rPr lang="en-US" altLang="ko-KR" sz="12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5613E3-50C0-4E53-9071-3B52B6B83039}"/>
              </a:ext>
            </a:extLst>
          </p:cNvPr>
          <p:cNvSpPr txBox="1"/>
          <p:nvPr/>
        </p:nvSpPr>
        <p:spPr>
          <a:xfrm>
            <a:off x="434390" y="1670107"/>
            <a:ext cx="631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Parameters: </a:t>
            </a:r>
            <a:r>
              <a:rPr lang="en-US" altLang="ko-KR" sz="1400" dirty="0">
                <a:sym typeface="Symbol" panose="05050102010706020507" pitchFamily="18" charset="2"/>
              </a:rPr>
              <a:t> </a:t>
            </a:r>
            <a:r>
              <a:rPr lang="en-US" altLang="ko-KR" sz="1400" b="1" dirty="0"/>
              <a:t>odParam</a:t>
            </a:r>
            <a:r>
              <a:rPr lang="en-US" altLang="ko-KR" sz="1400" dirty="0"/>
              <a:t> - </a:t>
            </a:r>
            <a:r>
              <a:rPr lang="ko-KR" altLang="en-US" sz="1400" dirty="0"/>
              <a:t>각 </a:t>
            </a:r>
            <a:r>
              <a:rPr lang="en-US" altLang="ko-KR" sz="1400" dirty="0"/>
              <a:t>zone</a:t>
            </a:r>
            <a:r>
              <a:rPr lang="ko-KR" altLang="en-US" sz="1400" dirty="0"/>
              <a:t>에서의 </a:t>
            </a:r>
            <a:r>
              <a:rPr lang="en-US" altLang="ko-KR" sz="1400" dirty="0"/>
              <a:t>object detecting</a:t>
            </a:r>
            <a:r>
              <a:rPr lang="ko-KR" altLang="en-US" sz="1400" dirty="0"/>
              <a:t>을 위한 </a:t>
            </a:r>
            <a:r>
              <a:rPr lang="en-US" altLang="ko-KR" sz="1400" dirty="0"/>
              <a:t>parameter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42753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C1CD3A-8C1B-4C71-BECC-78F03FE0DD4C}"/>
              </a:ext>
            </a:extLst>
          </p:cNvPr>
          <p:cNvSpPr/>
          <p:nvPr/>
        </p:nvSpPr>
        <p:spPr>
          <a:xfrm>
            <a:off x="434390" y="1276074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sz="10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0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ObjectDetectParam_t</a:t>
            </a:r>
            <a:r>
              <a:rPr lang="en-US" altLang="ko-KR" sz="10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</a:p>
          <a:p>
            <a:r>
              <a:rPr lang="en-US" altLang="ko-KR" sz="10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B0F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uint16_t roiStartX;</a:t>
            </a:r>
          </a:p>
          <a:p>
            <a:r>
              <a:rPr lang="en-US" altLang="ko-KR" sz="1000" dirty="0">
                <a:solidFill>
                  <a:srgbClr val="00B0F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uint16_t </a:t>
            </a:r>
            <a:r>
              <a:rPr lang="en-US" altLang="ko-KR" sz="1000" dirty="0" err="1">
                <a:solidFill>
                  <a:srgbClr val="00B0F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roiStartY</a:t>
            </a:r>
            <a:r>
              <a:rPr lang="en-US" altLang="ko-KR" sz="1000" dirty="0">
                <a:solidFill>
                  <a:srgbClr val="00B0F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B0F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uint16_t </a:t>
            </a:r>
            <a:r>
              <a:rPr lang="en-US" altLang="ko-KR" sz="1000" dirty="0" err="1">
                <a:solidFill>
                  <a:srgbClr val="00B0F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roiWidth</a:t>
            </a:r>
            <a:r>
              <a:rPr lang="en-US" altLang="ko-KR" sz="1000" dirty="0">
                <a:solidFill>
                  <a:srgbClr val="00B0F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B0F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uint16_t </a:t>
            </a:r>
            <a:r>
              <a:rPr lang="en-US" altLang="ko-KR" sz="1000" dirty="0" err="1">
                <a:solidFill>
                  <a:srgbClr val="00B0F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roiHeight</a:t>
            </a:r>
            <a:r>
              <a:rPr lang="en-US" altLang="ko-KR" sz="1000" dirty="0">
                <a:solidFill>
                  <a:srgbClr val="00B0F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uint16_t </a:t>
            </a:r>
            <a:r>
              <a:rPr lang="en-US" altLang="ko-KR" sz="1000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minDist</a:t>
            </a:r>
            <a:r>
              <a:rPr lang="en-US" altLang="ko-KR" sz="10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min. distance for 1</a:t>
            </a:r>
            <a:r>
              <a:rPr lang="en-US" altLang="ko-KR" sz="1000" baseline="300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filtering</a:t>
            </a:r>
          </a:p>
          <a:p>
            <a:r>
              <a:rPr lang="en-US" altLang="ko-KR" sz="10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uint16_t </a:t>
            </a:r>
            <a:r>
              <a:rPr lang="en-US" altLang="ko-KR" sz="1000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maxDist</a:t>
            </a:r>
            <a:r>
              <a:rPr lang="en-US" altLang="ko-KR" sz="10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max. distance for 1</a:t>
            </a:r>
            <a:r>
              <a:rPr lang="en-US" altLang="ko-KR" sz="1000" baseline="300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filtering</a:t>
            </a:r>
          </a:p>
          <a:p>
            <a:r>
              <a:rPr lang="en-US" altLang="ko-KR" sz="10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uint16_t angle1;   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near direction angle1</a:t>
            </a:r>
          </a:p>
          <a:p>
            <a:r>
              <a:rPr lang="en-US" altLang="ko-KR" sz="10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uint16_t angle2;   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near direction angle2</a:t>
            </a:r>
          </a:p>
          <a:p>
            <a:r>
              <a:rPr lang="en-US" altLang="ko-KR" sz="10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</a:t>
            </a:r>
            <a:r>
              <a:rPr lang="en-US" altLang="ko-KR" sz="1000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ObjectDetectParam_t</a:t>
            </a:r>
            <a:r>
              <a:rPr lang="en-US" altLang="ko-KR" sz="10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99485-F6AE-4A50-BE43-AECD890E5134}"/>
              </a:ext>
            </a:extLst>
          </p:cNvPr>
          <p:cNvSpPr txBox="1"/>
          <p:nvPr/>
        </p:nvSpPr>
        <p:spPr>
          <a:xfrm>
            <a:off x="434390" y="346510"/>
            <a:ext cx="284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err="1"/>
              <a:t>ObjectDetector_InitParam</a:t>
            </a:r>
            <a:endParaRPr lang="ko-KR" altLang="en-US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2E9DA-B2DF-45FC-B17E-47BB02DBE237}"/>
              </a:ext>
            </a:extLst>
          </p:cNvPr>
          <p:cNvSpPr txBox="1"/>
          <p:nvPr/>
        </p:nvSpPr>
        <p:spPr>
          <a:xfrm>
            <a:off x="434390" y="902364"/>
            <a:ext cx="142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Parameter </a:t>
            </a:r>
            <a:r>
              <a:rPr lang="ko-KR" altLang="en-US" sz="1400" dirty="0"/>
              <a:t>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0CC4E-AB1E-4DA4-8E7A-A8AF489714B1}"/>
              </a:ext>
            </a:extLst>
          </p:cNvPr>
          <p:cNvSpPr txBox="1"/>
          <p:nvPr/>
        </p:nvSpPr>
        <p:spPr>
          <a:xfrm>
            <a:off x="434390" y="3305889"/>
            <a:ext cx="2266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roiStartX</a:t>
            </a:r>
            <a:r>
              <a:rPr lang="ko-KR" altLang="en-US" sz="1000" dirty="0"/>
              <a:t>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zone</a:t>
            </a:r>
            <a:r>
              <a:rPr lang="ko-KR" altLang="en-US" sz="1000" dirty="0"/>
              <a:t>의 </a:t>
            </a:r>
            <a:r>
              <a:rPr lang="en-US" altLang="ko-KR" sz="1000" dirty="0"/>
              <a:t>start x</a:t>
            </a:r>
            <a:r>
              <a:rPr lang="ko-KR" altLang="en-US" sz="1000" dirty="0"/>
              <a:t> 좌표 값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/>
              <a:t>roiStartY</a:t>
            </a:r>
            <a:r>
              <a:rPr lang="ko-KR" altLang="en-US" sz="1000" dirty="0"/>
              <a:t>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zone</a:t>
            </a:r>
            <a:r>
              <a:rPr lang="ko-KR" altLang="en-US" sz="1000" dirty="0"/>
              <a:t>의 </a:t>
            </a:r>
            <a:r>
              <a:rPr lang="en-US" altLang="ko-KR" sz="1000" dirty="0"/>
              <a:t>start y </a:t>
            </a:r>
            <a:r>
              <a:rPr lang="ko-KR" altLang="en-US" sz="1000" dirty="0"/>
              <a:t>좌표 값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/>
              <a:t>roiWidth</a:t>
            </a:r>
            <a:r>
              <a:rPr lang="ko-KR" altLang="en-US" sz="1000" dirty="0"/>
              <a:t>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zone</a:t>
            </a:r>
            <a:r>
              <a:rPr lang="ko-KR" altLang="en-US" sz="1000" dirty="0"/>
              <a:t>의 </a:t>
            </a:r>
            <a:r>
              <a:rPr lang="en-US" altLang="ko-KR" sz="1000" dirty="0"/>
              <a:t>width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/>
              <a:t>roiHeight</a:t>
            </a:r>
            <a:r>
              <a:rPr lang="en-US" altLang="ko-KR" sz="1000" dirty="0"/>
              <a:t> : zone</a:t>
            </a:r>
            <a:r>
              <a:rPr lang="ko-KR" altLang="en-US" sz="1000" dirty="0"/>
              <a:t>의 </a:t>
            </a:r>
            <a:r>
              <a:rPr lang="en-US" altLang="ko-KR" sz="1000" dirty="0"/>
              <a:t>height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989A45-32F6-46C3-9025-C37A8A195ED2}"/>
              </a:ext>
            </a:extLst>
          </p:cNvPr>
          <p:cNvSpPr txBox="1"/>
          <p:nvPr/>
        </p:nvSpPr>
        <p:spPr>
          <a:xfrm>
            <a:off x="487199" y="4143633"/>
            <a:ext cx="50369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※ </a:t>
            </a:r>
            <a:r>
              <a:rPr lang="en-US" altLang="ko-KR" sz="1000" dirty="0"/>
              <a:t>16</a:t>
            </a:r>
            <a:r>
              <a:rPr lang="ko-KR" altLang="en-US" sz="1000" dirty="0"/>
              <a:t>개의 </a:t>
            </a:r>
            <a:r>
              <a:rPr lang="en-US" altLang="ko-KR" sz="1000" dirty="0"/>
              <a:t>zone</a:t>
            </a:r>
            <a:r>
              <a:rPr lang="ko-KR" altLang="en-US" sz="1000" dirty="0"/>
              <a:t>을 사용하므로 각 </a:t>
            </a:r>
            <a:r>
              <a:rPr lang="en-US" altLang="ko-KR" sz="1000" dirty="0"/>
              <a:t>zone </a:t>
            </a:r>
            <a:r>
              <a:rPr lang="ko-KR" altLang="en-US" sz="1000" dirty="0"/>
              <a:t>별로 위의 </a:t>
            </a:r>
            <a:r>
              <a:rPr lang="en-US" altLang="ko-KR" sz="1000" dirty="0"/>
              <a:t>parameter </a:t>
            </a:r>
            <a:r>
              <a:rPr lang="ko-KR" altLang="en-US" sz="1000" dirty="0"/>
              <a:t>값 필요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   Parameter </a:t>
            </a:r>
            <a:r>
              <a:rPr lang="ko-KR" altLang="en-US" sz="1000" dirty="0"/>
              <a:t>값들은 </a:t>
            </a:r>
            <a:r>
              <a:rPr lang="en-US" altLang="ko-KR" sz="1000" dirty="0" err="1"/>
              <a:t>ObjectDetector.h</a:t>
            </a:r>
            <a:r>
              <a:rPr lang="en-US" altLang="ko-KR" sz="1000" dirty="0"/>
              <a:t> </a:t>
            </a:r>
            <a:r>
              <a:rPr lang="ko-KR" altLang="en-US" sz="1000" dirty="0"/>
              <a:t>에서 </a:t>
            </a:r>
            <a:r>
              <a:rPr lang="en-US" altLang="ko-KR" sz="1000" dirty="0"/>
              <a:t>define</a:t>
            </a:r>
            <a:r>
              <a:rPr lang="ko-KR" altLang="en-US" sz="1000" dirty="0"/>
              <a:t>으로 정의되어 있음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ex)  #define  OD_ZONE01_START_X	24</a:t>
            </a:r>
          </a:p>
          <a:p>
            <a:r>
              <a:rPr lang="en-US" altLang="ko-KR" sz="1000" dirty="0"/>
              <a:t>      #define  OD_ZONE01_START_Y	136</a:t>
            </a:r>
          </a:p>
          <a:p>
            <a:r>
              <a:rPr lang="en-US" altLang="ko-KR" sz="1000" dirty="0"/>
              <a:t>      #define  OD_ZONE01_END_X	240</a:t>
            </a:r>
          </a:p>
          <a:p>
            <a:r>
              <a:rPr lang="en-US" altLang="ko-KR" sz="1000" dirty="0"/>
              <a:t>      #define  OD_ZONE01_END_Y                  232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width</a:t>
            </a:r>
            <a:r>
              <a:rPr lang="ko-KR" altLang="en-US" sz="1000" dirty="0"/>
              <a:t>와 </a:t>
            </a:r>
            <a:r>
              <a:rPr lang="en-US" altLang="ko-KR" sz="1000" dirty="0" err="1"/>
              <a:t>heigh</a:t>
            </a:r>
            <a:r>
              <a:rPr lang="ko-KR" altLang="en-US" sz="1000" dirty="0"/>
              <a:t>는 </a:t>
            </a:r>
            <a:r>
              <a:rPr lang="en-US" altLang="ko-KR" sz="1000" dirty="0" err="1"/>
              <a:t>ObjectDetectParam_t</a:t>
            </a:r>
            <a:r>
              <a:rPr lang="en-US" altLang="ko-KR" sz="1000" dirty="0"/>
              <a:t> </a:t>
            </a:r>
            <a:r>
              <a:rPr lang="ko-KR" altLang="en-US" sz="1000" dirty="0"/>
              <a:t>내부에서 </a:t>
            </a:r>
            <a:r>
              <a:rPr lang="en-US" altLang="ko-KR" sz="1000" dirty="0"/>
              <a:t>END – Start </a:t>
            </a:r>
            <a:r>
              <a:rPr lang="ko-KR" altLang="en-US" sz="1000" dirty="0"/>
              <a:t>연산 수행 후 저장</a:t>
            </a:r>
            <a:endParaRPr lang="en-US" altLang="ko-KR" sz="1000" dirty="0"/>
          </a:p>
          <a:p>
            <a:r>
              <a:rPr lang="en-US" altLang="ko-KR" sz="1000" dirty="0"/>
              <a:t>      FAST </a:t>
            </a:r>
            <a:r>
              <a:rPr lang="ko-KR" altLang="en-US" sz="1000" dirty="0"/>
              <a:t>에서의 </a:t>
            </a:r>
            <a:r>
              <a:rPr lang="en-US" altLang="ko-KR" sz="1000" dirty="0"/>
              <a:t>Zone </a:t>
            </a:r>
            <a:r>
              <a:rPr lang="ko-KR" altLang="en-US" sz="1000" dirty="0"/>
              <a:t>설정 영역과 동일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     </a:t>
            </a:r>
            <a:r>
              <a:rPr lang="ko-KR" altLang="en-US" sz="1000" dirty="0"/>
              <a:t>즉</a:t>
            </a:r>
            <a:r>
              <a:rPr lang="en-US" altLang="ko-KR" sz="1000" dirty="0"/>
              <a:t>, FAST+BRIEF </a:t>
            </a:r>
            <a:r>
              <a:rPr lang="ko-KR" altLang="en-US" sz="1000" dirty="0"/>
              <a:t>수행을 위의 영역에서 수행해야 함</a:t>
            </a:r>
            <a:r>
              <a:rPr lang="en-US" altLang="ko-KR" sz="1000" dirty="0"/>
              <a:t>.    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00154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814006-338E-41AC-B8F9-E2F257C5DF6F}"/>
              </a:ext>
            </a:extLst>
          </p:cNvPr>
          <p:cNvSpPr txBox="1"/>
          <p:nvPr/>
        </p:nvSpPr>
        <p:spPr>
          <a:xfrm>
            <a:off x="434390" y="346510"/>
            <a:ext cx="284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err="1"/>
              <a:t>ObjectDetector_InitParam</a:t>
            </a:r>
            <a:endParaRPr lang="ko-KR" altLang="en-US" u="sng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E09DB7-4E0F-4392-854F-9B33BA5B0B94}"/>
              </a:ext>
            </a:extLst>
          </p:cNvPr>
          <p:cNvSpPr/>
          <p:nvPr/>
        </p:nvSpPr>
        <p:spPr>
          <a:xfrm>
            <a:off x="434390" y="1276074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sz="10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0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ObjectDetectParam_t</a:t>
            </a:r>
            <a:r>
              <a:rPr lang="en-US" altLang="ko-KR" sz="10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</a:p>
          <a:p>
            <a:r>
              <a:rPr lang="en-US" altLang="ko-KR" sz="10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uint16_t roiStartX;</a:t>
            </a:r>
          </a:p>
          <a:p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uint16_t </a:t>
            </a: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roiStartY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uint16_t </a:t>
            </a: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roiWidth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uint16_t </a:t>
            </a: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roiHeight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B0F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uint16_t </a:t>
            </a:r>
            <a:r>
              <a:rPr lang="en-US" altLang="ko-KR" sz="1000" dirty="0" err="1">
                <a:solidFill>
                  <a:srgbClr val="00B0F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minDist</a:t>
            </a:r>
            <a:r>
              <a:rPr lang="en-US" altLang="ko-KR" sz="1000" dirty="0">
                <a:solidFill>
                  <a:srgbClr val="00B0F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min. distance for 1</a:t>
            </a:r>
            <a:r>
              <a:rPr lang="en-US" altLang="ko-KR" sz="1000" baseline="300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filtering</a:t>
            </a:r>
          </a:p>
          <a:p>
            <a:r>
              <a:rPr lang="en-US" altLang="ko-KR" sz="1000" dirty="0">
                <a:solidFill>
                  <a:srgbClr val="00B0F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uint16_t </a:t>
            </a:r>
            <a:r>
              <a:rPr lang="en-US" altLang="ko-KR" sz="1000" dirty="0" err="1">
                <a:solidFill>
                  <a:srgbClr val="00B0F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maxDist</a:t>
            </a:r>
            <a:r>
              <a:rPr lang="en-US" altLang="ko-KR" sz="1000" dirty="0">
                <a:solidFill>
                  <a:srgbClr val="00B0F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max. distance for 1</a:t>
            </a:r>
            <a:r>
              <a:rPr lang="en-US" altLang="ko-KR" sz="1000" baseline="300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filtering</a:t>
            </a:r>
          </a:p>
          <a:p>
            <a:r>
              <a:rPr lang="en-US" altLang="ko-KR" sz="10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uint16_t angle1;   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near direction angle1</a:t>
            </a:r>
          </a:p>
          <a:p>
            <a:r>
              <a:rPr lang="en-US" altLang="ko-KR" sz="10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uint16_t angle2;   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near direction angle2</a:t>
            </a:r>
          </a:p>
          <a:p>
            <a:r>
              <a:rPr lang="en-US" altLang="ko-KR" sz="10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</a:t>
            </a:r>
            <a:r>
              <a:rPr lang="en-US" altLang="ko-KR" sz="1000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ObjectDetectParam_t</a:t>
            </a:r>
            <a:r>
              <a:rPr lang="en-US" altLang="ko-KR" sz="10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029ED2-45DA-46CE-918F-44F1551C4F2E}"/>
              </a:ext>
            </a:extLst>
          </p:cNvPr>
          <p:cNvSpPr txBox="1"/>
          <p:nvPr/>
        </p:nvSpPr>
        <p:spPr>
          <a:xfrm>
            <a:off x="434390" y="902364"/>
            <a:ext cx="142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Parameter </a:t>
            </a:r>
            <a:r>
              <a:rPr lang="ko-KR" altLang="en-US" sz="1400" dirty="0"/>
              <a:t>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7B764-300B-4664-9083-43AB24CAF2BE}"/>
              </a:ext>
            </a:extLst>
          </p:cNvPr>
          <p:cNvSpPr txBox="1"/>
          <p:nvPr/>
        </p:nvSpPr>
        <p:spPr>
          <a:xfrm>
            <a:off x="434390" y="3305889"/>
            <a:ext cx="8225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/>
              <a:t>minDist</a:t>
            </a:r>
            <a:r>
              <a:rPr lang="en-US" altLang="ko-KR" sz="1000" dirty="0"/>
              <a:t> : zone</a:t>
            </a:r>
            <a:r>
              <a:rPr lang="ko-KR" altLang="en-US" sz="1000" dirty="0"/>
              <a:t> 내에서의 </a:t>
            </a:r>
            <a:r>
              <a:rPr lang="en-US" altLang="ko-KR" sz="1000" dirty="0"/>
              <a:t>matching pair </a:t>
            </a:r>
            <a:r>
              <a:rPr lang="ko-KR" altLang="en-US" sz="1000" dirty="0"/>
              <a:t>중 </a:t>
            </a:r>
            <a:r>
              <a:rPr lang="en-US" altLang="ko-KR" sz="1000" dirty="0"/>
              <a:t>noise </a:t>
            </a:r>
            <a:r>
              <a:rPr lang="ko-KR" altLang="en-US" sz="1000" dirty="0"/>
              <a:t>나 </a:t>
            </a:r>
            <a:r>
              <a:rPr lang="ko-KR" altLang="en-US" sz="1000" dirty="0" err="1"/>
              <a:t>오매칭으로</a:t>
            </a:r>
            <a:r>
              <a:rPr lang="ko-KR" altLang="en-US" sz="1000" dirty="0"/>
              <a:t> 판단하여 제거하기 위한 벡터 </a:t>
            </a:r>
            <a:r>
              <a:rPr lang="en-US" altLang="ko-KR" sz="1000" dirty="0"/>
              <a:t>min </a:t>
            </a:r>
            <a:r>
              <a:rPr lang="ko-KR" altLang="en-US" sz="1000" dirty="0"/>
              <a:t>크기</a:t>
            </a:r>
            <a:r>
              <a:rPr lang="en-US" altLang="ko-KR" sz="1000" dirty="0"/>
              <a:t>(threshold </a:t>
            </a:r>
            <a:r>
              <a:rPr lang="ko-KR" altLang="en-US" sz="1000" dirty="0"/>
              <a:t>값</a:t>
            </a:r>
            <a:r>
              <a:rPr lang="en-US" altLang="ko-KR" sz="1000" dirty="0"/>
              <a:t>: Euclidean distance)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/>
              <a:t>maxDist</a:t>
            </a:r>
            <a:r>
              <a:rPr lang="en-US" altLang="ko-KR" sz="1000" dirty="0"/>
              <a:t> : zone </a:t>
            </a:r>
            <a:r>
              <a:rPr lang="ko-KR" altLang="en-US" sz="1000" dirty="0"/>
              <a:t>내에서의 </a:t>
            </a:r>
            <a:r>
              <a:rPr lang="en-US" altLang="ko-KR" sz="1000" dirty="0"/>
              <a:t>matching pair </a:t>
            </a:r>
            <a:r>
              <a:rPr lang="ko-KR" altLang="en-US" sz="1000" dirty="0"/>
              <a:t>중</a:t>
            </a:r>
            <a:r>
              <a:rPr lang="en-US" altLang="ko-KR" sz="1000" dirty="0"/>
              <a:t> </a:t>
            </a:r>
            <a:r>
              <a:rPr lang="ko-KR" altLang="en-US" sz="1000" dirty="0" err="1"/>
              <a:t>오매칭으로</a:t>
            </a:r>
            <a:r>
              <a:rPr lang="ko-KR" altLang="en-US" sz="1000" dirty="0"/>
              <a:t> 판단하여 제거하기 위한 벡터 </a:t>
            </a:r>
            <a:r>
              <a:rPr lang="en-US" altLang="ko-KR" sz="1000" dirty="0"/>
              <a:t>max </a:t>
            </a:r>
            <a:r>
              <a:rPr lang="ko-KR" altLang="en-US" sz="1000" dirty="0"/>
              <a:t>크기</a:t>
            </a:r>
            <a:r>
              <a:rPr lang="en-US" altLang="ko-KR" sz="1000" dirty="0"/>
              <a:t>(threshold </a:t>
            </a:r>
            <a:r>
              <a:rPr lang="ko-KR" altLang="en-US" sz="1000" dirty="0"/>
              <a:t>값</a:t>
            </a:r>
            <a:r>
              <a:rPr lang="en-US" altLang="ko-KR" sz="1000" dirty="0"/>
              <a:t>: Euclidean distance)</a:t>
            </a:r>
          </a:p>
          <a:p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83FB8C-10B9-49BC-AA75-F04EDDFBF607}"/>
              </a:ext>
            </a:extLst>
          </p:cNvPr>
          <p:cNvSpPr txBox="1"/>
          <p:nvPr/>
        </p:nvSpPr>
        <p:spPr>
          <a:xfrm>
            <a:off x="434390" y="3789406"/>
            <a:ext cx="42707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※ </a:t>
            </a:r>
            <a:r>
              <a:rPr lang="en-US" altLang="ko-KR" sz="1000" dirty="0"/>
              <a:t>16</a:t>
            </a:r>
            <a:r>
              <a:rPr lang="ko-KR" altLang="en-US" sz="1000" dirty="0"/>
              <a:t>개의 </a:t>
            </a:r>
            <a:r>
              <a:rPr lang="en-US" altLang="ko-KR" sz="1000" dirty="0"/>
              <a:t>zone</a:t>
            </a:r>
            <a:r>
              <a:rPr lang="ko-KR" altLang="en-US" sz="1000" dirty="0"/>
              <a:t>을 사용하므로 각 </a:t>
            </a:r>
            <a:r>
              <a:rPr lang="en-US" altLang="ko-KR" sz="1000" dirty="0"/>
              <a:t>zone </a:t>
            </a:r>
            <a:r>
              <a:rPr lang="ko-KR" altLang="en-US" sz="1000" dirty="0"/>
              <a:t>별로 위의 </a:t>
            </a:r>
            <a:r>
              <a:rPr lang="en-US" altLang="ko-KR" sz="1000" dirty="0"/>
              <a:t>parameter </a:t>
            </a:r>
            <a:r>
              <a:rPr lang="ko-KR" altLang="en-US" sz="1000" dirty="0"/>
              <a:t>값 필요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   Parameter </a:t>
            </a:r>
            <a:r>
              <a:rPr lang="ko-KR" altLang="en-US" sz="1000" dirty="0"/>
              <a:t>값들은 </a:t>
            </a:r>
            <a:r>
              <a:rPr lang="en-US" altLang="ko-KR" sz="1000" dirty="0" err="1"/>
              <a:t>ObjectDetector.h</a:t>
            </a:r>
            <a:r>
              <a:rPr lang="en-US" altLang="ko-KR" sz="1000" dirty="0"/>
              <a:t> </a:t>
            </a:r>
            <a:r>
              <a:rPr lang="ko-KR" altLang="en-US" sz="1000" dirty="0"/>
              <a:t>에서 </a:t>
            </a:r>
            <a:r>
              <a:rPr lang="en-US" altLang="ko-KR" sz="1000" dirty="0"/>
              <a:t>define</a:t>
            </a:r>
            <a:r>
              <a:rPr lang="ko-KR" altLang="en-US" sz="1000" dirty="0"/>
              <a:t>으로 정의되어 있음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ex)  #define  OD_ZONE01_MIN_DIST	4</a:t>
            </a:r>
          </a:p>
          <a:p>
            <a:r>
              <a:rPr lang="en-US" altLang="ko-KR" sz="1000" dirty="0"/>
              <a:t>      #define  OD_ZONE01_MAX_DIST	50</a:t>
            </a:r>
          </a:p>
        </p:txBody>
      </p:sp>
    </p:spTree>
    <p:extLst>
      <p:ext uri="{BB962C8B-B14F-4D97-AF65-F5344CB8AC3E}">
        <p14:creationId xmlns:p14="http://schemas.microsoft.com/office/powerpoint/2010/main" val="1130103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814006-338E-41AC-B8F9-E2F257C5DF6F}"/>
              </a:ext>
            </a:extLst>
          </p:cNvPr>
          <p:cNvSpPr txBox="1"/>
          <p:nvPr/>
        </p:nvSpPr>
        <p:spPr>
          <a:xfrm>
            <a:off x="434390" y="346510"/>
            <a:ext cx="284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err="1"/>
              <a:t>ObjectDetector_InitParam</a:t>
            </a:r>
            <a:endParaRPr lang="ko-KR" altLang="en-US" u="sng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E09DB7-4E0F-4392-854F-9B33BA5B0B94}"/>
              </a:ext>
            </a:extLst>
          </p:cNvPr>
          <p:cNvSpPr/>
          <p:nvPr/>
        </p:nvSpPr>
        <p:spPr>
          <a:xfrm>
            <a:off x="434390" y="1276074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sz="10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0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ObjectDetectParam_t</a:t>
            </a:r>
            <a:r>
              <a:rPr lang="en-US" altLang="ko-KR" sz="10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</a:p>
          <a:p>
            <a:r>
              <a:rPr lang="en-US" altLang="ko-KR" sz="10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uint16_t roiStartX;</a:t>
            </a:r>
          </a:p>
          <a:p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uint16_t </a:t>
            </a: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roiStartY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uint16_t </a:t>
            </a: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roiWidth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uint16_t </a:t>
            </a: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roiHeight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B0F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uint16_t </a:t>
            </a:r>
            <a:r>
              <a:rPr lang="en-US" altLang="ko-KR" sz="1000" dirty="0" err="1">
                <a:solidFill>
                  <a:srgbClr val="00B0F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minDist</a:t>
            </a:r>
            <a:r>
              <a:rPr lang="en-US" altLang="ko-KR" sz="1000" dirty="0">
                <a:solidFill>
                  <a:srgbClr val="00B0F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min. distance for 1</a:t>
            </a:r>
            <a:r>
              <a:rPr lang="en-US" altLang="ko-KR" sz="1000" baseline="300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filtering</a:t>
            </a:r>
          </a:p>
          <a:p>
            <a:r>
              <a:rPr lang="en-US" altLang="ko-KR" sz="1000" dirty="0">
                <a:solidFill>
                  <a:srgbClr val="00B0F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uint16_t </a:t>
            </a:r>
            <a:r>
              <a:rPr lang="en-US" altLang="ko-KR" sz="1000" dirty="0" err="1">
                <a:solidFill>
                  <a:srgbClr val="00B0F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maxDist</a:t>
            </a:r>
            <a:r>
              <a:rPr lang="en-US" altLang="ko-KR" sz="1000" dirty="0">
                <a:solidFill>
                  <a:srgbClr val="00B0F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max. distance for 1</a:t>
            </a:r>
            <a:r>
              <a:rPr lang="en-US" altLang="ko-KR" sz="1000" baseline="300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filtering</a:t>
            </a:r>
          </a:p>
          <a:p>
            <a:r>
              <a:rPr lang="en-US" altLang="ko-KR" sz="10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uint16_t angle1;   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near direction angle1</a:t>
            </a:r>
          </a:p>
          <a:p>
            <a:r>
              <a:rPr lang="en-US" altLang="ko-KR" sz="10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uint16_t angle2;   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near direction angle2</a:t>
            </a:r>
          </a:p>
          <a:p>
            <a:r>
              <a:rPr lang="en-US" altLang="ko-KR" sz="10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</a:t>
            </a:r>
            <a:r>
              <a:rPr lang="en-US" altLang="ko-KR" sz="1000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ObjectDetectParam_t</a:t>
            </a:r>
            <a:r>
              <a:rPr lang="en-US" altLang="ko-KR" sz="10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029ED2-45DA-46CE-918F-44F1551C4F2E}"/>
              </a:ext>
            </a:extLst>
          </p:cNvPr>
          <p:cNvSpPr txBox="1"/>
          <p:nvPr/>
        </p:nvSpPr>
        <p:spPr>
          <a:xfrm>
            <a:off x="434390" y="902364"/>
            <a:ext cx="142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Parameter </a:t>
            </a:r>
            <a:r>
              <a:rPr lang="ko-KR" altLang="en-US" sz="1400" dirty="0"/>
              <a:t>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7B764-300B-4664-9083-43AB24CAF2BE}"/>
              </a:ext>
            </a:extLst>
          </p:cNvPr>
          <p:cNvSpPr txBox="1"/>
          <p:nvPr/>
        </p:nvSpPr>
        <p:spPr>
          <a:xfrm>
            <a:off x="434390" y="3305889"/>
            <a:ext cx="8225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/>
              <a:t>minDist</a:t>
            </a:r>
            <a:r>
              <a:rPr lang="en-US" altLang="ko-KR" sz="1000" dirty="0"/>
              <a:t> : zone</a:t>
            </a:r>
            <a:r>
              <a:rPr lang="ko-KR" altLang="en-US" sz="1000" dirty="0"/>
              <a:t> 내에서의 </a:t>
            </a:r>
            <a:r>
              <a:rPr lang="en-US" altLang="ko-KR" sz="1000" dirty="0"/>
              <a:t>matching pair </a:t>
            </a:r>
            <a:r>
              <a:rPr lang="ko-KR" altLang="en-US" sz="1000" dirty="0"/>
              <a:t>중 </a:t>
            </a:r>
            <a:r>
              <a:rPr lang="en-US" altLang="ko-KR" sz="1000" dirty="0"/>
              <a:t>noise </a:t>
            </a:r>
            <a:r>
              <a:rPr lang="ko-KR" altLang="en-US" sz="1000" dirty="0"/>
              <a:t>나 </a:t>
            </a:r>
            <a:r>
              <a:rPr lang="ko-KR" altLang="en-US" sz="1000" dirty="0" err="1"/>
              <a:t>오매칭으로</a:t>
            </a:r>
            <a:r>
              <a:rPr lang="ko-KR" altLang="en-US" sz="1000" dirty="0"/>
              <a:t> 판단하여 제거하기 위한 벡터 </a:t>
            </a:r>
            <a:r>
              <a:rPr lang="en-US" altLang="ko-KR" sz="1000" dirty="0"/>
              <a:t>min </a:t>
            </a:r>
            <a:r>
              <a:rPr lang="ko-KR" altLang="en-US" sz="1000" dirty="0"/>
              <a:t>크기</a:t>
            </a:r>
            <a:r>
              <a:rPr lang="en-US" altLang="ko-KR" sz="1000" dirty="0"/>
              <a:t>(threshold </a:t>
            </a:r>
            <a:r>
              <a:rPr lang="ko-KR" altLang="en-US" sz="1000" dirty="0"/>
              <a:t>값</a:t>
            </a:r>
            <a:r>
              <a:rPr lang="en-US" altLang="ko-KR" sz="1000" dirty="0"/>
              <a:t>: Euclidean distance)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/>
              <a:t>maxDist</a:t>
            </a:r>
            <a:r>
              <a:rPr lang="en-US" altLang="ko-KR" sz="1000" dirty="0"/>
              <a:t> : zone </a:t>
            </a:r>
            <a:r>
              <a:rPr lang="ko-KR" altLang="en-US" sz="1000" dirty="0"/>
              <a:t>내에서의 </a:t>
            </a:r>
            <a:r>
              <a:rPr lang="en-US" altLang="ko-KR" sz="1000" dirty="0"/>
              <a:t>matching pair </a:t>
            </a:r>
            <a:r>
              <a:rPr lang="ko-KR" altLang="en-US" sz="1000" dirty="0"/>
              <a:t>중</a:t>
            </a:r>
            <a:r>
              <a:rPr lang="en-US" altLang="ko-KR" sz="1000" dirty="0"/>
              <a:t> </a:t>
            </a:r>
            <a:r>
              <a:rPr lang="ko-KR" altLang="en-US" sz="1000" dirty="0" err="1"/>
              <a:t>오매칭으로</a:t>
            </a:r>
            <a:r>
              <a:rPr lang="ko-KR" altLang="en-US" sz="1000" dirty="0"/>
              <a:t> 판단하여 제거하기 위한 벡터 </a:t>
            </a:r>
            <a:r>
              <a:rPr lang="en-US" altLang="ko-KR" sz="1000" dirty="0"/>
              <a:t>max </a:t>
            </a:r>
            <a:r>
              <a:rPr lang="ko-KR" altLang="en-US" sz="1000" dirty="0"/>
              <a:t>크기</a:t>
            </a:r>
            <a:r>
              <a:rPr lang="en-US" altLang="ko-KR" sz="1000" dirty="0"/>
              <a:t>(threshold </a:t>
            </a:r>
            <a:r>
              <a:rPr lang="ko-KR" altLang="en-US" sz="1000" dirty="0"/>
              <a:t>값</a:t>
            </a:r>
            <a:r>
              <a:rPr lang="en-US" altLang="ko-KR" sz="1000" dirty="0"/>
              <a:t>: Euclidean distance)</a:t>
            </a:r>
          </a:p>
          <a:p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83FB8C-10B9-49BC-AA75-F04EDDFBF607}"/>
              </a:ext>
            </a:extLst>
          </p:cNvPr>
          <p:cNvSpPr txBox="1"/>
          <p:nvPr/>
        </p:nvSpPr>
        <p:spPr>
          <a:xfrm>
            <a:off x="434390" y="3789406"/>
            <a:ext cx="42707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※ </a:t>
            </a:r>
            <a:r>
              <a:rPr lang="en-US" altLang="ko-KR" sz="1000" dirty="0"/>
              <a:t>16</a:t>
            </a:r>
            <a:r>
              <a:rPr lang="ko-KR" altLang="en-US" sz="1000" dirty="0"/>
              <a:t>개의 </a:t>
            </a:r>
            <a:r>
              <a:rPr lang="en-US" altLang="ko-KR" sz="1000" dirty="0"/>
              <a:t>zone</a:t>
            </a:r>
            <a:r>
              <a:rPr lang="ko-KR" altLang="en-US" sz="1000" dirty="0"/>
              <a:t>을 사용하므로 각 </a:t>
            </a:r>
            <a:r>
              <a:rPr lang="en-US" altLang="ko-KR" sz="1000" dirty="0"/>
              <a:t>zone </a:t>
            </a:r>
            <a:r>
              <a:rPr lang="ko-KR" altLang="en-US" sz="1000" dirty="0"/>
              <a:t>별로 위의 </a:t>
            </a:r>
            <a:r>
              <a:rPr lang="en-US" altLang="ko-KR" sz="1000" dirty="0"/>
              <a:t>parameter </a:t>
            </a:r>
            <a:r>
              <a:rPr lang="ko-KR" altLang="en-US" sz="1000" dirty="0"/>
              <a:t>값 필요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   Parameter </a:t>
            </a:r>
            <a:r>
              <a:rPr lang="ko-KR" altLang="en-US" sz="1000" dirty="0"/>
              <a:t>값들은 </a:t>
            </a:r>
            <a:r>
              <a:rPr lang="en-US" altLang="ko-KR" sz="1000" dirty="0" err="1"/>
              <a:t>ObjectDetector.h</a:t>
            </a:r>
            <a:r>
              <a:rPr lang="en-US" altLang="ko-KR" sz="1000" dirty="0"/>
              <a:t> </a:t>
            </a:r>
            <a:r>
              <a:rPr lang="ko-KR" altLang="en-US" sz="1000" dirty="0"/>
              <a:t>에서 </a:t>
            </a:r>
            <a:r>
              <a:rPr lang="en-US" altLang="ko-KR" sz="1000" dirty="0"/>
              <a:t>define</a:t>
            </a:r>
            <a:r>
              <a:rPr lang="ko-KR" altLang="en-US" sz="1000" dirty="0"/>
              <a:t>으로 정의되어 있음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ex)  #define  OD_ZONE01_MIN_DIST	4</a:t>
            </a:r>
          </a:p>
          <a:p>
            <a:r>
              <a:rPr lang="en-US" altLang="ko-KR" sz="1000" dirty="0"/>
              <a:t>      #define  OD_ZONE01_MAX_DIST	50</a:t>
            </a:r>
          </a:p>
        </p:txBody>
      </p:sp>
    </p:spTree>
    <p:extLst>
      <p:ext uri="{BB962C8B-B14F-4D97-AF65-F5344CB8AC3E}">
        <p14:creationId xmlns:p14="http://schemas.microsoft.com/office/powerpoint/2010/main" val="2465754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814006-338E-41AC-B8F9-E2F257C5DF6F}"/>
              </a:ext>
            </a:extLst>
          </p:cNvPr>
          <p:cNvSpPr txBox="1"/>
          <p:nvPr/>
        </p:nvSpPr>
        <p:spPr>
          <a:xfrm>
            <a:off x="434390" y="346510"/>
            <a:ext cx="284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err="1"/>
              <a:t>ObjectDetector_InitParam</a:t>
            </a:r>
            <a:endParaRPr lang="ko-KR" altLang="en-US" u="sng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E09DB7-4E0F-4392-854F-9B33BA5B0B94}"/>
              </a:ext>
            </a:extLst>
          </p:cNvPr>
          <p:cNvSpPr/>
          <p:nvPr/>
        </p:nvSpPr>
        <p:spPr>
          <a:xfrm>
            <a:off x="434390" y="1276074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sz="10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0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ObjectDetectParam_t</a:t>
            </a:r>
            <a:r>
              <a:rPr lang="en-US" altLang="ko-KR" sz="10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</a:p>
          <a:p>
            <a:r>
              <a:rPr lang="en-US" altLang="ko-KR" sz="10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uint16_t roiStartX;</a:t>
            </a:r>
          </a:p>
          <a:p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uint16_t </a:t>
            </a: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roiStartY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uint16_t </a:t>
            </a: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roiWidth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uint16_t </a:t>
            </a: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roiHeight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uint16_t </a:t>
            </a: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minDist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;  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min. distance for 1</a:t>
            </a:r>
            <a:r>
              <a:rPr lang="en-US" altLang="ko-KR" sz="1000" baseline="300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filtering</a:t>
            </a:r>
          </a:p>
          <a:p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uint16_t </a:t>
            </a: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maxDist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;  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max. distance for 1</a:t>
            </a:r>
            <a:r>
              <a:rPr lang="en-US" altLang="ko-KR" sz="1000" baseline="300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filtering</a:t>
            </a:r>
          </a:p>
          <a:p>
            <a:r>
              <a:rPr lang="en-US" altLang="ko-KR" sz="1000" dirty="0">
                <a:solidFill>
                  <a:srgbClr val="00B0F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uint16_t angle1;   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near direction angle1</a:t>
            </a:r>
          </a:p>
          <a:p>
            <a:r>
              <a:rPr lang="en-US" altLang="ko-KR" sz="1000" dirty="0">
                <a:solidFill>
                  <a:srgbClr val="00B0F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uint16_t angle2;   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near direction angle2</a:t>
            </a:r>
          </a:p>
          <a:p>
            <a:r>
              <a:rPr lang="en-US" altLang="ko-KR" sz="10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</a:t>
            </a:r>
            <a:r>
              <a:rPr lang="en-US" altLang="ko-KR" sz="1000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ObjectDetectParam_t</a:t>
            </a:r>
            <a:r>
              <a:rPr lang="en-US" altLang="ko-KR" sz="10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029ED2-45DA-46CE-918F-44F1551C4F2E}"/>
              </a:ext>
            </a:extLst>
          </p:cNvPr>
          <p:cNvSpPr txBox="1"/>
          <p:nvPr/>
        </p:nvSpPr>
        <p:spPr>
          <a:xfrm>
            <a:off x="434390" y="902364"/>
            <a:ext cx="142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Parameter </a:t>
            </a:r>
            <a:r>
              <a:rPr lang="ko-KR" altLang="en-US" sz="1400" dirty="0"/>
              <a:t>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7B764-300B-4664-9083-43AB24CAF2BE}"/>
              </a:ext>
            </a:extLst>
          </p:cNvPr>
          <p:cNvSpPr txBox="1"/>
          <p:nvPr/>
        </p:nvSpPr>
        <p:spPr>
          <a:xfrm>
            <a:off x="434390" y="3305889"/>
            <a:ext cx="69765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angle1 : zone</a:t>
            </a:r>
            <a:r>
              <a:rPr lang="ko-KR" altLang="en-US" sz="1000" dirty="0"/>
              <a:t> 에서의 </a:t>
            </a:r>
            <a:r>
              <a:rPr lang="en-US" altLang="ko-KR" sz="1000" dirty="0"/>
              <a:t>approaching </a:t>
            </a:r>
            <a:r>
              <a:rPr lang="ko-KR" altLang="en-US" sz="1000" dirty="0"/>
              <a:t>방향의 범위를 설정하기 위한 각도 </a:t>
            </a:r>
            <a:r>
              <a:rPr lang="en-US" altLang="ko-KR" sz="1000" dirty="0"/>
              <a:t>(</a:t>
            </a:r>
            <a:r>
              <a:rPr lang="ko-KR" altLang="en-US" sz="1000" dirty="0"/>
              <a:t>단위</a:t>
            </a:r>
            <a:r>
              <a:rPr lang="en-US" altLang="ko-KR" sz="1000" dirty="0"/>
              <a:t>: degree)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angle2 : zone </a:t>
            </a:r>
            <a:r>
              <a:rPr lang="ko-KR" altLang="en-US" sz="1000" dirty="0"/>
              <a:t>에서의 </a:t>
            </a:r>
            <a:r>
              <a:rPr lang="en-US" altLang="ko-KR" sz="1000" dirty="0"/>
              <a:t>approaching </a:t>
            </a:r>
            <a:r>
              <a:rPr lang="ko-KR" altLang="en-US" sz="1000" dirty="0"/>
              <a:t>방향의 범위를 설정하기 위한 각도 </a:t>
            </a:r>
            <a:r>
              <a:rPr lang="en-US" altLang="ko-KR" sz="1000" dirty="0"/>
              <a:t>(</a:t>
            </a:r>
            <a:r>
              <a:rPr lang="ko-KR" altLang="en-US" sz="1000" dirty="0"/>
              <a:t>단위</a:t>
            </a:r>
            <a:r>
              <a:rPr lang="en-US" altLang="ko-KR" sz="1000" dirty="0"/>
              <a:t>: degree)</a:t>
            </a:r>
          </a:p>
          <a:p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 </a:t>
            </a:r>
            <a:r>
              <a:rPr lang="en-US" altLang="ko-KR" sz="1000" dirty="0"/>
              <a:t>matching</a:t>
            </a:r>
            <a:r>
              <a:rPr lang="ko-KR" altLang="en-US" sz="1000" dirty="0"/>
              <a:t> </a:t>
            </a:r>
            <a:r>
              <a:rPr lang="en-US" altLang="ko-KR" sz="1000" dirty="0"/>
              <a:t>pair</a:t>
            </a:r>
            <a:r>
              <a:rPr lang="ko-KR" altLang="en-US" sz="1000" dirty="0"/>
              <a:t>로부터 구해진 </a:t>
            </a:r>
            <a:r>
              <a:rPr lang="en-US" altLang="ko-KR" sz="1000" dirty="0"/>
              <a:t>vector </a:t>
            </a:r>
            <a:r>
              <a:rPr lang="ko-KR" altLang="en-US" sz="1000" dirty="0"/>
              <a:t>방향이 위의 두 각도 사이로 들어오면 </a:t>
            </a:r>
            <a:r>
              <a:rPr lang="en-US" altLang="ko-KR" sz="1000" dirty="0"/>
              <a:t>approaching object</a:t>
            </a:r>
            <a:r>
              <a:rPr lang="ko-KR" altLang="en-US" sz="1000" dirty="0"/>
              <a:t>로 판단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angle1 </a:t>
            </a:r>
            <a:r>
              <a:rPr lang="ko-KR" altLang="en-US" sz="1000" dirty="0"/>
              <a:t>과</a:t>
            </a:r>
            <a:r>
              <a:rPr lang="en-US" altLang="ko-KR" sz="1000" dirty="0"/>
              <a:t> angle2 </a:t>
            </a:r>
            <a:r>
              <a:rPr lang="ko-KR" altLang="en-US" sz="1000" dirty="0"/>
              <a:t>사이에 각도 크기 순서는 상관 없음</a:t>
            </a:r>
            <a:r>
              <a:rPr lang="en-US" altLang="ko-KR" sz="1000" dirty="0"/>
              <a:t>. </a:t>
            </a:r>
            <a:r>
              <a:rPr lang="ko-KR" altLang="en-US" sz="1000" dirty="0" err="1"/>
              <a:t>사잇각을</a:t>
            </a:r>
            <a:r>
              <a:rPr lang="ko-KR" altLang="en-US" sz="1000" dirty="0"/>
              <a:t> 가지기 위한 두개의 </a:t>
            </a:r>
            <a:r>
              <a:rPr lang="en-US" altLang="ko-KR" sz="1000" dirty="0"/>
              <a:t>degree</a:t>
            </a:r>
            <a:r>
              <a:rPr lang="ko-KR" altLang="en-US" sz="1000" dirty="0"/>
              <a:t>를 지정하기만 하면 </a:t>
            </a:r>
            <a:r>
              <a:rPr lang="en-US" altLang="ko-KR" sz="1000" dirty="0"/>
              <a:t>o.k.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오른쪽 그림과 같이 반시계방향으로 증가 </a:t>
            </a:r>
            <a:r>
              <a:rPr lang="en-US" altLang="ko-KR" sz="1000" dirty="0"/>
              <a:t>(0~359 degree)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Front/Rear </a:t>
            </a:r>
            <a:r>
              <a:rPr lang="ko-KR" altLang="en-US" sz="1000" dirty="0"/>
              <a:t>와 </a:t>
            </a:r>
            <a:r>
              <a:rPr lang="en-US" altLang="ko-KR" sz="1000" dirty="0"/>
              <a:t>Left/Right </a:t>
            </a:r>
            <a:r>
              <a:rPr lang="ko-KR" altLang="en-US" sz="1000" dirty="0"/>
              <a:t>입력에서의 방향 설정은 </a:t>
            </a:r>
            <a:r>
              <a:rPr lang="en-US" altLang="ko-KR" sz="1000" dirty="0"/>
              <a:t>page.4 </a:t>
            </a:r>
            <a:r>
              <a:rPr lang="ko-KR" altLang="en-US" sz="1000" dirty="0"/>
              <a:t>참조</a:t>
            </a:r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83FB8C-10B9-49BC-AA75-F04EDDFBF607}"/>
              </a:ext>
            </a:extLst>
          </p:cNvPr>
          <p:cNvSpPr txBox="1"/>
          <p:nvPr/>
        </p:nvSpPr>
        <p:spPr>
          <a:xfrm>
            <a:off x="434390" y="4770902"/>
            <a:ext cx="42707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※ </a:t>
            </a:r>
            <a:r>
              <a:rPr lang="en-US" altLang="ko-KR" sz="1000" dirty="0"/>
              <a:t>16</a:t>
            </a:r>
            <a:r>
              <a:rPr lang="ko-KR" altLang="en-US" sz="1000" dirty="0"/>
              <a:t>개의 </a:t>
            </a:r>
            <a:r>
              <a:rPr lang="en-US" altLang="ko-KR" sz="1000" dirty="0"/>
              <a:t>zone</a:t>
            </a:r>
            <a:r>
              <a:rPr lang="ko-KR" altLang="en-US" sz="1000" dirty="0"/>
              <a:t>을 사용하므로 각 </a:t>
            </a:r>
            <a:r>
              <a:rPr lang="en-US" altLang="ko-KR" sz="1000" dirty="0"/>
              <a:t>zone </a:t>
            </a:r>
            <a:r>
              <a:rPr lang="ko-KR" altLang="en-US" sz="1000" dirty="0"/>
              <a:t>별로 위의 </a:t>
            </a:r>
            <a:r>
              <a:rPr lang="en-US" altLang="ko-KR" sz="1000" dirty="0"/>
              <a:t>parameter </a:t>
            </a:r>
            <a:r>
              <a:rPr lang="ko-KR" altLang="en-US" sz="1000" dirty="0"/>
              <a:t>값 필요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   Parameter </a:t>
            </a:r>
            <a:r>
              <a:rPr lang="ko-KR" altLang="en-US" sz="1000" dirty="0"/>
              <a:t>값들은 </a:t>
            </a:r>
            <a:r>
              <a:rPr lang="en-US" altLang="ko-KR" sz="1000" dirty="0" err="1"/>
              <a:t>ObjectDetector.h</a:t>
            </a:r>
            <a:r>
              <a:rPr lang="en-US" altLang="ko-KR" sz="1000" dirty="0"/>
              <a:t> </a:t>
            </a:r>
            <a:r>
              <a:rPr lang="ko-KR" altLang="en-US" sz="1000" dirty="0"/>
              <a:t>에서 </a:t>
            </a:r>
            <a:r>
              <a:rPr lang="en-US" altLang="ko-KR" sz="1000" dirty="0"/>
              <a:t>define</a:t>
            </a:r>
            <a:r>
              <a:rPr lang="ko-KR" altLang="en-US" sz="1000" dirty="0"/>
              <a:t>으로 정의되어 있음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ex)  #define  OD_ZONE01_ANGLE1	195</a:t>
            </a:r>
          </a:p>
          <a:p>
            <a:r>
              <a:rPr lang="en-US" altLang="ko-KR" sz="1000" dirty="0"/>
              <a:t>      #define  OD_ZONE01_ANGLE2	240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8EA7674-F3C1-4078-9D75-931CFAB4AB7D}"/>
              </a:ext>
            </a:extLst>
          </p:cNvPr>
          <p:cNvCxnSpPr>
            <a:cxnSpLocks/>
          </p:cNvCxnSpPr>
          <p:nvPr/>
        </p:nvCxnSpPr>
        <p:spPr>
          <a:xfrm>
            <a:off x="8167815" y="3967608"/>
            <a:ext cx="1326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0C08C4-C9EF-4387-9936-FE83351E5C56}"/>
              </a:ext>
            </a:extLst>
          </p:cNvPr>
          <p:cNvCxnSpPr/>
          <p:nvPr/>
        </p:nvCxnSpPr>
        <p:spPr>
          <a:xfrm>
            <a:off x="8830961" y="3302813"/>
            <a:ext cx="0" cy="1329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9C4A6E-E14A-418B-947C-AE4DC5D8F90D}"/>
              </a:ext>
            </a:extLst>
          </p:cNvPr>
          <p:cNvSpPr txBox="1"/>
          <p:nvPr/>
        </p:nvSpPr>
        <p:spPr>
          <a:xfrm>
            <a:off x="9495138" y="3829108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</a:t>
            </a:r>
            <a:r>
              <a:rPr lang="en-US" altLang="ko-KR" sz="1200" dirty="0">
                <a:sym typeface="Symbol" panose="05050102010706020507" pitchFamily="18" charset="2"/>
              </a:rPr>
              <a:t>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6E9A8E-C915-406A-B992-FD38E49EC8FC}"/>
              </a:ext>
            </a:extLst>
          </p:cNvPr>
          <p:cNvSpPr txBox="1"/>
          <p:nvPr/>
        </p:nvSpPr>
        <p:spPr>
          <a:xfrm>
            <a:off x="8623211" y="3025814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90</a:t>
            </a:r>
            <a:r>
              <a:rPr lang="en-US" altLang="ko-KR" sz="1200" dirty="0">
                <a:sym typeface="Symbol" panose="05050102010706020507" pitchFamily="18" charset="2"/>
              </a:rPr>
              <a:t>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CF7B70-6D0E-4792-B149-CA8F54D9E2C0}"/>
              </a:ext>
            </a:extLst>
          </p:cNvPr>
          <p:cNvSpPr txBox="1"/>
          <p:nvPr/>
        </p:nvSpPr>
        <p:spPr>
          <a:xfrm>
            <a:off x="7673293" y="3829107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180</a:t>
            </a:r>
            <a:r>
              <a:rPr lang="en-US" altLang="ko-KR" sz="1200" dirty="0">
                <a:sym typeface="Symbol" panose="05050102010706020507" pitchFamily="18" charset="2"/>
              </a:rPr>
              <a:t>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0D030B-F5C5-429C-B9B5-DE1D28D5D206}"/>
              </a:ext>
            </a:extLst>
          </p:cNvPr>
          <p:cNvSpPr txBox="1"/>
          <p:nvPr/>
        </p:nvSpPr>
        <p:spPr>
          <a:xfrm>
            <a:off x="8580731" y="4632403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270</a:t>
            </a:r>
            <a:r>
              <a:rPr lang="en-US" altLang="ko-KR" sz="1200" dirty="0">
                <a:sym typeface="Symbol" panose="05050102010706020507" pitchFamily="18" charset="2"/>
              </a:rPr>
              <a:t>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73202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61ED8D-C421-4718-99BE-0EBEDA701F5B}"/>
              </a:ext>
            </a:extLst>
          </p:cNvPr>
          <p:cNvSpPr/>
          <p:nvPr/>
        </p:nvSpPr>
        <p:spPr>
          <a:xfrm>
            <a:off x="434390" y="1167410"/>
            <a:ext cx="11274683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4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ObjectDetector</a:t>
            </a:r>
            <a:r>
              <a:rPr lang="en-US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OptFlowPairPos_t</a:t>
            </a:r>
            <a:r>
              <a:rPr lang="en-US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** </a:t>
            </a:r>
            <a:r>
              <a:rPr lang="en-US" altLang="ko-KR" sz="14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inMotionPair</a:t>
            </a:r>
            <a:r>
              <a:rPr lang="en-US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uint16_t * </a:t>
            </a:r>
            <a:r>
              <a:rPr lang="en-US" altLang="ko-KR" sz="14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numMotion</a:t>
            </a:r>
            <a:r>
              <a:rPr lang="en-US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OptFlowPairPos_t</a:t>
            </a:r>
            <a:r>
              <a:rPr lang="en-US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</a:t>
            </a:r>
            <a:r>
              <a:rPr lang="en-US" altLang="ko-KR" sz="14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prevMotionPair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)[100]</a:t>
            </a:r>
            <a:r>
              <a:rPr lang="en-US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uint16_t * </a:t>
            </a:r>
            <a:r>
              <a:rPr lang="en-US" altLang="ko-KR" sz="14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prevNumMotion</a:t>
            </a:r>
            <a:r>
              <a:rPr lang="en-US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ObjectDetectParam_t</a:t>
            </a:r>
            <a:r>
              <a:rPr lang="en-US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odParam</a:t>
            </a:r>
            <a:r>
              <a:rPr lang="en-US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uint8_t * </a:t>
            </a:r>
            <a:r>
              <a:rPr lang="en-US" altLang="ko-KR" sz="14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statusNear</a:t>
            </a:r>
            <a:r>
              <a:rPr lang="en-US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uint8_t * </a:t>
            </a:r>
            <a:r>
              <a:rPr lang="en-US" altLang="ko-KR" sz="14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statusAway</a:t>
            </a:r>
            <a:r>
              <a:rPr lang="en-US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EAF71C-4D9C-46D3-869B-3B605C8D7147}"/>
              </a:ext>
            </a:extLst>
          </p:cNvPr>
          <p:cNvSpPr txBox="1"/>
          <p:nvPr/>
        </p:nvSpPr>
        <p:spPr>
          <a:xfrm>
            <a:off x="434390" y="346510"/>
            <a:ext cx="1766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err="1"/>
              <a:t>ObjectDetector</a:t>
            </a:r>
            <a:endParaRPr lang="ko-KR" altLang="en-US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76162-D88A-4499-A672-7CA86808F64D}"/>
              </a:ext>
            </a:extLst>
          </p:cNvPr>
          <p:cNvSpPr txBox="1"/>
          <p:nvPr/>
        </p:nvSpPr>
        <p:spPr>
          <a:xfrm>
            <a:off x="517808" y="715842"/>
            <a:ext cx="346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ko-KR" altLang="en-US" sz="1400" dirty="0"/>
              <a:t>각 </a:t>
            </a:r>
            <a:r>
              <a:rPr lang="en-US" altLang="ko-KR" sz="1400" dirty="0"/>
              <a:t>zone </a:t>
            </a:r>
            <a:r>
              <a:rPr lang="ko-KR" altLang="en-US" sz="1400" dirty="0"/>
              <a:t>에서의 </a:t>
            </a:r>
            <a:r>
              <a:rPr lang="en-US" altLang="ko-KR" sz="1400" dirty="0"/>
              <a:t>object detect</a:t>
            </a:r>
            <a:r>
              <a:rPr lang="ko-KR" altLang="en-US" sz="1400" dirty="0"/>
              <a:t> 여부 판별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5613E3-50C0-4E53-9071-3B52B6B83039}"/>
              </a:ext>
            </a:extLst>
          </p:cNvPr>
          <p:cNvSpPr txBox="1"/>
          <p:nvPr/>
        </p:nvSpPr>
        <p:spPr>
          <a:xfrm>
            <a:off x="434390" y="2002620"/>
            <a:ext cx="81088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Parameters: </a:t>
            </a:r>
            <a:r>
              <a:rPr lang="en-US" altLang="ko-KR" sz="1400" dirty="0">
                <a:sym typeface="Symbol" panose="05050102010706020507" pitchFamily="18" charset="2"/>
              </a:rPr>
              <a:t> </a:t>
            </a:r>
            <a:r>
              <a:rPr lang="en-US" altLang="ko-KR" sz="1400" b="1" dirty="0" err="1"/>
              <a:t>inMotionPair</a:t>
            </a:r>
            <a:r>
              <a:rPr lang="en-US" altLang="ko-KR" sz="1400" dirty="0"/>
              <a:t> – </a:t>
            </a:r>
            <a:r>
              <a:rPr lang="ko-KR" altLang="en-US" sz="1400" dirty="0"/>
              <a:t>각 </a:t>
            </a:r>
            <a:r>
              <a:rPr lang="en-US" altLang="ko-KR" sz="1400" dirty="0"/>
              <a:t>zone </a:t>
            </a:r>
            <a:r>
              <a:rPr lang="ko-KR" altLang="en-US" sz="1400" dirty="0"/>
              <a:t>에서의 </a:t>
            </a:r>
            <a:r>
              <a:rPr lang="en-US" altLang="ko-KR" sz="1400" dirty="0"/>
              <a:t>matching pair </a:t>
            </a:r>
            <a:r>
              <a:rPr lang="ko-KR" altLang="en-US" sz="1400" dirty="0"/>
              <a:t>좌표 </a:t>
            </a:r>
            <a:r>
              <a:rPr lang="en-US" altLang="ko-KR" sz="1400" dirty="0"/>
              <a:t>(VPU result)</a:t>
            </a:r>
          </a:p>
          <a:p>
            <a:r>
              <a:rPr lang="en-US" altLang="ko-KR" sz="1400" dirty="0">
                <a:sym typeface="Symbol" panose="05050102010706020507" pitchFamily="18" charset="2"/>
              </a:rPr>
              <a:t>                 </a:t>
            </a:r>
            <a:r>
              <a:rPr lang="en-US" altLang="ko-KR" sz="1400" b="1" dirty="0" err="1"/>
              <a:t>numMotion</a:t>
            </a:r>
            <a:r>
              <a:rPr lang="en-US" altLang="ko-KR" sz="1400" dirty="0"/>
              <a:t> – </a:t>
            </a:r>
            <a:r>
              <a:rPr lang="ko-KR" altLang="en-US" sz="1400" dirty="0"/>
              <a:t>각 </a:t>
            </a:r>
            <a:r>
              <a:rPr lang="en-US" altLang="ko-KR" sz="1400" dirty="0"/>
              <a:t>zone </a:t>
            </a:r>
            <a:r>
              <a:rPr lang="ko-KR" altLang="en-US" sz="1400" dirty="0"/>
              <a:t>에서의 </a:t>
            </a:r>
            <a:r>
              <a:rPr lang="en-US" altLang="ko-KR" sz="1400" dirty="0"/>
              <a:t>matching pair </a:t>
            </a:r>
            <a:r>
              <a:rPr lang="ko-KR" altLang="en-US" sz="1400" dirty="0"/>
              <a:t>개수 </a:t>
            </a:r>
            <a:r>
              <a:rPr lang="en-US" altLang="ko-KR" sz="1400" dirty="0"/>
              <a:t>(VPU result)</a:t>
            </a:r>
          </a:p>
          <a:p>
            <a:r>
              <a:rPr lang="en-US" altLang="ko-KR" sz="1400" dirty="0">
                <a:sym typeface="Symbol" panose="05050102010706020507" pitchFamily="18" charset="2"/>
              </a:rPr>
              <a:t>                 </a:t>
            </a:r>
            <a:r>
              <a:rPr lang="en-US" altLang="ko-KR" sz="1400" b="1" dirty="0" err="1"/>
              <a:t>prevMotionPair</a:t>
            </a:r>
            <a:r>
              <a:rPr lang="en-US" altLang="ko-KR" sz="1400" dirty="0"/>
              <a:t> – </a:t>
            </a:r>
            <a:r>
              <a:rPr lang="ko-KR" altLang="en-US" sz="1400" dirty="0"/>
              <a:t>이전 </a:t>
            </a:r>
            <a:r>
              <a:rPr lang="en-US" altLang="ko-KR" sz="1400" dirty="0"/>
              <a:t>frame</a:t>
            </a:r>
            <a:r>
              <a:rPr lang="ko-KR" altLang="en-US" sz="1400" dirty="0"/>
              <a:t>의 각 </a:t>
            </a:r>
            <a:r>
              <a:rPr lang="en-US" altLang="ko-KR" sz="1400" dirty="0"/>
              <a:t>zone</a:t>
            </a:r>
            <a:r>
              <a:rPr lang="ko-KR" altLang="en-US" sz="1400" dirty="0"/>
              <a:t>의 </a:t>
            </a:r>
            <a:r>
              <a:rPr lang="en-US" altLang="ko-KR" sz="1400" dirty="0"/>
              <a:t>matching pair </a:t>
            </a:r>
            <a:r>
              <a:rPr lang="ko-KR" altLang="en-US" sz="1400" dirty="0"/>
              <a:t>좌표 </a:t>
            </a:r>
            <a:r>
              <a:rPr lang="en-US" altLang="ko-KR" sz="1400" dirty="0"/>
              <a:t>(2nd</a:t>
            </a:r>
            <a:r>
              <a:rPr lang="ko-KR" altLang="en-US" sz="1400" dirty="0"/>
              <a:t> </a:t>
            </a:r>
            <a:r>
              <a:rPr lang="en-US" altLang="ko-KR" sz="1400" dirty="0"/>
              <a:t>filtering </a:t>
            </a:r>
            <a:r>
              <a:rPr lang="ko-KR" altLang="en-US" sz="1400" dirty="0"/>
              <a:t>결과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>
                <a:sym typeface="Symbol" panose="05050102010706020507" pitchFamily="18" charset="2"/>
              </a:rPr>
              <a:t>                 </a:t>
            </a:r>
            <a:r>
              <a:rPr lang="en-US" altLang="ko-KR" sz="1400" b="1" dirty="0" err="1"/>
              <a:t>prevNumMotion</a:t>
            </a:r>
            <a:r>
              <a:rPr lang="en-US" altLang="ko-KR" sz="1400" dirty="0"/>
              <a:t> – </a:t>
            </a:r>
            <a:r>
              <a:rPr lang="ko-KR" altLang="en-US" sz="1400" dirty="0"/>
              <a:t>이전 </a:t>
            </a:r>
            <a:r>
              <a:rPr lang="en-US" altLang="ko-KR" sz="1400" dirty="0"/>
              <a:t>frame</a:t>
            </a:r>
            <a:r>
              <a:rPr lang="ko-KR" altLang="en-US" sz="1400" dirty="0"/>
              <a:t>의 각 </a:t>
            </a:r>
            <a:r>
              <a:rPr lang="en-US" altLang="ko-KR" sz="1400" dirty="0"/>
              <a:t>zone</a:t>
            </a:r>
            <a:r>
              <a:rPr lang="ko-KR" altLang="en-US" sz="1400" dirty="0"/>
              <a:t>의 </a:t>
            </a:r>
            <a:r>
              <a:rPr lang="en-US" altLang="ko-KR" sz="1400" dirty="0"/>
              <a:t>matching pair </a:t>
            </a:r>
            <a:r>
              <a:rPr lang="ko-KR" altLang="en-US" sz="1400" dirty="0"/>
              <a:t>개수 </a:t>
            </a:r>
            <a:r>
              <a:rPr lang="en-US" altLang="ko-KR" sz="1400" dirty="0"/>
              <a:t>(2nd</a:t>
            </a:r>
            <a:r>
              <a:rPr lang="ko-KR" altLang="en-US" sz="1400" dirty="0"/>
              <a:t> </a:t>
            </a:r>
            <a:r>
              <a:rPr lang="en-US" altLang="ko-KR" sz="1400" dirty="0"/>
              <a:t>filtering </a:t>
            </a:r>
            <a:r>
              <a:rPr lang="ko-KR" altLang="en-US" sz="1400" dirty="0"/>
              <a:t>결과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>
                <a:sym typeface="Symbol" panose="05050102010706020507" pitchFamily="18" charset="2"/>
              </a:rPr>
              <a:t>                 </a:t>
            </a:r>
            <a:r>
              <a:rPr lang="en-US" altLang="ko-KR" sz="1400" b="1" dirty="0">
                <a:sym typeface="Symbol" panose="05050102010706020507" pitchFamily="18" charset="2"/>
              </a:rPr>
              <a:t>odParam</a:t>
            </a:r>
            <a:r>
              <a:rPr lang="en-US" altLang="ko-KR" sz="1400" dirty="0"/>
              <a:t> – </a:t>
            </a:r>
            <a:r>
              <a:rPr lang="en-US" altLang="ko-KR" sz="1400" dirty="0" err="1"/>
              <a:t>ObjectDetector_InitParam</a:t>
            </a:r>
            <a:r>
              <a:rPr lang="ko-KR" altLang="en-US" sz="1400" dirty="0"/>
              <a:t>에서 설정된 각</a:t>
            </a:r>
            <a:r>
              <a:rPr lang="en-US" altLang="ko-KR" sz="1400" dirty="0"/>
              <a:t> zone</a:t>
            </a:r>
            <a:r>
              <a:rPr lang="ko-KR" altLang="en-US" sz="1400" dirty="0"/>
              <a:t>에서의 정보</a:t>
            </a:r>
            <a:endParaRPr lang="en-US" altLang="ko-KR" sz="1400" dirty="0"/>
          </a:p>
          <a:p>
            <a:r>
              <a:rPr lang="en-US" altLang="ko-KR" sz="1400" dirty="0">
                <a:sym typeface="Symbol" panose="05050102010706020507" pitchFamily="18" charset="2"/>
              </a:rPr>
              <a:t>                 </a:t>
            </a:r>
            <a:r>
              <a:rPr lang="en-US" altLang="ko-KR" sz="1400" b="1" dirty="0" err="1">
                <a:sym typeface="Symbol" panose="05050102010706020507" pitchFamily="18" charset="2"/>
              </a:rPr>
              <a:t>statusNear</a:t>
            </a:r>
            <a:r>
              <a:rPr lang="en-US" altLang="ko-KR" sz="1400" dirty="0"/>
              <a:t> – </a:t>
            </a:r>
            <a:r>
              <a:rPr lang="ko-KR" altLang="en-US" sz="1400" dirty="0"/>
              <a:t>각 </a:t>
            </a:r>
            <a:r>
              <a:rPr lang="en-US" altLang="ko-KR" sz="1400" dirty="0"/>
              <a:t>zone</a:t>
            </a:r>
            <a:r>
              <a:rPr lang="ko-KR" altLang="en-US" sz="1400" dirty="0"/>
              <a:t>의 </a:t>
            </a:r>
            <a:r>
              <a:rPr lang="en-US" altLang="ko-KR" sz="1400" dirty="0"/>
              <a:t>Near </a:t>
            </a:r>
            <a:r>
              <a:rPr lang="ko-KR" altLang="en-US" sz="1400" dirty="0"/>
              <a:t>방향 </a:t>
            </a:r>
            <a:r>
              <a:rPr lang="en-US" altLang="ko-KR" sz="1400" dirty="0"/>
              <a:t>status (0: None, 1: Weak, 2: Strong)</a:t>
            </a:r>
          </a:p>
          <a:p>
            <a:r>
              <a:rPr lang="en-US" altLang="ko-KR" sz="1400" dirty="0">
                <a:sym typeface="Symbol" panose="05050102010706020507" pitchFamily="18" charset="2"/>
              </a:rPr>
              <a:t>                 </a:t>
            </a:r>
            <a:r>
              <a:rPr lang="en-US" altLang="ko-KR" sz="1400" b="1" dirty="0" err="1">
                <a:sym typeface="Symbol" panose="05050102010706020507" pitchFamily="18" charset="2"/>
              </a:rPr>
              <a:t>statusAway</a:t>
            </a:r>
            <a:r>
              <a:rPr lang="en-US" altLang="ko-KR" sz="1400" dirty="0"/>
              <a:t> – </a:t>
            </a:r>
            <a:r>
              <a:rPr lang="ko-KR" altLang="en-US" sz="1400" dirty="0"/>
              <a:t>각 </a:t>
            </a:r>
            <a:r>
              <a:rPr lang="en-US" altLang="ko-KR" sz="1400" dirty="0"/>
              <a:t>zone</a:t>
            </a:r>
            <a:r>
              <a:rPr lang="ko-KR" altLang="en-US" sz="1400" dirty="0"/>
              <a:t>의 </a:t>
            </a:r>
            <a:r>
              <a:rPr lang="en-US" altLang="ko-KR" sz="1400" dirty="0"/>
              <a:t>Away </a:t>
            </a:r>
            <a:r>
              <a:rPr lang="ko-KR" altLang="en-US" sz="1400" dirty="0"/>
              <a:t>방향 </a:t>
            </a:r>
            <a:r>
              <a:rPr lang="en-US" altLang="ko-KR" sz="1400" dirty="0"/>
              <a:t>status (0: None, 1: Weak, 2: Strong)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40932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029ED2-45DA-46CE-918F-44F1551C4F2E}"/>
              </a:ext>
            </a:extLst>
          </p:cNvPr>
          <p:cNvSpPr txBox="1"/>
          <p:nvPr/>
        </p:nvSpPr>
        <p:spPr>
          <a:xfrm>
            <a:off x="434390" y="902364"/>
            <a:ext cx="142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Parameter </a:t>
            </a:r>
            <a:r>
              <a:rPr lang="ko-KR" altLang="en-US" sz="1400" dirty="0"/>
              <a:t>설명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2A5596-0239-4822-9E53-957559B5EBD9}"/>
              </a:ext>
            </a:extLst>
          </p:cNvPr>
          <p:cNvSpPr txBox="1"/>
          <p:nvPr/>
        </p:nvSpPr>
        <p:spPr>
          <a:xfrm>
            <a:off x="434390" y="346510"/>
            <a:ext cx="1766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err="1"/>
              <a:t>ObjectDetector</a:t>
            </a:r>
            <a:endParaRPr lang="ko-KR" altLang="en-US" u="sng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835D92-AAEC-4368-A772-C427AF58771F}"/>
              </a:ext>
            </a:extLst>
          </p:cNvPr>
          <p:cNvSpPr/>
          <p:nvPr/>
        </p:nvSpPr>
        <p:spPr>
          <a:xfrm>
            <a:off x="434390" y="1276074"/>
            <a:ext cx="812472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inMotionPair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: VPU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의 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hamming accelerator 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결과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. DRAM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에 저장된 결과를 읽어 아래 구조체 형태로 전달</a:t>
            </a:r>
            <a:endParaRPr lang="en-US" altLang="ko-KR" sz="1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            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각 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zone 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별로 존재</a:t>
            </a:r>
            <a:endParaRPr lang="en-US" altLang="ko-KR" sz="1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numMotion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: VPU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의 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hamming accelerator 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결과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. DRAM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에 저장된 결과를 읽어 아래 구조체 형태로 전달</a:t>
            </a:r>
            <a:endParaRPr lang="en-US" altLang="ko-KR" sz="1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            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각 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zone 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별로 존재</a:t>
            </a:r>
            <a:endParaRPr lang="en-US" altLang="ko-KR" sz="1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589F2C-4D55-40C2-8A06-2E35AE7F3627}"/>
              </a:ext>
            </a:extLst>
          </p:cNvPr>
          <p:cNvSpPr txBox="1"/>
          <p:nvPr/>
        </p:nvSpPr>
        <p:spPr>
          <a:xfrm>
            <a:off x="434390" y="2365454"/>
            <a:ext cx="6930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※ </a:t>
            </a:r>
            <a:r>
              <a:rPr lang="en-US" altLang="ko-KR" sz="1000" dirty="0"/>
              <a:t>16 zone</a:t>
            </a:r>
            <a:r>
              <a:rPr lang="ko-KR" altLang="en-US" sz="1000" dirty="0"/>
              <a:t>에 대해 </a:t>
            </a:r>
            <a:r>
              <a:rPr lang="en-US" altLang="ko-KR" sz="1000" dirty="0"/>
              <a:t>hamming accelerator </a:t>
            </a:r>
            <a:r>
              <a:rPr lang="ko-KR" altLang="en-US" sz="1000" dirty="0"/>
              <a:t>실행시켜 각 </a:t>
            </a:r>
            <a:r>
              <a:rPr lang="en-US" altLang="ko-KR" sz="1000" dirty="0"/>
              <a:t>zone </a:t>
            </a:r>
            <a:r>
              <a:rPr lang="ko-KR" altLang="en-US" sz="1000" dirty="0"/>
              <a:t>별 </a:t>
            </a:r>
            <a:r>
              <a:rPr lang="en-US" altLang="ko-KR" sz="1000" dirty="0"/>
              <a:t>matching</a:t>
            </a:r>
            <a:r>
              <a:rPr lang="ko-KR" altLang="en-US" sz="1000" dirty="0"/>
              <a:t> </a:t>
            </a:r>
            <a:r>
              <a:rPr lang="en-US" altLang="ko-KR" sz="1000" dirty="0"/>
              <a:t>pair position </a:t>
            </a:r>
            <a:r>
              <a:rPr lang="ko-KR" altLang="en-US" sz="1000" dirty="0"/>
              <a:t>과 개수를 함수 입력으로 전달</a:t>
            </a:r>
            <a:r>
              <a:rPr lang="en-US" altLang="ko-KR" sz="1000" dirty="0"/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02EECB-B0F0-4AA2-B912-A2A64ADFA3BB}"/>
              </a:ext>
            </a:extLst>
          </p:cNvPr>
          <p:cNvSpPr/>
          <p:nvPr/>
        </p:nvSpPr>
        <p:spPr>
          <a:xfrm>
            <a:off x="438506" y="2853616"/>
            <a:ext cx="929861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prevMotionPair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입력된 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motion pair(</a:t>
            </a: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inMotionPair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로부터 함수 내에서 일련의 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filtering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을 거쳐 출력함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. (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다음 프레임 처리 시 이 값을 참조함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prevNumMotion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입력된 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motion pair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로부터 함수 내에서 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filtering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을 거친 후 남아 있는 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pair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의 개수를 출력함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. (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다음 프레임 처리 시 이 값을 참조함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endParaRPr lang="en-US" altLang="ko-KR" sz="1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76BE5A-6A3F-4EED-A0DF-D19A681488E8}"/>
              </a:ext>
            </a:extLst>
          </p:cNvPr>
          <p:cNvSpPr/>
          <p:nvPr/>
        </p:nvSpPr>
        <p:spPr>
          <a:xfrm>
            <a:off x="434390" y="3561502"/>
            <a:ext cx="92986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od_param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ObjectDetect_InitParam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함수에서 설정된 </a:t>
            </a:r>
            <a:r>
              <a:rPr lang="ko-KR" altLang="en-US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변수값들을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입력으로 받음</a:t>
            </a:r>
            <a:endParaRPr lang="en-US" altLang="ko-KR" sz="1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8E655E-DDA4-44EA-981B-8055FD9D8944}"/>
              </a:ext>
            </a:extLst>
          </p:cNvPr>
          <p:cNvSpPr/>
          <p:nvPr/>
        </p:nvSpPr>
        <p:spPr>
          <a:xfrm>
            <a:off x="434390" y="4111219"/>
            <a:ext cx="92986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statusNear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각 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zone 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별 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approaching object 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의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존재 여부를 출력함</a:t>
            </a:r>
            <a:endParaRPr lang="en-US" altLang="ko-KR" sz="1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statusAway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각 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zone 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별 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leaving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의 존재 여부를 출력함</a:t>
            </a:r>
            <a:endParaRPr lang="en-US" altLang="ko-KR" sz="1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4022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61ED8D-C421-4718-99BE-0EBEDA701F5B}"/>
              </a:ext>
            </a:extLst>
          </p:cNvPr>
          <p:cNvSpPr/>
          <p:nvPr/>
        </p:nvSpPr>
        <p:spPr>
          <a:xfrm>
            <a:off x="434390" y="1167410"/>
            <a:ext cx="11274683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4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odBlendControl</a:t>
            </a:r>
            <a:r>
              <a:rPr lang="en-US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(uint8_t </a:t>
            </a:r>
            <a:r>
              <a:rPr lang="en-US" altLang="ko-KR" sz="14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dyBlendEn</a:t>
            </a:r>
            <a:r>
              <a:rPr lang="en-US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uint8_t * </a:t>
            </a:r>
            <a:r>
              <a:rPr lang="en-US" altLang="ko-KR" sz="14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statusNear</a:t>
            </a:r>
            <a:r>
              <a:rPr lang="en-US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uint8_t * </a:t>
            </a:r>
            <a:r>
              <a:rPr lang="en-US" altLang="ko-KR" sz="14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statusAway</a:t>
            </a:r>
            <a:r>
              <a:rPr lang="en-US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uint8_t * </a:t>
            </a:r>
            <a:r>
              <a:rPr lang="en-US" altLang="ko-KR" sz="14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cntCornerNear</a:t>
            </a:r>
            <a:r>
              <a:rPr lang="en-US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uint8_t * </a:t>
            </a:r>
            <a:r>
              <a:rPr lang="en-US" altLang="ko-KR" sz="14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cntCornerAway</a:t>
            </a:r>
            <a:r>
              <a:rPr lang="en-US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uint8_t * </a:t>
            </a:r>
            <a:r>
              <a:rPr lang="en-US" altLang="ko-KR" sz="14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blendCorner</a:t>
            </a:r>
            <a:r>
              <a:rPr lang="en-US" altLang="ko-KR" sz="14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EAF71C-4D9C-46D3-869B-3B605C8D7147}"/>
              </a:ext>
            </a:extLst>
          </p:cNvPr>
          <p:cNvSpPr txBox="1"/>
          <p:nvPr/>
        </p:nvSpPr>
        <p:spPr>
          <a:xfrm>
            <a:off x="434390" y="346510"/>
            <a:ext cx="181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err="1"/>
              <a:t>odBlendControl</a:t>
            </a:r>
            <a:endParaRPr lang="ko-KR" altLang="en-US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76162-D88A-4499-A672-7CA86808F64D}"/>
              </a:ext>
            </a:extLst>
          </p:cNvPr>
          <p:cNvSpPr txBox="1"/>
          <p:nvPr/>
        </p:nvSpPr>
        <p:spPr>
          <a:xfrm>
            <a:off x="517808" y="715842"/>
            <a:ext cx="9896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Dynamic blending</a:t>
            </a:r>
            <a:r>
              <a:rPr lang="ko-KR" altLang="en-US" sz="1400" dirty="0"/>
              <a:t>을 위한 </a:t>
            </a:r>
            <a:r>
              <a:rPr lang="en-US" altLang="ko-KR" sz="1400" dirty="0"/>
              <a:t>Top-View </a:t>
            </a:r>
            <a:r>
              <a:rPr lang="ko-KR" altLang="en-US" sz="1400" dirty="0"/>
              <a:t>각 </a:t>
            </a:r>
            <a:r>
              <a:rPr lang="en-US" altLang="ko-KR" sz="1400" dirty="0"/>
              <a:t>corner(Top-Left/Top-Right/Bottom-Left/Bottom-Right)</a:t>
            </a:r>
            <a:r>
              <a:rPr lang="ko-KR" altLang="en-US" sz="1400" dirty="0"/>
              <a:t>에서의 </a:t>
            </a:r>
            <a:r>
              <a:rPr lang="en-US" altLang="ko-KR" sz="1400" dirty="0"/>
              <a:t>State control </a:t>
            </a:r>
            <a:r>
              <a:rPr lang="ko-KR" altLang="en-US" sz="1400" dirty="0"/>
              <a:t>수행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5613E3-50C0-4E53-9071-3B52B6B83039}"/>
              </a:ext>
            </a:extLst>
          </p:cNvPr>
          <p:cNvSpPr txBox="1"/>
          <p:nvPr/>
        </p:nvSpPr>
        <p:spPr>
          <a:xfrm>
            <a:off x="434390" y="2002620"/>
            <a:ext cx="99483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Parameters: </a:t>
            </a:r>
            <a:r>
              <a:rPr lang="en-US" altLang="ko-KR" sz="1400" dirty="0">
                <a:sym typeface="Symbol" panose="05050102010706020507" pitchFamily="18" charset="2"/>
              </a:rPr>
              <a:t> </a:t>
            </a:r>
            <a:r>
              <a:rPr lang="en-US" altLang="ko-KR" sz="1400" b="1" dirty="0" err="1"/>
              <a:t>dyBlendEn</a:t>
            </a:r>
            <a:r>
              <a:rPr lang="en-US" altLang="ko-KR" sz="1400" dirty="0"/>
              <a:t> – dynamic blending enable (0: disable, 1: enable)</a:t>
            </a:r>
          </a:p>
          <a:p>
            <a:r>
              <a:rPr lang="en-US" altLang="ko-KR" sz="1400" dirty="0">
                <a:sym typeface="Symbol" panose="05050102010706020507" pitchFamily="18" charset="2"/>
              </a:rPr>
              <a:t>                 </a:t>
            </a:r>
            <a:r>
              <a:rPr lang="en-US" altLang="ko-KR" sz="1400" b="1" dirty="0" err="1"/>
              <a:t>statusNear</a:t>
            </a:r>
            <a:r>
              <a:rPr lang="en-US" altLang="ko-KR" sz="1400" dirty="0"/>
              <a:t> – </a:t>
            </a:r>
            <a:r>
              <a:rPr lang="ko-KR" altLang="en-US" sz="1400" dirty="0"/>
              <a:t>각 </a:t>
            </a:r>
            <a:r>
              <a:rPr lang="en-US" altLang="ko-KR" sz="1400" dirty="0"/>
              <a:t>zone </a:t>
            </a:r>
            <a:r>
              <a:rPr lang="ko-KR" altLang="en-US" sz="1400" dirty="0"/>
              <a:t>에서의 </a:t>
            </a:r>
            <a:r>
              <a:rPr lang="en-US" altLang="ko-KR" sz="1400" dirty="0"/>
              <a:t>Near </a:t>
            </a:r>
            <a:r>
              <a:rPr lang="ko-KR" altLang="en-US" sz="1400" dirty="0"/>
              <a:t>방향 </a:t>
            </a:r>
            <a:r>
              <a:rPr lang="en-US" altLang="ko-KR" sz="1400" dirty="0"/>
              <a:t>status (0: None, 1: Weak, 2: Strong)</a:t>
            </a:r>
          </a:p>
          <a:p>
            <a:r>
              <a:rPr lang="en-US" altLang="ko-KR" sz="1400" dirty="0">
                <a:sym typeface="Symbol" panose="05050102010706020507" pitchFamily="18" charset="2"/>
              </a:rPr>
              <a:t>                 </a:t>
            </a:r>
            <a:r>
              <a:rPr lang="en-US" altLang="ko-KR" sz="1400" b="1" dirty="0" err="1"/>
              <a:t>statusAway</a:t>
            </a:r>
            <a:r>
              <a:rPr lang="en-US" altLang="ko-KR" sz="1400" dirty="0"/>
              <a:t> – </a:t>
            </a:r>
            <a:r>
              <a:rPr lang="ko-KR" altLang="en-US" sz="1400" dirty="0"/>
              <a:t>각 </a:t>
            </a:r>
            <a:r>
              <a:rPr lang="en-US" altLang="ko-KR" sz="1400" dirty="0"/>
              <a:t>zone </a:t>
            </a:r>
            <a:r>
              <a:rPr lang="ko-KR" altLang="en-US" sz="1400" dirty="0"/>
              <a:t>에서의 </a:t>
            </a:r>
            <a:r>
              <a:rPr lang="en-US" altLang="ko-KR" sz="1400" dirty="0"/>
              <a:t>Near </a:t>
            </a:r>
            <a:r>
              <a:rPr lang="ko-KR" altLang="en-US" sz="1400" dirty="0"/>
              <a:t>방향 </a:t>
            </a:r>
            <a:r>
              <a:rPr lang="en-US" altLang="ko-KR" sz="1400" dirty="0"/>
              <a:t>status (0: None, 1: Weak, 2: Strong)</a:t>
            </a:r>
          </a:p>
          <a:p>
            <a:r>
              <a:rPr lang="en-US" altLang="ko-KR" sz="1400" dirty="0">
                <a:sym typeface="Symbol" panose="05050102010706020507" pitchFamily="18" charset="2"/>
              </a:rPr>
              <a:t>                 </a:t>
            </a:r>
            <a:r>
              <a:rPr lang="en-US" altLang="ko-KR" sz="1400" b="1" dirty="0" err="1"/>
              <a:t>cntCornerNear</a:t>
            </a:r>
            <a:r>
              <a:rPr lang="en-US" altLang="ko-KR" sz="1400" dirty="0"/>
              <a:t> – </a:t>
            </a:r>
            <a:r>
              <a:rPr lang="ko-KR" altLang="en-US" sz="1400" dirty="0"/>
              <a:t>각 </a:t>
            </a:r>
            <a:r>
              <a:rPr lang="en-US" altLang="ko-KR" sz="1400" dirty="0"/>
              <a:t>corner(TL/TR/BL/BR) </a:t>
            </a:r>
            <a:r>
              <a:rPr lang="ko-KR" altLang="en-US" sz="1400" dirty="0"/>
              <a:t>에서의 </a:t>
            </a:r>
            <a:r>
              <a:rPr lang="en-US" altLang="ko-KR" sz="1400" dirty="0"/>
              <a:t>approaching object detect count</a:t>
            </a:r>
          </a:p>
          <a:p>
            <a:r>
              <a:rPr lang="en-US" altLang="ko-KR" sz="1400" dirty="0">
                <a:sym typeface="Symbol" panose="05050102010706020507" pitchFamily="18" charset="2"/>
              </a:rPr>
              <a:t>                 </a:t>
            </a:r>
            <a:r>
              <a:rPr lang="en-US" altLang="ko-KR" sz="1400" b="1" dirty="0" err="1"/>
              <a:t>cntCornerAway</a:t>
            </a:r>
            <a:r>
              <a:rPr lang="en-US" altLang="ko-KR" sz="1400" dirty="0"/>
              <a:t> – </a:t>
            </a:r>
            <a:r>
              <a:rPr lang="ko-KR" altLang="en-US" sz="1400" dirty="0"/>
              <a:t>각 </a:t>
            </a:r>
            <a:r>
              <a:rPr lang="en-US" altLang="ko-KR" sz="1400" dirty="0"/>
              <a:t>corner(TL/TR/BL/BR) </a:t>
            </a:r>
            <a:r>
              <a:rPr lang="ko-KR" altLang="en-US" sz="1400" dirty="0"/>
              <a:t>에서의 </a:t>
            </a:r>
            <a:r>
              <a:rPr lang="en-US" altLang="ko-KR" sz="1400" dirty="0"/>
              <a:t>leaving object detect count</a:t>
            </a:r>
          </a:p>
          <a:p>
            <a:r>
              <a:rPr lang="en-US" altLang="ko-KR" sz="1400" dirty="0">
                <a:sym typeface="Symbol" panose="05050102010706020507" pitchFamily="18" charset="2"/>
              </a:rPr>
              <a:t>                 </a:t>
            </a:r>
            <a:r>
              <a:rPr lang="en-US" altLang="ko-KR" sz="1400" b="1" dirty="0" err="1">
                <a:sym typeface="Symbol" panose="05050102010706020507" pitchFamily="18" charset="2"/>
              </a:rPr>
              <a:t>blendCorner</a:t>
            </a:r>
            <a:r>
              <a:rPr lang="en-US" altLang="ko-KR" sz="1400" dirty="0"/>
              <a:t> – </a:t>
            </a:r>
            <a:r>
              <a:rPr lang="ko-KR" altLang="en-US" sz="1400" dirty="0"/>
              <a:t>각 </a:t>
            </a:r>
            <a:r>
              <a:rPr lang="en-US" altLang="ko-KR" sz="1400" dirty="0"/>
              <a:t>corner(TL/TR/BL/BR) </a:t>
            </a:r>
            <a:r>
              <a:rPr lang="ko-KR" altLang="en-US" sz="1400" dirty="0"/>
              <a:t>에서의 </a:t>
            </a:r>
            <a:r>
              <a:rPr lang="en-US" altLang="ko-KR" sz="1400" dirty="0"/>
              <a:t>blend mode (0: horizontal major(default), 1: vertical major)</a:t>
            </a:r>
          </a:p>
        </p:txBody>
      </p:sp>
    </p:spTree>
    <p:extLst>
      <p:ext uri="{BB962C8B-B14F-4D97-AF65-F5344CB8AC3E}">
        <p14:creationId xmlns:p14="http://schemas.microsoft.com/office/powerpoint/2010/main" val="100844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029ED2-45DA-46CE-918F-44F1551C4F2E}"/>
              </a:ext>
            </a:extLst>
          </p:cNvPr>
          <p:cNvSpPr txBox="1"/>
          <p:nvPr/>
        </p:nvSpPr>
        <p:spPr>
          <a:xfrm>
            <a:off x="434390" y="902364"/>
            <a:ext cx="142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Parameter </a:t>
            </a:r>
            <a:r>
              <a:rPr lang="ko-KR" altLang="en-US" sz="1400" dirty="0"/>
              <a:t>설명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835D92-AAEC-4368-A772-C427AF58771F}"/>
              </a:ext>
            </a:extLst>
          </p:cNvPr>
          <p:cNvSpPr/>
          <p:nvPr/>
        </p:nvSpPr>
        <p:spPr>
          <a:xfrm>
            <a:off x="434390" y="1276074"/>
            <a:ext cx="812472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dyBlendEn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: dynamic blending enable/disable 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여부</a:t>
            </a:r>
            <a:endParaRPr lang="en-US" altLang="ko-KR" sz="1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statusNear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OjbectDetect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함수의 </a:t>
            </a: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statusNear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출력을 입력으로 받음</a:t>
            </a:r>
            <a:endParaRPr lang="en-US" altLang="ko-KR" sz="1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StatusAway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OjbectDetect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함수의 </a:t>
            </a: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statusAway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출력을 입력으로 받음</a:t>
            </a:r>
            <a:endParaRPr lang="en-US" altLang="ko-KR" sz="1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cntCornerNear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시간 축 상으로 각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zone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의 </a:t>
            </a: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statusNear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에 따라 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counter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를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증가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유지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감소시킴</a:t>
            </a:r>
            <a:endParaRPr lang="en-US" altLang="ko-KR" sz="1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cntCornerAway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시간 축 상으로 각 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zone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의 </a:t>
            </a: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statusAway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에 따라 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counter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를 증가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유지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감소시킴</a:t>
            </a:r>
            <a:endParaRPr lang="en-US" altLang="ko-KR" sz="1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blendCorner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: dynamic blending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의 최종 출력 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(0 or 255).</a:t>
            </a:r>
          </a:p>
          <a:p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           Top-view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의 네 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corner 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에서의 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alpha mode.</a:t>
            </a:r>
          </a:p>
          <a:p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           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이 값을 참조하여 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SVM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의 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alpha mode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값을 변경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C2DB62-04A8-4F15-ABA4-DF6CC72DA19F}"/>
              </a:ext>
            </a:extLst>
          </p:cNvPr>
          <p:cNvSpPr txBox="1"/>
          <p:nvPr/>
        </p:nvSpPr>
        <p:spPr>
          <a:xfrm>
            <a:off x="434390" y="346510"/>
            <a:ext cx="181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err="1"/>
              <a:t>odBlendControl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418587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DF0068-BFE9-41F7-B9D1-0680696AF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775" y="1065626"/>
            <a:ext cx="4306144" cy="51698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FEA2B6-8EA2-4F63-8DF5-18F4DE2B1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366" y="1690552"/>
            <a:ext cx="4524542" cy="25608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87D1EE-4565-40E1-9901-34F44C032F4B}"/>
              </a:ext>
            </a:extLst>
          </p:cNvPr>
          <p:cNvSpPr txBox="1"/>
          <p:nvPr/>
        </p:nvSpPr>
        <p:spPr>
          <a:xfrm>
            <a:off x="783772" y="437867"/>
            <a:ext cx="196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Precision / Recall</a:t>
            </a:r>
            <a:endParaRPr lang="ko-KR" altLang="en-US" dirty="0"/>
          </a:p>
        </p:txBody>
      </p:sp>
      <p:sp>
        <p:nvSpPr>
          <p:cNvPr id="13" name="화살표: 왼쪽/오른쪽 12">
            <a:extLst>
              <a:ext uri="{FF2B5EF4-FFF2-40B4-BE49-F238E27FC236}">
                <a16:creationId xmlns:a16="http://schemas.microsoft.com/office/drawing/2014/main" id="{40289DC0-8477-47C7-AAE8-3A8F23D1CA3A}"/>
              </a:ext>
            </a:extLst>
          </p:cNvPr>
          <p:cNvSpPr/>
          <p:nvPr/>
        </p:nvSpPr>
        <p:spPr>
          <a:xfrm>
            <a:off x="8109564" y="4085108"/>
            <a:ext cx="1216152" cy="332509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21C7BC-45C2-4987-AC07-7FB5035B7426}"/>
              </a:ext>
            </a:extLst>
          </p:cNvPr>
          <p:cNvSpPr txBox="1"/>
          <p:nvPr/>
        </p:nvSpPr>
        <p:spPr>
          <a:xfrm>
            <a:off x="8160692" y="4417617"/>
            <a:ext cx="111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trade off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F55C31-3E79-4186-BE9F-88D2BC3C2461}"/>
              </a:ext>
            </a:extLst>
          </p:cNvPr>
          <p:cNvSpPr txBox="1"/>
          <p:nvPr/>
        </p:nvSpPr>
        <p:spPr>
          <a:xfrm>
            <a:off x="6587184" y="5181005"/>
            <a:ext cx="3331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ym typeface="Symbol" panose="05050102010706020507" pitchFamily="18" charset="2"/>
              </a:rPr>
              <a:t> </a:t>
            </a:r>
            <a:r>
              <a:rPr lang="en-US" altLang="ko-KR" sz="1400" dirty="0"/>
              <a:t>FAST_DETEC_NUM:  9~10</a:t>
            </a:r>
          </a:p>
          <a:p>
            <a:r>
              <a:rPr lang="en-US" altLang="ko-KR" sz="1400" dirty="0">
                <a:sym typeface="Symbol" panose="05050102010706020507" pitchFamily="18" charset="2"/>
              </a:rPr>
              <a:t> </a:t>
            </a:r>
            <a:r>
              <a:rPr lang="en-US" altLang="ko-KR" sz="1400" dirty="0"/>
              <a:t>MATCHING_ZONE##_THRESH 20~25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47919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AC3B31-AEFE-42A1-8D13-F8921415E49A}"/>
              </a:ext>
            </a:extLst>
          </p:cNvPr>
          <p:cNvSpPr txBox="1"/>
          <p:nvPr/>
        </p:nvSpPr>
        <p:spPr>
          <a:xfrm>
            <a:off x="783772" y="437867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Zone </a:t>
            </a:r>
            <a:r>
              <a:rPr lang="ko-KR" altLang="en-US" dirty="0"/>
              <a:t>설정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C6CE8-65EC-4FA6-A890-355288BFFFF4}"/>
              </a:ext>
            </a:extLst>
          </p:cNvPr>
          <p:cNvSpPr txBox="1"/>
          <p:nvPr/>
        </p:nvSpPr>
        <p:spPr>
          <a:xfrm>
            <a:off x="459517" y="873874"/>
            <a:ext cx="219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ym typeface="Symbol" panose="05050102010706020507" pitchFamily="18" charset="2"/>
              </a:rPr>
              <a:t> TOTAL_ZONE_NUM:</a:t>
            </a:r>
            <a:r>
              <a:rPr lang="ko-KR" altLang="en-US" sz="1400" dirty="0">
                <a:sym typeface="Symbol" panose="05050102010706020507" pitchFamily="18" charset="2"/>
              </a:rPr>
              <a:t> </a:t>
            </a:r>
            <a:r>
              <a:rPr lang="en-US" altLang="ko-KR" sz="1400" dirty="0">
                <a:sym typeface="Symbol" panose="05050102010706020507" pitchFamily="18" charset="2"/>
              </a:rPr>
              <a:t>16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118195-0061-4F70-98BB-37F44CD4D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201" y="1433434"/>
            <a:ext cx="8208652" cy="461736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B098AAF-24A0-4997-84DF-C40B586C034C}"/>
              </a:ext>
            </a:extLst>
          </p:cNvPr>
          <p:cNvSpPr/>
          <p:nvPr/>
        </p:nvSpPr>
        <p:spPr>
          <a:xfrm>
            <a:off x="1912917" y="1809750"/>
            <a:ext cx="1581149" cy="523875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7FE5A7-1ADE-4ECB-9094-BEE8C306D953}"/>
              </a:ext>
            </a:extLst>
          </p:cNvPr>
          <p:cNvSpPr/>
          <p:nvPr/>
        </p:nvSpPr>
        <p:spPr>
          <a:xfrm>
            <a:off x="1772650" y="2333625"/>
            <a:ext cx="1499408" cy="714375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E802BF-EBA1-4B15-B91E-CDA214E9785B}"/>
              </a:ext>
            </a:extLst>
          </p:cNvPr>
          <p:cNvSpPr/>
          <p:nvPr/>
        </p:nvSpPr>
        <p:spPr>
          <a:xfrm>
            <a:off x="1912917" y="4262438"/>
            <a:ext cx="1581149" cy="523875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E507F8-FBAF-4447-A47D-17CAE4882E18}"/>
              </a:ext>
            </a:extLst>
          </p:cNvPr>
          <p:cNvSpPr/>
          <p:nvPr/>
        </p:nvSpPr>
        <p:spPr>
          <a:xfrm>
            <a:off x="1772650" y="4786313"/>
            <a:ext cx="1499408" cy="714375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FB6B2A-FB32-406C-A51C-E96309663BF2}"/>
              </a:ext>
            </a:extLst>
          </p:cNvPr>
          <p:cNvSpPr/>
          <p:nvPr/>
        </p:nvSpPr>
        <p:spPr>
          <a:xfrm>
            <a:off x="3805782" y="1809750"/>
            <a:ext cx="1581149" cy="523875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F73B02-6494-41C0-A1E6-07510F0779FD}"/>
              </a:ext>
            </a:extLst>
          </p:cNvPr>
          <p:cNvSpPr/>
          <p:nvPr/>
        </p:nvSpPr>
        <p:spPr>
          <a:xfrm>
            <a:off x="4058650" y="2333625"/>
            <a:ext cx="1499408" cy="714375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E6060E-AC5E-45F1-BA8B-98634FE2ECFF}"/>
              </a:ext>
            </a:extLst>
          </p:cNvPr>
          <p:cNvSpPr/>
          <p:nvPr/>
        </p:nvSpPr>
        <p:spPr>
          <a:xfrm>
            <a:off x="3805782" y="4262438"/>
            <a:ext cx="1581149" cy="523875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B0E816-1C87-4802-9B5C-9E9363D4FA88}"/>
              </a:ext>
            </a:extLst>
          </p:cNvPr>
          <p:cNvSpPr/>
          <p:nvPr/>
        </p:nvSpPr>
        <p:spPr>
          <a:xfrm>
            <a:off x="4058650" y="4786313"/>
            <a:ext cx="1499408" cy="714375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7856D8-071A-474D-87A1-53C44EEA5605}"/>
              </a:ext>
            </a:extLst>
          </p:cNvPr>
          <p:cNvSpPr/>
          <p:nvPr/>
        </p:nvSpPr>
        <p:spPr>
          <a:xfrm>
            <a:off x="6027717" y="1990725"/>
            <a:ext cx="781513" cy="1057275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754A48F-0BB7-4B4E-9E54-0B21E8455673}"/>
              </a:ext>
            </a:extLst>
          </p:cNvPr>
          <p:cNvSpPr/>
          <p:nvPr/>
        </p:nvSpPr>
        <p:spPr>
          <a:xfrm>
            <a:off x="6809230" y="1733550"/>
            <a:ext cx="860415" cy="1533525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7FC003-0162-4168-AAE9-BFCB68BEFBE8}"/>
              </a:ext>
            </a:extLst>
          </p:cNvPr>
          <p:cNvSpPr/>
          <p:nvPr/>
        </p:nvSpPr>
        <p:spPr>
          <a:xfrm>
            <a:off x="7669645" y="1733550"/>
            <a:ext cx="860415" cy="1533525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5B35BA-12EB-4B39-9C64-A45F438D4842}"/>
              </a:ext>
            </a:extLst>
          </p:cNvPr>
          <p:cNvSpPr/>
          <p:nvPr/>
        </p:nvSpPr>
        <p:spPr>
          <a:xfrm>
            <a:off x="8522539" y="1971674"/>
            <a:ext cx="781513" cy="1057275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1DC1A9-E10F-496C-A298-60D4446F0377}"/>
              </a:ext>
            </a:extLst>
          </p:cNvPr>
          <p:cNvSpPr/>
          <p:nvPr/>
        </p:nvSpPr>
        <p:spPr>
          <a:xfrm>
            <a:off x="6039850" y="4276725"/>
            <a:ext cx="781513" cy="1057275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1D0B87-6249-46C4-99F4-7E821603B6F4}"/>
              </a:ext>
            </a:extLst>
          </p:cNvPr>
          <p:cNvSpPr/>
          <p:nvPr/>
        </p:nvSpPr>
        <p:spPr>
          <a:xfrm>
            <a:off x="6821363" y="4019550"/>
            <a:ext cx="860415" cy="1533525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75127E7-DF63-4E10-94CA-95E897EC7B31}"/>
              </a:ext>
            </a:extLst>
          </p:cNvPr>
          <p:cNvSpPr/>
          <p:nvPr/>
        </p:nvSpPr>
        <p:spPr>
          <a:xfrm>
            <a:off x="7681778" y="4019550"/>
            <a:ext cx="860415" cy="1533525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CEDCE6-A4A2-4F9C-BAA8-5B68247A68B1}"/>
              </a:ext>
            </a:extLst>
          </p:cNvPr>
          <p:cNvSpPr/>
          <p:nvPr/>
        </p:nvSpPr>
        <p:spPr>
          <a:xfrm>
            <a:off x="8534672" y="4257674"/>
            <a:ext cx="781513" cy="1057275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61E67F-29E6-43BB-8463-C54B04E8C852}"/>
              </a:ext>
            </a:extLst>
          </p:cNvPr>
          <p:cNvSpPr txBox="1"/>
          <p:nvPr/>
        </p:nvSpPr>
        <p:spPr>
          <a:xfrm>
            <a:off x="6071662" y="2350314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FF00"/>
                </a:solidFill>
              </a:rPr>
              <a:t>zone4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EE9BB2-CD10-4EFD-B4C3-287BA18EBC49}"/>
              </a:ext>
            </a:extLst>
          </p:cNvPr>
          <p:cNvSpPr txBox="1"/>
          <p:nvPr/>
        </p:nvSpPr>
        <p:spPr>
          <a:xfrm>
            <a:off x="2150592" y="2504203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FF00"/>
                </a:solidFill>
              </a:rPr>
              <a:t>zone0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EA8212-85CB-4F47-86DD-02A3A8A0F8BB}"/>
              </a:ext>
            </a:extLst>
          </p:cNvPr>
          <p:cNvSpPr txBox="1"/>
          <p:nvPr/>
        </p:nvSpPr>
        <p:spPr>
          <a:xfrm>
            <a:off x="2362797" y="1916646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FF00"/>
                </a:solidFill>
              </a:rPr>
              <a:t>zone1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E04DC8-26D3-493E-9171-6474ADB52714}"/>
              </a:ext>
            </a:extLst>
          </p:cNvPr>
          <p:cNvSpPr txBox="1"/>
          <p:nvPr/>
        </p:nvSpPr>
        <p:spPr>
          <a:xfrm>
            <a:off x="4303790" y="1916646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FF00"/>
                </a:solidFill>
              </a:rPr>
              <a:t>zone2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6BC307-205D-43E6-9CB1-3C9D4E7B1A9E}"/>
              </a:ext>
            </a:extLst>
          </p:cNvPr>
          <p:cNvSpPr txBox="1"/>
          <p:nvPr/>
        </p:nvSpPr>
        <p:spPr>
          <a:xfrm>
            <a:off x="4547458" y="2536923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FF00"/>
                </a:solidFill>
              </a:rPr>
              <a:t>zone3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40D86C-9C81-4535-90AF-964CB5886A80}"/>
              </a:ext>
            </a:extLst>
          </p:cNvPr>
          <p:cNvSpPr txBox="1"/>
          <p:nvPr/>
        </p:nvSpPr>
        <p:spPr>
          <a:xfrm>
            <a:off x="6896470" y="2339686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FF00"/>
                </a:solidFill>
              </a:rPr>
              <a:t>zone5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E9F906-5486-44B8-91D3-363398E292B5}"/>
              </a:ext>
            </a:extLst>
          </p:cNvPr>
          <p:cNvSpPr txBox="1"/>
          <p:nvPr/>
        </p:nvSpPr>
        <p:spPr>
          <a:xfrm>
            <a:off x="7804902" y="2333625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FF00"/>
                </a:solidFill>
              </a:rPr>
              <a:t>zone6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59F9AE-85B1-406F-B771-2F84CA308422}"/>
              </a:ext>
            </a:extLst>
          </p:cNvPr>
          <p:cNvSpPr txBox="1"/>
          <p:nvPr/>
        </p:nvSpPr>
        <p:spPr>
          <a:xfrm>
            <a:off x="8571349" y="2333624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FF00"/>
                </a:solidFill>
              </a:rPr>
              <a:t>zone7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750B1A-3D3B-478B-B6DB-3E5AC3C0D3B7}"/>
              </a:ext>
            </a:extLst>
          </p:cNvPr>
          <p:cNvSpPr txBox="1"/>
          <p:nvPr/>
        </p:nvSpPr>
        <p:spPr>
          <a:xfrm>
            <a:off x="6059712" y="4632424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FF00"/>
                </a:solidFill>
              </a:rPr>
              <a:t>zone12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09936B-5575-4566-8C1F-381E28653C6F}"/>
              </a:ext>
            </a:extLst>
          </p:cNvPr>
          <p:cNvSpPr txBox="1"/>
          <p:nvPr/>
        </p:nvSpPr>
        <p:spPr>
          <a:xfrm>
            <a:off x="6860770" y="462179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FF00"/>
                </a:solidFill>
              </a:rPr>
              <a:t>zone13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E015CE-F251-41E1-A901-0F675864F186}"/>
              </a:ext>
            </a:extLst>
          </p:cNvPr>
          <p:cNvSpPr txBox="1"/>
          <p:nvPr/>
        </p:nvSpPr>
        <p:spPr>
          <a:xfrm>
            <a:off x="7733577" y="4615735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FF00"/>
                </a:solidFill>
              </a:rPr>
              <a:t>zone14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EC67BA-7B6C-4849-A4AA-D337429C8090}"/>
              </a:ext>
            </a:extLst>
          </p:cNvPr>
          <p:cNvSpPr txBox="1"/>
          <p:nvPr/>
        </p:nvSpPr>
        <p:spPr>
          <a:xfrm>
            <a:off x="8583149" y="4615734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FF00"/>
                </a:solidFill>
              </a:rPr>
              <a:t>zone15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ABF129-58C8-4D57-B7C8-8B5EBFD94D34}"/>
              </a:ext>
            </a:extLst>
          </p:cNvPr>
          <p:cNvSpPr txBox="1"/>
          <p:nvPr/>
        </p:nvSpPr>
        <p:spPr>
          <a:xfrm>
            <a:off x="2125459" y="4959254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FF00"/>
                </a:solidFill>
              </a:rPr>
              <a:t>zone8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CF5E81-23FA-4C02-8B52-AF014B5F913E}"/>
              </a:ext>
            </a:extLst>
          </p:cNvPr>
          <p:cNvSpPr txBox="1"/>
          <p:nvPr/>
        </p:nvSpPr>
        <p:spPr>
          <a:xfrm>
            <a:off x="2337664" y="4371697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FF00"/>
                </a:solidFill>
              </a:rPr>
              <a:t>zone9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E5058B-043C-44D6-A6EE-0F0B7EF22840}"/>
              </a:ext>
            </a:extLst>
          </p:cNvPr>
          <p:cNvSpPr txBox="1"/>
          <p:nvPr/>
        </p:nvSpPr>
        <p:spPr>
          <a:xfrm>
            <a:off x="4278657" y="4371697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FF00"/>
                </a:solidFill>
              </a:rPr>
              <a:t>zone10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755B2B-E83B-4CCC-B280-7D6258E6B5E6}"/>
              </a:ext>
            </a:extLst>
          </p:cNvPr>
          <p:cNvSpPr txBox="1"/>
          <p:nvPr/>
        </p:nvSpPr>
        <p:spPr>
          <a:xfrm>
            <a:off x="4522325" y="4991974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FF00"/>
                </a:solidFill>
              </a:rPr>
              <a:t>zone11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85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AC3B31-AEFE-42A1-8D13-F8921415E49A}"/>
              </a:ext>
            </a:extLst>
          </p:cNvPr>
          <p:cNvSpPr txBox="1"/>
          <p:nvPr/>
        </p:nvSpPr>
        <p:spPr>
          <a:xfrm>
            <a:off x="783772" y="437867"/>
            <a:ext cx="348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Min/Max Distance / Angle </a:t>
            </a:r>
            <a:r>
              <a:rPr lang="ko-KR" altLang="en-US" dirty="0"/>
              <a:t>설정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C6CE8-65EC-4FA6-A890-355288BFFFF4}"/>
              </a:ext>
            </a:extLst>
          </p:cNvPr>
          <p:cNvSpPr txBox="1"/>
          <p:nvPr/>
        </p:nvSpPr>
        <p:spPr>
          <a:xfrm>
            <a:off x="459517" y="873874"/>
            <a:ext cx="2636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ym typeface="Symbol" panose="05050102010706020507" pitchFamily="18" charset="2"/>
              </a:rPr>
              <a:t> 2 Near Direction Angle </a:t>
            </a:r>
            <a:r>
              <a:rPr lang="ko-KR" altLang="en-US" sz="1400" dirty="0">
                <a:sym typeface="Symbol" panose="05050102010706020507" pitchFamily="18" charset="2"/>
              </a:rPr>
              <a:t>설정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118195-0061-4F70-98BB-37F44CD4D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201" y="1433434"/>
            <a:ext cx="8208652" cy="461736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B098AAF-24A0-4997-84DF-C40B586C034C}"/>
              </a:ext>
            </a:extLst>
          </p:cNvPr>
          <p:cNvSpPr/>
          <p:nvPr/>
        </p:nvSpPr>
        <p:spPr>
          <a:xfrm>
            <a:off x="1912917" y="1809750"/>
            <a:ext cx="1581149" cy="523875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7FE5A7-1ADE-4ECB-9094-BEE8C306D953}"/>
              </a:ext>
            </a:extLst>
          </p:cNvPr>
          <p:cNvSpPr/>
          <p:nvPr/>
        </p:nvSpPr>
        <p:spPr>
          <a:xfrm>
            <a:off x="1772650" y="2333625"/>
            <a:ext cx="1499408" cy="714375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E802BF-EBA1-4B15-B91E-CDA214E9785B}"/>
              </a:ext>
            </a:extLst>
          </p:cNvPr>
          <p:cNvSpPr/>
          <p:nvPr/>
        </p:nvSpPr>
        <p:spPr>
          <a:xfrm>
            <a:off x="1912917" y="4262438"/>
            <a:ext cx="1581149" cy="523875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E507F8-FBAF-4447-A47D-17CAE4882E18}"/>
              </a:ext>
            </a:extLst>
          </p:cNvPr>
          <p:cNvSpPr/>
          <p:nvPr/>
        </p:nvSpPr>
        <p:spPr>
          <a:xfrm>
            <a:off x="1772650" y="4786313"/>
            <a:ext cx="1499408" cy="714375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FB6B2A-FB32-406C-A51C-E96309663BF2}"/>
              </a:ext>
            </a:extLst>
          </p:cNvPr>
          <p:cNvSpPr/>
          <p:nvPr/>
        </p:nvSpPr>
        <p:spPr>
          <a:xfrm>
            <a:off x="3805782" y="1809750"/>
            <a:ext cx="1581149" cy="523875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F73B02-6494-41C0-A1E6-07510F0779FD}"/>
              </a:ext>
            </a:extLst>
          </p:cNvPr>
          <p:cNvSpPr/>
          <p:nvPr/>
        </p:nvSpPr>
        <p:spPr>
          <a:xfrm>
            <a:off x="4058650" y="2333625"/>
            <a:ext cx="1499408" cy="714375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E6060E-AC5E-45F1-BA8B-98634FE2ECFF}"/>
              </a:ext>
            </a:extLst>
          </p:cNvPr>
          <p:cNvSpPr/>
          <p:nvPr/>
        </p:nvSpPr>
        <p:spPr>
          <a:xfrm>
            <a:off x="3805782" y="4262438"/>
            <a:ext cx="1581149" cy="523875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B0E816-1C87-4802-9B5C-9E9363D4FA88}"/>
              </a:ext>
            </a:extLst>
          </p:cNvPr>
          <p:cNvSpPr/>
          <p:nvPr/>
        </p:nvSpPr>
        <p:spPr>
          <a:xfrm>
            <a:off x="4058650" y="4786313"/>
            <a:ext cx="1499408" cy="714375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7856D8-071A-474D-87A1-53C44EEA5605}"/>
              </a:ext>
            </a:extLst>
          </p:cNvPr>
          <p:cNvSpPr/>
          <p:nvPr/>
        </p:nvSpPr>
        <p:spPr>
          <a:xfrm>
            <a:off x="6027717" y="1990725"/>
            <a:ext cx="781513" cy="1057275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754A48F-0BB7-4B4E-9E54-0B21E8455673}"/>
              </a:ext>
            </a:extLst>
          </p:cNvPr>
          <p:cNvSpPr/>
          <p:nvPr/>
        </p:nvSpPr>
        <p:spPr>
          <a:xfrm>
            <a:off x="6809230" y="1733550"/>
            <a:ext cx="860415" cy="1533525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7FC003-0162-4168-AAE9-BFCB68BEFBE8}"/>
              </a:ext>
            </a:extLst>
          </p:cNvPr>
          <p:cNvSpPr/>
          <p:nvPr/>
        </p:nvSpPr>
        <p:spPr>
          <a:xfrm>
            <a:off x="7669645" y="1733550"/>
            <a:ext cx="860415" cy="1533525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5B35BA-12EB-4B39-9C64-A45F438D4842}"/>
              </a:ext>
            </a:extLst>
          </p:cNvPr>
          <p:cNvSpPr/>
          <p:nvPr/>
        </p:nvSpPr>
        <p:spPr>
          <a:xfrm>
            <a:off x="8522539" y="1971674"/>
            <a:ext cx="781513" cy="1057275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1DC1A9-E10F-496C-A298-60D4446F0377}"/>
              </a:ext>
            </a:extLst>
          </p:cNvPr>
          <p:cNvSpPr/>
          <p:nvPr/>
        </p:nvSpPr>
        <p:spPr>
          <a:xfrm>
            <a:off x="6039850" y="4276725"/>
            <a:ext cx="781513" cy="1057275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1D0B87-6249-46C4-99F4-7E821603B6F4}"/>
              </a:ext>
            </a:extLst>
          </p:cNvPr>
          <p:cNvSpPr/>
          <p:nvPr/>
        </p:nvSpPr>
        <p:spPr>
          <a:xfrm>
            <a:off x="6821363" y="4019550"/>
            <a:ext cx="860415" cy="1533525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75127E7-DF63-4E10-94CA-95E897EC7B31}"/>
              </a:ext>
            </a:extLst>
          </p:cNvPr>
          <p:cNvSpPr/>
          <p:nvPr/>
        </p:nvSpPr>
        <p:spPr>
          <a:xfrm>
            <a:off x="7681778" y="4019550"/>
            <a:ext cx="860415" cy="1533525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CEDCE6-A4A2-4F9C-BAA8-5B68247A68B1}"/>
              </a:ext>
            </a:extLst>
          </p:cNvPr>
          <p:cNvSpPr/>
          <p:nvPr/>
        </p:nvSpPr>
        <p:spPr>
          <a:xfrm>
            <a:off x="8534672" y="4257674"/>
            <a:ext cx="781513" cy="1057275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53801A6-1E89-426B-95B5-CB2DC79CFC72}"/>
              </a:ext>
            </a:extLst>
          </p:cNvPr>
          <p:cNvCxnSpPr/>
          <p:nvPr/>
        </p:nvCxnSpPr>
        <p:spPr>
          <a:xfrm flipH="1">
            <a:off x="2909455" y="1809750"/>
            <a:ext cx="362603" cy="12382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857D683-2517-4622-B0B7-25976F081A14}"/>
              </a:ext>
            </a:extLst>
          </p:cNvPr>
          <p:cNvCxnSpPr>
            <a:cxnSpLocks/>
          </p:cNvCxnSpPr>
          <p:nvPr/>
        </p:nvCxnSpPr>
        <p:spPr>
          <a:xfrm flipH="1">
            <a:off x="1772650" y="1809750"/>
            <a:ext cx="1323166" cy="1028453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A15B0A4-E092-479F-B0B2-278A14AC2FD8}"/>
              </a:ext>
            </a:extLst>
          </p:cNvPr>
          <p:cNvCxnSpPr>
            <a:cxnSpLocks/>
          </p:cNvCxnSpPr>
          <p:nvPr/>
        </p:nvCxnSpPr>
        <p:spPr>
          <a:xfrm flipH="1">
            <a:off x="1777666" y="4269366"/>
            <a:ext cx="1323166" cy="1028453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B127921-F0FB-454B-9EEB-E46DDAA6C706}"/>
              </a:ext>
            </a:extLst>
          </p:cNvPr>
          <p:cNvCxnSpPr/>
          <p:nvPr/>
        </p:nvCxnSpPr>
        <p:spPr>
          <a:xfrm flipH="1">
            <a:off x="2909455" y="4269366"/>
            <a:ext cx="362603" cy="12382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1A5B4D2-B056-49C4-A0C9-795F1A7C8AFC}"/>
              </a:ext>
            </a:extLst>
          </p:cNvPr>
          <p:cNvCxnSpPr>
            <a:cxnSpLocks/>
          </p:cNvCxnSpPr>
          <p:nvPr/>
        </p:nvCxnSpPr>
        <p:spPr>
          <a:xfrm>
            <a:off x="4046260" y="1809750"/>
            <a:ext cx="362603" cy="12382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F67EB3E-4F9B-40F0-B8C5-F96837AFDCBF}"/>
              </a:ext>
            </a:extLst>
          </p:cNvPr>
          <p:cNvCxnSpPr>
            <a:cxnSpLocks/>
          </p:cNvCxnSpPr>
          <p:nvPr/>
        </p:nvCxnSpPr>
        <p:spPr>
          <a:xfrm>
            <a:off x="4247282" y="1783512"/>
            <a:ext cx="1323166" cy="1028453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88DA8C1-03F7-48BD-AF26-A0A3F47F0B15}"/>
              </a:ext>
            </a:extLst>
          </p:cNvPr>
          <p:cNvCxnSpPr>
            <a:cxnSpLocks/>
          </p:cNvCxnSpPr>
          <p:nvPr/>
        </p:nvCxnSpPr>
        <p:spPr>
          <a:xfrm>
            <a:off x="4046260" y="4257674"/>
            <a:ext cx="362603" cy="12382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1066BAB-2F89-48EF-8356-29725D6580B4}"/>
              </a:ext>
            </a:extLst>
          </p:cNvPr>
          <p:cNvCxnSpPr>
            <a:cxnSpLocks/>
          </p:cNvCxnSpPr>
          <p:nvPr/>
        </p:nvCxnSpPr>
        <p:spPr>
          <a:xfrm>
            <a:off x="4247282" y="4231436"/>
            <a:ext cx="1323166" cy="1028453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3817730-CF8C-4577-AB83-6DA4EA9DCC6E}"/>
              </a:ext>
            </a:extLst>
          </p:cNvPr>
          <p:cNvCxnSpPr>
            <a:cxnSpLocks/>
          </p:cNvCxnSpPr>
          <p:nvPr/>
        </p:nvCxnSpPr>
        <p:spPr>
          <a:xfrm flipV="1">
            <a:off x="6027717" y="1931718"/>
            <a:ext cx="1530158" cy="322844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56CC5AB-F18A-42FB-959E-F440BA56B70C}"/>
              </a:ext>
            </a:extLst>
          </p:cNvPr>
          <p:cNvCxnSpPr>
            <a:cxnSpLocks/>
          </p:cNvCxnSpPr>
          <p:nvPr/>
        </p:nvCxnSpPr>
        <p:spPr>
          <a:xfrm>
            <a:off x="6011474" y="2661907"/>
            <a:ext cx="1546401" cy="323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E846E83-638C-4D53-AB09-D47FD3C97921}"/>
              </a:ext>
            </a:extLst>
          </p:cNvPr>
          <p:cNvCxnSpPr>
            <a:cxnSpLocks/>
          </p:cNvCxnSpPr>
          <p:nvPr/>
        </p:nvCxnSpPr>
        <p:spPr>
          <a:xfrm flipH="1" flipV="1">
            <a:off x="7761579" y="1931718"/>
            <a:ext cx="1530158" cy="322844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DC77D99-2D6B-4C39-B701-5C1EAC591B11}"/>
              </a:ext>
            </a:extLst>
          </p:cNvPr>
          <p:cNvCxnSpPr>
            <a:cxnSpLocks/>
          </p:cNvCxnSpPr>
          <p:nvPr/>
        </p:nvCxnSpPr>
        <p:spPr>
          <a:xfrm flipH="1">
            <a:off x="7781415" y="2661907"/>
            <a:ext cx="1534512" cy="323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7476546-1904-4725-9DFB-BEEE602DF426}"/>
              </a:ext>
            </a:extLst>
          </p:cNvPr>
          <p:cNvCxnSpPr>
            <a:cxnSpLocks/>
          </p:cNvCxnSpPr>
          <p:nvPr/>
        </p:nvCxnSpPr>
        <p:spPr>
          <a:xfrm flipV="1">
            <a:off x="6028129" y="4276473"/>
            <a:ext cx="1522400" cy="3050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FD53FBA-BCEB-49A4-A34D-F690C32849B2}"/>
              </a:ext>
            </a:extLst>
          </p:cNvPr>
          <p:cNvCxnSpPr>
            <a:cxnSpLocks/>
          </p:cNvCxnSpPr>
          <p:nvPr/>
        </p:nvCxnSpPr>
        <p:spPr>
          <a:xfrm>
            <a:off x="6052779" y="4988870"/>
            <a:ext cx="1505096" cy="326079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A05CDE0-DD68-493C-91F2-8C33E876FC82}"/>
              </a:ext>
            </a:extLst>
          </p:cNvPr>
          <p:cNvCxnSpPr>
            <a:cxnSpLocks/>
          </p:cNvCxnSpPr>
          <p:nvPr/>
        </p:nvCxnSpPr>
        <p:spPr>
          <a:xfrm flipH="1" flipV="1">
            <a:off x="7809517" y="4258681"/>
            <a:ext cx="1530158" cy="322844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8F1DDBB-7AD1-4277-9016-9540AFD29809}"/>
              </a:ext>
            </a:extLst>
          </p:cNvPr>
          <p:cNvCxnSpPr>
            <a:cxnSpLocks/>
          </p:cNvCxnSpPr>
          <p:nvPr/>
        </p:nvCxnSpPr>
        <p:spPr>
          <a:xfrm flipH="1">
            <a:off x="7781415" y="4988870"/>
            <a:ext cx="1546645" cy="308949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71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55E7D01-B4F3-45CB-BCB9-09423D29C74E}"/>
              </a:ext>
            </a:extLst>
          </p:cNvPr>
          <p:cNvSpPr/>
          <p:nvPr/>
        </p:nvSpPr>
        <p:spPr>
          <a:xfrm>
            <a:off x="678339" y="1147816"/>
            <a:ext cx="1790299" cy="471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Set ROI</a:t>
            </a:r>
            <a:endParaRPr lang="ko-KR" altLang="en-US" sz="12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C2D2223-7FEE-4451-9706-B27FC5953CD4}"/>
              </a:ext>
            </a:extLst>
          </p:cNvPr>
          <p:cNvSpPr/>
          <p:nvPr/>
        </p:nvSpPr>
        <p:spPr>
          <a:xfrm>
            <a:off x="678338" y="2430141"/>
            <a:ext cx="1790299" cy="471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Set Near Direction Angle</a:t>
            </a:r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8F5708-5020-4B67-AB92-A0BE6F344C92}"/>
              </a:ext>
            </a:extLst>
          </p:cNvPr>
          <p:cNvCxnSpPr>
            <a:cxnSpLocks/>
          </p:cNvCxnSpPr>
          <p:nvPr/>
        </p:nvCxnSpPr>
        <p:spPr>
          <a:xfrm>
            <a:off x="3330339" y="798897"/>
            <a:ext cx="0" cy="5861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FE5F69-B090-4711-A614-ACE4F0AA4D90}"/>
              </a:ext>
            </a:extLst>
          </p:cNvPr>
          <p:cNvSpPr txBox="1"/>
          <p:nvPr/>
        </p:nvSpPr>
        <p:spPr>
          <a:xfrm>
            <a:off x="1045692" y="5953225"/>
            <a:ext cx="138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Pre-Processing</a:t>
            </a:r>
            <a:endParaRPr lang="ko-KR" altLang="en-US" sz="14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37F18D5-2A67-4A5B-A33A-1AA46BAB2EA1}"/>
              </a:ext>
            </a:extLst>
          </p:cNvPr>
          <p:cNvSpPr/>
          <p:nvPr/>
        </p:nvSpPr>
        <p:spPr>
          <a:xfrm>
            <a:off x="3936732" y="1607418"/>
            <a:ext cx="1482282" cy="27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  <a:endParaRPr lang="ko-KR" altLang="en-US" sz="12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AF17840-F38F-4E99-8450-10DE623E7F45}"/>
              </a:ext>
            </a:extLst>
          </p:cNvPr>
          <p:cNvSpPr/>
          <p:nvPr/>
        </p:nvSpPr>
        <p:spPr>
          <a:xfrm>
            <a:off x="3936732" y="2178537"/>
            <a:ext cx="1482282" cy="283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r>
              <a:rPr lang="en-US" altLang="ko-KR" sz="1200" baseline="30000" dirty="0"/>
              <a:t>st</a:t>
            </a:r>
            <a:r>
              <a:rPr lang="en-US" altLang="ko-KR" sz="1200" dirty="0"/>
              <a:t> Filtering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63EBF8F-8076-4260-AF81-10E87783199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677873" y="1347535"/>
            <a:ext cx="0" cy="25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A2DDAB-ACD5-4194-BBC1-157D238BAE3E}"/>
              </a:ext>
            </a:extLst>
          </p:cNvPr>
          <p:cNvSpPr txBox="1"/>
          <p:nvPr/>
        </p:nvSpPr>
        <p:spPr>
          <a:xfrm>
            <a:off x="3891814" y="1103160"/>
            <a:ext cx="1550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VPU done interrupt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909226F-8384-4C8E-AE11-8FD801648BCF}"/>
              </a:ext>
            </a:extLst>
          </p:cNvPr>
          <p:cNvCxnSpPr>
            <a:cxnSpLocks/>
          </p:cNvCxnSpPr>
          <p:nvPr/>
        </p:nvCxnSpPr>
        <p:spPr>
          <a:xfrm>
            <a:off x="4658623" y="1925600"/>
            <a:ext cx="0" cy="25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0CCE6B-6838-40B5-A946-F758D49046CD}"/>
              </a:ext>
            </a:extLst>
          </p:cNvPr>
          <p:cNvSpPr txBox="1"/>
          <p:nvPr/>
        </p:nvSpPr>
        <p:spPr>
          <a:xfrm>
            <a:off x="5419014" y="2185484"/>
            <a:ext cx="1468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Distance/Direction</a:t>
            </a:r>
            <a:endParaRPr lang="ko-KR" altLang="en-US" sz="12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7CC3C6F-368C-4CF0-9E26-3A00588667BF}"/>
              </a:ext>
            </a:extLst>
          </p:cNvPr>
          <p:cNvSpPr/>
          <p:nvPr/>
        </p:nvSpPr>
        <p:spPr>
          <a:xfrm>
            <a:off x="3936732" y="2715420"/>
            <a:ext cx="1482282" cy="283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2nd Filtering</a:t>
            </a:r>
            <a:endParaRPr lang="ko-KR" altLang="en-US" sz="12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B263888-D268-42A0-977E-E2CF603D10DE}"/>
              </a:ext>
            </a:extLst>
          </p:cNvPr>
          <p:cNvCxnSpPr>
            <a:cxnSpLocks/>
          </p:cNvCxnSpPr>
          <p:nvPr/>
        </p:nvCxnSpPr>
        <p:spPr>
          <a:xfrm>
            <a:off x="4658623" y="2462483"/>
            <a:ext cx="0" cy="25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018F22D-9CEF-4AEA-B343-5C59FB5359AE}"/>
              </a:ext>
            </a:extLst>
          </p:cNvPr>
          <p:cNvSpPr txBox="1"/>
          <p:nvPr/>
        </p:nvSpPr>
        <p:spPr>
          <a:xfrm>
            <a:off x="5419014" y="2722367"/>
            <a:ext cx="2394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Remove spatial ambiguous pair</a:t>
            </a:r>
            <a:endParaRPr lang="ko-KR" altLang="en-US" sz="12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3B7C09D-11C5-4286-9C26-8255F560C310}"/>
              </a:ext>
            </a:extLst>
          </p:cNvPr>
          <p:cNvSpPr/>
          <p:nvPr/>
        </p:nvSpPr>
        <p:spPr>
          <a:xfrm>
            <a:off x="3936732" y="3260862"/>
            <a:ext cx="1482282" cy="283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3rd Filtering</a:t>
            </a:r>
            <a:endParaRPr lang="ko-KR" altLang="en-US" sz="12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02A0DB7-182E-4386-ABC8-D61A04B9D051}"/>
              </a:ext>
            </a:extLst>
          </p:cNvPr>
          <p:cNvCxnSpPr>
            <a:cxnSpLocks/>
          </p:cNvCxnSpPr>
          <p:nvPr/>
        </p:nvCxnSpPr>
        <p:spPr>
          <a:xfrm>
            <a:off x="4658623" y="3007925"/>
            <a:ext cx="0" cy="25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CF0879D-BEBC-46F7-9FFC-E2F1D0683DD3}"/>
              </a:ext>
            </a:extLst>
          </p:cNvPr>
          <p:cNvSpPr txBox="1"/>
          <p:nvPr/>
        </p:nvSpPr>
        <p:spPr>
          <a:xfrm>
            <a:off x="5419014" y="3271039"/>
            <a:ext cx="2573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Remove temporal ambiguous pair</a:t>
            </a:r>
            <a:endParaRPr lang="ko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53A9194-466C-446C-BB83-636CFAF971DC}"/>
              </a:ext>
            </a:extLst>
          </p:cNvPr>
          <p:cNvCxnSpPr>
            <a:cxnSpLocks/>
          </p:cNvCxnSpPr>
          <p:nvPr/>
        </p:nvCxnSpPr>
        <p:spPr>
          <a:xfrm>
            <a:off x="4658623" y="3539511"/>
            <a:ext cx="0" cy="25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D71D219-D7FD-41B7-A3C6-78A748BAFF06}"/>
              </a:ext>
            </a:extLst>
          </p:cNvPr>
          <p:cNvSpPr/>
          <p:nvPr/>
        </p:nvSpPr>
        <p:spPr>
          <a:xfrm>
            <a:off x="3936740" y="3825282"/>
            <a:ext cx="1482282" cy="283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#Pair, Area &gt; Th</a:t>
            </a:r>
            <a:endParaRPr lang="ko-KR" altLang="en-US" sz="12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DD86CB2-7B93-4716-AA5E-8233846DACF0}"/>
              </a:ext>
            </a:extLst>
          </p:cNvPr>
          <p:cNvSpPr/>
          <p:nvPr/>
        </p:nvSpPr>
        <p:spPr>
          <a:xfrm>
            <a:off x="3936732" y="4379284"/>
            <a:ext cx="1482282" cy="402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Determine status each corner</a:t>
            </a:r>
            <a:endParaRPr lang="ko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5B03594-5B28-40CC-A48F-8140ED7FA5A5}"/>
              </a:ext>
            </a:extLst>
          </p:cNvPr>
          <p:cNvCxnSpPr>
            <a:cxnSpLocks/>
          </p:cNvCxnSpPr>
          <p:nvPr/>
        </p:nvCxnSpPr>
        <p:spPr>
          <a:xfrm>
            <a:off x="4658623" y="4126347"/>
            <a:ext cx="0" cy="25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901883F-DE67-4A4F-96D7-81013A54E6C8}"/>
              </a:ext>
            </a:extLst>
          </p:cNvPr>
          <p:cNvSpPr/>
          <p:nvPr/>
        </p:nvSpPr>
        <p:spPr>
          <a:xfrm>
            <a:off x="3936732" y="5042457"/>
            <a:ext cx="1482282" cy="402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FSM at each corner</a:t>
            </a:r>
            <a:endParaRPr lang="ko-KR" altLang="en-US" sz="12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3063279-125B-4BFB-BD46-BAD8FDC1CF39}"/>
              </a:ext>
            </a:extLst>
          </p:cNvPr>
          <p:cNvCxnSpPr>
            <a:cxnSpLocks/>
          </p:cNvCxnSpPr>
          <p:nvPr/>
        </p:nvCxnSpPr>
        <p:spPr>
          <a:xfrm>
            <a:off x="4658623" y="4789520"/>
            <a:ext cx="0" cy="25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7B2820E-60A9-420C-85B7-6ED7D776B3D9}"/>
              </a:ext>
            </a:extLst>
          </p:cNvPr>
          <p:cNvSpPr/>
          <p:nvPr/>
        </p:nvSpPr>
        <p:spPr>
          <a:xfrm>
            <a:off x="3936732" y="5706660"/>
            <a:ext cx="1482282" cy="402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Set blend mode</a:t>
            </a:r>
            <a:r>
              <a:rPr lang="ko-KR" altLang="en-US" sz="1200" dirty="0"/>
              <a:t> </a:t>
            </a:r>
            <a:r>
              <a:rPr lang="en-US" altLang="ko-KR" sz="1200" dirty="0"/>
              <a:t>at</a:t>
            </a:r>
            <a:r>
              <a:rPr lang="ko-KR" altLang="en-US" sz="1200" dirty="0"/>
              <a:t> </a:t>
            </a:r>
            <a:r>
              <a:rPr lang="en-US" altLang="ko-KR" sz="1200" dirty="0"/>
              <a:t>each</a:t>
            </a:r>
            <a:r>
              <a:rPr lang="ko-KR" altLang="en-US" sz="1200" dirty="0"/>
              <a:t> </a:t>
            </a:r>
            <a:r>
              <a:rPr lang="en-US" altLang="ko-KR" sz="1200" dirty="0"/>
              <a:t>corner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372D5C5-107C-4E75-915B-555A05D875F8}"/>
              </a:ext>
            </a:extLst>
          </p:cNvPr>
          <p:cNvCxnSpPr>
            <a:cxnSpLocks/>
          </p:cNvCxnSpPr>
          <p:nvPr/>
        </p:nvCxnSpPr>
        <p:spPr>
          <a:xfrm>
            <a:off x="4658623" y="5453723"/>
            <a:ext cx="0" cy="25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133BFC1-7EC5-45E3-ADA8-760309EF07C6}"/>
              </a:ext>
            </a:extLst>
          </p:cNvPr>
          <p:cNvSpPr/>
          <p:nvPr/>
        </p:nvSpPr>
        <p:spPr>
          <a:xfrm>
            <a:off x="678338" y="1788978"/>
            <a:ext cx="1790299" cy="471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Set Min/Max Distance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3DF9F5-65BC-43B6-8955-3240EBFE5A6B}"/>
              </a:ext>
            </a:extLst>
          </p:cNvPr>
          <p:cNvSpPr txBox="1"/>
          <p:nvPr/>
        </p:nvSpPr>
        <p:spPr>
          <a:xfrm>
            <a:off x="5442560" y="1619453"/>
            <a:ext cx="3695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Load matching pair coordinates / # matching pair</a:t>
            </a:r>
            <a:endParaRPr lang="ko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6027B3-C917-4A2A-968C-35E2140CC231}"/>
              </a:ext>
            </a:extLst>
          </p:cNvPr>
          <p:cNvSpPr txBox="1"/>
          <p:nvPr/>
        </p:nvSpPr>
        <p:spPr>
          <a:xfrm>
            <a:off x="5460478" y="3825281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Aspect ratio?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9D3C9A-D15E-4345-B759-DE96CFD6289A}"/>
              </a:ext>
            </a:extLst>
          </p:cNvPr>
          <p:cNvSpPr txBox="1"/>
          <p:nvPr/>
        </p:nvSpPr>
        <p:spPr>
          <a:xfrm>
            <a:off x="269508" y="320634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Dynamic blending 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07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8F5708-5020-4B67-AB92-A0BE6F344C92}"/>
              </a:ext>
            </a:extLst>
          </p:cNvPr>
          <p:cNvCxnSpPr/>
          <p:nvPr/>
        </p:nvCxnSpPr>
        <p:spPr>
          <a:xfrm>
            <a:off x="3253337" y="154004"/>
            <a:ext cx="0" cy="6102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FE5F69-B090-4711-A614-ACE4F0AA4D90}"/>
              </a:ext>
            </a:extLst>
          </p:cNvPr>
          <p:cNvSpPr txBox="1"/>
          <p:nvPr/>
        </p:nvSpPr>
        <p:spPr>
          <a:xfrm>
            <a:off x="968690" y="5548964"/>
            <a:ext cx="138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Pre-Processing</a:t>
            </a:r>
            <a:endParaRPr lang="ko-KR" altLang="en-US" sz="14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37F18D5-2A67-4A5B-A33A-1AA46BAB2EA1}"/>
              </a:ext>
            </a:extLst>
          </p:cNvPr>
          <p:cNvSpPr/>
          <p:nvPr/>
        </p:nvSpPr>
        <p:spPr>
          <a:xfrm>
            <a:off x="3859730" y="550776"/>
            <a:ext cx="1482282" cy="27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  <a:endParaRPr lang="ko-KR" altLang="en-US" sz="12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AF17840-F38F-4E99-8450-10DE623E7F45}"/>
              </a:ext>
            </a:extLst>
          </p:cNvPr>
          <p:cNvSpPr/>
          <p:nvPr/>
        </p:nvSpPr>
        <p:spPr>
          <a:xfrm>
            <a:off x="3859730" y="1121895"/>
            <a:ext cx="1482282" cy="283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r>
              <a:rPr lang="en-US" altLang="ko-KR" sz="1200" baseline="30000" dirty="0"/>
              <a:t>st</a:t>
            </a:r>
            <a:r>
              <a:rPr lang="en-US" altLang="ko-KR" sz="1200" dirty="0"/>
              <a:t> Filtering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63EBF8F-8076-4260-AF81-10E87783199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600871" y="290893"/>
            <a:ext cx="0" cy="25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A2DDAB-ACD5-4194-BBC1-157D238BAE3E}"/>
              </a:ext>
            </a:extLst>
          </p:cNvPr>
          <p:cNvSpPr txBox="1"/>
          <p:nvPr/>
        </p:nvSpPr>
        <p:spPr>
          <a:xfrm>
            <a:off x="3814812" y="46518"/>
            <a:ext cx="1550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VPU done interrupt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909226F-8384-4C8E-AE11-8FD801648BCF}"/>
              </a:ext>
            </a:extLst>
          </p:cNvPr>
          <p:cNvCxnSpPr>
            <a:cxnSpLocks/>
          </p:cNvCxnSpPr>
          <p:nvPr/>
        </p:nvCxnSpPr>
        <p:spPr>
          <a:xfrm>
            <a:off x="4581621" y="868958"/>
            <a:ext cx="0" cy="25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0CCE6B-6838-40B5-A946-F758D49046CD}"/>
              </a:ext>
            </a:extLst>
          </p:cNvPr>
          <p:cNvSpPr txBox="1"/>
          <p:nvPr/>
        </p:nvSpPr>
        <p:spPr>
          <a:xfrm>
            <a:off x="5342012" y="1128842"/>
            <a:ext cx="1468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Distance/Direction</a:t>
            </a:r>
            <a:endParaRPr lang="ko-KR" altLang="en-US" sz="12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7CC3C6F-368C-4CF0-9E26-3A00588667BF}"/>
              </a:ext>
            </a:extLst>
          </p:cNvPr>
          <p:cNvSpPr/>
          <p:nvPr/>
        </p:nvSpPr>
        <p:spPr>
          <a:xfrm>
            <a:off x="3859730" y="1658778"/>
            <a:ext cx="1482282" cy="283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2nd Filtering</a:t>
            </a:r>
            <a:endParaRPr lang="ko-KR" altLang="en-US" sz="12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B263888-D268-42A0-977E-E2CF603D10DE}"/>
              </a:ext>
            </a:extLst>
          </p:cNvPr>
          <p:cNvCxnSpPr>
            <a:cxnSpLocks/>
          </p:cNvCxnSpPr>
          <p:nvPr/>
        </p:nvCxnSpPr>
        <p:spPr>
          <a:xfrm>
            <a:off x="4581621" y="1405841"/>
            <a:ext cx="0" cy="25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018F22D-9CEF-4AEA-B343-5C59FB5359AE}"/>
              </a:ext>
            </a:extLst>
          </p:cNvPr>
          <p:cNvSpPr txBox="1"/>
          <p:nvPr/>
        </p:nvSpPr>
        <p:spPr>
          <a:xfrm>
            <a:off x="5342012" y="1665725"/>
            <a:ext cx="2394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Remove spatial ambiguous pair</a:t>
            </a:r>
            <a:endParaRPr lang="ko-KR" altLang="en-US" sz="12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3B7C09D-11C5-4286-9C26-8255F560C310}"/>
              </a:ext>
            </a:extLst>
          </p:cNvPr>
          <p:cNvSpPr/>
          <p:nvPr/>
        </p:nvSpPr>
        <p:spPr>
          <a:xfrm>
            <a:off x="3859730" y="2204220"/>
            <a:ext cx="1482282" cy="283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3rd Filtering</a:t>
            </a:r>
            <a:endParaRPr lang="ko-KR" altLang="en-US" sz="12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02A0DB7-182E-4386-ABC8-D61A04B9D051}"/>
              </a:ext>
            </a:extLst>
          </p:cNvPr>
          <p:cNvCxnSpPr>
            <a:cxnSpLocks/>
          </p:cNvCxnSpPr>
          <p:nvPr/>
        </p:nvCxnSpPr>
        <p:spPr>
          <a:xfrm>
            <a:off x="4581621" y="1951283"/>
            <a:ext cx="0" cy="25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CF0879D-BEBC-46F7-9FFC-E2F1D0683DD3}"/>
              </a:ext>
            </a:extLst>
          </p:cNvPr>
          <p:cNvSpPr txBox="1"/>
          <p:nvPr/>
        </p:nvSpPr>
        <p:spPr>
          <a:xfrm>
            <a:off x="5342012" y="2214397"/>
            <a:ext cx="2573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Remove temporal ambiguous pair</a:t>
            </a:r>
            <a:endParaRPr lang="ko-KR" altLang="en-US" sz="12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1646CB7-FBFF-4FBD-9D8F-464F2408E433}"/>
              </a:ext>
            </a:extLst>
          </p:cNvPr>
          <p:cNvSpPr/>
          <p:nvPr/>
        </p:nvSpPr>
        <p:spPr>
          <a:xfrm>
            <a:off x="3859730" y="3303695"/>
            <a:ext cx="1482282" cy="402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K-means clustering</a:t>
            </a:r>
            <a:endParaRPr lang="ko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53A9194-466C-446C-BB83-636CFAF971DC}"/>
              </a:ext>
            </a:extLst>
          </p:cNvPr>
          <p:cNvCxnSpPr>
            <a:cxnSpLocks/>
          </p:cNvCxnSpPr>
          <p:nvPr/>
        </p:nvCxnSpPr>
        <p:spPr>
          <a:xfrm>
            <a:off x="4581621" y="2482869"/>
            <a:ext cx="0" cy="25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4E28AF1-6CAC-4689-AF03-4A3F82A6AA37}"/>
              </a:ext>
            </a:extLst>
          </p:cNvPr>
          <p:cNvSpPr/>
          <p:nvPr/>
        </p:nvSpPr>
        <p:spPr>
          <a:xfrm>
            <a:off x="3859730" y="3950137"/>
            <a:ext cx="1482282" cy="283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Labeling</a:t>
            </a:r>
            <a:endParaRPr lang="ko-KR" altLang="en-US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B1127CA-D5B6-422B-8264-6778C214E411}"/>
              </a:ext>
            </a:extLst>
          </p:cNvPr>
          <p:cNvCxnSpPr>
            <a:cxnSpLocks/>
          </p:cNvCxnSpPr>
          <p:nvPr/>
        </p:nvCxnSpPr>
        <p:spPr>
          <a:xfrm>
            <a:off x="4581621" y="3697200"/>
            <a:ext cx="0" cy="25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D71D219-D7FD-41B7-A3C6-78A748BAFF06}"/>
              </a:ext>
            </a:extLst>
          </p:cNvPr>
          <p:cNvSpPr/>
          <p:nvPr/>
        </p:nvSpPr>
        <p:spPr>
          <a:xfrm>
            <a:off x="3859726" y="4487020"/>
            <a:ext cx="1482282" cy="283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#Pair, Area &gt; Th</a:t>
            </a:r>
            <a:endParaRPr lang="ko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B517B24-05F5-47E1-8286-E6B04F461ADE}"/>
              </a:ext>
            </a:extLst>
          </p:cNvPr>
          <p:cNvCxnSpPr>
            <a:cxnSpLocks/>
          </p:cNvCxnSpPr>
          <p:nvPr/>
        </p:nvCxnSpPr>
        <p:spPr>
          <a:xfrm>
            <a:off x="4581617" y="4234083"/>
            <a:ext cx="0" cy="25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DD86CB2-7B93-4716-AA5E-8233846DACF0}"/>
              </a:ext>
            </a:extLst>
          </p:cNvPr>
          <p:cNvSpPr/>
          <p:nvPr/>
        </p:nvSpPr>
        <p:spPr>
          <a:xfrm>
            <a:off x="3859718" y="5041022"/>
            <a:ext cx="1482282" cy="402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Determine status each corner</a:t>
            </a:r>
            <a:endParaRPr lang="ko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5B03594-5B28-40CC-A48F-8140ED7FA5A5}"/>
              </a:ext>
            </a:extLst>
          </p:cNvPr>
          <p:cNvCxnSpPr>
            <a:cxnSpLocks/>
          </p:cNvCxnSpPr>
          <p:nvPr/>
        </p:nvCxnSpPr>
        <p:spPr>
          <a:xfrm>
            <a:off x="4581609" y="4788085"/>
            <a:ext cx="0" cy="25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901883F-DE67-4A4F-96D7-81013A54E6C8}"/>
              </a:ext>
            </a:extLst>
          </p:cNvPr>
          <p:cNvSpPr/>
          <p:nvPr/>
        </p:nvSpPr>
        <p:spPr>
          <a:xfrm>
            <a:off x="3859718" y="5704195"/>
            <a:ext cx="1482282" cy="402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FSM at each corner</a:t>
            </a:r>
            <a:endParaRPr lang="ko-KR" altLang="en-US" sz="12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3063279-125B-4BFB-BD46-BAD8FDC1CF39}"/>
              </a:ext>
            </a:extLst>
          </p:cNvPr>
          <p:cNvCxnSpPr>
            <a:cxnSpLocks/>
          </p:cNvCxnSpPr>
          <p:nvPr/>
        </p:nvCxnSpPr>
        <p:spPr>
          <a:xfrm>
            <a:off x="4581609" y="5451258"/>
            <a:ext cx="0" cy="25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7B2820E-60A9-420C-85B7-6ED7D776B3D9}"/>
              </a:ext>
            </a:extLst>
          </p:cNvPr>
          <p:cNvSpPr/>
          <p:nvPr/>
        </p:nvSpPr>
        <p:spPr>
          <a:xfrm>
            <a:off x="3859718" y="6368398"/>
            <a:ext cx="1482282" cy="402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Set blend mode</a:t>
            </a:r>
            <a:r>
              <a:rPr lang="ko-KR" altLang="en-US" sz="1200" dirty="0"/>
              <a:t> </a:t>
            </a:r>
            <a:r>
              <a:rPr lang="en-US" altLang="ko-KR" sz="1200" dirty="0"/>
              <a:t>at</a:t>
            </a:r>
            <a:r>
              <a:rPr lang="ko-KR" altLang="en-US" sz="1200" dirty="0"/>
              <a:t> </a:t>
            </a:r>
            <a:r>
              <a:rPr lang="en-US" altLang="ko-KR" sz="1200" dirty="0"/>
              <a:t>each</a:t>
            </a:r>
            <a:r>
              <a:rPr lang="ko-KR" altLang="en-US" sz="1200" dirty="0"/>
              <a:t> </a:t>
            </a:r>
            <a:r>
              <a:rPr lang="en-US" altLang="ko-KR" sz="1200" dirty="0"/>
              <a:t>corner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372D5C5-107C-4E75-915B-555A05D875F8}"/>
              </a:ext>
            </a:extLst>
          </p:cNvPr>
          <p:cNvCxnSpPr>
            <a:cxnSpLocks/>
          </p:cNvCxnSpPr>
          <p:nvPr/>
        </p:nvCxnSpPr>
        <p:spPr>
          <a:xfrm>
            <a:off x="4581609" y="6115461"/>
            <a:ext cx="0" cy="25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C3DF9F5-65BC-43B6-8955-3240EBFE5A6B}"/>
              </a:ext>
            </a:extLst>
          </p:cNvPr>
          <p:cNvSpPr txBox="1"/>
          <p:nvPr/>
        </p:nvSpPr>
        <p:spPr>
          <a:xfrm>
            <a:off x="5365558" y="562811"/>
            <a:ext cx="3695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Load matching pair coordinates / # matching pair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B743C6-68A2-4CEA-B3DC-B0785C375F54}"/>
              </a:ext>
            </a:extLst>
          </p:cNvPr>
          <p:cNvSpPr txBox="1"/>
          <p:nvPr/>
        </p:nvSpPr>
        <p:spPr>
          <a:xfrm>
            <a:off x="5383464" y="3950137"/>
            <a:ext cx="11716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Bounding box</a:t>
            </a:r>
            <a:endParaRPr lang="ko-KR" altLang="en-US" sz="12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FECF27C-9FCF-40CD-BB9F-14248A595CC2}"/>
              </a:ext>
            </a:extLst>
          </p:cNvPr>
          <p:cNvSpPr/>
          <p:nvPr/>
        </p:nvSpPr>
        <p:spPr>
          <a:xfrm>
            <a:off x="3859730" y="2752618"/>
            <a:ext cx="1482282" cy="283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Remove Outlier</a:t>
            </a:r>
            <a:endParaRPr lang="ko-KR" altLang="en-US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9D37EBD-0DE7-492E-A8C1-077E82C030E5}"/>
              </a:ext>
            </a:extLst>
          </p:cNvPr>
          <p:cNvCxnSpPr>
            <a:cxnSpLocks/>
          </p:cNvCxnSpPr>
          <p:nvPr/>
        </p:nvCxnSpPr>
        <p:spPr>
          <a:xfrm>
            <a:off x="4581621" y="3031267"/>
            <a:ext cx="0" cy="25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22946E4-122E-43D4-A465-5BBA5444F891}"/>
              </a:ext>
            </a:extLst>
          </p:cNvPr>
          <p:cNvSpPr txBox="1"/>
          <p:nvPr/>
        </p:nvSpPr>
        <p:spPr>
          <a:xfrm>
            <a:off x="5383464" y="3350708"/>
            <a:ext cx="1638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K?   </a:t>
            </a:r>
            <a:r>
              <a:rPr lang="en-US" altLang="ko-KR" sz="1200" dirty="0" err="1"/>
              <a:t>Init.</a:t>
            </a:r>
            <a:r>
              <a:rPr lang="en-US" altLang="ko-KR" sz="1200" dirty="0"/>
              <a:t> Centroid?</a:t>
            </a:r>
            <a:endParaRPr lang="ko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6027B3-C917-4A2A-968C-35E2140CC231}"/>
              </a:ext>
            </a:extLst>
          </p:cNvPr>
          <p:cNvSpPr txBox="1"/>
          <p:nvPr/>
        </p:nvSpPr>
        <p:spPr>
          <a:xfrm>
            <a:off x="5383464" y="4487019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Aspect ratio?</a:t>
            </a:r>
            <a:endParaRPr lang="ko-KR" altLang="en-US" sz="1200" dirty="0"/>
          </a:p>
        </p:txBody>
      </p:sp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B0E4EC5C-B63B-43B2-A616-D74A9473746F}"/>
              </a:ext>
            </a:extLst>
          </p:cNvPr>
          <p:cNvSpPr/>
          <p:nvPr/>
        </p:nvSpPr>
        <p:spPr>
          <a:xfrm>
            <a:off x="7135515" y="2742752"/>
            <a:ext cx="170038" cy="9629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0EF0CA-AC94-4796-BF53-65EDE24D2AC6}"/>
              </a:ext>
            </a:extLst>
          </p:cNvPr>
          <p:cNvSpPr txBox="1"/>
          <p:nvPr/>
        </p:nvSpPr>
        <p:spPr>
          <a:xfrm>
            <a:off x="7419591" y="3070350"/>
            <a:ext cx="2000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K-medoids clustering?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68BE1CC-23CF-458D-8958-EDBF6134AA3B}"/>
              </a:ext>
            </a:extLst>
          </p:cNvPr>
          <p:cNvSpPr txBox="1"/>
          <p:nvPr/>
        </p:nvSpPr>
        <p:spPr>
          <a:xfrm>
            <a:off x="269508" y="320634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Dynamic blending flow</a:t>
            </a:r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C4EAF72-E71F-4C0E-A97A-FC160627B575}"/>
              </a:ext>
            </a:extLst>
          </p:cNvPr>
          <p:cNvSpPr/>
          <p:nvPr/>
        </p:nvSpPr>
        <p:spPr>
          <a:xfrm>
            <a:off x="1010652" y="1135781"/>
            <a:ext cx="1790299" cy="471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Set ROI</a:t>
            </a:r>
            <a:endParaRPr lang="ko-KR" altLang="en-US" sz="1200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0BA7830-3137-4795-AFD7-E9DFE967DD94}"/>
              </a:ext>
            </a:extLst>
          </p:cNvPr>
          <p:cNvSpPr/>
          <p:nvPr/>
        </p:nvSpPr>
        <p:spPr>
          <a:xfrm>
            <a:off x="1010651" y="2418106"/>
            <a:ext cx="1790299" cy="471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Set Near Direction Angle</a:t>
            </a:r>
            <a:endParaRPr lang="ko-KR" altLang="en-US" sz="1200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9DECC17-C657-421A-BBE6-1B3F5684C4B9}"/>
              </a:ext>
            </a:extLst>
          </p:cNvPr>
          <p:cNvSpPr/>
          <p:nvPr/>
        </p:nvSpPr>
        <p:spPr>
          <a:xfrm>
            <a:off x="1010651" y="1776943"/>
            <a:ext cx="1790299" cy="471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Set Min/Max Distance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0220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AA6C67-5FCA-4762-8CD7-F5599BD11780}"/>
              </a:ext>
            </a:extLst>
          </p:cNvPr>
          <p:cNvSpPr txBox="1"/>
          <p:nvPr/>
        </p:nvSpPr>
        <p:spPr>
          <a:xfrm>
            <a:off x="783772" y="437867"/>
            <a:ext cx="261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Spatial Ambiguous Pair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D5D7AAE-1FB3-4FB4-A747-D36D1BF622BD}"/>
              </a:ext>
            </a:extLst>
          </p:cNvPr>
          <p:cNvSpPr/>
          <p:nvPr/>
        </p:nvSpPr>
        <p:spPr>
          <a:xfrm>
            <a:off x="1151906" y="3322122"/>
            <a:ext cx="95002" cy="10687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E2B5F55-576F-4144-90F0-FC2205306E8C}"/>
              </a:ext>
            </a:extLst>
          </p:cNvPr>
          <p:cNvSpPr/>
          <p:nvPr/>
        </p:nvSpPr>
        <p:spPr>
          <a:xfrm>
            <a:off x="2683822" y="2042556"/>
            <a:ext cx="95002" cy="10687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0E03ED5-19E9-4ACC-9BB5-DE5E93BCB46C}"/>
              </a:ext>
            </a:extLst>
          </p:cNvPr>
          <p:cNvCxnSpPr>
            <a:cxnSpLocks/>
          </p:cNvCxnSpPr>
          <p:nvPr/>
        </p:nvCxnSpPr>
        <p:spPr>
          <a:xfrm flipH="1">
            <a:off x="1242831" y="2162115"/>
            <a:ext cx="1349077" cy="11222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1CAEA9-72A6-4F52-A50E-E2C4F664E543}"/>
              </a:ext>
            </a:extLst>
          </p:cNvPr>
          <p:cNvCxnSpPr>
            <a:cxnSpLocks/>
          </p:cNvCxnSpPr>
          <p:nvPr/>
        </p:nvCxnSpPr>
        <p:spPr>
          <a:xfrm flipH="1">
            <a:off x="1300346" y="2244436"/>
            <a:ext cx="1383476" cy="1146775"/>
          </a:xfrm>
          <a:prstGeom prst="straightConnector1">
            <a:avLst/>
          </a:prstGeom>
          <a:ln w="19050">
            <a:solidFill>
              <a:srgbClr val="00FF00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1065E1FA-DD30-4AA1-B27A-8B4E05B61777}"/>
              </a:ext>
            </a:extLst>
          </p:cNvPr>
          <p:cNvSpPr/>
          <p:nvPr/>
        </p:nvSpPr>
        <p:spPr>
          <a:xfrm>
            <a:off x="5296394" y="2618508"/>
            <a:ext cx="95002" cy="10687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47B7DBA-30D5-4BA2-93F5-E5A24FDA43CE}"/>
              </a:ext>
            </a:extLst>
          </p:cNvPr>
          <p:cNvSpPr/>
          <p:nvPr/>
        </p:nvSpPr>
        <p:spPr>
          <a:xfrm>
            <a:off x="4001984" y="3598224"/>
            <a:ext cx="95002" cy="10687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D0F51A-2E64-4CBD-9E36-BA51AD3DF2E0}"/>
              </a:ext>
            </a:extLst>
          </p:cNvPr>
          <p:cNvSpPr/>
          <p:nvPr/>
        </p:nvSpPr>
        <p:spPr>
          <a:xfrm>
            <a:off x="6555179" y="1935678"/>
            <a:ext cx="95002" cy="10687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B9DC067-C723-4754-AA0B-802B266835E1}"/>
              </a:ext>
            </a:extLst>
          </p:cNvPr>
          <p:cNvCxnSpPr>
            <a:cxnSpLocks/>
          </p:cNvCxnSpPr>
          <p:nvPr/>
        </p:nvCxnSpPr>
        <p:spPr>
          <a:xfrm flipH="1">
            <a:off x="5391396" y="2011252"/>
            <a:ext cx="1191609" cy="6072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26607B-EBCC-48FF-A148-C72065C547FE}"/>
              </a:ext>
            </a:extLst>
          </p:cNvPr>
          <p:cNvCxnSpPr>
            <a:cxnSpLocks/>
          </p:cNvCxnSpPr>
          <p:nvPr/>
        </p:nvCxnSpPr>
        <p:spPr>
          <a:xfrm flipH="1">
            <a:off x="4104785" y="2725386"/>
            <a:ext cx="1134094" cy="890649"/>
          </a:xfrm>
          <a:prstGeom prst="straightConnector1">
            <a:avLst/>
          </a:prstGeom>
          <a:ln w="19050">
            <a:solidFill>
              <a:srgbClr val="00FF00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E0E83384-BA85-416E-B85F-C2FE409DFB39}"/>
              </a:ext>
            </a:extLst>
          </p:cNvPr>
          <p:cNvSpPr/>
          <p:nvPr/>
        </p:nvSpPr>
        <p:spPr>
          <a:xfrm>
            <a:off x="8341307" y="2618508"/>
            <a:ext cx="95002" cy="10687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514181A-3DF4-4104-92AD-7224302E7FED}"/>
              </a:ext>
            </a:extLst>
          </p:cNvPr>
          <p:cNvSpPr/>
          <p:nvPr/>
        </p:nvSpPr>
        <p:spPr>
          <a:xfrm>
            <a:off x="7165473" y="3284334"/>
            <a:ext cx="95002" cy="10687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4796D6F-339E-4C39-995D-A0A65C67780C}"/>
              </a:ext>
            </a:extLst>
          </p:cNvPr>
          <p:cNvSpPr/>
          <p:nvPr/>
        </p:nvSpPr>
        <p:spPr>
          <a:xfrm>
            <a:off x="9754471" y="2190997"/>
            <a:ext cx="95002" cy="10687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A91CEB2-3625-4B40-BA16-F01D93866B1F}"/>
              </a:ext>
            </a:extLst>
          </p:cNvPr>
          <p:cNvCxnSpPr>
            <a:cxnSpLocks/>
          </p:cNvCxnSpPr>
          <p:nvPr/>
        </p:nvCxnSpPr>
        <p:spPr>
          <a:xfrm flipH="1">
            <a:off x="7260475" y="2708380"/>
            <a:ext cx="1051143" cy="5759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2334EE2-BD06-4B3B-8F69-4B3E8FCAA5F6}"/>
              </a:ext>
            </a:extLst>
          </p:cNvPr>
          <p:cNvCxnSpPr>
            <a:cxnSpLocks/>
          </p:cNvCxnSpPr>
          <p:nvPr/>
        </p:nvCxnSpPr>
        <p:spPr>
          <a:xfrm flipH="1">
            <a:off x="8465999" y="2297875"/>
            <a:ext cx="1288472" cy="338446"/>
          </a:xfrm>
          <a:prstGeom prst="straightConnector1">
            <a:avLst/>
          </a:prstGeom>
          <a:ln w="19050">
            <a:solidFill>
              <a:srgbClr val="00FF00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A84DF4-7830-4015-9FC0-B3DD05403820}"/>
              </a:ext>
            </a:extLst>
          </p:cNvPr>
          <p:cNvSpPr txBox="1"/>
          <p:nvPr/>
        </p:nvSpPr>
        <p:spPr>
          <a:xfrm>
            <a:off x="794641" y="3915889"/>
            <a:ext cx="2394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ym typeface="Symbol" panose="05050102010706020507" pitchFamily="18" charset="2"/>
              </a:rPr>
              <a:t> </a:t>
            </a:r>
            <a:r>
              <a:rPr lang="en-US" altLang="ko-KR" sz="1400" dirty="0">
                <a:sym typeface="Symbol" panose="05050102010706020507" pitchFamily="18" charset="2"/>
              </a:rPr>
              <a:t>matching</a:t>
            </a:r>
            <a:r>
              <a:rPr lang="ko-KR" altLang="en-US" sz="1400" dirty="0">
                <a:sym typeface="Symbol" panose="05050102010706020507" pitchFamily="18" charset="2"/>
              </a:rPr>
              <a:t> </a:t>
            </a:r>
            <a:r>
              <a:rPr lang="en-US" altLang="ko-KR" sz="1400" dirty="0">
                <a:sym typeface="Symbol" panose="05050102010706020507" pitchFamily="18" charset="2"/>
              </a:rPr>
              <a:t>pair</a:t>
            </a:r>
            <a:r>
              <a:rPr lang="ko-KR" altLang="en-US" sz="1400" dirty="0">
                <a:sym typeface="Symbol" panose="05050102010706020507" pitchFamily="18" charset="2"/>
              </a:rPr>
              <a:t> </a:t>
            </a:r>
            <a:r>
              <a:rPr lang="en-US" altLang="ko-KR" sz="1400" dirty="0">
                <a:sym typeface="Symbol" panose="05050102010706020507" pitchFamily="18" charset="2"/>
              </a:rPr>
              <a:t>each</a:t>
            </a:r>
            <a:r>
              <a:rPr lang="ko-KR" altLang="en-US" sz="1400" dirty="0">
                <a:sym typeface="Symbol" panose="05050102010706020507" pitchFamily="18" charset="2"/>
              </a:rPr>
              <a:t> </a:t>
            </a:r>
            <a:r>
              <a:rPr lang="en-US" altLang="ko-KR" sz="1400" dirty="0">
                <a:sym typeface="Symbol" panose="05050102010706020507" pitchFamily="18" charset="2"/>
              </a:rPr>
              <a:t>other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6071ED-CFD0-46D5-8B0B-A0218F3D8D0F}"/>
              </a:ext>
            </a:extLst>
          </p:cNvPr>
          <p:cNvSpPr txBox="1"/>
          <p:nvPr/>
        </p:nvSpPr>
        <p:spPr>
          <a:xfrm>
            <a:off x="4104785" y="3915889"/>
            <a:ext cx="2680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·"/>
            </a:pPr>
            <a:r>
              <a:rPr lang="ko-KR" altLang="en-US" sz="1400" dirty="0">
                <a:sym typeface="Symbol" panose="05050102010706020507" pitchFamily="18" charset="2"/>
              </a:rPr>
              <a:t>동일 </a:t>
            </a:r>
            <a:r>
              <a:rPr lang="en-US" altLang="ko-KR" sz="1400" dirty="0">
                <a:sym typeface="Symbol" panose="05050102010706020507" pitchFamily="18" charset="2"/>
              </a:rPr>
              <a:t>point</a:t>
            </a:r>
            <a:r>
              <a:rPr lang="ko-KR" altLang="en-US" sz="1400" dirty="0">
                <a:sym typeface="Symbol" panose="05050102010706020507" pitchFamily="18" charset="2"/>
              </a:rPr>
              <a:t>로 </a:t>
            </a:r>
            <a:r>
              <a:rPr lang="en-US" altLang="ko-KR" sz="1400" dirty="0">
                <a:sym typeface="Symbol" panose="05050102010706020507" pitchFamily="18" charset="2"/>
              </a:rPr>
              <a:t>matching</a:t>
            </a:r>
          </a:p>
          <a:p>
            <a:pPr marL="285750" indent="-285750">
              <a:buFont typeface="Symbol" panose="05050102010706020507" pitchFamily="18" charset="2"/>
              <a:buChar char="·"/>
            </a:pPr>
            <a:r>
              <a:rPr lang="ko-KR" altLang="en-US" sz="1400" dirty="0">
                <a:sym typeface="Symbol" panose="05050102010706020507" pitchFamily="18" charset="2"/>
              </a:rPr>
              <a:t>서로 다른 방향 </a:t>
            </a:r>
            <a:r>
              <a:rPr lang="en-US" altLang="ko-KR" sz="1400" dirty="0">
                <a:sym typeface="Symbol" panose="05050102010706020507" pitchFamily="18" charset="2"/>
              </a:rPr>
              <a:t>(near/away)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8078CB-2D7A-4C37-843A-FCDDEDE338C9}"/>
              </a:ext>
            </a:extLst>
          </p:cNvPr>
          <p:cNvSpPr txBox="1"/>
          <p:nvPr/>
        </p:nvSpPr>
        <p:spPr>
          <a:xfrm>
            <a:off x="7489253" y="3915889"/>
            <a:ext cx="2680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·"/>
            </a:pPr>
            <a:r>
              <a:rPr lang="ko-KR" altLang="en-US" sz="1400" dirty="0">
                <a:sym typeface="Symbol" panose="05050102010706020507" pitchFamily="18" charset="2"/>
              </a:rPr>
              <a:t>동일 </a:t>
            </a:r>
            <a:r>
              <a:rPr lang="en-US" altLang="ko-KR" sz="1400" dirty="0">
                <a:sym typeface="Symbol" panose="05050102010706020507" pitchFamily="18" charset="2"/>
              </a:rPr>
              <a:t>point</a:t>
            </a:r>
            <a:r>
              <a:rPr lang="ko-KR" altLang="en-US" sz="1400" dirty="0">
                <a:sym typeface="Symbol" panose="05050102010706020507" pitchFamily="18" charset="2"/>
              </a:rPr>
              <a:t>로부터 </a:t>
            </a:r>
            <a:r>
              <a:rPr lang="en-US" altLang="ko-KR" sz="1400" dirty="0">
                <a:sym typeface="Symbol" panose="05050102010706020507" pitchFamily="18" charset="2"/>
              </a:rPr>
              <a:t>matching</a:t>
            </a:r>
          </a:p>
          <a:p>
            <a:pPr marL="285750" indent="-285750">
              <a:buFont typeface="Symbol" panose="05050102010706020507" pitchFamily="18" charset="2"/>
              <a:buChar char="·"/>
            </a:pPr>
            <a:r>
              <a:rPr lang="ko-KR" altLang="en-US" sz="1400" dirty="0">
                <a:sym typeface="Symbol" panose="05050102010706020507" pitchFamily="18" charset="2"/>
              </a:rPr>
              <a:t>서로 다른 방향 </a:t>
            </a:r>
            <a:r>
              <a:rPr lang="en-US" altLang="ko-KR" sz="1400" dirty="0">
                <a:sym typeface="Symbol" panose="05050102010706020507" pitchFamily="18" charset="2"/>
              </a:rPr>
              <a:t>(near/away)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26561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AA6C67-5FCA-4762-8CD7-F5599BD11780}"/>
              </a:ext>
            </a:extLst>
          </p:cNvPr>
          <p:cNvSpPr txBox="1"/>
          <p:nvPr/>
        </p:nvSpPr>
        <p:spPr>
          <a:xfrm>
            <a:off x="783772" y="437867"/>
            <a:ext cx="288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Temporal Ambiguous Pair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D5D7AAE-1FB3-4FB4-A747-D36D1BF622BD}"/>
              </a:ext>
            </a:extLst>
          </p:cNvPr>
          <p:cNvSpPr/>
          <p:nvPr/>
        </p:nvSpPr>
        <p:spPr>
          <a:xfrm>
            <a:off x="1128155" y="2847109"/>
            <a:ext cx="95002" cy="10687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E2B5F55-576F-4144-90F0-FC2205306E8C}"/>
              </a:ext>
            </a:extLst>
          </p:cNvPr>
          <p:cNvSpPr/>
          <p:nvPr/>
        </p:nvSpPr>
        <p:spPr>
          <a:xfrm>
            <a:off x="2660071" y="1567543"/>
            <a:ext cx="95002" cy="10687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0E03ED5-19E9-4ACC-9BB5-DE5E93BCB46C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1209244" y="1674421"/>
            <a:ext cx="1450830" cy="11883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9375A595-47EC-4B45-ACA7-DB7D5A2BAB9F}"/>
              </a:ext>
            </a:extLst>
          </p:cNvPr>
          <p:cNvSpPr/>
          <p:nvPr/>
        </p:nvSpPr>
        <p:spPr>
          <a:xfrm>
            <a:off x="3583536" y="2847109"/>
            <a:ext cx="95002" cy="10687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28941A7-4D84-4E21-A403-A9A97391EF86}"/>
              </a:ext>
            </a:extLst>
          </p:cNvPr>
          <p:cNvSpPr/>
          <p:nvPr/>
        </p:nvSpPr>
        <p:spPr>
          <a:xfrm>
            <a:off x="5115452" y="1567543"/>
            <a:ext cx="95002" cy="10687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31B5A86-6648-4A70-B33F-B4210B00AC37}"/>
              </a:ext>
            </a:extLst>
          </p:cNvPr>
          <p:cNvCxnSpPr>
            <a:cxnSpLocks/>
            <a:endCxn id="20" idx="7"/>
          </p:cNvCxnSpPr>
          <p:nvPr/>
        </p:nvCxnSpPr>
        <p:spPr>
          <a:xfrm flipH="1">
            <a:off x="3664625" y="1674421"/>
            <a:ext cx="1450830" cy="11883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EAA8FB8-6FA3-4166-97BB-2AA13331B22D}"/>
              </a:ext>
            </a:extLst>
          </p:cNvPr>
          <p:cNvCxnSpPr/>
          <p:nvPr/>
        </p:nvCxnSpPr>
        <p:spPr>
          <a:xfrm>
            <a:off x="3040083" y="1306286"/>
            <a:ext cx="0" cy="2122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8C4C33-27F5-4F54-A0B7-67588B1FACCA}"/>
              </a:ext>
            </a:extLst>
          </p:cNvPr>
          <p:cNvSpPr txBox="1"/>
          <p:nvPr/>
        </p:nvSpPr>
        <p:spPr>
          <a:xfrm>
            <a:off x="1275181" y="3269651"/>
            <a:ext cx="11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N-1</a:t>
            </a:r>
            <a:r>
              <a:rPr lang="en-US" altLang="ko-KR" sz="1400" baseline="-25000" dirty="0"/>
              <a:t>th</a:t>
            </a:r>
            <a:r>
              <a:rPr lang="en-US" altLang="ko-KR" sz="1400" dirty="0"/>
              <a:t> frame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1610D2-2491-4A89-AD7F-2C4D34127DBE}"/>
              </a:ext>
            </a:extLst>
          </p:cNvPr>
          <p:cNvSpPr txBox="1"/>
          <p:nvPr/>
        </p:nvSpPr>
        <p:spPr>
          <a:xfrm>
            <a:off x="4176819" y="3269651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</a:t>
            </a:r>
            <a:r>
              <a:rPr lang="en-US" altLang="ko-KR" sz="1400" baseline="-25000" dirty="0"/>
              <a:t>th</a:t>
            </a:r>
            <a:r>
              <a:rPr lang="en-US" altLang="ko-KR" sz="1400" dirty="0"/>
              <a:t> frame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00A008-A738-4CA6-8EEF-BB145FEC0513}"/>
              </a:ext>
            </a:extLst>
          </p:cNvPr>
          <p:cNvSpPr txBox="1"/>
          <p:nvPr/>
        </p:nvSpPr>
        <p:spPr>
          <a:xfrm>
            <a:off x="885647" y="3904014"/>
            <a:ext cx="2300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ym typeface="Symbol" panose="05050102010706020507" pitchFamily="18" charset="2"/>
              </a:rPr>
              <a:t> </a:t>
            </a:r>
            <a:r>
              <a:rPr lang="ko-KR" altLang="en-US" sz="1400" dirty="0"/>
              <a:t>동일 위치 </a:t>
            </a:r>
            <a:r>
              <a:rPr lang="en-US" altLang="ko-KR" sz="1400" dirty="0"/>
              <a:t>matching</a:t>
            </a:r>
            <a:r>
              <a:rPr lang="ko-KR" altLang="en-US" sz="1400" dirty="0"/>
              <a:t> </a:t>
            </a:r>
            <a:r>
              <a:rPr lang="en-US" altLang="ko-KR" sz="1400" dirty="0"/>
              <a:t>pair</a:t>
            </a:r>
          </a:p>
          <a:p>
            <a:r>
              <a:rPr lang="ko-KR" altLang="en-US" sz="1400" dirty="0">
                <a:sym typeface="Symbol" panose="05050102010706020507" pitchFamily="18" charset="2"/>
              </a:rPr>
              <a:t></a:t>
            </a:r>
            <a:r>
              <a:rPr lang="ko-KR" altLang="en-US" sz="1400" dirty="0"/>
              <a:t> 동일 방향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8D9691F-5AA8-447A-915B-48DD585192B8}"/>
              </a:ext>
            </a:extLst>
          </p:cNvPr>
          <p:cNvSpPr/>
          <p:nvPr/>
        </p:nvSpPr>
        <p:spPr>
          <a:xfrm>
            <a:off x="6880243" y="2698681"/>
            <a:ext cx="95002" cy="10687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F62FFA0-B38B-4044-9333-D52E30A223CA}"/>
              </a:ext>
            </a:extLst>
          </p:cNvPr>
          <p:cNvSpPr/>
          <p:nvPr/>
        </p:nvSpPr>
        <p:spPr>
          <a:xfrm>
            <a:off x="8412159" y="1419115"/>
            <a:ext cx="95002" cy="10687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872EFDD-66F8-4B83-A637-779959708601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6961332" y="1525993"/>
            <a:ext cx="1450830" cy="11883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771E7070-4A67-407C-AFA3-656F6BEAE9E6}"/>
              </a:ext>
            </a:extLst>
          </p:cNvPr>
          <p:cNvSpPr/>
          <p:nvPr/>
        </p:nvSpPr>
        <p:spPr>
          <a:xfrm>
            <a:off x="9335624" y="2698681"/>
            <a:ext cx="95002" cy="10687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44908A6-56F9-408E-B3A6-0547082CE8C8}"/>
              </a:ext>
            </a:extLst>
          </p:cNvPr>
          <p:cNvSpPr/>
          <p:nvPr/>
        </p:nvSpPr>
        <p:spPr>
          <a:xfrm>
            <a:off x="10867540" y="1419115"/>
            <a:ext cx="95002" cy="10687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357A47B-FD59-4B3E-AA3F-D6A1A334D002}"/>
              </a:ext>
            </a:extLst>
          </p:cNvPr>
          <p:cNvCxnSpPr>
            <a:cxnSpLocks/>
            <a:endCxn id="33" idx="7"/>
          </p:cNvCxnSpPr>
          <p:nvPr/>
        </p:nvCxnSpPr>
        <p:spPr>
          <a:xfrm flipH="1">
            <a:off x="9416713" y="1525993"/>
            <a:ext cx="1450830" cy="1188340"/>
          </a:xfrm>
          <a:prstGeom prst="straightConnector1">
            <a:avLst/>
          </a:prstGeom>
          <a:ln w="19050">
            <a:solidFill>
              <a:srgbClr val="00FF00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4455C57-C52C-46FF-9EC5-4E9F7592EEEB}"/>
              </a:ext>
            </a:extLst>
          </p:cNvPr>
          <p:cNvCxnSpPr/>
          <p:nvPr/>
        </p:nvCxnSpPr>
        <p:spPr>
          <a:xfrm>
            <a:off x="8792171" y="1157858"/>
            <a:ext cx="0" cy="2122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55256AF-EE96-4EDA-B739-5B7D5EDAACD4}"/>
              </a:ext>
            </a:extLst>
          </p:cNvPr>
          <p:cNvSpPr txBox="1"/>
          <p:nvPr/>
        </p:nvSpPr>
        <p:spPr>
          <a:xfrm>
            <a:off x="7027269" y="3121223"/>
            <a:ext cx="11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N-1</a:t>
            </a:r>
            <a:r>
              <a:rPr lang="en-US" altLang="ko-KR" sz="1400" baseline="-25000" dirty="0"/>
              <a:t>th</a:t>
            </a:r>
            <a:r>
              <a:rPr lang="en-US" altLang="ko-KR" sz="1400" dirty="0"/>
              <a:t> frame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5A33EA-27EE-4538-BF3C-646ACC976FC6}"/>
              </a:ext>
            </a:extLst>
          </p:cNvPr>
          <p:cNvSpPr txBox="1"/>
          <p:nvPr/>
        </p:nvSpPr>
        <p:spPr>
          <a:xfrm>
            <a:off x="9928907" y="3121223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</a:t>
            </a:r>
            <a:r>
              <a:rPr lang="en-US" altLang="ko-KR" sz="1400" baseline="-25000" dirty="0"/>
              <a:t>th</a:t>
            </a:r>
            <a:r>
              <a:rPr lang="en-US" altLang="ko-KR" sz="1400" dirty="0"/>
              <a:t> frame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FA8C29-AE94-4246-977F-4F25F3FD519C}"/>
              </a:ext>
            </a:extLst>
          </p:cNvPr>
          <p:cNvSpPr txBox="1"/>
          <p:nvPr/>
        </p:nvSpPr>
        <p:spPr>
          <a:xfrm>
            <a:off x="7855890" y="3904014"/>
            <a:ext cx="2300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ym typeface="Symbol" panose="05050102010706020507" pitchFamily="18" charset="2"/>
              </a:rPr>
              <a:t> </a:t>
            </a:r>
            <a:r>
              <a:rPr lang="ko-KR" altLang="en-US" sz="1400" dirty="0"/>
              <a:t>동일 위치 </a:t>
            </a:r>
            <a:r>
              <a:rPr lang="en-US" altLang="ko-KR" sz="1400" dirty="0"/>
              <a:t>matching</a:t>
            </a:r>
            <a:r>
              <a:rPr lang="ko-KR" altLang="en-US" sz="1400" dirty="0"/>
              <a:t> </a:t>
            </a:r>
            <a:r>
              <a:rPr lang="en-US" altLang="ko-KR" sz="1400" dirty="0"/>
              <a:t>pair</a:t>
            </a:r>
          </a:p>
          <a:p>
            <a:r>
              <a:rPr lang="ko-KR" altLang="en-US" sz="1400" dirty="0">
                <a:sym typeface="Symbol" panose="05050102010706020507" pitchFamily="18" charset="2"/>
              </a:rPr>
              <a:t></a:t>
            </a:r>
            <a:r>
              <a:rPr lang="ko-KR" altLang="en-US" sz="1400" dirty="0"/>
              <a:t> 반대 방향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14582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ED881F9-67B8-4B67-A6F4-CC17B0AEA876}"/>
              </a:ext>
            </a:extLst>
          </p:cNvPr>
          <p:cNvSpPr/>
          <p:nvPr/>
        </p:nvSpPr>
        <p:spPr>
          <a:xfrm>
            <a:off x="7291453" y="3610094"/>
            <a:ext cx="1345870" cy="209005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D1D9F0-26CD-4A5A-983A-3393367127ED}"/>
              </a:ext>
            </a:extLst>
          </p:cNvPr>
          <p:cNvSpPr/>
          <p:nvPr/>
        </p:nvSpPr>
        <p:spPr>
          <a:xfrm>
            <a:off x="6816439" y="3610094"/>
            <a:ext cx="475013" cy="20900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83304A-9CCD-458D-8FA0-8A3B869192E7}"/>
              </a:ext>
            </a:extLst>
          </p:cNvPr>
          <p:cNvSpPr/>
          <p:nvPr/>
        </p:nvSpPr>
        <p:spPr>
          <a:xfrm>
            <a:off x="8637323" y="3610094"/>
            <a:ext cx="475013" cy="20900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A72021-D90B-4109-B2CF-024126532B67}"/>
              </a:ext>
            </a:extLst>
          </p:cNvPr>
          <p:cNvSpPr/>
          <p:nvPr/>
        </p:nvSpPr>
        <p:spPr>
          <a:xfrm>
            <a:off x="7291452" y="3182582"/>
            <a:ext cx="1345870" cy="427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970FB5-1364-45C4-8AB2-ACB7767405CA}"/>
              </a:ext>
            </a:extLst>
          </p:cNvPr>
          <p:cNvSpPr/>
          <p:nvPr/>
        </p:nvSpPr>
        <p:spPr>
          <a:xfrm>
            <a:off x="6816438" y="3182582"/>
            <a:ext cx="475014" cy="427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D75BD6-D1A0-4153-9DE7-554CB621C439}"/>
              </a:ext>
            </a:extLst>
          </p:cNvPr>
          <p:cNvSpPr/>
          <p:nvPr/>
        </p:nvSpPr>
        <p:spPr>
          <a:xfrm>
            <a:off x="8637321" y="3182582"/>
            <a:ext cx="475014" cy="427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FF1754-90E7-457E-B262-33DFA94DC120}"/>
              </a:ext>
            </a:extLst>
          </p:cNvPr>
          <p:cNvSpPr/>
          <p:nvPr/>
        </p:nvSpPr>
        <p:spPr>
          <a:xfrm>
            <a:off x="7291452" y="5700151"/>
            <a:ext cx="1345870" cy="427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9BA724-83E3-4759-912B-073DBCF31C3F}"/>
              </a:ext>
            </a:extLst>
          </p:cNvPr>
          <p:cNvSpPr/>
          <p:nvPr/>
        </p:nvSpPr>
        <p:spPr>
          <a:xfrm>
            <a:off x="6816438" y="5700151"/>
            <a:ext cx="475014" cy="427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55F92-9D3E-440D-9A09-9B684A8E4AE5}"/>
              </a:ext>
            </a:extLst>
          </p:cNvPr>
          <p:cNvSpPr/>
          <p:nvPr/>
        </p:nvSpPr>
        <p:spPr>
          <a:xfrm>
            <a:off x="8637321" y="5700151"/>
            <a:ext cx="475014" cy="427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57A10F8-4ECC-4164-91AB-20F4B9DC308E}"/>
              </a:ext>
            </a:extLst>
          </p:cNvPr>
          <p:cNvSpPr/>
          <p:nvPr/>
        </p:nvSpPr>
        <p:spPr>
          <a:xfrm>
            <a:off x="6543307" y="2861948"/>
            <a:ext cx="1021278" cy="1045028"/>
          </a:xfrm>
          <a:prstGeom prst="ellipse">
            <a:avLst/>
          </a:prstGeom>
          <a:solidFill>
            <a:srgbClr val="FF99FF">
              <a:alpha val="50000"/>
            </a:srgbClr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EA5F35-34B7-4F11-A2B1-485F798EF22B}"/>
              </a:ext>
            </a:extLst>
          </p:cNvPr>
          <p:cNvSpPr txBox="1"/>
          <p:nvPr/>
        </p:nvSpPr>
        <p:spPr>
          <a:xfrm>
            <a:off x="7496534" y="6234540"/>
            <a:ext cx="935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Top-View</a:t>
            </a:r>
            <a:endParaRPr lang="ko-KR" altLang="en-US" sz="1400" dirty="0"/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F0C59134-6F5A-4665-B1E5-EC79BFC395BF}"/>
              </a:ext>
            </a:extLst>
          </p:cNvPr>
          <p:cNvSpPr/>
          <p:nvPr/>
        </p:nvSpPr>
        <p:spPr>
          <a:xfrm>
            <a:off x="5470569" y="2470062"/>
            <a:ext cx="1205345" cy="926276"/>
          </a:xfrm>
          <a:prstGeom prst="arc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DB2150-2348-42F0-AAC5-60B1A9603B50}"/>
              </a:ext>
            </a:extLst>
          </p:cNvPr>
          <p:cNvSpPr/>
          <p:nvPr/>
        </p:nvSpPr>
        <p:spPr>
          <a:xfrm>
            <a:off x="4847113" y="2125677"/>
            <a:ext cx="1021278" cy="10450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1001A8A-A885-44AF-940F-42877B65BE97}"/>
              </a:ext>
            </a:extLst>
          </p:cNvPr>
          <p:cNvCxnSpPr>
            <a:cxnSpLocks/>
          </p:cNvCxnSpPr>
          <p:nvPr/>
        </p:nvCxnSpPr>
        <p:spPr>
          <a:xfrm flipH="1" flipV="1">
            <a:off x="4847113" y="2933199"/>
            <a:ext cx="1021278" cy="2375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3676465-958C-466D-9D7F-753259515D64}"/>
              </a:ext>
            </a:extLst>
          </p:cNvPr>
          <p:cNvCxnSpPr>
            <a:cxnSpLocks/>
          </p:cNvCxnSpPr>
          <p:nvPr/>
        </p:nvCxnSpPr>
        <p:spPr>
          <a:xfrm flipH="1" flipV="1">
            <a:off x="5684324" y="2125677"/>
            <a:ext cx="184067" cy="10450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50C8F501-9B5D-4CC4-8F29-2AC65F733752}"/>
              </a:ext>
            </a:extLst>
          </p:cNvPr>
          <p:cNvSpPr/>
          <p:nvPr/>
        </p:nvSpPr>
        <p:spPr>
          <a:xfrm>
            <a:off x="4435435" y="1793168"/>
            <a:ext cx="227611" cy="66501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559F19E8-9654-4FE0-8A5A-C5885AF8EBB8}"/>
              </a:ext>
            </a:extLst>
          </p:cNvPr>
          <p:cNvSpPr/>
          <p:nvPr/>
        </p:nvSpPr>
        <p:spPr>
          <a:xfrm rot="10800000">
            <a:off x="4435435" y="2850072"/>
            <a:ext cx="227611" cy="665018"/>
          </a:xfrm>
          <a:prstGeom prst="downArrow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05457-33CF-4EE4-9098-DE9AA951CCF3}"/>
              </a:ext>
            </a:extLst>
          </p:cNvPr>
          <p:cNvSpPr txBox="1"/>
          <p:nvPr/>
        </p:nvSpPr>
        <p:spPr>
          <a:xfrm>
            <a:off x="783772" y="437867"/>
            <a:ext cx="389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corner </a:t>
            </a:r>
            <a:r>
              <a:rPr lang="ko-KR" altLang="en-US" dirty="0"/>
              <a:t>에서의 </a:t>
            </a:r>
            <a:r>
              <a:rPr lang="en-US" altLang="ko-KR" dirty="0"/>
              <a:t>dynamic blending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A4C300-4CD5-43ED-A6B0-FA54AEA4375D}"/>
              </a:ext>
            </a:extLst>
          </p:cNvPr>
          <p:cNvSpPr txBox="1"/>
          <p:nvPr/>
        </p:nvSpPr>
        <p:spPr>
          <a:xfrm>
            <a:off x="624390" y="1007663"/>
            <a:ext cx="5740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ym typeface="Symbol" panose="05050102010706020507" pitchFamily="18" charset="2"/>
              </a:rPr>
              <a:t> 차 외부에서 가까이 다가오는 물체에 의한 변경 요인</a:t>
            </a:r>
            <a:endParaRPr lang="en-US" altLang="ko-KR" sz="1400" dirty="0"/>
          </a:p>
          <a:p>
            <a:r>
              <a:rPr lang="ko-KR" altLang="en-US" sz="1400" dirty="0">
                <a:sym typeface="Symbol" panose="05050102010706020507" pitchFamily="18" charset="2"/>
              </a:rPr>
              <a:t></a:t>
            </a:r>
            <a:r>
              <a:rPr lang="ko-KR" altLang="en-US" sz="1400" dirty="0"/>
              <a:t> 반대 방향으로부터 본체를 지나쳐 멀어지는 물체에 의한 변경 요인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BFE65B-784C-462F-86DA-CDE97279CD0D}"/>
              </a:ext>
            </a:extLst>
          </p:cNvPr>
          <p:cNvSpPr txBox="1"/>
          <p:nvPr/>
        </p:nvSpPr>
        <p:spPr>
          <a:xfrm>
            <a:off x="624390" y="4546510"/>
            <a:ext cx="359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ym typeface="Symbol" panose="05050102010706020507" pitchFamily="18" charset="2"/>
              </a:rPr>
              <a:t> 위 </a:t>
            </a:r>
            <a:r>
              <a:rPr lang="en-US" altLang="ko-KR" sz="1400" dirty="0">
                <a:sym typeface="Symbol" panose="05050102010706020507" pitchFamily="18" charset="2"/>
              </a:rPr>
              <a:t>2</a:t>
            </a:r>
            <a:r>
              <a:rPr lang="ko-KR" altLang="en-US" sz="1400" dirty="0">
                <a:sym typeface="Symbol" panose="05050102010706020507" pitchFamily="18" charset="2"/>
              </a:rPr>
              <a:t> 가지 요인을 별도로 </a:t>
            </a:r>
            <a:r>
              <a:rPr lang="en-US" altLang="ko-KR" sz="1400" dirty="0">
                <a:sym typeface="Symbol" panose="05050102010706020507" pitchFamily="18" charset="2"/>
              </a:rPr>
              <a:t>detect </a:t>
            </a:r>
            <a:r>
              <a:rPr lang="ko-KR" altLang="en-US" sz="1400" dirty="0">
                <a:sym typeface="Symbol" panose="05050102010706020507" pitchFamily="18" charset="2"/>
              </a:rPr>
              <a:t>하여 </a:t>
            </a:r>
            <a:r>
              <a:rPr lang="en-US" altLang="ko-KR" sz="1400" dirty="0">
                <a:sym typeface="Symbol" panose="05050102010706020507" pitchFamily="18" charset="2"/>
              </a:rPr>
              <a:t>OR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51536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6115</TotalTime>
  <Words>1834</Words>
  <Application>Microsoft Office PowerPoint</Application>
  <PresentationFormat>와이드스크린</PresentationFormat>
  <Paragraphs>267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HY견고딕</vt:lpstr>
      <vt:lpstr>KoPub돋움체 Bold</vt:lpstr>
      <vt:lpstr>돋움체</vt:lpstr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유정영</dc:creator>
  <cp:lastModifiedBy>유정영</cp:lastModifiedBy>
  <cp:revision>47</cp:revision>
  <dcterms:created xsi:type="dcterms:W3CDTF">2018-02-26T05:41:07Z</dcterms:created>
  <dcterms:modified xsi:type="dcterms:W3CDTF">2018-04-03T11:13:37Z</dcterms:modified>
</cp:coreProperties>
</file>