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295" r:id="rId4"/>
    <p:sldId id="320" r:id="rId5"/>
    <p:sldId id="319" r:id="rId6"/>
    <p:sldId id="322" r:id="rId7"/>
    <p:sldId id="321" r:id="rId8"/>
    <p:sldId id="324" r:id="rId9"/>
    <p:sldId id="315" r:id="rId10"/>
    <p:sldId id="318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96"/>
    <p:restoredTop sz="94753"/>
  </p:normalViewPr>
  <p:slideViewPr>
    <p:cSldViewPr snapToGrid="0" snapToObjects="1">
      <p:cViewPr>
        <p:scale>
          <a:sx n="111" d="100"/>
          <a:sy n="111" d="100"/>
        </p:scale>
        <p:origin x="-2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E081-C122-7C4C-BF8D-499AE278AE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65F48-C58F-6946-A573-B085B626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0067aab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0067aab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50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8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85D-8312-2F4F-B4E6-23FA303B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738D-4EF0-474A-A0D8-E9342E0F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9E50-B9AC-0140-9ACD-193BB1E4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17C59-B052-974D-BD9F-573E11DE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8C2D-AE95-4B4B-A88F-EA5033D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CDF7-7C45-C74F-9928-56B8861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50F-8E8C-6347-B3FB-04F3B104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1CCB0-7FE2-C048-8D9E-C990CD6C3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F704F-59CC-9443-ACED-5FD7C95F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C564-E177-0548-AEDC-2E2AE582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1CFD-15DA-C546-AA29-12A2F71E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269B-CBB9-A242-8FE5-E335B2C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EF33-4A68-C34E-B995-CB3E25E2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1DEE-BA3B-504E-9575-CDEC8A63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ABF5-311C-D244-A4A2-13E34F7C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4959-B3FB-334B-A444-20F1A005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A986-6077-944F-9598-BDE09ED9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5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4FAE0-23A0-7F48-84E2-0E1D2A635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0090-D29E-4343-956B-A1FD4A29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D75B-83AF-2140-AA69-FF9B906B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690F-2706-9C4E-ABDD-2DD997B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1460-D311-8D45-B2A9-1DAF3345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0" name="Google Shape;20;p4"/>
          <p:cNvCxnSpPr/>
          <p:nvPr/>
        </p:nvCxnSpPr>
        <p:spPr>
          <a:xfrm>
            <a:off x="614100" y="1378367"/>
            <a:ext cx="10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670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alphaModFix amt="2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81" y="1094691"/>
            <a:ext cx="3952164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0806C-1CA9-E44C-BB90-7B49C1E13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65174" y="1094691"/>
            <a:ext cx="7212845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1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81" y="1094691"/>
            <a:ext cx="3952164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197BD-E4F2-754D-BF26-CB042F463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0806C-1CA9-E44C-BB90-7B49C1E13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65174" y="1094691"/>
            <a:ext cx="7212845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64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A5F6B1-17DC-C641-9B5A-39253BA30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1980" r="-16464" b="15006"/>
          <a:stretch/>
        </p:blipFill>
        <p:spPr>
          <a:xfrm>
            <a:off x="7345" y="-1"/>
            <a:ext cx="1095951" cy="966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6" y="161926"/>
            <a:ext cx="10327433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52578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9D0974-16F0-B64B-8F86-56B501CFC0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1" y="1095022"/>
            <a:ext cx="527335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5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78" y="161926"/>
            <a:ext cx="9780722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39BDC6-4452-B54F-91B8-D7828D731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40873" cy="922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8BE9C-BDF9-E84D-85B9-1832D700E8D4}"/>
              </a:ext>
            </a:extLst>
          </p:cNvPr>
          <p:cNvSpPr txBox="1"/>
          <p:nvPr userDrawn="1"/>
        </p:nvSpPr>
        <p:spPr>
          <a:xfrm>
            <a:off x="-21627" y="-55092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real fast</a:t>
            </a:r>
          </a:p>
        </p:txBody>
      </p:sp>
    </p:spTree>
    <p:extLst>
      <p:ext uri="{BB962C8B-B14F-4D97-AF65-F5344CB8AC3E}">
        <p14:creationId xmlns:p14="http://schemas.microsoft.com/office/powerpoint/2010/main" val="36766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E720-7C15-1146-BD63-B957BF0E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28E9-9289-494C-8E7F-9154D89D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62F8-9E37-3041-B38D-EFBFF73A8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BA7AC-EFC0-F441-A363-E24B80B5E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2C04-0996-4443-9FCE-4F130EDC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B190A-C50D-134F-BAD4-78A7802A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C03E-F715-494F-A6F2-52842FE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9D6BF-51D7-B94F-9982-FC81D32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8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92D0-2D9A-7743-8B73-34BB5301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4851B-F02D-C240-8D8B-7F5109C73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D42B-6900-5946-8294-C53C2E83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CA43-7451-4C4F-A729-5E0E412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D31D-5817-E441-A0B6-623ED95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2C-2A95-0344-B27E-7426A85B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7E120-B717-2E4C-A464-AE13C76E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BD1C6-EA9A-AA4B-9188-C1CE1EB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DF7E-8DA4-AB47-BC07-66BF266A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C7F8A-7E3F-0443-AAD2-38CCF6DE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1E1FD-0E4F-9543-8486-87260090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3C6A7-A033-5742-B7B8-430421B1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20D5D-8A3A-BD49-A08D-F595E3ED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FAD2-A80D-354B-8EB1-479C5F75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DCFD-FE17-9D41-8B24-1A5E8FE39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933D-4928-FB44-9A3E-6F4FC83E3E52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E42F-E4CA-C640-A485-C1C9D7E77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BE16-49DB-2946-8C04-106FD899E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2" r:id="rId4"/>
    <p:sldLayoutId id="2147483661" r:id="rId5"/>
    <p:sldLayoutId id="2147483653" r:id="rId6"/>
    <p:sldLayoutId id="2147483649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codeproject.org/pipelines/ENCPL138KI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bctraining/Intro-to-ChIPseq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Rguide.x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owtie-bio.sourceforge.net/manual.shtml" TargetMode="External"/><Relationship Id="rId2" Type="http://schemas.openxmlformats.org/officeDocument/2006/relationships/hyperlink" Target="https://github.com/taoliu/MA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nome.ucsc.edu/FAQ/FAQformat.html" TargetMode="External"/><Relationship Id="rId4" Type="http://schemas.openxmlformats.org/officeDocument/2006/relationships/hyperlink" Target="http://bowtie-bio.sourceforge.net/bowtie2/manual.s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0846506-C5E4-3144-A53A-34C173224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2807" b="22762"/>
          <a:stretch/>
        </p:blipFill>
        <p:spPr>
          <a:xfrm>
            <a:off x="0" y="1262302"/>
            <a:ext cx="12193854" cy="4283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1E9B3-117A-1249-96AB-130D9C68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77" y="2341563"/>
            <a:ext cx="7841673" cy="1087437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ChIP-seq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6531-1AC5-1244-A7B8-0C5F591D9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9926" y="3530084"/>
            <a:ext cx="5962650" cy="425450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Huitian Diao (Yolanda)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1D6DC-9B28-9F46-BD4D-CB4F91C07B10}"/>
              </a:ext>
            </a:extLst>
          </p:cNvPr>
          <p:cNvSpPr txBox="1"/>
          <p:nvPr/>
        </p:nvSpPr>
        <p:spPr>
          <a:xfrm>
            <a:off x="2179527" y="4899484"/>
            <a:ext cx="8143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References: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ENCODE ChIP-seq pipeline: </a:t>
            </a:r>
            <a:r>
              <a:rPr lang="en-US" dirty="0">
                <a:solidFill>
                  <a:schemeClr val="accent3"/>
                </a:solidFill>
                <a:hlinkClick r:id="rId3"/>
              </a:rPr>
              <a:t>https://www.encodeproject.org/pipelines/ENCPL138KID/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Intro to ChIP-seq: </a:t>
            </a:r>
            <a:r>
              <a:rPr lang="en-US" dirty="0">
                <a:solidFill>
                  <a:schemeClr val="accent3"/>
                </a:solidFill>
                <a:hlinkClick r:id="rId4"/>
              </a:rPr>
              <a:t>https://github.com/hbctraining/Intro-to-ChIPseq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5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5B3-D5C5-2C48-923B-14CC95D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4.8 Data visualization with UCSC genome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24-F573-C54A-8102-E0680A29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Tips</a:t>
            </a:r>
            <a:r>
              <a:rPr lang="en-US" b="1" dirty="0"/>
              <a:t>:</a:t>
            </a:r>
            <a:br>
              <a:rPr lang="en-US" b="1" dirty="0"/>
            </a:b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8AAA-6FD8-7A49-BCE0-971F47E7622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000" b="1" dirty="0"/>
              <a:t>Questions</a:t>
            </a:r>
            <a:r>
              <a:rPr lang="en-US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Sign up for </a:t>
            </a:r>
            <a:r>
              <a:rPr lang="en-US" sz="1800" b="1" dirty="0" err="1">
                <a:solidFill>
                  <a:srgbClr val="FF0000"/>
                </a:solidFill>
              </a:rPr>
              <a:t>Cyvrse</a:t>
            </a:r>
            <a:r>
              <a:rPr lang="en-US" sz="1800" b="1" dirty="0">
                <a:solidFill>
                  <a:srgbClr val="FF0000"/>
                </a:solidFill>
              </a:rPr>
              <a:t>  and UCSC </a:t>
            </a:r>
            <a:r>
              <a:rPr lang="en-US" sz="1800" b="1" dirty="0" err="1">
                <a:solidFill>
                  <a:srgbClr val="FF0000"/>
                </a:solidFill>
              </a:rPr>
              <a:t>genomebrowser</a:t>
            </a:r>
            <a:endParaRPr lang="en-US" sz="18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</a:t>
            </a:r>
            <a:r>
              <a:rPr lang="en-US" sz="1800" dirty="0" err="1"/>
              <a:t>treat_pileup.bdg</a:t>
            </a:r>
            <a:r>
              <a:rPr lang="en-US" sz="1800" dirty="0"/>
              <a:t> file into </a:t>
            </a:r>
            <a:r>
              <a:rPr lang="en-US" sz="1800" dirty="0" err="1"/>
              <a:t>bw</a:t>
            </a:r>
            <a:r>
              <a:rPr lang="en-US" sz="1800" dirty="0"/>
              <a:t> format. Calculate the size of both files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Upload the </a:t>
            </a:r>
            <a:r>
              <a:rPr lang="en-US" sz="1800" dirty="0" err="1"/>
              <a:t>bw</a:t>
            </a:r>
            <a:r>
              <a:rPr lang="en-US" sz="1800" dirty="0"/>
              <a:t> file and visualize in UCSC genome browser  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For the peak with highest signal you found in practice 4.6, take a genome browser screen shot with ~10,000bp in the window. What are the annotated features around the peak?</a:t>
            </a:r>
          </a:p>
        </p:txBody>
      </p:sp>
    </p:spTree>
    <p:extLst>
      <p:ext uri="{BB962C8B-B14F-4D97-AF65-F5344CB8AC3E}">
        <p14:creationId xmlns:p14="http://schemas.microsoft.com/office/powerpoint/2010/main" val="237047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5B3-D5C5-2C48-923B-14CC95D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24-F573-C54A-8102-E0680A29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Tips</a:t>
            </a:r>
            <a:r>
              <a:rPr lang="en-US" b="1" dirty="0"/>
              <a:t>:</a:t>
            </a:r>
            <a:br>
              <a:rPr lang="en-US" b="1" dirty="0"/>
            </a:b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Always: 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C000"/>
                </a:solidFill>
              </a:rPr>
              <a:t>o</a:t>
            </a:r>
            <a:r>
              <a:rPr lang="en-US" sz="1800" b="1" dirty="0">
                <a:solidFill>
                  <a:schemeClr val="accent5"/>
                </a:solidFill>
              </a:rPr>
              <a:t>g</a:t>
            </a:r>
            <a:r>
              <a:rPr lang="en-US" sz="1800" b="1" dirty="0">
                <a:solidFill>
                  <a:schemeClr val="accent6"/>
                </a:solidFill>
              </a:rPr>
              <a:t>le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8AAA-6FD8-7A49-BCE0-971F47E7622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Questions</a:t>
            </a:r>
            <a:r>
              <a:rPr lang="en-US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Record bugs / problems you found in your codes in a word document, with info:</a:t>
            </a:r>
            <a:br>
              <a:rPr lang="en-US" sz="1700" dirty="0"/>
            </a:br>
            <a:r>
              <a:rPr lang="en-US" sz="1700" dirty="0"/>
              <a:t>- Bug description</a:t>
            </a:r>
            <a:br>
              <a:rPr lang="en-US" sz="1700" dirty="0"/>
            </a:br>
            <a:r>
              <a:rPr lang="en-US" sz="1700" dirty="0"/>
              <a:t>	Basic error type</a:t>
            </a:r>
            <a:br>
              <a:rPr lang="en-US" sz="1700" dirty="0"/>
            </a:br>
            <a:r>
              <a:rPr lang="en-US" sz="1700" dirty="0"/>
              <a:t>	Occurred in what context</a:t>
            </a:r>
            <a:br>
              <a:rPr lang="en-US" sz="1700" dirty="0"/>
            </a:br>
            <a:r>
              <a:rPr lang="en-US" sz="1700" dirty="0"/>
              <a:t>	Key error message that lead to finding the problem</a:t>
            </a:r>
            <a:br>
              <a:rPr lang="en-US" sz="1700" dirty="0"/>
            </a:br>
            <a:r>
              <a:rPr lang="en-US" sz="1700" dirty="0"/>
              <a:t>	If you found solution on Google, include a link</a:t>
            </a:r>
            <a:br>
              <a:rPr lang="en-US" sz="1700" dirty="0"/>
            </a:br>
            <a:r>
              <a:rPr lang="en-US" sz="1700" dirty="0"/>
              <a:t>- Screen shot of the line of code with problem</a:t>
            </a:r>
            <a:br>
              <a:rPr lang="en-US" sz="1700" dirty="0"/>
            </a:br>
            <a:r>
              <a:rPr lang="en-US" sz="1700" dirty="0"/>
              <a:t>- Screen shot of error message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The report should include:</a:t>
            </a:r>
            <a:br>
              <a:rPr lang="en-US" sz="1700" dirty="0"/>
            </a:br>
            <a:r>
              <a:rPr lang="en-US" sz="1700" dirty="0"/>
              <a:t>- At least 10 problems </a:t>
            </a:r>
            <a:br>
              <a:rPr lang="en-US" sz="1700" dirty="0"/>
            </a:br>
            <a:r>
              <a:rPr lang="en-US" sz="1700" dirty="0"/>
              <a:t>- Cover all the 3 basic types of errors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Reformat R codes </a:t>
            </a:r>
            <a:r>
              <a:rPr lang="en-US" sz="1700" b="1" dirty="0" err="1">
                <a:solidFill>
                  <a:srgbClr val="FF0000"/>
                </a:solidFill>
              </a:rPr>
              <a:t>Bar_charts.R</a:t>
            </a:r>
            <a:r>
              <a:rPr lang="en-US" sz="1700" b="1" dirty="0">
                <a:solidFill>
                  <a:srgbClr val="FF0000"/>
                </a:solidFill>
              </a:rPr>
              <a:t> </a:t>
            </a:r>
            <a:r>
              <a:rPr lang="en-US" sz="1700" dirty="0"/>
              <a:t>according to </a:t>
            </a:r>
            <a:r>
              <a:rPr lang="en-US" sz="1700" dirty="0">
                <a:hlinkClick r:id="rId2"/>
              </a:rPr>
              <a:t>Google style guide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/>
              <a:t>- Group codes in blocks (e.g. all the library() should be put together)</a:t>
            </a:r>
            <a:br>
              <a:rPr lang="en-US" sz="1700" dirty="0"/>
            </a:br>
            <a:r>
              <a:rPr lang="en-US" sz="1700" dirty="0"/>
              <a:t>- Reformat variables so that they fit naming rules</a:t>
            </a:r>
            <a:br>
              <a:rPr lang="en-US" sz="1700" dirty="0"/>
            </a:br>
            <a:r>
              <a:rPr lang="en-US" sz="1700" dirty="0"/>
              <a:t>- Fix the spacing (e.g. “</a:t>
            </a:r>
            <a:r>
              <a:rPr lang="en-US" sz="1700" dirty="0" err="1"/>
              <a:t>var.x</a:t>
            </a:r>
            <a:r>
              <a:rPr lang="en-US" sz="1700" dirty="0"/>
              <a:t> &lt;- value” instead “</a:t>
            </a:r>
            <a:r>
              <a:rPr lang="en-US" sz="1700" dirty="0" err="1"/>
              <a:t>var.x</a:t>
            </a:r>
            <a:r>
              <a:rPr lang="en-US" sz="1700" dirty="0"/>
              <a:t>&lt;-value”)</a:t>
            </a:r>
            <a:br>
              <a:rPr lang="en-US" sz="1700" dirty="0"/>
            </a:br>
            <a:r>
              <a:rPr lang="en-US" sz="1700" dirty="0"/>
              <a:t>- Make the position of braces “{}” and “()” consistent</a:t>
            </a:r>
            <a:br>
              <a:rPr lang="en-US" sz="1700" dirty="0"/>
            </a:br>
            <a:r>
              <a:rPr lang="en-US" sz="1700" dirty="0"/>
              <a:t>- Add your name and date of modifying codes on top in comment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26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Using sticky notes for feedback</a:t>
            </a:r>
            <a:endParaRPr dirty="0"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620200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4391518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8162816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/>
          <p:nvPr/>
        </p:nvSpPr>
        <p:spPr>
          <a:xfrm>
            <a:off x="5866300" y="2091767"/>
            <a:ext cx="1288000" cy="763600"/>
          </a:xfrm>
          <a:prstGeom prst="rect">
            <a:avLst/>
          </a:prstGeom>
          <a:solidFill>
            <a:srgbClr val="D3E6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2" name="Google Shape;242;p26"/>
          <p:cNvSpPr/>
          <p:nvPr/>
        </p:nvSpPr>
        <p:spPr>
          <a:xfrm>
            <a:off x="2092100" y="2091767"/>
            <a:ext cx="1288000" cy="763600"/>
          </a:xfrm>
          <a:prstGeom prst="rect">
            <a:avLst/>
          </a:prstGeom>
          <a:solidFill>
            <a:srgbClr val="60C2B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26"/>
          <p:cNvSpPr/>
          <p:nvPr/>
        </p:nvSpPr>
        <p:spPr>
          <a:xfrm>
            <a:off x="9640500" y="2091767"/>
            <a:ext cx="1288000" cy="763600"/>
          </a:xfrm>
          <a:prstGeom prst="rect">
            <a:avLst/>
          </a:prstGeom>
          <a:solidFill>
            <a:srgbClr val="E6457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26"/>
          <p:cNvSpPr txBox="1"/>
          <p:nvPr/>
        </p:nvSpPr>
        <p:spPr>
          <a:xfrm>
            <a:off x="6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“I’ve got a good handle on things…”</a:t>
            </a:r>
            <a:endParaRPr sz="2533"/>
          </a:p>
        </p:txBody>
      </p:sp>
      <p:sp>
        <p:nvSpPr>
          <p:cNvPr id="245" name="Google Shape;245;p26"/>
          <p:cNvSpPr txBox="1"/>
          <p:nvPr/>
        </p:nvSpPr>
        <p:spPr>
          <a:xfrm>
            <a:off x="44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 think I understand but I’m still working through things…”</a:t>
            </a:r>
            <a:endParaRPr sz="2533"/>
          </a:p>
        </p:txBody>
      </p:sp>
      <p:sp>
        <p:nvSpPr>
          <p:cNvPr id="246" name="Google Shape;246;p26"/>
          <p:cNvSpPr txBox="1"/>
          <p:nvPr/>
        </p:nvSpPr>
        <p:spPr>
          <a:xfrm>
            <a:off x="8220200" y="5064567"/>
            <a:ext cx="35024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“I’m not understanding and I’m a little lost right now...”</a:t>
            </a:r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4903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2" grpId="0" animBg="1"/>
      <p:bldP spid="243" grpId="0" animBg="1"/>
      <p:bldP spid="244" grpId="0"/>
      <p:bldP spid="245" grpId="0"/>
      <p:bldP spid="2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B57-3C1A-274D-97A8-6B23D42A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course material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B88E569-8946-7643-BC84-F0DFF5920F2C}"/>
              </a:ext>
            </a:extLst>
          </p:cNvPr>
          <p:cNvSpPr/>
          <p:nvPr/>
        </p:nvSpPr>
        <p:spPr>
          <a:xfrm>
            <a:off x="1149930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3973B-0E5B-6A48-9727-4D566E48AFE8}"/>
              </a:ext>
            </a:extLst>
          </p:cNvPr>
          <p:cNvSpPr txBox="1"/>
          <p:nvPr/>
        </p:nvSpPr>
        <p:spPr>
          <a:xfrm>
            <a:off x="1328074" y="2120150"/>
            <a:ext cx="3038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291E8-A043-0D4B-A5B9-D0BA28565FEF}"/>
              </a:ext>
            </a:extLst>
          </p:cNvPr>
          <p:cNvSpPr txBox="1"/>
          <p:nvPr/>
        </p:nvSpPr>
        <p:spPr>
          <a:xfrm>
            <a:off x="2404922" y="4714655"/>
            <a:ext cx="3017520" cy="83099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DF655-D010-5F4F-88AB-928F14C0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0" y="4070810"/>
            <a:ext cx="2016992" cy="2118689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0DFA37DC-5195-704D-91C0-F5BEDF91C541}"/>
              </a:ext>
            </a:extLst>
          </p:cNvPr>
          <p:cNvSpPr/>
          <p:nvPr/>
        </p:nvSpPr>
        <p:spPr>
          <a:xfrm>
            <a:off x="7185427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DC4BA-CC83-8047-A246-AB5CEF262D00}"/>
              </a:ext>
            </a:extLst>
          </p:cNvPr>
          <p:cNvSpPr txBox="1"/>
          <p:nvPr/>
        </p:nvSpPr>
        <p:spPr>
          <a:xfrm>
            <a:off x="8353457" y="2120150"/>
            <a:ext cx="1058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2F17B-2A9B-9544-99A2-8B8393A21853}"/>
              </a:ext>
            </a:extLst>
          </p:cNvPr>
          <p:cNvSpPr txBox="1"/>
          <p:nvPr/>
        </p:nvSpPr>
        <p:spPr>
          <a:xfrm>
            <a:off x="8440419" y="4714655"/>
            <a:ext cx="3017520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My_name_HW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48BE50-34B5-9F4D-AF01-33E3886A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27" y="4070810"/>
            <a:ext cx="2016992" cy="2118689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111549B2-DC43-7B48-AE88-3A61B8302654}"/>
              </a:ext>
            </a:extLst>
          </p:cNvPr>
          <p:cNvSpPr/>
          <p:nvPr/>
        </p:nvSpPr>
        <p:spPr>
          <a:xfrm>
            <a:off x="2660075" y="3556073"/>
            <a:ext cx="374073" cy="100491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04038-D505-7F42-8F24-620A93CDD895}"/>
              </a:ext>
            </a:extLst>
          </p:cNvPr>
          <p:cNvSpPr txBox="1"/>
          <p:nvPr/>
        </p:nvSpPr>
        <p:spPr>
          <a:xfrm>
            <a:off x="2972417" y="3783315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pull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FC86B28-E038-374A-A5D0-781FE4BAB6DC}"/>
              </a:ext>
            </a:extLst>
          </p:cNvPr>
          <p:cNvSpPr/>
          <p:nvPr/>
        </p:nvSpPr>
        <p:spPr>
          <a:xfrm rot="16200000">
            <a:off x="5761258" y="4802333"/>
            <a:ext cx="374073" cy="65563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18F1E-296D-9740-B115-D4BAEA751977}"/>
              </a:ext>
            </a:extLst>
          </p:cNvPr>
          <p:cNvSpPr txBox="1"/>
          <p:nvPr/>
        </p:nvSpPr>
        <p:spPr>
          <a:xfrm>
            <a:off x="5534545" y="4560988"/>
            <a:ext cx="77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7EF76FB-B153-154E-B158-02D3F2B5F40C}"/>
              </a:ext>
            </a:extLst>
          </p:cNvPr>
          <p:cNvSpPr/>
          <p:nvPr/>
        </p:nvSpPr>
        <p:spPr>
          <a:xfrm rot="10800000">
            <a:off x="8862439" y="3520943"/>
            <a:ext cx="374073" cy="100491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FDC61-3351-7F47-A108-C44249F8DCA1}"/>
              </a:ext>
            </a:extLst>
          </p:cNvPr>
          <p:cNvSpPr txBox="1"/>
          <p:nvPr/>
        </p:nvSpPr>
        <p:spPr>
          <a:xfrm>
            <a:off x="9236512" y="378331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2872D-EC76-F84B-B5FC-A5FCCAEE935E}"/>
              </a:ext>
            </a:extLst>
          </p:cNvPr>
          <p:cNvSpPr txBox="1"/>
          <p:nvPr/>
        </p:nvSpPr>
        <p:spPr>
          <a:xfrm>
            <a:off x="2476676" y="5913009"/>
            <a:ext cx="7238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you want to use packages you installed in “chip” environment, do: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source activate chip</a:t>
            </a:r>
          </a:p>
        </p:txBody>
      </p:sp>
    </p:spTree>
    <p:extLst>
      <p:ext uri="{BB962C8B-B14F-4D97-AF65-F5344CB8AC3E}">
        <p14:creationId xmlns:p14="http://schemas.microsoft.com/office/powerpoint/2010/main" val="20035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4" grpId="0" animBg="1"/>
      <p:bldP spid="15" grpId="0"/>
      <p:bldP spid="16" grpId="0" animBg="1"/>
      <p:bldP spid="17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ss, outdoor, toy, person&#13;&#10;&#13;&#10;Description automatically generated">
            <a:extLst>
              <a:ext uri="{FF2B5EF4-FFF2-40B4-BE49-F238E27FC236}">
                <a16:creationId xmlns:a16="http://schemas.microsoft.com/office/drawing/2014/main" id="{4E16B4C9-D704-2A47-B277-F6576A40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9" y="2514194"/>
            <a:ext cx="5264290" cy="29611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979294-FF81-1444-8240-6FCC357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tips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0C69700-4233-EA44-BADA-76395323D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4787" y="2514194"/>
            <a:ext cx="5700584" cy="2966936"/>
          </a:xfr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0151E6CF-1B59-2447-9905-EE7B61274B97}"/>
              </a:ext>
            </a:extLst>
          </p:cNvPr>
          <p:cNvSpPr/>
          <p:nvPr/>
        </p:nvSpPr>
        <p:spPr>
          <a:xfrm rot="19950021" flipH="1">
            <a:off x="5872883" y="2346915"/>
            <a:ext cx="1864540" cy="897891"/>
          </a:xfrm>
          <a:prstGeom prst="wedgeEllipseCallout">
            <a:avLst/>
          </a:prstGeom>
          <a:solidFill>
            <a:srgbClr val="FC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 just copy-pasted those codes …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C1503C8-717E-AD49-9AB5-DFF9537DF03C}"/>
              </a:ext>
            </a:extLst>
          </p:cNvPr>
          <p:cNvSpPr/>
          <p:nvPr/>
        </p:nvSpPr>
        <p:spPr>
          <a:xfrm rot="2443474">
            <a:off x="9356628" y="2398521"/>
            <a:ext cx="1832185" cy="1185775"/>
          </a:xfrm>
          <a:prstGeom prst="wedgeEllipseCallout">
            <a:avLst/>
          </a:prstGeom>
          <a:solidFill>
            <a:srgbClr val="2D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did</a:t>
            </a:r>
          </a:p>
          <a:p>
            <a:pPr algn="ctr"/>
            <a:r>
              <a:rPr lang="en-US" sz="2000" dirty="0"/>
              <a:t>you say?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E7362-4C99-5C44-985E-A9E84213489D}"/>
              </a:ext>
            </a:extLst>
          </p:cNvPr>
          <p:cNvSpPr txBox="1"/>
          <p:nvPr/>
        </p:nvSpPr>
        <p:spPr>
          <a:xfrm>
            <a:off x="7231531" y="1682795"/>
            <a:ext cx="320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Copy-pasting is not…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930DE-FE97-674E-B055-339ACD307110}"/>
              </a:ext>
            </a:extLst>
          </p:cNvPr>
          <p:cNvSpPr txBox="1"/>
          <p:nvPr/>
        </p:nvSpPr>
        <p:spPr>
          <a:xfrm>
            <a:off x="727120" y="1705560"/>
            <a:ext cx="4823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Google is man’s new best friend</a:t>
            </a:r>
          </a:p>
        </p:txBody>
      </p:sp>
    </p:spTree>
    <p:extLst>
      <p:ext uri="{BB962C8B-B14F-4D97-AF65-F5344CB8AC3E}">
        <p14:creationId xmlns:p14="http://schemas.microsoft.com/office/powerpoint/2010/main" val="16525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4BC9-ED75-2245-97D3-EA42C135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Q&amp;A.3 How to debug my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4BB5-8A52-774D-AA40-4432C456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Common types of errors</a:t>
            </a:r>
          </a:p>
          <a:p>
            <a:r>
              <a:rPr lang="en-US" dirty="0"/>
              <a:t>Syntax errors</a:t>
            </a:r>
            <a:r>
              <a:rPr lang="en-US" dirty="0">
                <a:sym typeface="Wingdings" pitchFamily="2" charset="2"/>
              </a:rPr>
              <a:t> (Grammar errors)</a:t>
            </a:r>
            <a:endParaRPr lang="en-US" dirty="0"/>
          </a:p>
          <a:p>
            <a:pPr lvl="1"/>
            <a:r>
              <a:rPr lang="en-US" sz="2400" dirty="0"/>
              <a:t>Typos</a:t>
            </a:r>
          </a:p>
          <a:p>
            <a:pPr lvl="1"/>
            <a:r>
              <a:rPr lang="en-US" sz="2400" dirty="0"/>
              <a:t>Missing or extra { [ ( ; , “</a:t>
            </a:r>
          </a:p>
          <a:p>
            <a:pPr lvl="1"/>
            <a:r>
              <a:rPr lang="en-US" sz="2400" dirty="0"/>
              <a:t>Structure problem</a:t>
            </a:r>
          </a:p>
          <a:p>
            <a:pPr lvl="1"/>
            <a:endParaRPr lang="en-US" sz="2400" dirty="0"/>
          </a:p>
          <a:p>
            <a:r>
              <a:rPr lang="en-US" dirty="0"/>
              <a:t>Runtime errors (Something computer is unable to do)</a:t>
            </a:r>
          </a:p>
          <a:p>
            <a:pPr lvl="1"/>
            <a:r>
              <a:rPr lang="en-US" sz="2400" dirty="0"/>
              <a:t>Use non-existing things</a:t>
            </a:r>
          </a:p>
          <a:p>
            <a:pPr lvl="1"/>
            <a:endParaRPr lang="en-US" sz="2400" dirty="0"/>
          </a:p>
          <a:p>
            <a:r>
              <a:rPr lang="en-US" dirty="0"/>
              <a:t>Logic errors (Something wrong with the design)</a:t>
            </a:r>
          </a:p>
          <a:p>
            <a:pPr lvl="1"/>
            <a:r>
              <a:rPr lang="en-US" sz="2400" dirty="0"/>
              <a:t>Adding when you should be subtracting</a:t>
            </a:r>
          </a:p>
          <a:p>
            <a:pPr lvl="1"/>
            <a:r>
              <a:rPr lang="en-US" sz="2400" dirty="0"/>
              <a:t>Using wrong file</a:t>
            </a:r>
          </a:p>
          <a:p>
            <a:pPr lvl="1"/>
            <a:r>
              <a:rPr lang="en-US" sz="2400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1AE8A-11F1-8046-80F8-9B582108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523" y="1148813"/>
            <a:ext cx="4580399" cy="1899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E19EEB-E7D6-FB43-AA20-AD07CF88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765" y="3101794"/>
            <a:ext cx="2362754" cy="1768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847AD8-E79F-8D4E-82B0-AAB61860C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523" y="4846361"/>
            <a:ext cx="1886607" cy="18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866-7EDA-4C46-8136-D757A2D5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Q&amp;A.3 How to debug my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1202-FA58-A44E-AF74-AFEA2906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Some of the most common mistakes</a:t>
            </a:r>
          </a:p>
          <a:p>
            <a:pPr lvl="1"/>
            <a:r>
              <a:rPr lang="en-US" sz="2400" dirty="0"/>
              <a:t>Typo</a:t>
            </a:r>
          </a:p>
          <a:p>
            <a:pPr lvl="1"/>
            <a:r>
              <a:rPr lang="en-US" sz="2400" dirty="0"/>
              <a:t>Directory error</a:t>
            </a:r>
          </a:p>
          <a:p>
            <a:pPr lvl="1"/>
            <a:r>
              <a:rPr lang="en-US" sz="2400" dirty="0"/>
              <a:t>Missing or extra { [ ( ; , “</a:t>
            </a:r>
          </a:p>
          <a:p>
            <a:pPr lvl="1"/>
            <a:r>
              <a:rPr lang="en-US" sz="2400" dirty="0"/>
              <a:t>Structure error (especially recursion)</a:t>
            </a:r>
          </a:p>
          <a:p>
            <a:pPr lvl="1"/>
            <a:r>
              <a:rPr lang="en-US" sz="2400" dirty="0"/>
              <a:t>Off-by-one errors</a:t>
            </a:r>
          </a:p>
          <a:p>
            <a:pPr lvl="1"/>
            <a:r>
              <a:rPr lang="en-US" sz="2400" dirty="0"/>
              <a:t>Names contain special characters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3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AF2B-23DA-BF46-B2DB-3BC485BB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Q&amp;A.3 How to debug my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839A-91C3-694C-9B0A-862D851C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3.  How to avoid bugs:</a:t>
            </a:r>
          </a:p>
          <a:p>
            <a:pPr lvl="1"/>
            <a:r>
              <a:rPr lang="en-US" dirty="0"/>
              <a:t>Practice, practice, practice</a:t>
            </a:r>
          </a:p>
          <a:p>
            <a:pPr lvl="1"/>
            <a:r>
              <a:rPr lang="en-US" dirty="0"/>
              <a:t>Use a good text editor that works for you (I use Sublime Text / Spyder / R Studio)</a:t>
            </a:r>
          </a:p>
          <a:p>
            <a:pPr lvl="2"/>
            <a:r>
              <a:rPr lang="en-US" sz="2000" dirty="0"/>
              <a:t>Syntax highlight</a:t>
            </a:r>
          </a:p>
          <a:p>
            <a:pPr lvl="2"/>
            <a:r>
              <a:rPr lang="en-US" sz="2000" dirty="0"/>
              <a:t>Autofill </a:t>
            </a:r>
          </a:p>
          <a:p>
            <a:pPr lvl="1"/>
            <a:r>
              <a:rPr lang="en-US" dirty="0"/>
              <a:t>Good coding style (</a:t>
            </a:r>
            <a:r>
              <a:rPr lang="en-US" dirty="0">
                <a:solidFill>
                  <a:srgbClr val="FF0000"/>
                </a:solidFill>
              </a:rPr>
              <a:t>Google style guide etc.</a:t>
            </a:r>
            <a:r>
              <a:rPr lang="en-US" dirty="0"/>
              <a:t>)</a:t>
            </a:r>
          </a:p>
          <a:p>
            <a:pPr lvl="2"/>
            <a:r>
              <a:rPr lang="en-US" sz="2000" dirty="0"/>
              <a:t>Good readability is important to yourself and others</a:t>
            </a:r>
          </a:p>
          <a:p>
            <a:pPr lvl="2"/>
            <a:r>
              <a:rPr lang="en-US" sz="2000" dirty="0"/>
              <a:t>Comment codes well</a:t>
            </a:r>
          </a:p>
          <a:p>
            <a:pPr lvl="2"/>
            <a:r>
              <a:rPr lang="en-US" sz="2000" dirty="0"/>
              <a:t>Comment codes well when you update them</a:t>
            </a:r>
          </a:p>
          <a:p>
            <a:pPr lvl="2"/>
            <a:r>
              <a:rPr lang="en-US" sz="2000" dirty="0"/>
              <a:t>Consistent naming format</a:t>
            </a:r>
          </a:p>
          <a:p>
            <a:pPr lvl="2"/>
            <a:r>
              <a:rPr lang="en-US" sz="2000" dirty="0"/>
              <a:t>Simplicity: avoid using unnecessarily long and winding structures (simple and efficient is the best)</a:t>
            </a:r>
          </a:p>
          <a:p>
            <a:pPr lvl="2"/>
            <a:r>
              <a:rPr lang="en-US" sz="2000" dirty="0"/>
              <a:t>Modularity: separate code into self-contained, independent pieces</a:t>
            </a:r>
          </a:p>
          <a:p>
            <a:pPr lvl="1"/>
            <a:r>
              <a:rPr lang="en-US" sz="2200" dirty="0"/>
              <a:t>Test</a:t>
            </a:r>
          </a:p>
          <a:p>
            <a:pPr lvl="2"/>
            <a:r>
              <a:rPr lang="en-US" sz="2000" dirty="0"/>
              <a:t>Test by block when you write</a:t>
            </a:r>
          </a:p>
          <a:p>
            <a:pPr lvl="2"/>
            <a:r>
              <a:rPr lang="en-US" sz="2000" dirty="0"/>
              <a:t>Test before you use your scripts for batch analysis / big files</a:t>
            </a:r>
          </a:p>
          <a:p>
            <a:pPr lvl="2"/>
            <a:r>
              <a:rPr lang="en-US" sz="2000" dirty="0"/>
              <a:t>For R users: known that R studio save variables you created and silent error messages…</a:t>
            </a:r>
          </a:p>
          <a:p>
            <a:pPr lvl="1"/>
            <a:r>
              <a:rPr lang="en-US" sz="2200" dirty="0"/>
              <a:t>No need to re-invent the wheel when there’s something available and tested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Definitely read the documentations carefully</a:t>
            </a:r>
          </a:p>
        </p:txBody>
      </p:sp>
    </p:spTree>
    <p:extLst>
      <p:ext uri="{BB962C8B-B14F-4D97-AF65-F5344CB8AC3E}">
        <p14:creationId xmlns:p14="http://schemas.microsoft.com/office/powerpoint/2010/main" val="384867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35B3-D5C5-2C48-923B-14CC95D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4.7 Read documentation!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24-F573-C54A-8102-E0680A29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Tips</a:t>
            </a:r>
            <a:r>
              <a:rPr lang="en-US" b="1" dirty="0"/>
              <a:t>: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8AAA-6FD8-7A49-BCE0-971F47E7622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1" dirty="0"/>
              <a:t>Questions:</a:t>
            </a:r>
            <a:br>
              <a:rPr lang="en-US" b="1" dirty="0"/>
            </a:br>
            <a:endParaRPr lang="en-US" b="1" dirty="0"/>
          </a:p>
          <a:p>
            <a:r>
              <a:rPr lang="en-US" sz="1800" b="1" dirty="0"/>
              <a:t>1. </a:t>
            </a:r>
            <a:r>
              <a:rPr lang="en-US" sz="1800" b="1" dirty="0">
                <a:hlinkClick r:id="rId2"/>
              </a:rPr>
              <a:t>MACS2</a:t>
            </a:r>
            <a:br>
              <a:rPr lang="en-US" sz="1800" b="1" dirty="0"/>
            </a:br>
            <a:r>
              <a:rPr lang="en-US" sz="1800" dirty="0"/>
              <a:t>What is the flag you use to find </a:t>
            </a:r>
            <a:r>
              <a:rPr lang="en-US" sz="1800" dirty="0" err="1"/>
              <a:t>narrowPeaks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/>
              <a:t>What is the 8</a:t>
            </a:r>
            <a:r>
              <a:rPr lang="en-US" sz="1800" baseline="30000" dirty="0"/>
              <a:t>th</a:t>
            </a:r>
            <a:r>
              <a:rPr lang="en-US" sz="1800" dirty="0"/>
              <a:t> column of </a:t>
            </a:r>
            <a:r>
              <a:rPr lang="en-US" sz="1800" dirty="0" err="1"/>
              <a:t>gappedPeak</a:t>
            </a:r>
            <a:r>
              <a:rPr lang="en-US" sz="1800" dirty="0"/>
              <a:t> file?</a:t>
            </a:r>
            <a:br>
              <a:rPr lang="en-US" sz="1800" dirty="0"/>
            </a:br>
            <a:r>
              <a:rPr lang="en-US" sz="1800" dirty="0"/>
              <a:t>What is the flag you use for supplying the control file in </a:t>
            </a:r>
            <a:r>
              <a:rPr lang="en-US" sz="1800" dirty="0" err="1"/>
              <a:t>callpeaks</a:t>
            </a:r>
            <a:r>
              <a:rPr lang="en-US" sz="1800" dirty="0"/>
              <a:t> function?</a:t>
            </a:r>
          </a:p>
          <a:p>
            <a:r>
              <a:rPr lang="en-US" sz="1800" b="1" dirty="0"/>
              <a:t>2. </a:t>
            </a:r>
            <a:r>
              <a:rPr lang="en-US" sz="1800" b="1" dirty="0">
                <a:hlinkClick r:id="rId3"/>
              </a:rPr>
              <a:t>Bowtie1</a:t>
            </a:r>
            <a:r>
              <a:rPr lang="en-US" sz="1800" b="1" dirty="0"/>
              <a:t> and </a:t>
            </a:r>
            <a:r>
              <a:rPr lang="en-US" sz="1800" b="1" dirty="0">
                <a:hlinkClick r:id="rId4"/>
              </a:rPr>
              <a:t>Bowtie2</a:t>
            </a:r>
            <a:br>
              <a:rPr lang="en-US" sz="1800" b="1" dirty="0"/>
            </a:br>
            <a:r>
              <a:rPr lang="en-US" sz="1800" dirty="0"/>
              <a:t>For Bowtie2, what is the flag for using </a:t>
            </a:r>
            <a:r>
              <a:rPr lang="en-US" sz="1800" dirty="0" err="1"/>
              <a:t>fastq</a:t>
            </a:r>
            <a:r>
              <a:rPr lang="en-US" sz="1800" dirty="0"/>
              <a:t> input file for alignment?</a:t>
            </a:r>
            <a:br>
              <a:rPr lang="en-US" sz="1800" dirty="0"/>
            </a:br>
            <a:r>
              <a:rPr lang="en-US" sz="1800" dirty="0"/>
              <a:t>For Bowtie2, what is the flag you use for first and second end of pair-end sequencing result?</a:t>
            </a:r>
            <a:br>
              <a:rPr lang="en-US" sz="1800" dirty="0"/>
            </a:br>
            <a:r>
              <a:rPr lang="en-US" sz="1800" dirty="0"/>
              <a:t>Do Bowtie2 and Botie1 use same index format?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/>
              <a:t>3. </a:t>
            </a:r>
            <a:r>
              <a:rPr lang="en-US" sz="1800" b="1" dirty="0">
                <a:hlinkClick r:id="rId5"/>
              </a:rPr>
              <a:t>UCSC formats</a:t>
            </a:r>
            <a:br>
              <a:rPr lang="en-US" sz="1800" b="1" dirty="0"/>
            </a:br>
            <a:r>
              <a:rPr lang="en-US" sz="1800" dirty="0"/>
              <a:t>What is the difference between GTF format and GFF format?</a:t>
            </a:r>
            <a:br>
              <a:rPr lang="en-US" sz="1800" b="1" dirty="0"/>
            </a:br>
            <a:r>
              <a:rPr lang="en-US" sz="1800" dirty="0"/>
              <a:t>What is the use of bigwig format?</a:t>
            </a:r>
          </a:p>
        </p:txBody>
      </p:sp>
    </p:spTree>
    <p:extLst>
      <p:ext uri="{BB962C8B-B14F-4D97-AF65-F5344CB8AC3E}">
        <p14:creationId xmlns:p14="http://schemas.microsoft.com/office/powerpoint/2010/main" val="8469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BF2DB2-2AB4-244C-BD15-30D9E5242417}"/>
              </a:ext>
            </a:extLst>
          </p:cNvPr>
          <p:cNvSpPr/>
          <p:nvPr/>
        </p:nvSpPr>
        <p:spPr>
          <a:xfrm>
            <a:off x="292776" y="4394957"/>
            <a:ext cx="11763736" cy="181369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CE533-9545-EC4E-9C97-9F5D278AA09A}"/>
              </a:ext>
            </a:extLst>
          </p:cNvPr>
          <p:cNvSpPr/>
          <p:nvPr/>
        </p:nvSpPr>
        <p:spPr>
          <a:xfrm>
            <a:off x="292777" y="2898857"/>
            <a:ext cx="11763736" cy="14180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7E53A-6974-0042-A5D5-640B8B426FFE}"/>
              </a:ext>
            </a:extLst>
          </p:cNvPr>
          <p:cNvSpPr/>
          <p:nvPr/>
        </p:nvSpPr>
        <p:spPr>
          <a:xfrm>
            <a:off x="292777" y="1396413"/>
            <a:ext cx="11763736" cy="14180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C633F-78FB-9F4C-BB54-0569FEB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ChIP-seq analysis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174D-5C24-A84D-A566-E3C32AF4B712}"/>
              </a:ext>
            </a:extLst>
          </p:cNvPr>
          <p:cNvSpPr txBox="1"/>
          <p:nvPr/>
        </p:nvSpPr>
        <p:spPr>
          <a:xfrm>
            <a:off x="2592753" y="1893303"/>
            <a:ext cx="29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Raw sequenced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B05F1-DDE9-C94F-BE79-67D54CABD2E6}"/>
              </a:ext>
            </a:extLst>
          </p:cNvPr>
          <p:cNvSpPr txBox="1"/>
          <p:nvPr/>
        </p:nvSpPr>
        <p:spPr>
          <a:xfrm>
            <a:off x="2599293" y="3391953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Aligned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771B0-3D6B-8648-9D21-8F035AABE1D2}"/>
              </a:ext>
            </a:extLst>
          </p:cNvPr>
          <p:cNvSpPr txBox="1"/>
          <p:nvPr/>
        </p:nvSpPr>
        <p:spPr>
          <a:xfrm>
            <a:off x="2695878" y="4926279"/>
            <a:ext cx="1245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Peak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E2184-6DD5-8141-94F3-A36BA8D881C2}"/>
              </a:ext>
            </a:extLst>
          </p:cNvPr>
          <p:cNvSpPr txBox="1"/>
          <p:nvPr/>
        </p:nvSpPr>
        <p:spPr>
          <a:xfrm>
            <a:off x="6956271" y="6488668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Bardet,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Anaïs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F., et al.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Nature protocols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7.1 (2012): 45.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3378F7-09B5-214F-810C-02D0A1301524}"/>
              </a:ext>
            </a:extLst>
          </p:cNvPr>
          <p:cNvGrpSpPr/>
          <p:nvPr/>
        </p:nvGrpSpPr>
        <p:grpSpPr>
          <a:xfrm>
            <a:off x="834163" y="1457726"/>
            <a:ext cx="1778000" cy="1295400"/>
            <a:chOff x="527185" y="1420136"/>
            <a:chExt cx="1778000" cy="1295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0DD4E7-25BF-BD44-8EA7-D452D8F8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85" y="1420136"/>
              <a:ext cx="1778000" cy="1295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9FEF0-A2EC-6449-942A-6710984DE6AA}"/>
                </a:ext>
              </a:extLst>
            </p:cNvPr>
            <p:cNvSpPr txBox="1"/>
            <p:nvPr/>
          </p:nvSpPr>
          <p:spPr>
            <a:xfrm>
              <a:off x="842376" y="2177267"/>
              <a:ext cx="1259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Raw reads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C553A0-B5F7-9444-9328-DAAD9C67DA8D}"/>
              </a:ext>
            </a:extLst>
          </p:cNvPr>
          <p:cNvGrpSpPr/>
          <p:nvPr/>
        </p:nvGrpSpPr>
        <p:grpSpPr>
          <a:xfrm>
            <a:off x="884963" y="2960170"/>
            <a:ext cx="1727200" cy="1295400"/>
            <a:chOff x="560015" y="3330614"/>
            <a:chExt cx="1727200" cy="1295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E55057-992B-6E4D-A082-D17E085F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15" y="3330614"/>
              <a:ext cx="1727200" cy="1295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98CF14-EBE2-CC49-9F7C-C3A6184B480E}"/>
                </a:ext>
              </a:extLst>
            </p:cNvPr>
            <p:cNvSpPr txBox="1"/>
            <p:nvPr/>
          </p:nvSpPr>
          <p:spPr>
            <a:xfrm>
              <a:off x="813768" y="3978313"/>
              <a:ext cx="1193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Aligned to 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2D4AEB-E91B-EE4F-AC6A-3D985765181E}"/>
              </a:ext>
            </a:extLst>
          </p:cNvPr>
          <p:cNvGrpSpPr/>
          <p:nvPr/>
        </p:nvGrpSpPr>
        <p:grpSpPr>
          <a:xfrm>
            <a:off x="854678" y="4531232"/>
            <a:ext cx="1752600" cy="1270000"/>
            <a:chOff x="521915" y="4888251"/>
            <a:chExt cx="1752600" cy="127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91315C-8169-9541-8F67-90879DAA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915" y="4888251"/>
              <a:ext cx="1752600" cy="127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9E7D1C-E05C-0844-91A6-7341179E6C37}"/>
                </a:ext>
              </a:extLst>
            </p:cNvPr>
            <p:cNvSpPr txBox="1"/>
            <p:nvPr/>
          </p:nvSpPr>
          <p:spPr>
            <a:xfrm>
              <a:off x="617239" y="5667125"/>
              <a:ext cx="158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Identified Peak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E48B4-341D-2B41-BE1D-2369703FB509}"/>
              </a:ext>
            </a:extLst>
          </p:cNvPr>
          <p:cNvCxnSpPr>
            <a:cxnSpLocks/>
          </p:cNvCxnSpPr>
          <p:nvPr/>
        </p:nvCxnSpPr>
        <p:spPr>
          <a:xfrm>
            <a:off x="3404463" y="2415891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3E8FEC-EEA7-2C41-A517-14DA63AB39D4}"/>
              </a:ext>
            </a:extLst>
          </p:cNvPr>
          <p:cNvSpPr/>
          <p:nvPr/>
        </p:nvSpPr>
        <p:spPr>
          <a:xfrm>
            <a:off x="3587594" y="2898595"/>
            <a:ext cx="15506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05EB6-91E7-514B-9E91-95EA9347F022}"/>
              </a:ext>
            </a:extLst>
          </p:cNvPr>
          <p:cNvSpPr/>
          <p:nvPr/>
        </p:nvSpPr>
        <p:spPr>
          <a:xfrm>
            <a:off x="3587594" y="4394956"/>
            <a:ext cx="166199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Peak Calling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BCDFD6-5738-5644-9A6D-0644C89D0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1538989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53339065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641189513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982506449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220394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Acquire raw reads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-dump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fastqc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5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Trimming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>
                            <a:noFill/>
                          </a:ln>
                        </a:rPr>
                        <a:t>TrimGlore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434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CBAA8-5CC0-A143-BD95-7A1163D5B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3658" y="3081637"/>
          <a:ext cx="616556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1024607403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1015022377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3123774425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4239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Alignment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Bowtie2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Convert, sort, filter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Samtools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2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1.2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Filter blacklisted regions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bedtools</a:t>
                      </a:r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64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042B-E616-AB42-9126-32172B799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85517"/>
              </p:ext>
            </p:extLst>
          </p:nvPr>
        </p:nvGraphicFramePr>
        <p:xfrm>
          <a:off x="5733658" y="4577314"/>
          <a:ext cx="61655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203">
                  <a:extLst>
                    <a:ext uri="{9D8B030D-6E8A-4147-A177-3AD203B41FA5}">
                      <a16:colId xmlns:a16="http://schemas.microsoft.com/office/drawing/2014/main" val="3817832686"/>
                    </a:ext>
                  </a:extLst>
                </a:gridCol>
                <a:gridCol w="2811522">
                  <a:extLst>
                    <a:ext uri="{9D8B030D-6E8A-4147-A177-3AD203B41FA5}">
                      <a16:colId xmlns:a16="http://schemas.microsoft.com/office/drawing/2014/main" val="2996203514"/>
                    </a:ext>
                  </a:extLst>
                </a:gridCol>
                <a:gridCol w="2332901">
                  <a:extLst>
                    <a:ext uri="{9D8B030D-6E8A-4147-A177-3AD203B41FA5}">
                      <a16:colId xmlns:a16="http://schemas.microsoft.com/office/drawing/2014/main" val="1703353523"/>
                    </a:ext>
                  </a:extLst>
                </a:gridCol>
                <a:gridCol w="360940">
                  <a:extLst>
                    <a:ext uri="{9D8B030D-6E8A-4147-A177-3AD203B41FA5}">
                      <a16:colId xmlns:a16="http://schemas.microsoft.com/office/drawing/2014/main" val="124288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calling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MACS2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Peak visualization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>
                            <a:noFill/>
                          </a:ln>
                        </a:rPr>
                        <a:t>UCSC genome browser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</a:t>
                      </a:r>
                      <a:r>
                        <a:rPr lang="en-US" dirty="0"/>
                        <a:t> quality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ChIPQC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2.3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</a:rPr>
                        <a:t>Peak annotation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n>
                            <a:noFill/>
                          </a:ln>
                        </a:rPr>
                        <a:t>ChIP</a:t>
                      </a:r>
                      <a:r>
                        <a:rPr lang="en-US" b="0" dirty="0">
                          <a:ln>
                            <a:noFill/>
                          </a:ln>
                        </a:rPr>
                        <a:t>-seeker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7272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0B7BE3E-A202-EE47-8649-6726707593EB}"/>
              </a:ext>
            </a:extLst>
          </p:cNvPr>
          <p:cNvGraphicFramePr>
            <a:graphicFrameLocks noGrp="1"/>
          </p:cNvGraphicFramePr>
          <p:nvPr/>
        </p:nvGraphicFramePr>
        <p:xfrm>
          <a:off x="346731" y="1361359"/>
          <a:ext cx="443272" cy="45228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272">
                  <a:extLst>
                    <a:ext uri="{9D8B030D-6E8A-4147-A177-3AD203B41FA5}">
                      <a16:colId xmlns:a16="http://schemas.microsoft.com/office/drawing/2014/main" val="1394668073"/>
                    </a:ext>
                  </a:extLst>
                </a:gridCol>
              </a:tblGrid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6170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98694"/>
                  </a:ext>
                </a:extLst>
              </a:tr>
              <a:tr h="150761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143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4AE24-39A3-6045-AFE0-ECFD28114AE9}"/>
              </a:ext>
            </a:extLst>
          </p:cNvPr>
          <p:cNvCxnSpPr>
            <a:cxnSpLocks/>
          </p:cNvCxnSpPr>
          <p:nvPr/>
        </p:nvCxnSpPr>
        <p:spPr>
          <a:xfrm>
            <a:off x="3412175" y="3960730"/>
            <a:ext cx="6852" cy="9691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8FA014-0CE0-4F49-905E-812D4FE1ABD8}"/>
              </a:ext>
            </a:extLst>
          </p:cNvPr>
          <p:cNvSpPr/>
          <p:nvPr/>
        </p:nvSpPr>
        <p:spPr>
          <a:xfrm>
            <a:off x="5725059" y="5319011"/>
            <a:ext cx="6426778" cy="983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5B2EA-6A97-E54B-97EA-BDDBE4BDF7CF}"/>
              </a:ext>
            </a:extLst>
          </p:cNvPr>
          <p:cNvSpPr txBox="1"/>
          <p:nvPr/>
        </p:nvSpPr>
        <p:spPr>
          <a:xfrm>
            <a:off x="11560669" y="14941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A51C4-F078-4C40-990A-0E32153F6077}"/>
              </a:ext>
            </a:extLst>
          </p:cNvPr>
          <p:cNvSpPr txBox="1"/>
          <p:nvPr/>
        </p:nvSpPr>
        <p:spPr>
          <a:xfrm>
            <a:off x="11558723" y="18634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F27A5-46B6-2C45-8AB0-BFE92860DDBD}"/>
              </a:ext>
            </a:extLst>
          </p:cNvPr>
          <p:cNvSpPr txBox="1"/>
          <p:nvPr/>
        </p:nvSpPr>
        <p:spPr>
          <a:xfrm>
            <a:off x="11566732" y="22437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253626-05E5-A34C-909F-5CEBB522AFEF}"/>
              </a:ext>
            </a:extLst>
          </p:cNvPr>
          <p:cNvSpPr txBox="1"/>
          <p:nvPr/>
        </p:nvSpPr>
        <p:spPr>
          <a:xfrm>
            <a:off x="11558723" y="3049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B4CD-4AC5-344A-BC46-08C89FC03699}"/>
              </a:ext>
            </a:extLst>
          </p:cNvPr>
          <p:cNvSpPr txBox="1"/>
          <p:nvPr/>
        </p:nvSpPr>
        <p:spPr>
          <a:xfrm>
            <a:off x="11566732" y="34264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D5622-6885-A74C-9EE7-86010B49F99C}"/>
              </a:ext>
            </a:extLst>
          </p:cNvPr>
          <p:cNvSpPr txBox="1"/>
          <p:nvPr/>
        </p:nvSpPr>
        <p:spPr>
          <a:xfrm>
            <a:off x="11572830" y="3792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34DD53-1155-5349-AC30-7F544142C169}"/>
              </a:ext>
            </a:extLst>
          </p:cNvPr>
          <p:cNvSpPr txBox="1"/>
          <p:nvPr/>
        </p:nvSpPr>
        <p:spPr>
          <a:xfrm>
            <a:off x="11570519" y="45187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0323D8-5BD3-9D48-B086-4F6ED880B067}"/>
              </a:ext>
            </a:extLst>
          </p:cNvPr>
          <p:cNvSpPr/>
          <p:nvPr/>
        </p:nvSpPr>
        <p:spPr>
          <a:xfrm>
            <a:off x="5733658" y="4935854"/>
            <a:ext cx="6426778" cy="532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9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6439</TotalTime>
  <Words>608</Words>
  <Application>Microsoft Macintosh PowerPoint</Application>
  <PresentationFormat>Widescreen</PresentationFormat>
  <Paragraphs>146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ChIP-seq introduction</vt:lpstr>
      <vt:lpstr>Using sticky notes for feedback</vt:lpstr>
      <vt:lpstr>Get course material</vt:lpstr>
      <vt:lpstr>Some tips</vt:lpstr>
      <vt:lpstr>Q&amp;A.3 How to debug my codes?</vt:lpstr>
      <vt:lpstr>Q&amp;A.3 How to debug my codes?</vt:lpstr>
      <vt:lpstr>Q&amp;A.3 How to debug my codes?</vt:lpstr>
      <vt:lpstr>Practice 4.7 Read documentation!</vt:lpstr>
      <vt:lpstr>ChIP-seq analysis steps</vt:lpstr>
      <vt:lpstr>Practice 4.8 Data visualization with UCSC genome browser</vt:lpstr>
      <vt:lpstr>Homework 4.2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Huitian Diao</dc:creator>
  <cp:lastModifiedBy>Huitian Diao</cp:lastModifiedBy>
  <cp:revision>523</cp:revision>
  <dcterms:created xsi:type="dcterms:W3CDTF">2018-09-16T20:57:42Z</dcterms:created>
  <dcterms:modified xsi:type="dcterms:W3CDTF">2018-11-15T05:25:20Z</dcterms:modified>
</cp:coreProperties>
</file>