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295" r:id="rId4"/>
    <p:sldId id="320" r:id="rId5"/>
    <p:sldId id="324" r:id="rId6"/>
    <p:sldId id="325" r:id="rId7"/>
    <p:sldId id="315" r:id="rId8"/>
    <p:sldId id="318" r:id="rId9"/>
    <p:sldId id="326" r:id="rId10"/>
    <p:sldId id="339" r:id="rId11"/>
    <p:sldId id="341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23"/>
    <p:restoredTop sz="95179"/>
  </p:normalViewPr>
  <p:slideViewPr>
    <p:cSldViewPr snapToGrid="0" snapToObjects="1">
      <p:cViewPr>
        <p:scale>
          <a:sx n="63" d="100"/>
          <a:sy n="63" d="100"/>
        </p:scale>
        <p:origin x="12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E081-C122-7C4C-BF8D-499AE278AE4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5F48-C58F-6946-A573-B085B626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r/rpy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inkedin.com/pulse/interfacing-r-from-python-3-jupyter-notebook-jared-stufft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r/rpy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inkedin.com/pulse/interfacing-r-from-python-3-jupyter-notebook-jared-stufft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067aab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067aab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0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Rpy2: </a:t>
            </a:r>
            <a:r>
              <a:rPr lang="en-US" sz="1200" dirty="0"/>
              <a:t>Use R magic in Python notebook</a:t>
            </a:r>
            <a:br>
              <a:rPr lang="en-US" sz="1200" dirty="0"/>
            </a:br>
            <a:r>
              <a:rPr lang="en-US" sz="1200" dirty="0"/>
              <a:t>Install: </a:t>
            </a:r>
            <a:r>
              <a:rPr lang="en-US" sz="1200" dirty="0">
                <a:hlinkClick r:id="rId3"/>
              </a:rPr>
              <a:t>https://anaconda.org/r/rpy2</a:t>
            </a:r>
            <a:br>
              <a:rPr lang="en-US" sz="1200" dirty="0"/>
            </a:br>
            <a:r>
              <a:rPr lang="en-US" sz="1200" dirty="0"/>
              <a:t>Use: </a:t>
            </a:r>
            <a:r>
              <a:rPr lang="en-US" sz="1200" dirty="0">
                <a:hlinkClick r:id="rId4"/>
              </a:rPr>
              <a:t>https://www.linkedin.com/pulse/interfacing-r-from-python-3-jupyter-notebook-jared-stufft/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Rpy2: </a:t>
            </a:r>
            <a:r>
              <a:rPr lang="en-US" sz="1200" dirty="0"/>
              <a:t>Use R magic in Python notebook</a:t>
            </a:r>
            <a:br>
              <a:rPr lang="en-US" sz="1200" dirty="0"/>
            </a:br>
            <a:r>
              <a:rPr lang="en-US" sz="1200" dirty="0"/>
              <a:t>Install: </a:t>
            </a:r>
            <a:r>
              <a:rPr lang="en-US" sz="1200" dirty="0">
                <a:hlinkClick r:id="rId3"/>
              </a:rPr>
              <a:t>https://anaconda.org/r/rpy2</a:t>
            </a:r>
            <a:br>
              <a:rPr lang="en-US" sz="1200" dirty="0"/>
            </a:br>
            <a:r>
              <a:rPr lang="en-US" sz="1200" dirty="0"/>
              <a:t>Use: </a:t>
            </a:r>
            <a:r>
              <a:rPr lang="en-US" sz="1200" dirty="0">
                <a:hlinkClick r:id="rId4"/>
              </a:rPr>
              <a:t>https://www.linkedin.com/pulse/interfacing-r-from-python-3-jupyter-notebook-jared-stufft/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9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predict TF binding from open chromatin region?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07A02-1694-234A-85CB-9D3C5840A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85D-8312-2F4F-B4E6-23FA303B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738D-4EF0-474A-A0D8-E9342E0F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9E50-B9AC-0140-9ACD-193BB1E4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17C59-B052-974D-BD9F-573E11DE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8C2D-AE95-4B4B-A88F-EA5033D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CDF7-7C45-C74F-9928-56B8861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50F-8E8C-6347-B3FB-04F3B104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CCB0-7FE2-C048-8D9E-C990CD6C3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704F-59CC-9443-ACED-5FD7C95F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C564-E177-0548-AEDC-2E2AE582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1CFD-15DA-C546-AA29-12A2F71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269B-CBB9-A242-8FE5-E335B2C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EF33-4A68-C34E-B995-CB3E25E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1DEE-BA3B-504E-9575-CDEC8A6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ABF5-311C-D244-A4A2-13E34F7C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4959-B3FB-334B-A444-20F1A00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A986-6077-944F-9598-BDE09ED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FAE0-23A0-7F48-84E2-0E1D2A635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0090-D29E-4343-956B-A1FD4A29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D75B-83AF-2140-AA69-FF9B906B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690F-2706-9C4E-ABDD-2DD997B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460-D311-8D45-B2A9-1DAF3345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" name="Google Shape;20;p4"/>
          <p:cNvCxnSpPr/>
          <p:nvPr/>
        </p:nvCxnSpPr>
        <p:spPr>
          <a:xfrm>
            <a:off x="614100" y="1378367"/>
            <a:ext cx="10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67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1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4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A5F6B1-17DC-C641-9B5A-39253BA30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52578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9D0974-16F0-B64B-8F86-56B501CFC0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1" y="1095022"/>
            <a:ext cx="527335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5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78" y="161926"/>
            <a:ext cx="9780722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39BDC6-4452-B54F-91B8-D7828D731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40873" cy="92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8BE9C-BDF9-E84D-85B9-1832D700E8D4}"/>
              </a:ext>
            </a:extLst>
          </p:cNvPr>
          <p:cNvSpPr txBox="1"/>
          <p:nvPr userDrawn="1"/>
        </p:nvSpPr>
        <p:spPr>
          <a:xfrm>
            <a:off x="-21627" y="-55092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real fast</a:t>
            </a:r>
          </a:p>
        </p:txBody>
      </p:sp>
    </p:spTree>
    <p:extLst>
      <p:ext uri="{BB962C8B-B14F-4D97-AF65-F5344CB8AC3E}">
        <p14:creationId xmlns:p14="http://schemas.microsoft.com/office/powerpoint/2010/main" val="36766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E720-7C15-1146-BD63-B957BF0E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28E9-9289-494C-8E7F-9154D89D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62F8-9E37-3041-B38D-EFBFF73A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BA7AC-EFC0-F441-A363-E24B80B5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2C04-0996-4443-9FCE-4F130EDC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B190A-C50D-134F-BAD4-78A7802A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C03E-F715-494F-A6F2-52842FE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9D6BF-51D7-B94F-9982-FC81D32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92D0-2D9A-7743-8B73-34BB5301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851B-F02D-C240-8D8B-7F5109C7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D42B-6900-5946-8294-C53C2E83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CA43-7451-4C4F-A729-5E0E412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D31D-5817-E441-A0B6-623ED95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2C-2A95-0344-B27E-7426A85B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7E120-B717-2E4C-A464-AE13C76E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D1C6-EA9A-AA4B-9188-C1CE1EB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DF7E-8DA4-AB47-BC07-66BF266A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C7F8A-7E3F-0443-AAD2-38CCF6D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1E1FD-0E4F-9543-8486-87260090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3C6A7-A033-5742-B7B8-430421B1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0D5D-8A3A-BD49-A08D-F595E3ED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FAD2-A80D-354B-8EB1-479C5F75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DCFD-FE17-9D41-8B24-1A5E8FE3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933D-4928-FB44-9A3E-6F4FC83E3E5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E42F-E4CA-C640-A485-C1C9D7E77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BE16-49DB-2946-8C04-106FD899E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2" r:id="rId4"/>
    <p:sldLayoutId id="2147483661" r:id="rId5"/>
    <p:sldLayoutId id="2147483653" r:id="rId6"/>
    <p:sldLayoutId id="2147483649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codeproject.org/pipelines/ENCPL138KI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bctraining/Intro-to-ChIPseq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omer.ucsd.edu/homer/index.html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r.ucsd.edu/homer/introduction/insta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0846506-C5E4-3144-A53A-34C173224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2807" b="22762"/>
          <a:stretch/>
        </p:blipFill>
        <p:spPr>
          <a:xfrm>
            <a:off x="0" y="1262302"/>
            <a:ext cx="12193854" cy="4283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1E9B3-117A-1249-96AB-130D9C68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77" y="2341563"/>
            <a:ext cx="7841673" cy="1087437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ChIP-seq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6531-1AC5-1244-A7B8-0C5F591D9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9926" y="3530084"/>
            <a:ext cx="5962650" cy="425450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Huitian Diao (Yolanda)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1D6DC-9B28-9F46-BD4D-CB4F91C07B10}"/>
              </a:ext>
            </a:extLst>
          </p:cNvPr>
          <p:cNvSpPr txBox="1"/>
          <p:nvPr/>
        </p:nvSpPr>
        <p:spPr>
          <a:xfrm>
            <a:off x="2179527" y="4899484"/>
            <a:ext cx="8143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References: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ENCODE ChIP-seq pipeline: </a:t>
            </a:r>
            <a:r>
              <a:rPr lang="en-US" dirty="0">
                <a:solidFill>
                  <a:schemeClr val="accent3"/>
                </a:solidFill>
                <a:hlinkClick r:id="rId3"/>
              </a:rPr>
              <a:t>https://www.encodeproject.org/pipelines/ENCPL138KID/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Intro to ChIP-seq: </a:t>
            </a:r>
            <a:r>
              <a:rPr lang="en-US" dirty="0">
                <a:solidFill>
                  <a:schemeClr val="accent3"/>
                </a:solidFill>
                <a:hlinkClick r:id="rId4"/>
              </a:rPr>
              <a:t>https://github.com/hbctraining/Intro-to-ChIPseq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5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19" y="1802487"/>
            <a:ext cx="5683120" cy="4162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Transcription factor bind to consensus motif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0764" y="2432705"/>
            <a:ext cx="1739579" cy="877005"/>
            <a:chOff x="6391963" y="3718652"/>
            <a:chExt cx="1739579" cy="87700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068" y="3718652"/>
              <a:ext cx="1109685" cy="76962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91963" y="4226325"/>
              <a:ext cx="17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Consensus motif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1149610" y="2053905"/>
            <a:ext cx="628111" cy="628111"/>
          </a:xfrm>
          <a:prstGeom prst="ellipse">
            <a:avLst/>
          </a:prstGeom>
          <a:gradFill flip="none" rotWithShape="1">
            <a:gsLst>
              <a:gs pos="22000">
                <a:schemeClr val="accent1">
                  <a:lumMod val="5000"/>
                  <a:lumOff val="95000"/>
                </a:schemeClr>
              </a:gs>
              <a:gs pos="83000">
                <a:srgbClr val="49E2F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22939-B7F0-8B40-9DD6-BF5100DA0BDE}"/>
              </a:ext>
            </a:extLst>
          </p:cNvPr>
          <p:cNvSpPr/>
          <p:nvPr/>
        </p:nvSpPr>
        <p:spPr>
          <a:xfrm>
            <a:off x="6331527" y="1607128"/>
            <a:ext cx="2424546" cy="204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CC6FA779-B3E7-9C4A-B5F4-37D247AA6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011" y="2084828"/>
            <a:ext cx="4269738" cy="1255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C0BBF-8AF6-9D4E-B91D-764DA9ACF89F}"/>
              </a:ext>
            </a:extLst>
          </p:cNvPr>
          <p:cNvSpPr txBox="1"/>
          <p:nvPr/>
        </p:nvSpPr>
        <p:spPr>
          <a:xfrm>
            <a:off x="5102309" y="1570916"/>
            <a:ext cx="12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ChIP-seq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B7EB7-6D24-BF44-80CD-070BE97A2B20}"/>
              </a:ext>
            </a:extLst>
          </p:cNvPr>
          <p:cNvSpPr txBox="1"/>
          <p:nvPr/>
        </p:nvSpPr>
        <p:spPr>
          <a:xfrm>
            <a:off x="8950659" y="1659404"/>
            <a:ext cx="253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linkClick r:id="rId6"/>
              </a:rPr>
              <a:t>Homer:</a:t>
            </a:r>
            <a:endParaRPr lang="en-US" sz="2400" b="1" dirty="0"/>
          </a:p>
          <a:p>
            <a:r>
              <a:rPr lang="en-US" sz="2400" dirty="0"/>
              <a:t>By searching for consensus motifs, we can look for putative TF binding sites</a:t>
            </a:r>
          </a:p>
        </p:txBody>
      </p:sp>
    </p:spTree>
    <p:extLst>
      <p:ext uri="{BB962C8B-B14F-4D97-AF65-F5344CB8AC3E}">
        <p14:creationId xmlns:p14="http://schemas.microsoft.com/office/powerpoint/2010/main" val="160078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3656"/>
              </p:ext>
            </p:extLst>
          </p:nvPr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TF motif enrichment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Homer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5622-6885-A74C-9EE7-86010B49F99C}"/>
              </a:ext>
            </a:extLst>
          </p:cNvPr>
          <p:cNvSpPr txBox="1"/>
          <p:nvPr/>
        </p:nvSpPr>
        <p:spPr>
          <a:xfrm>
            <a:off x="11572830" y="3792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34DD53-1155-5349-AC30-7F544142C169}"/>
              </a:ext>
            </a:extLst>
          </p:cNvPr>
          <p:cNvSpPr txBox="1"/>
          <p:nvPr/>
        </p:nvSpPr>
        <p:spPr>
          <a:xfrm>
            <a:off x="11570519" y="45187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0D0259-90AC-3F45-8463-6A326ACFC2FD}"/>
              </a:ext>
            </a:extLst>
          </p:cNvPr>
          <p:cNvSpPr txBox="1"/>
          <p:nvPr/>
        </p:nvSpPr>
        <p:spPr>
          <a:xfrm>
            <a:off x="11566188" y="49170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D9759E-C6B0-AF4D-BA0E-1C3F4EF53A1E}"/>
              </a:ext>
            </a:extLst>
          </p:cNvPr>
          <p:cNvSpPr txBox="1"/>
          <p:nvPr/>
        </p:nvSpPr>
        <p:spPr>
          <a:xfrm>
            <a:off x="11566188" y="52790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93A2FD-2738-E347-8C98-7EDAFA0E1E11}"/>
              </a:ext>
            </a:extLst>
          </p:cNvPr>
          <p:cNvSpPr txBox="1"/>
          <p:nvPr/>
        </p:nvSpPr>
        <p:spPr>
          <a:xfrm>
            <a:off x="11566732" y="56300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9098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ADFC-EA21-F944-B013-EC13661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1BCC-CB46-B243-A16F-D3F122AC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Tips: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931C1-69EF-D841-BF21-355AF1B500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Questions:</a:t>
            </a:r>
          </a:p>
          <a:p>
            <a:pPr marL="0" indent="0">
              <a:buNone/>
            </a:pPr>
            <a:r>
              <a:rPr lang="en-US" sz="2000" dirty="0"/>
              <a:t>1. Run </a:t>
            </a:r>
            <a:r>
              <a:rPr lang="en-US" sz="2000" dirty="0" err="1"/>
              <a:t>ChIPQC</a:t>
            </a:r>
            <a:r>
              <a:rPr lang="en-US" sz="2000" dirty="0"/>
              <a:t> for </a:t>
            </a:r>
            <a:br>
              <a:rPr lang="en-US" sz="2000" dirty="0"/>
            </a:br>
            <a:r>
              <a:rPr lang="en-US" sz="2000" b="1" dirty="0"/>
              <a:t>SRR3001750_srt_dupr.chr2.chr11.bam</a:t>
            </a:r>
          </a:p>
          <a:p>
            <a:pPr marL="457200" lvl="1" indent="0">
              <a:buNone/>
            </a:pPr>
            <a:r>
              <a:rPr lang="en-US" dirty="0"/>
              <a:t>- Sort and index bam file</a:t>
            </a:r>
            <a:br>
              <a:rPr lang="en-US" dirty="0"/>
            </a:br>
            <a:r>
              <a:rPr lang="en-US" dirty="0"/>
              <a:t>- Run MACS2</a:t>
            </a:r>
            <a:br>
              <a:rPr lang="en-US" dirty="0"/>
            </a:br>
            <a:r>
              <a:rPr lang="en-US" dirty="0"/>
              <a:t>- Create sample sheet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ChIPQC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2. Use Homer to search for TF motifs in </a:t>
            </a:r>
            <a:r>
              <a:rPr lang="en-US" sz="2000" dirty="0" err="1"/>
              <a:t>broadPeak</a:t>
            </a:r>
            <a:r>
              <a:rPr lang="en-US" sz="2000" dirty="0"/>
              <a:t> file (from Q1)</a:t>
            </a:r>
          </a:p>
          <a:p>
            <a:pPr marL="457200" lvl="1" indent="0">
              <a:buNone/>
            </a:pPr>
            <a:r>
              <a:rPr lang="en-US" dirty="0"/>
              <a:t>- What are the top 5 </a:t>
            </a:r>
            <a:r>
              <a:rPr lang="en-US" dirty="0" err="1"/>
              <a:t>knownResults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- What is the difference between </a:t>
            </a:r>
            <a:r>
              <a:rPr lang="en-US" dirty="0" err="1"/>
              <a:t>knownResults</a:t>
            </a:r>
            <a:r>
              <a:rPr lang="en-US" dirty="0"/>
              <a:t> and </a:t>
            </a:r>
            <a:r>
              <a:rPr lang="en-US" dirty="0" err="1"/>
              <a:t>homerResults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54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Using sticky notes for feedback</a:t>
            </a:r>
            <a:endParaRPr dirty="0"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620200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4391518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8162816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5866300" y="2091767"/>
            <a:ext cx="1288000" cy="763600"/>
          </a:xfrm>
          <a:prstGeom prst="rect">
            <a:avLst/>
          </a:prstGeom>
          <a:solidFill>
            <a:srgbClr val="D3E6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26"/>
          <p:cNvSpPr/>
          <p:nvPr/>
        </p:nvSpPr>
        <p:spPr>
          <a:xfrm>
            <a:off x="2092100" y="2091767"/>
            <a:ext cx="1288000" cy="763600"/>
          </a:xfrm>
          <a:prstGeom prst="rect">
            <a:avLst/>
          </a:prstGeom>
          <a:solidFill>
            <a:srgbClr val="60C2B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6"/>
          <p:cNvSpPr/>
          <p:nvPr/>
        </p:nvSpPr>
        <p:spPr>
          <a:xfrm>
            <a:off x="9640500" y="2091767"/>
            <a:ext cx="1288000" cy="763600"/>
          </a:xfrm>
          <a:prstGeom prst="rect">
            <a:avLst/>
          </a:prstGeom>
          <a:solidFill>
            <a:srgbClr val="E6457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26"/>
          <p:cNvSpPr txBox="1"/>
          <p:nvPr/>
        </p:nvSpPr>
        <p:spPr>
          <a:xfrm>
            <a:off x="6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“I’ve got a good handle on things…”</a:t>
            </a:r>
            <a:endParaRPr sz="2533"/>
          </a:p>
        </p:txBody>
      </p:sp>
      <p:sp>
        <p:nvSpPr>
          <p:cNvPr id="245" name="Google Shape;245;p26"/>
          <p:cNvSpPr txBox="1"/>
          <p:nvPr/>
        </p:nvSpPr>
        <p:spPr>
          <a:xfrm>
            <a:off x="44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 think I understand but I’m still working through things…”</a:t>
            </a:r>
            <a:endParaRPr sz="2533"/>
          </a:p>
        </p:txBody>
      </p:sp>
      <p:sp>
        <p:nvSpPr>
          <p:cNvPr id="246" name="Google Shape;246;p26"/>
          <p:cNvSpPr txBox="1"/>
          <p:nvPr/>
        </p:nvSpPr>
        <p:spPr>
          <a:xfrm>
            <a:off x="8220200" y="5064567"/>
            <a:ext cx="35024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“I’m not understanding and I’m a little lost right now...”</a:t>
            </a:r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490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3" grpId="0" animBg="1"/>
      <p:bldP spid="244" grpId="0"/>
      <p:bldP spid="245" grpId="0"/>
      <p:bldP spid="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B57-3C1A-274D-97A8-6B23D42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course material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B88E569-8946-7643-BC84-F0DFF5920F2C}"/>
              </a:ext>
            </a:extLst>
          </p:cNvPr>
          <p:cNvSpPr/>
          <p:nvPr/>
        </p:nvSpPr>
        <p:spPr>
          <a:xfrm>
            <a:off x="1149930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973B-0E5B-6A48-9727-4D566E48AFE8}"/>
              </a:ext>
            </a:extLst>
          </p:cNvPr>
          <p:cNvSpPr txBox="1"/>
          <p:nvPr/>
        </p:nvSpPr>
        <p:spPr>
          <a:xfrm>
            <a:off x="1328074" y="2120150"/>
            <a:ext cx="3038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91E8-A043-0D4B-A5B9-D0BA28565FEF}"/>
              </a:ext>
            </a:extLst>
          </p:cNvPr>
          <p:cNvSpPr txBox="1"/>
          <p:nvPr/>
        </p:nvSpPr>
        <p:spPr>
          <a:xfrm>
            <a:off x="2404922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DF655-D010-5F4F-88AB-928F14C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0" y="4070810"/>
            <a:ext cx="2016992" cy="2118689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DFA37DC-5195-704D-91C0-F5BEDF91C541}"/>
              </a:ext>
            </a:extLst>
          </p:cNvPr>
          <p:cNvSpPr/>
          <p:nvPr/>
        </p:nvSpPr>
        <p:spPr>
          <a:xfrm>
            <a:off x="7185427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DC4BA-CC83-8047-A246-AB5CEF262D00}"/>
              </a:ext>
            </a:extLst>
          </p:cNvPr>
          <p:cNvSpPr txBox="1"/>
          <p:nvPr/>
        </p:nvSpPr>
        <p:spPr>
          <a:xfrm>
            <a:off x="8353457" y="2120150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2F17B-2A9B-9544-99A2-8B8393A21853}"/>
              </a:ext>
            </a:extLst>
          </p:cNvPr>
          <p:cNvSpPr txBox="1"/>
          <p:nvPr/>
        </p:nvSpPr>
        <p:spPr>
          <a:xfrm>
            <a:off x="8440419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My_name_HW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48BE50-34B5-9F4D-AF01-33E3886A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27" y="4070810"/>
            <a:ext cx="2016992" cy="2118689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111549B2-DC43-7B48-AE88-3A61B8302654}"/>
              </a:ext>
            </a:extLst>
          </p:cNvPr>
          <p:cNvSpPr/>
          <p:nvPr/>
        </p:nvSpPr>
        <p:spPr>
          <a:xfrm>
            <a:off x="2660075" y="3556073"/>
            <a:ext cx="374073" cy="100491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04038-D505-7F42-8F24-620A93CDD895}"/>
              </a:ext>
            </a:extLst>
          </p:cNvPr>
          <p:cNvSpPr txBox="1"/>
          <p:nvPr/>
        </p:nvSpPr>
        <p:spPr>
          <a:xfrm>
            <a:off x="2972417" y="3783315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pull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C86B28-E038-374A-A5D0-781FE4BAB6DC}"/>
              </a:ext>
            </a:extLst>
          </p:cNvPr>
          <p:cNvSpPr/>
          <p:nvPr/>
        </p:nvSpPr>
        <p:spPr>
          <a:xfrm rot="16200000">
            <a:off x="5761258" y="4802333"/>
            <a:ext cx="374073" cy="65563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18F1E-296D-9740-B115-D4BAEA751977}"/>
              </a:ext>
            </a:extLst>
          </p:cNvPr>
          <p:cNvSpPr txBox="1"/>
          <p:nvPr/>
        </p:nvSpPr>
        <p:spPr>
          <a:xfrm>
            <a:off x="5534545" y="4560988"/>
            <a:ext cx="77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7EF76FB-B153-154E-B158-02D3F2B5F40C}"/>
              </a:ext>
            </a:extLst>
          </p:cNvPr>
          <p:cNvSpPr/>
          <p:nvPr/>
        </p:nvSpPr>
        <p:spPr>
          <a:xfrm rot="10800000">
            <a:off x="8862439" y="3520943"/>
            <a:ext cx="374073" cy="100491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FDC61-3351-7F47-A108-C44249F8DCA1}"/>
              </a:ext>
            </a:extLst>
          </p:cNvPr>
          <p:cNvSpPr txBox="1"/>
          <p:nvPr/>
        </p:nvSpPr>
        <p:spPr>
          <a:xfrm>
            <a:off x="9236512" y="378331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2872D-EC76-F84B-B5FC-A5FCCAEE935E}"/>
              </a:ext>
            </a:extLst>
          </p:cNvPr>
          <p:cNvSpPr txBox="1"/>
          <p:nvPr/>
        </p:nvSpPr>
        <p:spPr>
          <a:xfrm>
            <a:off x="2476676" y="5913009"/>
            <a:ext cx="723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you want to use packages you installed in “chip” environment, do: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source activate chip</a:t>
            </a:r>
          </a:p>
        </p:txBody>
      </p:sp>
    </p:spTree>
    <p:extLst>
      <p:ext uri="{BB962C8B-B14F-4D97-AF65-F5344CB8AC3E}">
        <p14:creationId xmlns:p14="http://schemas.microsoft.com/office/powerpoint/2010/main" val="20035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4" grpId="0" animBg="1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, outdoor, toy, person&#13;&#10;&#13;&#10;Description automatically generated">
            <a:extLst>
              <a:ext uri="{FF2B5EF4-FFF2-40B4-BE49-F238E27FC236}">
                <a16:creationId xmlns:a16="http://schemas.microsoft.com/office/drawing/2014/main" id="{4E16B4C9-D704-2A47-B277-F6576A40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9" y="2514194"/>
            <a:ext cx="5264290" cy="29611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979294-FF81-1444-8240-6FCC357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tips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0C69700-4233-EA44-BADA-76395323D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4787" y="2514194"/>
            <a:ext cx="5700584" cy="2966936"/>
          </a:xfr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0151E6CF-1B59-2447-9905-EE7B61274B97}"/>
              </a:ext>
            </a:extLst>
          </p:cNvPr>
          <p:cNvSpPr/>
          <p:nvPr/>
        </p:nvSpPr>
        <p:spPr>
          <a:xfrm rot="19950021" flipH="1">
            <a:off x="5872883" y="2346915"/>
            <a:ext cx="1864540" cy="897891"/>
          </a:xfrm>
          <a:prstGeom prst="wedgeEllipseCallout">
            <a:avLst/>
          </a:prstGeom>
          <a:solidFill>
            <a:srgbClr val="FC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 just copy-pasted those codes …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C1503C8-717E-AD49-9AB5-DFF9537DF03C}"/>
              </a:ext>
            </a:extLst>
          </p:cNvPr>
          <p:cNvSpPr/>
          <p:nvPr/>
        </p:nvSpPr>
        <p:spPr>
          <a:xfrm rot="2443474">
            <a:off x="9356628" y="2398521"/>
            <a:ext cx="1832185" cy="1185775"/>
          </a:xfrm>
          <a:prstGeom prst="wedgeEllipseCallout">
            <a:avLst/>
          </a:prstGeom>
          <a:solidFill>
            <a:srgbClr val="2D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did</a:t>
            </a:r>
          </a:p>
          <a:p>
            <a:pPr algn="ctr"/>
            <a:r>
              <a:rPr lang="en-US" sz="2000" dirty="0"/>
              <a:t>you say?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E7362-4C99-5C44-985E-A9E84213489D}"/>
              </a:ext>
            </a:extLst>
          </p:cNvPr>
          <p:cNvSpPr txBox="1"/>
          <p:nvPr/>
        </p:nvSpPr>
        <p:spPr>
          <a:xfrm>
            <a:off x="7231531" y="1682795"/>
            <a:ext cx="320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Copy-pasting is not…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930DE-FE97-674E-B055-339ACD307110}"/>
              </a:ext>
            </a:extLst>
          </p:cNvPr>
          <p:cNvSpPr txBox="1"/>
          <p:nvPr/>
        </p:nvSpPr>
        <p:spPr>
          <a:xfrm>
            <a:off x="727120" y="1705560"/>
            <a:ext cx="482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Google is man’s new best friend</a:t>
            </a:r>
          </a:p>
        </p:txBody>
      </p:sp>
    </p:spTree>
    <p:extLst>
      <p:ext uri="{BB962C8B-B14F-4D97-AF65-F5344CB8AC3E}">
        <p14:creationId xmlns:p14="http://schemas.microsoft.com/office/powerpoint/2010/main" val="16525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60CC-1D01-994D-8C30-BBBC251C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7585-957D-0547-B9C8-01EC4000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Install Homer: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http://homer.ucsd.edu/homer/introduction/install.html</a:t>
            </a:r>
            <a:endParaRPr lang="pt" b="1" dirty="0"/>
          </a:p>
          <a:p>
            <a:endParaRPr lang="pt" sz="2000" b="1" dirty="0"/>
          </a:p>
          <a:p>
            <a:r>
              <a:rPr lang="en-US" sz="2000" dirty="0"/>
              <a:t>Add Homer path to bash profile:</a:t>
            </a:r>
            <a:br>
              <a:rPr lang="en-US" sz="2000" dirty="0"/>
            </a:br>
            <a:r>
              <a:rPr lang="en-US" sz="2000" dirty="0" err="1">
                <a:solidFill>
                  <a:schemeClr val="accent1"/>
                </a:solidFill>
              </a:rPr>
              <a:t>nano</a:t>
            </a:r>
            <a:r>
              <a:rPr lang="en-US" sz="2000" dirty="0">
                <a:solidFill>
                  <a:schemeClr val="accent1"/>
                </a:solidFill>
              </a:rPr>
              <a:t> ~/.</a:t>
            </a:r>
            <a:r>
              <a:rPr lang="en-US" sz="2000" dirty="0" err="1">
                <a:solidFill>
                  <a:schemeClr val="accent1"/>
                </a:solidFill>
              </a:rPr>
              <a:t>bash_profile</a:t>
            </a:r>
            <a:br>
              <a:rPr lang="en-US" sz="2000" dirty="0">
                <a:solidFill>
                  <a:schemeClr val="accent1"/>
                </a:solidFill>
              </a:rPr>
            </a:b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export PATH=”</a:t>
            </a:r>
            <a:r>
              <a:rPr lang="en-US" sz="2000" dirty="0" err="1">
                <a:solidFill>
                  <a:schemeClr val="accent1"/>
                </a:solidFill>
              </a:rPr>
              <a:t>yourpathto</a:t>
            </a:r>
            <a:r>
              <a:rPr lang="en-US" sz="2000" dirty="0">
                <a:solidFill>
                  <a:schemeClr val="accent1"/>
                </a:solidFill>
              </a:rPr>
              <a:t>/homer/bin:$PATH"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60CC-1D01-994D-8C30-BBBC251C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Q&amp;A.4 R problems &amp;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7585-957D-0547-B9C8-01EC4000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3"/>
            <a:ext cx="10515600" cy="2505428"/>
          </a:xfrm>
        </p:spPr>
        <p:txBody>
          <a:bodyPr/>
          <a:lstStyle/>
          <a:p>
            <a:r>
              <a:rPr lang="en-US" sz="2000" dirty="0"/>
              <a:t>If you want to use your local R instead of </a:t>
            </a:r>
            <a:r>
              <a:rPr lang="en-US" sz="2000" dirty="0" err="1"/>
              <a:t>Ananconda’s</a:t>
            </a:r>
            <a:r>
              <a:rPr lang="en-US" sz="2000" dirty="0"/>
              <a:t> R, uninstall </a:t>
            </a:r>
            <a:r>
              <a:rPr lang="en-US" sz="2000" dirty="0" err="1"/>
              <a:t>Ananconda’s</a:t>
            </a:r>
            <a:r>
              <a:rPr lang="en-US" sz="2000" dirty="0"/>
              <a:t> R:</a:t>
            </a:r>
            <a:br>
              <a:rPr lang="en-US" sz="2000" dirty="0"/>
            </a:br>
            <a:r>
              <a:rPr lang="pt" sz="2000" dirty="0">
                <a:solidFill>
                  <a:schemeClr val="accent1"/>
                </a:solidFill>
              </a:rPr>
              <a:t>conda </a:t>
            </a:r>
            <a:r>
              <a:rPr lang="pt" sz="2000" dirty="0" err="1">
                <a:solidFill>
                  <a:schemeClr val="accent1"/>
                </a:solidFill>
              </a:rPr>
              <a:t>uninstall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-base</a:t>
            </a:r>
            <a:endParaRPr lang="pt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" sz="2000" dirty="0" err="1"/>
              <a:t>Check</a:t>
            </a:r>
            <a:r>
              <a:rPr lang="pt" sz="2000" dirty="0"/>
              <a:t> </a:t>
            </a:r>
            <a:r>
              <a:rPr lang="pt" sz="2000" dirty="0" err="1"/>
              <a:t>where</a:t>
            </a:r>
            <a:r>
              <a:rPr lang="pt" sz="2000" dirty="0"/>
              <a:t> </a:t>
            </a:r>
            <a:r>
              <a:rPr lang="pt" sz="2000" dirty="0" err="1"/>
              <a:t>is</a:t>
            </a:r>
            <a:r>
              <a:rPr lang="pt" sz="2000" dirty="0"/>
              <a:t> </a:t>
            </a:r>
            <a:r>
              <a:rPr lang="pt" sz="2000" dirty="0" err="1"/>
              <a:t>your</a:t>
            </a:r>
            <a:r>
              <a:rPr lang="pt" sz="2000" dirty="0"/>
              <a:t> </a:t>
            </a:r>
            <a:r>
              <a:rPr lang="pt" sz="2000" dirty="0" err="1"/>
              <a:t>R</a:t>
            </a:r>
            <a:r>
              <a:rPr lang="pt" sz="2000" dirty="0"/>
              <a:t> </a:t>
            </a:r>
            <a:r>
              <a:rPr lang="pt" sz="2000" dirty="0" err="1"/>
              <a:t>executable</a:t>
            </a:r>
            <a:r>
              <a:rPr lang="pt" sz="2000" dirty="0"/>
              <a:t>:</a:t>
            </a:r>
            <a:br>
              <a:rPr lang="pt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" sz="2000" dirty="0" err="1">
                <a:solidFill>
                  <a:schemeClr val="accent1"/>
                </a:solidFill>
              </a:rPr>
              <a:t>which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" sz="2000" dirty="0" err="1"/>
              <a:t>If</a:t>
            </a:r>
            <a:r>
              <a:rPr lang="pt" sz="2000" dirty="0"/>
              <a:t> </a:t>
            </a:r>
            <a:r>
              <a:rPr lang="pt" sz="2000" dirty="0" err="1"/>
              <a:t>you</a:t>
            </a:r>
            <a:r>
              <a:rPr lang="pt" sz="2000" dirty="0"/>
              <a:t> </a:t>
            </a:r>
            <a:r>
              <a:rPr lang="pt" sz="2000" dirty="0" err="1"/>
              <a:t>want</a:t>
            </a:r>
            <a:r>
              <a:rPr lang="pt" sz="2000" dirty="0"/>
              <a:t> </a:t>
            </a:r>
            <a:r>
              <a:rPr lang="pt" sz="2000" dirty="0" err="1"/>
              <a:t>to</a:t>
            </a:r>
            <a:r>
              <a:rPr lang="pt" sz="2000" dirty="0"/>
              <a:t> use </a:t>
            </a:r>
            <a:r>
              <a:rPr lang="pt" sz="2000" dirty="0" err="1"/>
              <a:t>Ananconda’s</a:t>
            </a:r>
            <a:r>
              <a:rPr lang="pt" sz="2000" dirty="0"/>
              <a:t> </a:t>
            </a:r>
            <a:r>
              <a:rPr lang="pt" sz="2000" dirty="0" err="1"/>
              <a:t>R</a:t>
            </a:r>
            <a:r>
              <a:rPr lang="pt" sz="2000" dirty="0"/>
              <a:t> (</a:t>
            </a:r>
            <a:r>
              <a:rPr lang="pt" sz="2000" dirty="0">
                <a:solidFill>
                  <a:srgbClr val="FF0000"/>
                </a:solidFill>
              </a:rPr>
              <a:t>Do </a:t>
            </a:r>
            <a:r>
              <a:rPr lang="pt" sz="2000" dirty="0" err="1">
                <a:solidFill>
                  <a:srgbClr val="FF0000"/>
                </a:solidFill>
              </a:rPr>
              <a:t>not</a:t>
            </a:r>
            <a:r>
              <a:rPr lang="pt" sz="2000" dirty="0">
                <a:solidFill>
                  <a:srgbClr val="FF0000"/>
                </a:solidFill>
              </a:rPr>
              <a:t> </a:t>
            </a:r>
            <a:r>
              <a:rPr lang="pt" sz="2000" dirty="0" err="1">
                <a:solidFill>
                  <a:srgbClr val="FF0000"/>
                </a:solidFill>
              </a:rPr>
              <a:t>recommend</a:t>
            </a:r>
            <a:r>
              <a:rPr lang="pt" sz="2000" dirty="0"/>
              <a:t>) </a:t>
            </a:r>
            <a:r>
              <a:rPr lang="pt" sz="2000" dirty="0" err="1"/>
              <a:t>and</a:t>
            </a:r>
            <a:r>
              <a:rPr lang="pt" sz="2000" dirty="0"/>
              <a:t> </a:t>
            </a:r>
            <a:r>
              <a:rPr lang="pt" sz="2000" dirty="0" err="1"/>
              <a:t>your</a:t>
            </a:r>
            <a:r>
              <a:rPr lang="pt" sz="2000" dirty="0"/>
              <a:t> R </a:t>
            </a:r>
            <a:r>
              <a:rPr lang="pt" sz="2000" dirty="0" err="1"/>
              <a:t>version</a:t>
            </a:r>
            <a:r>
              <a:rPr lang="pt" sz="2000" dirty="0"/>
              <a:t> </a:t>
            </a:r>
            <a:r>
              <a:rPr lang="pt" sz="2000" dirty="0" err="1"/>
              <a:t>is</a:t>
            </a:r>
            <a:r>
              <a:rPr lang="pt" sz="2000" dirty="0"/>
              <a:t> </a:t>
            </a:r>
            <a:r>
              <a:rPr lang="pt" sz="2000" dirty="0" err="1"/>
              <a:t>not</a:t>
            </a:r>
            <a:r>
              <a:rPr lang="pt" sz="2000" dirty="0"/>
              <a:t> </a:t>
            </a:r>
            <a:r>
              <a:rPr lang="pt" sz="2000" dirty="0" err="1"/>
              <a:t>up</a:t>
            </a:r>
            <a:r>
              <a:rPr lang="pt" sz="2000" dirty="0"/>
              <a:t>-</a:t>
            </a:r>
            <a:r>
              <a:rPr lang="pt" sz="2000" dirty="0" err="1"/>
              <a:t>to</a:t>
            </a:r>
            <a:r>
              <a:rPr lang="pt" sz="2000" dirty="0"/>
              <a:t>-date:</a:t>
            </a:r>
            <a:br>
              <a:rPr lang="pt" sz="2000" dirty="0"/>
            </a:br>
            <a:r>
              <a:rPr lang="pt" sz="2000" dirty="0">
                <a:solidFill>
                  <a:schemeClr val="accent1"/>
                </a:solidFill>
              </a:rPr>
              <a:t>conda </a:t>
            </a:r>
            <a:r>
              <a:rPr lang="pt" sz="2000" dirty="0" err="1">
                <a:solidFill>
                  <a:schemeClr val="accent1"/>
                </a:solidFill>
              </a:rPr>
              <a:t>uninstall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-base</a:t>
            </a:r>
            <a:br>
              <a:rPr lang="pt" sz="2000" dirty="0">
                <a:solidFill>
                  <a:schemeClr val="accent1"/>
                </a:solidFill>
              </a:rPr>
            </a:br>
            <a:r>
              <a:rPr lang="pt" sz="2000" dirty="0">
                <a:solidFill>
                  <a:schemeClr val="accent1"/>
                </a:solidFill>
              </a:rPr>
              <a:t>conda </a:t>
            </a:r>
            <a:r>
              <a:rPr lang="pt" sz="2000" dirty="0" err="1">
                <a:solidFill>
                  <a:schemeClr val="accent1"/>
                </a:solidFill>
              </a:rPr>
              <a:t>install</a:t>
            </a:r>
            <a:r>
              <a:rPr lang="pt" sz="2000" dirty="0">
                <a:solidFill>
                  <a:schemeClr val="accent1"/>
                </a:solidFill>
              </a:rPr>
              <a:t> -</a:t>
            </a:r>
            <a:r>
              <a:rPr lang="pt" sz="2000" dirty="0" err="1">
                <a:solidFill>
                  <a:schemeClr val="accent1"/>
                </a:solidFill>
              </a:rPr>
              <a:t>c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 </a:t>
            </a:r>
            <a:r>
              <a:rPr lang="pt" sz="2000" dirty="0" err="1">
                <a:solidFill>
                  <a:schemeClr val="accent1"/>
                </a:solidFill>
              </a:rPr>
              <a:t>r</a:t>
            </a:r>
            <a:r>
              <a:rPr lang="pt" sz="2000" dirty="0">
                <a:solidFill>
                  <a:schemeClr val="accent1"/>
                </a:solidFill>
              </a:rPr>
              <a:t>=3.5.1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EBC45-E00A-9641-A5A7-549EA9E479EE}"/>
              </a:ext>
            </a:extLst>
          </p:cNvPr>
          <p:cNvSpPr txBox="1"/>
          <p:nvPr/>
        </p:nvSpPr>
        <p:spPr>
          <a:xfrm>
            <a:off x="4062211" y="4482697"/>
            <a:ext cx="6255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DA048-3C12-5649-85FB-66EE371AF6BD}"/>
              </a:ext>
            </a:extLst>
          </p:cNvPr>
          <p:cNvSpPr txBox="1"/>
          <p:nvPr/>
        </p:nvSpPr>
        <p:spPr>
          <a:xfrm>
            <a:off x="6474561" y="4482697"/>
            <a:ext cx="7841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E2FC-9F32-304F-AF4E-4421A025E55B}"/>
              </a:ext>
            </a:extLst>
          </p:cNvPr>
          <p:cNvSpPr txBox="1"/>
          <p:nvPr/>
        </p:nvSpPr>
        <p:spPr>
          <a:xfrm>
            <a:off x="6163419" y="5157611"/>
            <a:ext cx="6222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AA820-2F2E-BA45-A7D5-22C1F1158244}"/>
              </a:ext>
            </a:extLst>
          </p:cNvPr>
          <p:cNvSpPr txBox="1"/>
          <p:nvPr/>
        </p:nvSpPr>
        <p:spPr>
          <a:xfrm>
            <a:off x="6969248" y="5157611"/>
            <a:ext cx="5790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D6A83-2DE0-3F44-8C21-4E81B18707D3}"/>
              </a:ext>
            </a:extLst>
          </p:cNvPr>
          <p:cNvSpPr txBox="1"/>
          <p:nvPr/>
        </p:nvSpPr>
        <p:spPr>
          <a:xfrm>
            <a:off x="4898279" y="3825524"/>
            <a:ext cx="14822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F1EB39-0748-0146-9311-449E694D96DD}"/>
              </a:ext>
            </a:extLst>
          </p:cNvPr>
          <p:cNvCxnSpPr>
            <a:stCxn id="8" idx="2"/>
            <a:endCxn id="4" idx="0"/>
          </p:cNvCxnSpPr>
          <p:nvPr/>
        </p:nvCxnSpPr>
        <p:spPr>
          <a:xfrm flipH="1">
            <a:off x="4374989" y="4194856"/>
            <a:ext cx="1264391" cy="2878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CB06E5-B2AC-E141-96C1-6535B12CF314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5639380" y="4194856"/>
            <a:ext cx="1227276" cy="287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F60530-2952-134B-AB82-259ACAEC2A8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474562" y="4852029"/>
            <a:ext cx="392094" cy="30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66200-6737-2745-AADF-38E48FB9AB7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866656" y="4852029"/>
            <a:ext cx="392095" cy="30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528BB-F3CF-5846-9583-8892B95DED5A}"/>
              </a:ext>
            </a:extLst>
          </p:cNvPr>
          <p:cNvCxnSpPr>
            <a:stCxn id="4" idx="2"/>
          </p:cNvCxnSpPr>
          <p:nvPr/>
        </p:nvCxnSpPr>
        <p:spPr>
          <a:xfrm>
            <a:off x="4374989" y="4852029"/>
            <a:ext cx="0" cy="30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B20C6C-EB0E-5940-AF98-23904D405146}"/>
              </a:ext>
            </a:extLst>
          </p:cNvPr>
          <p:cNvSpPr txBox="1"/>
          <p:nvPr/>
        </p:nvSpPr>
        <p:spPr>
          <a:xfrm>
            <a:off x="4196094" y="5157611"/>
            <a:ext cx="35779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3165E-FCB4-3745-96B8-00DC9FA3A678}"/>
              </a:ext>
            </a:extLst>
          </p:cNvPr>
          <p:cNvCxnSpPr>
            <a:stCxn id="6" idx="2"/>
          </p:cNvCxnSpPr>
          <p:nvPr/>
        </p:nvCxnSpPr>
        <p:spPr>
          <a:xfrm flipH="1">
            <a:off x="6474561" y="5526943"/>
            <a:ext cx="1" cy="30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E5D700-CE9F-D949-89E2-AD340720D7FA}"/>
              </a:ext>
            </a:extLst>
          </p:cNvPr>
          <p:cNvCxnSpPr/>
          <p:nvPr/>
        </p:nvCxnSpPr>
        <p:spPr>
          <a:xfrm flipH="1">
            <a:off x="7258750" y="5526943"/>
            <a:ext cx="1" cy="30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2B1F17-72B5-B54B-BE07-E5EABDA92333}"/>
              </a:ext>
            </a:extLst>
          </p:cNvPr>
          <p:cNvSpPr txBox="1"/>
          <p:nvPr/>
        </p:nvSpPr>
        <p:spPr>
          <a:xfrm>
            <a:off x="6295666" y="5829805"/>
            <a:ext cx="35779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9CE3B-CD46-724E-B8EC-D1F1C8272C73}"/>
              </a:ext>
            </a:extLst>
          </p:cNvPr>
          <p:cNvSpPr txBox="1"/>
          <p:nvPr/>
        </p:nvSpPr>
        <p:spPr>
          <a:xfrm>
            <a:off x="7079855" y="5839612"/>
            <a:ext cx="35779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3C945D-468A-4F44-B2E2-92ADE303992F}"/>
              </a:ext>
            </a:extLst>
          </p:cNvPr>
          <p:cNvSpPr txBox="1"/>
          <p:nvPr/>
        </p:nvSpPr>
        <p:spPr>
          <a:xfrm>
            <a:off x="6319989" y="570111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4D0F78-61B0-0740-B729-A98D851572EB}"/>
              </a:ext>
            </a:extLst>
          </p:cNvPr>
          <p:cNvSpPr txBox="1"/>
          <p:nvPr/>
        </p:nvSpPr>
        <p:spPr>
          <a:xfrm>
            <a:off x="7096777" y="570111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8498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47704"/>
              </p:ext>
            </p:extLst>
          </p:nvPr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TF motif enrichment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Homer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8FA014-0CE0-4F49-905E-812D4FE1ABD8}"/>
              </a:ext>
            </a:extLst>
          </p:cNvPr>
          <p:cNvSpPr/>
          <p:nvPr/>
        </p:nvSpPr>
        <p:spPr>
          <a:xfrm>
            <a:off x="5734865" y="5297952"/>
            <a:ext cx="6426778" cy="409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5622-6885-A74C-9EE7-86010B49F99C}"/>
              </a:ext>
            </a:extLst>
          </p:cNvPr>
          <p:cNvSpPr txBox="1"/>
          <p:nvPr/>
        </p:nvSpPr>
        <p:spPr>
          <a:xfrm>
            <a:off x="11572830" y="3792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34DD53-1155-5349-AC30-7F544142C169}"/>
              </a:ext>
            </a:extLst>
          </p:cNvPr>
          <p:cNvSpPr txBox="1"/>
          <p:nvPr/>
        </p:nvSpPr>
        <p:spPr>
          <a:xfrm>
            <a:off x="11570519" y="45187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0D0259-90AC-3F45-8463-6A326ACFC2FD}"/>
              </a:ext>
            </a:extLst>
          </p:cNvPr>
          <p:cNvSpPr txBox="1"/>
          <p:nvPr/>
        </p:nvSpPr>
        <p:spPr>
          <a:xfrm>
            <a:off x="11580043" y="49474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81C0D2-4245-C44D-A8BA-5AAC9231B548}"/>
              </a:ext>
            </a:extLst>
          </p:cNvPr>
          <p:cNvSpPr/>
          <p:nvPr/>
        </p:nvSpPr>
        <p:spPr>
          <a:xfrm>
            <a:off x="5733658" y="5707758"/>
            <a:ext cx="6426778" cy="57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8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4.9 </a:t>
            </a:r>
            <a:r>
              <a:rPr lang="en-US" dirty="0" err="1"/>
              <a:t>ChIPQC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ChIPQC</a:t>
            </a:r>
            <a:r>
              <a:rPr lang="en-US" dirty="0"/>
              <a:t> for:</a:t>
            </a:r>
            <a:br>
              <a:rPr lang="en-US" dirty="0"/>
            </a:br>
            <a:r>
              <a:rPr lang="en-US" b="1" dirty="0"/>
              <a:t>SRR3001750_srt_dupr.chr12.srt.bam</a:t>
            </a:r>
            <a:br>
              <a:rPr lang="en-US" b="1" dirty="0"/>
            </a:br>
            <a:r>
              <a:rPr lang="en-US" b="1" dirty="0"/>
              <a:t>SRR3001751_srt_dupr.chr12.srt.bam</a:t>
            </a:r>
          </a:p>
          <a:p>
            <a:pPr marL="457200" lvl="1" indent="0">
              <a:buNone/>
            </a:pPr>
            <a:r>
              <a:rPr lang="en-US" sz="2400" dirty="0"/>
              <a:t>- Sort and index bam file</a:t>
            </a:r>
            <a:br>
              <a:rPr lang="en-US" sz="2400" dirty="0"/>
            </a:br>
            <a:r>
              <a:rPr lang="en-US" sz="2400" dirty="0"/>
              <a:t>- Run MACS2</a:t>
            </a:r>
            <a:br>
              <a:rPr lang="en-US" sz="2400" dirty="0"/>
            </a:br>
            <a:r>
              <a:rPr lang="en-US" sz="2400" dirty="0"/>
              <a:t>- Create sample sheet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ChIPQC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TF motif enrichment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Homer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5622-6885-A74C-9EE7-86010B49F99C}"/>
              </a:ext>
            </a:extLst>
          </p:cNvPr>
          <p:cNvSpPr txBox="1"/>
          <p:nvPr/>
        </p:nvSpPr>
        <p:spPr>
          <a:xfrm>
            <a:off x="11572830" y="3792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34DD53-1155-5349-AC30-7F544142C169}"/>
              </a:ext>
            </a:extLst>
          </p:cNvPr>
          <p:cNvSpPr txBox="1"/>
          <p:nvPr/>
        </p:nvSpPr>
        <p:spPr>
          <a:xfrm>
            <a:off x="11570519" y="45187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0D0259-90AC-3F45-8463-6A326ACFC2FD}"/>
              </a:ext>
            </a:extLst>
          </p:cNvPr>
          <p:cNvSpPr txBox="1"/>
          <p:nvPr/>
        </p:nvSpPr>
        <p:spPr>
          <a:xfrm>
            <a:off x="11580043" y="49474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81C0D2-4245-C44D-A8BA-5AAC9231B548}"/>
              </a:ext>
            </a:extLst>
          </p:cNvPr>
          <p:cNvSpPr/>
          <p:nvPr/>
        </p:nvSpPr>
        <p:spPr>
          <a:xfrm>
            <a:off x="5733658" y="5707758"/>
            <a:ext cx="6426778" cy="57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D9759E-C6B0-AF4D-BA0E-1C3F4EF53A1E}"/>
              </a:ext>
            </a:extLst>
          </p:cNvPr>
          <p:cNvSpPr txBox="1"/>
          <p:nvPr/>
        </p:nvSpPr>
        <p:spPr>
          <a:xfrm>
            <a:off x="11580043" y="52790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9711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532</Words>
  <Application>Microsoft Macintosh PowerPoint</Application>
  <PresentationFormat>Widescreen</PresentationFormat>
  <Paragraphs>236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ChIP-seq introduction</vt:lpstr>
      <vt:lpstr>Using sticky notes for feedback</vt:lpstr>
      <vt:lpstr>Get course material</vt:lpstr>
      <vt:lpstr>Some tips</vt:lpstr>
      <vt:lpstr>Some more prerequisites</vt:lpstr>
      <vt:lpstr>Q&amp;A.4 R problems &amp; conflicts</vt:lpstr>
      <vt:lpstr>ChIP-seq analysis steps</vt:lpstr>
      <vt:lpstr>Practice 4.9 ChIPQC</vt:lpstr>
      <vt:lpstr>ChIP-seq analysis steps</vt:lpstr>
      <vt:lpstr>Transcription factor bind to consensus motif</vt:lpstr>
      <vt:lpstr>ChIP-seq analysis steps</vt:lpstr>
      <vt:lpstr>Homework 4.3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571</cp:revision>
  <dcterms:created xsi:type="dcterms:W3CDTF">2018-09-16T20:57:42Z</dcterms:created>
  <dcterms:modified xsi:type="dcterms:W3CDTF">2018-11-27T18:19:25Z</dcterms:modified>
</cp:coreProperties>
</file>