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2" r:id="rId7"/>
    <p:sldId id="283" r:id="rId8"/>
    <p:sldId id="280" r:id="rId9"/>
    <p:sldId id="260" r:id="rId10"/>
    <p:sldId id="281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 panose="020B0502040204020203"/>
        <a:ea typeface="Segoe UI" panose="020B0502040204020203"/>
        <a:cs typeface="Segoe UI" panose="020B0502040204020203"/>
        <a:sym typeface="Segoe UI" panose="020B0502040204020203"/>
      </a:defRPr>
    </a:lvl1pPr>
    <a:lvl2pPr marL="0" marR="0" indent="45720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 panose="020B0502040204020203"/>
        <a:ea typeface="Segoe UI" panose="020B0502040204020203"/>
        <a:cs typeface="Segoe UI" panose="020B0502040204020203"/>
        <a:sym typeface="Segoe UI" panose="020B0502040204020203"/>
      </a:defRPr>
    </a:lvl2pPr>
    <a:lvl3pPr marL="0" marR="0" indent="91440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 panose="020B0502040204020203"/>
        <a:ea typeface="Segoe UI" panose="020B0502040204020203"/>
        <a:cs typeface="Segoe UI" panose="020B0502040204020203"/>
        <a:sym typeface="Segoe UI" panose="020B0502040204020203"/>
      </a:defRPr>
    </a:lvl3pPr>
    <a:lvl4pPr marL="0" marR="0" indent="137160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 panose="020B0502040204020203"/>
        <a:ea typeface="Segoe UI" panose="020B0502040204020203"/>
        <a:cs typeface="Segoe UI" panose="020B0502040204020203"/>
        <a:sym typeface="Segoe UI" panose="020B0502040204020203"/>
      </a:defRPr>
    </a:lvl4pPr>
    <a:lvl5pPr marL="0" marR="0" indent="182880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 panose="020B0502040204020203"/>
        <a:ea typeface="Segoe UI" panose="020B0502040204020203"/>
        <a:cs typeface="Segoe UI" panose="020B0502040204020203"/>
        <a:sym typeface="Segoe UI" panose="020B0502040204020203"/>
      </a:defRPr>
    </a:lvl5pPr>
    <a:lvl6pPr marL="0" marR="0" indent="228600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 panose="020B0502040204020203"/>
        <a:ea typeface="Segoe UI" panose="020B0502040204020203"/>
        <a:cs typeface="Segoe UI" panose="020B0502040204020203"/>
        <a:sym typeface="Segoe UI" panose="020B0502040204020203"/>
      </a:defRPr>
    </a:lvl6pPr>
    <a:lvl7pPr marL="0" marR="0" indent="274320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 panose="020B0502040204020203"/>
        <a:ea typeface="Segoe UI" panose="020B0502040204020203"/>
        <a:cs typeface="Segoe UI" panose="020B0502040204020203"/>
        <a:sym typeface="Segoe UI" panose="020B0502040204020203"/>
      </a:defRPr>
    </a:lvl7pPr>
    <a:lvl8pPr marL="0" marR="0" indent="320040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 panose="020B0502040204020203"/>
        <a:ea typeface="Segoe UI" panose="020B0502040204020203"/>
        <a:cs typeface="Segoe UI" panose="020B0502040204020203"/>
        <a:sym typeface="Segoe UI" panose="020B0502040204020203"/>
      </a:defRPr>
    </a:lvl8pPr>
    <a:lvl9pPr marL="0" marR="0" indent="3657600" algn="l" defTabSz="9137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egoe UI" panose="020B0502040204020203"/>
        <a:ea typeface="Segoe UI" panose="020B0502040204020203"/>
        <a:cs typeface="Segoe UI" panose="020B0502040204020203"/>
        <a:sym typeface="Segoe UI" panose="020B050204020402020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文本"/>
          <p:cNvSpPr txBox="1"/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96" name="正文级别 1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  <a:lvl2pPr>
              <a:defRPr>
                <a:latin typeface="+mj-lt"/>
                <a:ea typeface="+mj-ea"/>
                <a:cs typeface="+mj-cs"/>
                <a:sym typeface="Calibri" panose="020F0502020204030204"/>
              </a:defRPr>
            </a:lvl2pPr>
            <a:lvl3pPr>
              <a:defRPr>
                <a:latin typeface="+mj-lt"/>
                <a:ea typeface="+mj-ea"/>
                <a:cs typeface="+mj-cs"/>
                <a:sym typeface="Calibri" panose="020F0502020204030204"/>
              </a:defRPr>
            </a:lvl3pPr>
            <a:lvl4pPr>
              <a:defRPr>
                <a:latin typeface="+mj-lt"/>
                <a:ea typeface="+mj-ea"/>
                <a:cs typeface="+mj-cs"/>
                <a:sym typeface="Calibri" panose="020F0502020204030204"/>
              </a:defRPr>
            </a:lvl4pPr>
            <a:lvl5pPr>
              <a:defRPr>
                <a:latin typeface="+mj-lt"/>
                <a:ea typeface="+mj-ea"/>
                <a:cs typeface="+mj-cs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7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05" name="正文级别 1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0" indent="4572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0" indent="9144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0" indent="13716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0" indent="18288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07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标题文本"/>
          <p:cNvSpPr txBox="1"/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15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30" name="正文级别 1…"/>
          <p:cNvSpPr txBox="1"/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718185" indent="-260985">
              <a:defRPr sz="3200"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1219200" indent="-304800">
              <a:defRPr sz="3200"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1737360" indent="-365760">
              <a:defRPr sz="3200"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2194560" indent="-365760">
              <a:defRPr sz="3200">
                <a:latin typeface="+mj-lt"/>
                <a:ea typeface="+mj-ea"/>
                <a:cs typeface="+mj-cs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 panose="020F0502020204030204"/>
              </a:defRPr>
            </a:pPr>
          </a:p>
        </p:txBody>
      </p:sp>
      <p:sp>
        <p:nvSpPr>
          <p:cNvPr id="132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40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141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0" indent="4572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0" indent="9144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0" indent="13716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0" indent="18288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2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标题文本"/>
          <p:cNvSpPr txBox="1"/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50" name="正文级别 1…"/>
          <p:cNvSpPr txBox="1"/>
          <p:nvPr>
            <p:ph type="body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  <a:lvl2pPr>
              <a:defRPr>
                <a:latin typeface="+mj-lt"/>
                <a:ea typeface="+mj-ea"/>
                <a:cs typeface="+mj-cs"/>
                <a:sym typeface="Calibri" panose="020F0502020204030204"/>
              </a:defRPr>
            </a:lvl2pPr>
            <a:lvl3pPr>
              <a:defRPr>
                <a:latin typeface="+mj-lt"/>
                <a:ea typeface="+mj-ea"/>
                <a:cs typeface="+mj-cs"/>
                <a:sym typeface="Calibri" panose="020F0502020204030204"/>
              </a:defRPr>
            </a:lvl3pPr>
            <a:lvl4pPr>
              <a:defRPr>
                <a:latin typeface="+mj-lt"/>
                <a:ea typeface="+mj-ea"/>
                <a:cs typeface="+mj-cs"/>
                <a:sym typeface="Calibri" panose="020F0502020204030204"/>
              </a:defRPr>
            </a:lvl4pPr>
            <a:lvl5pPr>
              <a:defRPr>
                <a:latin typeface="+mj-lt"/>
                <a:ea typeface="+mj-ea"/>
                <a:cs typeface="+mj-cs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标题文本"/>
          <p:cNvSpPr txBox="1"/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59" name="正文级别 1…"/>
          <p:cNvSpPr txBox="1"/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  <a:lvl2pPr>
              <a:defRPr>
                <a:latin typeface="+mj-lt"/>
                <a:ea typeface="+mj-ea"/>
                <a:cs typeface="+mj-cs"/>
                <a:sym typeface="Calibri" panose="020F0502020204030204"/>
              </a:defRPr>
            </a:lvl2pPr>
            <a:lvl3pPr>
              <a:defRPr>
                <a:latin typeface="+mj-lt"/>
                <a:ea typeface="+mj-ea"/>
                <a:cs typeface="+mj-cs"/>
                <a:sym typeface="Calibri" panose="020F0502020204030204"/>
              </a:defRPr>
            </a:lvl3pPr>
            <a:lvl4pPr>
              <a:defRPr>
                <a:latin typeface="+mj-lt"/>
                <a:ea typeface="+mj-ea"/>
                <a:cs typeface="+mj-cs"/>
                <a:sym typeface="Calibri" panose="020F0502020204030204"/>
              </a:defRPr>
            </a:lvl4pPr>
            <a:lvl5pPr>
              <a:defRPr>
                <a:latin typeface="+mj-lt"/>
                <a:ea typeface="+mj-ea"/>
                <a:cs typeface="+mj-cs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0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2" descr="图片 2"/>
          <p:cNvPicPr>
            <a:picLocks noChangeAspect="1"/>
          </p:cNvPicPr>
          <p:nvPr/>
        </p:nvPicPr>
        <p:blipFill>
          <a:blip r:embed="rId2"/>
          <a:srcRect l="61488" t="25058" r="12143" b="25082"/>
          <a:stretch>
            <a:fillRect/>
          </a:stretch>
        </p:blipFill>
        <p:spPr>
          <a:xfrm>
            <a:off x="3882314" y="1181451"/>
            <a:ext cx="4495007" cy="4495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  <p:sp>
        <p:nvSpPr>
          <p:cNvPr id="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" descr="图片 2"/>
          <p:cNvPicPr>
            <a:picLocks noChangeAspect="1"/>
          </p:cNvPicPr>
          <p:nvPr/>
        </p:nvPicPr>
        <p:blipFill>
          <a:blip r:embed="rId2"/>
          <a:srcRect t="22049" r="54675" b="21935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2" descr="图片 2"/>
          <p:cNvPicPr>
            <a:picLocks noChangeAspect="1"/>
          </p:cNvPicPr>
          <p:nvPr/>
        </p:nvPicPr>
        <p:blipFill>
          <a:blip r:embed="rId2"/>
          <a:srcRect t="15838" r="78197" b="16674"/>
          <a:stretch>
            <a:fillRect/>
          </a:stretch>
        </p:blipFill>
        <p:spPr>
          <a:xfrm>
            <a:off x="8015257" y="-12701"/>
            <a:ext cx="4189444" cy="6858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3" descr="图片 3"/>
          <p:cNvPicPr>
            <a:picLocks noChangeAspect="1"/>
          </p:cNvPicPr>
          <p:nvPr/>
        </p:nvPicPr>
        <p:blipFill>
          <a:blip r:embed="rId2"/>
          <a:srcRect t="15838" r="78197" b="16674"/>
          <a:stretch>
            <a:fillRect/>
          </a:stretch>
        </p:blipFill>
        <p:spPr>
          <a:xfrm flipH="1">
            <a:off x="-1" y="-12701"/>
            <a:ext cx="4189444" cy="6858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2" descr="图片 2"/>
          <p:cNvPicPr>
            <a:picLocks noChangeAspect="1"/>
          </p:cNvPicPr>
          <p:nvPr/>
        </p:nvPicPr>
        <p:blipFill>
          <a:blip r:embed="rId2"/>
          <a:srcRect l="54114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/>
          <p:nvPr>
            <p:ph type="body" sz="quarter" idx="1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anchor="ctr">
            <a:normAutofit/>
          </a:bodyPr>
          <a:lstStyle>
            <a:lvl1pPr marL="0" indent="0">
              <a:buSzTx/>
              <a:buFontTx/>
              <a:buNone/>
              <a:defRPr sz="2400"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lvl1pPr>
            <a:lvl2pPr marL="685800" indent="-228600">
              <a:buFontTx/>
              <a:defRPr sz="2400"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lvl2pPr>
            <a:lvl3pPr marL="1188720" indent="-274320">
              <a:buFontTx/>
              <a:defRPr sz="2400"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lvl3pPr>
            <a:lvl4pPr marL="1676400" indent="-304800">
              <a:buFontTx/>
              <a:defRPr sz="2400"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lvl4pPr>
            <a:lvl5pPr marL="2133600" indent="-304800">
              <a:buFontTx/>
              <a:defRPr sz="2400"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文本占位符 7"/>
          <p:cNvSpPr/>
          <p:nvPr>
            <p:ph type="body" sz="quarter" idx="13"/>
          </p:nvPr>
        </p:nvSpPr>
        <p:spPr>
          <a:xfrm>
            <a:off x="11386591" y="171546"/>
            <a:ext cx="805409" cy="616257"/>
          </a:xfrm>
          <a:prstGeom prst="rect">
            <a:avLst/>
          </a:prstGeom>
          <a:solidFill>
            <a:srgbClr val="000000"/>
          </a:solidFill>
        </p:spPr>
        <p:txBody>
          <a:bodyPr anchor="ctr">
            <a:normAutofit/>
          </a:bodyPr>
          <a:lstStyle/>
          <a:p>
            <a:pPr marL="0" indent="0" algn="ctr">
              <a:buSzTx/>
              <a:buFontTx/>
              <a:buNone/>
              <a:defRPr sz="2400">
                <a:solidFill>
                  <a:srgbClr val="FFFFFF"/>
                </a:solidFill>
                <a:latin typeface="Segoe UI Light" panose="020B0502040204020203"/>
                <a:ea typeface="Segoe UI Light" panose="020B0502040204020203"/>
                <a:cs typeface="Segoe UI Light" panose="020B0502040204020203"/>
                <a:sym typeface="Segoe UI Light" panose="020B0502040204020203"/>
              </a:defRPr>
            </a:pPr>
          </a:p>
        </p:txBody>
      </p:sp>
      <p:sp>
        <p:nvSpPr>
          <p:cNvPr id="60" name="图片占位符 8"/>
          <p:cNvSpPr/>
          <p:nvPr>
            <p:ph type="pic" sz="quarter" idx="14"/>
          </p:nvPr>
        </p:nvSpPr>
        <p:spPr>
          <a:xfrm>
            <a:off x="376767" y="5989475"/>
            <a:ext cx="1960035" cy="533401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69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0" indent="4572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0" indent="9144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0" indent="13716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0" indent="182880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文本"/>
          <p:cNvSpPr txBox="1"/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78" name="正文级别 1…"/>
          <p:cNvSpPr txBox="1"/>
          <p:nvPr>
            <p:ph type="body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  <a:lvl2pPr>
              <a:defRPr>
                <a:latin typeface="+mj-lt"/>
                <a:ea typeface="+mj-ea"/>
                <a:cs typeface="+mj-cs"/>
                <a:sym typeface="Calibri" panose="020F0502020204030204"/>
              </a:defRPr>
            </a:lvl2pPr>
            <a:lvl3pPr>
              <a:defRPr>
                <a:latin typeface="+mj-lt"/>
                <a:ea typeface="+mj-ea"/>
                <a:cs typeface="+mj-cs"/>
                <a:sym typeface="Calibri" panose="020F0502020204030204"/>
              </a:defRPr>
            </a:lvl3pPr>
            <a:lvl4pPr>
              <a:defRPr>
                <a:latin typeface="+mj-lt"/>
                <a:ea typeface="+mj-ea"/>
                <a:cs typeface="+mj-cs"/>
                <a:sym typeface="Calibri" panose="020F0502020204030204"/>
              </a:defRPr>
            </a:lvl4pPr>
            <a:lvl5pPr>
              <a:defRPr>
                <a:latin typeface="+mj-lt"/>
                <a:ea typeface="+mj-ea"/>
                <a:cs typeface="+mj-cs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 panose="020B0502040204020203"/>
          <a:ea typeface="Segoe UI" panose="020B0502040204020203"/>
          <a:cs typeface="Segoe UI" panose="020B0502040204020203"/>
          <a:sym typeface="Segoe UI" panose="020B0502040204020203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 panose="020B0502040204020203"/>
          <a:ea typeface="Segoe UI" panose="020B0502040204020203"/>
          <a:cs typeface="Segoe UI" panose="020B0502040204020203"/>
          <a:sym typeface="Segoe UI" panose="020B0502040204020203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 panose="020B0502040204020203"/>
          <a:ea typeface="Segoe UI" panose="020B0502040204020203"/>
          <a:cs typeface="Segoe UI" panose="020B0502040204020203"/>
          <a:sym typeface="Segoe UI" panose="020B0502040204020203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 panose="020B0502040204020203"/>
          <a:ea typeface="Segoe UI" panose="020B0502040204020203"/>
          <a:cs typeface="Segoe UI" panose="020B0502040204020203"/>
          <a:sym typeface="Segoe UI" panose="020B0502040204020203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 panose="020B0502040204020203"/>
          <a:ea typeface="Segoe UI" panose="020B0502040204020203"/>
          <a:cs typeface="Segoe UI" panose="020B0502040204020203"/>
          <a:sym typeface="Segoe UI" panose="020B0502040204020203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 panose="020B0502040204020203"/>
          <a:ea typeface="Segoe UI" panose="020B0502040204020203"/>
          <a:cs typeface="Segoe UI" panose="020B0502040204020203"/>
          <a:sym typeface="Segoe UI" panose="020B0502040204020203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 panose="020B0502040204020203"/>
          <a:ea typeface="Segoe UI" panose="020B0502040204020203"/>
          <a:cs typeface="Segoe UI" panose="020B0502040204020203"/>
          <a:sym typeface="Segoe UI" panose="020B0502040204020203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 panose="020B0502040204020203"/>
          <a:ea typeface="Segoe UI" panose="020B0502040204020203"/>
          <a:cs typeface="Segoe UI" panose="020B0502040204020203"/>
          <a:sym typeface="Segoe UI" panose="020B0502040204020203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 panose="020B0502040204020203"/>
          <a:ea typeface="Segoe UI" panose="020B0502040204020203"/>
          <a:cs typeface="Segoe UI" panose="020B0502040204020203"/>
          <a:sym typeface="Segoe UI" panose="020B0502040204020203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 panose="020B0502040204020203"/>
          <a:ea typeface="Segoe UI" panose="020B0502040204020203"/>
          <a:cs typeface="Segoe UI" panose="020B0502040204020203"/>
          <a:sym typeface="Segoe UI" panose="020B0502040204020203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 panose="020B0502040204020203"/>
          <a:ea typeface="Segoe UI" panose="020B0502040204020203"/>
          <a:cs typeface="Segoe UI" panose="020B0502040204020203"/>
          <a:sym typeface="Segoe UI" panose="020B0502040204020203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 panose="020B0502040204020203"/>
          <a:ea typeface="Segoe UI" panose="020B0502040204020203"/>
          <a:cs typeface="Segoe UI" panose="020B0502040204020203"/>
          <a:sym typeface="Segoe UI" panose="020B0502040204020203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 panose="020B0502040204020203"/>
          <a:ea typeface="Segoe UI" panose="020B0502040204020203"/>
          <a:cs typeface="Segoe UI" panose="020B0502040204020203"/>
          <a:sym typeface="Segoe UI" panose="020B0502040204020203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 panose="020B0502040204020203"/>
          <a:ea typeface="Segoe UI" panose="020B0502040204020203"/>
          <a:cs typeface="Segoe UI" panose="020B0502040204020203"/>
          <a:sym typeface="Segoe UI" panose="020B0502040204020203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 panose="020B0502040204020203"/>
          <a:ea typeface="Segoe UI" panose="020B0502040204020203"/>
          <a:cs typeface="Segoe UI" panose="020B0502040204020203"/>
          <a:sym typeface="Segoe UI" panose="020B0502040204020203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 panose="020B0502040204020203"/>
          <a:ea typeface="Segoe UI" panose="020B0502040204020203"/>
          <a:cs typeface="Segoe UI" panose="020B0502040204020203"/>
          <a:sym typeface="Segoe UI" panose="020B0502040204020203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 panose="020B0502040204020203"/>
          <a:ea typeface="Segoe UI" panose="020B0502040204020203"/>
          <a:cs typeface="Segoe UI" panose="020B0502040204020203"/>
          <a:sym typeface="Segoe UI" panose="020B0502040204020203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 panose="020B0502040204020203"/>
          <a:ea typeface="Segoe UI" panose="020B0502040204020203"/>
          <a:cs typeface="Segoe UI" panose="020B0502040204020203"/>
          <a:sym typeface="Segoe UI" panose="020B0502040204020203"/>
        </a:defRPr>
      </a:lvl9pPr>
    </p:bodyStyle>
    <p:otherStyle>
      <a:lvl1pPr marL="0" marR="0" indent="0" algn="r" defTabSz="913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 panose="020B0502040204020203"/>
        </a:defRPr>
      </a:lvl1pPr>
      <a:lvl2pPr marL="0" marR="0" indent="457200" algn="r" defTabSz="913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 panose="020B0502040204020203"/>
        </a:defRPr>
      </a:lvl2pPr>
      <a:lvl3pPr marL="0" marR="0" indent="914400" algn="r" defTabSz="913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 panose="020B0502040204020203"/>
        </a:defRPr>
      </a:lvl3pPr>
      <a:lvl4pPr marL="0" marR="0" indent="1371600" algn="r" defTabSz="913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 panose="020B0502040204020203"/>
        </a:defRPr>
      </a:lvl4pPr>
      <a:lvl5pPr marL="0" marR="0" indent="1828800" algn="r" defTabSz="913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 panose="020B0502040204020203"/>
        </a:defRPr>
      </a:lvl5pPr>
      <a:lvl6pPr marL="0" marR="0" indent="2286000" algn="r" defTabSz="913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 panose="020B0502040204020203"/>
        </a:defRPr>
      </a:lvl6pPr>
      <a:lvl7pPr marL="0" marR="0" indent="2743200" algn="r" defTabSz="913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 panose="020B0502040204020203"/>
        </a:defRPr>
      </a:lvl7pPr>
      <a:lvl8pPr marL="0" marR="0" indent="3200400" algn="r" defTabSz="913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 panose="020B0502040204020203"/>
        </a:defRPr>
      </a:lvl8pPr>
      <a:lvl9pPr marL="0" marR="0" indent="3657600" algn="r" defTabSz="913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 panose="020B050204020402020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矩形 4"/>
          <p:cNvSpPr txBox="1"/>
          <p:nvPr/>
        </p:nvSpPr>
        <p:spPr>
          <a:xfrm>
            <a:off x="1783713" y="2360409"/>
            <a:ext cx="8624570" cy="82994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指令系统与汇编语言实验课报告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0" name="矩形 11"/>
          <p:cNvSpPr txBox="1"/>
          <p:nvPr/>
        </p:nvSpPr>
        <p:spPr>
          <a:xfrm>
            <a:off x="4737735" y="4128160"/>
            <a:ext cx="2716530" cy="36830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ctr"/>
            <a:r>
              <a:t>PRESENTED BY </a:t>
            </a:r>
            <a:r>
              <a:rPr lang="en-US"/>
              <a:t>GROUP 10</a:t>
            </a:r>
            <a:endParaRPr lang="en-US"/>
          </a:p>
        </p:txBody>
      </p:sp>
      <p:grpSp>
        <p:nvGrpSpPr>
          <p:cNvPr id="173" name="矩形 13"/>
          <p:cNvGrpSpPr/>
          <p:nvPr/>
        </p:nvGrpSpPr>
        <p:grpSpPr>
          <a:xfrm>
            <a:off x="4754032" y="3330209"/>
            <a:ext cx="2683936" cy="584201"/>
            <a:chOff x="-1" y="0"/>
            <a:chExt cx="2683935" cy="584200"/>
          </a:xfrm>
        </p:grpSpPr>
        <p:sp>
          <p:nvSpPr>
            <p:cNvPr id="171" name="矩形"/>
            <p:cNvSpPr/>
            <p:nvPr/>
          </p:nvSpPr>
          <p:spPr>
            <a:xfrm>
              <a:off x="-1" y="0"/>
              <a:ext cx="2683935" cy="584200"/>
            </a:xfrm>
            <a:prstGeom prst="rect">
              <a:avLst/>
            </a:prstGeom>
            <a:noFill/>
            <a:ln w="1270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</a:p>
          </p:txBody>
        </p:sp>
        <p:sp>
          <p:nvSpPr>
            <p:cNvPr id="172" name="报告人：学苑君"/>
            <p:cNvSpPr txBox="1"/>
            <p:nvPr/>
          </p:nvSpPr>
          <p:spPr>
            <a:xfrm>
              <a:off x="-1" y="139382"/>
              <a:ext cx="2683935" cy="305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Segoe UI" panose="020B0502040204020203"/>
                  <a:ea typeface="Segoe UI" panose="020B0502040204020203"/>
                  <a:cs typeface="Segoe UI" panose="020B0502040204020203"/>
                  <a:sym typeface="Segoe UI" panose="020B0502040204020203"/>
                </a:defRPr>
              </a:pP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报告人：</a:t>
              </a:r>
              <a:r>
                <a:rPr 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十组</a:t>
              </a:r>
              <a:endPara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矩形 14"/>
          <p:cNvSpPr txBox="1"/>
          <p:nvPr/>
        </p:nvSpPr>
        <p:spPr>
          <a:xfrm>
            <a:off x="5147983" y="965935"/>
            <a:ext cx="1896031" cy="152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ctr">
              <a:defRPr sz="6000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目录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ctr">
              <a:defRPr sz="2400"/>
            </a:pPr>
            <a:r>
              <a:t>CONTENT</a:t>
            </a:r>
          </a:p>
        </p:txBody>
      </p:sp>
      <p:sp>
        <p:nvSpPr>
          <p:cNvPr id="4" name="矩形 3"/>
          <p:cNvSpPr/>
          <p:nvPr/>
        </p:nvSpPr>
        <p:spPr>
          <a:xfrm>
            <a:off x="4152265" y="1484630"/>
            <a:ext cx="3888105" cy="3959860"/>
          </a:xfrm>
          <a:prstGeom prst="rect">
            <a:avLst/>
          </a:prstGeom>
          <a:blipFill rotWithShape="1">
            <a:blip r:embed="rId1">
              <a:alphaModFix amt="11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 upright="0">
            <a:spAutoFit/>
          </a:bodyPr>
          <a:p>
            <a:pPr marL="0" marR="0" indent="0" algn="l" defTabSz="913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egoe UI" panose="020B0502040204020203"/>
              <a:ea typeface="Segoe UI" panose="020B0502040204020203"/>
              <a:cs typeface="Segoe UI" panose="020B0502040204020203"/>
              <a:sym typeface="Segoe UI" panose="020B0502040204020203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270635" y="4076700"/>
            <a:ext cx="9745345" cy="1052830"/>
            <a:chOff x="2001" y="6420"/>
            <a:chExt cx="15347" cy="1658"/>
          </a:xfrm>
        </p:grpSpPr>
        <p:grpSp>
          <p:nvGrpSpPr>
            <p:cNvPr id="10" name="组合 9"/>
            <p:cNvGrpSpPr/>
            <p:nvPr/>
          </p:nvGrpSpPr>
          <p:grpSpPr>
            <a:xfrm rot="0">
              <a:off x="8013" y="6420"/>
              <a:ext cx="3324" cy="1659"/>
              <a:chOff x="3883" y="6435"/>
              <a:chExt cx="2759" cy="1659"/>
            </a:xfrm>
          </p:grpSpPr>
          <p:sp>
            <p:nvSpPr>
              <p:cNvPr id="177" name="文本框 16"/>
              <p:cNvSpPr txBox="1"/>
              <p:nvPr/>
            </p:nvSpPr>
            <p:spPr>
              <a:xfrm>
                <a:off x="4013" y="7167"/>
                <a:ext cx="2499" cy="71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lIns="45719" rIns="45719">
                <a:spAutoFit/>
              </a:bodyPr>
              <a:lstStyle/>
              <a:p>
                <a:pPr algn="ctr" defTabSz="608965">
                  <a:lnSpc>
                    <a:spcPct val="130000"/>
                  </a:lnSpc>
                </a:pPr>
                <a:r>
                  <a:t>PART</a:t>
                </a:r>
                <a:r>
                  <a:t> </a:t>
                </a:r>
                <a:r>
                  <a:t>TWO</a:t>
                </a:r>
              </a:p>
            </p:txBody>
          </p:sp>
          <p:sp>
            <p:nvSpPr>
              <p:cNvPr id="183" name="文本框 22"/>
              <p:cNvSpPr txBox="1"/>
              <p:nvPr/>
            </p:nvSpPr>
            <p:spPr>
              <a:xfrm>
                <a:off x="3883" y="6435"/>
                <a:ext cx="2759" cy="10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lIns="45719" rIns="45719">
                <a:spAutoFit/>
              </a:bodyPr>
              <a:lstStyle>
                <a:lvl1pPr algn="ctr" defTabSz="608965">
                  <a:lnSpc>
                    <a:spcPct val="130000"/>
                  </a:lnSpc>
                  <a:defRPr sz="28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>
                  <a:defRPr>
                    <a:latin typeface="Segoe UI" panose="020B0502040204020203"/>
                    <a:ea typeface="Segoe UI" panose="020B0502040204020203"/>
                    <a:cs typeface="Segoe UI" panose="020B0502040204020203"/>
                    <a:sym typeface="Segoe UI" panose="020B0502040204020203"/>
                  </a:defRPr>
                </a:pPr>
                <a:r>
                  <a:rPr lang="zh-CN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编译与运行</a:t>
                </a:r>
                <a:endParaRPr 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190" name="矩形 30"/>
              <p:cNvSpPr/>
              <p:nvPr/>
            </p:nvSpPr>
            <p:spPr>
              <a:xfrm>
                <a:off x="3973" y="7916"/>
                <a:ext cx="2580" cy="178"/>
              </a:xfrm>
              <a:prstGeom prst="rect">
                <a:avLst/>
              </a:prstGeom>
              <a:solidFill>
                <a:schemeClr val="accent4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rot="0">
              <a:off x="2001" y="6420"/>
              <a:ext cx="3325" cy="1659"/>
              <a:chOff x="3883" y="6435"/>
              <a:chExt cx="2759" cy="1659"/>
            </a:xfrm>
          </p:grpSpPr>
          <p:sp>
            <p:nvSpPr>
              <p:cNvPr id="12" name="文本框 16"/>
              <p:cNvSpPr txBox="1"/>
              <p:nvPr/>
            </p:nvSpPr>
            <p:spPr>
              <a:xfrm>
                <a:off x="4013" y="7167"/>
                <a:ext cx="2499" cy="71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lIns="45719" rIns="45719">
                <a:spAutoFit/>
              </a:bodyPr>
              <a:lstStyle/>
              <a:p>
                <a:pPr algn="ctr" defTabSz="608965">
                  <a:lnSpc>
                    <a:spcPct val="130000"/>
                  </a:lnSpc>
                </a:pPr>
                <a:r>
                  <a:t>PART </a:t>
                </a:r>
                <a:r>
                  <a:rPr lang="en-US"/>
                  <a:t>ONE</a:t>
                </a:r>
                <a:endParaRPr lang="en-US"/>
              </a:p>
            </p:txBody>
          </p:sp>
          <p:sp>
            <p:nvSpPr>
              <p:cNvPr id="13" name="文本框 22"/>
              <p:cNvSpPr txBox="1"/>
              <p:nvPr/>
            </p:nvSpPr>
            <p:spPr>
              <a:xfrm>
                <a:off x="3883" y="6435"/>
                <a:ext cx="2759" cy="10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lIns="45719" rIns="45719">
                <a:spAutoFit/>
              </a:bodyPr>
              <a:lstStyle>
                <a:lvl1pPr algn="ctr" defTabSz="608965">
                  <a:lnSpc>
                    <a:spcPct val="130000"/>
                  </a:lnSpc>
                  <a:defRPr sz="28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>
                  <a:defRPr>
                    <a:latin typeface="Segoe UI" panose="020B0502040204020203"/>
                    <a:ea typeface="Segoe UI" panose="020B0502040204020203"/>
                    <a:cs typeface="Segoe UI" panose="020B0502040204020203"/>
                    <a:sym typeface="Segoe UI" panose="020B0502040204020203"/>
                  </a:defRPr>
                </a:pP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组成与分工</a:t>
                </a:r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14" name="矩形 30"/>
              <p:cNvSpPr/>
              <p:nvPr/>
            </p:nvSpPr>
            <p:spPr>
              <a:xfrm>
                <a:off x="3973" y="7916"/>
                <a:ext cx="2580" cy="178"/>
              </a:xfrm>
              <a:prstGeom prst="rect">
                <a:avLst/>
              </a:prstGeom>
              <a:solidFill>
                <a:srgbClr val="FF000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rot="0">
              <a:off x="14024" y="6420"/>
              <a:ext cx="3324" cy="1659"/>
              <a:chOff x="3883" y="6435"/>
              <a:chExt cx="2759" cy="1659"/>
            </a:xfrm>
          </p:grpSpPr>
          <p:sp>
            <p:nvSpPr>
              <p:cNvPr id="20" name="文本框 16"/>
              <p:cNvSpPr txBox="1"/>
              <p:nvPr/>
            </p:nvSpPr>
            <p:spPr>
              <a:xfrm>
                <a:off x="4013" y="7167"/>
                <a:ext cx="2499" cy="71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lIns="45719" rIns="45719">
                <a:spAutoFit/>
              </a:bodyPr>
              <a:lstStyle/>
              <a:p>
                <a:pPr algn="ctr" defTabSz="608965">
                  <a:lnSpc>
                    <a:spcPct val="130000"/>
                  </a:lnSpc>
                </a:pPr>
                <a:r>
                  <a:t>PART </a:t>
                </a:r>
                <a:r>
                  <a:rPr lang="en-US"/>
                  <a:t>THREE</a:t>
                </a:r>
                <a:endParaRPr lang="en-US"/>
              </a:p>
            </p:txBody>
          </p:sp>
          <p:sp>
            <p:nvSpPr>
              <p:cNvPr id="21" name="文本框 22"/>
              <p:cNvSpPr txBox="1"/>
              <p:nvPr/>
            </p:nvSpPr>
            <p:spPr>
              <a:xfrm>
                <a:off x="3883" y="6435"/>
                <a:ext cx="2759" cy="10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lIns="45719" rIns="45719">
                <a:spAutoFit/>
              </a:bodyPr>
              <a:lstStyle>
                <a:lvl1pPr algn="ctr" defTabSz="608965">
                  <a:lnSpc>
                    <a:spcPct val="130000"/>
                  </a:lnSpc>
                  <a:defRPr sz="28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lvl1pPr>
              </a:lstStyle>
              <a:p>
                <a:pPr>
                  <a:defRPr>
                    <a:latin typeface="Segoe UI" panose="020B0502040204020203"/>
                    <a:ea typeface="Segoe UI" panose="020B0502040204020203"/>
                    <a:cs typeface="Segoe UI" panose="020B0502040204020203"/>
                    <a:sym typeface="Segoe UI" panose="020B0502040204020203"/>
                  </a:defRPr>
                </a:pPr>
                <a:r>
                  <a:rPr lang="zh-CN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rPr>
                  <a:t>心得体会</a:t>
                </a:r>
                <a:endParaRPr 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22" name="矩形 30"/>
              <p:cNvSpPr/>
              <p:nvPr/>
            </p:nvSpPr>
            <p:spPr>
              <a:xfrm>
                <a:off x="3973" y="7916"/>
                <a:ext cx="2580" cy="178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dissolve/>
      </p:transition>
    </mc:Choice>
    <mc:Fallback>
      <p:transition spd="med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文本框 1"/>
          <p:cNvSpPr txBox="1"/>
          <p:nvPr/>
        </p:nvSpPr>
        <p:spPr>
          <a:xfrm>
            <a:off x="4294926" y="3280457"/>
            <a:ext cx="3602148" cy="764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 defTabSz="608965">
              <a:lnSpc>
                <a:spcPct val="130000"/>
              </a:lnSpc>
              <a:defRPr sz="4400" b="1"/>
            </a:pPr>
            <a:r>
              <a:t>PART</a:t>
            </a:r>
            <a:r>
              <a:t> </a:t>
            </a:r>
            <a:r>
              <a:t>ONE</a:t>
            </a:r>
          </a:p>
        </p:txBody>
      </p:sp>
      <p:sp>
        <p:nvSpPr>
          <p:cNvPr id="198" name="文本框 2"/>
          <p:cNvSpPr txBox="1"/>
          <p:nvPr/>
        </p:nvSpPr>
        <p:spPr>
          <a:xfrm>
            <a:off x="3936732" y="2417411"/>
            <a:ext cx="4318535" cy="129159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 defTabSz="608965">
              <a:lnSpc>
                <a:spcPct val="130000"/>
              </a:lnSpc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组成与分工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99" name="矩形 3"/>
          <p:cNvSpPr/>
          <p:nvPr/>
        </p:nvSpPr>
        <p:spPr>
          <a:xfrm>
            <a:off x="4889816" y="4139689"/>
            <a:ext cx="2412368" cy="113342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0325"/>
            <a:ext cx="2050415" cy="306070"/>
            <a:chOff x="0" y="95"/>
            <a:chExt cx="3229" cy="482"/>
          </a:xfrm>
        </p:grpSpPr>
        <p:sp>
          <p:nvSpPr>
            <p:cNvPr id="202" name="矩形 1"/>
            <p:cNvSpPr txBox="1"/>
            <p:nvPr/>
          </p:nvSpPr>
          <p:spPr>
            <a:xfrm>
              <a:off x="0" y="95"/>
              <a:ext cx="3004" cy="48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9" rIns="45719">
              <a:spAutoFit/>
            </a:bodyPr>
            <a:lstStyle/>
            <a:p>
              <a:pPr>
                <a:defRPr sz="1400" b="1"/>
              </a:pPr>
              <a:r>
                <a:t>PART ONE </a:t>
              </a:r>
              <a:r>
                <a:rPr lang="zh-CN"/>
                <a:t>组成与分工</a:t>
              </a:r>
              <a:endParaRPr lang="zh-CN"/>
            </a:p>
          </p:txBody>
        </p:sp>
        <p:sp>
          <p:nvSpPr>
            <p:cNvPr id="203" name="椭圆 2"/>
            <p:cNvSpPr/>
            <p:nvPr/>
          </p:nvSpPr>
          <p:spPr>
            <a:xfrm>
              <a:off x="3023" y="247"/>
              <a:ext cx="206" cy="178"/>
            </a:xfrm>
            <a:prstGeom prst="ellipse">
              <a:avLst/>
            </a:prstGeom>
            <a:solidFill>
              <a:srgbClr val="FF000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4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10" name="矩形 16"/>
          <p:cNvSpPr txBox="1"/>
          <p:nvPr/>
        </p:nvSpPr>
        <p:spPr>
          <a:xfrm>
            <a:off x="1041701" y="1004322"/>
            <a:ext cx="547370" cy="36830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代码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26" name="矩形 32"/>
          <p:cNvSpPr txBox="1"/>
          <p:nvPr/>
        </p:nvSpPr>
        <p:spPr>
          <a:xfrm>
            <a:off x="1041701" y="3568017"/>
            <a:ext cx="957580" cy="36830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PPT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制作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4" name="矩形 40"/>
          <p:cNvSpPr txBox="1"/>
          <p:nvPr/>
        </p:nvSpPr>
        <p:spPr>
          <a:xfrm>
            <a:off x="1041701" y="4852649"/>
            <a:ext cx="547370" cy="36830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汇报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0590" y="929005"/>
            <a:ext cx="6598920" cy="4771390"/>
            <a:chOff x="1434" y="1463"/>
            <a:chExt cx="10392" cy="7514"/>
          </a:xfrm>
        </p:grpSpPr>
        <p:grpSp>
          <p:nvGrpSpPr>
            <p:cNvPr id="2" name="组合 1"/>
            <p:cNvGrpSpPr/>
            <p:nvPr/>
          </p:nvGrpSpPr>
          <p:grpSpPr>
            <a:xfrm>
              <a:off x="1434" y="1463"/>
              <a:ext cx="10392" cy="3660"/>
              <a:chOff x="1434" y="1463"/>
              <a:chExt cx="10392" cy="3660"/>
            </a:xfrm>
          </p:grpSpPr>
          <p:grpSp>
            <p:nvGrpSpPr>
              <p:cNvPr id="209" name="组合 12"/>
              <p:cNvGrpSpPr/>
              <p:nvPr/>
            </p:nvGrpSpPr>
            <p:grpSpPr>
              <a:xfrm>
                <a:off x="1434" y="1463"/>
                <a:ext cx="3623" cy="803"/>
                <a:chOff x="0" y="0"/>
                <a:chExt cx="2300757" cy="509896"/>
              </a:xfrm>
            </p:grpSpPr>
            <p:sp>
              <p:nvSpPr>
                <p:cNvPr id="204" name="矩形 4"/>
                <p:cNvSpPr/>
                <p:nvPr/>
              </p:nvSpPr>
              <p:spPr>
                <a:xfrm>
                  <a:off x="12492" y="24537"/>
                  <a:ext cx="2268158" cy="471009"/>
                </a:xfrm>
                <a:prstGeom prst="rect">
                  <a:avLst/>
                </a:prstGeom>
                <a:noFill/>
                <a:ln w="12700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5" name="椭圆 5"/>
                <p:cNvSpPr/>
                <p:nvPr/>
              </p:nvSpPr>
              <p:spPr>
                <a:xfrm>
                  <a:off x="0" y="0"/>
                  <a:ext cx="38889" cy="38889"/>
                </a:xfrm>
                <a:prstGeom prst="ellipse">
                  <a:avLst/>
                </a:prstGeom>
                <a:solidFill>
                  <a:srgbClr val="59595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6" name="椭圆 6"/>
                <p:cNvSpPr/>
                <p:nvPr/>
              </p:nvSpPr>
              <p:spPr>
                <a:xfrm>
                  <a:off x="0" y="471008"/>
                  <a:ext cx="38889" cy="38889"/>
                </a:xfrm>
                <a:prstGeom prst="ellipse">
                  <a:avLst/>
                </a:prstGeom>
                <a:solidFill>
                  <a:srgbClr val="59595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7" name="椭圆 7"/>
                <p:cNvSpPr/>
                <p:nvPr/>
              </p:nvSpPr>
              <p:spPr>
                <a:xfrm>
                  <a:off x="2261869" y="471008"/>
                  <a:ext cx="38889" cy="38889"/>
                </a:xfrm>
                <a:prstGeom prst="ellipse">
                  <a:avLst/>
                </a:prstGeom>
                <a:solidFill>
                  <a:srgbClr val="59595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8" name="椭圆 8"/>
                <p:cNvSpPr/>
                <p:nvPr/>
              </p:nvSpPr>
              <p:spPr>
                <a:xfrm>
                  <a:off x="2261205" y="5093"/>
                  <a:ext cx="38889" cy="38889"/>
                </a:xfrm>
                <a:prstGeom prst="ellipse">
                  <a:avLst/>
                </a:prstGeom>
                <a:solidFill>
                  <a:srgbClr val="59595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211" name="矩形 17"/>
              <p:cNvSpPr txBox="1"/>
              <p:nvPr/>
            </p:nvSpPr>
            <p:spPr>
              <a:xfrm>
                <a:off x="1511" y="2338"/>
                <a:ext cx="10315" cy="27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45719" rIns="45719">
                <a:spAutoFit/>
              </a:bodyPr>
              <a:lstStyle/>
              <a:p>
                <a:pPr>
                  <a:lnSpc>
                    <a:spcPct val="130000"/>
                  </a:lnSpc>
                  <a:defRPr sz="1400">
                    <a:solidFill>
                      <a:srgbClr val="80808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  <a:r>
                  <a:rPr lang="zh-CN" altLang="en-US"/>
                  <a:t>第一题：</a:t>
                </a:r>
                <a:r>
                  <a:rPr lang="zh-CN" altLang="en-US"/>
                  <a:t>王怡洋</a:t>
                </a:r>
                <a:endParaRPr lang="zh-CN" altLang="en-US"/>
              </a:p>
              <a:p>
                <a:pPr>
                  <a:lnSpc>
                    <a:spcPct val="130000"/>
                  </a:lnSpc>
                  <a:defRPr sz="1400">
                    <a:solidFill>
                      <a:srgbClr val="80808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  <a:r>
                  <a:rPr lang="zh-CN" altLang="en-US"/>
                  <a:t>第二题：</a:t>
                </a:r>
                <a:r>
                  <a:rPr lang="zh-CN" altLang="en-US"/>
                  <a:t>赵书晨</a:t>
                </a:r>
                <a:endParaRPr lang="zh-CN" altLang="en-US"/>
              </a:p>
              <a:p>
                <a:pPr>
                  <a:lnSpc>
                    <a:spcPct val="130000"/>
                  </a:lnSpc>
                  <a:defRPr sz="1400">
                    <a:solidFill>
                      <a:srgbClr val="80808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  <a:r>
                  <a:rPr lang="zh-CN" altLang="en-US"/>
                  <a:t>第三题：赵峻锋、</a:t>
                </a:r>
                <a:r>
                  <a:rPr lang="zh-CN" altLang="en-US"/>
                  <a:t>张晓瑞</a:t>
                </a:r>
                <a:endParaRPr lang="zh-CN" altLang="en-US"/>
              </a:p>
              <a:p>
                <a:pPr>
                  <a:lnSpc>
                    <a:spcPct val="130000"/>
                  </a:lnSpc>
                  <a:defRPr sz="1400">
                    <a:solidFill>
                      <a:srgbClr val="80808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  <a:r>
                  <a:rPr lang="zh-CN" altLang="en-US"/>
                  <a:t>第四题：王宝翀、</a:t>
                </a:r>
                <a:r>
                  <a:rPr lang="zh-CN" altLang="en-US"/>
                  <a:t>陶亦澜</a:t>
                </a:r>
                <a:endParaRPr lang="zh-CN" altLang="en-US"/>
              </a:p>
              <a:p>
                <a:pPr>
                  <a:lnSpc>
                    <a:spcPct val="130000"/>
                  </a:lnSpc>
                  <a:defRPr sz="1400">
                    <a:solidFill>
                      <a:srgbClr val="80808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  <a:r>
                  <a:rPr lang="zh-CN" altLang="en-US"/>
                  <a:t>第五题：</a:t>
                </a:r>
                <a:r>
                  <a:rPr lang="zh-CN" altLang="en-US"/>
                  <a:t>吴方正</a:t>
                </a:r>
                <a:endParaRPr lang="zh-CN" altLang="en-US"/>
              </a:p>
              <a:p>
                <a:pPr>
                  <a:lnSpc>
                    <a:spcPct val="130000"/>
                  </a:lnSpc>
                  <a:defRPr sz="1400">
                    <a:solidFill>
                      <a:srgbClr val="80808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  <a:endParaRPr lang="zh-CN" altLang="en-US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434" y="5596"/>
              <a:ext cx="10391" cy="1454"/>
              <a:chOff x="1434" y="5500"/>
              <a:chExt cx="10391" cy="1454"/>
            </a:xfrm>
          </p:grpSpPr>
          <p:grpSp>
            <p:nvGrpSpPr>
              <p:cNvPr id="225" name="组合 26"/>
              <p:cNvGrpSpPr/>
              <p:nvPr/>
            </p:nvGrpSpPr>
            <p:grpSpPr>
              <a:xfrm>
                <a:off x="1434" y="5500"/>
                <a:ext cx="3623" cy="803"/>
                <a:chOff x="0" y="0"/>
                <a:chExt cx="2300757" cy="509896"/>
              </a:xfrm>
            </p:grpSpPr>
            <p:sp>
              <p:nvSpPr>
                <p:cNvPr id="220" name="矩形 27"/>
                <p:cNvSpPr/>
                <p:nvPr/>
              </p:nvSpPr>
              <p:spPr>
                <a:xfrm>
                  <a:off x="12492" y="24537"/>
                  <a:ext cx="2268158" cy="471009"/>
                </a:xfrm>
                <a:prstGeom prst="rect">
                  <a:avLst/>
                </a:prstGeom>
                <a:noFill/>
                <a:ln w="12700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21" name="椭圆 28"/>
                <p:cNvSpPr/>
                <p:nvPr/>
              </p:nvSpPr>
              <p:spPr>
                <a:xfrm>
                  <a:off x="0" y="0"/>
                  <a:ext cx="38889" cy="38889"/>
                </a:xfrm>
                <a:prstGeom prst="ellipse">
                  <a:avLst/>
                </a:prstGeom>
                <a:solidFill>
                  <a:srgbClr val="59595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22" name="椭圆 29"/>
                <p:cNvSpPr/>
                <p:nvPr/>
              </p:nvSpPr>
              <p:spPr>
                <a:xfrm>
                  <a:off x="0" y="471008"/>
                  <a:ext cx="38889" cy="38889"/>
                </a:xfrm>
                <a:prstGeom prst="ellipse">
                  <a:avLst/>
                </a:prstGeom>
                <a:solidFill>
                  <a:srgbClr val="59595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23" name="椭圆 30"/>
                <p:cNvSpPr/>
                <p:nvPr/>
              </p:nvSpPr>
              <p:spPr>
                <a:xfrm>
                  <a:off x="2261869" y="471008"/>
                  <a:ext cx="38889" cy="38889"/>
                </a:xfrm>
                <a:prstGeom prst="ellipse">
                  <a:avLst/>
                </a:prstGeom>
                <a:solidFill>
                  <a:srgbClr val="59595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24" name="椭圆 31"/>
                <p:cNvSpPr/>
                <p:nvPr/>
              </p:nvSpPr>
              <p:spPr>
                <a:xfrm>
                  <a:off x="2261205" y="5093"/>
                  <a:ext cx="38889" cy="38889"/>
                </a:xfrm>
                <a:prstGeom prst="ellipse">
                  <a:avLst/>
                </a:prstGeom>
                <a:solidFill>
                  <a:srgbClr val="59595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227" name="矩形 33"/>
              <p:cNvSpPr txBox="1"/>
              <p:nvPr/>
            </p:nvSpPr>
            <p:spPr>
              <a:xfrm>
                <a:off x="1511" y="6370"/>
                <a:ext cx="10315" cy="58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lIns="45719" rIns="45719">
                <a:spAutoFit/>
              </a:bodyPr>
              <a:lstStyle/>
              <a:p>
                <a:pPr>
                  <a:lnSpc>
                    <a:spcPct val="130000"/>
                  </a:lnSpc>
                  <a:defRPr sz="1400">
                    <a:solidFill>
                      <a:srgbClr val="80808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  <a:r>
                  <a:rPr lang="zh-CN"/>
                  <a:t>赵书晨、</a:t>
                </a:r>
                <a:r>
                  <a:rPr lang="zh-CN"/>
                  <a:t>张晓瑞</a:t>
                </a:r>
                <a:endParaRPr lang="zh-CN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1435" y="7523"/>
              <a:ext cx="10391" cy="1454"/>
              <a:chOff x="1434" y="7523"/>
              <a:chExt cx="10391" cy="1454"/>
            </a:xfrm>
          </p:grpSpPr>
          <p:grpSp>
            <p:nvGrpSpPr>
              <p:cNvPr id="233" name="组合 34"/>
              <p:cNvGrpSpPr/>
              <p:nvPr/>
            </p:nvGrpSpPr>
            <p:grpSpPr>
              <a:xfrm>
                <a:off x="1434" y="7523"/>
                <a:ext cx="3623" cy="803"/>
                <a:chOff x="0" y="0"/>
                <a:chExt cx="2300757" cy="509896"/>
              </a:xfrm>
            </p:grpSpPr>
            <p:sp>
              <p:nvSpPr>
                <p:cNvPr id="228" name="矩形 35"/>
                <p:cNvSpPr/>
                <p:nvPr/>
              </p:nvSpPr>
              <p:spPr>
                <a:xfrm>
                  <a:off x="12492" y="24537"/>
                  <a:ext cx="2268158" cy="471009"/>
                </a:xfrm>
                <a:prstGeom prst="rect">
                  <a:avLst/>
                </a:prstGeom>
                <a:noFill/>
                <a:ln w="12700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29" name="椭圆 36"/>
                <p:cNvSpPr/>
                <p:nvPr/>
              </p:nvSpPr>
              <p:spPr>
                <a:xfrm>
                  <a:off x="0" y="0"/>
                  <a:ext cx="38889" cy="38889"/>
                </a:xfrm>
                <a:prstGeom prst="ellipse">
                  <a:avLst/>
                </a:prstGeom>
                <a:solidFill>
                  <a:srgbClr val="59595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30" name="椭圆 37"/>
                <p:cNvSpPr/>
                <p:nvPr/>
              </p:nvSpPr>
              <p:spPr>
                <a:xfrm>
                  <a:off x="0" y="471008"/>
                  <a:ext cx="38889" cy="38889"/>
                </a:xfrm>
                <a:prstGeom prst="ellipse">
                  <a:avLst/>
                </a:prstGeom>
                <a:solidFill>
                  <a:srgbClr val="59595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31" name="椭圆 38"/>
                <p:cNvSpPr/>
                <p:nvPr/>
              </p:nvSpPr>
              <p:spPr>
                <a:xfrm>
                  <a:off x="2261869" y="471008"/>
                  <a:ext cx="38889" cy="38889"/>
                </a:xfrm>
                <a:prstGeom prst="ellipse">
                  <a:avLst/>
                </a:prstGeom>
                <a:solidFill>
                  <a:srgbClr val="59595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32" name="椭圆 39"/>
                <p:cNvSpPr/>
                <p:nvPr/>
              </p:nvSpPr>
              <p:spPr>
                <a:xfrm>
                  <a:off x="2261205" y="5093"/>
                  <a:ext cx="38889" cy="38889"/>
                </a:xfrm>
                <a:prstGeom prst="ellipse">
                  <a:avLst/>
                </a:prstGeom>
                <a:solidFill>
                  <a:srgbClr val="59595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235" name="矩形 41"/>
              <p:cNvSpPr txBox="1"/>
              <p:nvPr/>
            </p:nvSpPr>
            <p:spPr>
              <a:xfrm>
                <a:off x="1511" y="8393"/>
                <a:ext cx="10315" cy="58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lIns="45719" rIns="45719">
                <a:spAutoFit/>
              </a:bodyPr>
              <a:lstStyle/>
              <a:p>
                <a:pPr>
                  <a:lnSpc>
                    <a:spcPct val="130000"/>
                  </a:lnSpc>
                  <a:defRPr sz="1400">
                    <a:solidFill>
                      <a:srgbClr val="80808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  <a:r>
                  <a:rPr lang="zh-CN"/>
                  <a:t>张晓瑞</a:t>
                </a:r>
                <a:endParaRPr lang="zh-CN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dissolve/>
      </p:transition>
    </mc:Choice>
    <mc:Fallback>
      <p:transition spd="med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文本框 1"/>
          <p:cNvSpPr txBox="1"/>
          <p:nvPr/>
        </p:nvSpPr>
        <p:spPr>
          <a:xfrm>
            <a:off x="4294926" y="3280457"/>
            <a:ext cx="3602148" cy="764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 defTabSz="608965">
              <a:lnSpc>
                <a:spcPct val="130000"/>
              </a:lnSpc>
              <a:defRPr sz="4400" b="1"/>
            </a:lvl1pPr>
          </a:lstStyle>
          <a:p>
            <a:r>
              <a:t>PART TWO</a:t>
            </a:r>
          </a:p>
        </p:txBody>
      </p:sp>
      <p:sp>
        <p:nvSpPr>
          <p:cNvPr id="271" name="文本框 2"/>
          <p:cNvSpPr txBox="1"/>
          <p:nvPr/>
        </p:nvSpPr>
        <p:spPr>
          <a:xfrm>
            <a:off x="3936732" y="2417411"/>
            <a:ext cx="4318535" cy="129159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 defTabSz="608965">
              <a:lnSpc>
                <a:spcPct val="130000"/>
              </a:lnSpc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编译与运行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72" name="矩形 3"/>
          <p:cNvSpPr/>
          <p:nvPr/>
        </p:nvSpPr>
        <p:spPr>
          <a:xfrm>
            <a:off x="4889816" y="4139689"/>
            <a:ext cx="2412368" cy="11334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1"/>
          <p:cNvSpPr txBox="1"/>
          <p:nvPr/>
        </p:nvSpPr>
        <p:spPr>
          <a:xfrm>
            <a:off x="0" y="60523"/>
            <a:ext cx="1955165" cy="3067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400" b="1"/>
            </a:pPr>
            <a:r>
              <a:t>PART TWO</a:t>
            </a:r>
            <a:r>
              <a:rPr lang="en-US"/>
              <a:t> </a:t>
            </a:r>
            <a:r>
              <a:rPr lang="zh-CN" altLang="en-US"/>
              <a:t>编译与运行</a:t>
            </a:r>
            <a:endParaRPr lang="zh-CN" altLang="en-US"/>
          </a:p>
        </p:txBody>
      </p:sp>
      <p:sp>
        <p:nvSpPr>
          <p:cNvPr id="276" name="椭圆 2"/>
          <p:cNvSpPr/>
          <p:nvPr/>
        </p:nvSpPr>
        <p:spPr>
          <a:xfrm>
            <a:off x="1991517" y="157104"/>
            <a:ext cx="130919" cy="11334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400">
                <a:solidFill>
                  <a:srgbClr val="FFFFFF"/>
                </a:solidFill>
              </a:defRPr>
            </a:pPr>
          </a:p>
        </p:txBody>
      </p:sp>
      <p:grpSp>
        <p:nvGrpSpPr>
          <p:cNvPr id="291" name="组合 21"/>
          <p:cNvGrpSpPr/>
          <p:nvPr/>
        </p:nvGrpSpPr>
        <p:grpSpPr>
          <a:xfrm>
            <a:off x="-211667" y="2970613"/>
            <a:ext cx="12778493" cy="912541"/>
            <a:chOff x="81711" y="0"/>
            <a:chExt cx="12778491" cy="912540"/>
          </a:xfrm>
        </p:grpSpPr>
        <p:sp>
          <p:nvSpPr>
            <p:cNvPr id="277" name="矩形 4"/>
            <p:cNvSpPr/>
            <p:nvPr/>
          </p:nvSpPr>
          <p:spPr>
            <a:xfrm>
              <a:off x="293378" y="354964"/>
              <a:ext cx="12192001" cy="21108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" name="等腰三角形 5"/>
            <p:cNvSpPr/>
            <p:nvPr/>
          </p:nvSpPr>
          <p:spPr>
            <a:xfrm>
              <a:off x="81712" y="1858"/>
              <a:ext cx="1056392" cy="910683"/>
            </a:xfrm>
            <a:prstGeom prst="triangle">
              <a:avLst/>
            </a:prstGeom>
            <a:noFill/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9" name="等腰三角形 7"/>
            <p:cNvSpPr/>
            <p:nvPr/>
          </p:nvSpPr>
          <p:spPr>
            <a:xfrm>
              <a:off x="1138103" y="1858"/>
              <a:ext cx="1056392" cy="910683"/>
            </a:xfrm>
            <a:prstGeom prst="triangle">
              <a:avLst/>
            </a:prstGeom>
            <a:noFill/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0" name="等腰三角形 8"/>
            <p:cNvSpPr/>
            <p:nvPr/>
          </p:nvSpPr>
          <p:spPr>
            <a:xfrm>
              <a:off x="2202612" y="0"/>
              <a:ext cx="1056392" cy="910683"/>
            </a:xfrm>
            <a:prstGeom prst="triangle">
              <a:avLst/>
            </a:prstGeom>
            <a:noFill/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1" name="等腰三角形 9"/>
            <p:cNvSpPr/>
            <p:nvPr/>
          </p:nvSpPr>
          <p:spPr>
            <a:xfrm>
              <a:off x="3269412" y="0"/>
              <a:ext cx="1056392" cy="910683"/>
            </a:xfrm>
            <a:prstGeom prst="triangle">
              <a:avLst/>
            </a:prstGeom>
            <a:noFill/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2" name="等腰三角形 10"/>
            <p:cNvSpPr/>
            <p:nvPr/>
          </p:nvSpPr>
          <p:spPr>
            <a:xfrm>
              <a:off x="4336212" y="0"/>
              <a:ext cx="1056392" cy="910683"/>
            </a:xfrm>
            <a:prstGeom prst="triangle">
              <a:avLst/>
            </a:prstGeom>
            <a:noFill/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3" name="等腰三角形 11"/>
            <p:cNvSpPr/>
            <p:nvPr/>
          </p:nvSpPr>
          <p:spPr>
            <a:xfrm>
              <a:off x="5403012" y="0"/>
              <a:ext cx="1056392" cy="910683"/>
            </a:xfrm>
            <a:prstGeom prst="triangle">
              <a:avLst/>
            </a:prstGeom>
            <a:noFill/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4" name="等腰三角形 12"/>
            <p:cNvSpPr/>
            <p:nvPr/>
          </p:nvSpPr>
          <p:spPr>
            <a:xfrm>
              <a:off x="6469812" y="0"/>
              <a:ext cx="1056392" cy="910683"/>
            </a:xfrm>
            <a:prstGeom prst="triangle">
              <a:avLst/>
            </a:prstGeom>
            <a:noFill/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5" name="等腰三角形 13"/>
            <p:cNvSpPr/>
            <p:nvPr/>
          </p:nvSpPr>
          <p:spPr>
            <a:xfrm>
              <a:off x="7536612" y="0"/>
              <a:ext cx="1056392" cy="910683"/>
            </a:xfrm>
            <a:prstGeom prst="triangle">
              <a:avLst/>
            </a:prstGeom>
            <a:noFill/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6" name="等腰三角形 14"/>
            <p:cNvSpPr/>
            <p:nvPr/>
          </p:nvSpPr>
          <p:spPr>
            <a:xfrm>
              <a:off x="8603412" y="0"/>
              <a:ext cx="1056392" cy="910683"/>
            </a:xfrm>
            <a:prstGeom prst="triangle">
              <a:avLst/>
            </a:prstGeom>
            <a:noFill/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7" name="等腰三角形 15"/>
            <p:cNvSpPr/>
            <p:nvPr/>
          </p:nvSpPr>
          <p:spPr>
            <a:xfrm>
              <a:off x="9670212" y="0"/>
              <a:ext cx="1056392" cy="910683"/>
            </a:xfrm>
            <a:prstGeom prst="triangle">
              <a:avLst/>
            </a:prstGeom>
            <a:noFill/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8" name="等腰三角形 16"/>
            <p:cNvSpPr/>
            <p:nvPr/>
          </p:nvSpPr>
          <p:spPr>
            <a:xfrm>
              <a:off x="10737012" y="0"/>
              <a:ext cx="1056392" cy="910683"/>
            </a:xfrm>
            <a:prstGeom prst="triangle">
              <a:avLst/>
            </a:prstGeom>
            <a:noFill/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9" name="等腰三角形 17"/>
            <p:cNvSpPr/>
            <p:nvPr/>
          </p:nvSpPr>
          <p:spPr>
            <a:xfrm>
              <a:off x="11803812" y="0"/>
              <a:ext cx="1056392" cy="910683"/>
            </a:xfrm>
            <a:prstGeom prst="triangle">
              <a:avLst/>
            </a:prstGeom>
            <a:noFill/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0" name="直接连接符 19"/>
            <p:cNvSpPr/>
            <p:nvPr/>
          </p:nvSpPr>
          <p:spPr>
            <a:xfrm>
              <a:off x="81711" y="901957"/>
              <a:ext cx="12778493" cy="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92" name="椭圆 22"/>
          <p:cNvSpPr/>
          <p:nvPr/>
        </p:nvSpPr>
        <p:spPr>
          <a:xfrm flipH="1">
            <a:off x="258955" y="2913040"/>
            <a:ext cx="115147" cy="115147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3" name="椭圆 23"/>
          <p:cNvSpPr/>
          <p:nvPr/>
        </p:nvSpPr>
        <p:spPr>
          <a:xfrm flipH="1">
            <a:off x="787152" y="3823548"/>
            <a:ext cx="115147" cy="115147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4" name="椭圆 24"/>
          <p:cNvSpPr/>
          <p:nvPr/>
        </p:nvSpPr>
        <p:spPr>
          <a:xfrm flipH="1">
            <a:off x="1320799" y="2908300"/>
            <a:ext cx="115147" cy="115146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5" name="椭圆 25"/>
          <p:cNvSpPr/>
          <p:nvPr/>
        </p:nvSpPr>
        <p:spPr>
          <a:xfrm flipH="1">
            <a:off x="2387599" y="2908300"/>
            <a:ext cx="115147" cy="115146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6" name="椭圆 26"/>
          <p:cNvSpPr/>
          <p:nvPr/>
        </p:nvSpPr>
        <p:spPr>
          <a:xfrm flipH="1">
            <a:off x="3454399" y="2908300"/>
            <a:ext cx="115147" cy="115146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7" name="椭圆 27"/>
          <p:cNvSpPr/>
          <p:nvPr/>
        </p:nvSpPr>
        <p:spPr>
          <a:xfrm flipH="1">
            <a:off x="4521199" y="2908300"/>
            <a:ext cx="115147" cy="115146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8" name="椭圆 28"/>
          <p:cNvSpPr/>
          <p:nvPr/>
        </p:nvSpPr>
        <p:spPr>
          <a:xfrm flipH="1">
            <a:off x="5587999" y="2908300"/>
            <a:ext cx="115147" cy="115146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9" name="椭圆 29"/>
          <p:cNvSpPr/>
          <p:nvPr/>
        </p:nvSpPr>
        <p:spPr>
          <a:xfrm flipH="1">
            <a:off x="6654799" y="2908300"/>
            <a:ext cx="115147" cy="115146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0" name="椭圆 30"/>
          <p:cNvSpPr/>
          <p:nvPr/>
        </p:nvSpPr>
        <p:spPr>
          <a:xfrm flipH="1">
            <a:off x="7721599" y="2908300"/>
            <a:ext cx="115147" cy="115146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1" name="椭圆 31"/>
          <p:cNvSpPr/>
          <p:nvPr/>
        </p:nvSpPr>
        <p:spPr>
          <a:xfrm flipH="1">
            <a:off x="8788399" y="2908300"/>
            <a:ext cx="115147" cy="115146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2" name="椭圆 32"/>
          <p:cNvSpPr/>
          <p:nvPr/>
        </p:nvSpPr>
        <p:spPr>
          <a:xfrm flipH="1">
            <a:off x="9855199" y="2908300"/>
            <a:ext cx="115147" cy="115146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3" name="椭圆 33"/>
          <p:cNvSpPr/>
          <p:nvPr/>
        </p:nvSpPr>
        <p:spPr>
          <a:xfrm flipH="1">
            <a:off x="10921999" y="2908300"/>
            <a:ext cx="115147" cy="115146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4" name="椭圆 34"/>
          <p:cNvSpPr/>
          <p:nvPr/>
        </p:nvSpPr>
        <p:spPr>
          <a:xfrm flipH="1">
            <a:off x="11988799" y="2908300"/>
            <a:ext cx="115147" cy="115146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5" name="椭圆 46"/>
          <p:cNvSpPr/>
          <p:nvPr/>
        </p:nvSpPr>
        <p:spPr>
          <a:xfrm flipH="1">
            <a:off x="1854199" y="3822700"/>
            <a:ext cx="115147" cy="115146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6" name="椭圆 47"/>
          <p:cNvSpPr/>
          <p:nvPr/>
        </p:nvSpPr>
        <p:spPr>
          <a:xfrm flipH="1">
            <a:off x="2920999" y="3822700"/>
            <a:ext cx="115147" cy="115146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7" name="椭圆 48"/>
          <p:cNvSpPr/>
          <p:nvPr/>
        </p:nvSpPr>
        <p:spPr>
          <a:xfrm flipH="1">
            <a:off x="3987799" y="3822700"/>
            <a:ext cx="115147" cy="115146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8" name="椭圆 49"/>
          <p:cNvSpPr/>
          <p:nvPr/>
        </p:nvSpPr>
        <p:spPr>
          <a:xfrm flipH="1">
            <a:off x="5054599" y="3822700"/>
            <a:ext cx="115147" cy="115146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9" name="椭圆 50"/>
          <p:cNvSpPr/>
          <p:nvPr/>
        </p:nvSpPr>
        <p:spPr>
          <a:xfrm flipH="1">
            <a:off x="6121399" y="3822700"/>
            <a:ext cx="115147" cy="115146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0" name="椭圆 51"/>
          <p:cNvSpPr/>
          <p:nvPr/>
        </p:nvSpPr>
        <p:spPr>
          <a:xfrm flipH="1">
            <a:off x="7188199" y="3822700"/>
            <a:ext cx="115147" cy="115146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1" name="椭圆 52"/>
          <p:cNvSpPr/>
          <p:nvPr/>
        </p:nvSpPr>
        <p:spPr>
          <a:xfrm flipH="1">
            <a:off x="8254999" y="3822700"/>
            <a:ext cx="115147" cy="115146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2" name="椭圆 53"/>
          <p:cNvSpPr/>
          <p:nvPr/>
        </p:nvSpPr>
        <p:spPr>
          <a:xfrm flipH="1">
            <a:off x="9321799" y="3822700"/>
            <a:ext cx="115147" cy="115146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3" name="椭圆 54"/>
          <p:cNvSpPr/>
          <p:nvPr/>
        </p:nvSpPr>
        <p:spPr>
          <a:xfrm flipH="1">
            <a:off x="10388599" y="3822700"/>
            <a:ext cx="115147" cy="115146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4" name="椭圆 55"/>
          <p:cNvSpPr/>
          <p:nvPr/>
        </p:nvSpPr>
        <p:spPr>
          <a:xfrm flipH="1">
            <a:off x="11455399" y="3822700"/>
            <a:ext cx="115147" cy="115146"/>
          </a:xfrm>
          <a:prstGeom prst="ellipse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20" name="组合 65"/>
          <p:cNvGrpSpPr/>
          <p:nvPr/>
        </p:nvGrpSpPr>
        <p:grpSpPr>
          <a:xfrm>
            <a:off x="287619" y="1093398"/>
            <a:ext cx="2300759" cy="1589433"/>
            <a:chOff x="0" y="0"/>
            <a:chExt cx="2300757" cy="1589432"/>
          </a:xfrm>
        </p:grpSpPr>
        <p:sp>
          <p:nvSpPr>
            <p:cNvPr id="315" name="矩形 57"/>
            <p:cNvSpPr/>
            <p:nvPr/>
          </p:nvSpPr>
          <p:spPr>
            <a:xfrm>
              <a:off x="12491" y="25535"/>
              <a:ext cx="2268159" cy="1549547"/>
            </a:xfrm>
            <a:prstGeom prst="rect">
              <a:avLst/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" name="椭圆 58"/>
            <p:cNvSpPr/>
            <p:nvPr/>
          </p:nvSpPr>
          <p:spPr>
            <a:xfrm>
              <a:off x="0" y="-1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7" name="椭圆 59"/>
            <p:cNvSpPr/>
            <p:nvPr/>
          </p:nvSpPr>
          <p:spPr>
            <a:xfrm>
              <a:off x="0" y="1550543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8" name="椭圆 60"/>
            <p:cNvSpPr/>
            <p:nvPr/>
          </p:nvSpPr>
          <p:spPr>
            <a:xfrm>
              <a:off x="2261869" y="1550543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" name="椭圆 61"/>
            <p:cNvSpPr/>
            <p:nvPr/>
          </p:nvSpPr>
          <p:spPr>
            <a:xfrm>
              <a:off x="2261206" y="5093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26" name="组合 67"/>
          <p:cNvGrpSpPr/>
          <p:nvPr/>
        </p:nvGrpSpPr>
        <p:grpSpPr>
          <a:xfrm>
            <a:off x="4556574" y="1093398"/>
            <a:ext cx="2300759" cy="1589433"/>
            <a:chOff x="0" y="0"/>
            <a:chExt cx="2300757" cy="1589432"/>
          </a:xfrm>
        </p:grpSpPr>
        <p:sp>
          <p:nvSpPr>
            <p:cNvPr id="321" name="矩形 68"/>
            <p:cNvSpPr/>
            <p:nvPr/>
          </p:nvSpPr>
          <p:spPr>
            <a:xfrm>
              <a:off x="12491" y="25535"/>
              <a:ext cx="2268159" cy="1549547"/>
            </a:xfrm>
            <a:prstGeom prst="rect">
              <a:avLst/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" name="椭圆 69"/>
            <p:cNvSpPr/>
            <p:nvPr/>
          </p:nvSpPr>
          <p:spPr>
            <a:xfrm>
              <a:off x="0" y="-1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" name="椭圆 70"/>
            <p:cNvSpPr/>
            <p:nvPr/>
          </p:nvSpPr>
          <p:spPr>
            <a:xfrm>
              <a:off x="0" y="1550543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4" name="椭圆 71"/>
            <p:cNvSpPr/>
            <p:nvPr/>
          </p:nvSpPr>
          <p:spPr>
            <a:xfrm>
              <a:off x="2261869" y="1550543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5" name="椭圆 72"/>
            <p:cNvSpPr/>
            <p:nvPr/>
          </p:nvSpPr>
          <p:spPr>
            <a:xfrm>
              <a:off x="2261206" y="5093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32" name="组合 79"/>
          <p:cNvGrpSpPr/>
          <p:nvPr/>
        </p:nvGrpSpPr>
        <p:grpSpPr>
          <a:xfrm>
            <a:off x="1907478" y="4038186"/>
            <a:ext cx="2300758" cy="1589433"/>
            <a:chOff x="0" y="0"/>
            <a:chExt cx="2300757" cy="1589432"/>
          </a:xfrm>
        </p:grpSpPr>
        <p:sp>
          <p:nvSpPr>
            <p:cNvPr id="327" name="矩形 80"/>
            <p:cNvSpPr/>
            <p:nvPr/>
          </p:nvSpPr>
          <p:spPr>
            <a:xfrm>
              <a:off x="12491" y="25535"/>
              <a:ext cx="2268159" cy="1549547"/>
            </a:xfrm>
            <a:prstGeom prst="rect">
              <a:avLst/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8" name="椭圆 81"/>
            <p:cNvSpPr/>
            <p:nvPr/>
          </p:nvSpPr>
          <p:spPr>
            <a:xfrm>
              <a:off x="0" y="-1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9" name="椭圆 82"/>
            <p:cNvSpPr/>
            <p:nvPr/>
          </p:nvSpPr>
          <p:spPr>
            <a:xfrm>
              <a:off x="0" y="1550543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0" name="椭圆 83"/>
            <p:cNvSpPr/>
            <p:nvPr/>
          </p:nvSpPr>
          <p:spPr>
            <a:xfrm>
              <a:off x="2261869" y="1550543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1" name="椭圆 84"/>
            <p:cNvSpPr/>
            <p:nvPr/>
          </p:nvSpPr>
          <p:spPr>
            <a:xfrm>
              <a:off x="2261206" y="5093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38" name="组合 85"/>
          <p:cNvGrpSpPr/>
          <p:nvPr/>
        </p:nvGrpSpPr>
        <p:grpSpPr>
          <a:xfrm>
            <a:off x="6176433" y="4038186"/>
            <a:ext cx="2300758" cy="1589433"/>
            <a:chOff x="0" y="0"/>
            <a:chExt cx="2300757" cy="1589432"/>
          </a:xfrm>
        </p:grpSpPr>
        <p:sp>
          <p:nvSpPr>
            <p:cNvPr id="333" name="矩形 86"/>
            <p:cNvSpPr/>
            <p:nvPr/>
          </p:nvSpPr>
          <p:spPr>
            <a:xfrm>
              <a:off x="12491" y="25535"/>
              <a:ext cx="2268159" cy="1549547"/>
            </a:xfrm>
            <a:prstGeom prst="rect">
              <a:avLst/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4" name="椭圆 87"/>
            <p:cNvSpPr/>
            <p:nvPr/>
          </p:nvSpPr>
          <p:spPr>
            <a:xfrm>
              <a:off x="0" y="-1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5" name="椭圆 88"/>
            <p:cNvSpPr/>
            <p:nvPr/>
          </p:nvSpPr>
          <p:spPr>
            <a:xfrm>
              <a:off x="0" y="1550543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6" name="椭圆 89"/>
            <p:cNvSpPr/>
            <p:nvPr/>
          </p:nvSpPr>
          <p:spPr>
            <a:xfrm>
              <a:off x="2261869" y="1550543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7" name="椭圆 90"/>
            <p:cNvSpPr/>
            <p:nvPr/>
          </p:nvSpPr>
          <p:spPr>
            <a:xfrm>
              <a:off x="2261206" y="5093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44" name="组合 91"/>
          <p:cNvGrpSpPr/>
          <p:nvPr/>
        </p:nvGrpSpPr>
        <p:grpSpPr>
          <a:xfrm>
            <a:off x="8819967" y="1093398"/>
            <a:ext cx="2300758" cy="1589433"/>
            <a:chOff x="0" y="0"/>
            <a:chExt cx="2300757" cy="1589432"/>
          </a:xfrm>
        </p:grpSpPr>
        <p:sp>
          <p:nvSpPr>
            <p:cNvPr id="339" name="矩形 92"/>
            <p:cNvSpPr/>
            <p:nvPr/>
          </p:nvSpPr>
          <p:spPr>
            <a:xfrm>
              <a:off x="12491" y="25535"/>
              <a:ext cx="2268159" cy="1549547"/>
            </a:xfrm>
            <a:prstGeom prst="rect">
              <a:avLst/>
            </a:prstGeom>
            <a:noFill/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0" name="椭圆 93"/>
            <p:cNvSpPr/>
            <p:nvPr/>
          </p:nvSpPr>
          <p:spPr>
            <a:xfrm>
              <a:off x="0" y="-1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1" name="椭圆 94"/>
            <p:cNvSpPr/>
            <p:nvPr/>
          </p:nvSpPr>
          <p:spPr>
            <a:xfrm>
              <a:off x="0" y="1550543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2" name="椭圆 95"/>
            <p:cNvSpPr/>
            <p:nvPr/>
          </p:nvSpPr>
          <p:spPr>
            <a:xfrm>
              <a:off x="2261869" y="1550543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3" name="椭圆 96"/>
            <p:cNvSpPr/>
            <p:nvPr/>
          </p:nvSpPr>
          <p:spPr>
            <a:xfrm>
              <a:off x="2261206" y="5093"/>
              <a:ext cx="38889" cy="38889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45" name="矩形 97"/>
          <p:cNvSpPr txBox="1"/>
          <p:nvPr/>
        </p:nvSpPr>
        <p:spPr>
          <a:xfrm>
            <a:off x="339445" y="1215812"/>
            <a:ext cx="962025" cy="3067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1.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成绩分布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47" name="矩形 101"/>
          <p:cNvSpPr txBox="1"/>
          <p:nvPr/>
        </p:nvSpPr>
        <p:spPr>
          <a:xfrm>
            <a:off x="4620119" y="1215812"/>
            <a:ext cx="962025" cy="3067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3.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斐波那契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49" name="矩形 103"/>
          <p:cNvSpPr txBox="1"/>
          <p:nvPr/>
        </p:nvSpPr>
        <p:spPr>
          <a:xfrm>
            <a:off x="8892784" y="1215812"/>
            <a:ext cx="962025" cy="3067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5.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整数排序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51" name="矩形 105"/>
          <p:cNvSpPr txBox="1"/>
          <p:nvPr/>
        </p:nvSpPr>
        <p:spPr>
          <a:xfrm>
            <a:off x="1960402" y="4158503"/>
            <a:ext cx="1317625" cy="3067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原码一位乘法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53" name="矩形 107"/>
          <p:cNvSpPr txBox="1"/>
          <p:nvPr/>
        </p:nvSpPr>
        <p:spPr>
          <a:xfrm>
            <a:off x="6233066" y="4158503"/>
            <a:ext cx="1495425" cy="3067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4.“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第二大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的数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70990" y="169164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952500" progId="Package">
                  <p:embed/>
                </p:oleObj>
              </mc:Choice>
              <mc:Fallback>
                <p:oleObj name="" showAsIcon="1" r:id="rId1" imgW="971550" imgH="9525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0990" y="169164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43250" y="458152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3" imgW="971550" imgH="952500" progId="Package">
                  <p:embed/>
                </p:oleObj>
              </mc:Choice>
              <mc:Fallback>
                <p:oleObj name="" showAsIcon="1" r:id="rId3" imgW="971550" imgH="952500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3250" y="458152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65495" y="162877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5" imgW="971550" imgH="952500" progId="Package">
                  <p:embed/>
                </p:oleObj>
              </mc:Choice>
              <mc:Fallback>
                <p:oleObj name="" showAsIcon="1" r:id="rId5" imgW="971550" imgH="952500" progId="Package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5495" y="162877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98385" y="450913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showAsIcon="1" r:id="rId7" imgW="971550" imgH="952500" progId="Package">
                  <p:embed/>
                </p:oleObj>
              </mc:Choice>
              <mc:Fallback>
                <p:oleObj name="" showAsIcon="1" r:id="rId7" imgW="971550" imgH="952500" progId="Package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98385" y="450913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56495" y="162877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showAsIcon="1" r:id="rId9" imgW="971550" imgH="952500" progId="Package">
                  <p:embed/>
                </p:oleObj>
              </mc:Choice>
              <mc:Fallback>
                <p:oleObj name="" showAsIcon="1" r:id="rId9" imgW="971550" imgH="952500" progId="Package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56495" y="162877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6390" y="169164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showAsIcon="1" r:id="rId11" imgW="971550" imgH="952500" progId="Package">
                  <p:embed/>
                </p:oleObj>
              </mc:Choice>
              <mc:Fallback>
                <p:oleObj name="" showAsIcon="1" r:id="rId11" imgW="971550" imgH="952500" progId="Package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6390" y="169164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dissolve/>
      </p:transition>
    </mc:Choice>
    <mc:Fallback>
      <p:transition spd="med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文本框 1"/>
          <p:cNvSpPr txBox="1"/>
          <p:nvPr/>
        </p:nvSpPr>
        <p:spPr>
          <a:xfrm>
            <a:off x="4294926" y="3280457"/>
            <a:ext cx="3602148" cy="97091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 defTabSz="608965">
              <a:lnSpc>
                <a:spcPct val="130000"/>
              </a:lnSpc>
              <a:defRPr sz="4400" b="1"/>
            </a:lvl1pPr>
          </a:lstStyle>
          <a:p>
            <a:r>
              <a:t>PART</a:t>
            </a:r>
            <a:r>
              <a:rPr lang="en-US"/>
              <a:t> THREE</a:t>
            </a:r>
            <a:endParaRPr lang="en-US"/>
          </a:p>
        </p:txBody>
      </p:sp>
      <p:sp>
        <p:nvSpPr>
          <p:cNvPr id="271" name="文本框 2"/>
          <p:cNvSpPr txBox="1"/>
          <p:nvPr/>
        </p:nvSpPr>
        <p:spPr>
          <a:xfrm>
            <a:off x="3936732" y="2417411"/>
            <a:ext cx="4318535" cy="129159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 defTabSz="608965">
              <a:lnSpc>
                <a:spcPct val="130000"/>
              </a:lnSpc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心得体会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72" name="矩形 3"/>
          <p:cNvSpPr/>
          <p:nvPr/>
        </p:nvSpPr>
        <p:spPr>
          <a:xfrm>
            <a:off x="4889816" y="4139689"/>
            <a:ext cx="2412368" cy="113342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400">
                <a:solidFill>
                  <a:srgbClr val="FFFFFF"/>
                </a:solidFill>
              </a:defRPr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0325"/>
            <a:ext cx="2266315" cy="306070"/>
            <a:chOff x="0" y="95"/>
            <a:chExt cx="3569" cy="482"/>
          </a:xfrm>
        </p:grpSpPr>
        <p:sp>
          <p:nvSpPr>
            <p:cNvPr id="237" name="矩形 1"/>
            <p:cNvSpPr txBox="1"/>
            <p:nvPr/>
          </p:nvSpPr>
          <p:spPr>
            <a:xfrm>
              <a:off x="0" y="95"/>
              <a:ext cx="3282" cy="48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9" rIns="45719">
              <a:spAutoFit/>
            </a:bodyPr>
            <a:lstStyle/>
            <a:p>
              <a:pPr>
                <a:defRPr sz="1400" b="1"/>
              </a:pPr>
              <a:r>
                <a:t>PART </a:t>
              </a:r>
              <a:r>
                <a:rPr lang="en-US"/>
                <a:t>THREE</a:t>
              </a:r>
              <a:r>
                <a:t> </a:t>
              </a:r>
              <a:r>
                <a:rPr lang="zh-CN"/>
                <a:t>心得与体会</a:t>
              </a:r>
              <a:endParaRPr lang="zh-CN"/>
            </a:p>
          </p:txBody>
        </p:sp>
        <p:sp>
          <p:nvSpPr>
            <p:cNvPr id="238" name="椭圆 2"/>
            <p:cNvSpPr/>
            <p:nvPr/>
          </p:nvSpPr>
          <p:spPr>
            <a:xfrm>
              <a:off x="3363" y="248"/>
              <a:ext cx="206" cy="178"/>
            </a:xfrm>
            <a:prstGeom prst="ellipse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4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39" name="矩形 4"/>
          <p:cNvSpPr txBox="1"/>
          <p:nvPr/>
        </p:nvSpPr>
        <p:spPr>
          <a:xfrm>
            <a:off x="950373" y="1373199"/>
            <a:ext cx="2737485" cy="7683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400"/>
            </a:lvl1pPr>
          </a:lstStyle>
          <a:p>
            <a:r>
              <a:rPr lang="en-US"/>
              <a:t>Experience</a:t>
            </a:r>
            <a:endParaRPr lang="en-US"/>
          </a:p>
        </p:txBody>
      </p:sp>
      <p:sp>
        <p:nvSpPr>
          <p:cNvPr id="240" name="矩形 5"/>
          <p:cNvSpPr txBox="1"/>
          <p:nvPr/>
        </p:nvSpPr>
        <p:spPr>
          <a:xfrm>
            <a:off x="950373" y="2041040"/>
            <a:ext cx="3007995" cy="7683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pPr>
            <a:r>
              <a:rPr lang="en-US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  <a:sym typeface="微软雅黑" panose="020B0503020204020204" charset="-122"/>
              </a:rPr>
              <a:t>a</a:t>
            </a:r>
            <a:r>
              <a:rPr lang="en-US" sz="2800">
                <a:latin typeface="Segoe UI" panose="020B0502040204020203" charset="0"/>
                <a:ea typeface="微软雅黑" panose="020B0503020204020204" charset="-122"/>
                <a:cs typeface="Segoe UI" panose="020B0502040204020203" charset="0"/>
                <a:sym typeface="微软雅黑" panose="020B0503020204020204" charset="-122"/>
              </a:rPr>
              <a:t>nd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sz="4400">
                <a:sym typeface="微软雅黑" panose="020B0503020204020204" charset="-122"/>
              </a:rPr>
              <a:t>thoughts</a:t>
            </a:r>
            <a:endParaRPr 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1" name="矩形 6"/>
          <p:cNvSpPr txBox="1"/>
          <p:nvPr/>
        </p:nvSpPr>
        <p:spPr>
          <a:xfrm>
            <a:off x="959621" y="2810481"/>
            <a:ext cx="6550312" cy="650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在c语言中不到10个语句构成的程序，用汇编语言却要好几十行甚至上百行。汇编的学习不仅仅是学习其语法，而更多的是学习计算机基本的体系结构。</a:t>
            </a:r>
          </a:p>
        </p:txBody>
      </p:sp>
      <p:sp>
        <p:nvSpPr>
          <p:cNvPr id="242" name="矩形 7"/>
          <p:cNvSpPr txBox="1"/>
          <p:nvPr/>
        </p:nvSpPr>
        <p:spPr>
          <a:xfrm>
            <a:off x="959621" y="3549798"/>
            <a:ext cx="6550312" cy="6502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汇编语言相较其他有所了解的语言而言更为繁杂，越是步骤繁杂越是需要注重细节，其中要点在于缕清各部分的组合逻辑，以及如何逐步搭建框架。</a:t>
            </a:r>
          </a:p>
        </p:txBody>
      </p:sp>
      <p:sp>
        <p:nvSpPr>
          <p:cNvPr id="243" name="矩形 8"/>
          <p:cNvSpPr txBox="1"/>
          <p:nvPr/>
        </p:nvSpPr>
        <p:spPr>
          <a:xfrm>
            <a:off x="959621" y="4289114"/>
            <a:ext cx="6550312" cy="12096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题</a:t>
            </a:r>
            <a:r>
              <a:rPr lang="zh-CN"/>
              <a:t>目的</a:t>
            </a:r>
            <a:r>
              <a:t>解决思路是根据c语言的算法模仿出来的，大致思路都与c语言的算法一致，主要是将语法改写并且加入了一些硬件的概念。</a:t>
            </a:r>
          </a:p>
          <a:p>
            <a:pPr>
              <a:lnSpc>
                <a:spcPct val="130000"/>
              </a:lnSpc>
              <a:defRPr sz="14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通过这</a:t>
            </a:r>
            <a:r>
              <a:rPr lang="zh-CN"/>
              <a:t>些问</a:t>
            </a:r>
            <a:r>
              <a:t>题的解决，</a:t>
            </a:r>
            <a:r>
              <a:rPr lang="zh-CN"/>
              <a:t>我们</a:t>
            </a:r>
            <a:r>
              <a:t>对顺序编写代码，数据段、堆栈段和代码段区分</a:t>
            </a:r>
            <a:r>
              <a:rPr lang="zh-CN"/>
              <a:t>等</a:t>
            </a:r>
            <a:r>
              <a:rPr>
                <a:sym typeface="+mn-ea"/>
              </a:rPr>
              <a:t>8086汇编语言</a:t>
            </a:r>
            <a:r>
              <a:rPr lang="zh-CN">
                <a:sym typeface="+mn-ea"/>
              </a:rPr>
              <a:t>的</a:t>
            </a:r>
            <a:r>
              <a:rPr>
                <a:sym typeface="+mn-ea"/>
              </a:rPr>
              <a:t>特点</a:t>
            </a:r>
            <a:r>
              <a:rPr lang="zh-CN"/>
              <a:t>的理解都加深了</a:t>
            </a:r>
            <a: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dissolve/>
      </p:transition>
    </mc:Choice>
    <mc:Fallback>
      <p:transition spd="med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矩形 4"/>
          <p:cNvSpPr txBox="1"/>
          <p:nvPr/>
        </p:nvSpPr>
        <p:spPr>
          <a:xfrm>
            <a:off x="2116771" y="2360409"/>
            <a:ext cx="7958455" cy="82994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>
              <a:defRPr>
                <a:latin typeface="Segoe UI" panose="020B0502040204020203"/>
                <a:ea typeface="Segoe UI" panose="020B0502040204020203"/>
                <a:cs typeface="Segoe UI" panose="020B0502040204020203"/>
                <a:sym typeface="Segoe UI" panose="020B0502040204020203"/>
              </a:defRPr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THANKS FOR WATCHING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0" name="矩形 11"/>
          <p:cNvSpPr txBox="1"/>
          <p:nvPr/>
        </p:nvSpPr>
        <p:spPr>
          <a:xfrm>
            <a:off x="4737735" y="4128160"/>
            <a:ext cx="2716530" cy="36830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ctr"/>
            <a:r>
              <a:t>PRESENTED BY </a:t>
            </a:r>
            <a:r>
              <a:rPr lang="en-US"/>
              <a:t>GROUP 10</a:t>
            </a:r>
            <a:endParaRPr lang="en-US"/>
          </a:p>
        </p:txBody>
      </p:sp>
      <p:grpSp>
        <p:nvGrpSpPr>
          <p:cNvPr id="173" name="矩形 13"/>
          <p:cNvGrpSpPr/>
          <p:nvPr/>
        </p:nvGrpSpPr>
        <p:grpSpPr>
          <a:xfrm>
            <a:off x="4754032" y="3330209"/>
            <a:ext cx="2683936" cy="584201"/>
            <a:chOff x="-1" y="0"/>
            <a:chExt cx="2683935" cy="584200"/>
          </a:xfrm>
        </p:grpSpPr>
        <p:sp>
          <p:nvSpPr>
            <p:cNvPr id="171" name="矩形"/>
            <p:cNvSpPr/>
            <p:nvPr/>
          </p:nvSpPr>
          <p:spPr>
            <a:xfrm>
              <a:off x="-1" y="0"/>
              <a:ext cx="2683935" cy="584200"/>
            </a:xfrm>
            <a:prstGeom prst="rect">
              <a:avLst/>
            </a:prstGeom>
            <a:noFill/>
            <a:ln w="1270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 sz="1800"/>
            </a:p>
          </p:txBody>
        </p:sp>
        <p:sp>
          <p:nvSpPr>
            <p:cNvPr id="172" name="报告人：学苑君"/>
            <p:cNvSpPr txBox="1"/>
            <p:nvPr/>
          </p:nvSpPr>
          <p:spPr>
            <a:xfrm>
              <a:off x="-1" y="139382"/>
              <a:ext cx="2683935" cy="305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Segoe UI" panose="020B0502040204020203"/>
                  <a:ea typeface="Segoe UI" panose="020B0502040204020203"/>
                  <a:cs typeface="Segoe UI" panose="020B0502040204020203"/>
                  <a:sym typeface="Segoe UI" panose="020B0502040204020203"/>
                </a:defRPr>
              </a:pP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报告人：</a:t>
              </a:r>
              <a:r>
                <a:rPr 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十组</a:t>
              </a:r>
              <a:endPara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472C4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37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" panose="020B0502040204020203"/>
            <a:ea typeface="Segoe UI" panose="020B0502040204020203"/>
            <a:cs typeface="Segoe UI" panose="020B0502040204020203"/>
            <a:sym typeface="Segoe UI" panose="020B050204020402020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37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" panose="020B0502040204020203"/>
            <a:ea typeface="Segoe UI" panose="020B0502040204020203"/>
            <a:cs typeface="Segoe UI" panose="020B0502040204020203"/>
            <a:sym typeface="Segoe UI" panose="020B050204020402020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37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" panose="020B0502040204020203"/>
            <a:ea typeface="Segoe UI" panose="020B0502040204020203"/>
            <a:cs typeface="Segoe UI" panose="020B0502040204020203"/>
            <a:sym typeface="Segoe UI" panose="020B050204020402020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37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egoe UI" panose="020B0502040204020203"/>
            <a:ea typeface="Segoe UI" panose="020B0502040204020203"/>
            <a:cs typeface="Segoe UI" panose="020B0502040204020203"/>
            <a:sym typeface="Segoe UI" panose="020B050204020402020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WPS 演示</Application>
  <PresentationFormat/>
  <Paragraphs>83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Arial</vt:lpstr>
      <vt:lpstr>宋体</vt:lpstr>
      <vt:lpstr>Wingdings</vt:lpstr>
      <vt:lpstr>Segoe UI</vt:lpstr>
      <vt:lpstr>Arial</vt:lpstr>
      <vt:lpstr>Segoe UI Light</vt:lpstr>
      <vt:lpstr>Calibri Light</vt:lpstr>
      <vt:lpstr>Calibri</vt:lpstr>
      <vt:lpstr>微软雅黑</vt:lpstr>
      <vt:lpstr>Segoe UI</vt:lpstr>
      <vt:lpstr>Arial Unicode MS</vt:lpstr>
      <vt:lpstr>Helvetica</vt:lpstr>
      <vt:lpstr>Office 主题</vt:lpstr>
      <vt:lpstr>Package</vt:lpstr>
      <vt:lpstr>Package</vt:lpstr>
      <vt:lpstr>Package</vt:lpstr>
      <vt:lpstr>Package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</cp:lastModifiedBy>
  <cp:revision>33</cp:revision>
  <dcterms:created xsi:type="dcterms:W3CDTF">2021-05-22T13:59:00Z</dcterms:created>
  <dcterms:modified xsi:type="dcterms:W3CDTF">2021-05-24T03:26:12Z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A9BADC801A4E4A2988610AB04F68BB13</vt:lpwstr>
  </property>
  <property fmtid="{D5CDD505-2E9C-101B-9397-08002B2CF9AE}" pid="3" name="KSOProductBuildVer">
    <vt:lpwstr>2052-11.1.0.10495</vt:lpwstr>
  </property>
</Properties>
</file>