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27"/>
  </p:notesMasterIdLst>
  <p:sldIdLst>
    <p:sldId id="256" r:id="rId2"/>
    <p:sldId id="257" r:id="rId3"/>
    <p:sldId id="258" r:id="rId4"/>
    <p:sldId id="281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82" r:id="rId18"/>
    <p:sldId id="272" r:id="rId19"/>
    <p:sldId id="273" r:id="rId20"/>
    <p:sldId id="274" r:id="rId21"/>
    <p:sldId id="275" r:id="rId22"/>
    <p:sldId id="277" r:id="rId23"/>
    <p:sldId id="283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74"/>
    <p:restoredTop sz="94649"/>
  </p:normalViewPr>
  <p:slideViewPr>
    <p:cSldViewPr snapToGrid="0" snapToObjects="1">
      <p:cViewPr>
        <p:scale>
          <a:sx n="74" d="100"/>
          <a:sy n="74" d="100"/>
        </p:scale>
        <p:origin x="568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689A5-F6DC-C644-9542-04976186685E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4AE63-B89A-944C-BA12-E89F9E6FD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50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4AE63-B89A-944C-BA12-E89F9E6FD5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27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4AE63-B89A-944C-BA12-E89F9E6FD5F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0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4AE63-B89A-944C-BA12-E89F9E6FD5F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05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7D21-5E2F-2341-960F-06351C6F6291}" type="datetime1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DS5220 SUPERVISED MACHINE LEARNING AND LEARNING THEORY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40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50DF-A21F-854D-939B-8D3C8929AEFE}" type="datetime1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DS5220 SUPERVISED MACHINE LEARNING AND LEARNING THEORY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9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D215-5EDB-D846-B1D9-DE729A57E065}" type="datetime1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DS5220 SUPERVISED MACHINE LEARNING AND LEARNING THEORY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0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C53FD-1D9D-F743-B415-AED8EE3D5E41}" type="datetime1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DS5220 SUPERVISED MACHINE LEARNING AND LEARNING THEORY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5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2A8A-98CB-8344-9A54-3590705C2DFF}" type="datetime1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DS5220 SUPERVISED MACHINE LEARNING AND LEARNING THEORY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2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FD2E-DCF0-9449-B08D-0BC6D778D027}" type="datetime1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DS5220 SUPERVISED MACHINE LEARNING AND LEARNING THEORY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4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B1A8-36E0-F443-8BA9-94EDAFFBA654}" type="datetime1">
              <a:rPr lang="en-US" smtClean="0"/>
              <a:t>4/25/22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DS5220 SUPERVISED MACHINE LEARNING AND LEARNING THEORY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6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3828-4039-D744-97D3-B6947C3DA6CC}" type="datetime1">
              <a:rPr lang="en-US" smtClean="0"/>
              <a:t>4/25/22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DS5220 SUPERVISED MACHINE LEARNING AND LEARNING THEORY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7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AC95-F538-664C-A7BD-6A803C8C856D}" type="datetime1">
              <a:rPr lang="en-US" smtClean="0"/>
              <a:t>4/25/22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DS5220 SUPERVISED MACHINE LEARNING AND LEARNING THEORY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7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185F-4822-D943-BB81-B2707B53A480}" type="datetime1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DS5220 SUPERVISED MACHINE LEARNING AND LEARNING THEORY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39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A227-4B0A-7A40-B6D8-3D8C8791FEAE}" type="datetime1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DS5220 SUPERVISED MACHINE LEARNING AND LEARNING THEORY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41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90CE6F76-7C37-BE43-BBA2-846B955D3EA7}" type="datetime1">
              <a:rPr lang="en-US" smtClean="0"/>
              <a:t>4/25/22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DS5220 SUPERVISED MACHINE LEARNING AND LEARNING THEORY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171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wo telephones communicating">
            <a:extLst>
              <a:ext uri="{FF2B5EF4-FFF2-40B4-BE49-F238E27FC236}">
                <a16:creationId xmlns:a16="http://schemas.microsoft.com/office/drawing/2014/main" id="{5D79317A-CD74-3747-AB3D-E4358E107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148D7B7-CAFA-4089-A365-6371A76FE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144236 w 12192000"/>
              <a:gd name="connsiteY0" fmla="*/ 859953 h 6858000"/>
              <a:gd name="connsiteX1" fmla="*/ 954990 w 12192000"/>
              <a:gd name="connsiteY1" fmla="*/ 3049201 h 6858000"/>
              <a:gd name="connsiteX2" fmla="*/ 954990 w 12192000"/>
              <a:gd name="connsiteY2" fmla="*/ 3317710 h 6858000"/>
              <a:gd name="connsiteX3" fmla="*/ 954990 w 12192000"/>
              <a:gd name="connsiteY3" fmla="*/ 6057900 h 6858000"/>
              <a:gd name="connsiteX4" fmla="*/ 5334000 w 12192000"/>
              <a:gd name="connsiteY4" fmla="*/ 6057900 h 6858000"/>
              <a:gd name="connsiteX5" fmla="*/ 5334000 w 12192000"/>
              <a:gd name="connsiteY5" fmla="*/ 3049201 h 6858000"/>
              <a:gd name="connsiteX6" fmla="*/ 3144755 w 12192000"/>
              <a:gd name="connsiteY6" fmla="*/ 859953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F68AA-F898-F143-A47B-11D7BDACE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5663" y="1161232"/>
            <a:ext cx="5004176" cy="2485479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Telco Customer Churn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BFA45-A745-7847-97F7-17431F638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3004" y="4993240"/>
            <a:ext cx="3694048" cy="1137107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Shuchita </a:t>
            </a:r>
            <a:r>
              <a:rPr lang="en-US" dirty="0" err="1">
                <a:solidFill>
                  <a:srgbClr val="FFFFFF"/>
                </a:solidFill>
              </a:rPr>
              <a:t>mishra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</a:rPr>
              <a:t>001020146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9851" y="400344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9AD8B-FCFB-144A-A8A7-F36F7108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DS5220 SUPERVISED MACHINE LEARNING AND LEARNING THEORY</a:t>
            </a:r>
          </a:p>
        </p:txBody>
      </p:sp>
    </p:spTree>
    <p:extLst>
      <p:ext uri="{BB962C8B-B14F-4D97-AF65-F5344CB8AC3E}">
        <p14:creationId xmlns:p14="http://schemas.microsoft.com/office/powerpoint/2010/main" val="96525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7102-256A-7149-8919-3185B245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68" y="2280063"/>
            <a:ext cx="3610292" cy="1479551"/>
          </a:xfrm>
        </p:spPr>
        <p:txBody>
          <a:bodyPr>
            <a:normAutofit fontScale="90000"/>
          </a:bodyPr>
          <a:lstStyle/>
          <a:p>
            <a:r>
              <a:rPr lang="en-US" dirty="0"/>
              <a:t>Most of the senior citizens churn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 descr="Graphical user interface, Teams&#10;&#10;Description automatically generated">
            <a:extLst>
              <a:ext uri="{FF2B5EF4-FFF2-40B4-BE49-F238E27FC236}">
                <a16:creationId xmlns:a16="http://schemas.microsoft.com/office/drawing/2014/main" id="{D439B18B-6C40-354B-9678-5ABB1A4A3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151"/>
          <a:stretch/>
        </p:blipFill>
        <p:spPr>
          <a:xfrm>
            <a:off x="4712335" y="1771446"/>
            <a:ext cx="7422302" cy="3562554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8C09E-5F42-234D-9DCF-35DAB6248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DS5220 SUPERVISED MACHINE LEARNING AND LEARNING THEORY</a:t>
            </a:r>
          </a:p>
        </p:txBody>
      </p:sp>
    </p:spTree>
    <p:extLst>
      <p:ext uri="{BB962C8B-B14F-4D97-AF65-F5344CB8AC3E}">
        <p14:creationId xmlns:p14="http://schemas.microsoft.com/office/powerpoint/2010/main" val="1136104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663F-2EDA-714E-80D0-257E20E1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8" y="1949449"/>
            <a:ext cx="3046410" cy="1479551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Customers with Paperless Billing are most likely to churn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A778224E-F209-2047-9697-9D42614B8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681"/>
          <a:stretch/>
        </p:blipFill>
        <p:spPr>
          <a:xfrm>
            <a:off x="4727575" y="1949448"/>
            <a:ext cx="7353989" cy="3552191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447DB-D9F7-AB4E-9B92-148C4710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DS5220 SUPERVISED MACHINE LEARNING AND LEARNING THEORY</a:t>
            </a:r>
          </a:p>
        </p:txBody>
      </p:sp>
    </p:spTree>
    <p:extLst>
      <p:ext uri="{BB962C8B-B14F-4D97-AF65-F5344CB8AC3E}">
        <p14:creationId xmlns:p14="http://schemas.microsoft.com/office/powerpoint/2010/main" val="286462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DF6CAE-CA31-0C45-A0AB-EA5B6C4AEFB6}"/>
              </a:ext>
            </a:extLst>
          </p:cNvPr>
          <p:cNvSpPr/>
          <p:nvPr/>
        </p:nvSpPr>
        <p:spPr>
          <a:xfrm>
            <a:off x="4739640" y="136525"/>
            <a:ext cx="7315200" cy="658495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09665-2E80-1740-9E4D-DFE376507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48" y="2246628"/>
            <a:ext cx="3747451" cy="1479551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Customers with higher Monthly Charges are also more likely to churn</a:t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5C7B8-3D13-4F4F-92FB-9D6FAB76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DS5220 SUPERVISED MACHINE LEARNING AND LEARNING THEORY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3AD835E-41BA-024A-B005-7B68B9EB55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951" y="1082039"/>
            <a:ext cx="7180049" cy="488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955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239B2-DA29-F049-A174-7B9E2984F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549" y="2671960"/>
            <a:ext cx="10427840" cy="1086056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PRE-PROCESSING AND CLEANING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23844-5132-4043-84B1-C04820C9D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DS5220 SUPERVISED MACHINE LEARNING AND LEARNING THEORY</a:t>
            </a:r>
          </a:p>
        </p:txBody>
      </p:sp>
      <p:sp>
        <p:nvSpPr>
          <p:cNvPr id="6" name="Oval Callout 5">
            <a:extLst>
              <a:ext uri="{FF2B5EF4-FFF2-40B4-BE49-F238E27FC236}">
                <a16:creationId xmlns:a16="http://schemas.microsoft.com/office/drawing/2014/main" id="{B9B9A8BD-2C8F-C948-BDC1-934632DA40AA}"/>
              </a:ext>
            </a:extLst>
          </p:cNvPr>
          <p:cNvSpPr/>
          <p:nvPr/>
        </p:nvSpPr>
        <p:spPr>
          <a:xfrm>
            <a:off x="849758" y="1104986"/>
            <a:ext cx="3332252" cy="1432560"/>
          </a:xfrm>
          <a:prstGeom prst="wedgeEllipseCallout">
            <a:avLst>
              <a:gd name="adj1" fmla="val 70637"/>
              <a:gd name="adj2" fmla="val 56117"/>
            </a:avLst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scalar to scale numerical columns down to the same range</a:t>
            </a:r>
          </a:p>
        </p:txBody>
      </p:sp>
      <p:sp>
        <p:nvSpPr>
          <p:cNvPr id="7" name="Oval Callout 6">
            <a:extLst>
              <a:ext uri="{FF2B5EF4-FFF2-40B4-BE49-F238E27FC236}">
                <a16:creationId xmlns:a16="http://schemas.microsoft.com/office/drawing/2014/main" id="{1F2CD049-0D02-594A-A17E-10B609AC6E5B}"/>
              </a:ext>
            </a:extLst>
          </p:cNvPr>
          <p:cNvSpPr/>
          <p:nvPr/>
        </p:nvSpPr>
        <p:spPr>
          <a:xfrm>
            <a:off x="4504790" y="388706"/>
            <a:ext cx="3332252" cy="1432560"/>
          </a:xfrm>
          <a:prstGeom prst="wedgeEllipseCallout">
            <a:avLst>
              <a:gd name="adj1" fmla="val -709"/>
              <a:gd name="adj2" fmla="val 91223"/>
            </a:avLst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Splitting the data into train and test sets</a:t>
            </a:r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2171286D-8F10-CD4A-8D4B-DF369F97C205}"/>
              </a:ext>
            </a:extLst>
          </p:cNvPr>
          <p:cNvSpPr/>
          <p:nvPr/>
        </p:nvSpPr>
        <p:spPr>
          <a:xfrm>
            <a:off x="849758" y="4419600"/>
            <a:ext cx="3332252" cy="1432560"/>
          </a:xfrm>
          <a:prstGeom prst="wedgeEllipseCallout">
            <a:avLst>
              <a:gd name="adj1" fmla="val 57831"/>
              <a:gd name="adj2" fmla="val -75798"/>
            </a:avLst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hot encoding the total charges column</a:t>
            </a:r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02A71700-790A-C345-977C-FA1B2D9E378B}"/>
              </a:ext>
            </a:extLst>
          </p:cNvPr>
          <p:cNvSpPr/>
          <p:nvPr/>
        </p:nvSpPr>
        <p:spPr>
          <a:xfrm>
            <a:off x="8487737" y="4395706"/>
            <a:ext cx="3332252" cy="1432560"/>
          </a:xfrm>
          <a:prstGeom prst="wedgeEllipseCallout">
            <a:avLst>
              <a:gd name="adj1" fmla="val -56963"/>
              <a:gd name="adj2" fmla="val -75798"/>
            </a:avLst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Dropping the redundant columns such as country, state, count, latitude, longitude</a:t>
            </a:r>
          </a:p>
        </p:txBody>
      </p:sp>
      <p:sp>
        <p:nvSpPr>
          <p:cNvPr id="12" name="Oval Callout 11">
            <a:extLst>
              <a:ext uri="{FF2B5EF4-FFF2-40B4-BE49-F238E27FC236}">
                <a16:creationId xmlns:a16="http://schemas.microsoft.com/office/drawing/2014/main" id="{C815CCCF-2364-2442-88F5-A8901BA60B74}"/>
              </a:ext>
            </a:extLst>
          </p:cNvPr>
          <p:cNvSpPr/>
          <p:nvPr/>
        </p:nvSpPr>
        <p:spPr>
          <a:xfrm>
            <a:off x="8259137" y="1029734"/>
            <a:ext cx="3332252" cy="1432560"/>
          </a:xfrm>
          <a:prstGeom prst="wedgeEllipseCallout">
            <a:avLst>
              <a:gd name="adj1" fmla="val -53305"/>
              <a:gd name="adj2" fmla="val 79521"/>
            </a:avLst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Manually categorizing the data in 0,1 form</a:t>
            </a:r>
          </a:p>
        </p:txBody>
      </p:sp>
      <p:sp>
        <p:nvSpPr>
          <p:cNvPr id="13" name="Oval Callout 12">
            <a:extLst>
              <a:ext uri="{FF2B5EF4-FFF2-40B4-BE49-F238E27FC236}">
                <a16:creationId xmlns:a16="http://schemas.microsoft.com/office/drawing/2014/main" id="{F9160D6B-7471-E64D-A381-995AB8171C6D}"/>
              </a:ext>
            </a:extLst>
          </p:cNvPr>
          <p:cNvSpPr/>
          <p:nvPr/>
        </p:nvSpPr>
        <p:spPr>
          <a:xfrm>
            <a:off x="4754199" y="4536722"/>
            <a:ext cx="2996371" cy="1537965"/>
          </a:xfrm>
          <a:prstGeom prst="wedgeEllipseCallout">
            <a:avLst>
              <a:gd name="adj1" fmla="val -4049"/>
              <a:gd name="adj2" fmla="val -85147"/>
            </a:avLst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Label encoding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17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C8D1FBA-DEC3-4F56-A38D-E61978B7A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A77D21-6078-416C-9613-6B2B4D06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06495" y="854115"/>
            <a:ext cx="4379010" cy="5197947"/>
          </a:xfrm>
          <a:custGeom>
            <a:avLst/>
            <a:gdLst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2480538 h 5246128"/>
              <a:gd name="connsiteX4" fmla="*/ 4419600 w 4419600"/>
              <a:gd name="connsiteY4" fmla="*/ 4975131 h 5246128"/>
              <a:gd name="connsiteX5" fmla="*/ 4419600 w 4419600"/>
              <a:gd name="connsiteY5" fmla="*/ 5246128 h 5246128"/>
              <a:gd name="connsiteX6" fmla="*/ 0 w 4419600"/>
              <a:gd name="connsiteY6" fmla="*/ 5246128 h 5246128"/>
              <a:gd name="connsiteX7" fmla="*/ 0 w 4419600"/>
              <a:gd name="connsiteY7" fmla="*/ 4975131 h 5246128"/>
              <a:gd name="connsiteX8" fmla="*/ 0 w 4419600"/>
              <a:gd name="connsiteY8" fmla="*/ 2480538 h 5246128"/>
              <a:gd name="connsiteX9" fmla="*/ 0 w 4419600"/>
              <a:gd name="connsiteY9" fmla="*/ 2209541 h 5246128"/>
              <a:gd name="connsiteX10" fmla="*/ 2209538 w 4419600"/>
              <a:gd name="connsiteY10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4975131 h 5246128"/>
              <a:gd name="connsiteX4" fmla="*/ 4419600 w 4419600"/>
              <a:gd name="connsiteY4" fmla="*/ 5246128 h 5246128"/>
              <a:gd name="connsiteX5" fmla="*/ 0 w 4419600"/>
              <a:gd name="connsiteY5" fmla="*/ 5246128 h 5246128"/>
              <a:gd name="connsiteX6" fmla="*/ 0 w 4419600"/>
              <a:gd name="connsiteY6" fmla="*/ 4975131 h 5246128"/>
              <a:gd name="connsiteX7" fmla="*/ 0 w 4419600"/>
              <a:gd name="connsiteY7" fmla="*/ 2480538 h 5246128"/>
              <a:gd name="connsiteX8" fmla="*/ 0 w 4419600"/>
              <a:gd name="connsiteY8" fmla="*/ 2209541 h 5246128"/>
              <a:gd name="connsiteX9" fmla="*/ 2209538 w 4419600"/>
              <a:gd name="connsiteY9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4975131 h 5246128"/>
              <a:gd name="connsiteX6" fmla="*/ 0 w 4419600"/>
              <a:gd name="connsiteY6" fmla="*/ 2480538 h 5246128"/>
              <a:gd name="connsiteX7" fmla="*/ 0 w 4419600"/>
              <a:gd name="connsiteY7" fmla="*/ 2209541 h 5246128"/>
              <a:gd name="connsiteX8" fmla="*/ 2209538 w 4419600"/>
              <a:gd name="connsiteY8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2480538 h 5246128"/>
              <a:gd name="connsiteX6" fmla="*/ 0 w 4419600"/>
              <a:gd name="connsiteY6" fmla="*/ 2209541 h 5246128"/>
              <a:gd name="connsiteX7" fmla="*/ 2209538 w 4419600"/>
              <a:gd name="connsiteY7" fmla="*/ 0 h 524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9600" h="5246128">
                <a:moveTo>
                  <a:pt x="2209538" y="0"/>
                </a:moveTo>
                <a:lnTo>
                  <a:pt x="2210062" y="0"/>
                </a:lnTo>
                <a:cubicBezTo>
                  <a:pt x="3430375" y="0"/>
                  <a:pt x="4419600" y="989251"/>
                  <a:pt x="4419600" y="2209541"/>
                </a:cubicBezTo>
                <a:lnTo>
                  <a:pt x="4419600" y="5246128"/>
                </a:lnTo>
                <a:lnTo>
                  <a:pt x="0" y="5246128"/>
                </a:lnTo>
                <a:lnTo>
                  <a:pt x="0" y="2480538"/>
                </a:lnTo>
                <a:lnTo>
                  <a:pt x="0" y="2209541"/>
                </a:lnTo>
                <a:cubicBezTo>
                  <a:pt x="0" y="989251"/>
                  <a:pt x="989222" y="0"/>
                  <a:pt x="2209538" y="0"/>
                </a:cubicBezTo>
                <a:close/>
              </a:path>
            </a:pathLst>
          </a:custGeom>
          <a:solidFill>
            <a:schemeClr val="tx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5A8DA-9A65-C34E-B828-52CF6AC2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497" y="1500027"/>
            <a:ext cx="3295006" cy="2202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/>
              <a:t>ML MODEL EVALUATIONS AND PREDICTING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D6979-B922-FD48-835F-D2111D80D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8497" y="4844143"/>
            <a:ext cx="3295006" cy="936169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algn="ctr"/>
            <a:r>
              <a:rPr lang="en-US" sz="1800" cap="all" spc="300" dirty="0"/>
              <a:t>NOW THAT OUR DATA IS PROCESSED AND CLEANED, LET’S START PREDICTING THE CHURN STATUS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7596C2-1437-433F-B5CF-BAA3E4124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366791" y="4316294"/>
            <a:ext cx="1458419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7528B2-DF4B-A94F-9423-20941F41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874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none" spc="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DS5220 SUPERVISED MACHINE LEARNING AND LEARNING THEORY</a:t>
            </a:r>
          </a:p>
        </p:txBody>
      </p:sp>
    </p:spTree>
    <p:extLst>
      <p:ext uri="{BB962C8B-B14F-4D97-AF65-F5344CB8AC3E}">
        <p14:creationId xmlns:p14="http://schemas.microsoft.com/office/powerpoint/2010/main" val="2761467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8C10BD4-F3F8-4089-8DB0-71FB15FD9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B6300-56AB-E34C-AF70-AA680585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75" y="993089"/>
            <a:ext cx="4285914" cy="27072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RANDOM FOREST CLASSIFIER GIVES BEST PREDICTION ON RAW UNSCALED DATA WITH F1 SCORE OF 79%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A5D06F-DF26-4A88-BF73-C1B592E66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1995" y="3924728"/>
            <a:ext cx="0" cy="2115714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B118AA0-16C4-7248-B818-0384A7520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989" y="1148003"/>
            <a:ext cx="6989846" cy="529259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DC334-91B3-5F47-A842-4BC33C4C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874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none" spc="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DS5220 SUPERVISED MACHINE LEARNING AND LEARNING THEORY</a:t>
            </a:r>
          </a:p>
        </p:txBody>
      </p:sp>
    </p:spTree>
    <p:extLst>
      <p:ext uri="{BB962C8B-B14F-4D97-AF65-F5344CB8AC3E}">
        <p14:creationId xmlns:p14="http://schemas.microsoft.com/office/powerpoint/2010/main" val="2370402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C10BD4-F3F8-4089-8DB0-71FB15FD9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FD09A-0F82-F74D-BB08-7DD2D5FDC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74" y="1176617"/>
            <a:ext cx="4949719" cy="243220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KNN CLASSIFIER GIVES A 78% F1 SCORE WITH SCALED DATA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A5D06F-DF26-4A88-BF73-C1B592E66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1995" y="3924728"/>
            <a:ext cx="0" cy="2115714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D4B9679-391C-FA4A-929A-60B91C065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171" y="980454"/>
            <a:ext cx="6634503" cy="563932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243A0-61DA-A34E-BD86-F77A71671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874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none" spc="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DS5220 SUPERVISED MACHINE LEARNING AND LEARNING THEORY</a:t>
            </a:r>
          </a:p>
        </p:txBody>
      </p:sp>
    </p:spTree>
    <p:extLst>
      <p:ext uri="{BB962C8B-B14F-4D97-AF65-F5344CB8AC3E}">
        <p14:creationId xmlns:p14="http://schemas.microsoft.com/office/powerpoint/2010/main" val="2966833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9F96FE-C3F5-4F02-8428-78ADCB97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33AD9-B2D0-9B4F-B04E-0930EA433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76" y="1506072"/>
            <a:ext cx="4979254" cy="37794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RANDOM FOREST CLASSIFIER GIVES 77% F1 SCORE WITH BALANCED, SCALED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5CF3EF-73F6-5F41-A0E2-0B5FE5CB0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210" y="544259"/>
            <a:ext cx="6398110" cy="492654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503528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FC474-6218-C04E-B0AA-A4D81614F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874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none" spc="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DS5220 SUPERVISED MACHINE LEARNING AND LEARNING THEORY</a:t>
            </a:r>
          </a:p>
        </p:txBody>
      </p:sp>
    </p:spTree>
    <p:extLst>
      <p:ext uri="{BB962C8B-B14F-4D97-AF65-F5344CB8AC3E}">
        <p14:creationId xmlns:p14="http://schemas.microsoft.com/office/powerpoint/2010/main" val="2651257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F9E0-E9F7-5B41-903D-D7E477819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34440"/>
            <a:ext cx="7876722" cy="2653984"/>
          </a:xfrm>
        </p:spPr>
        <p:txBody>
          <a:bodyPr/>
          <a:lstStyle/>
          <a:p>
            <a:r>
              <a:rPr lang="en-US" dirty="0"/>
              <a:t>COMPARATIVE EVALUATIONS OF ALL ML MODELS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D2BCB-61B3-BE46-827B-7B9DE3FB1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58490"/>
            <a:ext cx="6781301" cy="10484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Logistic regression, SVM Classifier, Random Forest, KNN, </a:t>
            </a:r>
            <a:r>
              <a:rPr lang="en-US" dirty="0" err="1"/>
              <a:t>XGBoost</a:t>
            </a:r>
            <a:r>
              <a:rPr lang="en-US" dirty="0"/>
              <a:t> Classifier, </a:t>
            </a:r>
            <a:r>
              <a:rPr lang="en-US" dirty="0" err="1"/>
              <a:t>LightGBM</a:t>
            </a:r>
            <a:r>
              <a:rPr lang="en-US" dirty="0"/>
              <a:t> Classifier tuned with best/recommended parameters using cross-validation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9DA09-0571-1E4C-87FE-335FB26B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DS5220 SUPERVISED MACHINE LEARNING AND LEARNING THEORY</a:t>
            </a:r>
          </a:p>
        </p:txBody>
      </p:sp>
    </p:spTree>
    <p:extLst>
      <p:ext uri="{BB962C8B-B14F-4D97-AF65-F5344CB8AC3E}">
        <p14:creationId xmlns:p14="http://schemas.microsoft.com/office/powerpoint/2010/main" val="907407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144DA4-DA49-0D46-A2B7-19275F57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DS5220 SUPERVISED MACHINE LEARNING AND LEARNING THEORY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D787A4-A7EC-A044-A11F-65DDF00B9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73"/>
            <a:ext cx="12192000" cy="6819254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0E23B1DE-E29C-8041-AB2B-331CF894AFDE}"/>
              </a:ext>
            </a:extLst>
          </p:cNvPr>
          <p:cNvSpPr/>
          <p:nvPr/>
        </p:nvSpPr>
        <p:spPr>
          <a:xfrm>
            <a:off x="426720" y="2865120"/>
            <a:ext cx="5013960" cy="198120"/>
          </a:xfrm>
          <a:prstGeom prst="fram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53622AE2-36DB-8649-B7D2-327FC2F4AAF2}"/>
              </a:ext>
            </a:extLst>
          </p:cNvPr>
          <p:cNvSpPr/>
          <p:nvPr/>
        </p:nvSpPr>
        <p:spPr>
          <a:xfrm>
            <a:off x="426720" y="5349240"/>
            <a:ext cx="4546828" cy="198120"/>
          </a:xfrm>
          <a:prstGeom prst="fram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66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6CACA-9B3B-7243-ABBC-24EA6B66B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telecommunications business has an annual churn rate of 15-25 percent in this highly competitive market. </a:t>
            </a:r>
          </a:p>
          <a:p>
            <a:r>
              <a:rPr lang="en-US" dirty="0"/>
              <a:t>Corporations and businesses can forecast which customers are likely to leave ahead of time and focus on customer retention efforts.</a:t>
            </a:r>
          </a:p>
          <a:p>
            <a:r>
              <a:rPr lang="en-US" dirty="0"/>
              <a:t>As a result, </a:t>
            </a:r>
          </a:p>
          <a:p>
            <a:pPr marL="560070" lvl="1" indent="-285750">
              <a:buFont typeface="Wingdings" pitchFamily="2" charset="2"/>
              <a:buChar char="Ø"/>
            </a:pPr>
            <a:r>
              <a:rPr lang="en-US" dirty="0"/>
              <a:t>preserve their market position, </a:t>
            </a:r>
          </a:p>
          <a:p>
            <a:pPr marL="560070" lvl="1" indent="-285750">
              <a:buFont typeface="Wingdings" pitchFamily="2" charset="2"/>
              <a:buChar char="Ø"/>
            </a:pPr>
            <a:r>
              <a:rPr lang="en-US" dirty="0"/>
              <a:t>grow and thrive</a:t>
            </a:r>
          </a:p>
          <a:p>
            <a:pPr marL="560070" lvl="1" indent="-285750">
              <a:buFont typeface="Wingdings" pitchFamily="2" charset="2"/>
              <a:buChar char="Ø"/>
            </a:pPr>
            <a:r>
              <a:rPr lang="en-US" dirty="0"/>
              <a:t>lower the cost of initiation </a:t>
            </a:r>
          </a:p>
          <a:p>
            <a:pPr marL="560070" lvl="1" indent="-285750">
              <a:buFont typeface="Wingdings" pitchFamily="2" charset="2"/>
              <a:buChar char="Ø"/>
            </a:pPr>
            <a:r>
              <a:rPr lang="en-US" dirty="0"/>
              <a:t>larger the profit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6AD13-E308-2A42-AD55-692D975EA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DS5220 SUPERVISED MACHINE LEARNING AND LEARNING THEORY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42D82A-180F-C74A-B362-4AA61740F79F}"/>
              </a:ext>
            </a:extLst>
          </p:cNvPr>
          <p:cNvSpPr txBox="1"/>
          <p:nvPr/>
        </p:nvSpPr>
        <p:spPr>
          <a:xfrm>
            <a:off x="1013368" y="350109"/>
            <a:ext cx="10264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/>
              <a:t>Did you know that attracting a new customer costs five times as much as keeping an existing one?</a:t>
            </a:r>
          </a:p>
        </p:txBody>
      </p:sp>
    </p:spTree>
    <p:extLst>
      <p:ext uri="{BB962C8B-B14F-4D97-AF65-F5344CB8AC3E}">
        <p14:creationId xmlns:p14="http://schemas.microsoft.com/office/powerpoint/2010/main" val="689196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1949-8822-D148-82CC-64990222C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GIVES THE BEST ACCURACY SCORE OF 86%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6B049-7E26-FC41-8689-684A087EA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few optimal epochs and classification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1345E-421B-3F45-8E63-F7F38E96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DS5220 SUPERVISED MACHINE LEARNING AND LEARNING THEORY</a:t>
            </a:r>
          </a:p>
        </p:txBody>
      </p:sp>
    </p:spTree>
    <p:extLst>
      <p:ext uri="{BB962C8B-B14F-4D97-AF65-F5344CB8AC3E}">
        <p14:creationId xmlns:p14="http://schemas.microsoft.com/office/powerpoint/2010/main" val="1672658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59C0C-E312-FF41-82A7-7D065AF7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DS5220 SUPERVISED MACHINE LEARNING AND LEARNING THEORY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82DFC7-1814-5249-9CD5-E80F398EA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7880"/>
            <a:ext cx="12192000" cy="268224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74338AAE-5161-8341-A418-5138B765E641}"/>
              </a:ext>
            </a:extLst>
          </p:cNvPr>
          <p:cNvSpPr/>
          <p:nvPr/>
        </p:nvSpPr>
        <p:spPr>
          <a:xfrm>
            <a:off x="6202680" y="2987040"/>
            <a:ext cx="1386840" cy="1676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87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C5E36B-D57E-3F4F-81A7-469C53AED0B9}"/>
              </a:ext>
            </a:extLst>
          </p:cNvPr>
          <p:cNvSpPr/>
          <p:nvPr/>
        </p:nvSpPr>
        <p:spPr>
          <a:xfrm>
            <a:off x="5471160" y="57147"/>
            <a:ext cx="5745480" cy="6743705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497EF-6C4E-7848-98DC-DF7992257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96948"/>
            <a:ext cx="3855719" cy="5181599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LOSS CURVES FOR TRAINING AND VALIDATION METRICS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7D188-9CF6-5343-9926-AA44A1C28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DS5220 SUPERVISED MACHINE LEARNING AND LEARNING THEORY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795CAE-8563-0A42-B712-472916037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776" y="3432178"/>
            <a:ext cx="4658132" cy="342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A407EF3-D67D-3D42-A438-AE0C051CE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776" y="57147"/>
            <a:ext cx="4658132" cy="342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990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00AB1-663E-A047-8D68-188EA6F7C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96948"/>
            <a:ext cx="3579811" cy="4596132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DEPLOYMENT USING STREAMLIT</a:t>
            </a:r>
          </a:p>
        </p:txBody>
      </p:sp>
      <p:pic>
        <p:nvPicPr>
          <p:cNvPr id="7" name="Content Placeholder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66273E6-E838-3544-9DC5-26939BE3F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5676" y="585875"/>
            <a:ext cx="7266305" cy="5686249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7D215-24DF-3140-B420-41C032E0D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DS5220 SUPERVISED MACHINE LEARNING AND LEARNING THEORY</a:t>
            </a:r>
          </a:p>
        </p:txBody>
      </p:sp>
    </p:spTree>
    <p:extLst>
      <p:ext uri="{BB962C8B-B14F-4D97-AF65-F5344CB8AC3E}">
        <p14:creationId xmlns:p14="http://schemas.microsoft.com/office/powerpoint/2010/main" val="2825078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A585F-E694-4D4C-9A01-05E0D102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6CACA-9B3B-7243-ABBC-24EA6B66B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best way to avoid customer churn is to identify customers who are at risk of churning and working to improve their satisfaction. </a:t>
            </a:r>
          </a:p>
          <a:p>
            <a:r>
              <a:rPr lang="en-US" dirty="0"/>
              <a:t>The most </a:t>
            </a:r>
            <a:r>
              <a:rPr lang="en-US" b="1" dirty="0"/>
              <a:t>important features</a:t>
            </a:r>
            <a:r>
              <a:rPr lang="en-US" dirty="0"/>
              <a:t> that helped this models are ”</a:t>
            </a:r>
            <a:r>
              <a:rPr lang="en-US" b="1" dirty="0"/>
              <a:t>Tenure” which had the biggest effect and then “</a:t>
            </a:r>
            <a:r>
              <a:rPr lang="en-US" b="1" dirty="0" err="1"/>
              <a:t>TechSupport</a:t>
            </a:r>
            <a:r>
              <a:rPr lang="en-US" b="1" dirty="0"/>
              <a:t>” and “</a:t>
            </a:r>
            <a:r>
              <a:rPr lang="en-US" b="1" dirty="0" err="1"/>
              <a:t>TotalCharges</a:t>
            </a:r>
            <a:r>
              <a:rPr lang="en-US" b="1" dirty="0"/>
              <a:t>”</a:t>
            </a:r>
            <a:endParaRPr lang="en-US" dirty="0"/>
          </a:p>
          <a:p>
            <a:r>
              <a:rPr lang="en-US" dirty="0"/>
              <a:t>Based on my project and results, Random Forests and Neural Network models predict the probability of “high risk” customers very effectively.</a:t>
            </a:r>
          </a:p>
          <a:p>
            <a:r>
              <a:rPr lang="en-US" dirty="0"/>
              <a:t>I decided to use </a:t>
            </a:r>
            <a:r>
              <a:rPr lang="en-US" b="1" dirty="0"/>
              <a:t>ROC AUC</a:t>
            </a:r>
            <a:r>
              <a:rPr lang="en-US" dirty="0"/>
              <a:t> as the evaluation metric </a:t>
            </a:r>
          </a:p>
          <a:p>
            <a:pPr marL="560070" lvl="1" indent="-285750">
              <a:buFont typeface="Wingdings" pitchFamily="2" charset="2"/>
              <a:buChar char="Ø"/>
            </a:pPr>
            <a:r>
              <a:rPr lang="en-US" dirty="0"/>
              <a:t>suitable to classification problems </a:t>
            </a:r>
          </a:p>
          <a:p>
            <a:pPr marL="560070" lvl="1" indent="-285750">
              <a:buFont typeface="Wingdings" pitchFamily="2" charset="2"/>
              <a:buChar char="Ø"/>
            </a:pPr>
            <a:r>
              <a:rPr lang="en-US" b="1" dirty="0"/>
              <a:t>robust to imbalance</a:t>
            </a:r>
            <a:r>
              <a:rPr lang="en-US" dirty="0"/>
              <a:t> of the target classes compared to accuracy </a:t>
            </a:r>
          </a:p>
          <a:p>
            <a:r>
              <a:rPr lang="en-US" dirty="0"/>
              <a:t>The </a:t>
            </a:r>
            <a:r>
              <a:rPr lang="en-US" b="1" dirty="0"/>
              <a:t>confusion matrix</a:t>
            </a:r>
            <a:r>
              <a:rPr lang="en-US" dirty="0"/>
              <a:t>  was used to check if I am avoiding both </a:t>
            </a:r>
            <a:r>
              <a:rPr lang="en-US" b="1" dirty="0"/>
              <a:t>type I error and type II errors.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6AD13-E308-2A42-AD55-692D975EA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DS5220 SUPERVISED MACHINE LEARNING AND LEARNING THEORY</a:t>
            </a:r>
          </a:p>
        </p:txBody>
      </p:sp>
    </p:spTree>
    <p:extLst>
      <p:ext uri="{BB962C8B-B14F-4D97-AF65-F5344CB8AC3E}">
        <p14:creationId xmlns:p14="http://schemas.microsoft.com/office/powerpoint/2010/main" val="3906282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E724-84B0-644C-B473-2EC287F8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080" y="4335782"/>
            <a:ext cx="10427840" cy="108605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2168A-4540-B540-AB0A-59437B961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DS5220 SUPERVISED MACHINE LEARNING AND LEARNING THEORY</a:t>
            </a:r>
          </a:p>
        </p:txBody>
      </p:sp>
    </p:spTree>
    <p:extLst>
      <p:ext uri="{BB962C8B-B14F-4D97-AF65-F5344CB8AC3E}">
        <p14:creationId xmlns:p14="http://schemas.microsoft.com/office/powerpoint/2010/main" val="210705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FD4C-5409-254E-AB15-78A54AE9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D495B-89F1-374B-B3EE-99EE4CA88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row represents a customer, each column contains customer’s attributes described on the column Metadata.</a:t>
            </a:r>
          </a:p>
          <a:p>
            <a:r>
              <a:rPr lang="en-US" dirty="0"/>
              <a:t>The data set includes information about:</a:t>
            </a:r>
          </a:p>
          <a:p>
            <a:pPr marL="560070" lvl="1" indent="-285750">
              <a:buFont typeface="Wingdings" pitchFamily="2" charset="2"/>
              <a:buChar char="Ø"/>
            </a:pPr>
            <a:r>
              <a:rPr lang="en-US" dirty="0"/>
              <a:t>Customers who left within the last month – the column is called Churn</a:t>
            </a:r>
          </a:p>
          <a:p>
            <a:pPr marL="560070" lvl="1" indent="-285750">
              <a:buFont typeface="Wingdings" pitchFamily="2" charset="2"/>
              <a:buChar char="Ø"/>
            </a:pPr>
            <a:r>
              <a:rPr lang="en-US" dirty="0"/>
              <a:t>Services that each customer has signed up for – phone, multiple lines, internet, online security, online backup, device protection, tech support, and streaming TV and movies </a:t>
            </a:r>
          </a:p>
          <a:p>
            <a:pPr marL="560070" lvl="1" indent="-285750">
              <a:buFont typeface="Wingdings" pitchFamily="2" charset="2"/>
              <a:buChar char="Ø"/>
            </a:pPr>
            <a:r>
              <a:rPr lang="en-US" dirty="0"/>
              <a:t>Customer account information – how long they’ve been a customer, contract, payment method, paperless billing, monthly charges, and total charges </a:t>
            </a:r>
          </a:p>
          <a:p>
            <a:pPr marL="560070" lvl="1" indent="-285750">
              <a:buFont typeface="Wingdings" pitchFamily="2" charset="2"/>
              <a:buChar char="Ø"/>
            </a:pPr>
            <a:r>
              <a:rPr lang="en-US" dirty="0"/>
              <a:t>Demographic info about customers – gender, age range, and if they have partners and dependents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C3A9D-F6F8-9A43-BA35-B3C03FF4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DS5220 SUPERVISED MACHINE LEARNING AND LEARNING THEORY</a:t>
            </a:r>
          </a:p>
        </p:txBody>
      </p:sp>
    </p:spTree>
    <p:extLst>
      <p:ext uri="{BB962C8B-B14F-4D97-AF65-F5344CB8AC3E}">
        <p14:creationId xmlns:p14="http://schemas.microsoft.com/office/powerpoint/2010/main" val="379361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58717-75BA-1F4E-9D51-FE33209E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DS5220 SUPERVISED MACHINE LEARNING AND LEARNING THEORY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06ED0-35E3-A949-9085-220B51953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2"/>
          <a:stretch/>
        </p:blipFill>
        <p:spPr>
          <a:xfrm>
            <a:off x="0" y="815340"/>
            <a:ext cx="10347960" cy="4203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89A9BA-1591-5547-BB8C-990A5D4A8A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61"/>
          <a:stretch/>
        </p:blipFill>
        <p:spPr>
          <a:xfrm>
            <a:off x="10347960" y="815340"/>
            <a:ext cx="184404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4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C8D1FBA-DEC3-4F56-A38D-E61978B7A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A77D21-6078-416C-9613-6B2B4D06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06495" y="854115"/>
            <a:ext cx="4379010" cy="5197947"/>
          </a:xfrm>
          <a:custGeom>
            <a:avLst/>
            <a:gdLst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2480538 h 5246128"/>
              <a:gd name="connsiteX4" fmla="*/ 4419600 w 4419600"/>
              <a:gd name="connsiteY4" fmla="*/ 4975131 h 5246128"/>
              <a:gd name="connsiteX5" fmla="*/ 4419600 w 4419600"/>
              <a:gd name="connsiteY5" fmla="*/ 5246128 h 5246128"/>
              <a:gd name="connsiteX6" fmla="*/ 0 w 4419600"/>
              <a:gd name="connsiteY6" fmla="*/ 5246128 h 5246128"/>
              <a:gd name="connsiteX7" fmla="*/ 0 w 4419600"/>
              <a:gd name="connsiteY7" fmla="*/ 4975131 h 5246128"/>
              <a:gd name="connsiteX8" fmla="*/ 0 w 4419600"/>
              <a:gd name="connsiteY8" fmla="*/ 2480538 h 5246128"/>
              <a:gd name="connsiteX9" fmla="*/ 0 w 4419600"/>
              <a:gd name="connsiteY9" fmla="*/ 2209541 h 5246128"/>
              <a:gd name="connsiteX10" fmla="*/ 2209538 w 4419600"/>
              <a:gd name="connsiteY10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4975131 h 5246128"/>
              <a:gd name="connsiteX4" fmla="*/ 4419600 w 4419600"/>
              <a:gd name="connsiteY4" fmla="*/ 5246128 h 5246128"/>
              <a:gd name="connsiteX5" fmla="*/ 0 w 4419600"/>
              <a:gd name="connsiteY5" fmla="*/ 5246128 h 5246128"/>
              <a:gd name="connsiteX6" fmla="*/ 0 w 4419600"/>
              <a:gd name="connsiteY6" fmla="*/ 4975131 h 5246128"/>
              <a:gd name="connsiteX7" fmla="*/ 0 w 4419600"/>
              <a:gd name="connsiteY7" fmla="*/ 2480538 h 5246128"/>
              <a:gd name="connsiteX8" fmla="*/ 0 w 4419600"/>
              <a:gd name="connsiteY8" fmla="*/ 2209541 h 5246128"/>
              <a:gd name="connsiteX9" fmla="*/ 2209538 w 4419600"/>
              <a:gd name="connsiteY9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4975131 h 5246128"/>
              <a:gd name="connsiteX6" fmla="*/ 0 w 4419600"/>
              <a:gd name="connsiteY6" fmla="*/ 2480538 h 5246128"/>
              <a:gd name="connsiteX7" fmla="*/ 0 w 4419600"/>
              <a:gd name="connsiteY7" fmla="*/ 2209541 h 5246128"/>
              <a:gd name="connsiteX8" fmla="*/ 2209538 w 4419600"/>
              <a:gd name="connsiteY8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2480538 h 5246128"/>
              <a:gd name="connsiteX6" fmla="*/ 0 w 4419600"/>
              <a:gd name="connsiteY6" fmla="*/ 2209541 h 5246128"/>
              <a:gd name="connsiteX7" fmla="*/ 2209538 w 4419600"/>
              <a:gd name="connsiteY7" fmla="*/ 0 h 524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9600" h="5246128">
                <a:moveTo>
                  <a:pt x="2209538" y="0"/>
                </a:moveTo>
                <a:lnTo>
                  <a:pt x="2210062" y="0"/>
                </a:lnTo>
                <a:cubicBezTo>
                  <a:pt x="3430375" y="0"/>
                  <a:pt x="4419600" y="989251"/>
                  <a:pt x="4419600" y="2209541"/>
                </a:cubicBezTo>
                <a:lnTo>
                  <a:pt x="4419600" y="5246128"/>
                </a:lnTo>
                <a:lnTo>
                  <a:pt x="0" y="5246128"/>
                </a:lnTo>
                <a:lnTo>
                  <a:pt x="0" y="2480538"/>
                </a:lnTo>
                <a:lnTo>
                  <a:pt x="0" y="2209541"/>
                </a:lnTo>
                <a:cubicBezTo>
                  <a:pt x="0" y="989251"/>
                  <a:pt x="989222" y="0"/>
                  <a:pt x="2209538" y="0"/>
                </a:cubicBezTo>
                <a:close/>
              </a:path>
            </a:pathLst>
          </a:custGeom>
          <a:solidFill>
            <a:schemeClr val="tx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F68B9-1CEC-A246-8D69-03350D6D2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497" y="1500027"/>
            <a:ext cx="3295006" cy="2202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100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AB002-8A1A-6F46-BCA2-4865B3805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8497" y="4844143"/>
            <a:ext cx="3295006" cy="936169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400" cap="all" spc="300"/>
              <a:t>Let’s explore the data and try to answer some questions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7596C2-1437-433F-B5CF-BAA3E4124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366791" y="4316294"/>
            <a:ext cx="1458419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FA685-65D3-E143-8809-5BD486D4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874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none" spc="0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DS5220 SUPERVISED MACHINE LEARNING AND LEARNING THEORY</a:t>
            </a:r>
          </a:p>
        </p:txBody>
      </p:sp>
    </p:spTree>
    <p:extLst>
      <p:ext uri="{BB962C8B-B14F-4D97-AF65-F5344CB8AC3E}">
        <p14:creationId xmlns:p14="http://schemas.microsoft.com/office/powerpoint/2010/main" val="90023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7CF1E-AC44-6C4E-9E78-3A7272820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68" y="2475228"/>
            <a:ext cx="3671251" cy="1479551"/>
          </a:xfrm>
        </p:spPr>
        <p:txBody>
          <a:bodyPr>
            <a:normAutofit fontScale="90000"/>
          </a:bodyPr>
          <a:lstStyle/>
          <a:p>
            <a:r>
              <a:rPr lang="en-US" dirty="0"/>
              <a:t>26.5 % of customers switched to another firm.</a:t>
            </a:r>
            <a:br>
              <a:rPr lang="en-US" dirty="0"/>
            </a:br>
            <a:endParaRPr lang="en-US" dirty="0"/>
          </a:p>
        </p:txBody>
      </p:sp>
      <p:pic>
        <p:nvPicPr>
          <p:cNvPr id="8" name="Content Placeholder 7" descr="Chart, pie chart&#10;&#10;Description automatically generated">
            <a:extLst>
              <a:ext uri="{FF2B5EF4-FFF2-40B4-BE49-F238E27FC236}">
                <a16:creationId xmlns:a16="http://schemas.microsoft.com/office/drawing/2014/main" id="{DCD5EFB9-6432-1940-916D-1862EA61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5026" y="996948"/>
            <a:ext cx="5230654" cy="5230654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E40F4-DE97-3645-8B28-2B745798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DS5220 SUPERVISED MACHINE LEARNING AND LEARNING THEORY</a:t>
            </a:r>
          </a:p>
        </p:txBody>
      </p:sp>
    </p:spTree>
    <p:extLst>
      <p:ext uri="{BB962C8B-B14F-4D97-AF65-F5344CB8AC3E}">
        <p14:creationId xmlns:p14="http://schemas.microsoft.com/office/powerpoint/2010/main" val="3351310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97EF-6C4E-7848-98DC-DF7992257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348" y="2209833"/>
            <a:ext cx="3656011" cy="1479551"/>
          </a:xfrm>
        </p:spPr>
        <p:txBody>
          <a:bodyPr>
            <a:normAutofit fontScale="90000"/>
          </a:bodyPr>
          <a:lstStyle/>
          <a:p>
            <a:r>
              <a:rPr lang="en-US" dirty="0"/>
              <a:t>Both genders behaved in similar fashion when it comes to migrating to another service provider/firm</a:t>
            </a:r>
          </a:p>
        </p:txBody>
      </p:sp>
      <p:pic>
        <p:nvPicPr>
          <p:cNvPr id="7" name="Content Placeholder 6" descr="A picture containing Teams&#10;&#10;Description automatically generated">
            <a:extLst>
              <a:ext uri="{FF2B5EF4-FFF2-40B4-BE49-F238E27FC236}">
                <a16:creationId xmlns:a16="http://schemas.microsoft.com/office/drawing/2014/main" id="{09833570-272D-D141-BF41-C71D5026D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194"/>
          <a:stretch/>
        </p:blipFill>
        <p:spPr>
          <a:xfrm>
            <a:off x="4649631" y="1899715"/>
            <a:ext cx="7542369" cy="3579338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7D188-9CF6-5343-9926-AA44A1C28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DS5220 SUPERVISED MACHINE LEARNING AND LEARNING THEORY</a:t>
            </a:r>
          </a:p>
        </p:txBody>
      </p:sp>
    </p:spTree>
    <p:extLst>
      <p:ext uri="{BB962C8B-B14F-4D97-AF65-F5344CB8AC3E}">
        <p14:creationId xmlns:p14="http://schemas.microsoft.com/office/powerpoint/2010/main" val="71100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B545F-DE13-AD4C-824E-4659DE3EF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96948"/>
            <a:ext cx="3656011" cy="1479551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75% of customer with Month-to-Month Contract opted to move out as compared to 13% of customers with One Year Contract and 3% with Two Year Contract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3F00CD0C-2A34-F543-98F3-D004C1C43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945"/>
          <a:stretch/>
        </p:blipFill>
        <p:spPr>
          <a:xfrm>
            <a:off x="4681854" y="1500732"/>
            <a:ext cx="7470375" cy="3619908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0E9DA-B4AA-EB49-8350-23CADB14E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DS5220 SUPERVISED MACHINE LEARNING AND LEARNING THEORY</a:t>
            </a:r>
          </a:p>
        </p:txBody>
      </p:sp>
    </p:spTree>
    <p:extLst>
      <p:ext uri="{BB962C8B-B14F-4D97-AF65-F5344CB8AC3E}">
        <p14:creationId xmlns:p14="http://schemas.microsoft.com/office/powerpoint/2010/main" val="3343139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AFAA5-890D-884D-B2AD-0A69A16D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88" y="136525"/>
            <a:ext cx="4114800" cy="6219825"/>
          </a:xfrm>
        </p:spPr>
        <p:txBody>
          <a:bodyPr>
            <a:normAutofit fontScale="90000"/>
          </a:bodyPr>
          <a:lstStyle/>
          <a:p>
            <a:r>
              <a:rPr lang="en-US" dirty="0"/>
              <a:t>Major customers who moved out HAD AN Electronic Check as Payment Method ON FILE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Customers who opted for Credit-Card automatic transfer or Bank Automatic Transfer and Mailed Check as Payment Method were less likely to move out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C50B463F-556A-0B4B-BFBD-390A68F7B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945"/>
          <a:stretch/>
        </p:blipFill>
        <p:spPr>
          <a:xfrm>
            <a:off x="4681854" y="1581264"/>
            <a:ext cx="7461435" cy="3615576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A0296-F82D-B14F-B9B0-34314897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DS5220 SUPERVISED MACHINE LEARNING AND LEARNING THEORY</a:t>
            </a:r>
          </a:p>
        </p:txBody>
      </p:sp>
    </p:spTree>
    <p:extLst>
      <p:ext uri="{BB962C8B-B14F-4D97-AF65-F5344CB8AC3E}">
        <p14:creationId xmlns:p14="http://schemas.microsoft.com/office/powerpoint/2010/main" val="4062518602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LightSeedLeftStep">
      <a:dk1>
        <a:srgbClr val="000000"/>
      </a:dk1>
      <a:lt1>
        <a:srgbClr val="FFFFFF"/>
      </a:lt1>
      <a:dk2>
        <a:srgbClr val="243141"/>
      </a:dk2>
      <a:lt2>
        <a:srgbClr val="E2E8E3"/>
      </a:lt2>
      <a:accent1>
        <a:srgbClr val="D488CC"/>
      </a:accent1>
      <a:accent2>
        <a:srgbClr val="AD6ECA"/>
      </a:accent2>
      <a:accent3>
        <a:srgbClr val="9D88D4"/>
      </a:accent3>
      <a:accent4>
        <a:srgbClr val="6E7CCA"/>
      </a:accent4>
      <a:accent5>
        <a:srgbClr val="77A8CE"/>
      </a:accent5>
      <a:accent6>
        <a:srgbClr val="60AEB0"/>
      </a:accent6>
      <a:hlink>
        <a:srgbClr val="568F5C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816</Words>
  <Application>Microsoft Macintosh PowerPoint</Application>
  <PresentationFormat>Widescreen</PresentationFormat>
  <Paragraphs>83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Georgia Pro Light</vt:lpstr>
      <vt:lpstr>Wingdings</vt:lpstr>
      <vt:lpstr>VaultVTI</vt:lpstr>
      <vt:lpstr>Telco Customer Churn</vt:lpstr>
      <vt:lpstr>PowerPoint Presentation</vt:lpstr>
      <vt:lpstr>DATA OVERVIEW</vt:lpstr>
      <vt:lpstr>PowerPoint Presentation</vt:lpstr>
      <vt:lpstr>EXPLORATORY DATA ANALYSIS</vt:lpstr>
      <vt:lpstr>26.5 % of customers switched to another firm. </vt:lpstr>
      <vt:lpstr>Both genders behaved in similar fashion when it comes to migrating to another service provider/firm</vt:lpstr>
      <vt:lpstr>About 75% of customer with Month-to-Month Contract opted to move out as compared to 13% of customers with One Year Contract and 3% with Two Year Contract </vt:lpstr>
      <vt:lpstr>Major customers who moved out HAD AN Electronic Check as Payment Method ON FILE  Customers who opted for Credit-Card automatic transfer or Bank Automatic Transfer and Mailed Check as Payment Method were less likely to move out </vt:lpstr>
      <vt:lpstr>Most of the senior citizens churn </vt:lpstr>
      <vt:lpstr>Customers with Paperless Billing are most likely to churn</vt:lpstr>
      <vt:lpstr>Customers with higher Monthly Charges are also more likely to churn </vt:lpstr>
      <vt:lpstr>DATA PRE-PROCESSING AND CLEANING</vt:lpstr>
      <vt:lpstr>ML MODEL EVALUATIONS AND PREDICTING</vt:lpstr>
      <vt:lpstr>RANDOM FOREST CLASSIFIER GIVES BEST PREDICTION ON RAW UNSCALED DATA WITH F1 SCORE OF 79%</vt:lpstr>
      <vt:lpstr>KNN CLASSIFIER GIVES A 78% F1 SCORE WITH SCALED DATA</vt:lpstr>
      <vt:lpstr>RANDOM FOREST CLASSIFIER GIVES 77% F1 SCORE WITH BALANCED, SCALED DATA</vt:lpstr>
      <vt:lpstr>COMPARATIVE EVALUATIONS OF ALL ML MODELS USED</vt:lpstr>
      <vt:lpstr>PowerPoint Presentation</vt:lpstr>
      <vt:lpstr>NEURAL NETWORKS GIVES THE BEST ACCURACY SCORE OF 86%</vt:lpstr>
      <vt:lpstr>PowerPoint Presentation</vt:lpstr>
      <vt:lpstr>    LOSS CURVES FOR TRAINING AND VALIDATION METRICS</vt:lpstr>
      <vt:lpstr>    DEPLOYMENT USING STREAMLIT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Customer Churn</dc:title>
  <dc:creator>Shuchita Samip Mishra</dc:creator>
  <cp:lastModifiedBy>Shuchita Samip Mishra</cp:lastModifiedBy>
  <cp:revision>7</cp:revision>
  <dcterms:created xsi:type="dcterms:W3CDTF">2022-04-25T15:41:58Z</dcterms:created>
  <dcterms:modified xsi:type="dcterms:W3CDTF">2022-04-26T03:17:59Z</dcterms:modified>
</cp:coreProperties>
</file>