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7" r:id="rId1"/>
  </p:sldMasterIdLst>
  <p:notesMasterIdLst>
    <p:notesMasterId r:id="rId20"/>
  </p:notesMasterIdLst>
  <p:sldIdLst>
    <p:sldId id="257" r:id="rId2"/>
    <p:sldId id="256" r:id="rId3"/>
    <p:sldId id="281" r:id="rId4"/>
    <p:sldId id="289" r:id="rId5"/>
    <p:sldId id="295" r:id="rId6"/>
    <p:sldId id="282" r:id="rId7"/>
    <p:sldId id="293" r:id="rId8"/>
    <p:sldId id="258" r:id="rId9"/>
    <p:sldId id="290" r:id="rId10"/>
    <p:sldId id="296" r:id="rId11"/>
    <p:sldId id="297" r:id="rId12"/>
    <p:sldId id="298" r:id="rId13"/>
    <p:sldId id="291" r:id="rId14"/>
    <p:sldId id="292" r:id="rId15"/>
    <p:sldId id="286" r:id="rId16"/>
    <p:sldId id="285" r:id="rId17"/>
    <p:sldId id="294"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4A47481-3F88-4900-BB12-8EB219CE58B9}">
          <p14:sldIdLst>
            <p14:sldId id="257"/>
            <p14:sldId id="256"/>
            <p14:sldId id="281"/>
            <p14:sldId id="289"/>
            <p14:sldId id="295"/>
            <p14:sldId id="282"/>
          </p14:sldIdLst>
        </p14:section>
        <p14:section name="Untitled Section" id="{AE2EA56B-110F-4308-94F5-58265C6498E3}">
          <p14:sldIdLst>
            <p14:sldId id="293"/>
            <p14:sldId id="258"/>
            <p14:sldId id="290"/>
            <p14:sldId id="291"/>
            <p14:sldId id="292"/>
            <p14:sldId id="286"/>
            <p14:sldId id="285"/>
            <p14:sldId id="294"/>
            <p14:sldId id="287"/>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0FAB4"/>
    <a:srgbClr val="E6ECD1"/>
    <a:srgbClr val="E2A58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1" autoAdjust="0"/>
    <p:restoredTop sz="94660"/>
  </p:normalViewPr>
  <p:slideViewPr>
    <p:cSldViewPr snapToGrid="0">
      <p:cViewPr varScale="1">
        <p:scale>
          <a:sx n="88" d="100"/>
          <a:sy n="88" d="100"/>
        </p:scale>
        <p:origin x="-162" y="-5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61EC0-C513-4C42-8381-21B621CA5219}" type="doc">
      <dgm:prSet loTypeId="urn:microsoft.com/office/officeart/2005/8/layout/arrow6" loCatId="process" qsTypeId="urn:microsoft.com/office/officeart/2005/8/quickstyle/simple1" qsCatId="simple" csTypeId="urn:microsoft.com/office/officeart/2005/8/colors/accent6_4" csCatId="accent6" phldr="1"/>
      <dgm:spPr/>
      <dgm:t>
        <a:bodyPr/>
        <a:lstStyle/>
        <a:p>
          <a:endParaRPr lang="en-IN"/>
        </a:p>
      </dgm:t>
    </dgm:pt>
    <dgm:pt modelId="{BDEDD9A8-9548-4B4C-BEA4-E36E9F8C91D8}">
      <dgm:prSet phldrT="[Text]"/>
      <dgm:spPr/>
      <dgm:t>
        <a:bodyPr/>
        <a:lstStyle/>
        <a:p>
          <a:r>
            <a:rPr lang="en-US" dirty="0"/>
            <a:t>Login</a:t>
          </a:r>
          <a:endParaRPr lang="en-IN" dirty="0"/>
        </a:p>
      </dgm:t>
    </dgm:pt>
    <dgm:pt modelId="{E9B86C0B-27E4-4A6D-BA77-6534CE0B477C}" type="parTrans" cxnId="{AB20E841-59C0-4954-9547-64ACD514E362}">
      <dgm:prSet/>
      <dgm:spPr/>
      <dgm:t>
        <a:bodyPr/>
        <a:lstStyle/>
        <a:p>
          <a:endParaRPr lang="en-IN"/>
        </a:p>
      </dgm:t>
    </dgm:pt>
    <dgm:pt modelId="{7BB1E925-6D85-4226-950D-C93C7EE4DD81}" type="sibTrans" cxnId="{AB20E841-59C0-4954-9547-64ACD514E362}">
      <dgm:prSet/>
      <dgm:spPr/>
      <dgm:t>
        <a:bodyPr/>
        <a:lstStyle/>
        <a:p>
          <a:endParaRPr lang="en-IN"/>
        </a:p>
      </dgm:t>
    </dgm:pt>
    <dgm:pt modelId="{A2C71C62-3796-408D-AB6C-622EBAE65C36}">
      <dgm:prSet phldrT="[Text]"/>
      <dgm:spPr/>
      <dgm:t>
        <a:bodyPr/>
        <a:lstStyle/>
        <a:p>
          <a:r>
            <a:rPr lang="en-US" dirty="0"/>
            <a:t>Registration</a:t>
          </a:r>
          <a:endParaRPr lang="en-IN" dirty="0"/>
        </a:p>
      </dgm:t>
    </dgm:pt>
    <dgm:pt modelId="{6CE7E0A3-30A9-41B0-88AA-3DC9424D1C04}" type="parTrans" cxnId="{73F6874A-4152-47BA-BF82-346891024C8E}">
      <dgm:prSet/>
      <dgm:spPr/>
      <dgm:t>
        <a:bodyPr/>
        <a:lstStyle/>
        <a:p>
          <a:endParaRPr lang="en-IN"/>
        </a:p>
      </dgm:t>
    </dgm:pt>
    <dgm:pt modelId="{8A58750E-E903-4837-82E3-CA28FDD185F9}" type="sibTrans" cxnId="{73F6874A-4152-47BA-BF82-346891024C8E}">
      <dgm:prSet/>
      <dgm:spPr/>
      <dgm:t>
        <a:bodyPr/>
        <a:lstStyle/>
        <a:p>
          <a:endParaRPr lang="en-IN"/>
        </a:p>
      </dgm:t>
    </dgm:pt>
    <dgm:pt modelId="{E5266019-AFA7-4851-A79A-ABAD9574FB21}" type="pres">
      <dgm:prSet presAssocID="{A3061EC0-C513-4C42-8381-21B621CA5219}" presName="compositeShape" presStyleCnt="0">
        <dgm:presLayoutVars>
          <dgm:chMax val="2"/>
          <dgm:dir/>
          <dgm:resizeHandles val="exact"/>
        </dgm:presLayoutVars>
      </dgm:prSet>
      <dgm:spPr/>
      <dgm:t>
        <a:bodyPr/>
        <a:lstStyle/>
        <a:p>
          <a:endParaRPr lang="en-US"/>
        </a:p>
      </dgm:t>
    </dgm:pt>
    <dgm:pt modelId="{23B8DC29-3752-47C4-BCC5-E77D1E4F44D4}" type="pres">
      <dgm:prSet presAssocID="{A3061EC0-C513-4C42-8381-21B621CA5219}" presName="ribbon" presStyleLbl="node1" presStyleIdx="0" presStyleCnt="1"/>
      <dgm:spPr/>
    </dgm:pt>
    <dgm:pt modelId="{2D3286A9-FC40-422F-AEE4-4784E6355222}" type="pres">
      <dgm:prSet presAssocID="{A3061EC0-C513-4C42-8381-21B621CA5219}" presName="leftArrowText" presStyleLbl="node1" presStyleIdx="0" presStyleCnt="1">
        <dgm:presLayoutVars>
          <dgm:chMax val="0"/>
          <dgm:bulletEnabled val="1"/>
        </dgm:presLayoutVars>
      </dgm:prSet>
      <dgm:spPr/>
      <dgm:t>
        <a:bodyPr/>
        <a:lstStyle/>
        <a:p>
          <a:endParaRPr lang="en-US"/>
        </a:p>
      </dgm:t>
    </dgm:pt>
    <dgm:pt modelId="{FAFF96DA-F9C7-43C4-B251-8D917FD7053E}" type="pres">
      <dgm:prSet presAssocID="{A3061EC0-C513-4C42-8381-21B621CA5219}" presName="rightArrowText" presStyleLbl="node1" presStyleIdx="0" presStyleCnt="1">
        <dgm:presLayoutVars>
          <dgm:chMax val="0"/>
          <dgm:bulletEnabled val="1"/>
        </dgm:presLayoutVars>
      </dgm:prSet>
      <dgm:spPr/>
      <dgm:t>
        <a:bodyPr/>
        <a:lstStyle/>
        <a:p>
          <a:endParaRPr lang="en-US"/>
        </a:p>
      </dgm:t>
    </dgm:pt>
  </dgm:ptLst>
  <dgm:cxnLst>
    <dgm:cxn modelId="{77C31B24-D91B-4FED-86FB-170B50AB73E6}" type="presOf" srcId="{BDEDD9A8-9548-4B4C-BEA4-E36E9F8C91D8}" destId="{2D3286A9-FC40-422F-AEE4-4784E6355222}" srcOrd="0" destOrd="0" presId="urn:microsoft.com/office/officeart/2005/8/layout/arrow6"/>
    <dgm:cxn modelId="{AB20E841-59C0-4954-9547-64ACD514E362}" srcId="{A3061EC0-C513-4C42-8381-21B621CA5219}" destId="{BDEDD9A8-9548-4B4C-BEA4-E36E9F8C91D8}" srcOrd="0" destOrd="0" parTransId="{E9B86C0B-27E4-4A6D-BA77-6534CE0B477C}" sibTransId="{7BB1E925-6D85-4226-950D-C93C7EE4DD81}"/>
    <dgm:cxn modelId="{73F6874A-4152-47BA-BF82-346891024C8E}" srcId="{A3061EC0-C513-4C42-8381-21B621CA5219}" destId="{A2C71C62-3796-408D-AB6C-622EBAE65C36}" srcOrd="1" destOrd="0" parTransId="{6CE7E0A3-30A9-41B0-88AA-3DC9424D1C04}" sibTransId="{8A58750E-E903-4837-82E3-CA28FDD185F9}"/>
    <dgm:cxn modelId="{A1D024C8-FC9E-4CF1-B276-AADBFA569682}" type="presOf" srcId="{A3061EC0-C513-4C42-8381-21B621CA5219}" destId="{E5266019-AFA7-4851-A79A-ABAD9574FB21}" srcOrd="0" destOrd="0" presId="urn:microsoft.com/office/officeart/2005/8/layout/arrow6"/>
    <dgm:cxn modelId="{9976FE94-33AE-4B7D-9B22-EF97E745AAC3}" type="presOf" srcId="{A2C71C62-3796-408D-AB6C-622EBAE65C36}" destId="{FAFF96DA-F9C7-43C4-B251-8D917FD7053E}" srcOrd="0" destOrd="0" presId="urn:microsoft.com/office/officeart/2005/8/layout/arrow6"/>
    <dgm:cxn modelId="{571397BC-67AD-4C43-84E9-41CE7E7CA08E}" type="presParOf" srcId="{E5266019-AFA7-4851-A79A-ABAD9574FB21}" destId="{23B8DC29-3752-47C4-BCC5-E77D1E4F44D4}" srcOrd="0" destOrd="0" presId="urn:microsoft.com/office/officeart/2005/8/layout/arrow6"/>
    <dgm:cxn modelId="{4D34CC4A-9E36-4B45-BEEA-39EC9912BC75}" type="presParOf" srcId="{E5266019-AFA7-4851-A79A-ABAD9574FB21}" destId="{2D3286A9-FC40-422F-AEE4-4784E6355222}" srcOrd="1" destOrd="0" presId="urn:microsoft.com/office/officeart/2005/8/layout/arrow6"/>
    <dgm:cxn modelId="{E52BD137-F767-4CAA-9EDB-7B1105A5C4FE}" type="presParOf" srcId="{E5266019-AFA7-4851-A79A-ABAD9574FB21}" destId="{FAFF96DA-F9C7-43C4-B251-8D917FD7053E}" srcOrd="2" destOrd="0" presId="urn:microsoft.com/office/officeart/2005/8/layout/arrow6"/>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B8DC29-3752-47C4-BCC5-E77D1E4F44D4}">
      <dsp:nvSpPr>
        <dsp:cNvPr id="0" name=""/>
        <dsp:cNvSpPr/>
      </dsp:nvSpPr>
      <dsp:spPr>
        <a:xfrm>
          <a:off x="0" y="398316"/>
          <a:ext cx="2398992" cy="959596"/>
        </a:xfrm>
        <a:prstGeom prst="leftRightRibbon">
          <a:avLst/>
        </a:prstGeom>
        <a:solidFill>
          <a:schemeClr val="accent6">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3286A9-FC40-422F-AEE4-4784E6355222}">
      <dsp:nvSpPr>
        <dsp:cNvPr id="0" name=""/>
        <dsp:cNvSpPr/>
      </dsp:nvSpPr>
      <dsp:spPr>
        <a:xfrm>
          <a:off x="287879" y="566245"/>
          <a:ext cx="791667" cy="47020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6228" rIns="0" bIns="49530" numCol="1" spcCol="1270" anchor="ctr" anchorCtr="0">
          <a:noAutofit/>
        </a:bodyPr>
        <a:lstStyle/>
        <a:p>
          <a:pPr lvl="0" algn="ctr" defTabSz="577850">
            <a:lnSpc>
              <a:spcPct val="90000"/>
            </a:lnSpc>
            <a:spcBef>
              <a:spcPct val="0"/>
            </a:spcBef>
            <a:spcAft>
              <a:spcPct val="35000"/>
            </a:spcAft>
          </a:pPr>
          <a:r>
            <a:rPr lang="en-US" sz="1300" kern="1200" dirty="0"/>
            <a:t>Login</a:t>
          </a:r>
          <a:endParaRPr lang="en-IN" sz="1300" kern="1200" dirty="0"/>
        </a:p>
      </dsp:txBody>
      <dsp:txXfrm>
        <a:off x="287879" y="566245"/>
        <a:ext cx="791667" cy="470202"/>
      </dsp:txXfrm>
    </dsp:sp>
    <dsp:sp modelId="{FAFF96DA-F9C7-43C4-B251-8D917FD7053E}">
      <dsp:nvSpPr>
        <dsp:cNvPr id="0" name=""/>
        <dsp:cNvSpPr/>
      </dsp:nvSpPr>
      <dsp:spPr>
        <a:xfrm>
          <a:off x="1199496" y="719781"/>
          <a:ext cx="935606" cy="47020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6228" rIns="0" bIns="49530" numCol="1" spcCol="1270" anchor="ctr" anchorCtr="0">
          <a:noAutofit/>
        </a:bodyPr>
        <a:lstStyle/>
        <a:p>
          <a:pPr lvl="0" algn="ctr" defTabSz="577850">
            <a:lnSpc>
              <a:spcPct val="90000"/>
            </a:lnSpc>
            <a:spcBef>
              <a:spcPct val="0"/>
            </a:spcBef>
            <a:spcAft>
              <a:spcPct val="35000"/>
            </a:spcAft>
          </a:pPr>
          <a:r>
            <a:rPr lang="en-US" sz="1300" kern="1200" dirty="0"/>
            <a:t>Registration</a:t>
          </a:r>
          <a:endParaRPr lang="en-IN" sz="1300" kern="1200" dirty="0"/>
        </a:p>
      </dsp:txBody>
      <dsp:txXfrm>
        <a:off x="1199496" y="719781"/>
        <a:ext cx="935606" cy="470202"/>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9E637-8A5E-4170-93EE-CFBA1810D9BC}" type="datetimeFigureOut">
              <a:rPr lang="en-IN" smtClean="0"/>
              <a:pPr/>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A6DE8-8DF3-4E2C-A408-466998124B23}" type="slidenum">
              <a:rPr lang="en-IN" smtClean="0"/>
              <a:pPr/>
              <a:t>‹#›</a:t>
            </a:fld>
            <a:endParaRPr lang="en-IN"/>
          </a:p>
        </p:txBody>
      </p:sp>
    </p:spTree>
    <p:extLst>
      <p:ext uri="{BB962C8B-B14F-4D97-AF65-F5344CB8AC3E}">
        <p14:creationId xmlns:p14="http://schemas.microsoft.com/office/powerpoint/2010/main" xmlns="" val="3192151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ADC717-44CB-48AC-AC58-E7B8B37456A8}" type="datetime1">
              <a:rPr lang="en-IN" smtClean="0"/>
              <a:pPr/>
              <a:t>05-05-2025</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331712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A619F-58D2-41EB-B113-AF67A5D83EE4}" type="datetime1">
              <a:rPr lang="en-IN" smtClean="0"/>
              <a:pPr/>
              <a:t>05-05-2025</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280420532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A619F-58D2-41EB-B113-AF67A5D83EE4}" type="datetime1">
              <a:rPr lang="en-IN" smtClean="0"/>
              <a:pPr/>
              <a:t>05-05-2025</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441D84-F219-4239-8489-C73372F917E5}"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67730302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8A619F-58D2-41EB-B113-AF67A5D83EE4}" type="datetime1">
              <a:rPr lang="en-IN" smtClean="0"/>
              <a:pPr/>
              <a:t>05-05-2025</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280952171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8A619F-58D2-41EB-B113-AF67A5D83EE4}" type="datetime1">
              <a:rPr lang="en-IN" smtClean="0"/>
              <a:pPr/>
              <a:t>05-05-2025</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9991392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8A619F-58D2-41EB-B113-AF67A5D83EE4}" type="datetime1">
              <a:rPr lang="en-IN" smtClean="0"/>
              <a:pPr/>
              <a:t>05-05-2025</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249399512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25477-11D9-4256-835B-E4EF6973FDF6}" type="datetime1">
              <a:rPr lang="en-IN" smtClean="0"/>
              <a:pPr/>
              <a:t>05-05-2025</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428896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AA7F4-0C9A-428F-B76C-068AF2169EB9}" type="datetime1">
              <a:rPr lang="en-IN" smtClean="0"/>
              <a:pPr/>
              <a:t>05-05-2025</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126870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0FF79-BB89-4C60-A6D1-79E592AB3F45}" type="datetime1">
              <a:rPr lang="en-IN" smtClean="0"/>
              <a:pPr/>
              <a:t>05-05-2025</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335379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CFEE8-67FC-4F7E-84FA-3073E27AA83B}" type="datetime1">
              <a:rPr lang="en-IN" smtClean="0"/>
              <a:pPr/>
              <a:t>05-05-2025</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70495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6BCF3-3347-439E-8763-753442B93191}" type="datetime1">
              <a:rPr lang="en-IN" smtClean="0"/>
              <a:pPr/>
              <a:t>05-05-2025</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279340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E4AE9-ABD5-4ECF-A441-DC77688CBDE3}" type="datetime1">
              <a:rPr lang="en-IN" smtClean="0"/>
              <a:pPr/>
              <a:t>05-05-2025</a:t>
            </a:fld>
            <a:endParaRPr lang="en-IN"/>
          </a:p>
        </p:txBody>
      </p:sp>
      <p:sp>
        <p:nvSpPr>
          <p:cNvPr id="8" name="Footer Placeholder 7"/>
          <p:cNvSpPr>
            <a:spLocks noGrp="1"/>
          </p:cNvSpPr>
          <p:nvPr>
            <p:ph type="ftr" sz="quarter" idx="11"/>
          </p:nvPr>
        </p:nvSpPr>
        <p:spPr/>
        <p:txBody>
          <a:bodyPr/>
          <a:lstStyle/>
          <a:p>
            <a:r>
              <a:rPr lang="en-IN"/>
              <a:t>DataBase Managament System                                                                                         Pallavi Shukla</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53631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22FDA6-A9C7-49DE-9B5D-23B60290D943}" type="datetime1">
              <a:rPr lang="en-IN" smtClean="0"/>
              <a:pPr/>
              <a:t>05-05-2025</a:t>
            </a:fld>
            <a:endParaRPr lang="en-IN"/>
          </a:p>
        </p:txBody>
      </p:sp>
      <p:sp>
        <p:nvSpPr>
          <p:cNvPr id="4" name="Footer Placeholder 3"/>
          <p:cNvSpPr>
            <a:spLocks noGrp="1"/>
          </p:cNvSpPr>
          <p:nvPr>
            <p:ph type="ftr" sz="quarter" idx="11"/>
          </p:nvPr>
        </p:nvSpPr>
        <p:spPr/>
        <p:txBody>
          <a:bodyPr/>
          <a:lstStyle/>
          <a:p>
            <a:r>
              <a:rPr lang="en-IN"/>
              <a:t>DataBase Managament System                                                                                         Pallavi Shukla</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34911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24CB7-3BB6-45F0-9E90-A8939CABEA37}" type="datetime1">
              <a:rPr lang="en-IN" smtClean="0"/>
              <a:pPr/>
              <a:t>05-05-2025</a:t>
            </a:fld>
            <a:endParaRPr lang="en-IN"/>
          </a:p>
        </p:txBody>
      </p:sp>
      <p:sp>
        <p:nvSpPr>
          <p:cNvPr id="3" name="Footer Placeholder 2"/>
          <p:cNvSpPr>
            <a:spLocks noGrp="1"/>
          </p:cNvSpPr>
          <p:nvPr>
            <p:ph type="ftr" sz="quarter" idx="11"/>
          </p:nvPr>
        </p:nvSpPr>
        <p:spPr/>
        <p:txBody>
          <a:bodyPr/>
          <a:lstStyle/>
          <a:p>
            <a:r>
              <a:rPr lang="en-IN"/>
              <a:t>DataBase Managament System                                                                                         Pallavi Shukla</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271074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A79294-AF16-4AEA-91FA-314EEBD85CC5}" type="datetime1">
              <a:rPr lang="en-IN" smtClean="0"/>
              <a:pPr/>
              <a:t>05-05-2025</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21633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D47BA-6AC2-4BA0-9FFD-D08CF519E72E}" type="datetime1">
              <a:rPr lang="en-IN" smtClean="0"/>
              <a:pPr/>
              <a:t>05-05-2025</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125380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8A619F-58D2-41EB-B113-AF67A5D83EE4}" type="datetime1">
              <a:rPr lang="en-IN" smtClean="0"/>
              <a:pPr/>
              <a:t>05-05-2025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DataBase Managament System                                                                                         Pallavi Shukla</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441D84-F219-4239-8489-C73372F917E5}" type="slidenum">
              <a:rPr lang="en-IN" smtClean="0"/>
              <a:pPr/>
              <a:t>‹#›</a:t>
            </a:fld>
            <a:endParaRPr lang="en-IN"/>
          </a:p>
        </p:txBody>
      </p:sp>
    </p:spTree>
    <p:extLst>
      <p:ext uri="{BB962C8B-B14F-4D97-AF65-F5344CB8AC3E}">
        <p14:creationId xmlns:p14="http://schemas.microsoft.com/office/powerpoint/2010/main" xmlns="" val="26561480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3.png"/><Relationship Id="rId9" Type="http://schemas.microsoft.com/office/2007/relationships/diagramDrawing" Target="../diagrams/drawing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interactions.acm.org/blog/view/evaluating-immersive-experiences-during-covid-19-and-beyond" TargetMode="External"/><Relationship Id="rId7" Type="http://schemas.openxmlformats.org/officeDocument/2006/relationships/hyperlink" Target="https://scholar.google.com/scholar?as_q=The+COVID-19+Crisis+Response:+Supporting+Tertiary+Education+for+Continuity,+Adaptation,+and+Innovation&amp;as_occt=title&amp;hl=en&amp;as_sdt=0,31" TargetMode="External"/><Relationship Id="rId2" Type="http://schemas.openxmlformats.org/officeDocument/2006/relationships/hyperlink" Target="https://oro.open.ac.uk/59302/7/ThesisFinalPapathoma_03.03.2019.pdf%0ahttps:/www.scielo.org.pe/pdf/pyr/v7n2/a21v7n2.pdf" TargetMode="External"/><Relationship Id="rId1" Type="http://schemas.openxmlformats.org/officeDocument/2006/relationships/slideLayout" Target="../slideLayouts/slideLayout2.xml"/><Relationship Id="rId6" Type="http://schemas.openxmlformats.org/officeDocument/2006/relationships/hyperlink" Target="https://pubdocs.worldbank.org/en/621991586463915490/WB-Tertiary-Ed-and-Covid-19-Crisis-for-public-use-April-9.pdf" TargetMode="External"/><Relationship Id="rId5" Type="http://schemas.openxmlformats.org/officeDocument/2006/relationships/hyperlink" Target="https://en.unesco.org/news/covid-19-educational-disruption-and-response." TargetMode="External"/><Relationship Id="rId4" Type="http://schemas.openxmlformats.org/officeDocument/2006/relationships/hyperlink" Target="https://scholar.google.com/scholar?as_q=Evaluating+Immersive+Experiences+During+COVID-19+and+Beyond+|+ACM+Interactions&amp;as_occt=title&amp;hl=en&amp;as_sdt=0,3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8D4736-512A-FC68-17B0-276219E00B90}"/>
              </a:ext>
            </a:extLst>
          </p:cNvPr>
          <p:cNvSpPr>
            <a:spLocks noGrp="1"/>
          </p:cNvSpPr>
          <p:nvPr>
            <p:ph type="ctrTitle"/>
          </p:nvPr>
        </p:nvSpPr>
        <p:spPr>
          <a:xfrm>
            <a:off x="2715065" y="595306"/>
            <a:ext cx="4318782" cy="2833694"/>
          </a:xfrm>
        </p:spPr>
        <p:txBody>
          <a:bodyPr>
            <a:normAutofit fontScale="90000"/>
          </a:bodyPr>
          <a:lstStyle/>
          <a:p>
            <a:pPr algn="ctr"/>
            <a:r>
              <a:rPr lang="en-IN" sz="4900" b="1" dirty="0">
                <a:solidFill>
                  <a:schemeClr val="tx1"/>
                </a:solidFill>
              </a:rPr>
              <a:t/>
            </a:r>
            <a:br>
              <a:rPr lang="en-IN" sz="4900" b="1" dirty="0">
                <a:solidFill>
                  <a:schemeClr val="tx1"/>
                </a:solidFill>
              </a:rPr>
            </a:br>
            <a:r>
              <a:rPr lang="en-IN" sz="6000" b="1" dirty="0">
                <a:solidFill>
                  <a:schemeClr val="tx1"/>
                </a:solidFill>
              </a:rPr>
              <a:t/>
            </a:r>
            <a:br>
              <a:rPr lang="en-IN" sz="6000" b="1" dirty="0">
                <a:solidFill>
                  <a:schemeClr val="tx1"/>
                </a:solidFill>
              </a:rPr>
            </a:br>
            <a:r>
              <a:rPr lang="en-IN" sz="4400" b="1" dirty="0">
                <a:solidFill>
                  <a:schemeClr val="tx1"/>
                </a:solidFill>
              </a:rPr>
              <a:t>Mentor Mentee </a:t>
            </a:r>
            <a:br>
              <a:rPr lang="en-IN" sz="4400" b="1" dirty="0">
                <a:solidFill>
                  <a:schemeClr val="tx1"/>
                </a:solidFill>
              </a:rPr>
            </a:br>
            <a:r>
              <a:rPr lang="en-IN" sz="4400" b="1" dirty="0">
                <a:solidFill>
                  <a:schemeClr val="tx1"/>
                </a:solidFill>
              </a:rPr>
              <a:t>Web Application</a:t>
            </a:r>
            <a:br>
              <a:rPr lang="en-IN" sz="4400" b="1" dirty="0">
                <a:solidFill>
                  <a:schemeClr val="tx1"/>
                </a:solidFill>
              </a:rPr>
            </a:br>
            <a:r>
              <a:rPr lang="en-IN" sz="4400" b="1" dirty="0">
                <a:solidFill>
                  <a:schemeClr val="tx1"/>
                </a:solidFill>
              </a:rPr>
              <a:t>(</a:t>
            </a:r>
            <a:r>
              <a:rPr lang="en-IN" sz="3600" b="1" dirty="0">
                <a:solidFill>
                  <a:schemeClr val="tx1"/>
                </a:solidFill>
              </a:rPr>
              <a:t>MENTORING)</a:t>
            </a:r>
            <a:br>
              <a:rPr lang="en-IN" sz="3600" b="1" dirty="0">
                <a:solidFill>
                  <a:schemeClr val="tx1"/>
                </a:solidFill>
              </a:rPr>
            </a:br>
            <a:endParaRPr lang="en-IN" sz="3600" b="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xmlns="" id="{A8C0CC59-CF73-B3C1-373A-15973C5B5F2B}"/>
              </a:ext>
            </a:extLst>
          </p:cNvPr>
          <p:cNvSpPr>
            <a:spLocks noGrp="1"/>
          </p:cNvSpPr>
          <p:nvPr>
            <p:ph type="subTitle" idx="1"/>
          </p:nvPr>
        </p:nvSpPr>
        <p:spPr>
          <a:xfrm>
            <a:off x="1861552" y="4586068"/>
            <a:ext cx="9981845" cy="2033096"/>
          </a:xfrm>
        </p:spPr>
        <p:txBody>
          <a:bodyPr>
            <a:normAutofit/>
          </a:bodyPr>
          <a:lstStyle/>
          <a:p>
            <a:r>
              <a:rPr lang="en-US" sz="1800" b="1" dirty="0">
                <a:effectLst/>
                <a:latin typeface="Times New Roman" panose="02020603050405020304" pitchFamily="18" charset="0"/>
                <a:ea typeface="Times New Roman" panose="02020603050405020304" pitchFamily="18" charset="0"/>
              </a:rPr>
              <a:t>PRESENTED BY:-</a:t>
            </a:r>
          </a:p>
          <a:p>
            <a:r>
              <a:rPr lang="en-US" sz="1800" b="1" dirty="0">
                <a:effectLst/>
                <a:latin typeface="Times New Roman" panose="02020603050405020304" pitchFamily="18" charset="0"/>
                <a:ea typeface="Times New Roman" panose="02020603050405020304" pitchFamily="18" charset="0"/>
              </a:rPr>
              <a:t>Saumya Agrahari 			(2103420100092)</a:t>
            </a:r>
          </a:p>
          <a:p>
            <a:r>
              <a:rPr lang="en-US" b="1" dirty="0">
                <a:latin typeface="Times New Roman" panose="02020603050405020304" pitchFamily="18" charset="0"/>
                <a:ea typeface="Times New Roman" panose="02020603050405020304" pitchFamily="18" charset="0"/>
              </a:rPr>
              <a:t>Sejal Rai					(2103420100093)</a:t>
            </a:r>
          </a:p>
          <a:p>
            <a:r>
              <a:rPr lang="en-US" sz="1800" b="1" dirty="0">
                <a:effectLst/>
                <a:latin typeface="Times New Roman" panose="02020603050405020304" pitchFamily="18" charset="0"/>
                <a:ea typeface="Times New Roman" panose="02020603050405020304" pitchFamily="18" charset="0"/>
              </a:rPr>
              <a:t>Shuchita Das				(2103420100106)</a:t>
            </a:r>
          </a:p>
          <a:p>
            <a:r>
              <a:rPr lang="en-US" b="1" dirty="0">
                <a:latin typeface="Times New Roman" panose="02020603050405020304" pitchFamily="18" charset="0"/>
                <a:ea typeface="Times New Roman" panose="02020603050405020304" pitchFamily="18" charset="0"/>
              </a:rPr>
              <a:t>Vaishnavi Mishra			(2103420100117)</a:t>
            </a:r>
            <a:endParaRPr lang="en-US" sz="1800" b="1"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xmlns="" id="{1297C90F-BEEF-5C95-85CD-71C213E286B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81074" y="595306"/>
            <a:ext cx="3644444" cy="1015873"/>
          </a:xfrm>
          <a:prstGeom prst="rect">
            <a:avLst/>
          </a:prstGeom>
        </p:spPr>
      </p:pic>
      <p:pic>
        <p:nvPicPr>
          <p:cNvPr id="8" name="Picture 7">
            <a:extLst>
              <a:ext uri="{FF2B5EF4-FFF2-40B4-BE49-F238E27FC236}">
                <a16:creationId xmlns:a16="http://schemas.microsoft.com/office/drawing/2014/main" xmlns="" id="{CD98F0A0-98D3-7F8C-4993-17BF8B3B63A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666" y="595305"/>
            <a:ext cx="1571886" cy="1015873"/>
          </a:xfrm>
          <a:prstGeom prst="rect">
            <a:avLst/>
          </a:prstGeom>
        </p:spPr>
      </p:pic>
    </p:spTree>
    <p:extLst>
      <p:ext uri="{BB962C8B-B14F-4D97-AF65-F5344CB8AC3E}">
        <p14:creationId xmlns:p14="http://schemas.microsoft.com/office/powerpoint/2010/main" xmlns="" val="278349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D9BE7C-3153-07CF-D1F6-BEB91C056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DB5123A-AC05-6AFD-48DB-E9BA5DD670B8}"/>
              </a:ext>
            </a:extLst>
          </p:cNvPr>
          <p:cNvSpPr>
            <a:spLocks noGrp="1"/>
          </p:cNvSpPr>
          <p:nvPr>
            <p:ph type="title"/>
          </p:nvPr>
        </p:nvSpPr>
        <p:spPr>
          <a:xfrm>
            <a:off x="1967023" y="624110"/>
            <a:ext cx="9537589"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 Snapshots</a:t>
            </a:r>
            <a:endParaRPr lang="en-IN" sz="4400" b="1" u="sng"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xmlns="" id="{6CBD8388-FA85-2AFA-DCC0-B6517586ACAF}"/>
              </a:ext>
            </a:extLst>
          </p:cNvPr>
          <p:cNvSpPr>
            <a:spLocks noGrp="1"/>
          </p:cNvSpPr>
          <p:nvPr>
            <p:ph idx="1"/>
          </p:nvPr>
        </p:nvSpPr>
        <p:spPr>
          <a:xfrm>
            <a:off x="2105247" y="2133600"/>
            <a:ext cx="9399365" cy="3777622"/>
          </a:xfrm>
        </p:spPr>
        <p:txBody>
          <a:bodyPr>
            <a:normAutofit/>
          </a:bodyPr>
          <a:lstStyle/>
          <a:p>
            <a:endParaRPr lang="en-US" dirty="0"/>
          </a:p>
          <a:p>
            <a:endParaRPr lang="en-US" dirty="0"/>
          </a:p>
          <a:p>
            <a:endParaRPr lang="en-IN" dirty="0"/>
          </a:p>
        </p:txBody>
      </p:sp>
      <p:sp>
        <p:nvSpPr>
          <p:cNvPr id="6" name="Slide Number Placeholder 5">
            <a:extLst>
              <a:ext uri="{FF2B5EF4-FFF2-40B4-BE49-F238E27FC236}">
                <a16:creationId xmlns:a16="http://schemas.microsoft.com/office/drawing/2014/main" xmlns="" id="{6D609F14-5BB7-62D8-C152-0B56370E31B4}"/>
              </a:ext>
            </a:extLst>
          </p:cNvPr>
          <p:cNvSpPr>
            <a:spLocks noGrp="1"/>
          </p:cNvSpPr>
          <p:nvPr>
            <p:ph type="sldNum" sz="quarter" idx="12"/>
          </p:nvPr>
        </p:nvSpPr>
        <p:spPr/>
        <p:txBody>
          <a:bodyPr/>
          <a:lstStyle/>
          <a:p>
            <a:fld id="{1F441D84-F219-4239-8489-C73372F917E5}" type="slidenum">
              <a:rPr lang="en-IN" smtClean="0"/>
              <a:pPr/>
              <a:t>10</a:t>
            </a:fld>
            <a:endParaRPr lang="en-IN"/>
          </a:p>
        </p:txBody>
      </p:sp>
      <p:pic>
        <p:nvPicPr>
          <p:cNvPr id="4" name="Picture 3">
            <a:extLst>
              <a:ext uri="{FF2B5EF4-FFF2-40B4-BE49-F238E27FC236}">
                <a16:creationId xmlns:a16="http://schemas.microsoft.com/office/drawing/2014/main" xmlns="" id="{CCDF5D3B-FF00-2F0E-E561-1A82AA046CC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sp>
        <p:nvSpPr>
          <p:cNvPr id="12" name="TextBox 11">
            <a:extLst>
              <a:ext uri="{FF2B5EF4-FFF2-40B4-BE49-F238E27FC236}">
                <a16:creationId xmlns:a16="http://schemas.microsoft.com/office/drawing/2014/main" xmlns="" id="{47191D0C-3111-6F00-8239-105B2E64BC77}"/>
              </a:ext>
            </a:extLst>
          </p:cNvPr>
          <p:cNvSpPr txBox="1"/>
          <p:nvPr/>
        </p:nvSpPr>
        <p:spPr>
          <a:xfrm>
            <a:off x="3309257" y="6233890"/>
            <a:ext cx="4963886" cy="353943"/>
          </a:xfrm>
          <a:prstGeom prst="rect">
            <a:avLst/>
          </a:prstGeom>
          <a:noFill/>
        </p:spPr>
        <p:txBody>
          <a:bodyPr wrap="square" rtlCol="0">
            <a:spAutoFit/>
          </a:bodyPr>
          <a:lstStyle/>
          <a:p>
            <a:pPr algn="ctr"/>
            <a:r>
              <a:rPr lang="en-US" sz="1700" b="1" dirty="0">
                <a:latin typeface="Times New Roman" panose="02020603050405020304" pitchFamily="18" charset="0"/>
                <a:cs typeface="Times New Roman" panose="02020603050405020304" pitchFamily="18" charset="0"/>
              </a:rPr>
              <a:t>Home Page</a:t>
            </a:r>
            <a:endParaRPr lang="en-IN" sz="1700" b="1" dirty="0">
              <a:latin typeface="Times New Roman" panose="02020603050405020304" pitchFamily="18" charset="0"/>
              <a:cs typeface="Times New Roman" panose="02020603050405020304" pitchFamily="18" charset="0"/>
            </a:endParaRPr>
          </a:p>
        </p:txBody>
      </p:sp>
      <p:pic>
        <p:nvPicPr>
          <p:cNvPr id="1026" name="Picture 2" descr="C:\Users\ASUS\OneDrive\Pictures\Screenshots 1\Screenshot 2025-05-04 220425.png"/>
          <p:cNvPicPr>
            <a:picLocks noChangeAspect="1" noChangeArrowheads="1"/>
          </p:cNvPicPr>
          <p:nvPr/>
        </p:nvPicPr>
        <p:blipFill>
          <a:blip r:embed="rId3" cstate="print"/>
          <a:srcRect/>
          <a:stretch>
            <a:fillRect/>
          </a:stretch>
        </p:blipFill>
        <p:spPr bwMode="auto">
          <a:xfrm>
            <a:off x="923479" y="1770512"/>
            <a:ext cx="10345042" cy="4785262"/>
          </a:xfrm>
          <a:prstGeom prst="roundRect">
            <a:avLst/>
          </a:prstGeom>
          <a:noFill/>
        </p:spPr>
      </p:pic>
    </p:spTree>
    <p:extLst>
      <p:ext uri="{BB962C8B-B14F-4D97-AF65-F5344CB8AC3E}">
        <p14:creationId xmlns:p14="http://schemas.microsoft.com/office/powerpoint/2010/main" xmlns="" val="257616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D9BE7C-3153-07CF-D1F6-BEB91C056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DB5123A-AC05-6AFD-48DB-E9BA5DD670B8}"/>
              </a:ext>
            </a:extLst>
          </p:cNvPr>
          <p:cNvSpPr>
            <a:spLocks noGrp="1"/>
          </p:cNvSpPr>
          <p:nvPr>
            <p:ph type="title"/>
          </p:nvPr>
        </p:nvSpPr>
        <p:spPr>
          <a:xfrm>
            <a:off x="1967023" y="624110"/>
            <a:ext cx="9537589"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 Snapshots</a:t>
            </a:r>
            <a:endParaRPr lang="en-IN" sz="4400" b="1" u="sng"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xmlns="" id="{6CBD8388-FA85-2AFA-DCC0-B6517586ACAF}"/>
              </a:ext>
            </a:extLst>
          </p:cNvPr>
          <p:cNvSpPr>
            <a:spLocks noGrp="1"/>
          </p:cNvSpPr>
          <p:nvPr>
            <p:ph idx="1"/>
          </p:nvPr>
        </p:nvSpPr>
        <p:spPr>
          <a:xfrm>
            <a:off x="2105247" y="2133600"/>
            <a:ext cx="9399365" cy="3777622"/>
          </a:xfrm>
        </p:spPr>
        <p:txBody>
          <a:bodyPr>
            <a:normAutofit/>
          </a:bodyPr>
          <a:lstStyle/>
          <a:p>
            <a:endParaRPr lang="en-US" dirty="0"/>
          </a:p>
          <a:p>
            <a:endParaRPr lang="en-US" dirty="0"/>
          </a:p>
          <a:p>
            <a:endParaRPr lang="en-IN" dirty="0"/>
          </a:p>
        </p:txBody>
      </p:sp>
      <p:sp>
        <p:nvSpPr>
          <p:cNvPr id="6" name="Slide Number Placeholder 5">
            <a:extLst>
              <a:ext uri="{FF2B5EF4-FFF2-40B4-BE49-F238E27FC236}">
                <a16:creationId xmlns:a16="http://schemas.microsoft.com/office/drawing/2014/main" xmlns="" id="{6D609F14-5BB7-62D8-C152-0B56370E31B4}"/>
              </a:ext>
            </a:extLst>
          </p:cNvPr>
          <p:cNvSpPr>
            <a:spLocks noGrp="1"/>
          </p:cNvSpPr>
          <p:nvPr>
            <p:ph type="sldNum" sz="quarter" idx="12"/>
          </p:nvPr>
        </p:nvSpPr>
        <p:spPr/>
        <p:txBody>
          <a:bodyPr/>
          <a:lstStyle/>
          <a:p>
            <a:fld id="{1F441D84-F219-4239-8489-C73372F917E5}" type="slidenum">
              <a:rPr lang="en-IN" smtClean="0"/>
              <a:pPr/>
              <a:t>11</a:t>
            </a:fld>
            <a:endParaRPr lang="en-IN"/>
          </a:p>
        </p:txBody>
      </p:sp>
      <p:pic>
        <p:nvPicPr>
          <p:cNvPr id="4" name="Picture 3">
            <a:extLst>
              <a:ext uri="{FF2B5EF4-FFF2-40B4-BE49-F238E27FC236}">
                <a16:creationId xmlns:a16="http://schemas.microsoft.com/office/drawing/2014/main" xmlns="" id="{CCDF5D3B-FF00-2F0E-E561-1A82AA046CC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pic>
        <p:nvPicPr>
          <p:cNvPr id="2050" name="Picture 2" descr="C:\Users\ASUS\OneDrive\Pictures\Screenshots 1\Screenshot 2025-05-05 125701.png"/>
          <p:cNvPicPr>
            <a:picLocks noChangeAspect="1" noChangeArrowheads="1"/>
          </p:cNvPicPr>
          <p:nvPr/>
        </p:nvPicPr>
        <p:blipFill>
          <a:blip r:embed="rId3" cstate="print"/>
          <a:srcRect/>
          <a:stretch>
            <a:fillRect/>
          </a:stretch>
        </p:blipFill>
        <p:spPr bwMode="auto">
          <a:xfrm>
            <a:off x="587000" y="2182425"/>
            <a:ext cx="11104572" cy="3813871"/>
          </a:xfrm>
          <a:prstGeom prst="roundRect">
            <a:avLst/>
          </a:prstGeom>
          <a:noFill/>
        </p:spPr>
      </p:pic>
    </p:spTree>
    <p:extLst>
      <p:ext uri="{BB962C8B-B14F-4D97-AF65-F5344CB8AC3E}">
        <p14:creationId xmlns:p14="http://schemas.microsoft.com/office/powerpoint/2010/main" xmlns="" val="257616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D9BE7C-3153-07CF-D1F6-BEB91C056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DB5123A-AC05-6AFD-48DB-E9BA5DD670B8}"/>
              </a:ext>
            </a:extLst>
          </p:cNvPr>
          <p:cNvSpPr>
            <a:spLocks noGrp="1"/>
          </p:cNvSpPr>
          <p:nvPr>
            <p:ph type="title"/>
          </p:nvPr>
        </p:nvSpPr>
        <p:spPr>
          <a:xfrm>
            <a:off x="1967023" y="624110"/>
            <a:ext cx="9537589"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 Snapshots</a:t>
            </a:r>
            <a:endParaRPr lang="en-IN" sz="4400" b="1" u="sng"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xmlns="" id="{6CBD8388-FA85-2AFA-DCC0-B6517586ACAF}"/>
              </a:ext>
            </a:extLst>
          </p:cNvPr>
          <p:cNvSpPr>
            <a:spLocks noGrp="1"/>
          </p:cNvSpPr>
          <p:nvPr>
            <p:ph idx="1"/>
          </p:nvPr>
        </p:nvSpPr>
        <p:spPr>
          <a:xfrm>
            <a:off x="2105247" y="2133600"/>
            <a:ext cx="9399365" cy="3777622"/>
          </a:xfrm>
        </p:spPr>
        <p:txBody>
          <a:bodyPr>
            <a:normAutofit/>
          </a:bodyPr>
          <a:lstStyle/>
          <a:p>
            <a:endParaRPr lang="en-US" dirty="0"/>
          </a:p>
          <a:p>
            <a:endParaRPr lang="en-US" dirty="0"/>
          </a:p>
          <a:p>
            <a:endParaRPr lang="en-IN" dirty="0"/>
          </a:p>
        </p:txBody>
      </p:sp>
      <p:sp>
        <p:nvSpPr>
          <p:cNvPr id="6" name="Slide Number Placeholder 5">
            <a:extLst>
              <a:ext uri="{FF2B5EF4-FFF2-40B4-BE49-F238E27FC236}">
                <a16:creationId xmlns:a16="http://schemas.microsoft.com/office/drawing/2014/main" xmlns="" id="{6D609F14-5BB7-62D8-C152-0B56370E31B4}"/>
              </a:ext>
            </a:extLst>
          </p:cNvPr>
          <p:cNvSpPr>
            <a:spLocks noGrp="1"/>
          </p:cNvSpPr>
          <p:nvPr>
            <p:ph type="sldNum" sz="quarter" idx="12"/>
          </p:nvPr>
        </p:nvSpPr>
        <p:spPr/>
        <p:txBody>
          <a:bodyPr/>
          <a:lstStyle/>
          <a:p>
            <a:fld id="{1F441D84-F219-4239-8489-C73372F917E5}" type="slidenum">
              <a:rPr lang="en-IN" smtClean="0"/>
              <a:pPr/>
              <a:t>12</a:t>
            </a:fld>
            <a:endParaRPr lang="en-IN"/>
          </a:p>
        </p:txBody>
      </p:sp>
      <p:pic>
        <p:nvPicPr>
          <p:cNvPr id="4" name="Picture 3">
            <a:extLst>
              <a:ext uri="{FF2B5EF4-FFF2-40B4-BE49-F238E27FC236}">
                <a16:creationId xmlns:a16="http://schemas.microsoft.com/office/drawing/2014/main" xmlns="" id="{CCDF5D3B-FF00-2F0E-E561-1A82AA046CC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pic>
        <p:nvPicPr>
          <p:cNvPr id="3074" name="Picture 2" descr="C:\Users\ASUS\OneDrive\Pictures\Screenshots 1\Screenshot 2025-05-05 125838.png"/>
          <p:cNvPicPr>
            <a:picLocks noChangeAspect="1" noChangeArrowheads="1"/>
          </p:cNvPicPr>
          <p:nvPr/>
        </p:nvPicPr>
        <p:blipFill>
          <a:blip r:embed="rId3" cstate="print"/>
          <a:srcRect/>
          <a:stretch>
            <a:fillRect/>
          </a:stretch>
        </p:blipFill>
        <p:spPr bwMode="auto">
          <a:xfrm>
            <a:off x="629787" y="1690374"/>
            <a:ext cx="10932427" cy="3971234"/>
          </a:xfrm>
          <a:prstGeom prst="roundRect">
            <a:avLst/>
          </a:prstGeom>
          <a:noFill/>
        </p:spPr>
      </p:pic>
    </p:spTree>
    <p:extLst>
      <p:ext uri="{BB962C8B-B14F-4D97-AF65-F5344CB8AC3E}">
        <p14:creationId xmlns:p14="http://schemas.microsoft.com/office/powerpoint/2010/main" xmlns="" val="257616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352C170-6D14-5E98-9027-187CD51224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462C09A-BA0F-6E5D-C44A-18065E5B6161}"/>
              </a:ext>
            </a:extLst>
          </p:cNvPr>
          <p:cNvSpPr>
            <a:spLocks noGrp="1"/>
          </p:cNvSpPr>
          <p:nvPr>
            <p:ph type="title"/>
          </p:nvPr>
        </p:nvSpPr>
        <p:spPr>
          <a:xfrm>
            <a:off x="1967023" y="542576"/>
            <a:ext cx="9537589"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 Snapshots</a:t>
            </a:r>
            <a:endParaRPr lang="en-IN" sz="4400" b="1" u="sng"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xmlns="" id="{B4D3C4D3-AB61-EC44-DD50-6CBBD1477B93}"/>
              </a:ext>
            </a:extLst>
          </p:cNvPr>
          <p:cNvSpPr>
            <a:spLocks noGrp="1"/>
          </p:cNvSpPr>
          <p:nvPr>
            <p:ph idx="1"/>
          </p:nvPr>
        </p:nvSpPr>
        <p:spPr>
          <a:xfrm>
            <a:off x="2105247" y="2133600"/>
            <a:ext cx="9399365" cy="3777622"/>
          </a:xfrm>
        </p:spPr>
        <p:txBody>
          <a:bodyPr>
            <a:normAutofit/>
          </a:bodyPr>
          <a:lstStyle/>
          <a:p>
            <a:endParaRPr lang="en-US" dirty="0"/>
          </a:p>
          <a:p>
            <a:endParaRPr lang="en-US" dirty="0"/>
          </a:p>
          <a:p>
            <a:endParaRPr lang="en-IN" dirty="0"/>
          </a:p>
        </p:txBody>
      </p:sp>
      <p:sp>
        <p:nvSpPr>
          <p:cNvPr id="6" name="Slide Number Placeholder 5">
            <a:extLst>
              <a:ext uri="{FF2B5EF4-FFF2-40B4-BE49-F238E27FC236}">
                <a16:creationId xmlns:a16="http://schemas.microsoft.com/office/drawing/2014/main" xmlns="" id="{E33CB603-74E9-7AEE-11C8-4E78C4047E78}"/>
              </a:ext>
            </a:extLst>
          </p:cNvPr>
          <p:cNvSpPr>
            <a:spLocks noGrp="1"/>
          </p:cNvSpPr>
          <p:nvPr>
            <p:ph type="sldNum" sz="quarter" idx="12"/>
          </p:nvPr>
        </p:nvSpPr>
        <p:spPr/>
        <p:txBody>
          <a:bodyPr/>
          <a:lstStyle/>
          <a:p>
            <a:fld id="{1F441D84-F219-4239-8489-C73372F917E5}" type="slidenum">
              <a:rPr lang="en-IN" smtClean="0"/>
              <a:pPr/>
              <a:t>13</a:t>
            </a:fld>
            <a:endParaRPr lang="en-IN"/>
          </a:p>
        </p:txBody>
      </p:sp>
      <p:pic>
        <p:nvPicPr>
          <p:cNvPr id="4" name="Picture 3">
            <a:extLst>
              <a:ext uri="{FF2B5EF4-FFF2-40B4-BE49-F238E27FC236}">
                <a16:creationId xmlns:a16="http://schemas.microsoft.com/office/drawing/2014/main" xmlns="" id="{52E6199F-6164-CCEA-83CF-4B4CE8C17FF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sp>
        <p:nvSpPr>
          <p:cNvPr id="10" name="Rectangle: Rounded Corners 9">
            <a:extLst>
              <a:ext uri="{FF2B5EF4-FFF2-40B4-BE49-F238E27FC236}">
                <a16:creationId xmlns:a16="http://schemas.microsoft.com/office/drawing/2014/main" xmlns="" id="{96688229-05D4-8636-08A8-7552C109A0FC}"/>
              </a:ext>
            </a:extLst>
          </p:cNvPr>
          <p:cNvSpPr/>
          <p:nvPr/>
        </p:nvSpPr>
        <p:spPr>
          <a:xfrm>
            <a:off x="1041907" y="1552353"/>
            <a:ext cx="10218057" cy="4681537"/>
          </a:xfrm>
          <a:prstGeom prst="roundRect">
            <a:avLst/>
          </a:prstGeom>
          <a:blipFill>
            <a:blip r:embed="rId3" cstate="prin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xmlns="" id="{9F1F3374-8247-0DE6-1885-6DFC674D36A7}"/>
              </a:ext>
            </a:extLst>
          </p:cNvPr>
          <p:cNvSpPr txBox="1"/>
          <p:nvPr/>
        </p:nvSpPr>
        <p:spPr>
          <a:xfrm>
            <a:off x="3668992" y="6233890"/>
            <a:ext cx="4963886" cy="353943"/>
          </a:xfrm>
          <a:prstGeom prst="rect">
            <a:avLst/>
          </a:prstGeom>
          <a:noFill/>
        </p:spPr>
        <p:txBody>
          <a:bodyPr wrap="square" rtlCol="0">
            <a:spAutoFit/>
          </a:bodyPr>
          <a:lstStyle/>
          <a:p>
            <a:pPr algn="ctr"/>
            <a:r>
              <a:rPr lang="en-US" sz="1700" b="1" dirty="0">
                <a:latin typeface="Times New Roman" panose="02020603050405020304" pitchFamily="18" charset="0"/>
                <a:cs typeface="Times New Roman" panose="02020603050405020304" pitchFamily="18" charset="0"/>
              </a:rPr>
              <a:t>Working Of Application</a:t>
            </a:r>
            <a:endParaRPr lang="en-IN" sz="1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6992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2AB4D2-D4AA-A3B7-9CE7-4CF07EE3A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BAB0593-B973-3408-1ED0-E454866E61BA}"/>
              </a:ext>
            </a:extLst>
          </p:cNvPr>
          <p:cNvSpPr>
            <a:spLocks noGrp="1"/>
          </p:cNvSpPr>
          <p:nvPr>
            <p:ph type="title"/>
          </p:nvPr>
        </p:nvSpPr>
        <p:spPr>
          <a:xfrm>
            <a:off x="1967023" y="624110"/>
            <a:ext cx="9537589"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 Snapshots</a:t>
            </a:r>
          </a:p>
        </p:txBody>
      </p:sp>
      <p:sp>
        <p:nvSpPr>
          <p:cNvPr id="3" name="Content Placeholder 2">
            <a:extLst>
              <a:ext uri="{FF2B5EF4-FFF2-40B4-BE49-F238E27FC236}">
                <a16:creationId xmlns:a16="http://schemas.microsoft.com/office/drawing/2014/main" xmlns="" id="{10BD1B99-DB7A-9E9B-13DF-11AA6C560BD2}"/>
              </a:ext>
            </a:extLst>
          </p:cNvPr>
          <p:cNvSpPr>
            <a:spLocks noGrp="1"/>
          </p:cNvSpPr>
          <p:nvPr>
            <p:ph idx="1"/>
          </p:nvPr>
        </p:nvSpPr>
        <p:spPr>
          <a:xfrm>
            <a:off x="2105247" y="2133600"/>
            <a:ext cx="9399365" cy="3777622"/>
          </a:xfrm>
        </p:spPr>
        <p:txBody>
          <a:bodyPr>
            <a:normAutofit/>
          </a:bodyPr>
          <a:lstStyle/>
          <a:p>
            <a:endParaRPr lang="en-US" dirty="0"/>
          </a:p>
          <a:p>
            <a:endParaRPr lang="en-US" dirty="0"/>
          </a:p>
          <a:p>
            <a:endParaRPr lang="en-IN" dirty="0"/>
          </a:p>
        </p:txBody>
      </p:sp>
      <p:sp>
        <p:nvSpPr>
          <p:cNvPr id="6" name="Slide Number Placeholder 5">
            <a:extLst>
              <a:ext uri="{FF2B5EF4-FFF2-40B4-BE49-F238E27FC236}">
                <a16:creationId xmlns:a16="http://schemas.microsoft.com/office/drawing/2014/main" xmlns="" id="{81F18986-F996-0E98-D958-0916E2F891DC}"/>
              </a:ext>
            </a:extLst>
          </p:cNvPr>
          <p:cNvSpPr>
            <a:spLocks noGrp="1"/>
          </p:cNvSpPr>
          <p:nvPr>
            <p:ph type="sldNum" sz="quarter" idx="12"/>
          </p:nvPr>
        </p:nvSpPr>
        <p:spPr/>
        <p:txBody>
          <a:bodyPr/>
          <a:lstStyle/>
          <a:p>
            <a:fld id="{1F441D84-F219-4239-8489-C73372F917E5}" type="slidenum">
              <a:rPr lang="en-IN" smtClean="0"/>
              <a:pPr/>
              <a:t>14</a:t>
            </a:fld>
            <a:endParaRPr lang="en-IN"/>
          </a:p>
        </p:txBody>
      </p:sp>
      <p:pic>
        <p:nvPicPr>
          <p:cNvPr id="4" name="Picture 3">
            <a:extLst>
              <a:ext uri="{FF2B5EF4-FFF2-40B4-BE49-F238E27FC236}">
                <a16:creationId xmlns:a16="http://schemas.microsoft.com/office/drawing/2014/main" xmlns="" id="{7C64CBC5-3160-FE8B-3F2E-0BE1CB46C51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sp>
        <p:nvSpPr>
          <p:cNvPr id="10" name="Rectangle: Rounded Corners 9">
            <a:extLst>
              <a:ext uri="{FF2B5EF4-FFF2-40B4-BE49-F238E27FC236}">
                <a16:creationId xmlns:a16="http://schemas.microsoft.com/office/drawing/2014/main" xmlns="" id="{003F1E1E-109E-2F7F-ADDB-3818FCA81D62}"/>
              </a:ext>
            </a:extLst>
          </p:cNvPr>
          <p:cNvSpPr/>
          <p:nvPr/>
        </p:nvSpPr>
        <p:spPr>
          <a:xfrm>
            <a:off x="1041908" y="1552353"/>
            <a:ext cx="3980036" cy="4681537"/>
          </a:xfrm>
          <a:prstGeom prst="roundRect">
            <a:avLst/>
          </a:prstGeom>
          <a:blipFill>
            <a:blip r:embed="rId3" cstate="prin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xmlns="" id="{E9882252-CA85-B903-8F24-8C9FA32264C8}"/>
              </a:ext>
            </a:extLst>
          </p:cNvPr>
          <p:cNvSpPr txBox="1"/>
          <p:nvPr/>
        </p:nvSpPr>
        <p:spPr>
          <a:xfrm>
            <a:off x="3668992" y="6233890"/>
            <a:ext cx="4963886" cy="353943"/>
          </a:xfrm>
          <a:prstGeom prst="rect">
            <a:avLst/>
          </a:prstGeom>
          <a:noFill/>
        </p:spPr>
        <p:txBody>
          <a:bodyPr wrap="square" rtlCol="0">
            <a:spAutoFit/>
          </a:bodyPr>
          <a:lstStyle/>
          <a:p>
            <a:pPr algn="ctr"/>
            <a:r>
              <a:rPr lang="en-US" sz="1700" b="1" dirty="0">
                <a:latin typeface="Times New Roman" panose="02020603050405020304" pitchFamily="18" charset="0"/>
                <a:cs typeface="Times New Roman" panose="02020603050405020304" pitchFamily="18" charset="0"/>
              </a:rPr>
              <a:t>Login-Registration Pages</a:t>
            </a:r>
            <a:endParaRPr lang="en-IN" sz="1700" b="1"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xmlns="" id="{CCAB59C5-3403-F10B-A79C-0D1041050850}"/>
              </a:ext>
            </a:extLst>
          </p:cNvPr>
          <p:cNvSpPr/>
          <p:nvPr/>
        </p:nvSpPr>
        <p:spPr>
          <a:xfrm>
            <a:off x="7420936" y="1552352"/>
            <a:ext cx="3980036" cy="4681537"/>
          </a:xfrm>
          <a:prstGeom prst="roundRect">
            <a:avLst/>
          </a:prstGeom>
          <a:blipFill>
            <a:blip r:embed="rId4" cstate="prin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7" name="Diagram 6">
            <a:extLst>
              <a:ext uri="{FF2B5EF4-FFF2-40B4-BE49-F238E27FC236}">
                <a16:creationId xmlns:a16="http://schemas.microsoft.com/office/drawing/2014/main" xmlns="" id="{A3B80B77-CA0F-9977-152A-CAD3E2C647EC}"/>
              </a:ext>
            </a:extLst>
          </p:cNvPr>
          <p:cNvGraphicFramePr/>
          <p:nvPr>
            <p:extLst>
              <p:ext uri="{D42A27DB-BD31-4B8C-83A1-F6EECF244321}">
                <p14:modId xmlns:p14="http://schemas.microsoft.com/office/powerpoint/2010/main" xmlns="" val="3888516287"/>
              </p:ext>
            </p:extLst>
          </p:nvPr>
        </p:nvGraphicFramePr>
        <p:xfrm>
          <a:off x="5021944" y="2946400"/>
          <a:ext cx="2398992" cy="17562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xmlns="" val="74926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594A4E-2400-82AD-0C94-506F14C63ECC}"/>
              </a:ext>
            </a:extLst>
          </p:cNvPr>
          <p:cNvSpPr>
            <a:spLocks noGrp="1"/>
          </p:cNvSpPr>
          <p:nvPr>
            <p:ph idx="1"/>
          </p:nvPr>
        </p:nvSpPr>
        <p:spPr>
          <a:xfrm>
            <a:off x="2082018" y="1552353"/>
            <a:ext cx="10265285" cy="5659541"/>
          </a:xfrm>
        </p:spPr>
        <p:txBody>
          <a:bodyPr>
            <a:normAutofit/>
          </a:bodyPr>
          <a:lstStyle/>
          <a:p>
            <a:pPr>
              <a:spcBef>
                <a:spcPts val="0"/>
              </a:spcBef>
            </a:pPr>
            <a:r>
              <a:rPr lang="en-US" sz="1700" b="1" dirty="0">
                <a:latin typeface="Times New Roman" panose="02020603050405020304" pitchFamily="18" charset="0"/>
                <a:cs typeface="Times New Roman" panose="02020603050405020304" pitchFamily="18" charset="0"/>
              </a:rPr>
              <a:t>1. AI-Powered Personalization</a:t>
            </a:r>
            <a:endParaRPr lang="en-US" sz="1700" dirty="0">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Intelligent mentor recommendations based on mentee profiles.</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Real-time adaptive guidance using AI-driven insights.</a:t>
            </a:r>
          </a:p>
          <a:p>
            <a:pPr>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spcBef>
                <a:spcPts val="0"/>
              </a:spcBef>
            </a:pPr>
            <a:r>
              <a:rPr lang="en-US" sz="1700" b="1" dirty="0">
                <a:latin typeface="Times New Roman" panose="02020603050405020304" pitchFamily="18" charset="0"/>
                <a:cs typeface="Times New Roman" panose="02020603050405020304" pitchFamily="18" charset="0"/>
              </a:rPr>
              <a:t>2. Global Accessibility</a:t>
            </a:r>
            <a:endParaRPr lang="en-US" sz="1700" dirty="0">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Multilingual support to connect users worldwide.</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Region-specific resources tailored to diverse audiences.</a:t>
            </a:r>
          </a:p>
          <a:p>
            <a:pPr>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spcBef>
                <a:spcPts val="0"/>
              </a:spcBef>
            </a:pPr>
            <a:r>
              <a:rPr lang="en-US" sz="1700" b="1" dirty="0">
                <a:latin typeface="Times New Roman" panose="02020603050405020304" pitchFamily="18" charset="0"/>
                <a:cs typeface="Times New Roman" panose="02020603050405020304" pitchFamily="18" charset="0"/>
              </a:rPr>
              <a:t>3. Advanced Communication Features</a:t>
            </a:r>
            <a:endParaRPr lang="en-US" sz="1700" dirty="0">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AR/VR-based sessions for immersive mentorship experiences.</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Detailed analytics for enhanced feedback and session optimization.</a:t>
            </a:r>
          </a:p>
          <a:p>
            <a:pPr>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spcBef>
                <a:spcPts val="0"/>
              </a:spcBef>
            </a:pPr>
            <a:r>
              <a:rPr lang="en-US" sz="1700" b="1" dirty="0">
                <a:latin typeface="Times New Roman" panose="02020603050405020304" pitchFamily="18" charset="0"/>
                <a:cs typeface="Times New Roman" panose="02020603050405020304" pitchFamily="18" charset="0"/>
              </a:rPr>
              <a:t>4. Gamification and Rewards</a:t>
            </a:r>
            <a:endParaRPr lang="en-US" sz="1700" dirty="0">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Achievements, badges, and leaderboards to drive engagement.</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Rewards for active participation and mentorship milestones.</a:t>
            </a:r>
          </a:p>
          <a:p>
            <a:pPr>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spcBef>
                <a:spcPts val="0"/>
              </a:spcBef>
            </a:pPr>
            <a:r>
              <a:rPr lang="en-US" sz="1700" b="1" dirty="0">
                <a:latin typeface="Times New Roman" panose="02020603050405020304" pitchFamily="18" charset="0"/>
                <a:cs typeface="Times New Roman" panose="02020603050405020304" pitchFamily="18" charset="0"/>
              </a:rPr>
              <a:t>5. Integration with Career Platforms</a:t>
            </a:r>
            <a:endParaRPr lang="en-US" sz="1700" dirty="0">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Partnerships with job boards and e-learning platforms for holistic career growth.</a:t>
            </a:r>
          </a:p>
          <a:p>
            <a:pPr>
              <a:buNone/>
            </a:pPr>
            <a:endParaRPr lang="en-US" sz="17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14143FDD-5CA9-0D22-019C-AC7937FE17F7}"/>
              </a:ext>
            </a:extLst>
          </p:cNvPr>
          <p:cNvSpPr>
            <a:spLocks noGrp="1"/>
          </p:cNvSpPr>
          <p:nvPr>
            <p:ph type="title"/>
          </p:nvPr>
        </p:nvSpPr>
        <p:spPr>
          <a:xfrm>
            <a:off x="1924820" y="512462"/>
            <a:ext cx="9537589"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 and Advancement</a:t>
            </a:r>
            <a:endPar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C17701C7-A930-70C7-4C8D-C46C70D3900B}"/>
              </a:ext>
            </a:extLst>
          </p:cNvPr>
          <p:cNvSpPr>
            <a:spLocks noGrp="1"/>
          </p:cNvSpPr>
          <p:nvPr>
            <p:ph type="sldNum" sz="quarter" idx="12"/>
          </p:nvPr>
        </p:nvSpPr>
        <p:spPr/>
        <p:txBody>
          <a:bodyPr/>
          <a:lstStyle/>
          <a:p>
            <a:fld id="{1F441D84-F219-4239-8489-C73372F917E5}" type="slidenum">
              <a:rPr lang="en-IN" smtClean="0"/>
              <a:pPr/>
              <a:t>15</a:t>
            </a:fld>
            <a:endParaRPr lang="en-IN"/>
          </a:p>
        </p:txBody>
      </p:sp>
      <p:pic>
        <p:nvPicPr>
          <p:cNvPr id="4" name="Picture 3">
            <a:extLst>
              <a:ext uri="{FF2B5EF4-FFF2-40B4-BE49-F238E27FC236}">
                <a16:creationId xmlns:a16="http://schemas.microsoft.com/office/drawing/2014/main" xmlns="" id="{2E10A4EB-9E15-8149-3353-BC190EA73E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xmlns="" val="174688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594A4E-2400-82AD-0C94-506F14C63ECC}"/>
              </a:ext>
            </a:extLst>
          </p:cNvPr>
          <p:cNvSpPr>
            <a:spLocks noGrp="1"/>
          </p:cNvSpPr>
          <p:nvPr>
            <p:ph idx="1"/>
          </p:nvPr>
        </p:nvSpPr>
        <p:spPr>
          <a:xfrm>
            <a:off x="2105247" y="1693030"/>
            <a:ext cx="9399365" cy="5019454"/>
          </a:xfrm>
        </p:spPr>
        <p:txBody>
          <a:bodyPr>
            <a:normAutofit fontScale="92500" lnSpcReduction="20000"/>
          </a:bodyPr>
          <a:lstStyle/>
          <a:p>
            <a:pPr>
              <a:lnSpc>
                <a:spcPct val="150000"/>
              </a:lnSpc>
              <a:spcBef>
                <a:spcPts val="0"/>
              </a:spcBef>
            </a:pPr>
            <a:r>
              <a:rPr lang="en-US" sz="1700" b="1" dirty="0">
                <a:latin typeface="Times New Roman" panose="02020603050405020304" pitchFamily="18" charset="0"/>
                <a:cs typeface="Times New Roman" panose="02020603050405020304" pitchFamily="18" charset="0"/>
              </a:rPr>
              <a:t>Limited Integration: </a:t>
            </a:r>
          </a:p>
          <a:p>
            <a:pPr>
              <a:lnSpc>
                <a:spcPct val="150000"/>
              </a:lnSpc>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While the platform provides basic appointment scheduling, it currently lacks integration with external calendars (e.g., Google Calendar or Outlook), which would make scheduling even more seamless. </a:t>
            </a:r>
          </a:p>
          <a:p>
            <a:pPr>
              <a:lnSpc>
                <a:spcPct val="150000"/>
              </a:lnSpc>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lnSpc>
                <a:spcPct val="150000"/>
              </a:lnSpc>
              <a:spcBef>
                <a:spcPts val="0"/>
              </a:spcBef>
            </a:pPr>
            <a:r>
              <a:rPr lang="en-US" sz="1700" b="1" dirty="0">
                <a:latin typeface="Times New Roman" panose="02020603050405020304" pitchFamily="18" charset="0"/>
                <a:cs typeface="Times New Roman" panose="02020603050405020304" pitchFamily="18" charset="0"/>
              </a:rPr>
              <a:t>Lack of AI-Driven Features: </a:t>
            </a:r>
          </a:p>
          <a:p>
            <a:pPr>
              <a:lnSpc>
                <a:spcPct val="150000"/>
              </a:lnSpc>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absence of AI-driven mentor recommendations or compatibility matching limits the ability of the platform to make automatic and intelligent suggestions, relying instead on manual search and filters.</a:t>
            </a:r>
          </a:p>
          <a:p>
            <a:pPr>
              <a:lnSpc>
                <a:spcPct val="150000"/>
              </a:lnSpc>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lnSpc>
                <a:spcPct val="150000"/>
              </a:lnSpc>
              <a:spcBef>
                <a:spcPts val="0"/>
              </a:spcBef>
            </a:pPr>
            <a:r>
              <a:rPr lang="en-US" sz="1700" b="1" dirty="0">
                <a:latin typeface="Times New Roman" panose="02020603050405020304" pitchFamily="18" charset="0"/>
                <a:cs typeface="Times New Roman" panose="02020603050405020304" pitchFamily="18" charset="0"/>
              </a:rPr>
              <a:t>Language and Localization: </a:t>
            </a:r>
          </a:p>
          <a:p>
            <a:pPr>
              <a:lnSpc>
                <a:spcPct val="150000"/>
              </a:lnSpc>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application currently supports only English. To reach a global audience, it would need to incorporate multilingual support to cater to users from diverse linguistic backgrounds.</a:t>
            </a:r>
          </a:p>
          <a:p>
            <a:pPr>
              <a:lnSpc>
                <a:spcPct val="150000"/>
              </a:lnSpc>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lnSpc>
                <a:spcPct val="150000"/>
              </a:lnSpc>
              <a:spcBef>
                <a:spcPts val="0"/>
              </a:spcBef>
            </a:pPr>
            <a:r>
              <a:rPr lang="en-US" sz="1700" b="1" dirty="0">
                <a:latin typeface="Times New Roman" panose="02020603050405020304" pitchFamily="18" charset="0"/>
                <a:cs typeface="Times New Roman" panose="02020603050405020304" pitchFamily="18" charset="0"/>
              </a:rPr>
              <a:t>No Native Mobile Application: </a:t>
            </a:r>
          </a:p>
          <a:p>
            <a:pPr>
              <a:lnSpc>
                <a:spcPct val="150000"/>
              </a:lnSpc>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While the web application is responsive, a native mobile application would provide a better experience, especially for users accessing the platform on the go. </a:t>
            </a:r>
          </a:p>
        </p:txBody>
      </p:sp>
      <p:sp>
        <p:nvSpPr>
          <p:cNvPr id="2" name="Title 1">
            <a:extLst>
              <a:ext uri="{FF2B5EF4-FFF2-40B4-BE49-F238E27FC236}">
                <a16:creationId xmlns:a16="http://schemas.microsoft.com/office/drawing/2014/main" xmlns="" id="{14143FDD-5CA9-0D22-019C-AC7937FE17F7}"/>
              </a:ext>
            </a:extLst>
          </p:cNvPr>
          <p:cNvSpPr>
            <a:spLocks noGrp="1"/>
          </p:cNvSpPr>
          <p:nvPr>
            <p:ph type="title"/>
          </p:nvPr>
        </p:nvSpPr>
        <p:spPr>
          <a:xfrm>
            <a:off x="2105247" y="624110"/>
            <a:ext cx="9399365"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Limitations</a:t>
            </a:r>
            <a:r>
              <a:rPr lang="en-IN" sz="4400" b="1" u="sng" dirty="0">
                <a:effectLst>
                  <a:outerShdw blurRad="38100" dist="38100" dir="2700000" algn="tl">
                    <a:srgbClr val="000000">
                      <a:alpha val="43137"/>
                    </a:srgbClr>
                  </a:outerShdw>
                </a:effectLst>
                <a:latin typeface="+mn-lt"/>
              </a:rPr>
              <a:t> </a:t>
            </a:r>
          </a:p>
        </p:txBody>
      </p:sp>
      <p:sp>
        <p:nvSpPr>
          <p:cNvPr id="6" name="Slide Number Placeholder 5">
            <a:extLst>
              <a:ext uri="{FF2B5EF4-FFF2-40B4-BE49-F238E27FC236}">
                <a16:creationId xmlns:a16="http://schemas.microsoft.com/office/drawing/2014/main" xmlns="" id="{C17701C7-A930-70C7-4C8D-C46C70D3900B}"/>
              </a:ext>
            </a:extLst>
          </p:cNvPr>
          <p:cNvSpPr>
            <a:spLocks noGrp="1"/>
          </p:cNvSpPr>
          <p:nvPr>
            <p:ph type="sldNum" sz="quarter" idx="12"/>
          </p:nvPr>
        </p:nvSpPr>
        <p:spPr/>
        <p:txBody>
          <a:bodyPr/>
          <a:lstStyle/>
          <a:p>
            <a:fld id="{1F441D84-F219-4239-8489-C73372F917E5}" type="slidenum">
              <a:rPr lang="en-IN" smtClean="0"/>
              <a:pPr/>
              <a:t>16</a:t>
            </a:fld>
            <a:endParaRPr lang="en-IN"/>
          </a:p>
        </p:txBody>
      </p:sp>
      <p:pic>
        <p:nvPicPr>
          <p:cNvPr id="4" name="Picture 3">
            <a:extLst>
              <a:ext uri="{FF2B5EF4-FFF2-40B4-BE49-F238E27FC236}">
                <a16:creationId xmlns:a16="http://schemas.microsoft.com/office/drawing/2014/main" xmlns="" id="{2E10A4EB-9E15-8149-3353-BC190EA73E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xmlns="" val="364500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D2F58-005A-59FC-8FA0-867D58E53F24}"/>
              </a:ext>
            </a:extLst>
          </p:cNvPr>
          <p:cNvSpPr>
            <a:spLocks noGrp="1"/>
          </p:cNvSpPr>
          <p:nvPr>
            <p:ph type="title"/>
          </p:nvPr>
        </p:nvSpPr>
        <p:spPr>
          <a:xfrm>
            <a:off x="2068092" y="591646"/>
            <a:ext cx="8911687" cy="1280890"/>
          </a:xfrm>
        </p:spPr>
        <p:txBody>
          <a:bodyPr>
            <a:normAutofit/>
          </a:bodyPr>
          <a:lstStyle/>
          <a:p>
            <a:r>
              <a:rPr lang="en-US"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A7D664-5471-4250-17A5-89A21E0ED03D}"/>
              </a:ext>
            </a:extLst>
          </p:cNvPr>
          <p:cNvSpPr>
            <a:spLocks noGrp="1"/>
          </p:cNvSpPr>
          <p:nvPr>
            <p:ph idx="1"/>
          </p:nvPr>
        </p:nvSpPr>
        <p:spPr>
          <a:xfrm>
            <a:off x="2235822" y="1694809"/>
            <a:ext cx="9255785" cy="4490385"/>
          </a:xfrm>
        </p:spPr>
        <p:txBody>
          <a:bodyPr>
            <a:normAutofit fontScale="92500"/>
          </a:bodyPr>
          <a:lstStyle/>
          <a:p>
            <a:pPr>
              <a:lnSpc>
                <a:spcPct val="150000"/>
              </a:lnSpc>
            </a:pPr>
            <a:r>
              <a:rPr lang="en-US" dirty="0">
                <a:latin typeface="Times New Roman" panose="02020603050405020304" pitchFamily="18" charset="0"/>
                <a:cs typeface="Times New Roman" panose="02020603050405020304" pitchFamily="18" charset="0"/>
              </a:rPr>
              <a:t>The Mentoring Web Application was developed to provide an efficient, user-friendly platform that connects mentors and mentees across various domains, addressing the growing need for guidance in personal and professional development. Built using the MERN stack (MongoDB, Express, React, Node.js) with secure JWT authentication, the system ensures scalability, responsiveness, and a smooth user experience. </a:t>
            </a:r>
          </a:p>
          <a:p>
            <a:pPr>
              <a:lnSpc>
                <a:spcPct val="150000"/>
              </a:lnSpc>
            </a:pPr>
            <a:r>
              <a:rPr lang="en-US" dirty="0">
                <a:latin typeface="Times New Roman" panose="02020603050405020304" pitchFamily="18" charset="0"/>
                <a:cs typeface="Times New Roman" panose="02020603050405020304" pitchFamily="18" charset="0"/>
              </a:rPr>
              <a:t>The development followed a structured SDLC approach, covering all phases from planning to deployment. The frontend emphasized a responsive, intuitive design, while the backend managed session scheduling, real-time messaging, and authentication via RESTful APIs.</a:t>
            </a:r>
          </a:p>
          <a:p>
            <a:pPr>
              <a:lnSpc>
                <a:spcPct val="150000"/>
              </a:lnSpc>
            </a:pPr>
            <a:r>
              <a:rPr lang="en-US" dirty="0">
                <a:latin typeface="Times New Roman" panose="02020603050405020304" pitchFamily="18" charset="0"/>
                <a:cs typeface="Times New Roman" panose="02020603050405020304" pitchFamily="18" charset="0"/>
              </a:rPr>
              <a:t>Overall, it demonstrates the power of modern web development in solving real-world mentorship challenges while providing hands-on experience in full-stack application development.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AF7C391F-B1BA-1891-8454-C617A342C813}"/>
              </a:ext>
            </a:extLst>
          </p:cNvPr>
          <p:cNvSpPr>
            <a:spLocks noGrp="1"/>
          </p:cNvSpPr>
          <p:nvPr>
            <p:ph type="sldNum" sz="quarter" idx="12"/>
          </p:nvPr>
        </p:nvSpPr>
        <p:spPr/>
        <p:txBody>
          <a:bodyPr/>
          <a:lstStyle/>
          <a:p>
            <a:fld id="{1F441D84-F219-4239-8489-C73372F917E5}" type="slidenum">
              <a:rPr lang="en-IN" smtClean="0"/>
              <a:pPr/>
              <a:t>17</a:t>
            </a:fld>
            <a:endParaRPr lang="en-IN"/>
          </a:p>
        </p:txBody>
      </p:sp>
    </p:spTree>
    <p:extLst>
      <p:ext uri="{BB962C8B-B14F-4D97-AF65-F5344CB8AC3E}">
        <p14:creationId xmlns:p14="http://schemas.microsoft.com/office/powerpoint/2010/main" xmlns="" val="203326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43FDD-5CA9-0D22-019C-AC7937FE17F7}"/>
              </a:ext>
            </a:extLst>
          </p:cNvPr>
          <p:cNvSpPr>
            <a:spLocks noGrp="1"/>
          </p:cNvSpPr>
          <p:nvPr>
            <p:ph type="title"/>
          </p:nvPr>
        </p:nvSpPr>
        <p:spPr>
          <a:xfrm>
            <a:off x="1967023" y="624110"/>
            <a:ext cx="9537589" cy="1280890"/>
          </a:xfrm>
        </p:spPr>
        <p:txBody>
          <a:bodyPr>
            <a:normAutofit/>
          </a:bodyPr>
          <a:lstStyle/>
          <a:p>
            <a:r>
              <a:rPr lang="en-IN" sz="4400" b="1" u="sng" dirty="0">
                <a:effectLst>
                  <a:outerShdw blurRad="38100" dist="38100" dir="2700000" algn="tl">
                    <a:srgbClr val="000000">
                      <a:alpha val="43137"/>
                    </a:srgbClr>
                  </a:outerShdw>
                </a:effectLst>
                <a:latin typeface="Times New Roman" pitchFamily="18" charset="0"/>
                <a:cs typeface="Times New Roman" pitchFamily="18" charset="0"/>
              </a:rPr>
              <a:t>References</a:t>
            </a:r>
          </a:p>
        </p:txBody>
      </p:sp>
      <p:sp>
        <p:nvSpPr>
          <p:cNvPr id="3" name="Content Placeholder 2">
            <a:extLst>
              <a:ext uri="{FF2B5EF4-FFF2-40B4-BE49-F238E27FC236}">
                <a16:creationId xmlns:a16="http://schemas.microsoft.com/office/drawing/2014/main" xmlns="" id="{24594A4E-2400-82AD-0C94-506F14C63ECC}"/>
              </a:ext>
            </a:extLst>
          </p:cNvPr>
          <p:cNvSpPr>
            <a:spLocks noGrp="1"/>
          </p:cNvSpPr>
          <p:nvPr>
            <p:ph idx="1"/>
          </p:nvPr>
        </p:nvSpPr>
        <p:spPr>
          <a:xfrm>
            <a:off x="1881678" y="1552353"/>
            <a:ext cx="9708277" cy="4761373"/>
          </a:xfrm>
        </p:spPr>
        <p:txBody>
          <a:bodyPr>
            <a:normAutofit lnSpcReduction="10000"/>
          </a:bodyPr>
          <a:lstStyle/>
          <a:p>
            <a:pPr>
              <a:lnSpc>
                <a:spcPct val="150000"/>
              </a:lnSpc>
            </a:pPr>
            <a:r>
              <a:rPr lang="en-US" sz="1600" dirty="0">
                <a:solidFill>
                  <a:srgbClr val="333333"/>
                </a:solidFill>
                <a:effectLst/>
                <a:latin typeface="Times New Roman" panose="02020603050405020304" pitchFamily="18" charset="0"/>
                <a:ea typeface="Times New Roman" panose="02020603050405020304" pitchFamily="18" charset="0"/>
              </a:rPr>
              <a:t>M. Brown, "A framework to guide an education response 2020", </a:t>
            </a:r>
            <a:r>
              <a:rPr lang="en-US" sz="1600" i="1" dirty="0">
                <a:solidFill>
                  <a:srgbClr val="333333"/>
                </a:solidFill>
                <a:effectLst/>
                <a:latin typeface="Times New Roman" panose="02020603050405020304" pitchFamily="18" charset="0"/>
                <a:ea typeface="Times New Roman" panose="02020603050405020304" pitchFamily="18" charset="0"/>
              </a:rPr>
              <a:t>J. Prof. Capital Community</a:t>
            </a:r>
            <a:r>
              <a:rPr lang="en-US" sz="1600" dirty="0">
                <a:solidFill>
                  <a:srgbClr val="333333"/>
                </a:solidFill>
                <a:effectLst/>
                <a:latin typeface="Times New Roman" panose="02020603050405020304" pitchFamily="18" charset="0"/>
                <a:ea typeface="Times New Roman" panose="02020603050405020304" pitchFamily="18" charset="0"/>
              </a:rPr>
              <a:t>, vol. 28, no. 2, pp. 2340-2350, 2020, [online] Available: </a:t>
            </a:r>
            <a:r>
              <a:rPr lang="en-US" sz="1600" b="1" u="sng" dirty="0">
                <a:solidFill>
                  <a:srgbClr val="0070C0"/>
                </a:solidFill>
                <a:effectLst/>
                <a:latin typeface="Times New Roman" panose="02020603050405020304" pitchFamily="18" charset="0"/>
                <a:ea typeface="OpenSymbol"/>
                <a:hlinkClick r:id="rId2">
                  <a:extLst>
                    <a:ext uri="{A12FA001-AC4F-418D-AE19-62706E023703}">
                      <ahyp:hlinkClr xmlns:ahyp="http://schemas.microsoft.com/office/drawing/2018/hyperlinkcolor" xmlns="" val="tx"/>
                    </a:ext>
                  </a:extLst>
                </a:hlinkClick>
              </a:rPr>
              <a:t>https://oro.open.ac.uk/59302/7/ThesisFinalPapathoma_03.03.2019.pdf%0Ahttps://www.scielo.org.pe/pdf/pyr/v7n2/a21v7n2.pdf</a:t>
            </a:r>
            <a:r>
              <a:rPr lang="en-US" sz="1600" b="1" dirty="0">
                <a:solidFill>
                  <a:srgbClr val="0070C0"/>
                </a:solidFill>
                <a:effectLst/>
                <a:latin typeface="Times New Roman" panose="02020603050405020304" pitchFamily="18" charset="0"/>
                <a:ea typeface="Times New Roman" panose="02020603050405020304" pitchFamily="18" charset="0"/>
              </a:rPr>
              <a:t>.</a:t>
            </a:r>
            <a:r>
              <a:rPr lang="en-US" sz="1600" b="1" u="sng" dirty="0">
                <a:solidFill>
                  <a:srgbClr val="0070C0"/>
                </a:solidFill>
                <a:latin typeface="Times New Roman" panose="02020603050405020304" pitchFamily="18" charset="0"/>
                <a:ea typeface="OpenSymbol"/>
              </a:rPr>
              <a:t> Google Scholar</a:t>
            </a:r>
            <a:endParaRPr lang="en-IN" sz="1600" b="1" dirty="0">
              <a:solidFill>
                <a:srgbClr val="0070C0"/>
              </a:solidFill>
              <a:effectLst/>
              <a:latin typeface="Times New Roman" panose="02020603050405020304" pitchFamily="18" charset="0"/>
              <a:ea typeface="Times New Roman" panose="02020603050405020304" pitchFamily="18" charset="0"/>
            </a:endParaRPr>
          </a:p>
          <a:p>
            <a:pPr>
              <a:lnSpc>
                <a:spcPct val="150000"/>
              </a:lnSpc>
            </a:pPr>
            <a:r>
              <a:rPr lang="en-US" sz="1600" dirty="0">
                <a:solidFill>
                  <a:srgbClr val="333333"/>
                </a:solidFill>
                <a:effectLst/>
                <a:latin typeface="Times New Roman" panose="02020603050405020304" pitchFamily="18" charset="0"/>
                <a:ea typeface="Times New Roman" panose="02020603050405020304" pitchFamily="18" charset="0"/>
              </a:rPr>
              <a:t>Steed, F. </a:t>
            </a:r>
            <a:r>
              <a:rPr lang="en-US" sz="1600" dirty="0" err="1">
                <a:solidFill>
                  <a:srgbClr val="333333"/>
                </a:solidFill>
                <a:effectLst/>
                <a:latin typeface="Times New Roman" panose="02020603050405020304" pitchFamily="18" charset="0"/>
                <a:ea typeface="Times New Roman" panose="02020603050405020304" pitchFamily="18" charset="0"/>
              </a:rPr>
              <a:t>Orega</a:t>
            </a:r>
            <a:r>
              <a:rPr lang="en-US" sz="1600" dirty="0">
                <a:solidFill>
                  <a:srgbClr val="333333"/>
                </a:solidFill>
                <a:effectLst/>
                <a:latin typeface="Times New Roman" panose="02020603050405020304" pitchFamily="18" charset="0"/>
                <a:ea typeface="Times New Roman" panose="02020603050405020304" pitchFamily="18" charset="0"/>
              </a:rPr>
              <a:t> and A. Williams, Evaluating Immersive Experiences During COVID-19 and Beyond | ACM Interactions, Jul. 2021, [online] Available: </a:t>
            </a:r>
            <a:r>
              <a:rPr lang="en-US" sz="1600" b="1" u="sng" dirty="0">
                <a:solidFill>
                  <a:srgbClr val="0070C0"/>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xmlns="" val="tx"/>
                    </a:ext>
                  </a:extLst>
                </a:hlinkClick>
              </a:rPr>
              <a:t>https://interactions.acm.org/blog/view/evaluating-immersive-experiences-during-covid-19-and-beyond</a:t>
            </a:r>
            <a:r>
              <a:rPr lang="en-US" sz="1600" b="1" dirty="0">
                <a:solidFill>
                  <a:srgbClr val="0070C0"/>
                </a:solidFill>
                <a:effectLst/>
                <a:latin typeface="Times New Roman" panose="02020603050405020304" pitchFamily="18" charset="0"/>
                <a:ea typeface="Times New Roman" panose="02020603050405020304" pitchFamily="18" charset="0"/>
              </a:rPr>
              <a:t>.</a:t>
            </a:r>
            <a:r>
              <a:rPr lang="en-US" sz="1600" b="1" u="sng"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xmlns="" val="tx"/>
                    </a:ext>
                  </a:extLst>
                </a:hlinkClick>
              </a:rPr>
              <a:t> Google Scholar </a:t>
            </a:r>
            <a:endParaRPr lang="en-IN" sz="1600" b="1" dirty="0">
              <a:solidFill>
                <a:srgbClr val="0070C0"/>
              </a:solidFill>
              <a:effectLst/>
              <a:latin typeface="Times New Roman" panose="02020603050405020304" pitchFamily="18" charset="0"/>
              <a:ea typeface="Times New Roman" panose="02020603050405020304" pitchFamily="18" charset="0"/>
            </a:endParaRPr>
          </a:p>
          <a:p>
            <a:pPr>
              <a:lnSpc>
                <a:spcPct val="150000"/>
              </a:lnSpc>
            </a:pPr>
            <a:r>
              <a:rPr lang="en-US" sz="1600" b="1" u="sng" dirty="0">
                <a:solidFill>
                  <a:srgbClr val="0070C0"/>
                </a:solidFill>
                <a:effectLst/>
                <a:latin typeface="Times New Roman" panose="02020603050405020304" pitchFamily="18" charset="0"/>
                <a:ea typeface="OpenSymbol"/>
                <a:hlinkClick r:id="rId5">
                  <a:extLst>
                    <a:ext uri="{A12FA001-AC4F-418D-AE19-62706E023703}">
                      <ahyp:hlinkClr xmlns:ahyp="http://schemas.microsoft.com/office/drawing/2018/hyperlinkcolor" xmlns="" val="tx"/>
                    </a:ext>
                  </a:extLst>
                </a:hlinkClick>
              </a:rPr>
              <a:t>https://en.unesco.org/news/covid-19-educational-disruption-and-response.</a:t>
            </a:r>
            <a:endParaRPr lang="en-IN" sz="1600" b="1" dirty="0">
              <a:solidFill>
                <a:srgbClr val="0070C0"/>
              </a:solidFill>
              <a:effectLst/>
              <a:latin typeface="Times New Roman" panose="02020603050405020304" pitchFamily="18" charset="0"/>
              <a:ea typeface="Times New Roman" panose="02020603050405020304" pitchFamily="18" charset="0"/>
            </a:endParaRPr>
          </a:p>
          <a:p>
            <a:pPr>
              <a:lnSpc>
                <a:spcPct val="150000"/>
              </a:lnSpc>
            </a:pPr>
            <a:r>
              <a:rPr lang="en-US" sz="1600" dirty="0" err="1">
                <a:solidFill>
                  <a:srgbClr val="333333"/>
                </a:solidFill>
                <a:effectLst/>
                <a:latin typeface="Times New Roman" panose="02020603050405020304" pitchFamily="18" charset="0"/>
                <a:ea typeface="Times New Roman" panose="02020603050405020304" pitchFamily="18" charset="0"/>
              </a:rPr>
              <a:t>TheCrisis</a:t>
            </a:r>
            <a:r>
              <a:rPr lang="en-US" sz="1600" dirty="0">
                <a:solidFill>
                  <a:srgbClr val="333333"/>
                </a:solidFill>
                <a:effectLst/>
                <a:latin typeface="Times New Roman" panose="02020603050405020304" pitchFamily="18" charset="0"/>
                <a:ea typeface="Times New Roman" panose="02020603050405020304" pitchFamily="18" charset="0"/>
              </a:rPr>
              <a:t> Response: Supporting Tertiary Education for Continuity Adaptation and Innovation,2020,[online]Available</a:t>
            </a:r>
            <a:r>
              <a:rPr lang="en-US" sz="1600" b="1" dirty="0">
                <a:solidFill>
                  <a:srgbClr val="333333"/>
                </a:solidFill>
                <a:effectLst/>
                <a:latin typeface="Times New Roman" panose="02020603050405020304" pitchFamily="18" charset="0"/>
                <a:ea typeface="Times New Roman" panose="02020603050405020304" pitchFamily="18" charset="0"/>
              </a:rPr>
              <a:t>: </a:t>
            </a:r>
            <a:r>
              <a:rPr lang="en-US" sz="1600" b="1" u="sng" dirty="0">
                <a:solidFill>
                  <a:srgbClr val="0070C0"/>
                </a:solidFill>
                <a:effectLst/>
                <a:latin typeface="Times New Roman" panose="02020603050405020304" pitchFamily="18" charset="0"/>
                <a:ea typeface="OpenSymbol"/>
                <a:hlinkClick r:id="rId6">
                  <a:extLst>
                    <a:ext uri="{A12FA001-AC4F-418D-AE19-62706E023703}">
                      <ahyp:hlinkClr xmlns:ahyp="http://schemas.microsoft.com/office/drawing/2018/hyperlinkcolor" xmlns="" val="tx"/>
                    </a:ext>
                  </a:extLst>
                </a:hlinkClick>
              </a:rPr>
              <a:t>https://pubdocs.worldbank.org/en/621991586463915490/WB-Tertiary-Ed-and-Covid-19-Crisis-for-public-use-April-9.pdf</a:t>
            </a:r>
            <a:r>
              <a:rPr lang="en-US" sz="1600" b="1" dirty="0">
                <a:solidFill>
                  <a:srgbClr val="0070C0"/>
                </a:solidFill>
                <a:effectLst/>
                <a:latin typeface="Times New Roman" panose="02020603050405020304" pitchFamily="18" charset="0"/>
                <a:ea typeface="Times New Roman" panose="02020603050405020304" pitchFamily="18" charset="0"/>
              </a:rPr>
              <a:t>. </a:t>
            </a:r>
            <a:r>
              <a:rPr lang="en-US" sz="1600" b="1" u="sng" dirty="0">
                <a:solidFill>
                  <a:srgbClr val="0070C0"/>
                </a:solidFill>
                <a:effectLst/>
                <a:latin typeface="Times New Roman" panose="02020603050405020304" pitchFamily="18" charset="0"/>
                <a:ea typeface="OpenSymbol"/>
                <a:hlinkClick r:id="rId7">
                  <a:extLst>
                    <a:ext uri="{A12FA001-AC4F-418D-AE19-62706E023703}">
                      <ahyp:hlinkClr xmlns:ahyp="http://schemas.microsoft.com/office/drawing/2018/hyperlinkcolor" xmlns="" val="tx"/>
                    </a:ext>
                  </a:extLst>
                </a:hlinkClick>
              </a:rPr>
              <a:t> Google Scholar </a:t>
            </a:r>
            <a:endParaRPr lang="en-IN" sz="1600" b="1" u="sng" dirty="0">
              <a:solidFill>
                <a:srgbClr val="0070C0"/>
              </a:solidFill>
              <a:effectLst/>
              <a:latin typeface="Times New Roman" panose="02020603050405020304" pitchFamily="18" charset="0"/>
              <a:ea typeface="OpenSymbol"/>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React Documentation. (2021). React - A JavaScript Library for Building User Interfaces. </a:t>
            </a:r>
            <a:r>
              <a:rPr lang="en-US" sz="1600" b="1" dirty="0">
                <a:solidFill>
                  <a:srgbClr val="0070C0"/>
                </a:solidFill>
                <a:latin typeface="Times New Roman" panose="02020603050405020304" pitchFamily="18" charset="0"/>
                <a:cs typeface="Times New Roman" panose="02020603050405020304" pitchFamily="18" charset="0"/>
              </a:rPr>
              <a:t>https://reactjs.org</a:t>
            </a:r>
            <a:endParaRPr lang="en-IN" sz="16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C17701C7-A930-70C7-4C8D-C46C70D3900B}"/>
              </a:ext>
            </a:extLst>
          </p:cNvPr>
          <p:cNvSpPr>
            <a:spLocks noGrp="1"/>
          </p:cNvSpPr>
          <p:nvPr>
            <p:ph type="sldNum" sz="quarter" idx="12"/>
          </p:nvPr>
        </p:nvSpPr>
        <p:spPr/>
        <p:txBody>
          <a:bodyPr/>
          <a:lstStyle/>
          <a:p>
            <a:fld id="{1F441D84-F219-4239-8489-C73372F917E5}" type="slidenum">
              <a:rPr lang="en-IN" smtClean="0"/>
              <a:pPr/>
              <a:t>18</a:t>
            </a:fld>
            <a:endParaRPr lang="en-IN"/>
          </a:p>
        </p:txBody>
      </p:sp>
      <p:pic>
        <p:nvPicPr>
          <p:cNvPr id="4" name="Picture 3">
            <a:extLst>
              <a:ext uri="{FF2B5EF4-FFF2-40B4-BE49-F238E27FC236}">
                <a16:creationId xmlns:a16="http://schemas.microsoft.com/office/drawing/2014/main" xmlns="" id="{2E10A4EB-9E15-8149-3353-BC190EA73E7D}"/>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xmlns="" val="3927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38056-610E-3525-95BF-2CD45284173C}"/>
              </a:ext>
            </a:extLst>
          </p:cNvPr>
          <p:cNvSpPr>
            <a:spLocks noGrp="1"/>
          </p:cNvSpPr>
          <p:nvPr>
            <p:ph type="title"/>
          </p:nvPr>
        </p:nvSpPr>
        <p:spPr>
          <a:xfrm>
            <a:off x="1894361" y="648529"/>
            <a:ext cx="10184224" cy="1095507"/>
          </a:xfrm>
        </p:spPr>
        <p:txBody>
          <a:bodyPr>
            <a:normAutofit/>
          </a:bodyPr>
          <a:lstStyle/>
          <a:p>
            <a:r>
              <a:rPr lang="en-IN" sz="4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Topics Covered</a:t>
            </a:r>
          </a:p>
        </p:txBody>
      </p:sp>
      <p:sp>
        <p:nvSpPr>
          <p:cNvPr id="3" name="Content Placeholder 2">
            <a:extLst>
              <a:ext uri="{FF2B5EF4-FFF2-40B4-BE49-F238E27FC236}">
                <a16:creationId xmlns:a16="http://schemas.microsoft.com/office/drawing/2014/main" xmlns="" id="{2B3A5FED-E3F0-199C-3B7F-01B0034BD374}"/>
              </a:ext>
            </a:extLst>
          </p:cNvPr>
          <p:cNvSpPr>
            <a:spLocks noGrp="1"/>
          </p:cNvSpPr>
          <p:nvPr>
            <p:ph idx="1"/>
          </p:nvPr>
        </p:nvSpPr>
        <p:spPr>
          <a:xfrm>
            <a:off x="2110153" y="1236193"/>
            <a:ext cx="9478449" cy="4973278"/>
          </a:xfrm>
        </p:spPr>
        <p:txBody>
          <a:bodyPr>
            <a:normAutofit/>
          </a:bodyPr>
          <a:lstStyle/>
          <a:p>
            <a:pPr marL="343080" indent="-343080">
              <a:spcBef>
                <a:spcPts val="1001"/>
              </a:spcBef>
              <a:buClr>
                <a:srgbClr val="A53010"/>
              </a:buClr>
            </a:pPr>
            <a:endParaRPr lang="en-IN" sz="2800" spc="-1" dirty="0">
              <a:solidFill>
                <a:srgbClr val="000000"/>
              </a:solidFill>
              <a:latin typeface="Times New Roman" panose="02020603050405020304" pitchFamily="18" charset="0"/>
              <a:cs typeface="Times New Roman" panose="02020603050405020304" pitchFamily="18" charset="0"/>
            </a:endParaRPr>
          </a:p>
          <a:p>
            <a:pPr marL="343080" indent="-343080">
              <a:spcBef>
                <a:spcPts val="1001"/>
              </a:spcBef>
              <a:buClr>
                <a:srgbClr val="A53010"/>
              </a:buClr>
            </a:pPr>
            <a:r>
              <a:rPr lang="en-IN" sz="2800" spc="-1" dirty="0">
                <a:solidFill>
                  <a:srgbClr val="000000"/>
                </a:solidFill>
                <a:latin typeface="Times New Roman" panose="02020603050405020304" pitchFamily="18" charset="0"/>
                <a:cs typeface="Times New Roman" panose="02020603050405020304" pitchFamily="18" charset="0"/>
              </a:rPr>
              <a:t>Introduction</a:t>
            </a:r>
            <a:endParaRPr lang="en-US" sz="2800" spc="-1" dirty="0">
              <a:solidFill>
                <a:srgbClr val="404040"/>
              </a:solidFill>
              <a:latin typeface="Times New Roman" panose="02020603050405020304" pitchFamily="18" charset="0"/>
              <a:cs typeface="Times New Roman" panose="02020603050405020304" pitchFamily="18" charset="0"/>
            </a:endParaRPr>
          </a:p>
          <a:p>
            <a:pPr marL="343080" indent="-343080">
              <a:spcBef>
                <a:spcPts val="1001"/>
              </a:spcBef>
              <a:buClr>
                <a:srgbClr val="A53010"/>
              </a:buClr>
            </a:pPr>
            <a:r>
              <a:rPr lang="en-IN" sz="2800" spc="-1" dirty="0">
                <a:solidFill>
                  <a:srgbClr val="000000"/>
                </a:solidFill>
                <a:latin typeface="Times New Roman" panose="02020603050405020304" pitchFamily="18" charset="0"/>
                <a:cs typeface="Times New Roman" panose="02020603050405020304" pitchFamily="18" charset="0"/>
              </a:rPr>
              <a:t>Methodology</a:t>
            </a:r>
          </a:p>
          <a:p>
            <a:pPr marL="343080" indent="-343080">
              <a:spcBef>
                <a:spcPts val="1001"/>
              </a:spcBef>
              <a:buClr>
                <a:srgbClr val="A53010"/>
              </a:buClr>
            </a:pPr>
            <a:r>
              <a:rPr lang="en-IN" sz="2800" spc="-1" dirty="0">
                <a:solidFill>
                  <a:srgbClr val="000000"/>
                </a:solidFill>
                <a:latin typeface="Times New Roman" panose="02020603050405020304" pitchFamily="18" charset="0"/>
                <a:cs typeface="Times New Roman" panose="02020603050405020304" pitchFamily="18" charset="0"/>
              </a:rPr>
              <a:t>Flowchart</a:t>
            </a:r>
            <a:endParaRPr lang="en-US" sz="2800" spc="-1" dirty="0">
              <a:solidFill>
                <a:srgbClr val="404040"/>
              </a:solidFill>
              <a:latin typeface="Times New Roman" panose="02020603050405020304" pitchFamily="18" charset="0"/>
              <a:cs typeface="Times New Roman" panose="02020603050405020304" pitchFamily="18" charset="0"/>
            </a:endParaRPr>
          </a:p>
          <a:p>
            <a:pPr marL="343080" indent="-343080">
              <a:spcBef>
                <a:spcPts val="1001"/>
              </a:spcBef>
              <a:buClr>
                <a:srgbClr val="A53010"/>
              </a:buClr>
            </a:pPr>
            <a:r>
              <a:rPr lang="en-IN" sz="2800" spc="-1" dirty="0">
                <a:solidFill>
                  <a:srgbClr val="000000"/>
                </a:solidFill>
                <a:latin typeface="Times New Roman" panose="02020603050405020304" pitchFamily="18" charset="0"/>
                <a:cs typeface="Times New Roman" panose="02020603050405020304" pitchFamily="18" charset="0"/>
              </a:rPr>
              <a:t>DFD</a:t>
            </a:r>
            <a:endParaRPr lang="en-US" sz="2800" spc="-1" dirty="0">
              <a:solidFill>
                <a:srgbClr val="404040"/>
              </a:solidFill>
              <a:latin typeface="Times New Roman" panose="02020603050405020304" pitchFamily="18" charset="0"/>
              <a:cs typeface="Times New Roman" panose="02020603050405020304" pitchFamily="18" charset="0"/>
            </a:endParaRPr>
          </a:p>
          <a:p>
            <a:pPr marL="343080" indent="-343080">
              <a:spcBef>
                <a:spcPts val="1001"/>
              </a:spcBef>
              <a:buClr>
                <a:srgbClr val="A53010"/>
              </a:buClr>
            </a:pPr>
            <a:r>
              <a:rPr lang="en-IN" sz="2800" spc="-1" dirty="0">
                <a:solidFill>
                  <a:srgbClr val="000000"/>
                </a:solidFill>
                <a:latin typeface="Times New Roman" panose="02020603050405020304" pitchFamily="18" charset="0"/>
                <a:cs typeface="Times New Roman" panose="02020603050405020304" pitchFamily="18" charset="0"/>
              </a:rPr>
              <a:t>Results/Snapshots</a:t>
            </a:r>
            <a:endParaRPr lang="en-US" sz="2800" spc="-1" dirty="0">
              <a:solidFill>
                <a:srgbClr val="404040"/>
              </a:solidFill>
              <a:latin typeface="Times New Roman" panose="02020603050405020304" pitchFamily="18" charset="0"/>
              <a:cs typeface="Times New Roman" panose="02020603050405020304" pitchFamily="18" charset="0"/>
            </a:endParaRPr>
          </a:p>
          <a:p>
            <a:pPr marL="343080" indent="-343080">
              <a:spcBef>
                <a:spcPts val="1001"/>
              </a:spcBef>
              <a:buClr>
                <a:srgbClr val="A53010"/>
              </a:buClr>
            </a:pPr>
            <a:r>
              <a:rPr lang="en-IN" sz="2800" spc="-1" dirty="0">
                <a:solidFill>
                  <a:srgbClr val="000000"/>
                </a:solidFill>
                <a:latin typeface="Times New Roman" panose="02020603050405020304" pitchFamily="18" charset="0"/>
                <a:cs typeface="Times New Roman" panose="02020603050405020304" pitchFamily="18" charset="0"/>
              </a:rPr>
              <a:t>Limitations</a:t>
            </a:r>
            <a:endParaRPr lang="en-US" sz="2800" spc="-1" dirty="0">
              <a:solidFill>
                <a:srgbClr val="404040"/>
              </a:solidFill>
              <a:latin typeface="Times New Roman" panose="02020603050405020304" pitchFamily="18" charset="0"/>
              <a:cs typeface="Times New Roman" panose="02020603050405020304" pitchFamily="18" charset="0"/>
            </a:endParaRPr>
          </a:p>
          <a:p>
            <a:pPr marL="343080" indent="-343080">
              <a:spcBef>
                <a:spcPts val="1001"/>
              </a:spcBef>
              <a:buClr>
                <a:srgbClr val="A53010"/>
              </a:buClr>
            </a:pPr>
            <a:r>
              <a:rPr lang="en-IN" sz="2800" spc="-1" dirty="0">
                <a:solidFill>
                  <a:srgbClr val="000000"/>
                </a:solidFill>
                <a:latin typeface="Times New Roman" panose="02020603050405020304" pitchFamily="18" charset="0"/>
                <a:cs typeface="Times New Roman" panose="02020603050405020304" pitchFamily="18" charset="0"/>
              </a:rPr>
              <a:t>Future Scope</a:t>
            </a:r>
            <a:endParaRPr lang="en-US" sz="2800" spc="-1" dirty="0">
              <a:solidFill>
                <a:srgbClr val="404040"/>
              </a:solidFill>
              <a:latin typeface="Times New Roman" panose="02020603050405020304" pitchFamily="18" charset="0"/>
              <a:cs typeface="Times New Roman" panose="02020603050405020304" pitchFamily="18" charset="0"/>
            </a:endParaRPr>
          </a:p>
          <a:p>
            <a:pPr marL="343080" indent="-343080">
              <a:spcBef>
                <a:spcPts val="1001"/>
              </a:spcBef>
              <a:buClr>
                <a:srgbClr val="A53010"/>
              </a:buClr>
            </a:pPr>
            <a:r>
              <a:rPr lang="en-IN" sz="2800" spc="-1" dirty="0">
                <a:solidFill>
                  <a:srgbClr val="000000"/>
                </a:solidFill>
                <a:latin typeface="Times New Roman" panose="02020603050405020304" pitchFamily="18" charset="0"/>
                <a:cs typeface="Times New Roman" panose="02020603050405020304" pitchFamily="18" charset="0"/>
              </a:rPr>
              <a:t>References</a:t>
            </a:r>
            <a:endParaRPr lang="en-US" sz="2800" spc="-1" dirty="0">
              <a:solidFill>
                <a:srgbClr val="404040"/>
              </a:solidFill>
              <a:latin typeface="Times New Roman" panose="02020603050405020304" pitchFamily="18" charset="0"/>
              <a:cs typeface="Times New Roman" panose="02020603050405020304" pitchFamily="18" charset="0"/>
            </a:endParaRP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xmlns="" id="{BDA28170-91D6-CBF4-845D-B7CE1961EA0A}"/>
              </a:ext>
            </a:extLst>
          </p:cNvPr>
          <p:cNvSpPr>
            <a:spLocks noGrp="1"/>
          </p:cNvSpPr>
          <p:nvPr>
            <p:ph type="sldNum" sz="quarter" idx="12"/>
          </p:nvPr>
        </p:nvSpPr>
        <p:spPr/>
        <p:txBody>
          <a:bodyPr/>
          <a:lstStyle/>
          <a:p>
            <a:fld id="{1F441D84-F219-4239-8489-C73372F917E5}" type="slidenum">
              <a:rPr lang="en-IN" smtClean="0"/>
              <a:pPr/>
              <a:t>2</a:t>
            </a:fld>
            <a:endParaRPr lang="en-IN"/>
          </a:p>
        </p:txBody>
      </p:sp>
      <p:pic>
        <p:nvPicPr>
          <p:cNvPr id="4" name="Picture 3">
            <a:extLst>
              <a:ext uri="{FF2B5EF4-FFF2-40B4-BE49-F238E27FC236}">
                <a16:creationId xmlns:a16="http://schemas.microsoft.com/office/drawing/2014/main" xmlns="" id="{65747B3D-2A4A-F559-A145-D2F6B96A9EE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pic>
        <p:nvPicPr>
          <p:cNvPr id="5" name="Picture 4">
            <a:extLst>
              <a:ext uri="{FF2B5EF4-FFF2-40B4-BE49-F238E27FC236}">
                <a16:creationId xmlns:a16="http://schemas.microsoft.com/office/drawing/2014/main" xmlns="" id="{F142274F-C11E-9777-17DC-4DF62C0DFA2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9624" y="243663"/>
            <a:ext cx="1253756" cy="1266160"/>
          </a:xfrm>
          <a:prstGeom prst="rect">
            <a:avLst/>
          </a:prstGeom>
        </p:spPr>
      </p:pic>
    </p:spTree>
    <p:extLst>
      <p:ext uri="{BB962C8B-B14F-4D97-AF65-F5344CB8AC3E}">
        <p14:creationId xmlns:p14="http://schemas.microsoft.com/office/powerpoint/2010/main" xmlns="" val="9284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A0172-AFAB-B12F-DF0B-C1ADDD1DAF32}"/>
              </a:ext>
            </a:extLst>
          </p:cNvPr>
          <p:cNvSpPr>
            <a:spLocks noGrp="1"/>
          </p:cNvSpPr>
          <p:nvPr>
            <p:ph type="title"/>
          </p:nvPr>
        </p:nvSpPr>
        <p:spPr>
          <a:xfrm>
            <a:off x="2148028" y="651163"/>
            <a:ext cx="9253782"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9" name="Slide Number Placeholder 8">
            <a:extLst>
              <a:ext uri="{FF2B5EF4-FFF2-40B4-BE49-F238E27FC236}">
                <a16:creationId xmlns:a16="http://schemas.microsoft.com/office/drawing/2014/main" xmlns="" id="{1AB68707-20EC-A929-2B67-C153589A3B5C}"/>
              </a:ext>
            </a:extLst>
          </p:cNvPr>
          <p:cNvSpPr>
            <a:spLocks noGrp="1"/>
          </p:cNvSpPr>
          <p:nvPr>
            <p:ph type="sldNum" sz="quarter" idx="12"/>
          </p:nvPr>
        </p:nvSpPr>
        <p:spPr/>
        <p:txBody>
          <a:bodyPr/>
          <a:lstStyle/>
          <a:p>
            <a:fld id="{1F441D84-F219-4239-8489-C73372F917E5}" type="slidenum">
              <a:rPr lang="en-IN" smtClean="0"/>
              <a:pPr/>
              <a:t>3</a:t>
            </a:fld>
            <a:endParaRPr lang="en-IN" dirty="0"/>
          </a:p>
        </p:txBody>
      </p:sp>
      <p:pic>
        <p:nvPicPr>
          <p:cNvPr id="7" name="Picture 6">
            <a:extLst>
              <a:ext uri="{FF2B5EF4-FFF2-40B4-BE49-F238E27FC236}">
                <a16:creationId xmlns:a16="http://schemas.microsoft.com/office/drawing/2014/main" xmlns="" id="{88EF00FC-EFFB-4D7E-D6AE-EA554566F01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9624" y="243663"/>
            <a:ext cx="1253756" cy="1266160"/>
          </a:xfrm>
          <a:prstGeom prst="rect">
            <a:avLst/>
          </a:prstGeom>
        </p:spPr>
      </p:pic>
      <p:sp>
        <p:nvSpPr>
          <p:cNvPr id="5" name="Content Placeholder 4">
            <a:extLst>
              <a:ext uri="{FF2B5EF4-FFF2-40B4-BE49-F238E27FC236}">
                <a16:creationId xmlns:a16="http://schemas.microsoft.com/office/drawing/2014/main" xmlns="" id="{C48295CB-5F1A-2088-1246-16D46A95496C}"/>
              </a:ext>
            </a:extLst>
          </p:cNvPr>
          <p:cNvSpPr>
            <a:spLocks noGrp="1"/>
          </p:cNvSpPr>
          <p:nvPr>
            <p:ph idx="1"/>
          </p:nvPr>
        </p:nvSpPr>
        <p:spPr>
          <a:xfrm>
            <a:off x="2023894" y="1905000"/>
            <a:ext cx="9569486" cy="3777622"/>
          </a:xfrm>
        </p:spPr>
        <p:txBody>
          <a:bodyPr>
            <a:normAutofit/>
          </a:bodyPr>
          <a:lstStyle/>
          <a:p>
            <a:r>
              <a:rPr lang="en-US" sz="2000" dirty="0">
                <a:latin typeface="Times New Roman" panose="02020603050405020304" pitchFamily="18" charset="0"/>
                <a:cs typeface="Times New Roman" panose="02020603050405020304" pitchFamily="18" charset="0"/>
              </a:rPr>
              <a:t>Mentoring websites play a pivotal role in course selection by connecting individuals with experienced mentors who provide personalized guidance based on interests, strengths, and career aspirations. Mentors offer insights into course relevance, industry demand, and career prospects, helping users align their goals with the right educational paths.</a:t>
            </a:r>
          </a:p>
          <a:p>
            <a:r>
              <a:rPr lang="en-US" sz="2000" dirty="0">
                <a:latin typeface="Times New Roman" panose="02020603050405020304" pitchFamily="18" charset="0"/>
                <a:cs typeface="Times New Roman" panose="02020603050405020304" pitchFamily="18" charset="0"/>
              </a:rPr>
              <a:t>Our mentor web application aims to create a dynamic platform that fosters meaningful mentor-mentee connections, enabling personalized guidance for professional growth. By promoting knowledge sharing, career development, and informed decision-making, we empower users to achieve their educational and career aspirations while continuously improving through user feedback.</a:t>
            </a:r>
          </a:p>
        </p:txBody>
      </p:sp>
    </p:spTree>
    <p:extLst>
      <p:ext uri="{BB962C8B-B14F-4D97-AF65-F5344CB8AC3E}">
        <p14:creationId xmlns:p14="http://schemas.microsoft.com/office/powerpoint/2010/main" xmlns="" val="176261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xmlns="" id="{1CBBA6B1-B898-30D2-EF70-D1878DF5E321}"/>
              </a:ext>
            </a:extLst>
          </p:cNvPr>
          <p:cNvSpPr>
            <a:spLocks noGrp="1"/>
          </p:cNvSpPr>
          <p:nvPr>
            <p:ph idx="1"/>
          </p:nvPr>
        </p:nvSpPr>
        <p:spPr>
          <a:xfrm>
            <a:off x="2346444" y="1684896"/>
            <a:ext cx="8915400" cy="4450912"/>
          </a:xfrm>
        </p:spPr>
        <p:txBody>
          <a:bodyPr>
            <a:normAutofit fontScale="92500" lnSpcReduction="10000"/>
          </a:bodyPr>
          <a:lstStyle/>
          <a:p>
            <a:pPr>
              <a:spcBef>
                <a:spcPts val="0"/>
              </a:spcBef>
            </a:pPr>
            <a:r>
              <a:rPr lang="en-US" b="1" dirty="0">
                <a:solidFill>
                  <a:schemeClr val="tx1"/>
                </a:solidFill>
                <a:latin typeface="Times New Roman" panose="02020603050405020304" pitchFamily="18" charset="0"/>
                <a:cs typeface="Times New Roman" panose="02020603050405020304" pitchFamily="18" charset="0"/>
              </a:rPr>
              <a:t>Guidance in Career and Education</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Individuals often struggle to choose the right courses, careers, or skill-development pathways.</a:t>
            </a:r>
          </a:p>
          <a:p>
            <a:pPr>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spcBef>
                <a:spcPts val="0"/>
              </a:spcBef>
            </a:pPr>
            <a:r>
              <a:rPr lang="en-US" b="1" dirty="0">
                <a:solidFill>
                  <a:schemeClr val="tx1"/>
                </a:solidFill>
                <a:latin typeface="Times New Roman" panose="02020603050405020304" pitchFamily="18" charset="0"/>
                <a:cs typeface="Times New Roman" panose="02020603050405020304" pitchFamily="18" charset="0"/>
              </a:rPr>
              <a:t>Access to Expertise</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Offers mentees access to industry experts and professionals who share valuable insights, knowledge, and real-world experiences.</a:t>
            </a:r>
          </a:p>
          <a:p>
            <a:pPr>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spcBef>
                <a:spcPts val="0"/>
              </a:spcBef>
            </a:pPr>
            <a:r>
              <a:rPr lang="en-US" b="1" dirty="0">
                <a:solidFill>
                  <a:schemeClr val="tx1"/>
                </a:solidFill>
                <a:latin typeface="Times New Roman" panose="02020603050405020304" pitchFamily="18" charset="0"/>
                <a:cs typeface="Times New Roman" panose="02020603050405020304" pitchFamily="18" charset="0"/>
              </a:rPr>
              <a:t>Building Professional Networks</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Facilitates meaningful connections that go beyond mentorship, fostering long-term professional relationships.</a:t>
            </a:r>
          </a:p>
          <a:p>
            <a:pPr>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spcBef>
                <a:spcPts val="0"/>
              </a:spcBef>
            </a:pPr>
            <a:r>
              <a:rPr lang="en-US" b="1" dirty="0">
                <a:solidFill>
                  <a:schemeClr val="tx1"/>
                </a:solidFill>
                <a:latin typeface="Times New Roman" panose="02020603050405020304" pitchFamily="18" charset="0"/>
                <a:cs typeface="Times New Roman" panose="02020603050405020304" pitchFamily="18" charset="0"/>
              </a:rPr>
              <a:t>Structured Mentorship Process</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 centralized and organized platform for seamless communication, scheduling, and progress tracking.</a:t>
            </a:r>
          </a:p>
          <a:p>
            <a:pPr>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spcBef>
                <a:spcPts val="0"/>
              </a:spcBef>
            </a:pPr>
            <a:r>
              <a:rPr lang="en-US" b="1" dirty="0">
                <a:solidFill>
                  <a:schemeClr val="tx1"/>
                </a:solidFill>
                <a:latin typeface="Times New Roman" panose="02020603050405020304" pitchFamily="18" charset="0"/>
                <a:cs typeface="Times New Roman" panose="02020603050405020304" pitchFamily="18" charset="0"/>
              </a:rPr>
              <a:t>Bridging Skill Gaps</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individuals identify and address skill gaps based on their career aspirations and industry demands.</a:t>
            </a:r>
          </a:p>
          <a:p>
            <a:pPr>
              <a:spcBef>
                <a:spcPts val="0"/>
              </a:spcBef>
            </a:pPr>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252C7CEF-4EB2-B876-E927-B01CDC7A1A74}"/>
              </a:ext>
            </a:extLst>
          </p:cNvPr>
          <p:cNvSpPr>
            <a:spLocks noGrp="1"/>
          </p:cNvSpPr>
          <p:nvPr>
            <p:ph type="title"/>
          </p:nvPr>
        </p:nvSpPr>
        <p:spPr>
          <a:xfrm>
            <a:off x="2096941" y="512462"/>
            <a:ext cx="9705853" cy="1330406"/>
          </a:xfrm>
        </p:spPr>
        <p:txBody>
          <a:bodyPr>
            <a:normAutofit/>
          </a:bodyPr>
          <a:lstStyle/>
          <a:p>
            <a:r>
              <a:rPr lang="en-US"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 For Mentoring Application</a:t>
            </a:r>
            <a:endPar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8CDBB66B-EBDF-DE9F-9020-705CF8DEA946}"/>
              </a:ext>
            </a:extLst>
          </p:cNvPr>
          <p:cNvSpPr>
            <a:spLocks noGrp="1"/>
          </p:cNvSpPr>
          <p:nvPr>
            <p:ph type="sldNum" sz="quarter" idx="12"/>
          </p:nvPr>
        </p:nvSpPr>
        <p:spPr/>
        <p:txBody>
          <a:bodyPr/>
          <a:lstStyle/>
          <a:p>
            <a:fld id="{1F441D84-F219-4239-8489-C73372F917E5}" type="slidenum">
              <a:rPr lang="en-IN" smtClean="0"/>
              <a:pPr/>
              <a:t>4</a:t>
            </a:fld>
            <a:endParaRPr lang="en-IN"/>
          </a:p>
        </p:txBody>
      </p:sp>
    </p:spTree>
    <p:extLst>
      <p:ext uri="{BB962C8B-B14F-4D97-AF65-F5344CB8AC3E}">
        <p14:creationId xmlns:p14="http://schemas.microsoft.com/office/powerpoint/2010/main" xmlns="" val="276265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A31B0-A87D-8175-6D5D-40D053F47C69}"/>
              </a:ext>
            </a:extLst>
          </p:cNvPr>
          <p:cNvSpPr>
            <a:spLocks noGrp="1"/>
          </p:cNvSpPr>
          <p:nvPr>
            <p:ph type="title"/>
          </p:nvPr>
        </p:nvSpPr>
        <p:spPr>
          <a:xfrm>
            <a:off x="2116786" y="553772"/>
            <a:ext cx="8911687" cy="1280890"/>
          </a:xfrm>
        </p:spPr>
        <p:txBody>
          <a:bodyPr>
            <a:normAutofit/>
          </a:bodyPr>
          <a:lstStyle/>
          <a:p>
            <a:r>
              <a:rPr lang="en-US"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endPar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85472DF-4D86-90B6-9CD2-753639C07E5F}"/>
              </a:ext>
            </a:extLst>
          </p:cNvPr>
          <p:cNvSpPr>
            <a:spLocks noGrp="1"/>
          </p:cNvSpPr>
          <p:nvPr>
            <p:ph idx="1"/>
          </p:nvPr>
        </p:nvSpPr>
        <p:spPr>
          <a:xfrm>
            <a:off x="2232109" y="1636181"/>
            <a:ext cx="8915400" cy="4307505"/>
          </a:xfrm>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Traditional mentorship systems often face numerous challenges that hinder their effectiveness and accessibility. In many cases, mentorship programs are either manual or semi-automated, resulting in inefficiencies, poor engagement, and mismatched expectations between mentors and mentees.</a:t>
            </a:r>
          </a:p>
          <a:p>
            <a:pPr>
              <a:lnSpc>
                <a:spcPct val="150000"/>
              </a:lnSpc>
            </a:pPr>
            <a:r>
              <a:rPr lang="en-US" dirty="0">
                <a:latin typeface="Times New Roman" panose="02020603050405020304" pitchFamily="18" charset="0"/>
                <a:cs typeface="Times New Roman" panose="02020603050405020304" pitchFamily="18" charset="0"/>
              </a:rPr>
              <a:t>As a result, mentees often struggle to find the right mentors, and mentors may find it difficult to track the progress of their mentees effectively. Additionally, many existing systems do not offer the ability to schedule sessions, make bookings in advance, or integrate with modern technologies like mobile applications and cloud databases.</a:t>
            </a:r>
          </a:p>
          <a:p>
            <a:pPr>
              <a:lnSpc>
                <a:spcPct val="150000"/>
              </a:lnSpc>
            </a:pPr>
            <a:r>
              <a:rPr lang="en-US" dirty="0">
                <a:latin typeface="Times New Roman" panose="02020603050405020304" pitchFamily="18" charset="0"/>
                <a:cs typeface="Times New Roman" panose="02020603050405020304" pitchFamily="18" charset="0"/>
              </a:rPr>
              <a:t>The Mentoring web application is designed to address these issues by leveraging modern web technologies to provide an intelligent, automated, and user-friendly platform for both mentors and mentees. </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9E7F411-7B8B-390A-9EAD-8AF8D0345218}"/>
              </a:ext>
            </a:extLst>
          </p:cNvPr>
          <p:cNvSpPr>
            <a:spLocks noGrp="1"/>
          </p:cNvSpPr>
          <p:nvPr>
            <p:ph type="sldNum" sz="quarter" idx="12"/>
          </p:nvPr>
        </p:nvSpPr>
        <p:spPr/>
        <p:txBody>
          <a:bodyPr/>
          <a:lstStyle/>
          <a:p>
            <a:fld id="{1F441D84-F219-4239-8489-C73372F917E5}" type="slidenum">
              <a:rPr lang="en-IN" smtClean="0"/>
              <a:pPr/>
              <a:t>5</a:t>
            </a:fld>
            <a:endParaRPr lang="en-IN"/>
          </a:p>
        </p:txBody>
      </p:sp>
    </p:spTree>
    <p:extLst>
      <p:ext uri="{BB962C8B-B14F-4D97-AF65-F5344CB8AC3E}">
        <p14:creationId xmlns:p14="http://schemas.microsoft.com/office/powerpoint/2010/main" xmlns="" val="44717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xmlns="" id="{2AA740DD-0CA7-3907-9F3A-9DEEEC3BBFC3}"/>
              </a:ext>
            </a:extLst>
          </p:cNvPr>
          <p:cNvSpPr>
            <a:spLocks noGrp="1"/>
          </p:cNvSpPr>
          <p:nvPr>
            <p:ph idx="1"/>
          </p:nvPr>
        </p:nvSpPr>
        <p:spPr>
          <a:xfrm>
            <a:off x="1983544" y="1378635"/>
            <a:ext cx="10100603" cy="5479366"/>
          </a:xfrm>
        </p:spPr>
        <p:txBody>
          <a:bodyPr>
            <a:normAutofit/>
          </a:bodyPr>
          <a:lstStyle/>
          <a:p>
            <a:pPr>
              <a:spcBef>
                <a:spcPts val="0"/>
              </a:spcBef>
            </a:pPr>
            <a:r>
              <a:rPr lang="en-US" sz="1700" b="1" dirty="0">
                <a:solidFill>
                  <a:schemeClr val="tx1"/>
                </a:solidFill>
                <a:latin typeface="Times New Roman" panose="02020603050405020304" pitchFamily="18" charset="0"/>
                <a:cs typeface="Times New Roman" panose="02020603050405020304" pitchFamily="18" charset="0"/>
              </a:rPr>
              <a:t>Needs Assessment</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Conduct research via surveys, interviews, and market analysis to identify user challenges in career decision-making.</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Understand target audience demographics, preferences, and pain points.</a:t>
            </a:r>
          </a:p>
          <a:p>
            <a:pPr>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spcBef>
                <a:spcPts val="0"/>
              </a:spcBef>
            </a:pPr>
            <a:r>
              <a:rPr lang="en-US" sz="1700" b="1" dirty="0">
                <a:solidFill>
                  <a:schemeClr val="tx1"/>
                </a:solidFill>
                <a:latin typeface="Times New Roman" panose="02020603050405020304" pitchFamily="18" charset="0"/>
                <a:cs typeface="Times New Roman" panose="02020603050405020304" pitchFamily="18" charset="0"/>
              </a:rPr>
              <a:t>Platform Design</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Develop a user-centric interface with intuitive navigation, accessibility, and seamless usability.</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Focus on responsive design for accessibility across devices.</a:t>
            </a:r>
          </a:p>
          <a:p>
            <a:pPr>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spcBef>
                <a:spcPts val="0"/>
              </a:spcBef>
            </a:pPr>
            <a:r>
              <a:rPr lang="en-US" sz="1700" b="1" dirty="0">
                <a:solidFill>
                  <a:schemeClr val="tx1"/>
                </a:solidFill>
                <a:latin typeface="Times New Roman" panose="02020603050405020304" pitchFamily="18" charset="0"/>
                <a:cs typeface="Times New Roman" panose="02020603050405020304" pitchFamily="18" charset="0"/>
              </a:rPr>
              <a:t>Matching Algorithm</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Implement a robust algorithm to match mentees with mentors based on industry expertise, experience, and compatibility criteria.</a:t>
            </a:r>
          </a:p>
          <a:p>
            <a:pPr>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spcBef>
                <a:spcPts val="0"/>
              </a:spcBef>
            </a:pPr>
            <a:r>
              <a:rPr lang="en-US" sz="1700" b="1" dirty="0">
                <a:solidFill>
                  <a:schemeClr val="tx1"/>
                </a:solidFill>
                <a:latin typeface="Times New Roman" panose="02020603050405020304" pitchFamily="18" charset="0"/>
                <a:cs typeface="Times New Roman" panose="02020603050405020304" pitchFamily="18" charset="0"/>
              </a:rPr>
              <a:t>Communication Tools</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Integrate features like messaging, video calls, and discussion forums for seamless mentor-mentee interaction.</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Add scheduling tools to plan mentorship sessions and track progress.</a:t>
            </a:r>
          </a:p>
          <a:p>
            <a:pPr>
              <a:spcBef>
                <a:spcPts val="0"/>
              </a:spcBef>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spcBef>
                <a:spcPts val="0"/>
              </a:spcBef>
            </a:pPr>
            <a:r>
              <a:rPr lang="en-US" sz="1700" b="1" dirty="0">
                <a:solidFill>
                  <a:schemeClr val="tx1"/>
                </a:solidFill>
                <a:latin typeface="Times New Roman" panose="02020603050405020304" pitchFamily="18" charset="0"/>
                <a:cs typeface="Times New Roman" panose="02020603050405020304" pitchFamily="18" charset="0"/>
              </a:rPr>
              <a:t>Resource Hub</a:t>
            </a:r>
          </a:p>
          <a:p>
            <a:pPr>
              <a:spcBef>
                <a:spcPts val="0"/>
              </a:spcBef>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Build a centralized repository offering curated articles, videos, and online courses from trusted sources.</a:t>
            </a:r>
          </a:p>
        </p:txBody>
      </p:sp>
      <p:sp>
        <p:nvSpPr>
          <p:cNvPr id="2" name="Title 1">
            <a:extLst>
              <a:ext uri="{FF2B5EF4-FFF2-40B4-BE49-F238E27FC236}">
                <a16:creationId xmlns:a16="http://schemas.microsoft.com/office/drawing/2014/main" xmlns="" id="{553260C8-91D9-60F5-80E1-5E8E68021413}"/>
              </a:ext>
            </a:extLst>
          </p:cNvPr>
          <p:cNvSpPr>
            <a:spLocks noGrp="1"/>
          </p:cNvSpPr>
          <p:nvPr>
            <p:ph type="title"/>
          </p:nvPr>
        </p:nvSpPr>
        <p:spPr>
          <a:xfrm>
            <a:off x="1943621" y="517872"/>
            <a:ext cx="9725508"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
        <p:nvSpPr>
          <p:cNvPr id="6" name="Slide Number Placeholder 5">
            <a:extLst>
              <a:ext uri="{FF2B5EF4-FFF2-40B4-BE49-F238E27FC236}">
                <a16:creationId xmlns:a16="http://schemas.microsoft.com/office/drawing/2014/main" xmlns="" id="{BD0C36BD-E206-B673-EC26-1CC239283ECA}"/>
              </a:ext>
            </a:extLst>
          </p:cNvPr>
          <p:cNvSpPr>
            <a:spLocks noGrp="1"/>
          </p:cNvSpPr>
          <p:nvPr>
            <p:ph type="sldNum" sz="quarter" idx="12"/>
          </p:nvPr>
        </p:nvSpPr>
        <p:spPr/>
        <p:txBody>
          <a:bodyPr/>
          <a:lstStyle/>
          <a:p>
            <a:fld id="{1F441D84-F219-4239-8489-C73372F917E5}" type="slidenum">
              <a:rPr lang="en-IN" smtClean="0"/>
              <a:pPr/>
              <a:t>6</a:t>
            </a:fld>
            <a:endParaRPr lang="en-IN"/>
          </a:p>
        </p:txBody>
      </p:sp>
      <p:pic>
        <p:nvPicPr>
          <p:cNvPr id="4" name="Picture 3">
            <a:extLst>
              <a:ext uri="{FF2B5EF4-FFF2-40B4-BE49-F238E27FC236}">
                <a16:creationId xmlns:a16="http://schemas.microsoft.com/office/drawing/2014/main" xmlns="" id="{12412E8B-6E4F-52C4-14A6-177DA5F67C8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9624" y="243663"/>
            <a:ext cx="1253756" cy="1266160"/>
          </a:xfrm>
          <a:prstGeom prst="rect">
            <a:avLst/>
          </a:prstGeom>
        </p:spPr>
      </p:pic>
    </p:spTree>
    <p:extLst>
      <p:ext uri="{BB962C8B-B14F-4D97-AF65-F5344CB8AC3E}">
        <p14:creationId xmlns:p14="http://schemas.microsoft.com/office/powerpoint/2010/main" xmlns="" val="40672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1DC2B-0AC3-0FCC-F08B-A090D86CB28F}"/>
              </a:ext>
            </a:extLst>
          </p:cNvPr>
          <p:cNvSpPr>
            <a:spLocks noGrp="1"/>
          </p:cNvSpPr>
          <p:nvPr>
            <p:ph type="title"/>
          </p:nvPr>
        </p:nvSpPr>
        <p:spPr>
          <a:xfrm>
            <a:off x="806987" y="1493155"/>
            <a:ext cx="8911687" cy="1280890"/>
          </a:xfrm>
        </p:spPr>
        <p:txBody>
          <a:bodyPr>
            <a:normAutofit/>
          </a:bodyPr>
          <a:lstStyle/>
          <a:p>
            <a:r>
              <a:rPr lang="en-US" sz="4400" b="1" u="sng" dirty="0">
                <a:latin typeface="Times New Roman" panose="02020603050405020304" pitchFamily="18" charset="0"/>
                <a:cs typeface="Times New Roman" panose="02020603050405020304" pitchFamily="18" charset="0"/>
              </a:rPr>
              <a:t>Flowchart</a:t>
            </a:r>
            <a:endParaRPr lang="en-IN" sz="4400" b="1" u="sng"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36A39DE-23E5-1194-BD16-8B5F5089C70F}"/>
              </a:ext>
            </a:extLst>
          </p:cNvPr>
          <p:cNvSpPr>
            <a:spLocks noGrp="1"/>
          </p:cNvSpPr>
          <p:nvPr>
            <p:ph type="sldNum" sz="quarter" idx="12"/>
          </p:nvPr>
        </p:nvSpPr>
        <p:spPr/>
        <p:txBody>
          <a:bodyPr/>
          <a:lstStyle/>
          <a:p>
            <a:fld id="{1F441D84-F219-4239-8489-C73372F917E5}" type="slidenum">
              <a:rPr lang="en-IN" smtClean="0"/>
              <a:pPr/>
              <a:t>7</a:t>
            </a:fld>
            <a:endParaRPr lang="en-IN"/>
          </a:p>
        </p:txBody>
      </p:sp>
      <p:pic>
        <p:nvPicPr>
          <p:cNvPr id="7" name="Picture 6">
            <a:extLst>
              <a:ext uri="{FF2B5EF4-FFF2-40B4-BE49-F238E27FC236}">
                <a16:creationId xmlns:a16="http://schemas.microsoft.com/office/drawing/2014/main" xmlns="" id="{5094A36E-2C3C-4F1A-CB2F-D1DC745A85F3}"/>
              </a:ext>
            </a:extLst>
          </p:cNvPr>
          <p:cNvPicPr>
            <a:picLocks noChangeAspect="1"/>
          </p:cNvPicPr>
          <p:nvPr/>
        </p:nvPicPr>
        <p:blipFill>
          <a:blip r:embed="rId2" cstate="print">
            <a:duotone>
              <a:prstClr val="black"/>
              <a:srgbClr val="E6ECD1">
                <a:tint val="45000"/>
                <a:satMod val="400000"/>
              </a:srgbClr>
            </a:duotone>
            <a:extLst>
              <a:ext uri="{BEBA8EAE-BF5A-486C-A8C5-ECC9F3942E4B}">
                <a14:imgProps xmlns:a14="http://schemas.microsoft.com/office/drawing/2010/main" xmlns="">
                  <a14:imgLayer r:embed="rId3">
                    <a14:imgEffect>
                      <a14:colorTemperature colorTemp="8800"/>
                    </a14:imgEffect>
                  </a14:imgLayer>
                </a14:imgProps>
              </a:ext>
            </a:extLst>
          </a:blip>
          <a:stretch>
            <a:fillRect/>
          </a:stretch>
        </p:blipFill>
        <p:spPr>
          <a:xfrm>
            <a:off x="4843464" y="76150"/>
            <a:ext cx="7129462" cy="6705700"/>
          </a:xfrm>
          <a:prstGeom prst="rect">
            <a:avLst/>
          </a:prstGeom>
        </p:spPr>
      </p:pic>
      <p:sp>
        <p:nvSpPr>
          <p:cNvPr id="8" name="Rectangle: Rounded Corners 7">
            <a:extLst>
              <a:ext uri="{FF2B5EF4-FFF2-40B4-BE49-F238E27FC236}">
                <a16:creationId xmlns:a16="http://schemas.microsoft.com/office/drawing/2014/main" xmlns="" id="{A0ACD615-D3F2-45D9-55C1-80452C559CA3}"/>
              </a:ext>
            </a:extLst>
          </p:cNvPr>
          <p:cNvSpPr/>
          <p:nvPr/>
        </p:nvSpPr>
        <p:spPr>
          <a:xfrm>
            <a:off x="7076048" y="1294227"/>
            <a:ext cx="2504049" cy="198927"/>
          </a:xfrm>
          <a:prstGeom prst="roundRect">
            <a:avLst/>
          </a:prstGeom>
          <a:solidFill>
            <a:srgbClr val="FFFFCC"/>
          </a:solidFill>
          <a:ln>
            <a:solidFill>
              <a:srgbClr val="FF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n>
                  <a:solidFill>
                    <a:schemeClr val="tx1">
                      <a:lumMod val="75000"/>
                      <a:lumOff val="25000"/>
                    </a:schemeClr>
                  </a:solidFill>
                </a:ln>
                <a:solidFill>
                  <a:schemeClr val="tx1">
                    <a:lumMod val="85000"/>
                    <a:lumOff val="15000"/>
                  </a:schemeClr>
                </a:solidFill>
              </a:rPr>
              <a:t>Login</a:t>
            </a:r>
            <a:endParaRPr lang="en-IN" sz="1600" dirty="0">
              <a:ln>
                <a:solidFill>
                  <a:schemeClr val="tx1">
                    <a:lumMod val="75000"/>
                    <a:lumOff val="25000"/>
                  </a:schemeClr>
                </a:solidFill>
              </a:ln>
              <a:solidFill>
                <a:schemeClr val="tx1">
                  <a:lumMod val="85000"/>
                  <a:lumOff val="15000"/>
                </a:schemeClr>
              </a:solidFill>
              <a:latin typeface="Century Gothic" panose="020B0502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xmlns="" id="{EBCA04A0-0FAA-0D7E-F47B-A171BFE410EB}"/>
              </a:ext>
            </a:extLst>
          </p:cNvPr>
          <p:cNvSpPr/>
          <p:nvPr/>
        </p:nvSpPr>
        <p:spPr>
          <a:xfrm>
            <a:off x="9072563" y="723901"/>
            <a:ext cx="919162" cy="262800"/>
          </a:xfrm>
          <a:prstGeom prst="roundRect">
            <a:avLst/>
          </a:prstGeom>
          <a:solidFill>
            <a:srgbClr val="FFFFCC"/>
          </a:solidFill>
          <a:ln>
            <a:solidFill>
              <a:srgbClr val="FF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ln>
                <a:solidFill>
                  <a:schemeClr val="tx1">
                    <a:lumMod val="75000"/>
                    <a:lumOff val="25000"/>
                  </a:schemeClr>
                </a:solidFill>
              </a:ln>
              <a:solidFill>
                <a:schemeClr val="tx1">
                  <a:lumMod val="85000"/>
                  <a:lumOff val="15000"/>
                </a:schemeClr>
              </a:solidFill>
              <a:latin typeface="Century Gothic" panose="020B0502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984665A8-FA18-6207-623C-B41267C85D4B}"/>
              </a:ext>
            </a:extLst>
          </p:cNvPr>
          <p:cNvSpPr/>
          <p:nvPr/>
        </p:nvSpPr>
        <p:spPr>
          <a:xfrm>
            <a:off x="6978088" y="3404847"/>
            <a:ext cx="2835837" cy="198927"/>
          </a:xfrm>
          <a:prstGeom prst="roundRect">
            <a:avLst/>
          </a:prstGeom>
          <a:solidFill>
            <a:srgbClr val="FFFFCC"/>
          </a:solidFill>
          <a:ln>
            <a:solidFill>
              <a:srgbClr val="FF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n>
                  <a:solidFill>
                    <a:schemeClr val="tx1">
                      <a:lumMod val="75000"/>
                      <a:lumOff val="25000"/>
                    </a:schemeClr>
                  </a:solidFill>
                </a:ln>
                <a:solidFill>
                  <a:schemeClr val="tx1">
                    <a:lumMod val="85000"/>
                    <a:lumOff val="15000"/>
                  </a:schemeClr>
                </a:solidFill>
                <a:latin typeface="Century Gothic" panose="020B0502020202020204" pitchFamily="34" charset="0"/>
                <a:cs typeface="Arial" panose="020B0604020202020204" pitchFamily="34" charset="0"/>
              </a:rPr>
              <a:t>Mentor Allocation</a:t>
            </a:r>
            <a:endParaRPr lang="en-IN" sz="1600" dirty="0">
              <a:ln>
                <a:solidFill>
                  <a:schemeClr val="tx1">
                    <a:lumMod val="75000"/>
                    <a:lumOff val="25000"/>
                  </a:schemeClr>
                </a:solidFill>
              </a:ln>
              <a:solidFill>
                <a:schemeClr val="tx1">
                  <a:lumMod val="85000"/>
                  <a:lumOff val="15000"/>
                </a:schemeClr>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xmlns="" val="110464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43FDD-5CA9-0D22-019C-AC7937FE17F7}"/>
              </a:ext>
            </a:extLst>
          </p:cNvPr>
          <p:cNvSpPr>
            <a:spLocks noGrp="1"/>
          </p:cNvSpPr>
          <p:nvPr>
            <p:ph type="title"/>
          </p:nvPr>
        </p:nvSpPr>
        <p:spPr>
          <a:xfrm>
            <a:off x="1967023" y="624110"/>
            <a:ext cx="9537589"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DFD </a:t>
            </a:r>
          </a:p>
        </p:txBody>
      </p:sp>
      <p:sp>
        <p:nvSpPr>
          <p:cNvPr id="3" name="Content Placeholder 2">
            <a:extLst>
              <a:ext uri="{FF2B5EF4-FFF2-40B4-BE49-F238E27FC236}">
                <a16:creationId xmlns:a16="http://schemas.microsoft.com/office/drawing/2014/main" xmlns="" id="{24594A4E-2400-82AD-0C94-506F14C63ECC}"/>
              </a:ext>
            </a:extLst>
          </p:cNvPr>
          <p:cNvSpPr>
            <a:spLocks noGrp="1"/>
          </p:cNvSpPr>
          <p:nvPr>
            <p:ph idx="1"/>
          </p:nvPr>
        </p:nvSpPr>
        <p:spPr>
          <a:xfrm>
            <a:off x="2105247" y="2133600"/>
            <a:ext cx="9399365" cy="3777622"/>
          </a:xfrm>
        </p:spPr>
        <p:txBody>
          <a:bodyPr>
            <a:normAutofit/>
          </a:bodyPr>
          <a:lstStyle/>
          <a:p>
            <a:r>
              <a:rPr lang="en-IN" dirty="0"/>
              <a:t>Add here</a:t>
            </a:r>
          </a:p>
          <a:p>
            <a:pPr marL="0" indent="0">
              <a:buNone/>
            </a:pPr>
            <a:endParaRPr lang="en-IN" dirty="0"/>
          </a:p>
        </p:txBody>
      </p:sp>
      <p:sp>
        <p:nvSpPr>
          <p:cNvPr id="6" name="Slide Number Placeholder 5">
            <a:extLst>
              <a:ext uri="{FF2B5EF4-FFF2-40B4-BE49-F238E27FC236}">
                <a16:creationId xmlns:a16="http://schemas.microsoft.com/office/drawing/2014/main" xmlns="" id="{C17701C7-A930-70C7-4C8D-C46C70D3900B}"/>
              </a:ext>
            </a:extLst>
          </p:cNvPr>
          <p:cNvSpPr>
            <a:spLocks noGrp="1"/>
          </p:cNvSpPr>
          <p:nvPr>
            <p:ph type="sldNum" sz="quarter" idx="12"/>
          </p:nvPr>
        </p:nvSpPr>
        <p:spPr/>
        <p:txBody>
          <a:bodyPr/>
          <a:lstStyle/>
          <a:p>
            <a:fld id="{1F441D84-F219-4239-8489-C73372F917E5}" type="slidenum">
              <a:rPr lang="en-IN" smtClean="0"/>
              <a:pPr/>
              <a:t>8</a:t>
            </a:fld>
            <a:endParaRPr lang="en-IN"/>
          </a:p>
        </p:txBody>
      </p:sp>
      <p:sp>
        <p:nvSpPr>
          <p:cNvPr id="8" name="Rectangle: Rounded Corners 7">
            <a:extLst>
              <a:ext uri="{FF2B5EF4-FFF2-40B4-BE49-F238E27FC236}">
                <a16:creationId xmlns:a16="http://schemas.microsoft.com/office/drawing/2014/main" xmlns="" id="{072352AF-E999-8C16-50D2-62ABE1D9024C}"/>
              </a:ext>
            </a:extLst>
          </p:cNvPr>
          <p:cNvSpPr/>
          <p:nvPr/>
        </p:nvSpPr>
        <p:spPr>
          <a:xfrm>
            <a:off x="3488788" y="1712563"/>
            <a:ext cx="4951827" cy="3432875"/>
          </a:xfrm>
          <a:prstGeom prst="roundRect">
            <a:avLst/>
          </a:prstGeom>
          <a:blipFill dpi="0" rotWithShape="1">
            <a:blip r:embed="rId2" cstate="print">
              <a:alphaModFix amt="30000"/>
            </a:blip>
            <a:srcRect/>
            <a:stretch>
              <a:fillRect/>
            </a:stretch>
          </a:blip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xmlns="" id="{2E10A4EB-9E15-8149-3353-BC190EA73E7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pic>
        <p:nvPicPr>
          <p:cNvPr id="5" name="Picture 4">
            <a:extLst>
              <a:ext uri="{FF2B5EF4-FFF2-40B4-BE49-F238E27FC236}">
                <a16:creationId xmlns:a16="http://schemas.microsoft.com/office/drawing/2014/main" xmlns="" id="{E284DE98-6268-956C-FE78-55B05794F654}"/>
              </a:ext>
            </a:extLst>
          </p:cNvPr>
          <p:cNvPicPr>
            <a:picLocks noChangeAspect="1"/>
          </p:cNvPicPr>
          <p:nvPr/>
        </p:nvPicPr>
        <p:blipFill>
          <a:blip r:embed="rId4" cstate="print">
            <a:duotone>
              <a:prstClr val="black"/>
              <a:srgbClr val="E6ECD1">
                <a:tint val="45000"/>
                <a:satMod val="400000"/>
              </a:srgbClr>
            </a:duotone>
            <a:extLst>
              <a:ext uri="{BEBA8EAE-BF5A-486C-A8C5-ECC9F3942E4B}">
                <a14:imgProps xmlns:a14="http://schemas.microsoft.com/office/drawing/2010/main" xmlns="">
                  <a14:imgLayer r:embed="rId5">
                    <a14:imgEffect>
                      <a14:colorTemperature colorTemp="11200"/>
                    </a14:imgEffect>
                  </a14:imgLayer>
                </a14:imgProps>
              </a:ext>
            </a:extLst>
          </a:blip>
          <a:stretch>
            <a:fillRect/>
          </a:stretch>
        </p:blipFill>
        <p:spPr bwMode="auto">
          <a:xfrm>
            <a:off x="1562360" y="1645864"/>
            <a:ext cx="9399365" cy="4753093"/>
          </a:xfrm>
          <a:prstGeom prst="rect">
            <a:avLst/>
          </a:prstGeom>
        </p:spPr>
      </p:pic>
    </p:spTree>
    <p:extLst>
      <p:ext uri="{BB962C8B-B14F-4D97-AF65-F5344CB8AC3E}">
        <p14:creationId xmlns:p14="http://schemas.microsoft.com/office/powerpoint/2010/main" xmlns="" val="314141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D9BE7C-3153-07CF-D1F6-BEB91C056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DB5123A-AC05-6AFD-48DB-E9BA5DD670B8}"/>
              </a:ext>
            </a:extLst>
          </p:cNvPr>
          <p:cNvSpPr>
            <a:spLocks noGrp="1"/>
          </p:cNvSpPr>
          <p:nvPr>
            <p:ph type="title"/>
          </p:nvPr>
        </p:nvSpPr>
        <p:spPr>
          <a:xfrm>
            <a:off x="1967023" y="624110"/>
            <a:ext cx="9537589" cy="128089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 Snapshots</a:t>
            </a:r>
            <a:endParaRPr lang="en-IN" sz="4400" b="1" u="sng"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xmlns="" id="{6CBD8388-FA85-2AFA-DCC0-B6517586ACAF}"/>
              </a:ext>
            </a:extLst>
          </p:cNvPr>
          <p:cNvSpPr>
            <a:spLocks noGrp="1"/>
          </p:cNvSpPr>
          <p:nvPr>
            <p:ph idx="1"/>
          </p:nvPr>
        </p:nvSpPr>
        <p:spPr>
          <a:xfrm>
            <a:off x="2105247" y="2133600"/>
            <a:ext cx="9399365" cy="3777622"/>
          </a:xfrm>
        </p:spPr>
        <p:txBody>
          <a:bodyPr>
            <a:normAutofit/>
          </a:bodyPr>
          <a:lstStyle/>
          <a:p>
            <a:endParaRPr lang="en-US" dirty="0"/>
          </a:p>
          <a:p>
            <a:endParaRPr lang="en-US" dirty="0"/>
          </a:p>
          <a:p>
            <a:endParaRPr lang="en-IN" dirty="0"/>
          </a:p>
        </p:txBody>
      </p:sp>
      <p:sp>
        <p:nvSpPr>
          <p:cNvPr id="6" name="Slide Number Placeholder 5">
            <a:extLst>
              <a:ext uri="{FF2B5EF4-FFF2-40B4-BE49-F238E27FC236}">
                <a16:creationId xmlns:a16="http://schemas.microsoft.com/office/drawing/2014/main" xmlns="" id="{6D609F14-5BB7-62D8-C152-0B56370E31B4}"/>
              </a:ext>
            </a:extLst>
          </p:cNvPr>
          <p:cNvSpPr>
            <a:spLocks noGrp="1"/>
          </p:cNvSpPr>
          <p:nvPr>
            <p:ph type="sldNum" sz="quarter" idx="12"/>
          </p:nvPr>
        </p:nvSpPr>
        <p:spPr/>
        <p:txBody>
          <a:bodyPr/>
          <a:lstStyle/>
          <a:p>
            <a:fld id="{1F441D84-F219-4239-8489-C73372F917E5}" type="slidenum">
              <a:rPr lang="en-IN" smtClean="0"/>
              <a:pPr/>
              <a:t>9</a:t>
            </a:fld>
            <a:endParaRPr lang="en-IN"/>
          </a:p>
        </p:txBody>
      </p:sp>
      <p:pic>
        <p:nvPicPr>
          <p:cNvPr id="4" name="Picture 3">
            <a:extLst>
              <a:ext uri="{FF2B5EF4-FFF2-40B4-BE49-F238E27FC236}">
                <a16:creationId xmlns:a16="http://schemas.microsoft.com/office/drawing/2014/main" xmlns="" id="{CCDF5D3B-FF00-2F0E-E561-1A82AA046CC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4847" y="286193"/>
            <a:ext cx="1253756" cy="1266160"/>
          </a:xfrm>
          <a:prstGeom prst="rect">
            <a:avLst/>
          </a:prstGeom>
        </p:spPr>
      </p:pic>
      <p:sp>
        <p:nvSpPr>
          <p:cNvPr id="10" name="Rectangle: Rounded Corners 9">
            <a:extLst>
              <a:ext uri="{FF2B5EF4-FFF2-40B4-BE49-F238E27FC236}">
                <a16:creationId xmlns:a16="http://schemas.microsoft.com/office/drawing/2014/main" xmlns="" id="{9A1D6457-2165-B2D0-F2E2-4174920A6CAD}"/>
              </a:ext>
            </a:extLst>
          </p:cNvPr>
          <p:cNvSpPr/>
          <p:nvPr/>
        </p:nvSpPr>
        <p:spPr>
          <a:xfrm>
            <a:off x="1041907" y="1552353"/>
            <a:ext cx="10218057" cy="4681537"/>
          </a:xfrm>
          <a:prstGeom prst="roundRect">
            <a:avLst/>
          </a:prstGeom>
          <a:blipFill>
            <a:blip r:embed="rId3" cstate="prin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47191D0C-3111-6F00-8239-105B2E64BC77}"/>
              </a:ext>
            </a:extLst>
          </p:cNvPr>
          <p:cNvSpPr txBox="1"/>
          <p:nvPr/>
        </p:nvSpPr>
        <p:spPr>
          <a:xfrm>
            <a:off x="3309257" y="6233890"/>
            <a:ext cx="4963886" cy="353943"/>
          </a:xfrm>
          <a:prstGeom prst="rect">
            <a:avLst/>
          </a:prstGeom>
          <a:noFill/>
        </p:spPr>
        <p:txBody>
          <a:bodyPr wrap="square" rtlCol="0">
            <a:spAutoFit/>
          </a:bodyPr>
          <a:lstStyle/>
          <a:p>
            <a:pPr algn="ctr"/>
            <a:r>
              <a:rPr lang="en-US" sz="1700" b="1" dirty="0">
                <a:latin typeface="Times New Roman" panose="02020603050405020304" pitchFamily="18" charset="0"/>
                <a:cs typeface="Times New Roman" panose="02020603050405020304" pitchFamily="18" charset="0"/>
              </a:rPr>
              <a:t>Home Page</a:t>
            </a:r>
            <a:endParaRPr lang="en-IN" sz="1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761614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2133</TotalTime>
  <Words>921</Words>
  <Application>Microsoft Office PowerPoint</Application>
  <PresentationFormat>Custom</PresentationFormat>
  <Paragraphs>137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  Mentor Mentee  Web Application (MENTORING) </vt:lpstr>
      <vt:lpstr>Topics Covered</vt:lpstr>
      <vt:lpstr>Introduction</vt:lpstr>
      <vt:lpstr>Need For Mentoring Application</vt:lpstr>
      <vt:lpstr>Literature Review</vt:lpstr>
      <vt:lpstr>Methodology</vt:lpstr>
      <vt:lpstr>Flowchart</vt:lpstr>
      <vt:lpstr>DFD </vt:lpstr>
      <vt:lpstr>Results / Snapshots</vt:lpstr>
      <vt:lpstr>Results / Snapshots</vt:lpstr>
      <vt:lpstr>Results / Snapshots</vt:lpstr>
      <vt:lpstr>Results / Snapshots</vt:lpstr>
      <vt:lpstr>Results / Snapshots</vt:lpstr>
      <vt:lpstr>Results / Snapshots</vt:lpstr>
      <vt:lpstr>Future Scope and Advancement</vt:lpstr>
      <vt:lpstr>Limitations </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Suyash</dc:creator>
  <cp:lastModifiedBy>ASUS</cp:lastModifiedBy>
  <cp:revision>62</cp:revision>
  <dcterms:created xsi:type="dcterms:W3CDTF">2022-07-16T04:50:36Z</dcterms:created>
  <dcterms:modified xsi:type="dcterms:W3CDTF">2025-05-05T07:29:59Z</dcterms:modified>
</cp:coreProperties>
</file>