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91758-3887-8274-10D7-977428E57A9D}" v="1" dt="2025-03-03T08:41:2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13" autoAdjust="0"/>
  </p:normalViewPr>
  <p:slideViewPr>
    <p:cSldViewPr snapToGrid="0">
      <p:cViewPr varScale="1">
        <p:scale>
          <a:sx n="79" d="100"/>
          <a:sy n="79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3:55:29.11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3:55:30.48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4:12:20.356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4:12:22.849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4:34:06.22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4:34:13.24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5:13:44.054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21029 6025 16383 0 0,'0'-11'0'0'0,"0"-3"0"0"0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3T05:13:44.055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21601 5995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33070-3E8A-EBE8-4BC8-F3041AAE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78EC12-B784-8462-BEAC-D2E45888F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6AE4B-A707-9AE8-BC7F-81D6ADA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AF589-A8A4-94AF-2F9A-7A7A6368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09571E-CD69-B190-BB46-A1960EFB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51CD-5FF2-ACA6-D786-CCB72C2C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14EB1-0B49-2989-A8D3-FA815E4A8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B6E5A-06B4-A803-A2DF-FE59D619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797FA-23C3-8B68-9FF9-7F1BEE08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9B4B3-A180-57CD-F16B-37108949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0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FE4C39-3F47-A206-8F39-F7FDC7A2E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1BB99C-95D5-B99A-05F0-23F8C262E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8290C0-C45B-BD3F-E24A-08436762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AA9B2A-AA9E-55FA-2E83-3F3A4747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A7728-46D7-44CE-3095-D572C8E1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15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D4230-3038-189A-962B-CE0F699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B284B6-95B6-C233-06DF-397B00BA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C23C11-EE9F-EC46-B16E-FCD5C671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C60607-E9E0-4206-B502-328A59BD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E1327-522B-4CE1-FF73-705E82AB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6A2A9-9AD8-DCBE-3EEC-ACC319B5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11DEE7-1F2B-DD29-5579-CA5DA9A24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DEC42-3A18-4142-61A9-E5DC506A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DEBC13-B1BD-5156-628C-EEF7BF84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E6308-AD0F-A4EB-D45A-88D085C6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D6C904-0479-557A-5769-914C24DE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14DB9A-9ACC-C0AF-D5D9-6B029C5F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2EB27D-F9B9-7778-F73E-264AD6BFE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962BF2-5B57-5E6A-4119-E7986E8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0CB49-A8BE-A521-6079-341D8F0F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32423F-CE1A-A0C7-894F-405BBF96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3E0F-8C5A-A97E-6106-108481F8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4BA0B6-0A5C-A105-65FF-05847D37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1F0CAE-5BDE-1354-5732-8E2BC55D5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2A45C0-8532-289B-C049-5561C6E5E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F53090-7BDA-CF11-B32A-A447230F6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224D1B-0211-FC35-76D3-A129B365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B3FD7A-40E1-C3B4-A4B9-30D3D0F0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D97B12-DF54-FAC9-CBFA-66B7E7FB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18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E0350-4C48-D135-96AB-A0651B386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819F65-CEBC-8C19-06C8-6D2A7862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F6C6DA-E03C-EF94-F5FE-F626FF19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D55FEC-C492-355D-9B80-B9D845E2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08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19B562-9D16-4541-C40D-4A9BEA47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14D9D8-CF64-F66A-044F-CBEE538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4EE2A5-E45C-6CEE-3387-C6DC49B4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44D0D-5731-AB72-75A8-F06FF64B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8CC85-B2EF-2F4A-2BB9-78DCF406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039294-82DE-F5CB-147A-46A3FD6D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9CAC61-0E42-5617-2170-F0C3CB2B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0C8757-9D14-CB9B-EACF-22EEDC59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D8C917-FE44-EBB8-C7FD-CDB953FC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93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854EC-70B1-4503-CAB4-2BDD9AE6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7BF22B-83E8-34AE-0CD7-1D148878D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C6C585-838E-AF63-654A-6C5CEA6C7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5357B-272F-58C1-F35C-946361E6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C21A53-90AC-B564-4B6C-3635B1D8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41E26-E378-AE1A-FBB8-B348656B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64D29A-DBBA-16B9-A345-E0EA31C1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A8185-AB91-36CF-0C6D-9D176996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5E7A2E-295D-B4A3-8B73-871EB270D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C87B5-845D-46BE-BAF5-18594ACACAF3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C39CC-635B-6962-6C21-DACCA74B2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FCE224-4D56-77BE-4A2D-70B7F2F9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0CD12-6644-471E-AE26-8FF8F3086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16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customXml" Target="../ink/ink3.xml"/><Relationship Id="rId19" Type="http://schemas.openxmlformats.org/officeDocument/2006/relationships/customXml" Target="../ink/ink8.xml"/><Relationship Id="rId4" Type="http://schemas.openxmlformats.org/officeDocument/2006/relationships/image" Target="../media/image3.png"/><Relationship Id="rId9" Type="http://schemas.openxmlformats.org/officeDocument/2006/relationships/customXml" Target="../ink/ink2.xml"/><Relationship Id="rId1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C1B32E-20BF-05DA-25BE-EF1F61706E4E}"/>
              </a:ext>
            </a:extLst>
          </p:cNvPr>
          <p:cNvSpPr/>
          <p:nvPr/>
        </p:nvSpPr>
        <p:spPr>
          <a:xfrm>
            <a:off x="3409068" y="2386444"/>
            <a:ext cx="1245740" cy="9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0B032B7-7F2F-759B-EC95-F1769CFF0C3B}"/>
              </a:ext>
            </a:extLst>
          </p:cNvPr>
          <p:cNvCxnSpPr/>
          <p:nvPr/>
        </p:nvCxnSpPr>
        <p:spPr>
          <a:xfrm>
            <a:off x="2516483" y="2772697"/>
            <a:ext cx="835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74350EFE-4B4B-9D7F-D1F7-EC4C96DB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27" y="2326518"/>
            <a:ext cx="4389500" cy="92210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F12C763-FD96-F0A2-EEBD-709BED93972C}"/>
              </a:ext>
            </a:extLst>
          </p:cNvPr>
          <p:cNvCxnSpPr>
            <a:cxnSpLocks/>
          </p:cNvCxnSpPr>
          <p:nvPr/>
        </p:nvCxnSpPr>
        <p:spPr>
          <a:xfrm>
            <a:off x="4772184" y="2776262"/>
            <a:ext cx="1618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0E7BC9-9CB6-DB08-F593-40B2CEBBFAA0}"/>
              </a:ext>
            </a:extLst>
          </p:cNvPr>
          <p:cNvSpPr txBox="1"/>
          <p:nvPr/>
        </p:nvSpPr>
        <p:spPr>
          <a:xfrm>
            <a:off x="1580232" y="2535950"/>
            <a:ext cx="69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x[n]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730EFA-BACB-86B4-2FA1-269FA59102BC}"/>
                  </a:ext>
                </a:extLst>
              </p:cNvPr>
              <p:cNvSpPr txBox="1"/>
              <p:nvPr/>
            </p:nvSpPr>
            <p:spPr>
              <a:xfrm>
                <a:off x="869580" y="3052559"/>
                <a:ext cx="206477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/>
                  <a:t>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b="0">
                    <a:ea typeface="Cambria Math" panose="02040503050406030204" pitchFamily="18" charset="0"/>
                  </a:rPr>
                  <a:t> ,</a:t>
                </a:r>
              </a:p>
              <a:p>
                <a:r>
                  <a:rPr lang="en-US" altLang="zh-TW"/>
                  <a:t>QPSK</a:t>
                </a:r>
                <a:r>
                  <a:rPr lang="zh-TW" altLang="en-US"/>
                  <a:t>訊號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730EFA-BACB-86B4-2FA1-269FA591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80" y="3052559"/>
                <a:ext cx="2064774" cy="646331"/>
              </a:xfrm>
              <a:prstGeom prst="rect">
                <a:avLst/>
              </a:prstGeom>
              <a:blipFill>
                <a:blip r:embed="rId3"/>
                <a:stretch>
                  <a:fillRect l="-2353" t="-3704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F2D4F751-8F81-7F7A-A130-CD43355A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14710"/>
            <a:ext cx="9526" cy="285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D77100A-2CEB-214F-F799-4836EA7F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7" y="3414710"/>
            <a:ext cx="9526" cy="28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0CD76E0-0B20-1D1D-A8FF-C67F2705B53E}"/>
                  </a:ext>
                </a:extLst>
              </p:cNvPr>
              <p:cNvSpPr txBox="1"/>
              <p:nvPr/>
            </p:nvSpPr>
            <p:spPr>
              <a:xfrm>
                <a:off x="7546256" y="5116864"/>
                <a:ext cx="331930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/>
                  <a:t>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b="0">
                    <a:ea typeface="Cambria Math" panose="02040503050406030204" pitchFamily="18" charset="0"/>
                  </a:rPr>
                  <a:t> ; BS = BL*SF*NS</a:t>
                </a:r>
              </a:p>
              <a:p>
                <a:r>
                  <a:rPr lang="en-US" altLang="zh-TW" b="0">
                    <a:ea typeface="Cambria Math" panose="02040503050406030204" pitchFamily="18" charset="0"/>
                  </a:rPr>
                  <a:t>SL = SF*NS        ; TL = BS/2</a:t>
                </a: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0CD76E0-0B20-1D1D-A8FF-C67F2705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6" y="5116864"/>
                <a:ext cx="3319309" cy="646331"/>
              </a:xfrm>
              <a:prstGeom prst="rect">
                <a:avLst/>
              </a:prstGeom>
              <a:blipFill>
                <a:blip r:embed="rId5"/>
                <a:stretch>
                  <a:fillRect l="-1465" t="-2778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DBFAB0-8CA3-3DD4-D606-544BFB574649}"/>
                  </a:ext>
                </a:extLst>
              </p:cNvPr>
              <p:cNvSpPr txBox="1"/>
              <p:nvPr/>
            </p:nvSpPr>
            <p:spPr>
              <a:xfrm>
                <a:off x="7546256" y="5934670"/>
                <a:ext cx="3659680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>
                    <a:latin typeface="+mn-ea"/>
                  </a:rPr>
                  <a:t>SF : </a:t>
                </a:r>
                <a:r>
                  <a:rPr lang="zh-TW" altLang="en-US">
                    <a:latin typeface="+mn-ea"/>
                  </a:rPr>
                  <a:t>碼片速率</a:t>
                </a:r>
                <a:endParaRPr lang="en-US" altLang="zh-TW">
                  <a:latin typeface="+mn-ea"/>
                </a:endParaRPr>
              </a:p>
              <a:p>
                <a:r>
                  <a:rPr lang="en-US" altLang="zh-TW">
                    <a:latin typeface="+mn-ea"/>
                  </a:rPr>
                  <a:t>NS</a:t>
                </a:r>
                <a:r>
                  <a:rPr lang="zh-TW" altLang="en-US">
                    <a:latin typeface="+mn-ea"/>
                  </a:rPr>
                  <a:t> </a:t>
                </a:r>
                <a:r>
                  <a:rPr lang="en-US" altLang="zh-TW">
                    <a:latin typeface="+mn-ea"/>
                  </a:rPr>
                  <a:t>:</a:t>
                </a:r>
                <a:r>
                  <a:rPr lang="zh-TW" altLang="en-US">
                    <a:latin typeface="+mn-ea"/>
                  </a:rPr>
                  <a:t> 過採樣速率   </a:t>
                </a:r>
                <a:endParaRPr lang="en-US" altLang="zh-TW">
                  <a:latin typeface="+mn-ea"/>
                </a:endParaRPr>
              </a:p>
              <a:p>
                <a:r>
                  <a:rPr lang="en-US" altLang="zh-TW"/>
                  <a:t>n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𝑆𝐿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表向負無窮大取整數</m:t>
                    </m:r>
                  </m:oMath>
                </a14:m>
                <a:endParaRPr lang="en-US" altLang="zh-TW">
                  <a:latin typeface="+mn-ea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DBFAB0-8CA3-3DD4-D606-544BFB574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6" y="5934670"/>
                <a:ext cx="3659680" cy="923330"/>
              </a:xfrm>
              <a:prstGeom prst="rect">
                <a:avLst/>
              </a:prstGeom>
              <a:blipFill>
                <a:blip r:embed="rId6"/>
                <a:stretch>
                  <a:fillRect l="-1329"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97E81BC7-1B49-1EDE-57CD-55A6674C82DC}"/>
                  </a:ext>
                </a:extLst>
              </p14:cNvPr>
              <p14:cNvContentPartPr/>
              <p14:nvPr/>
            </p14:nvContentPartPr>
            <p14:xfrm>
              <a:off x="9635690" y="2526461"/>
              <a:ext cx="360" cy="36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97E81BC7-1B49-1EDE-57CD-55A6674C82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45690" y="2346461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63D420E2-A6F9-95DB-2713-4758212DD5D1}"/>
                  </a:ext>
                </a:extLst>
              </p14:cNvPr>
              <p14:cNvContentPartPr/>
              <p14:nvPr/>
            </p14:nvContentPartPr>
            <p14:xfrm>
              <a:off x="9635314" y="2535950"/>
              <a:ext cx="360" cy="3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63D420E2-A6F9-95DB-2713-4758212DD5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45314" y="2355950"/>
                <a:ext cx="180000" cy="3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178173A-E478-7CF1-51EE-B299D8545E01}"/>
              </a:ext>
            </a:extLst>
          </p:cNvPr>
          <p:cNvCxnSpPr/>
          <p:nvPr/>
        </p:nvCxnSpPr>
        <p:spPr>
          <a:xfrm flipV="1">
            <a:off x="9635690" y="1826005"/>
            <a:ext cx="186813" cy="560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D3E133C3-7015-B858-57D2-5245DECA01F2}"/>
                  </a:ext>
                </a:extLst>
              </p14:cNvPr>
              <p14:cNvContentPartPr/>
              <p14:nvPr/>
            </p14:nvContentPartPr>
            <p14:xfrm>
              <a:off x="8278409" y="2497390"/>
              <a:ext cx="360" cy="3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D3E133C3-7015-B858-57D2-5245DECA01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8409" y="231739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1DF97369-038B-F573-56B4-66B386FB933C}"/>
                  </a:ext>
                </a:extLst>
              </p14:cNvPr>
              <p14:cNvContentPartPr/>
              <p14:nvPr/>
            </p14:nvContentPartPr>
            <p14:xfrm>
              <a:off x="8278409" y="2920030"/>
              <a:ext cx="360" cy="3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1DF97369-038B-F573-56B4-66B386FB93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8409" y="2740030"/>
                <a:ext cx="180000" cy="3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41B3D16-B71B-473B-C37C-0C074FEA23EE}"/>
              </a:ext>
            </a:extLst>
          </p:cNvPr>
          <p:cNvCxnSpPr/>
          <p:nvPr/>
        </p:nvCxnSpPr>
        <p:spPr>
          <a:xfrm flipH="1">
            <a:off x="7954297" y="3049571"/>
            <a:ext cx="226141" cy="40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D187CE0-9C6D-EBA3-4682-E65D3A6B1EB2}"/>
                  </a:ext>
                </a:extLst>
              </p:cNvPr>
              <p:cNvSpPr txBox="1"/>
              <p:nvPr/>
            </p:nvSpPr>
            <p:spPr>
              <a:xfrm>
                <a:off x="4539091" y="3377685"/>
                <a:ext cx="3374420" cy="1614032"/>
              </a:xfrm>
              <a:prstGeom prst="rect">
                <a:avLst/>
              </a:prstGeom>
              <a:noFill/>
              <a:ln w="15875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𝑇𝐿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−1)∗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𝑇𝐿</m:t>
                      </m:r>
                    </m:oMath>
                  </m:oMathPara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FD187CE0-9C6D-EBA3-4682-E65D3A6B1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91" y="3377685"/>
                <a:ext cx="3374420" cy="16140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58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C285708C-9928-F97A-9E75-C2DDAE691395}"/>
                  </a:ext>
                </a:extLst>
              </p14:cNvPr>
              <p14:cNvContentPartPr/>
              <p14:nvPr/>
            </p14:nvContentPartPr>
            <p14:xfrm>
              <a:off x="8597326" y="2585218"/>
              <a:ext cx="360" cy="36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C285708C-9928-F97A-9E75-C2DDAE6913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7326" y="240521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B8BE6C7F-07B0-464B-C0E9-FB57E5859CF9}"/>
                  </a:ext>
                </a:extLst>
              </p14:cNvPr>
              <p14:cNvContentPartPr/>
              <p14:nvPr/>
            </p14:nvContentPartPr>
            <p14:xfrm>
              <a:off x="8607766" y="2974018"/>
              <a:ext cx="360" cy="36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B8BE6C7F-07B0-464B-C0E9-FB57E5859C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7766" y="2794018"/>
                <a:ext cx="180000" cy="3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81EB0D0-A113-C1DD-0EC7-BA4670600A2F}"/>
              </a:ext>
            </a:extLst>
          </p:cNvPr>
          <p:cNvCxnSpPr>
            <a:cxnSpLocks/>
          </p:cNvCxnSpPr>
          <p:nvPr/>
        </p:nvCxnSpPr>
        <p:spPr>
          <a:xfrm>
            <a:off x="8607766" y="3090015"/>
            <a:ext cx="451868" cy="45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420FB3F-8D9D-094E-6FFC-8CE1B3113FCE}"/>
              </a:ext>
            </a:extLst>
          </p:cNvPr>
          <p:cNvSpPr txBox="1"/>
          <p:nvPr/>
        </p:nvSpPr>
        <p:spPr>
          <a:xfrm>
            <a:off x="8989491" y="3564465"/>
            <a:ext cx="9587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/>
              <a:t>下一頁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F8B9CC8-73AA-6F82-FA36-E978EF07E44B}"/>
              </a:ext>
            </a:extLst>
          </p:cNvPr>
          <p:cNvSpPr txBox="1"/>
          <p:nvPr/>
        </p:nvSpPr>
        <p:spPr>
          <a:xfrm>
            <a:off x="9468879" y="1407672"/>
            <a:ext cx="1737057" cy="36933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 = k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SL 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041FDC1F-F4DE-57A9-D5A3-414453C99D56}"/>
                  </a:ext>
                </a:extLst>
              </p14:cNvPr>
              <p14:cNvContentPartPr/>
              <p14:nvPr/>
            </p14:nvContentPartPr>
            <p14:xfrm>
              <a:off x="8303558" y="2588085"/>
              <a:ext cx="14007" cy="14007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041FDC1F-F4DE-57A9-D5A3-414453C99D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01808" y="2319258"/>
                <a:ext cx="7003500" cy="552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F571D824-9668-1269-ACB7-1D6C4061DDD8}"/>
                  </a:ext>
                </a:extLst>
              </p14:cNvPr>
              <p14:cNvContentPartPr/>
              <p14:nvPr/>
            </p14:nvContentPartPr>
            <p14:xfrm>
              <a:off x="8606117" y="2585757"/>
              <a:ext cx="14007" cy="14007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F571D824-9668-1269-ACB7-1D6C4061DDD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18374" y="-4417743"/>
                <a:ext cx="7003500" cy="140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5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AA00E-157C-417E-1E0B-681559A2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Cpa</a:t>
            </a:r>
            <a:r>
              <a:rPr lang="zh-TW" altLang="en-US"/>
              <a:t>、</a:t>
            </a:r>
            <a:r>
              <a:rPr lang="en-US" altLang="zh-TW" err="1"/>
              <a:t>Cpe</a:t>
            </a:r>
            <a:r>
              <a:rPr lang="zh-TW" altLang="en-US"/>
              <a:t>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C80160-B70F-4AA2-963A-D8DEAF07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第一維度對應於採樣時間</a:t>
            </a:r>
            <a:endParaRPr lang="en-US" altLang="zh-TW"/>
          </a:p>
          <a:p>
            <a:r>
              <a:rPr lang="en-US" altLang="zh-TW"/>
              <a:t>BL = 261 ; SF = 16 ; NS = 16</a:t>
            </a:r>
          </a:p>
          <a:p>
            <a:endParaRPr lang="en-US" altLang="zh-TW"/>
          </a:p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E1EBFD-A5F6-4631-344D-506E35A1B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880" y="1466576"/>
            <a:ext cx="6774699" cy="4351338"/>
          </a:xfrm>
          <a:prstGeom prst="rect">
            <a:avLst/>
          </a:prstGeom>
          <a:ln w="158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777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40A4C-613C-3A0E-216E-9A6C0CB9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859D14-D3F4-8C67-51C3-94F73826F922}"/>
              </a:ext>
            </a:extLst>
          </p:cNvPr>
          <p:cNvSpPr/>
          <p:nvPr/>
        </p:nvSpPr>
        <p:spPr>
          <a:xfrm>
            <a:off x="3413024" y="2703541"/>
            <a:ext cx="835741" cy="451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C707206-D627-B468-7B38-E7EA875A707A}"/>
              </a:ext>
            </a:extLst>
          </p:cNvPr>
          <p:cNvCxnSpPr/>
          <p:nvPr/>
        </p:nvCxnSpPr>
        <p:spPr>
          <a:xfrm>
            <a:off x="2577283" y="2931898"/>
            <a:ext cx="835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9238148-5B32-1D98-46DF-D58483CF11F6}"/>
              </a:ext>
            </a:extLst>
          </p:cNvPr>
          <p:cNvCxnSpPr>
            <a:cxnSpLocks/>
          </p:cNvCxnSpPr>
          <p:nvPr/>
        </p:nvCxnSpPr>
        <p:spPr>
          <a:xfrm>
            <a:off x="4248765" y="2929433"/>
            <a:ext cx="1618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CFFA76-CCB0-B40E-14DC-87902E7B6701}"/>
              </a:ext>
            </a:extLst>
          </p:cNvPr>
          <p:cNvSpPr txBox="1"/>
          <p:nvPr/>
        </p:nvSpPr>
        <p:spPr>
          <a:xfrm>
            <a:off x="6118852" y="2693660"/>
            <a:ext cx="69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x[n]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775652-5FD7-B351-1980-43A4191D4AAA}"/>
                  </a:ext>
                </a:extLst>
              </p:cNvPr>
              <p:cNvSpPr txBox="1"/>
              <p:nvPr/>
            </p:nvSpPr>
            <p:spPr>
              <a:xfrm>
                <a:off x="10093878" y="4202685"/>
                <a:ext cx="2064774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/>
                  <a:t>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b="0">
                    <a:ea typeface="Cambria Math" panose="02040503050406030204" pitchFamily="18" charset="0"/>
                  </a:rPr>
                  <a:t> ,</a:t>
                </a:r>
              </a:p>
              <a:p>
                <a:r>
                  <a:rPr lang="en-US" altLang="zh-TW"/>
                  <a:t>QPSK</a:t>
                </a:r>
                <a:r>
                  <a:rPr lang="zh-TW" altLang="en-US"/>
                  <a:t>訊號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775652-5FD7-B351-1980-43A4191D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878" y="4202685"/>
                <a:ext cx="2064774" cy="646331"/>
              </a:xfrm>
              <a:prstGeom prst="rect">
                <a:avLst/>
              </a:prstGeom>
              <a:blipFill>
                <a:blip r:embed="rId2"/>
                <a:stretch>
                  <a:fillRect l="-2346" t="-2778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>
            <a:extLst>
              <a:ext uri="{FF2B5EF4-FFF2-40B4-BE49-F238E27FC236}">
                <a16:creationId xmlns:a16="http://schemas.microsoft.com/office/drawing/2014/main" id="{F01E3C59-3ADD-74FF-9D7F-E4402B38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4" y="3595092"/>
            <a:ext cx="9526" cy="2857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C581B3E-68E7-51DD-184C-28F80291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564" y="3595092"/>
            <a:ext cx="9526" cy="28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C2AC170-F923-30D5-E4D0-5CF05178AB11}"/>
                  </a:ext>
                </a:extLst>
              </p:cNvPr>
              <p:cNvSpPr txBox="1"/>
              <p:nvPr/>
            </p:nvSpPr>
            <p:spPr>
              <a:xfrm>
                <a:off x="8872691" y="4925350"/>
                <a:ext cx="3319309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/>
                  <a:t>k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𝐵𝑆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b="0">
                    <a:ea typeface="Cambria Math" panose="02040503050406030204" pitchFamily="18" charset="0"/>
                  </a:rPr>
                  <a:t> ; BS = BL*SF*NS</a:t>
                </a:r>
              </a:p>
              <a:p>
                <a:r>
                  <a:rPr lang="en-US" altLang="zh-TW" b="0">
                    <a:ea typeface="Cambria Math" panose="02040503050406030204" pitchFamily="18" charset="0"/>
                  </a:rPr>
                  <a:t>SL = SF*NS        ; TL = BS/2</a:t>
                </a: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C2AC170-F923-30D5-E4D0-5CF05178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691" y="4925350"/>
                <a:ext cx="3319309" cy="646331"/>
              </a:xfrm>
              <a:prstGeom prst="rect">
                <a:avLst/>
              </a:prstGeom>
              <a:blipFill>
                <a:blip r:embed="rId4"/>
                <a:stretch>
                  <a:fillRect l="-1280" t="-3704" b="-138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6D5AF1-F1B3-40C0-31D0-D40F7BC02E47}"/>
                  </a:ext>
                </a:extLst>
              </p:cNvPr>
              <p:cNvSpPr txBox="1"/>
              <p:nvPr/>
            </p:nvSpPr>
            <p:spPr>
              <a:xfrm>
                <a:off x="8539213" y="5631497"/>
                <a:ext cx="3659680" cy="92333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>
                    <a:latin typeface="+mn-ea"/>
                  </a:rPr>
                  <a:t>SF : </a:t>
                </a:r>
                <a:r>
                  <a:rPr lang="zh-TW" altLang="en-US">
                    <a:latin typeface="+mn-ea"/>
                  </a:rPr>
                  <a:t>碼片速率</a:t>
                </a:r>
                <a:endParaRPr lang="en-US" altLang="zh-TW">
                  <a:latin typeface="+mn-ea"/>
                </a:endParaRPr>
              </a:p>
              <a:p>
                <a:r>
                  <a:rPr lang="en-US" altLang="zh-TW">
                    <a:latin typeface="+mn-ea"/>
                  </a:rPr>
                  <a:t>NS</a:t>
                </a:r>
                <a:r>
                  <a:rPr lang="zh-TW" altLang="en-US">
                    <a:latin typeface="+mn-ea"/>
                  </a:rPr>
                  <a:t> </a:t>
                </a:r>
                <a:r>
                  <a:rPr lang="en-US" altLang="zh-TW">
                    <a:latin typeface="+mn-ea"/>
                  </a:rPr>
                  <a:t>:</a:t>
                </a:r>
                <a:r>
                  <a:rPr lang="zh-TW" altLang="en-US">
                    <a:latin typeface="+mn-ea"/>
                  </a:rPr>
                  <a:t> 過採樣速率   </a:t>
                </a:r>
                <a:endParaRPr lang="en-US" altLang="zh-TW">
                  <a:latin typeface="+mn-ea"/>
                </a:endParaRPr>
              </a:p>
              <a:p>
                <a:r>
                  <a:rPr lang="en-US" altLang="zh-TW"/>
                  <a:t>n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𝑆𝐿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表向負無窮大取整數</m:t>
                    </m:r>
                  </m:oMath>
                </a14:m>
                <a:endParaRPr lang="en-US" altLang="zh-TW">
                  <a:latin typeface="+mn-ea"/>
                </a:endParaRPr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6D5AF1-F1B3-40C0-31D0-D40F7BC0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213" y="5631497"/>
                <a:ext cx="3659680" cy="923330"/>
              </a:xfrm>
              <a:prstGeom prst="rect">
                <a:avLst/>
              </a:prstGeom>
              <a:blipFill>
                <a:blip r:embed="rId5"/>
                <a:stretch>
                  <a:fillRect l="-1329"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A71BAF5-B2D5-7769-DD1D-C7FC83352681}"/>
                  </a:ext>
                </a:extLst>
              </p:cNvPr>
              <p:cNvSpPr txBox="1"/>
              <p:nvPr/>
            </p:nvSpPr>
            <p:spPr>
              <a:xfrm>
                <a:off x="4237204" y="3611921"/>
                <a:ext cx="2801430" cy="1475789"/>
              </a:xfrm>
              <a:prstGeom prst="rect">
                <a:avLst/>
              </a:prstGeom>
              <a:noFill/>
              <a:ln w="15875">
                <a:solidFill>
                  <a:schemeClr val="accent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num>
                            <m:den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zh-TW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𝑇𝐿</m:t>
                      </m:r>
                    </m:oMath>
                  </m:oMathPara>
                </a14:m>
                <a:endParaRPr lang="en-US" altLang="zh-TW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−1)∗</m:t>
                          </m:r>
                          <m:f>
                            <m:f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</m:num>
                            <m:den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zh-TW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𝑇𝐿</m:t>
                      </m:r>
                    </m:oMath>
                  </m:oMathPara>
                </a14:m>
                <a:endParaRPr lang="en-US" altLang="zh-TW" sz="1600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A71BAF5-B2D5-7769-DD1D-C7FC83352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04" y="3611921"/>
                <a:ext cx="2801430" cy="1475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58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43">
            <a:extLst>
              <a:ext uri="{FF2B5EF4-FFF2-40B4-BE49-F238E27FC236}">
                <a16:creationId xmlns:a16="http://schemas.microsoft.com/office/drawing/2014/main" id="{3CDF2C62-6DDA-1651-F609-52D2E3ECC1E1}"/>
              </a:ext>
            </a:extLst>
          </p:cNvPr>
          <p:cNvSpPr txBox="1"/>
          <p:nvPr/>
        </p:nvSpPr>
        <p:spPr>
          <a:xfrm>
            <a:off x="8659050" y="1997925"/>
            <a:ext cx="2728529" cy="369332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 = k</a:t>
            </a:r>
            <a:r>
              <a:rPr lang="zh-TW" altLang="en-US" dirty="0"/>
              <a:t> </a:t>
            </a:r>
            <a:r>
              <a:rPr lang="en-US" altLang="zh-TW" dirty="0"/>
              <a:t>%</a:t>
            </a:r>
            <a:r>
              <a:rPr lang="zh-TW" altLang="en-US" dirty="0"/>
              <a:t> </a:t>
            </a:r>
            <a:r>
              <a:rPr lang="en-US" altLang="zh-TW" dirty="0"/>
              <a:t>SL  ;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zh-TW" altLang="en-US" dirty="0">
                <a:solidFill>
                  <a:srgbClr val="FF0000"/>
                </a:solidFill>
              </a:rPr>
              <a:t>固定為</a:t>
            </a:r>
            <a:r>
              <a:rPr lang="en-US" altLang="zh-TW" dirty="0">
                <a:solidFill>
                  <a:srgbClr val="FF0000"/>
                </a:solidFill>
              </a:rPr>
              <a:t>0 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2BF3331-CC11-9AAE-4634-E48BC29F6671}"/>
                  </a:ext>
                </a:extLst>
              </p:cNvPr>
              <p:cNvSpPr txBox="1"/>
              <p:nvPr/>
            </p:nvSpPr>
            <p:spPr>
              <a:xfrm>
                <a:off x="6842314" y="2443591"/>
                <a:ext cx="4007938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𝑆𝐿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𝑜𝑡h𝑒𝑟𝑒𝑖𝑠𝑒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2BF3331-CC11-9AAE-4634-E48BC29F6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4" y="2443591"/>
                <a:ext cx="4007938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D26EAB4-462C-C4E0-3DD2-BF844FAF584F}"/>
              </a:ext>
            </a:extLst>
          </p:cNvPr>
          <p:cNvSpPr txBox="1"/>
          <p:nvPr/>
        </p:nvSpPr>
        <p:spPr>
          <a:xfrm>
            <a:off x="1696825" y="2698601"/>
            <a:ext cx="88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y( k 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CD8BFC8-ADE7-605C-E78A-FE8F5A651F20}"/>
              </a:ext>
            </a:extLst>
          </p:cNvPr>
          <p:cNvSpPr txBox="1"/>
          <p:nvPr/>
        </p:nvSpPr>
        <p:spPr>
          <a:xfrm>
            <a:off x="480767" y="265196"/>
            <a:ext cx="36010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CPM-DSSS</a:t>
            </a:r>
            <a:r>
              <a:rPr lang="zh-TW" altLang="en-US" dirty="0"/>
              <a:t>主要是由</a:t>
            </a:r>
            <a:r>
              <a:rPr lang="zh-TW" altLang="en-US" dirty="0">
                <a:solidFill>
                  <a:srgbClr val="FF0000"/>
                </a:solidFill>
              </a:rPr>
              <a:t>一個</a:t>
            </a:r>
            <a:r>
              <a:rPr lang="zh-TW" altLang="en-US" dirty="0"/>
              <a:t>信號擴展為多個信號，故回推時只需要從多個信號中選任一信號 </a:t>
            </a:r>
            <a:r>
              <a:rPr lang="en-US" altLang="zh-TW" dirty="0"/>
              <a:t>( </a:t>
            </a:r>
            <a:r>
              <a:rPr lang="zh-TW" altLang="en-US" dirty="0"/>
              <a:t>此處固定選</a:t>
            </a:r>
            <a:r>
              <a:rPr lang="en-US" altLang="zh-TW" dirty="0"/>
              <a:t>m = 0 )</a:t>
            </a:r>
            <a:r>
              <a:rPr lang="zh-TW" altLang="en-US" dirty="0"/>
              <a:t>，並除以其擴展時乘的倍數即可得原信號。</a:t>
            </a:r>
            <a:r>
              <a:rPr lang="en-US" altLang="zh-TW" dirty="0"/>
              <a:t>(</a:t>
            </a:r>
            <a:r>
              <a:rPr lang="zh-TW" altLang="en-US" dirty="0"/>
              <a:t>故僅需用下方紅字即可回推</a:t>
            </a:r>
            <a:r>
              <a:rPr lang="en-US" altLang="zh-TW" dirty="0"/>
              <a:t>x(n)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0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238</Words>
  <Application>Microsoft Office PowerPoint</Application>
  <PresentationFormat>寬螢幕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佈景主題</vt:lpstr>
      <vt:lpstr>PowerPoint 簡報</vt:lpstr>
      <vt:lpstr>Cpa、Cpe檔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鄭修棋</dc:creator>
  <cp:lastModifiedBy>修棋 鄭</cp:lastModifiedBy>
  <cp:revision>16</cp:revision>
  <dcterms:created xsi:type="dcterms:W3CDTF">2025-02-11T03:31:39Z</dcterms:created>
  <dcterms:modified xsi:type="dcterms:W3CDTF">2025-03-04T02:46:33Z</dcterms:modified>
</cp:coreProperties>
</file>