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3144A-AFFC-4C33-9A34-CEB713EBB6B5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512E26-252A-4704-AEC8-7DE2E290F7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9682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12E26-252A-4704-AEC8-7DE2E290F7A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2726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034F9A-53EE-3A10-4932-C52591288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1C31B18-E347-2CFA-1E7B-DA872280B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DD0949-F9B0-7F5E-C90F-55C5B339B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C532-0691-4EAE-95DA-410481198FA5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6E9264-CC9F-A3B3-4B0C-945BB797D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FA6702-4AFF-5269-7390-79EB6D7EB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5CD29-CCE9-497D-84F4-21CB2B97FA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433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87BE16-B9A8-2ABB-5487-ADBF50059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01FAC6B-1A0D-81D0-B552-CA7A91B86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C6BEA0-B10F-887B-2A45-9EA9B0C3B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C532-0691-4EAE-95DA-410481198FA5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F35F74-4E2B-F6B1-10CF-99E86600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E06950-3F0C-4427-7E38-51F281EB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5CD29-CCE9-497D-84F4-21CB2B97FA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3030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5DA9133-7442-0541-2BC9-3E938F7674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BA9B8DF-7E67-90E3-61C8-AE5776D86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443990-33C3-7F25-6B23-AB8A58643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C532-0691-4EAE-95DA-410481198FA5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25261A-D04B-2DDF-978B-818C4B33D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6EFB98-2B2E-2DFF-912C-50074D4B1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5CD29-CCE9-497D-84F4-21CB2B97FA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025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B17A17-7109-3B97-0EEE-378BB8CB5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8CA647-EE7B-829C-3C25-5F87AFA96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0F72CF-92E9-83A6-271D-C9B70C004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C532-0691-4EAE-95DA-410481198FA5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5090BD-11E7-6DC9-8775-9E7225BD3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455EE1-666B-2821-FE87-4009B6FA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5CD29-CCE9-497D-84F4-21CB2B97FA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119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CC8188-DF5F-7FF9-6605-9B4DEB33F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9E3DC99-3F18-D97C-DDFC-30F7A8803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C22BD1-86D4-E2E0-B47D-F7F5D0BAC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C532-0691-4EAE-95DA-410481198FA5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035B32-1E93-CF6B-4316-3DF4F0B86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C83355-9FEE-446F-7147-37673751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5CD29-CCE9-497D-84F4-21CB2B97FA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956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7A556E-3E4C-749B-F502-1FE03C8CA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DF5B20-6A51-921B-B3DC-AB7ACB5640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DCBE763-B2C0-9655-1957-E59A5410D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CA4566E-216A-6276-8E0B-9B45C9A7B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C532-0691-4EAE-95DA-410481198FA5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4E500A2-83CA-8FDC-0C85-0F6660050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9C949E5-534C-2C4D-ACAF-ADF1E974F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5CD29-CCE9-497D-84F4-21CB2B97FA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3741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8FC355-5DAD-DB59-B124-57FE4D5CB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9E045FC-05FA-6BC8-2AD3-2E2A83D18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997CFC1-272C-C62D-54D4-37D1F253C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17060E5-F25B-08F9-9645-847AFE1267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3D4330F-D587-C528-1B74-1CD13A9258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E3531C7-76AC-40B8-8183-6869867FA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C532-0691-4EAE-95DA-410481198FA5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F21EB8B-604B-7F2B-BDE0-7EB999046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100B98F-4AE1-1EB6-DE6B-4A1F201C5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5CD29-CCE9-497D-84F4-21CB2B97FA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4762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A6EE29-7DD2-AF3B-F8C0-F43852C6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DE31CAF-DABB-0383-1D19-1C405827B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C532-0691-4EAE-95DA-410481198FA5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54B4BD1-109A-567A-3BF1-FBEEF7BA7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0A09379-403B-6D51-5E92-2D0914DB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5CD29-CCE9-497D-84F4-21CB2B97FA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5372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376FA80-7A4B-CCDC-BCD6-62973184C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C532-0691-4EAE-95DA-410481198FA5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0E16019-F1F7-5500-3B25-1D0566EE5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9239888-EC03-6EAC-DE06-C9367658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5CD29-CCE9-497D-84F4-21CB2B97FA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391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B0158C-B061-9280-963B-9611FD049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E08B85-F144-3E49-59D0-7F4889749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9A991DF-1911-E104-1AC8-E601FE2D6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E991219-F687-5702-7117-7EFBCBBD3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C532-0691-4EAE-95DA-410481198FA5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9BD3C1C-81FC-0B9C-AB67-52238B160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4CC13F-8502-1BDB-97FD-9CC79ADAC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5CD29-CCE9-497D-84F4-21CB2B97FA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805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0985F8-7808-833F-29D6-91CEAEDF7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6F6F69A-21BD-4B69-A2D6-375745E4BA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E86DC28-C604-6254-0C29-41A1A06CD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0490C3-D68A-E99C-142D-A0736EF61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C532-0691-4EAE-95DA-410481198FA5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FEF67FA-13FB-40F4-4F91-5FDF7D371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94430F5-04F5-BAE8-CC0F-CCDE391E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5CD29-CCE9-497D-84F4-21CB2B97FA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5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ECCAD43-F039-6F77-8F97-5FE19CE27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73BE9E8-998E-C7D0-E7C5-A4E4E0AC9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887F98-F6F6-6D89-7121-0F8ADC317E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77C532-0691-4EAE-95DA-410481198FA5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7AE84F-2392-1D1D-EACE-168CC9C4C1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F33D84-7542-F6DC-6635-0BCFB0B767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55CD29-CCE9-497D-84F4-21CB2B97FA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216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ee1.org/program-resources/tiers-and-energy-star/" TargetMode="External"/><Relationship Id="rId5" Type="http://schemas.openxmlformats.org/officeDocument/2006/relationships/hyperlink" Target="https://www.semiconductorcouncil.org/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ictionary.cambridge.org/zht/%E8%A9%9E%E5%85%B8/%E8%8B%B1%E8%AA%9E-%E6%BC%A2%E8%AA%9E-%E7%B9%81%E9%AB%94/manufacturer" TargetMode="External"/><Relationship Id="rId2" Type="http://schemas.openxmlformats.org/officeDocument/2006/relationships/hyperlink" Target="https://dictionary.cambridge.org/zht/%E8%A9%9E%E5%85%B8/%E8%8B%B1%E8%AA%9E-%E6%BC%A2%E8%AA%9E-%E7%B9%81%E9%AB%94/texti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ictionary.cambridge.org/zht/%E8%A9%9E%E5%85%B8/%E8%8B%B1%E8%AA%9E-%E6%BC%A2%E8%AA%9E-%E7%B9%81%E9%AB%94/side" TargetMode="External"/><Relationship Id="rId5" Type="http://schemas.openxmlformats.org/officeDocument/2006/relationships/hyperlink" Target="https://dictionary.cambridge.org/zht/%E8%A9%9E%E5%85%B8/%E8%8B%B1%E8%AA%9E-%E6%BC%A2%E8%AA%9E-%E7%B9%81%E9%AB%94/welcome" TargetMode="External"/><Relationship Id="rId4" Type="http://schemas.openxmlformats.org/officeDocument/2006/relationships/hyperlink" Target="https://dictionary.cambridge.org/zht/%E8%A9%9E%E5%85%B8/%E8%8B%B1%E8%AA%9E-%E6%BC%A2%E8%AA%9E-%E7%B9%81%E9%AB%94/peac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ictionary.cambridge.org/zht/%E8%A9%9E%E5%85%B8/%E8%8B%B1%E8%AA%9E-%E6%BC%A2%E8%AA%9E-%E7%B9%81%E9%AB%94/staff" TargetMode="External"/><Relationship Id="rId2" Type="http://schemas.openxmlformats.org/officeDocument/2006/relationships/hyperlink" Target="https://dictionary.cambridge.org/zht/%E8%A9%9E%E5%85%B8/%E8%8B%B1%E8%AA%9E-%E6%BC%A2%E8%AA%9E-%E7%B9%81%E9%AB%94/than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ictionary.cambridge.org/zht/%E8%A9%9E%E5%85%B8/%E8%8B%B1%E8%AA%9E-%E6%BC%A2%E8%AA%9E-%E7%B9%81%E9%AB%94/show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A39E98-0779-8294-D15B-790EBC66D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53030"/>
            <a:ext cx="9144000" cy="238760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Semiconductors and Energy Efficiency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25AD3A1-797D-7099-FC5E-EB71EDE6B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3134" y="3915305"/>
            <a:ext cx="9144000" cy="1655762"/>
          </a:xfrm>
        </p:spPr>
        <p:txBody>
          <a:bodyPr/>
          <a:lstStyle/>
          <a:p>
            <a:r>
              <a:rPr lang="en-US" altLang="zh-TW" dirty="0"/>
              <a:t>A1105152 </a:t>
            </a:r>
            <a:r>
              <a:rPr lang="zh-TW" altLang="en-US" dirty="0"/>
              <a:t>鄭修棋</a:t>
            </a:r>
          </a:p>
        </p:txBody>
      </p:sp>
    </p:spTree>
    <p:extLst>
      <p:ext uri="{BB962C8B-B14F-4D97-AF65-F5344CB8AC3E}">
        <p14:creationId xmlns:p14="http://schemas.microsoft.com/office/powerpoint/2010/main" val="614446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D3CEF9-85BF-A4BF-6629-097B83701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Paragraph 8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96F80B-3F6A-0964-7E35-7EF4C76F7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Energy-Saving Technology Application:</a:t>
            </a:r>
          </a:p>
          <a:p>
            <a:pPr marL="514350" indent="-514350"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Speed Drives (VSDs) and Variable Frequency Drives (VFDs) can adjust motor speed according to actual load conditions, resulting in energy savings.</a:t>
            </a:r>
          </a:p>
          <a:p>
            <a:pPr marL="514350" indent="-514350"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to fixed-speed drives, VSDs can save over 75% of energy.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07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333CC60-4ABF-CC0E-9438-BF7F873C6D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1392" y="2789144"/>
            <a:ext cx="4157100" cy="3061324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64D768D-889C-D72B-80C8-A5D16C277341}"/>
              </a:ext>
            </a:extLst>
          </p:cNvPr>
          <p:cNvSpPr txBox="1"/>
          <p:nvPr/>
        </p:nvSpPr>
        <p:spPr>
          <a:xfrm>
            <a:off x="1494317" y="2532833"/>
            <a:ext cx="26712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/>
              <a:t>FSD + FFD</a:t>
            </a:r>
            <a:endParaRPr lang="zh-TW" altLang="en-US" sz="4000" b="1" dirty="0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EE155507-DC96-7D78-483E-EA10CA5BF936}"/>
              </a:ext>
            </a:extLst>
          </p:cNvPr>
          <p:cNvSpPr/>
          <p:nvPr/>
        </p:nvSpPr>
        <p:spPr>
          <a:xfrm>
            <a:off x="5099009" y="3739839"/>
            <a:ext cx="1312332" cy="1159934"/>
          </a:xfrm>
          <a:prstGeom prst="rightArrow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71D3780-EC87-9927-A5DC-E2FD33D9E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010" y="3240719"/>
            <a:ext cx="3659314" cy="237103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70F63B8-36BD-7893-43F9-C9548504D843}"/>
              </a:ext>
            </a:extLst>
          </p:cNvPr>
          <p:cNvSpPr txBox="1"/>
          <p:nvPr/>
        </p:nvSpPr>
        <p:spPr>
          <a:xfrm>
            <a:off x="7369823" y="2532833"/>
            <a:ext cx="2810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solidFill>
                  <a:srgbClr val="C00000"/>
                </a:solidFill>
              </a:rPr>
              <a:t>V</a:t>
            </a:r>
            <a:r>
              <a:rPr lang="en-US" altLang="zh-TW" sz="4000" b="1" dirty="0"/>
              <a:t>SD + </a:t>
            </a:r>
            <a:r>
              <a:rPr lang="en-US" altLang="zh-TW" sz="4000" b="1" dirty="0">
                <a:solidFill>
                  <a:srgbClr val="C00000"/>
                </a:solidFill>
              </a:rPr>
              <a:t>V</a:t>
            </a:r>
            <a:r>
              <a:rPr lang="en-US" altLang="zh-TW" sz="4000" b="1" dirty="0"/>
              <a:t>FD</a:t>
            </a:r>
            <a:endParaRPr lang="zh-TW" altLang="en-US" sz="4000" b="1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BB74EE4-EA91-8695-44B9-355AFF7FFC82}"/>
              </a:ext>
            </a:extLst>
          </p:cNvPr>
          <p:cNvSpPr txBox="1"/>
          <p:nvPr/>
        </p:nvSpPr>
        <p:spPr>
          <a:xfrm>
            <a:off x="117430" y="6435448"/>
            <a:ext cx="975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Reference : https://sl.bing.net/iuWYNf3W7qK 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92E7D47-79C0-7EC4-28A5-230EB5F3F35D}"/>
              </a:ext>
            </a:extLst>
          </p:cNvPr>
          <p:cNvSpPr txBox="1"/>
          <p:nvPr/>
        </p:nvSpPr>
        <p:spPr>
          <a:xfrm>
            <a:off x="533400" y="431800"/>
            <a:ext cx="94572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Energy-Saving Technology</a:t>
            </a:r>
            <a:endParaRPr lang="zh-TW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986261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6992C6C-54FC-62BD-2564-E820C6259193}"/>
              </a:ext>
            </a:extLst>
          </p:cNvPr>
          <p:cNvSpPr txBox="1"/>
          <p:nvPr/>
        </p:nvSpPr>
        <p:spPr>
          <a:xfrm>
            <a:off x="1769533" y="2705725"/>
            <a:ext cx="9067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800" b="1" dirty="0"/>
              <a:t>FSD                VSD</a:t>
            </a:r>
            <a:endParaRPr lang="zh-TW" altLang="en-US" sz="8800" b="1" dirty="0"/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8DEEA0B7-EB71-319C-38FA-B67AA4F5A851}"/>
              </a:ext>
            </a:extLst>
          </p:cNvPr>
          <p:cNvSpPr/>
          <p:nvPr/>
        </p:nvSpPr>
        <p:spPr>
          <a:xfrm>
            <a:off x="4978401" y="3109779"/>
            <a:ext cx="1811866" cy="638439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3BC08FE-8974-8643-91B2-05272104BF62}"/>
              </a:ext>
            </a:extLst>
          </p:cNvPr>
          <p:cNvSpPr txBox="1"/>
          <p:nvPr/>
        </p:nvSpPr>
        <p:spPr>
          <a:xfrm rot="21327659">
            <a:off x="6237435" y="4074988"/>
            <a:ext cx="6020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solidFill>
                  <a:srgbClr val="C00000"/>
                </a:solidFill>
              </a:rPr>
              <a:t>save over 75% of energy !</a:t>
            </a:r>
            <a:endParaRPr lang="zh-TW" altLang="en-US" sz="4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120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DD12A3-F74E-6FC8-C5B6-A491913B6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Paragraph 9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1F895B-C4A6-08C7-192F-7E1713610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organizations are promoting the use of semiconductor technologies to enhance energy efficiency, including: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Consortium for Energy Efficiency (CEE): A North American nonprofit promoting efficient products and encouraging behavioral and structural changes in the energy market.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U.S. Department of Energy's EERE Office: Launching multinational initiatives to promote renewable energy.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 Semiconductor Council: Declared its ongoing commitment to improving semiconductor contributions to a cleaner environment.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0537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5CCC5D-747D-9CB6-25DF-58164E6E5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Organizations</a:t>
            </a:r>
            <a:endParaRPr lang="zh-TW" alt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EFD258F-4A1F-4F0C-6538-3D05D0C8617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98" r="723" b="1"/>
          <a:stretch/>
        </p:blipFill>
        <p:spPr>
          <a:xfrm>
            <a:off x="4415904" y="2590799"/>
            <a:ext cx="2323564" cy="233194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58A0968-430E-1A2D-B9F0-81F4911CD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509" y="3144943"/>
            <a:ext cx="3591655" cy="1223655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888B5DE2-3173-208B-E8F8-B3A7E9600444}"/>
              </a:ext>
            </a:extLst>
          </p:cNvPr>
          <p:cNvSpPr txBox="1"/>
          <p:nvPr/>
        </p:nvSpPr>
        <p:spPr>
          <a:xfrm>
            <a:off x="-42334" y="5900323"/>
            <a:ext cx="11091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Reference :   1. </a:t>
            </a:r>
            <a:r>
              <a:rPr lang="en-US" altLang="zh-TW" dirty="0">
                <a:hlinkClick r:id="rId5"/>
              </a:rPr>
              <a:t>World Semiconductor Council</a:t>
            </a:r>
            <a:endParaRPr lang="en-US" altLang="zh-TW" dirty="0"/>
          </a:p>
          <a:p>
            <a:r>
              <a:rPr lang="en-US" altLang="zh-TW" dirty="0"/>
              <a:t>                            2. </a:t>
            </a:r>
            <a:r>
              <a:rPr lang="en-US" altLang="zh-TW" dirty="0">
                <a:hlinkClick r:id="rId6"/>
              </a:rPr>
              <a:t>CEE Tiers and ENERGY STAR | Consortium for Energy Efficiency</a:t>
            </a:r>
            <a:endParaRPr lang="en-US" altLang="zh-TW" dirty="0"/>
          </a:p>
          <a:p>
            <a:r>
              <a:rPr lang="en-US" altLang="zh-TW" dirty="0"/>
              <a:t>                            3. https://www.facebook.com/share/15khLFXBKS/</a:t>
            </a:r>
            <a:endParaRPr lang="zh-TW" altLang="en-US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B1D360E8-A43D-3C04-2074-7A425EBB94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533" y="3108022"/>
            <a:ext cx="3302616" cy="137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972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E62308-8C6F-E637-4CDC-D0AB122B2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0"/>
            <a:ext cx="10515600" cy="1325563"/>
          </a:xfrm>
        </p:spPr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Vocabulary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069D81-6AB3-A93E-17F5-9FA48D7D3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733" y="1456267"/>
            <a:ext cx="10651067" cy="5283200"/>
          </a:xfrm>
        </p:spPr>
        <p:txBody>
          <a:bodyPr>
            <a:normAutofit/>
          </a:bodyPr>
          <a:lstStyle/>
          <a:p>
            <a:r>
              <a:rPr lang="en-US" altLang="zh-TW" b="1" dirty="0"/>
              <a:t>Consortium  :  n.</a:t>
            </a:r>
            <a:r>
              <a:rPr lang="zh-TW" altLang="en-US" b="1" dirty="0"/>
              <a:t>（聯盟 </a:t>
            </a:r>
            <a:r>
              <a:rPr lang="en-US" altLang="zh-TW" b="1" dirty="0"/>
              <a:t>/ </a:t>
            </a:r>
            <a:r>
              <a:rPr lang="zh-TW" altLang="en-US" b="1" dirty="0"/>
              <a:t>財團）</a:t>
            </a:r>
            <a:endParaRPr lang="en-US" altLang="zh-TW" b="1" dirty="0"/>
          </a:p>
          <a:p>
            <a:pPr>
              <a:buFont typeface="Wingdings" panose="05000000000000000000" pitchFamily="2" charset="2"/>
              <a:buChar char="à"/>
            </a:pPr>
            <a:r>
              <a:rPr lang="en-US" altLang="zh-TW" b="0" i="1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TW" sz="2400" b="0" i="1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a consortium </a:t>
            </a:r>
            <a:r>
              <a:rPr lang="en-US" altLang="zh-TW" sz="2400" b="1" i="1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of</a:t>
            </a:r>
            <a:r>
              <a:rPr lang="en-US" altLang="zh-TW" sz="2400" b="0" i="1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TW" sz="2400" b="0" i="1" u="none" strike="noStrike" dirty="0">
                <a:solidFill>
                  <a:srgbClr val="1D2A57"/>
                </a:solidFill>
                <a:effectLst/>
                <a:latin typeface="Arial" panose="020B0604020202020204" pitchFamily="34" charset="0"/>
                <a:hlinkClick r:id="rId2" tooltip="textile"/>
              </a:rPr>
              <a:t>textile</a:t>
            </a:r>
            <a:r>
              <a:rPr lang="en-US" altLang="zh-TW" sz="2400" b="0" i="1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TW" sz="2400" b="0" i="1" u="none" strike="noStrike" dirty="0">
                <a:solidFill>
                  <a:srgbClr val="1D2A57"/>
                </a:solidFill>
                <a:effectLst/>
                <a:latin typeface="Arial" panose="020B0604020202020204" pitchFamily="34" charset="0"/>
                <a:hlinkClick r:id="rId3" tooltip="manufacturers"/>
              </a:rPr>
              <a:t>manufacturers</a:t>
            </a:r>
            <a:endParaRPr lang="en-US" altLang="zh-TW" sz="2400" b="0" i="1" u="none" strike="noStrike" dirty="0">
              <a:solidFill>
                <a:srgbClr val="1D2A57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zh-TW" altLang="en-US" sz="2400" b="0" i="0" dirty="0">
                <a:solidFill>
                  <a:srgbClr val="0580E8"/>
                </a:solidFill>
                <a:effectLst/>
                <a:ea typeface="Arial" panose="020B0604020202020204" pitchFamily="34" charset="0"/>
              </a:rPr>
              <a:t>       紡織企業聯合集團</a:t>
            </a:r>
            <a:endParaRPr lang="en-US" altLang="zh-TW" sz="2400" b="0" i="0" dirty="0">
              <a:solidFill>
                <a:srgbClr val="0580E8"/>
              </a:solidFill>
              <a:effectLst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r>
              <a:rPr lang="en-US" altLang="zh-TW" b="1" dirty="0"/>
              <a:t>Initiative  :  n.</a:t>
            </a:r>
            <a:r>
              <a:rPr lang="zh-TW" altLang="en-US" b="1" dirty="0"/>
              <a:t>（倡議 </a:t>
            </a:r>
            <a:r>
              <a:rPr lang="en-US" altLang="zh-TW" b="1" dirty="0"/>
              <a:t>/ </a:t>
            </a:r>
            <a:r>
              <a:rPr lang="zh-TW" altLang="en-US" b="1" dirty="0"/>
              <a:t>措施）</a:t>
            </a:r>
            <a:endParaRPr lang="en-US" altLang="zh-TW" b="1" dirty="0">
              <a:solidFill>
                <a:srgbClr val="1D2A57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altLang="zh-TW" sz="2400" b="0" i="1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 The </a:t>
            </a:r>
            <a:r>
              <a:rPr lang="en-US" altLang="zh-TW" sz="2400" b="1" i="1" u="none" strike="noStrike" dirty="0">
                <a:solidFill>
                  <a:srgbClr val="1D2A57"/>
                </a:solidFill>
                <a:effectLst/>
                <a:latin typeface="Arial" panose="020B0604020202020204" pitchFamily="34" charset="0"/>
                <a:hlinkClick r:id="rId4" tooltip="peace"/>
              </a:rPr>
              <a:t>peace</a:t>
            </a:r>
            <a:r>
              <a:rPr lang="en-US" altLang="zh-TW" sz="2400" b="0" i="1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 initiative was </a:t>
            </a:r>
            <a:r>
              <a:rPr lang="en-US" altLang="zh-TW" sz="2400" b="0" i="1" u="none" strike="noStrike" dirty="0">
                <a:solidFill>
                  <a:srgbClr val="1D2A57"/>
                </a:solidFill>
                <a:effectLst/>
                <a:latin typeface="Arial" panose="020B0604020202020204" pitchFamily="34" charset="0"/>
                <a:hlinkClick r:id="rId5" tooltip="welcomed"/>
              </a:rPr>
              <a:t>welcomed</a:t>
            </a:r>
            <a:r>
              <a:rPr lang="en-US" altLang="zh-TW" sz="2400" b="0" i="1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 by both </a:t>
            </a:r>
            <a:r>
              <a:rPr lang="en-US" altLang="zh-TW" sz="2400" b="0" i="1" u="none" strike="noStrike" dirty="0">
                <a:solidFill>
                  <a:srgbClr val="1D2A57"/>
                </a:solidFill>
                <a:effectLst/>
                <a:latin typeface="Arial" panose="020B0604020202020204" pitchFamily="34" charset="0"/>
                <a:hlinkClick r:id="rId6" tooltip="sides"/>
              </a:rPr>
              <a:t>sides</a:t>
            </a:r>
            <a:r>
              <a:rPr lang="en-US" altLang="zh-TW" sz="2400" b="0" i="1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altLang="zh-TW" sz="2400" i="1" dirty="0">
                <a:solidFill>
                  <a:srgbClr val="1D2A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</a:t>
            </a:r>
            <a:r>
              <a:rPr lang="zh-TW" altLang="en-US" sz="2400" b="0" i="0" dirty="0">
                <a:solidFill>
                  <a:srgbClr val="0580E8"/>
                </a:solidFill>
                <a:effectLst/>
                <a:ea typeface="Arial" panose="020B0604020202020204" pitchFamily="34" charset="0"/>
              </a:rPr>
              <a:t>和平倡議受到了雙方的歡迎。</a:t>
            </a:r>
            <a:endParaRPr lang="en-US" altLang="zh-TW" sz="2400" b="0" i="0" dirty="0">
              <a:solidFill>
                <a:srgbClr val="0580E8"/>
              </a:solidFill>
              <a:effectLst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n-US" altLang="zh-TW" sz="2400" dirty="0">
              <a:solidFill>
                <a:srgbClr val="1D2A57"/>
              </a:solidFill>
              <a:latin typeface="Arial" panose="020B0604020202020204" pitchFamily="34" charset="0"/>
            </a:endParaRPr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1BCC394-EE94-66BC-FBFE-54057F1E7C5B}"/>
              </a:ext>
            </a:extLst>
          </p:cNvPr>
          <p:cNvSpPr txBox="1"/>
          <p:nvPr/>
        </p:nvSpPr>
        <p:spPr>
          <a:xfrm>
            <a:off x="7323667" y="4450834"/>
            <a:ext cx="478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Ref : 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5187864-5727-8D0A-836E-88B1C3449DF2}"/>
              </a:ext>
            </a:extLst>
          </p:cNvPr>
          <p:cNvSpPr txBox="1"/>
          <p:nvPr/>
        </p:nvSpPr>
        <p:spPr>
          <a:xfrm>
            <a:off x="262467" y="6011334"/>
            <a:ext cx="12437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Ref : 1</a:t>
            </a:r>
            <a:r>
              <a:rPr lang="en-US" altLang="zh-TW" sz="1200" dirty="0"/>
              <a:t>. https://dictionary.cambridge.org/zht/%E8%A9%9E%E5%85%B8/%E8%8B%B1%E8%AA%9E-%E6%BC%A2%E8%AA%9E-%E7%B9%81%E9%AB%94/initiative  </a:t>
            </a:r>
          </a:p>
          <a:p>
            <a:r>
              <a:rPr lang="en-US" altLang="zh-TW" dirty="0"/>
              <a:t>           2. </a:t>
            </a:r>
            <a:r>
              <a:rPr lang="en-US" altLang="zh-TW" sz="1200" dirty="0"/>
              <a:t>https://dictionary.cambridge.org/zht/%E8%A9%9E%E5%85%B8/%E8%8B%B1%E8%AA%9E-%E6%BC%A2%E8%AA%9E-%E7%B9%81%E9%AB%94/consortium</a:t>
            </a:r>
          </a:p>
          <a:p>
            <a:r>
              <a:rPr lang="en-US" altLang="zh-TW" sz="400" dirty="0"/>
              <a:t>                                               </a:t>
            </a:r>
            <a:endParaRPr lang="zh-TW" altLang="en-US" sz="400" dirty="0"/>
          </a:p>
        </p:txBody>
      </p:sp>
    </p:spTree>
    <p:extLst>
      <p:ext uri="{BB962C8B-B14F-4D97-AF65-F5344CB8AC3E}">
        <p14:creationId xmlns:p14="http://schemas.microsoft.com/office/powerpoint/2010/main" val="999611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C15848-DE8F-C9DF-776A-D6D31635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867" y="902759"/>
            <a:ext cx="10515600" cy="4351338"/>
          </a:xfrm>
        </p:spPr>
        <p:txBody>
          <a:bodyPr/>
          <a:lstStyle/>
          <a:p>
            <a:r>
              <a:rPr lang="en-US" altLang="zh-TW" b="1" dirty="0"/>
              <a:t>Commitment  :  n.</a:t>
            </a:r>
            <a:r>
              <a:rPr lang="zh-TW" altLang="en-US" b="1" dirty="0"/>
              <a:t>（承諾 </a:t>
            </a:r>
            <a:r>
              <a:rPr lang="en-US" altLang="zh-TW" b="1" dirty="0"/>
              <a:t>/ </a:t>
            </a:r>
            <a:r>
              <a:rPr lang="zh-TW" altLang="en-US" b="1" dirty="0"/>
              <a:t>投入）</a:t>
            </a:r>
            <a:r>
              <a:rPr lang="en-US" altLang="zh-TW" b="1" dirty="0">
                <a:solidFill>
                  <a:srgbClr val="1D2A57"/>
                </a:solidFill>
                <a:latin typeface="Arial" panose="020B0604020202020204" pitchFamily="34" charset="0"/>
              </a:rPr>
              <a:t>  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1D2A57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zh-TW" sz="2800" b="0" i="1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I'd like to </a:t>
            </a:r>
            <a:r>
              <a:rPr lang="en-US" altLang="zh-TW" sz="2800" b="0" i="1" u="none" strike="noStrike" dirty="0">
                <a:solidFill>
                  <a:srgbClr val="1D2A57"/>
                </a:solidFill>
                <a:effectLst/>
                <a:latin typeface="Arial" panose="020B0604020202020204" pitchFamily="34" charset="0"/>
                <a:hlinkClick r:id="rId2" tooltip="thank"/>
              </a:rPr>
              <a:t>thank</a:t>
            </a:r>
            <a:r>
              <a:rPr lang="en-US" altLang="zh-TW" sz="2800" b="0" i="1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US" altLang="zh-TW" sz="2800" b="0" i="1" u="none" strike="noStrike" dirty="0">
                <a:solidFill>
                  <a:srgbClr val="1D2A57"/>
                </a:solidFill>
                <a:effectLst/>
                <a:latin typeface="Arial" panose="020B0604020202020204" pitchFamily="34" charset="0"/>
                <a:hlinkClick r:id="rId3" tooltip="staff"/>
              </a:rPr>
              <a:t>staff</a:t>
            </a:r>
            <a:r>
              <a:rPr lang="en-US" altLang="zh-TW" sz="2800" b="0" i="1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 for having </a:t>
            </a:r>
            <a:r>
              <a:rPr lang="en-US" altLang="zh-TW" sz="2800" b="1" i="1" u="none" strike="noStrike" dirty="0">
                <a:solidFill>
                  <a:srgbClr val="1D2A57"/>
                </a:solidFill>
                <a:effectLst/>
                <a:latin typeface="Arial" panose="020B0604020202020204" pitchFamily="34" charset="0"/>
                <a:hlinkClick r:id="rId4" tooltip="shown"/>
              </a:rPr>
              <a:t>shown</a:t>
            </a:r>
            <a:r>
              <a:rPr lang="en-US" altLang="zh-TW" sz="2800" b="0" i="1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 such commitment.</a:t>
            </a:r>
          </a:p>
          <a:p>
            <a:pPr marL="0" indent="0">
              <a:buNone/>
            </a:pPr>
            <a:r>
              <a:rPr lang="en-US" altLang="zh-TW" sz="2800" i="1" dirty="0">
                <a:solidFill>
                  <a:srgbClr val="1D2A5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</a:t>
            </a:r>
            <a:r>
              <a:rPr lang="zh-TW" altLang="en-US" sz="2800" b="0" i="0" dirty="0">
                <a:solidFill>
                  <a:srgbClr val="0580E8"/>
                </a:solidFill>
                <a:effectLst/>
                <a:ea typeface="Arial" panose="020B0604020202020204" pitchFamily="34" charset="0"/>
              </a:rPr>
              <a:t>我要對全體員工作出的巨大奉獻表示感謝。</a:t>
            </a:r>
            <a:endParaRPr lang="en-US" altLang="zh-TW" sz="2800" dirty="0">
              <a:solidFill>
                <a:srgbClr val="1D2A57"/>
              </a:solidFill>
              <a:latin typeface="Arial" panose="020B0604020202020204" pitchFamily="34" charset="0"/>
            </a:endParaRPr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3A778DE-0753-09B0-A034-716A298D5347}"/>
              </a:ext>
            </a:extLst>
          </p:cNvPr>
          <p:cNvSpPr txBox="1"/>
          <p:nvPr/>
        </p:nvSpPr>
        <p:spPr>
          <a:xfrm>
            <a:off x="110066" y="6146800"/>
            <a:ext cx="1197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Ref : </a:t>
            </a:r>
            <a:r>
              <a:rPr lang="en-US" altLang="zh-TW" sz="1200" dirty="0"/>
              <a:t>https://dictionary.cambridge.org/zht/%E8%A9%9E%E5%85%B8/%E8%8B%B1%E8%AA%9E-%E6%BC%A2%E8%AA%9E-%E7%B9%81%E9%AB%94/commitment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75485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448</Words>
  <Application>Microsoft Office PowerPoint</Application>
  <PresentationFormat>寬螢幕</PresentationFormat>
  <Paragraphs>39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Times New Roman</vt:lpstr>
      <vt:lpstr>Wingdings</vt:lpstr>
      <vt:lpstr>Office 佈景主題</vt:lpstr>
      <vt:lpstr>Semiconductors and Energy Efficiency </vt:lpstr>
      <vt:lpstr>Paragraph 8</vt:lpstr>
      <vt:lpstr>PowerPoint 簡報</vt:lpstr>
      <vt:lpstr>PowerPoint 簡報</vt:lpstr>
      <vt:lpstr>Paragraph 9</vt:lpstr>
      <vt:lpstr>Organizations</vt:lpstr>
      <vt:lpstr>Vocabulary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修棋 鄭</dc:creator>
  <cp:lastModifiedBy>修棋 鄭</cp:lastModifiedBy>
  <cp:revision>1</cp:revision>
  <dcterms:created xsi:type="dcterms:W3CDTF">2025-04-23T07:25:46Z</dcterms:created>
  <dcterms:modified xsi:type="dcterms:W3CDTF">2025-04-23T07:36:24Z</dcterms:modified>
</cp:coreProperties>
</file>