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1" r:id="rId4"/>
    <p:sldId id="258" r:id="rId5"/>
    <p:sldId id="259" r:id="rId6"/>
    <p:sldId id="262" r:id="rId7"/>
    <p:sldId id="263" r:id="rId8"/>
    <p:sldId id="264" r:id="rId9"/>
    <p:sldId id="265" r:id="rId10"/>
    <p:sldId id="266" r:id="rId11"/>
    <p:sldId id="268" r:id="rId12"/>
    <p:sldId id="328" r:id="rId13"/>
    <p:sldId id="333" r:id="rId14"/>
    <p:sldId id="334" r:id="rId15"/>
    <p:sldId id="327" r:id="rId16"/>
    <p:sldId id="329" r:id="rId17"/>
    <p:sldId id="335" r:id="rId18"/>
    <p:sldId id="315" r:id="rId19"/>
    <p:sldId id="336" r:id="rId20"/>
    <p:sldId id="337" r:id="rId21"/>
    <p:sldId id="338" r:id="rId22"/>
    <p:sldId id="339" r:id="rId23"/>
    <p:sldId id="340"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BBEDC-D2BC-4C88-BE33-9811ADD37777}" type="datetimeFigureOut">
              <a:rPr lang="en-US" smtClean="0"/>
              <a:t>5/24/2021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CD2EC-1482-4B3B-9463-DB7E761276E9}" type="slidenum">
              <a:rPr lang="en-US" smtClean="0"/>
              <a:t>‹#›</a:t>
            </a:fld>
            <a:endParaRPr lang="en-US"/>
          </a:p>
        </p:txBody>
      </p:sp>
    </p:spTree>
    <p:extLst>
      <p:ext uri="{BB962C8B-B14F-4D97-AF65-F5344CB8AC3E}">
        <p14:creationId xmlns:p14="http://schemas.microsoft.com/office/powerpoint/2010/main" val="1878939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D2EC-1482-4B3B-9463-DB7E761276E9}" type="slidenum">
              <a:rPr lang="en-US" smtClean="0"/>
              <a:t>1</a:t>
            </a:fld>
            <a:endParaRPr lang="en-US"/>
          </a:p>
        </p:txBody>
      </p:sp>
    </p:spTree>
    <p:extLst>
      <p:ext uri="{BB962C8B-B14F-4D97-AF65-F5344CB8AC3E}">
        <p14:creationId xmlns:p14="http://schemas.microsoft.com/office/powerpoint/2010/main" val="193355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D2EC-1482-4B3B-9463-DB7E761276E9}" type="slidenum">
              <a:rPr lang="en-US" smtClean="0"/>
              <a:t>22</a:t>
            </a:fld>
            <a:endParaRPr lang="en-US"/>
          </a:p>
        </p:txBody>
      </p:sp>
    </p:spTree>
    <p:extLst>
      <p:ext uri="{BB962C8B-B14F-4D97-AF65-F5344CB8AC3E}">
        <p14:creationId xmlns:p14="http://schemas.microsoft.com/office/powerpoint/2010/main" val="334483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FB68-9400-4D32-81A4-B2AD755CF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1CC718-4921-416E-BD79-124B30224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BEAC90-ED5E-4B76-A940-B808C13B91B9}"/>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5" name="Footer Placeholder 4">
            <a:extLst>
              <a:ext uri="{FF2B5EF4-FFF2-40B4-BE49-F238E27FC236}">
                <a16:creationId xmlns:a16="http://schemas.microsoft.com/office/drawing/2014/main" id="{9CFC185E-162A-42E5-9766-23B4FB71C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EB27F-CBE8-4F73-BCE4-AB3815ADA5BD}"/>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373237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0311-07FD-4D43-8FCF-3BB8949D3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49210F-1833-4A5F-878F-4F63C6A01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5DD1E-E7E3-47FD-8CA5-2F919F59AD9F}"/>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5" name="Footer Placeholder 4">
            <a:extLst>
              <a:ext uri="{FF2B5EF4-FFF2-40B4-BE49-F238E27FC236}">
                <a16:creationId xmlns:a16="http://schemas.microsoft.com/office/drawing/2014/main" id="{B9C03112-7351-4CF5-B0DF-2F523FB2D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43EBA-34EF-4BA9-9F44-AC14051F9A56}"/>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98153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8F418E-9DAB-4ED4-86B9-2AF37D8069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FCBE9B-5B88-40D2-B609-D35AB19061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8BF93-4D1B-4A47-ADA1-4A6A27DB528E}"/>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5" name="Footer Placeholder 4">
            <a:extLst>
              <a:ext uri="{FF2B5EF4-FFF2-40B4-BE49-F238E27FC236}">
                <a16:creationId xmlns:a16="http://schemas.microsoft.com/office/drawing/2014/main" id="{3F88C930-26CA-4933-87AE-57387724D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E7CDD-A4EF-4A2F-A12D-9902E7369CA7}"/>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352321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AF7C-B65C-460C-AF05-C10D8F0CC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3DB510-0DF6-4C9E-A907-24F8C2E33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B278E-DE24-435E-B2C3-55EEF4EF9C25}"/>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5" name="Footer Placeholder 4">
            <a:extLst>
              <a:ext uri="{FF2B5EF4-FFF2-40B4-BE49-F238E27FC236}">
                <a16:creationId xmlns:a16="http://schemas.microsoft.com/office/drawing/2014/main" id="{32A3DF1B-3734-4D1A-A9C5-CAFC791F5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3007B-B817-4EF2-B825-2FE38F9050FD}"/>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402557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8C30-7392-447F-BF12-D84F396C6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E6B8B-9B32-4C40-83F8-3C54B792B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92A-52E1-46D0-8F19-9B154E89B3AD}"/>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5" name="Footer Placeholder 4">
            <a:extLst>
              <a:ext uri="{FF2B5EF4-FFF2-40B4-BE49-F238E27FC236}">
                <a16:creationId xmlns:a16="http://schemas.microsoft.com/office/drawing/2014/main" id="{E39D110E-FD05-4F36-A053-B06BED778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05240-30DF-4767-B821-183A94A34490}"/>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276395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AC9B-051F-430C-84C4-5AF73D901B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DBBE9-134E-417A-BF3B-46C94348BF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425132-8919-4091-A28A-8CAAC746FE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0F9785-198A-4D0E-880A-6EFA7AD10279}"/>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6" name="Footer Placeholder 5">
            <a:extLst>
              <a:ext uri="{FF2B5EF4-FFF2-40B4-BE49-F238E27FC236}">
                <a16:creationId xmlns:a16="http://schemas.microsoft.com/office/drawing/2014/main" id="{91BDA996-EBD4-41DA-B3ED-96CF05EEC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45122-8A0C-4B76-96A7-EC2F7C55C12A}"/>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347628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53C4-E92C-4AD1-97B1-D2FDB4C825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D9E05-C2F8-46AE-B854-5FDF45FA0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B2B79-95D1-40DA-8F2B-E97125FAF7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96EA3B-E14C-4082-BCD9-2509A55F92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7C9FF-317D-48D0-9504-7717CC9FC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B4E57F-983B-4CDD-A030-01F74DAA16F5}"/>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8" name="Footer Placeholder 7">
            <a:extLst>
              <a:ext uri="{FF2B5EF4-FFF2-40B4-BE49-F238E27FC236}">
                <a16:creationId xmlns:a16="http://schemas.microsoft.com/office/drawing/2014/main" id="{DC128BFF-62D3-4C3B-B5A1-204AEA06BD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FBBD7E-E2F6-442E-969C-7E0D745A8721}"/>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239301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B64C-273D-4B08-93B2-F6B01D908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B7D7B8-31F2-4C09-B53F-03C6142062DE}"/>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4" name="Footer Placeholder 3">
            <a:extLst>
              <a:ext uri="{FF2B5EF4-FFF2-40B4-BE49-F238E27FC236}">
                <a16:creationId xmlns:a16="http://schemas.microsoft.com/office/drawing/2014/main" id="{28F50238-FAF1-4899-B5F5-50537E029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DC270-DD9C-4092-803A-3E9891AB6AAD}"/>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56911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4C4BB-590B-4246-98FC-60B4E85D9FEA}"/>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3" name="Footer Placeholder 2">
            <a:extLst>
              <a:ext uri="{FF2B5EF4-FFF2-40B4-BE49-F238E27FC236}">
                <a16:creationId xmlns:a16="http://schemas.microsoft.com/office/drawing/2014/main" id="{A851561B-360B-4FDC-B617-A71CDAD29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D8DE98-4229-417E-98E3-18374EF5B322}"/>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181027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DDF7-102C-4260-A85D-AAFF3DBEE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C0CF78-E284-4EDD-B3CF-FAC3E9B45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0B6B4C-8C55-41FB-9FDB-FE0A9059B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95C33-B023-4516-9055-EA7E9DEEEBB8}"/>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6" name="Footer Placeholder 5">
            <a:extLst>
              <a:ext uri="{FF2B5EF4-FFF2-40B4-BE49-F238E27FC236}">
                <a16:creationId xmlns:a16="http://schemas.microsoft.com/office/drawing/2014/main" id="{ABB96D32-09A0-43A0-923E-88C807074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7971F-0F7A-43FA-9E03-CF427F260B16}"/>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207736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8A3C-B68C-4BC5-9E53-E7380490E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9882A2-3F38-435A-BF5B-0DEED65AD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DEB46-52D3-4726-BE2D-40AC5DDE2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DE248-3FF9-4138-B984-4CE63B6E0447}"/>
              </a:ext>
            </a:extLst>
          </p:cNvPr>
          <p:cNvSpPr>
            <a:spLocks noGrp="1"/>
          </p:cNvSpPr>
          <p:nvPr>
            <p:ph type="dt" sz="half" idx="10"/>
          </p:nvPr>
        </p:nvSpPr>
        <p:spPr/>
        <p:txBody>
          <a:bodyPr/>
          <a:lstStyle/>
          <a:p>
            <a:fld id="{AEC2B034-F631-4F91-9307-CEEAB7DEF237}" type="datetimeFigureOut">
              <a:rPr lang="en-US" smtClean="0"/>
              <a:t>5/24/2021</a:t>
            </a:fld>
            <a:endParaRPr lang="en-US"/>
          </a:p>
        </p:txBody>
      </p:sp>
      <p:sp>
        <p:nvSpPr>
          <p:cNvPr id="6" name="Footer Placeholder 5">
            <a:extLst>
              <a:ext uri="{FF2B5EF4-FFF2-40B4-BE49-F238E27FC236}">
                <a16:creationId xmlns:a16="http://schemas.microsoft.com/office/drawing/2014/main" id="{48D9F305-E80B-4A9E-8D20-0309D0881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DE7B4-9AB7-4D50-BEE4-10DF6236A1EA}"/>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80554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45188-695D-4D7C-88CA-C977230B1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81DAEC-3187-41DF-B02B-7B877EC84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C7406-B11E-4A95-ABC9-940C54F4F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2B034-F631-4F91-9307-CEEAB7DEF237}" type="datetimeFigureOut">
              <a:rPr lang="en-US" smtClean="0"/>
              <a:t>5/24/2021</a:t>
            </a:fld>
            <a:endParaRPr lang="en-US"/>
          </a:p>
        </p:txBody>
      </p:sp>
      <p:sp>
        <p:nvSpPr>
          <p:cNvPr id="5" name="Footer Placeholder 4">
            <a:extLst>
              <a:ext uri="{FF2B5EF4-FFF2-40B4-BE49-F238E27FC236}">
                <a16:creationId xmlns:a16="http://schemas.microsoft.com/office/drawing/2014/main" id="{71C202BC-78FB-405C-BA06-B4E442A15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EAB4B1-4897-4692-A728-C160205D7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CA1F0-9066-4663-BBFC-C3588BE60D48}" type="slidenum">
              <a:rPr lang="en-US" smtClean="0"/>
              <a:t>‹#›</a:t>
            </a:fld>
            <a:endParaRPr lang="en-US"/>
          </a:p>
        </p:txBody>
      </p:sp>
    </p:spTree>
    <p:extLst>
      <p:ext uri="{BB962C8B-B14F-4D97-AF65-F5344CB8AC3E}">
        <p14:creationId xmlns:p14="http://schemas.microsoft.com/office/powerpoint/2010/main" val="408756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9097-A6FC-4871-972E-19F2B412793C}"/>
              </a:ext>
            </a:extLst>
          </p:cNvPr>
          <p:cNvSpPr>
            <a:spLocks noGrp="1"/>
          </p:cNvSpPr>
          <p:nvPr>
            <p:ph type="ctrTitle"/>
          </p:nvPr>
        </p:nvSpPr>
        <p:spPr/>
        <p:txBody>
          <a:bodyPr/>
          <a:lstStyle/>
          <a:p>
            <a:r>
              <a:rPr lang="en-US" dirty="0"/>
              <a:t>April Report</a:t>
            </a:r>
          </a:p>
        </p:txBody>
      </p:sp>
      <p:sp>
        <p:nvSpPr>
          <p:cNvPr id="4" name="Subtitle 2">
            <a:extLst>
              <a:ext uri="{FF2B5EF4-FFF2-40B4-BE49-F238E27FC236}">
                <a16:creationId xmlns:a16="http://schemas.microsoft.com/office/drawing/2014/main" id="{9ACC56C8-0D77-46E1-A075-A643302D7EF9}"/>
              </a:ext>
            </a:extLst>
          </p:cNvPr>
          <p:cNvSpPr>
            <a:spLocks noGrp="1"/>
          </p:cNvSpPr>
          <p:nvPr>
            <p:ph type="subTitle" idx="1"/>
          </p:nvPr>
        </p:nvSpPr>
        <p:spPr>
          <a:xfrm>
            <a:off x="1524000" y="3602038"/>
            <a:ext cx="9144000" cy="1655762"/>
          </a:xfrm>
        </p:spPr>
        <p:txBody>
          <a:bodyPr/>
          <a:lstStyle/>
          <a:p>
            <a:r>
              <a:rPr lang="en-US" dirty="0"/>
              <a:t>Sanjay </a:t>
            </a:r>
            <a:r>
              <a:rPr lang="en-US" dirty="0" err="1"/>
              <a:t>Madria</a:t>
            </a:r>
            <a:endParaRPr lang="en-US" dirty="0"/>
          </a:p>
        </p:txBody>
      </p:sp>
    </p:spTree>
    <p:extLst>
      <p:ext uri="{BB962C8B-B14F-4D97-AF65-F5344CB8AC3E}">
        <p14:creationId xmlns:p14="http://schemas.microsoft.com/office/powerpoint/2010/main" val="58716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EB66-7AF7-4226-BFB5-35F4BB83385A}"/>
              </a:ext>
            </a:extLst>
          </p:cNvPr>
          <p:cNvSpPr>
            <a:spLocks noGrp="1"/>
          </p:cNvSpPr>
          <p:nvPr>
            <p:ph type="title"/>
          </p:nvPr>
        </p:nvSpPr>
        <p:spPr/>
        <p:txBody>
          <a:bodyPr/>
          <a:lstStyle/>
          <a:p>
            <a:r>
              <a:rPr lang="en-US" dirty="0"/>
              <a:t>Content Caching for DTN network</a:t>
            </a:r>
          </a:p>
        </p:txBody>
      </p:sp>
      <p:sp>
        <p:nvSpPr>
          <p:cNvPr id="3" name="Content Placeholder 2">
            <a:extLst>
              <a:ext uri="{FF2B5EF4-FFF2-40B4-BE49-F238E27FC236}">
                <a16:creationId xmlns:a16="http://schemas.microsoft.com/office/drawing/2014/main" id="{7BDF20EB-C7A9-4078-AC66-A989DE862AAC}"/>
              </a:ext>
            </a:extLst>
          </p:cNvPr>
          <p:cNvSpPr>
            <a:spLocks noGrp="1"/>
          </p:cNvSpPr>
          <p:nvPr>
            <p:ph idx="1"/>
          </p:nvPr>
        </p:nvSpPr>
        <p:spPr/>
        <p:txBody>
          <a:bodyPr/>
          <a:lstStyle/>
          <a:p>
            <a:r>
              <a:rPr lang="en-US" dirty="0">
                <a:hlinkClick r:id="rId2" action="ppaction://hlinksldjump"/>
              </a:rPr>
              <a:t>Problem statement.</a:t>
            </a:r>
            <a:endParaRPr lang="en-US" dirty="0"/>
          </a:p>
          <a:p>
            <a:r>
              <a:rPr lang="en-US" dirty="0">
                <a:hlinkClick r:id="rId3" action="ppaction://hlinksldjump"/>
              </a:rPr>
              <a:t>Object 1 and solutions.</a:t>
            </a:r>
            <a:endParaRPr lang="en-US" dirty="0"/>
          </a:p>
          <a:p>
            <a:r>
              <a:rPr lang="en-US" dirty="0">
                <a:hlinkClick r:id="rId4" action="ppaction://hlinksldjump"/>
              </a:rPr>
              <a:t>Object 2 and solutions.</a:t>
            </a:r>
            <a:endParaRPr lang="en-US" dirty="0"/>
          </a:p>
          <a:p>
            <a:r>
              <a:rPr lang="en-US" dirty="0">
                <a:hlinkClick r:id="rId5" action="ppaction://hlinksldjump"/>
              </a:rPr>
              <a:t>Object 3 and solutions.</a:t>
            </a:r>
            <a:endParaRPr lang="en-US" dirty="0"/>
          </a:p>
        </p:txBody>
      </p:sp>
    </p:spTree>
    <p:extLst>
      <p:ext uri="{BB962C8B-B14F-4D97-AF65-F5344CB8AC3E}">
        <p14:creationId xmlns:p14="http://schemas.microsoft.com/office/powerpoint/2010/main" val="3133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119B-7DE5-4DFF-B26B-8CFDA923377A}"/>
              </a:ext>
            </a:extLst>
          </p:cNvPr>
          <p:cNvSpPr>
            <a:spLocks noGrp="1"/>
          </p:cNvSpPr>
          <p:nvPr>
            <p:ph type="title"/>
          </p:nvPr>
        </p:nvSpPr>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747D2ECB-CC3C-41F3-8B9A-87E1C74349D4}"/>
              </a:ext>
            </a:extLst>
          </p:cNvPr>
          <p:cNvSpPr>
            <a:spLocks noGrp="1"/>
          </p:cNvSpPr>
          <p:nvPr>
            <p:ph idx="1"/>
          </p:nvPr>
        </p:nvSpPr>
        <p:spPr>
          <a:xfrm>
            <a:off x="838200" y="1981199"/>
            <a:ext cx="10515600" cy="4680857"/>
          </a:xfrm>
        </p:spPr>
        <p:txBody>
          <a:bodyPr>
            <a:normAutofit/>
          </a:bodyPr>
          <a:lstStyle/>
          <a:p>
            <a:r>
              <a:rPr lang="en-US" sz="2400" dirty="0">
                <a:latin typeface="Times New Roman" panose="02020603050405020304" pitchFamily="18" charset="0"/>
                <a:cs typeface="Times New Roman" panose="02020603050405020304" pitchFamily="18" charset="0"/>
              </a:rPr>
              <a:t>A message needs to be forwarded to a set of nodes who have higher interest similarity with this message. Besides, messages need to be forwarded to the CC also as many as possible.</a:t>
            </a:r>
          </a:p>
          <a:p>
            <a:r>
              <a:rPr lang="en-US" sz="2400" dirty="0">
                <a:latin typeface="Times New Roman" panose="02020603050405020304" pitchFamily="18" charset="0"/>
                <a:cs typeface="Times New Roman" panose="02020603050405020304" pitchFamily="18" charset="0"/>
              </a:rPr>
              <a:t>While forwarding messages, congestion may occur to the nodes with high mobility and contacts. </a:t>
            </a:r>
          </a:p>
          <a:p>
            <a:r>
              <a:rPr lang="en-US" sz="2400" dirty="0">
                <a:latin typeface="Times New Roman" panose="02020603050405020304" pitchFamily="18" charset="0"/>
                <a:cs typeface="Times New Roman" panose="02020603050405020304" pitchFamily="18" charset="0"/>
              </a:rPr>
              <a:t>Different events lead to different topic as trending or important. These need to be identified and quickly dispersed.</a:t>
            </a:r>
          </a:p>
          <a:p>
            <a:r>
              <a:rPr lang="en-US" sz="2400" dirty="0">
                <a:latin typeface="Times New Roman" panose="02020603050405020304" pitchFamily="18" charset="0"/>
                <a:cs typeface="Times New Roman" panose="02020603050405020304" pitchFamily="18" charset="0"/>
              </a:rPr>
              <a:t>Due to limited bandwidth and intermittent connection among the node in a DTN, content transmission from further node causes long-transmission delay which can be handled by efficient cache management.</a:t>
            </a:r>
          </a:p>
          <a:p>
            <a:r>
              <a:rPr lang="en-US" sz="2400" dirty="0">
                <a:latin typeface="Times New Roman" panose="02020603050405020304" pitchFamily="18" charset="0"/>
                <a:cs typeface="Times New Roman" panose="02020603050405020304" pitchFamily="18" charset="0"/>
              </a:rPr>
              <a:t>As nodes also move, their trajectories need to be analyzed in deciding what content to cache in which node.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31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D245-8B4E-4CD8-9167-BF5151ABB4EE}"/>
              </a:ext>
            </a:extLst>
          </p:cNvPr>
          <p:cNvSpPr>
            <a:spLocks noGrp="1"/>
          </p:cNvSpPr>
          <p:nvPr>
            <p:ph type="title"/>
          </p:nvPr>
        </p:nvSpPr>
        <p:spPr/>
        <p:txBody>
          <a:bodyPr>
            <a:normAutofit/>
          </a:bodyPr>
          <a:lstStyle/>
          <a:p>
            <a:r>
              <a:rPr lang="en-US" dirty="0"/>
              <a:t>Objective 1: Priority Content Delivery</a:t>
            </a:r>
          </a:p>
        </p:txBody>
      </p:sp>
      <p:sp>
        <p:nvSpPr>
          <p:cNvPr id="3" name="Content Placeholder 2">
            <a:extLst>
              <a:ext uri="{FF2B5EF4-FFF2-40B4-BE49-F238E27FC236}">
                <a16:creationId xmlns:a16="http://schemas.microsoft.com/office/drawing/2014/main" id="{B6981ADC-300B-4CC4-82FA-E6CD01EC611F}"/>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Some content may have more priority due to an event and forwarding those content to the CC needs to be fast.</a:t>
            </a:r>
          </a:p>
          <a:p>
            <a:r>
              <a:rPr lang="en-US" sz="2200" dirty="0">
                <a:latin typeface="Times New Roman" panose="02020603050405020304" pitchFamily="18" charset="0"/>
                <a:cs typeface="Times New Roman" panose="02020603050405020304" pitchFamily="18" charset="0"/>
              </a:rPr>
              <a:t>We propose to detect the content with higher priority and transfer them among the nodes as much as possible so that those content will be delivered to the CC and nodes quickly and everyone will be aware of the incident.</a:t>
            </a:r>
          </a:p>
          <a:p>
            <a:r>
              <a:rPr lang="en-US" sz="2200" dirty="0">
                <a:latin typeface="Times New Roman" panose="02020603050405020304" pitchFamily="18" charset="0"/>
                <a:cs typeface="Times New Roman" panose="02020603050405020304" pitchFamily="18" charset="0"/>
              </a:rPr>
              <a:t>However, priority content may become less important after some time, and hence our approach can handle this issue by emphasizing more on content generated in recent time slots than previous time slots.</a:t>
            </a:r>
          </a:p>
        </p:txBody>
      </p:sp>
    </p:spTree>
    <p:extLst>
      <p:ext uri="{BB962C8B-B14F-4D97-AF65-F5344CB8AC3E}">
        <p14:creationId xmlns:p14="http://schemas.microsoft.com/office/powerpoint/2010/main" val="151888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1485-CA3A-4630-865F-4B6ECFE03F44}"/>
              </a:ext>
            </a:extLst>
          </p:cNvPr>
          <p:cNvSpPr>
            <a:spLocks noGrp="1"/>
          </p:cNvSpPr>
          <p:nvPr>
            <p:ph type="title"/>
          </p:nvPr>
        </p:nvSpPr>
        <p:spPr/>
        <p:txBody>
          <a:bodyPr/>
          <a:lstStyle/>
          <a:p>
            <a:r>
              <a:rPr lang="en-US" dirty="0"/>
              <a:t>Trending topic detection</a:t>
            </a:r>
          </a:p>
        </p:txBody>
      </p:sp>
      <p:sp>
        <p:nvSpPr>
          <p:cNvPr id="3" name="Content Placeholder 2">
            <a:extLst>
              <a:ext uri="{FF2B5EF4-FFF2-40B4-BE49-F238E27FC236}">
                <a16:creationId xmlns:a16="http://schemas.microsoft.com/office/drawing/2014/main" id="{E1A0A315-981D-441F-8783-378002E58DA0}"/>
              </a:ext>
            </a:extLst>
          </p:cNvPr>
          <p:cNvSpPr>
            <a:spLocks noGrp="1"/>
          </p:cNvSpPr>
          <p:nvPr>
            <p:ph idx="1"/>
          </p:nvPr>
        </p:nvSpPr>
        <p:spPr>
          <a:xfrm>
            <a:off x="838200" y="1825625"/>
            <a:ext cx="10515600" cy="4531632"/>
          </a:xfrm>
        </p:spPr>
        <p:txBody>
          <a:bodyPr>
            <a:normAutofit fontScale="92500"/>
          </a:bodyPr>
          <a:lstStyle/>
          <a:p>
            <a:r>
              <a:rPr lang="en-US" dirty="0">
                <a:latin typeface="Times New Roman" panose="02020603050405020304" pitchFamily="18" charset="0"/>
                <a:cs typeface="Times New Roman" panose="02020603050405020304" pitchFamily="18" charset="0"/>
              </a:rPr>
              <a:t>Message generation information is stored in the nodes by discretizing time in several time windows.</a:t>
            </a:r>
          </a:p>
          <a:p>
            <a:r>
              <a:rPr lang="en-US" dirty="0">
                <a:latin typeface="Times New Roman" panose="02020603050405020304" pitchFamily="18" charset="0"/>
                <a:cs typeface="Times New Roman" panose="02020603050405020304" pitchFamily="18" charset="0"/>
              </a:rPr>
              <a:t>The trending topics can be identified by the “TF-IDF” (Term Frequency, Inverse Document Frequency) method by considering the topics of the generated messages in certain number of time windows.</a:t>
            </a:r>
          </a:p>
          <a:p>
            <a:r>
              <a:rPr lang="en-US" dirty="0">
                <a:latin typeface="Times New Roman" panose="02020603050405020304" pitchFamily="18" charset="0"/>
                <a:cs typeface="Times New Roman" panose="02020603050405020304" pitchFamily="18" charset="0"/>
              </a:rPr>
              <a:t>Messages regarding trending topics are generated a lot in a short time span. Hence, we modify the “TF-IDF” by squaring the “TF” value of the topics.</a:t>
            </a:r>
          </a:p>
          <a:p>
            <a:r>
              <a:rPr lang="en-US" dirty="0">
                <a:latin typeface="Times New Roman" panose="02020603050405020304" pitchFamily="18" charset="0"/>
                <a:cs typeface="Times New Roman" panose="02020603050405020304" pitchFamily="18" charset="0"/>
              </a:rPr>
              <a:t>However, messages for an event are generated in certain location. Hence, we consider the Standard Deviation (SD) of the location of the generated messages’ topics to find out how </a:t>
            </a:r>
            <a:r>
              <a:rPr lang="en-US" dirty="0" err="1">
                <a:latin typeface="Times New Roman" panose="02020603050405020304" pitchFamily="18" charset="0"/>
                <a:cs typeface="Times New Roman" panose="02020603050405020304" pitchFamily="18" charset="0"/>
              </a:rPr>
              <a:t>distributively</a:t>
            </a:r>
            <a:r>
              <a:rPr lang="en-US" dirty="0">
                <a:latin typeface="Times New Roman" panose="02020603050405020304" pitchFamily="18" charset="0"/>
                <a:cs typeface="Times New Roman" panose="02020603050405020304" pitchFamily="18" charset="0"/>
              </a:rPr>
              <a:t> they are being generated.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13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4A7D-DFEA-4E36-8C24-D5739F726A97}"/>
              </a:ext>
            </a:extLst>
          </p:cNvPr>
          <p:cNvSpPr>
            <a:spLocks noGrp="1"/>
          </p:cNvSpPr>
          <p:nvPr>
            <p:ph type="title"/>
          </p:nvPr>
        </p:nvSpPr>
        <p:spPr/>
        <p:txBody>
          <a:bodyPr/>
          <a:lstStyle/>
          <a:p>
            <a:r>
              <a:rPr lang="en-US" dirty="0"/>
              <a:t>Trending topic detection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9E8979-5E87-4C65-BF6E-AE2D78DF94E3}"/>
                  </a:ext>
                </a:extLst>
              </p:cNvPr>
              <p:cNvSpPr>
                <a:spLocks noGrp="1"/>
              </p:cNvSpPr>
              <p:nvPr>
                <p:ph idx="1"/>
              </p:nvPr>
            </p:nvSpPr>
            <p:spPr>
              <a:xfrm>
                <a:off x="838200" y="1825625"/>
                <a:ext cx="10515600" cy="4827724"/>
              </a:xfrm>
            </p:spPr>
            <p:txBody>
              <a:bodyPr>
                <a:normAutofit fontScale="85000" lnSpcReduction="10000"/>
              </a:bodyPr>
              <a:lstStyle/>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We calculate the modified TF-IDF value of a topic t for a time window as follows:</a:t>
                </a:r>
                <a:endParaRPr lang="en-US" sz="1800" dirty="0">
                  <a:effectLst/>
                  <a:latin typeface="Arial" panose="020B0604020202020204" pitchFamily="34" charset="0"/>
                  <a:ea typeface="Arial" panose="020B0604020202020204" pitchFamily="34" charset="0"/>
                </a:endParaRPr>
              </a:p>
              <a:p>
                <a:pPr>
                  <a:lnSpc>
                    <a:spcPct val="115000"/>
                  </a:lnSpc>
                  <a:spcBef>
                    <a:spcPts val="0"/>
                  </a:spcBef>
                </a:pPr>
                <a:r>
                  <a:rPr lang="en-US" sz="1800" dirty="0">
                    <a:effectLst/>
                    <a:latin typeface="Times New Roman" panose="02020603050405020304" pitchFamily="18" charset="0"/>
                    <a:ea typeface="Arial" panose="020B0604020202020204" pitchFamily="34" charset="0"/>
                  </a:rPr>
                  <a:t>TF(t)= </a:t>
                </a:r>
                <a14:m>
                  <m:oMath xmlns:m="http://schemas.openxmlformats.org/officeDocument/2006/math">
                    <m:f>
                      <m:fPr>
                        <m:ctrlPr>
                          <a:rPr lang="en-US" sz="1800" i="1">
                            <a:effectLst/>
                            <a:latin typeface="Cambria Math" panose="02040503050406030204" pitchFamily="18" charset="0"/>
                            <a:ea typeface="Arial" panose="020B0604020202020204" pitchFamily="34" charset="0"/>
                          </a:rPr>
                        </m:ctrlPr>
                      </m:fPr>
                      <m:num>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Pr>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e>
                          <m:sub>
                            <m:r>
                              <a:rPr lang="en-US" sz="1800" i="1">
                                <a:effectLst/>
                                <a:latin typeface="Cambria Math" panose="02040503050406030204" pitchFamily="18" charset="0"/>
                                <a:ea typeface="Arial" panose="020B0604020202020204" pitchFamily="34" charset="0"/>
                                <a:cs typeface="Times New Roman" panose="02020603050405020304" pitchFamily="18" charset="0"/>
                              </a:rPr>
                              <m:t>𝑐𝑢𝑟</m:t>
                            </m:r>
                          </m:sub>
                        </m:sSub>
                        <m:r>
                          <a:rPr lang="en-US" sz="1800">
                            <a:effectLst/>
                            <a:latin typeface="Cambria Math" panose="02040503050406030204" pitchFamily="18" charset="0"/>
                            <a:ea typeface="Arial" panose="020B0604020202020204" pitchFamily="34" charset="0"/>
                            <a:cs typeface="Times New Roman" panose="02020603050405020304" pitchFamily="18" charset="0"/>
                          </a:rPr>
                          <m:t>)</m:t>
                        </m:r>
                      </m:num>
                      <m:den>
                        <m:nary>
                          <m:naryPr>
                            <m:chr m:val="∑"/>
                            <m:grow m:val="on"/>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naryPr>
                          <m:sub>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sub>
                          <m:sup/>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Pr>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e>
                              <m:sub>
                                <m:r>
                                  <a:rPr lang="en-US" sz="1800" i="1">
                                    <a:effectLst/>
                                    <a:latin typeface="Cambria Math" panose="02040503050406030204" pitchFamily="18" charset="0"/>
                                    <a:ea typeface="Arial" panose="020B0604020202020204" pitchFamily="34" charset="0"/>
                                    <a:cs typeface="Times New Roman" panose="02020603050405020304" pitchFamily="18" charset="0"/>
                                  </a:rPr>
                                  <m:t>𝑐𝑢𝑟</m:t>
                                </m:r>
                              </m:sub>
                            </m:sSub>
                            <m:r>
                              <a:rPr lang="en-US" sz="1800">
                                <a:effectLst/>
                                <a:latin typeface="Cambria Math" panose="02040503050406030204" pitchFamily="18" charset="0"/>
                                <a:ea typeface="Arial" panose="020B0604020202020204" pitchFamily="34" charset="0"/>
                                <a:cs typeface="Times New Roman" panose="02020603050405020304" pitchFamily="18" charset="0"/>
                              </a:rPr>
                              <m:t>)</m:t>
                            </m:r>
                          </m:e>
                        </m:nary>
                      </m:den>
                    </m:f>
                  </m:oMath>
                </a14:m>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a:lnSpc>
                    <a:spcPct val="115000"/>
                  </a:lnSpc>
                  <a:spcBef>
                    <a:spcPts val="0"/>
                  </a:spcBef>
                </a:pPr>
                <a:r>
                  <a:rPr lang="en-US" sz="1800" dirty="0">
                    <a:effectLst/>
                    <a:latin typeface="Times New Roman" panose="02020603050405020304" pitchFamily="18" charset="0"/>
                    <a:ea typeface="Arial" panose="020B0604020202020204" pitchFamily="34" charset="0"/>
                  </a:rPr>
                  <a:t>IDF(t)=</a:t>
                </a:r>
                <a14:m>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nary>
                          <m:naryPr>
                            <m:chr m:val="∑"/>
                            <m:grow m:val="on"/>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naryPr>
                          <m:sub>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sub>
                          <m:sup/>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Times New Roman" panose="02020603050405020304" pitchFamily="18" charset="0"/>
                              </a:rPr>
                              <m:t>)</m:t>
                            </m:r>
                          </m:e>
                        </m:nary>
                      </m:num>
                      <m:den>
                        <m:nary>
                          <m:naryPr>
                            <m:chr m:val="∑"/>
                            <m:grow m:val="on"/>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naryPr>
                          <m:sub>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sub>
                          <m:sup/>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Times New Roman" panose="02020603050405020304" pitchFamily="18" charset="0"/>
                              </a:rPr>
                              <m:t>)</m:t>
                            </m:r>
                          </m:e>
                        </m:nary>
                      </m:den>
                    </m:f>
                  </m:oMath>
                </a14:m>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SD(t) =SD </a:t>
                </a:r>
                <a:r>
                  <a:rPr lang="en-US" sz="1800" baseline="-25000" dirty="0">
                    <a:effectLst/>
                    <a:latin typeface="Cambria Math" panose="02040503050406030204" pitchFamily="18" charset="0"/>
                    <a:ea typeface="Arial" panose="020B0604020202020204" pitchFamily="34" charset="0"/>
                    <a:cs typeface="Cambria Math" panose="02040503050406030204" pitchFamily="18" charset="0"/>
                  </a:rPr>
                  <a:t>∀</a:t>
                </a:r>
                <a:r>
                  <a:rPr lang="en-US" sz="1800" baseline="-25000" dirty="0">
                    <a:effectLst/>
                    <a:latin typeface="Times New Roman" panose="02020603050405020304" pitchFamily="18" charset="0"/>
                    <a:ea typeface="Arial" panose="020B0604020202020204" pitchFamily="34" charset="0"/>
                  </a:rPr>
                  <a:t>m </a:t>
                </a:r>
                <a:r>
                  <a:rPr lang="en-US" sz="1800" baseline="-25000" dirty="0">
                    <a:effectLst/>
                    <a:latin typeface="Cambria Math" panose="02040503050406030204" pitchFamily="18" charset="0"/>
                    <a:ea typeface="Arial" panose="020B0604020202020204" pitchFamily="34" charset="0"/>
                    <a:cs typeface="Cambria Math" panose="02040503050406030204" pitchFamily="18" charset="0"/>
                  </a:rPr>
                  <a:t>∈ </a:t>
                </a:r>
                <a:r>
                  <a:rPr lang="en-US" sz="1800" baseline="-25000" dirty="0">
                    <a:effectLst/>
                    <a:latin typeface="Times New Roman" panose="02020603050405020304" pitchFamily="18" charset="0"/>
                    <a:ea typeface="Arial" panose="020B0604020202020204" pitchFamily="34" charset="0"/>
                  </a:rPr>
                  <a:t>M (t, </a:t>
                </a:r>
                <a:r>
                  <a:rPr lang="en-US" sz="1800" baseline="-25000" dirty="0" err="1">
                    <a:effectLst/>
                    <a:latin typeface="Times New Roman" panose="02020603050405020304" pitchFamily="18" charset="0"/>
                    <a:ea typeface="Arial" panose="020B0604020202020204" pitchFamily="34" charset="0"/>
                  </a:rPr>
                  <a:t>tw_cur</a:t>
                </a:r>
                <a:r>
                  <a:rPr lang="en-US" sz="1800" baseline="-25000" dirty="0">
                    <a:effectLst/>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Location(m)</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Where Count (t, </a:t>
                </a:r>
                <a:r>
                  <a:rPr lang="en-US" sz="1800" dirty="0" err="1">
                    <a:effectLst/>
                    <a:latin typeface="Times New Roman" panose="02020603050405020304" pitchFamily="18" charset="0"/>
                    <a:ea typeface="Arial" panose="020B0604020202020204" pitchFamily="34" charset="0"/>
                  </a:rPr>
                  <a:t>tw</a:t>
                </a:r>
                <a:r>
                  <a:rPr lang="en-US" sz="1800" dirty="0">
                    <a:effectLst/>
                    <a:latin typeface="Times New Roman" panose="02020603050405020304" pitchFamily="18" charset="0"/>
                    <a:ea typeface="Arial" panose="020B0604020202020204" pitchFamily="34" charset="0"/>
                  </a:rPr>
                  <a:t>) defines the number of times a topic t appeared in a time window </a:t>
                </a:r>
                <a:r>
                  <a:rPr lang="en-US" sz="1800" dirty="0" err="1">
                    <a:effectLst/>
                    <a:latin typeface="Times New Roman" panose="02020603050405020304" pitchFamily="18" charset="0"/>
                    <a:ea typeface="Arial" panose="020B0604020202020204" pitchFamily="34" charset="0"/>
                  </a:rPr>
                  <a:t>tw</a:t>
                </a:r>
                <a:r>
                  <a:rPr lang="en-US" sz="1800" dirty="0">
                    <a:effectLst/>
                    <a:latin typeface="Times New Roman" panose="02020603050405020304" pitchFamily="18" charset="0"/>
                    <a:ea typeface="Arial" panose="020B0604020202020204" pitchFamily="34" charset="0"/>
                  </a:rPr>
                  <a:t>. T is the set of all topics and TW is the set of all time windows. </a:t>
                </a:r>
                <a:r>
                  <a:rPr lang="en-US" sz="1800" dirty="0" err="1">
                    <a:effectLst/>
                    <a:latin typeface="Times New Roman" panose="02020603050405020304" pitchFamily="18" charset="0"/>
                    <a:ea typeface="Arial" panose="020B0604020202020204" pitchFamily="34" charset="0"/>
                  </a:rPr>
                  <a:t>tw</a:t>
                </a:r>
                <a:r>
                  <a:rPr lang="en-US" sz="1800" baseline="-25000" dirty="0" err="1">
                    <a:effectLst/>
                    <a:latin typeface="Times New Roman" panose="02020603050405020304" pitchFamily="18" charset="0"/>
                    <a:ea typeface="Arial" panose="020B0604020202020204" pitchFamily="34" charset="0"/>
                  </a:rPr>
                  <a:t>cur</a:t>
                </a:r>
                <a:r>
                  <a:rPr lang="en-US" sz="1800" dirty="0">
                    <a:effectLst/>
                    <a:latin typeface="Times New Roman" panose="02020603050405020304" pitchFamily="18" charset="0"/>
                    <a:ea typeface="Arial" panose="020B0604020202020204" pitchFamily="34" charset="0"/>
                  </a:rPr>
                  <a:t> is the current time window. M (t, </a:t>
                </a:r>
                <a:r>
                  <a:rPr lang="en-US" sz="1800" dirty="0" err="1">
                    <a:effectLst/>
                    <a:latin typeface="Times New Roman" panose="02020603050405020304" pitchFamily="18" charset="0"/>
                    <a:ea typeface="Arial" panose="020B0604020202020204" pitchFamily="34" charset="0"/>
                  </a:rPr>
                  <a:t>tw</a:t>
                </a:r>
                <a:r>
                  <a:rPr lang="en-US" sz="1800" baseline="-25000" dirty="0" err="1">
                    <a:effectLst/>
                    <a:latin typeface="Times New Roman" panose="02020603050405020304" pitchFamily="18" charset="0"/>
                    <a:ea typeface="Arial" panose="020B0604020202020204" pitchFamily="34" charset="0"/>
                  </a:rPr>
                  <a:t>cur</a:t>
                </a:r>
                <a:r>
                  <a:rPr lang="en-US" sz="1800" dirty="0">
                    <a:effectLst/>
                    <a:latin typeface="Times New Roman" panose="02020603050405020304" pitchFamily="18" charset="0"/>
                    <a:ea typeface="Arial" panose="020B0604020202020204" pitchFamily="34" charset="0"/>
                  </a:rPr>
                  <a:t>) is the set of messages containing topic t and generated in </a:t>
                </a:r>
                <a:r>
                  <a:rPr lang="en-US" sz="1800" dirty="0" err="1">
                    <a:effectLst/>
                    <a:latin typeface="Times New Roman" panose="02020603050405020304" pitchFamily="18" charset="0"/>
                    <a:ea typeface="Arial" panose="020B0604020202020204" pitchFamily="34" charset="0"/>
                  </a:rPr>
                  <a:t>tw</a:t>
                </a:r>
                <a:r>
                  <a:rPr lang="en-US" sz="1800" baseline="-25000" dirty="0" err="1">
                    <a:effectLst/>
                    <a:latin typeface="Times New Roman" panose="02020603050405020304" pitchFamily="18" charset="0"/>
                    <a:ea typeface="Arial" panose="020B0604020202020204" pitchFamily="34" charset="0"/>
                  </a:rPr>
                  <a:t>cur</a:t>
                </a:r>
                <a:r>
                  <a:rPr lang="en-US" sz="1800" dirty="0">
                    <a:effectLst/>
                    <a:latin typeface="Times New Roman" panose="02020603050405020304" pitchFamily="18" charset="0"/>
                    <a:ea typeface="Arial" panose="020B0604020202020204" pitchFamily="34" charset="0"/>
                  </a:rPr>
                  <a:t>.</a:t>
                </a: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Finally, we can calculate the modified TF-IDF as:</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TF−IDF </a:t>
                </a:r>
                <a:r>
                  <a:rPr lang="en-US" sz="1800" baseline="-25000" dirty="0">
                    <a:effectLst/>
                    <a:latin typeface="Times New Roman" panose="02020603050405020304" pitchFamily="18" charset="0"/>
                    <a:ea typeface="Arial" panose="020B0604020202020204" pitchFamily="34" charset="0"/>
                  </a:rPr>
                  <a:t>modified</a:t>
                </a:r>
                <a:r>
                  <a:rPr lang="en-US" sz="1800" dirty="0">
                    <a:effectLst/>
                    <a:latin typeface="Times New Roman" panose="02020603050405020304" pitchFamily="18" charset="0"/>
                    <a:ea typeface="Arial" panose="020B0604020202020204" pitchFamily="34" charset="0"/>
                  </a:rPr>
                  <a:t>(t) =TF(t)</a:t>
                </a:r>
                <a:r>
                  <a:rPr lang="en-US" sz="1800" baseline="30000" dirty="0">
                    <a:effectLst/>
                    <a:latin typeface="Times New Roman" panose="02020603050405020304" pitchFamily="18" charset="0"/>
                    <a:ea typeface="Arial" panose="020B0604020202020204" pitchFamily="34" charset="0"/>
                  </a:rPr>
                  <a:t>2</a:t>
                </a:r>
                <a:r>
                  <a:rPr lang="en-US" sz="1800" dirty="0">
                    <a:effectLst/>
                    <a:latin typeface="Cambria Math" panose="02040503050406030204" pitchFamily="18" charset="0"/>
                    <a:ea typeface="Arial" panose="020B0604020202020204" pitchFamily="34" charset="0"/>
                    <a:cs typeface="Cambria Math" panose="02040503050406030204" pitchFamily="18" charset="0"/>
                  </a:rPr>
                  <a:t>∗ </a:t>
                </a:r>
                <a:r>
                  <a:rPr lang="en-US" sz="1800" dirty="0">
                    <a:effectLst/>
                    <a:latin typeface="Times New Roman" panose="02020603050405020304" pitchFamily="18" charset="0"/>
                    <a:ea typeface="Arial" panose="020B0604020202020204" pitchFamily="34" charset="0"/>
                  </a:rPr>
                  <a:t>log [IDF(t)] / SD(t)</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To calculate the priority of a message m, we take the average of all the associated topics’ (m</a:t>
                </a:r>
                <a:r>
                  <a:rPr lang="en-US" sz="1800" baseline="-25000" dirty="0">
                    <a:effectLst/>
                    <a:latin typeface="Times New Roman" panose="02020603050405020304" pitchFamily="18" charset="0"/>
                    <a:ea typeface="Arial" panose="020B0604020202020204" pitchFamily="34" charset="0"/>
                  </a:rPr>
                  <a:t>t</a:t>
                </a:r>
                <a:r>
                  <a:rPr lang="en-US" sz="1800" dirty="0">
                    <a:effectLst/>
                    <a:latin typeface="Times New Roman" panose="02020603050405020304" pitchFamily="18" charset="0"/>
                    <a:ea typeface="Arial" panose="020B0604020202020204" pitchFamily="34" charset="0"/>
                  </a:rPr>
                  <a:t>) modified TF-IDF using the following equation.</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Priority(m) = (∑ </a:t>
                </a:r>
                <a:r>
                  <a:rPr lang="en-US" sz="1800" baseline="-25000" dirty="0">
                    <a:effectLst/>
                    <a:latin typeface="Times New Roman" panose="02020603050405020304" pitchFamily="18" charset="0"/>
                    <a:ea typeface="Arial" panose="020B0604020202020204" pitchFamily="34" charset="0"/>
                  </a:rPr>
                  <a:t>t </a:t>
                </a:r>
                <a:r>
                  <a:rPr lang="en-US" sz="1800" baseline="-25000" dirty="0">
                    <a:effectLst/>
                    <a:latin typeface="Cambria Math" panose="02040503050406030204" pitchFamily="18" charset="0"/>
                    <a:ea typeface="Arial" panose="020B0604020202020204" pitchFamily="34" charset="0"/>
                    <a:cs typeface="Cambria Math" panose="02040503050406030204" pitchFamily="18" charset="0"/>
                  </a:rPr>
                  <a:t>∈ </a:t>
                </a:r>
                <a:r>
                  <a:rPr lang="en-US" sz="1800" baseline="-25000" dirty="0" err="1">
                    <a:effectLst/>
                    <a:latin typeface="Times New Roman" panose="02020603050405020304" pitchFamily="18" charset="0"/>
                    <a:ea typeface="Arial" panose="020B0604020202020204" pitchFamily="34" charset="0"/>
                  </a:rPr>
                  <a:t>m_t</a:t>
                </a:r>
                <a:r>
                  <a:rPr lang="en-US" sz="1800" dirty="0">
                    <a:effectLst/>
                    <a:latin typeface="Times New Roman" panose="02020603050405020304" pitchFamily="18" charset="0"/>
                    <a:ea typeface="Arial" panose="020B0604020202020204" pitchFamily="34" charset="0"/>
                  </a:rPr>
                  <a:t> TF−IDF </a:t>
                </a:r>
                <a:r>
                  <a:rPr lang="en-US" sz="1800" baseline="-25000" dirty="0">
                    <a:effectLst/>
                    <a:latin typeface="Times New Roman" panose="02020603050405020304" pitchFamily="18" charset="0"/>
                    <a:ea typeface="Arial" panose="020B0604020202020204" pitchFamily="34" charset="0"/>
                  </a:rPr>
                  <a:t>modified </a:t>
                </a:r>
                <a:r>
                  <a:rPr lang="en-US" sz="1800" dirty="0">
                    <a:effectLst/>
                    <a:latin typeface="Times New Roman" panose="02020603050405020304" pitchFamily="18" charset="0"/>
                    <a:ea typeface="Arial" panose="020B0604020202020204" pitchFamily="34" charset="0"/>
                  </a:rPr>
                  <a:t>(t)) / |m</a:t>
                </a:r>
                <a:r>
                  <a:rPr lang="en-US" sz="1800" baseline="-25000" dirty="0">
                    <a:effectLst/>
                    <a:latin typeface="Times New Roman" panose="02020603050405020304" pitchFamily="18" charset="0"/>
                    <a:ea typeface="Arial" panose="020B0604020202020204" pitchFamily="34" charset="0"/>
                  </a:rPr>
                  <a:t>t</a:t>
                </a:r>
                <a:r>
                  <a:rPr lang="en-US" sz="1800" dirty="0">
                    <a:effectLst/>
                    <a:latin typeface="Times New Roman" panose="02020603050405020304" pitchFamily="18"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Finally, we detect the trending messages by comparing their priority with the Trending Threshold θ as follows:</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err="1">
                    <a:effectLst/>
                    <a:latin typeface="Times New Roman" panose="02020603050405020304" pitchFamily="18" charset="0"/>
                    <a:ea typeface="Arial" panose="020B0604020202020204" pitchFamily="34" charset="0"/>
                  </a:rPr>
                  <a:t>Is_Trending</a:t>
                </a:r>
                <a:r>
                  <a:rPr lang="en-US" sz="1800" dirty="0">
                    <a:effectLst/>
                    <a:latin typeface="Times New Roman" panose="02020603050405020304" pitchFamily="18" charset="0"/>
                    <a:ea typeface="Arial" panose="020B0604020202020204" pitchFamily="34" charset="0"/>
                  </a:rPr>
                  <a:t> (m) =Priority(m) ≥ θ</a:t>
                </a:r>
                <a:endParaRPr lang="en-US" sz="1800" dirty="0">
                  <a:effectLst/>
                  <a:latin typeface="Arial" panose="020B0604020202020204" pitchFamily="34" charset="0"/>
                  <a:ea typeface="Arial" panose="020B060402020202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EF9E8979-5E87-4C65-BF6E-AE2D78DF94E3}"/>
                  </a:ext>
                </a:extLst>
              </p:cNvPr>
              <p:cNvSpPr>
                <a:spLocks noGrp="1" noRot="1" noChangeAspect="1" noMove="1" noResize="1" noEditPoints="1" noAdjustHandles="1" noChangeArrowheads="1" noChangeShapeType="1" noTextEdit="1"/>
              </p:cNvSpPr>
              <p:nvPr>
                <p:ph idx="1"/>
              </p:nvPr>
            </p:nvSpPr>
            <p:spPr>
              <a:xfrm>
                <a:off x="838200" y="1825625"/>
                <a:ext cx="10515600" cy="4827724"/>
              </a:xfrm>
              <a:blipFill>
                <a:blip r:embed="rId2"/>
                <a:stretch>
                  <a:fillRect l="-174" r="-174"/>
                </a:stretch>
              </a:blipFill>
            </p:spPr>
            <p:txBody>
              <a:bodyPr/>
              <a:lstStyle/>
              <a:p>
                <a:r>
                  <a:rPr lang="en-US">
                    <a:noFill/>
                  </a:rPr>
                  <a:t> </a:t>
                </a:r>
              </a:p>
            </p:txBody>
          </p:sp>
        </mc:Fallback>
      </mc:AlternateContent>
    </p:spTree>
    <p:extLst>
      <p:ext uri="{BB962C8B-B14F-4D97-AF65-F5344CB8AC3E}">
        <p14:creationId xmlns:p14="http://schemas.microsoft.com/office/powerpoint/2010/main" val="4283575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181B-732A-42A9-A5D1-93689082BC34}"/>
              </a:ext>
            </a:extLst>
          </p:cNvPr>
          <p:cNvSpPr>
            <a:spLocks noGrp="1"/>
          </p:cNvSpPr>
          <p:nvPr>
            <p:ph type="title"/>
          </p:nvPr>
        </p:nvSpPr>
        <p:spPr/>
        <p:txBody>
          <a:bodyPr>
            <a:normAutofit/>
          </a:bodyPr>
          <a:lstStyle/>
          <a:p>
            <a:r>
              <a:rPr lang="en-US" dirty="0"/>
              <a:t>Objective 2: Providing Content by Interest</a:t>
            </a:r>
          </a:p>
        </p:txBody>
      </p:sp>
      <p:sp>
        <p:nvSpPr>
          <p:cNvPr id="3" name="Content Placeholder 2">
            <a:extLst>
              <a:ext uri="{FF2B5EF4-FFF2-40B4-BE49-F238E27FC236}">
                <a16:creationId xmlns:a16="http://schemas.microsoft.com/office/drawing/2014/main" id="{8B9C63A3-889A-48A0-BCD3-597170CBA176}"/>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Node’s storage, energy, and bandwidth is limited. So, a node cannot store and transmit/receive all the content. </a:t>
            </a:r>
          </a:p>
          <a:p>
            <a:r>
              <a:rPr lang="en-US" sz="2200" dirty="0">
                <a:latin typeface="Times New Roman" panose="02020603050405020304" pitchFamily="18" charset="0"/>
                <a:cs typeface="Times New Roman" panose="02020603050405020304" pitchFamily="18" charset="0"/>
              </a:rPr>
              <a:t>We propose to forward content to a node based on its interest which is defined by its mission.</a:t>
            </a:r>
          </a:p>
          <a:p>
            <a:r>
              <a:rPr lang="en-US" sz="2200" dirty="0">
                <a:latin typeface="Times New Roman" panose="02020603050405020304" pitchFamily="18" charset="0"/>
                <a:cs typeface="Times New Roman" panose="02020603050405020304" pitchFamily="18" charset="0"/>
              </a:rPr>
              <a:t>We measure the similarity of a content message with the interest of a node before forwarding so that it will fulfill the node’s interest.</a:t>
            </a:r>
          </a:p>
          <a:p>
            <a:r>
              <a:rPr lang="en-US" sz="2200" dirty="0">
                <a:latin typeface="Times New Roman" panose="02020603050405020304" pitchFamily="18" charset="0"/>
                <a:cs typeface="Times New Roman" panose="02020603050405020304" pitchFamily="18" charset="0"/>
              </a:rPr>
              <a:t>For increased message delivery, we propose a RL based approach to adjust nodes interests so that they will be able to carry each other messages if frequently connected.</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193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0F25-680E-40E6-A6B2-B05A5AC07EDD}"/>
              </a:ext>
            </a:extLst>
          </p:cNvPr>
          <p:cNvSpPr>
            <a:spLocks noGrp="1"/>
          </p:cNvSpPr>
          <p:nvPr>
            <p:ph type="title"/>
          </p:nvPr>
        </p:nvSpPr>
        <p:spPr/>
        <p:txBody>
          <a:bodyPr>
            <a:normAutofit/>
          </a:bodyPr>
          <a:lstStyle/>
          <a:p>
            <a:r>
              <a:rPr lang="en-US" dirty="0"/>
              <a:t>Congestion Handling</a:t>
            </a:r>
          </a:p>
        </p:txBody>
      </p:sp>
      <p:sp>
        <p:nvSpPr>
          <p:cNvPr id="3" name="Content Placeholder 2">
            <a:extLst>
              <a:ext uri="{FF2B5EF4-FFF2-40B4-BE49-F238E27FC236}">
                <a16:creationId xmlns:a16="http://schemas.microsoft.com/office/drawing/2014/main" id="{140D5476-D16A-467B-BB21-AB3C5760C533}"/>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Data congestion in the nodes leads to more energy consumption due to transmission and more packet drops due to limited storage which can harm the overall performance of the network. </a:t>
            </a:r>
          </a:p>
          <a:p>
            <a:r>
              <a:rPr lang="en-US" sz="2200" dirty="0">
                <a:latin typeface="Times New Roman" panose="02020603050405020304" pitchFamily="18" charset="0"/>
                <a:cs typeface="Times New Roman" panose="02020603050405020304" pitchFamily="18" charset="0"/>
              </a:rPr>
              <a:t>The congestion state of the nodes can vary based on the contact pattern and connection time with the other nodes.</a:t>
            </a:r>
          </a:p>
          <a:p>
            <a:r>
              <a:rPr lang="en-US" sz="2200" dirty="0">
                <a:latin typeface="Times New Roman" panose="02020603050405020304" pitchFamily="18" charset="0"/>
                <a:cs typeface="Times New Roman" panose="02020603050405020304" pitchFamily="18" charset="0"/>
              </a:rPr>
              <a:t>Hence, we propose to learn the congestion nature of the nodes using RL and act accordingly so that nodes moving to the congested state will receive a reduced amount of data until they receive usual flow of content.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67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D192-D7C9-4C17-AB7C-31E7E82C9385}"/>
              </a:ext>
            </a:extLst>
          </p:cNvPr>
          <p:cNvSpPr>
            <a:spLocks noGrp="1"/>
          </p:cNvSpPr>
          <p:nvPr>
            <p:ph type="title"/>
          </p:nvPr>
        </p:nvSpPr>
        <p:spPr/>
        <p:txBody>
          <a:bodyPr/>
          <a:lstStyle/>
          <a:p>
            <a:r>
              <a:rPr lang="en-US" dirty="0"/>
              <a:t>Finding better nodes to forward</a:t>
            </a:r>
          </a:p>
        </p:txBody>
      </p:sp>
      <p:sp>
        <p:nvSpPr>
          <p:cNvPr id="3" name="Content Placeholder 2">
            <a:extLst>
              <a:ext uri="{FF2B5EF4-FFF2-40B4-BE49-F238E27FC236}">
                <a16:creationId xmlns:a16="http://schemas.microsoft.com/office/drawing/2014/main" id="{AECDC4BC-D234-4735-8490-472E4E90BE07}"/>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Each node calculates the exponential moving average (EMA) of the Congestion Ratio (CR) which is the total transferred data vs total connection time.</a:t>
            </a:r>
          </a:p>
          <a:p>
            <a:r>
              <a:rPr lang="en-US" dirty="0">
                <a:latin typeface="Times New Roman" panose="02020603050405020304" pitchFamily="18" charset="0"/>
                <a:cs typeface="Times New Roman" panose="02020603050405020304" pitchFamily="18" charset="0"/>
              </a:rPr>
              <a:t>The EMA of congestion is calculated based on the past few time intervals.</a:t>
            </a:r>
          </a:p>
          <a:p>
            <a:r>
              <a:rPr lang="en-US" dirty="0">
                <a:latin typeface="Times New Roman" panose="02020603050405020304" pitchFamily="18" charset="0"/>
                <a:cs typeface="Times New Roman" panose="02020603050405020304" pitchFamily="18" charset="0"/>
              </a:rPr>
              <a:t>We consider multiagent Q-learning to forward information to the best node by considering the congestion status of the nodes.</a:t>
            </a:r>
          </a:p>
          <a:p>
            <a:r>
              <a:rPr lang="en-US" dirty="0">
                <a:latin typeface="Times New Roman" panose="02020603050405020304" pitchFamily="18" charset="0"/>
                <a:cs typeface="Times New Roman" panose="02020603050405020304" pitchFamily="18" charset="0"/>
              </a:rPr>
              <a:t>Nodes apply different learning rates for different neighbors while learning based on the number of contact. </a:t>
            </a:r>
          </a:p>
          <a:p>
            <a:r>
              <a:rPr lang="en-US" dirty="0">
                <a:latin typeface="Times New Roman" panose="02020603050405020304" pitchFamily="18" charset="0"/>
                <a:cs typeface="Times New Roman" panose="02020603050405020304" pitchFamily="18" charset="0"/>
              </a:rPr>
              <a:t>The reward r for learning is calculated as 1 / EMA of CR of the receiver node. This means if the receiver node is highly congested it will provide less reward.</a:t>
            </a:r>
          </a:p>
        </p:txBody>
      </p:sp>
    </p:spTree>
    <p:extLst>
      <p:ext uri="{BB962C8B-B14F-4D97-AF65-F5344CB8AC3E}">
        <p14:creationId xmlns:p14="http://schemas.microsoft.com/office/powerpoint/2010/main" val="3339431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B8C5-3141-468E-B832-1F183C94D4FF}"/>
              </a:ext>
            </a:extLst>
          </p:cNvPr>
          <p:cNvSpPr>
            <a:spLocks noGrp="1"/>
          </p:cNvSpPr>
          <p:nvPr>
            <p:ph type="title"/>
          </p:nvPr>
        </p:nvSpPr>
        <p:spPr/>
        <p:txBody>
          <a:bodyPr>
            <a:normAutofit/>
          </a:bodyPr>
          <a:lstStyle/>
          <a:p>
            <a:r>
              <a:rPr lang="en-US" dirty="0"/>
              <a:t>Objective 3: Cache Management</a:t>
            </a:r>
          </a:p>
        </p:txBody>
      </p:sp>
      <p:sp>
        <p:nvSpPr>
          <p:cNvPr id="3" name="Content Placeholder 2">
            <a:extLst>
              <a:ext uri="{FF2B5EF4-FFF2-40B4-BE49-F238E27FC236}">
                <a16:creationId xmlns:a16="http://schemas.microsoft.com/office/drawing/2014/main" id="{853E6F76-8B44-4C3F-8D51-D41A9290603F}"/>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Cache nodes can store huge content for other nodes and the content are always changing. This situation cannot be dealt with traditional Q-learning. Hence, we propose Asynchronous Advantage Actor-Critic (A3C) to handle the continuous state-action space.</a:t>
            </a:r>
          </a:p>
          <a:p>
            <a:r>
              <a:rPr lang="en-US" dirty="0">
                <a:latin typeface="Times New Roman" panose="02020603050405020304" pitchFamily="18" charset="0"/>
                <a:cs typeface="Times New Roman" panose="02020603050405020304" pitchFamily="18" charset="0"/>
              </a:rPr>
              <a:t>In stationary scenario, transmission delay is considered as the key parameter while learning cache management. In our scenario, delay depends on the opportunity of nodes’ contact. Hence, transmission delay is measured with the time and hop needed to forward content to a node.</a:t>
            </a:r>
          </a:p>
          <a:p>
            <a:r>
              <a:rPr lang="en-US" dirty="0">
                <a:latin typeface="Times New Roman" panose="02020603050405020304" pitchFamily="18" charset="0"/>
                <a:cs typeface="Times New Roman" panose="02020603050405020304" pitchFamily="18" charset="0"/>
              </a:rPr>
              <a:t>Nodes usually moves in a team for achieving same mission goal. A cache hit is considered when a team member receives the content for his other team member because they are supposed to be in closed vicinity.</a:t>
            </a:r>
          </a:p>
        </p:txBody>
      </p:sp>
    </p:spTree>
    <p:extLst>
      <p:ext uri="{BB962C8B-B14F-4D97-AF65-F5344CB8AC3E}">
        <p14:creationId xmlns:p14="http://schemas.microsoft.com/office/powerpoint/2010/main" val="162547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24F7-89FB-46C4-BE28-70DB11243843}"/>
              </a:ext>
            </a:extLst>
          </p:cNvPr>
          <p:cNvSpPr>
            <a:spLocks noGrp="1"/>
          </p:cNvSpPr>
          <p:nvPr>
            <p:ph type="title"/>
          </p:nvPr>
        </p:nvSpPr>
        <p:spPr/>
        <p:txBody>
          <a:bodyPr/>
          <a:lstStyle/>
          <a:p>
            <a:r>
              <a:rPr lang="en-US" dirty="0"/>
              <a:t>Dependency Tree and Parse Tree Generation</a:t>
            </a:r>
          </a:p>
        </p:txBody>
      </p:sp>
      <p:sp>
        <p:nvSpPr>
          <p:cNvPr id="3" name="Content Placeholder 2">
            <a:extLst>
              <a:ext uri="{FF2B5EF4-FFF2-40B4-BE49-F238E27FC236}">
                <a16:creationId xmlns:a16="http://schemas.microsoft.com/office/drawing/2014/main" id="{99C28A7F-DD82-43AA-AD94-7EAA403EA3ED}"/>
              </a:ext>
            </a:extLst>
          </p:cNvPr>
          <p:cNvSpPr>
            <a:spLocks noGrp="1"/>
          </p:cNvSpPr>
          <p:nvPr>
            <p:ph idx="1"/>
          </p:nvPr>
        </p:nvSpPr>
        <p:spPr/>
        <p:txBody>
          <a:bodyPr/>
          <a:lstStyle/>
          <a:p>
            <a:r>
              <a:rPr lang="en-US" dirty="0">
                <a:hlinkClick r:id="rId2" action="ppaction://hlinksldjump"/>
              </a:rPr>
              <a:t>Saving and Loading the model locally, saving the captions to database, tree edit distance.</a:t>
            </a:r>
            <a:endParaRPr lang="en-US" dirty="0"/>
          </a:p>
          <a:p>
            <a:r>
              <a:rPr lang="en-US" dirty="0">
                <a:hlinkClick r:id="rId3" action="ppaction://hlinksldjump"/>
              </a:rPr>
              <a:t>Tree edit Distance.</a:t>
            </a:r>
            <a:endParaRPr lang="en-US" dirty="0"/>
          </a:p>
        </p:txBody>
      </p:sp>
    </p:spTree>
    <p:extLst>
      <p:ext uri="{BB962C8B-B14F-4D97-AF65-F5344CB8AC3E}">
        <p14:creationId xmlns:p14="http://schemas.microsoft.com/office/powerpoint/2010/main" val="292609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4ED9-FD75-448A-99B2-26DEA52BC522}"/>
              </a:ext>
            </a:extLst>
          </p:cNvPr>
          <p:cNvSpPr>
            <a:spLocks noGrp="1"/>
          </p:cNvSpPr>
          <p:nvPr>
            <p:ph type="title"/>
          </p:nvPr>
        </p:nvSpPr>
        <p:spPr/>
        <p:txBody>
          <a:bodyPr/>
          <a:lstStyle/>
          <a:p>
            <a:r>
              <a:rPr lang="en-US" dirty="0"/>
              <a:t>UI design and architecture for battlefield DTN secure data sharing with </a:t>
            </a:r>
            <a:r>
              <a:rPr lang="en-US" dirty="0" err="1"/>
              <a:t>ReVo</a:t>
            </a:r>
            <a:r>
              <a:rPr lang="en-US" dirty="0"/>
              <a:t>-ABE</a:t>
            </a:r>
          </a:p>
        </p:txBody>
      </p:sp>
      <p:sp>
        <p:nvSpPr>
          <p:cNvPr id="3" name="Content Placeholder 2">
            <a:extLst>
              <a:ext uri="{FF2B5EF4-FFF2-40B4-BE49-F238E27FC236}">
                <a16:creationId xmlns:a16="http://schemas.microsoft.com/office/drawing/2014/main" id="{056531D9-10CE-4B0E-977B-2B3DEDDFA692}"/>
              </a:ext>
            </a:extLst>
          </p:cNvPr>
          <p:cNvSpPr>
            <a:spLocks noGrp="1"/>
          </p:cNvSpPr>
          <p:nvPr>
            <p:ph idx="1"/>
          </p:nvPr>
        </p:nvSpPr>
        <p:spPr/>
        <p:txBody>
          <a:bodyPr/>
          <a:lstStyle/>
          <a:p>
            <a:r>
              <a:rPr lang="en-US" dirty="0">
                <a:hlinkClick r:id="rId2" action="ppaction://hlinksldjump"/>
              </a:rPr>
              <a:t>View model architecture.</a:t>
            </a:r>
            <a:endParaRPr lang="en-US" dirty="0"/>
          </a:p>
          <a:p>
            <a:r>
              <a:rPr lang="en-US" dirty="0">
                <a:hlinkClick r:id="rId3" action="ppaction://hlinksldjump"/>
              </a:rPr>
              <a:t>Login page for security setup.</a:t>
            </a:r>
            <a:endParaRPr lang="en-US" dirty="0"/>
          </a:p>
          <a:p>
            <a:r>
              <a:rPr lang="en-US" dirty="0">
                <a:hlinkClick r:id="rId4" action="ppaction://hlinksldjump"/>
              </a:rPr>
              <a:t>Main activity page for activity navigation and setting configuration.</a:t>
            </a:r>
            <a:endParaRPr lang="en-US" dirty="0"/>
          </a:p>
          <a:p>
            <a:r>
              <a:rPr lang="en-US" dirty="0">
                <a:hlinkClick r:id="rId5" action="ppaction://hlinksldjump"/>
              </a:rPr>
              <a:t>Message page show all the receiving messages.</a:t>
            </a:r>
            <a:endParaRPr lang="en-US" dirty="0"/>
          </a:p>
        </p:txBody>
      </p:sp>
    </p:spTree>
    <p:extLst>
      <p:ext uri="{BB962C8B-B14F-4D97-AF65-F5344CB8AC3E}">
        <p14:creationId xmlns:p14="http://schemas.microsoft.com/office/powerpoint/2010/main" val="3389252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AE83-E490-4045-9189-848A7DB3568E}"/>
              </a:ext>
            </a:extLst>
          </p:cNvPr>
          <p:cNvSpPr>
            <a:spLocks noGrp="1"/>
          </p:cNvSpPr>
          <p:nvPr>
            <p:ph type="title"/>
          </p:nvPr>
        </p:nvSpPr>
        <p:spPr/>
        <p:txBody>
          <a:bodyPr/>
          <a:lstStyle/>
          <a:p>
            <a:r>
              <a:rPr lang="en-US" dirty="0"/>
              <a:t>Saving and loading the model locally </a:t>
            </a:r>
          </a:p>
        </p:txBody>
      </p:sp>
      <p:sp>
        <p:nvSpPr>
          <p:cNvPr id="3" name="Content Placeholder 2">
            <a:extLst>
              <a:ext uri="{FF2B5EF4-FFF2-40B4-BE49-F238E27FC236}">
                <a16:creationId xmlns:a16="http://schemas.microsoft.com/office/drawing/2014/main" id="{EB117D4A-4659-441C-BB8C-624628879D33}"/>
              </a:ext>
            </a:extLst>
          </p:cNvPr>
          <p:cNvSpPr>
            <a:spLocks noGrp="1"/>
          </p:cNvSpPr>
          <p:nvPr>
            <p:ph idx="1"/>
          </p:nvPr>
        </p:nvSpPr>
        <p:spPr/>
        <p:txBody>
          <a:bodyPr/>
          <a:lstStyle/>
          <a:p>
            <a:r>
              <a:rPr lang="en-US" dirty="0"/>
              <a:t>Trained the caption generation model on google collab database.</a:t>
            </a:r>
          </a:p>
          <a:p>
            <a:r>
              <a:rPr lang="en-US" dirty="0"/>
              <a:t>Saved the model on google drive and then downloaded all those required weights from the drive.</a:t>
            </a:r>
          </a:p>
          <a:p>
            <a:r>
              <a:rPr lang="en-US" dirty="0"/>
              <a:t>Tested all the code in local machines.</a:t>
            </a:r>
          </a:p>
        </p:txBody>
      </p:sp>
    </p:spTree>
    <p:extLst>
      <p:ext uri="{BB962C8B-B14F-4D97-AF65-F5344CB8AC3E}">
        <p14:creationId xmlns:p14="http://schemas.microsoft.com/office/powerpoint/2010/main" val="262587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6725-EAEB-40FF-8ACF-9D6D58FB02F9}"/>
              </a:ext>
            </a:extLst>
          </p:cNvPr>
          <p:cNvSpPr>
            <a:spLocks noGrp="1"/>
          </p:cNvSpPr>
          <p:nvPr>
            <p:ph type="title"/>
          </p:nvPr>
        </p:nvSpPr>
        <p:spPr/>
        <p:txBody>
          <a:bodyPr>
            <a:normAutofit/>
          </a:bodyPr>
          <a:lstStyle/>
          <a:p>
            <a:r>
              <a:rPr lang="en-US" sz="4000" dirty="0"/>
              <a:t>Loss plot after training the model for 20 epochs</a:t>
            </a:r>
          </a:p>
        </p:txBody>
      </p:sp>
      <p:pic>
        <p:nvPicPr>
          <p:cNvPr id="4" name="Content Placeholder 3">
            <a:extLst>
              <a:ext uri="{FF2B5EF4-FFF2-40B4-BE49-F238E27FC236}">
                <a16:creationId xmlns:a16="http://schemas.microsoft.com/office/drawing/2014/main" id="{D47F26BA-28D7-45C8-8DAC-FC4A1B441075}"/>
              </a:ext>
            </a:extLst>
          </p:cNvPr>
          <p:cNvPicPr>
            <a:picLocks noGrp="1" noChangeAspect="1"/>
          </p:cNvPicPr>
          <p:nvPr>
            <p:ph idx="1"/>
          </p:nvPr>
        </p:nvPicPr>
        <p:blipFill>
          <a:blip r:embed="rId2"/>
          <a:stretch>
            <a:fillRect/>
          </a:stretch>
        </p:blipFill>
        <p:spPr>
          <a:xfrm>
            <a:off x="929349" y="1690688"/>
            <a:ext cx="10063972" cy="4843623"/>
          </a:xfrm>
          <a:prstGeom prst="rect">
            <a:avLst/>
          </a:prstGeom>
        </p:spPr>
      </p:pic>
    </p:spTree>
    <p:extLst>
      <p:ext uri="{BB962C8B-B14F-4D97-AF65-F5344CB8AC3E}">
        <p14:creationId xmlns:p14="http://schemas.microsoft.com/office/powerpoint/2010/main" val="374549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E6E-AAEF-4008-804B-C55F6450FCE9}"/>
              </a:ext>
            </a:extLst>
          </p:cNvPr>
          <p:cNvSpPr>
            <a:spLocks noGrp="1"/>
          </p:cNvSpPr>
          <p:nvPr>
            <p:ph type="title"/>
          </p:nvPr>
        </p:nvSpPr>
        <p:spPr/>
        <p:txBody>
          <a:bodyPr>
            <a:normAutofit/>
          </a:bodyPr>
          <a:lstStyle/>
          <a:p>
            <a:r>
              <a:rPr lang="en-US" dirty="0"/>
              <a:t>Example of prediction results of caption generation model in local machines</a:t>
            </a:r>
          </a:p>
        </p:txBody>
      </p:sp>
      <p:pic>
        <p:nvPicPr>
          <p:cNvPr id="4" name="Content Placeholder 3">
            <a:extLst>
              <a:ext uri="{FF2B5EF4-FFF2-40B4-BE49-F238E27FC236}">
                <a16:creationId xmlns:a16="http://schemas.microsoft.com/office/drawing/2014/main" id="{6D603FC9-028D-4D4A-B315-AAC6D0389534}"/>
              </a:ext>
            </a:extLst>
          </p:cNvPr>
          <p:cNvPicPr>
            <a:picLocks noGrp="1" noChangeAspect="1"/>
          </p:cNvPicPr>
          <p:nvPr>
            <p:ph idx="1"/>
          </p:nvPr>
        </p:nvPicPr>
        <p:blipFill>
          <a:blip r:embed="rId3"/>
          <a:stretch>
            <a:fillRect/>
          </a:stretch>
        </p:blipFill>
        <p:spPr>
          <a:xfrm>
            <a:off x="2094677" y="1690688"/>
            <a:ext cx="7807313" cy="5107514"/>
          </a:xfrm>
          <a:prstGeom prst="rect">
            <a:avLst/>
          </a:prstGeom>
        </p:spPr>
      </p:pic>
    </p:spTree>
    <p:extLst>
      <p:ext uri="{BB962C8B-B14F-4D97-AF65-F5344CB8AC3E}">
        <p14:creationId xmlns:p14="http://schemas.microsoft.com/office/powerpoint/2010/main" val="3189169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0C69-E657-4DF3-9997-DAFDBE06A431}"/>
              </a:ext>
            </a:extLst>
          </p:cNvPr>
          <p:cNvSpPr>
            <a:spLocks noGrp="1"/>
          </p:cNvSpPr>
          <p:nvPr>
            <p:ph type="title"/>
          </p:nvPr>
        </p:nvSpPr>
        <p:spPr/>
        <p:txBody>
          <a:bodyPr/>
          <a:lstStyle/>
          <a:p>
            <a:r>
              <a:rPr lang="en-US" dirty="0"/>
              <a:t>Tree edit distance</a:t>
            </a:r>
          </a:p>
        </p:txBody>
      </p:sp>
      <p:sp>
        <p:nvSpPr>
          <p:cNvPr id="3" name="Content Placeholder 2">
            <a:extLst>
              <a:ext uri="{FF2B5EF4-FFF2-40B4-BE49-F238E27FC236}">
                <a16:creationId xmlns:a16="http://schemas.microsoft.com/office/drawing/2014/main" id="{D2F4D77A-6864-487B-B644-CED32022CEE4}"/>
              </a:ext>
            </a:extLst>
          </p:cNvPr>
          <p:cNvSpPr>
            <a:spLocks noGrp="1"/>
          </p:cNvSpPr>
          <p:nvPr>
            <p:ph idx="1"/>
          </p:nvPr>
        </p:nvSpPr>
        <p:spPr/>
        <p:txBody>
          <a:bodyPr/>
          <a:lstStyle/>
          <a:p>
            <a:r>
              <a:rPr lang="en-US" dirty="0"/>
              <a:t>It is the minimum cost of transforming the source tree into the destination tree either by inserting, deleting or relabeling the nodes.</a:t>
            </a:r>
          </a:p>
          <a:p>
            <a:r>
              <a:rPr lang="en-US" dirty="0" err="1"/>
              <a:t>Apted</a:t>
            </a:r>
            <a:r>
              <a:rPr lang="en-US" dirty="0"/>
              <a:t> Library helps us to compute the tree edit distance using it’s python implementation.</a:t>
            </a:r>
          </a:p>
          <a:p>
            <a:r>
              <a:rPr lang="en-US" dirty="0"/>
              <a:t>Below is an example to get the tree edit distance.</a:t>
            </a:r>
          </a:p>
        </p:txBody>
      </p:sp>
      <p:pic>
        <p:nvPicPr>
          <p:cNvPr id="4" name="image2.png">
            <a:extLst>
              <a:ext uri="{FF2B5EF4-FFF2-40B4-BE49-F238E27FC236}">
                <a16:creationId xmlns:a16="http://schemas.microsoft.com/office/drawing/2014/main" id="{00FE5502-7E39-4232-AA61-8F353AA6AB8E}"/>
              </a:ext>
            </a:extLst>
          </p:cNvPr>
          <p:cNvPicPr/>
          <p:nvPr/>
        </p:nvPicPr>
        <p:blipFill>
          <a:blip r:embed="rId2"/>
          <a:srcRect t="31725" b="59431"/>
          <a:stretch>
            <a:fillRect/>
          </a:stretch>
        </p:blipFill>
        <p:spPr>
          <a:xfrm>
            <a:off x="521744" y="5296736"/>
            <a:ext cx="11148511" cy="1196139"/>
          </a:xfrm>
          <a:prstGeom prst="rect">
            <a:avLst/>
          </a:prstGeom>
          <a:ln/>
        </p:spPr>
      </p:pic>
    </p:spTree>
    <p:extLst>
      <p:ext uri="{BB962C8B-B14F-4D97-AF65-F5344CB8AC3E}">
        <p14:creationId xmlns:p14="http://schemas.microsoft.com/office/powerpoint/2010/main" val="1665817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E89F-2FAA-4AE8-B3DD-24C957795DCE}"/>
              </a:ext>
            </a:extLst>
          </p:cNvPr>
          <p:cNvSpPr>
            <a:spLocks noGrp="1"/>
          </p:cNvSpPr>
          <p:nvPr>
            <p:ph type="title"/>
          </p:nvPr>
        </p:nvSpPr>
        <p:spPr/>
        <p:txBody>
          <a:bodyPr>
            <a:normAutofit/>
          </a:bodyPr>
          <a:lstStyle/>
          <a:p>
            <a:r>
              <a:rPr lang="en-US" sz="4000" dirty="0"/>
              <a:t>Code to convert the tree to the required format</a:t>
            </a:r>
          </a:p>
        </p:txBody>
      </p:sp>
      <p:pic>
        <p:nvPicPr>
          <p:cNvPr id="4" name="image1.png">
            <a:extLst>
              <a:ext uri="{FF2B5EF4-FFF2-40B4-BE49-F238E27FC236}">
                <a16:creationId xmlns:a16="http://schemas.microsoft.com/office/drawing/2014/main" id="{54AB5BDF-A4B3-49A7-8215-332A56FD641C}"/>
              </a:ext>
            </a:extLst>
          </p:cNvPr>
          <p:cNvPicPr>
            <a:picLocks noGrp="1"/>
          </p:cNvPicPr>
          <p:nvPr>
            <p:ph idx="1"/>
          </p:nvPr>
        </p:nvPicPr>
        <p:blipFill>
          <a:blip r:embed="rId2"/>
          <a:srcRect/>
          <a:stretch>
            <a:fillRect/>
          </a:stretch>
        </p:blipFill>
        <p:spPr>
          <a:xfrm>
            <a:off x="1363691" y="1354805"/>
            <a:ext cx="9464618" cy="5503195"/>
          </a:xfrm>
          <a:prstGeom prst="rect">
            <a:avLst/>
          </a:prstGeom>
          <a:ln/>
        </p:spPr>
      </p:pic>
    </p:spTree>
    <p:extLst>
      <p:ext uri="{BB962C8B-B14F-4D97-AF65-F5344CB8AC3E}">
        <p14:creationId xmlns:p14="http://schemas.microsoft.com/office/powerpoint/2010/main" val="350287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E89B-3F2C-4348-B091-DD40F4F606CE}"/>
              </a:ext>
            </a:extLst>
          </p:cNvPr>
          <p:cNvSpPr>
            <a:spLocks noGrp="1"/>
          </p:cNvSpPr>
          <p:nvPr>
            <p:ph type="title"/>
          </p:nvPr>
        </p:nvSpPr>
        <p:spPr/>
        <p:txBody>
          <a:bodyPr/>
          <a:lstStyle/>
          <a:p>
            <a:r>
              <a:rPr lang="en-US" dirty="0"/>
              <a:t>View model architecture</a:t>
            </a:r>
            <a:br>
              <a:rPr lang="en-US" dirty="0"/>
            </a:br>
            <a:endParaRPr lang="en-US" dirty="0"/>
          </a:p>
        </p:txBody>
      </p:sp>
      <p:sp>
        <p:nvSpPr>
          <p:cNvPr id="3" name="Content Placeholder 2">
            <a:extLst>
              <a:ext uri="{FF2B5EF4-FFF2-40B4-BE49-F238E27FC236}">
                <a16:creationId xmlns:a16="http://schemas.microsoft.com/office/drawing/2014/main" id="{C34749C1-95F2-4CE0-832E-2C1049E2F625}"/>
              </a:ext>
            </a:extLst>
          </p:cNvPr>
          <p:cNvSpPr>
            <a:spLocks noGrp="1"/>
          </p:cNvSpPr>
          <p:nvPr>
            <p:ph idx="1"/>
          </p:nvPr>
        </p:nvSpPr>
        <p:spPr>
          <a:xfrm>
            <a:off x="838200" y="1825624"/>
            <a:ext cx="10515600" cy="4803775"/>
          </a:xfrm>
        </p:spPr>
        <p:txBody>
          <a:bodyPr/>
          <a:lstStyle/>
          <a:p>
            <a:r>
              <a:rPr lang="en-US" dirty="0"/>
              <a:t>The view model architecture separate the data plane with the UI controller which is easy to debug.</a:t>
            </a:r>
          </a:p>
          <a:p>
            <a:r>
              <a:rPr lang="en-US" dirty="0"/>
              <a:t>The view model handle data operation in a non-block fashion thus reduce the UI delay.</a:t>
            </a:r>
          </a:p>
          <a:p>
            <a:r>
              <a:rPr lang="en-US" dirty="0"/>
              <a:t>The </a:t>
            </a:r>
            <a:r>
              <a:rPr lang="en-US" dirty="0" err="1"/>
              <a:t>LiveData</a:t>
            </a:r>
            <a:r>
              <a:rPr lang="en-US" dirty="0"/>
              <a:t> in the view model observe the data change and update the data value for the UI controller.</a:t>
            </a:r>
          </a:p>
          <a:p>
            <a:r>
              <a:rPr lang="en-US" dirty="0"/>
              <a:t>The view model stores important data when app stops and recover the view when the app restarts.</a:t>
            </a:r>
          </a:p>
          <a:p>
            <a:r>
              <a:rPr lang="en-US" dirty="0"/>
              <a:t>The view model communicates with the database and observes updated database value for its </a:t>
            </a:r>
            <a:r>
              <a:rPr lang="en-US" dirty="0" err="1"/>
              <a:t>LiveData</a:t>
            </a:r>
            <a:r>
              <a:rPr lang="en-US" dirty="0"/>
              <a:t> elements.</a:t>
            </a:r>
          </a:p>
        </p:txBody>
      </p:sp>
    </p:spTree>
    <p:extLst>
      <p:ext uri="{BB962C8B-B14F-4D97-AF65-F5344CB8AC3E}">
        <p14:creationId xmlns:p14="http://schemas.microsoft.com/office/powerpoint/2010/main" val="379463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CA97-1B1D-4A39-95B3-F290D1D1DDF4}"/>
              </a:ext>
            </a:extLst>
          </p:cNvPr>
          <p:cNvSpPr>
            <a:spLocks noGrp="1"/>
          </p:cNvSpPr>
          <p:nvPr>
            <p:ph type="title"/>
          </p:nvPr>
        </p:nvSpPr>
        <p:spPr/>
        <p:txBody>
          <a:bodyPr/>
          <a:lstStyle/>
          <a:p>
            <a:r>
              <a:rPr lang="en-US" dirty="0"/>
              <a:t>Design of Login page</a:t>
            </a:r>
          </a:p>
        </p:txBody>
      </p:sp>
      <p:sp>
        <p:nvSpPr>
          <p:cNvPr id="3" name="Content Placeholder 2">
            <a:extLst>
              <a:ext uri="{FF2B5EF4-FFF2-40B4-BE49-F238E27FC236}">
                <a16:creationId xmlns:a16="http://schemas.microsoft.com/office/drawing/2014/main" id="{09D8308A-86F1-436B-8CF6-3154D3DDADAF}"/>
              </a:ext>
            </a:extLst>
          </p:cNvPr>
          <p:cNvSpPr>
            <a:spLocks noGrp="1"/>
          </p:cNvSpPr>
          <p:nvPr>
            <p:ph idx="1"/>
          </p:nvPr>
        </p:nvSpPr>
        <p:spPr/>
        <p:txBody>
          <a:bodyPr>
            <a:normAutofit/>
          </a:bodyPr>
          <a:lstStyle/>
          <a:p>
            <a:r>
              <a:rPr lang="en-US" dirty="0">
                <a:effectLst/>
                <a:latin typeface="Cambria" panose="02040503050406030204" pitchFamily="18" charset="0"/>
                <a:ea typeface="Arial" panose="020B0604020202020204" pitchFamily="34" charset="0"/>
                <a:cs typeface="Arial" panose="020B0604020202020204" pitchFamily="34" charset="0"/>
              </a:rPr>
              <a:t>The initial layout of the UI is the login page for security initialization.</a:t>
            </a:r>
          </a:p>
          <a:p>
            <a:r>
              <a:rPr lang="en-US" dirty="0">
                <a:effectLst/>
                <a:latin typeface="Cambria" panose="02040503050406030204" pitchFamily="18" charset="0"/>
                <a:ea typeface="Arial" panose="020B0604020202020204" pitchFamily="34" charset="0"/>
                <a:cs typeface="Arial" panose="020B0604020202020204" pitchFamily="34" charset="0"/>
              </a:rPr>
              <a:t>The user needs to type in their username and password to login the demo APP.</a:t>
            </a:r>
          </a:p>
          <a:p>
            <a:pPr lvl="1"/>
            <a:r>
              <a:rPr lang="en-US" dirty="0">
                <a:effectLst/>
                <a:latin typeface="Cambria" panose="02040503050406030204" pitchFamily="18" charset="0"/>
                <a:ea typeface="Arial" panose="020B0604020202020204" pitchFamily="34" charset="0"/>
                <a:cs typeface="Arial" panose="020B0604020202020204" pitchFamily="34" charset="0"/>
              </a:rPr>
              <a:t>If the user has a valid security key and a public key of </a:t>
            </a:r>
            <a:r>
              <a:rPr lang="en-US" dirty="0" err="1">
                <a:effectLst/>
                <a:latin typeface="Cambria" panose="02040503050406030204" pitchFamily="18" charset="0"/>
                <a:ea typeface="Arial" panose="020B0604020202020204" pitchFamily="34" charset="0"/>
                <a:cs typeface="Arial" panose="020B0604020202020204" pitchFamily="34" charset="0"/>
              </a:rPr>
              <a:t>ReVo</a:t>
            </a:r>
            <a:r>
              <a:rPr lang="en-US" dirty="0">
                <a:effectLst/>
                <a:latin typeface="Cambria" panose="02040503050406030204" pitchFamily="18" charset="0"/>
                <a:ea typeface="Arial" panose="020B0604020202020204" pitchFamily="34" charset="0"/>
                <a:cs typeface="Arial" panose="020B0604020202020204" pitchFamily="34" charset="0"/>
              </a:rPr>
              <a:t>-ABE, the APP will redirect the user to the main activity layout.</a:t>
            </a:r>
          </a:p>
          <a:p>
            <a:pPr lvl="1"/>
            <a:r>
              <a:rPr lang="en-US" dirty="0">
                <a:effectLst/>
                <a:latin typeface="Cambria" panose="02040503050406030204" pitchFamily="18" charset="0"/>
                <a:ea typeface="Arial" panose="020B0604020202020204" pitchFamily="34" charset="0"/>
                <a:cs typeface="Arial" panose="020B0604020202020204" pitchFamily="34" charset="0"/>
              </a:rPr>
              <a:t>Otherwise, the user will be redirected to the security bootstrap layout to initialize the security and public key for a specific mission. </a:t>
            </a:r>
            <a:endParaRPr lang="en-US" sz="3200" dirty="0"/>
          </a:p>
        </p:txBody>
      </p:sp>
    </p:spTree>
    <p:extLst>
      <p:ext uri="{BB962C8B-B14F-4D97-AF65-F5344CB8AC3E}">
        <p14:creationId xmlns:p14="http://schemas.microsoft.com/office/powerpoint/2010/main" val="345822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5D1E-FEC3-4C81-B0B9-7A7B067B81FB}"/>
              </a:ext>
            </a:extLst>
          </p:cNvPr>
          <p:cNvSpPr>
            <a:spLocks noGrp="1"/>
          </p:cNvSpPr>
          <p:nvPr>
            <p:ph type="title"/>
          </p:nvPr>
        </p:nvSpPr>
        <p:spPr>
          <a:xfrm>
            <a:off x="753979" y="101817"/>
            <a:ext cx="10515600" cy="1325563"/>
          </a:xfrm>
        </p:spPr>
        <p:txBody>
          <a:bodyPr/>
          <a:lstStyle/>
          <a:p>
            <a:r>
              <a:rPr lang="en-US" dirty="0"/>
              <a:t>Design of Login page</a:t>
            </a:r>
          </a:p>
        </p:txBody>
      </p:sp>
      <p:pic>
        <p:nvPicPr>
          <p:cNvPr id="4" name="Content Placeholder 3">
            <a:extLst>
              <a:ext uri="{FF2B5EF4-FFF2-40B4-BE49-F238E27FC236}">
                <a16:creationId xmlns:a16="http://schemas.microsoft.com/office/drawing/2014/main" id="{4644930C-7954-42D8-9409-FD873E1E632E}"/>
              </a:ext>
            </a:extLst>
          </p:cNvPr>
          <p:cNvPicPr>
            <a:picLocks noGrp="1" noChangeAspect="1"/>
          </p:cNvPicPr>
          <p:nvPr>
            <p:ph idx="1"/>
          </p:nvPr>
        </p:nvPicPr>
        <p:blipFill>
          <a:blip r:embed="rId2"/>
          <a:stretch>
            <a:fillRect/>
          </a:stretch>
        </p:blipFill>
        <p:spPr>
          <a:xfrm>
            <a:off x="1334440" y="1325563"/>
            <a:ext cx="9523119" cy="5430620"/>
          </a:xfrm>
          <a:prstGeom prst="rect">
            <a:avLst/>
          </a:prstGeom>
        </p:spPr>
      </p:pic>
    </p:spTree>
    <p:extLst>
      <p:ext uri="{BB962C8B-B14F-4D97-AF65-F5344CB8AC3E}">
        <p14:creationId xmlns:p14="http://schemas.microsoft.com/office/powerpoint/2010/main" val="311693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B615-7FF6-48A0-8EAA-FCF1192351ED}"/>
              </a:ext>
            </a:extLst>
          </p:cNvPr>
          <p:cNvSpPr>
            <a:spLocks noGrp="1"/>
          </p:cNvSpPr>
          <p:nvPr>
            <p:ph type="title"/>
          </p:nvPr>
        </p:nvSpPr>
        <p:spPr/>
        <p:txBody>
          <a:bodyPr/>
          <a:lstStyle/>
          <a:p>
            <a:r>
              <a:rPr lang="en-US" dirty="0"/>
              <a:t>Design of main activity page for activity navigation and setting configuration</a:t>
            </a:r>
          </a:p>
        </p:txBody>
      </p:sp>
      <p:sp>
        <p:nvSpPr>
          <p:cNvPr id="3" name="Content Placeholder 2">
            <a:extLst>
              <a:ext uri="{FF2B5EF4-FFF2-40B4-BE49-F238E27FC236}">
                <a16:creationId xmlns:a16="http://schemas.microsoft.com/office/drawing/2014/main" id="{6C77E539-429A-4594-B1E8-F7CF64FCA050}"/>
              </a:ext>
            </a:extLst>
          </p:cNvPr>
          <p:cNvSpPr>
            <a:spLocks noGrp="1"/>
          </p:cNvSpPr>
          <p:nvPr>
            <p:ph idx="1"/>
          </p:nvPr>
        </p:nvSpPr>
        <p:spPr/>
        <p:txBody>
          <a:bodyPr/>
          <a:lstStyle/>
          <a:p>
            <a:r>
              <a:rPr lang="en-US" dirty="0"/>
              <a:t>The main activity layout is the key UI interface in this project.</a:t>
            </a:r>
          </a:p>
          <a:p>
            <a:r>
              <a:rPr lang="en-US" dirty="0"/>
              <a:t>It acts as a book index that lists most of the user actions in one page.</a:t>
            </a:r>
          </a:p>
          <a:p>
            <a:r>
              <a:rPr lang="en-US" dirty="0"/>
              <a:t>Its view model stores all the intermediate state of the running application in the live data parameters that prevent data losing after rotate, check out and check in.</a:t>
            </a:r>
          </a:p>
          <a:p>
            <a:pPr marL="0" indent="0">
              <a:buNone/>
            </a:pPr>
            <a:endParaRPr lang="en-US" dirty="0"/>
          </a:p>
        </p:txBody>
      </p:sp>
    </p:spTree>
    <p:extLst>
      <p:ext uri="{BB962C8B-B14F-4D97-AF65-F5344CB8AC3E}">
        <p14:creationId xmlns:p14="http://schemas.microsoft.com/office/powerpoint/2010/main" val="218702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B9C5-2776-44CB-908A-689DC2405481}"/>
              </a:ext>
            </a:extLst>
          </p:cNvPr>
          <p:cNvSpPr>
            <a:spLocks noGrp="1"/>
          </p:cNvSpPr>
          <p:nvPr>
            <p:ph type="title"/>
          </p:nvPr>
        </p:nvSpPr>
        <p:spPr/>
        <p:txBody>
          <a:bodyPr/>
          <a:lstStyle/>
          <a:p>
            <a:r>
              <a:rPr lang="en-US" dirty="0"/>
              <a:t>Design of main activity page for activity navigation and setting configuration</a:t>
            </a:r>
          </a:p>
        </p:txBody>
      </p:sp>
      <p:pic>
        <p:nvPicPr>
          <p:cNvPr id="4" name="Content Placeholder 3">
            <a:extLst>
              <a:ext uri="{FF2B5EF4-FFF2-40B4-BE49-F238E27FC236}">
                <a16:creationId xmlns:a16="http://schemas.microsoft.com/office/drawing/2014/main" id="{4C5A69D5-A8BB-4854-AC6E-EF84285B863F}"/>
              </a:ext>
            </a:extLst>
          </p:cNvPr>
          <p:cNvPicPr>
            <a:picLocks noGrp="1" noChangeAspect="1"/>
          </p:cNvPicPr>
          <p:nvPr>
            <p:ph idx="1"/>
          </p:nvPr>
        </p:nvPicPr>
        <p:blipFill>
          <a:blip r:embed="rId2"/>
          <a:stretch>
            <a:fillRect/>
          </a:stretch>
        </p:blipFill>
        <p:spPr>
          <a:xfrm>
            <a:off x="1756612" y="1497570"/>
            <a:ext cx="9416972" cy="5360430"/>
          </a:xfrm>
          <a:prstGeom prst="rect">
            <a:avLst/>
          </a:prstGeom>
        </p:spPr>
      </p:pic>
    </p:spTree>
    <p:extLst>
      <p:ext uri="{BB962C8B-B14F-4D97-AF65-F5344CB8AC3E}">
        <p14:creationId xmlns:p14="http://schemas.microsoft.com/office/powerpoint/2010/main" val="294921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8B03-490D-4A68-AAFA-B9B736EE0814}"/>
              </a:ext>
            </a:extLst>
          </p:cNvPr>
          <p:cNvSpPr>
            <a:spLocks noGrp="1"/>
          </p:cNvSpPr>
          <p:nvPr>
            <p:ph type="title"/>
          </p:nvPr>
        </p:nvSpPr>
        <p:spPr/>
        <p:txBody>
          <a:bodyPr/>
          <a:lstStyle/>
          <a:p>
            <a:r>
              <a:rPr lang="en-US" dirty="0"/>
              <a:t>Design of the Message page </a:t>
            </a:r>
          </a:p>
        </p:txBody>
      </p:sp>
      <p:sp>
        <p:nvSpPr>
          <p:cNvPr id="3" name="Content Placeholder 2">
            <a:extLst>
              <a:ext uri="{FF2B5EF4-FFF2-40B4-BE49-F238E27FC236}">
                <a16:creationId xmlns:a16="http://schemas.microsoft.com/office/drawing/2014/main" id="{0E79B5CE-B612-4A53-864D-EC24DA91893A}"/>
              </a:ext>
            </a:extLst>
          </p:cNvPr>
          <p:cNvSpPr>
            <a:spLocks noGrp="1"/>
          </p:cNvSpPr>
          <p:nvPr>
            <p:ph idx="1"/>
          </p:nvPr>
        </p:nvSpPr>
        <p:spPr/>
        <p:txBody>
          <a:bodyPr/>
          <a:lstStyle/>
          <a:p>
            <a:r>
              <a:rPr lang="en-US" dirty="0"/>
              <a:t>It shows all the in/out messages.</a:t>
            </a:r>
          </a:p>
          <a:p>
            <a:r>
              <a:rPr lang="en-US" dirty="0"/>
              <a:t>The message button, which may have red bubble that shows number of new messages, could direct the user to the message pages that contains all the received and sent messages with picture and text. </a:t>
            </a:r>
          </a:p>
          <a:p>
            <a:r>
              <a:rPr lang="en-US" dirty="0"/>
              <a:t>The use of Room database API simplifies the programming difficulty for database generation, updating, and data query. </a:t>
            </a:r>
          </a:p>
        </p:txBody>
      </p:sp>
    </p:spTree>
    <p:extLst>
      <p:ext uri="{BB962C8B-B14F-4D97-AF65-F5344CB8AC3E}">
        <p14:creationId xmlns:p14="http://schemas.microsoft.com/office/powerpoint/2010/main" val="97388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BA9A-0CB7-4598-B075-2A67086DCFDE}"/>
              </a:ext>
            </a:extLst>
          </p:cNvPr>
          <p:cNvSpPr>
            <a:spLocks noGrp="1"/>
          </p:cNvSpPr>
          <p:nvPr>
            <p:ph type="title"/>
          </p:nvPr>
        </p:nvSpPr>
        <p:spPr/>
        <p:txBody>
          <a:bodyPr/>
          <a:lstStyle/>
          <a:p>
            <a:r>
              <a:rPr lang="en-US" dirty="0"/>
              <a:t>Design of the Message page </a:t>
            </a:r>
          </a:p>
        </p:txBody>
      </p:sp>
      <p:pic>
        <p:nvPicPr>
          <p:cNvPr id="4" name="Content Placeholder 3">
            <a:extLst>
              <a:ext uri="{FF2B5EF4-FFF2-40B4-BE49-F238E27FC236}">
                <a16:creationId xmlns:a16="http://schemas.microsoft.com/office/drawing/2014/main" id="{2F6ED959-B97F-4622-92CF-AC7F9FF9AC6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41631" y="1027906"/>
            <a:ext cx="3232483" cy="5542379"/>
          </a:xfrm>
          <a:prstGeom prst="rect">
            <a:avLst/>
          </a:prstGeom>
        </p:spPr>
      </p:pic>
      <p:pic>
        <p:nvPicPr>
          <p:cNvPr id="5" name="Picture 4">
            <a:extLst>
              <a:ext uri="{FF2B5EF4-FFF2-40B4-BE49-F238E27FC236}">
                <a16:creationId xmlns:a16="http://schemas.microsoft.com/office/drawing/2014/main" id="{32BBF82F-60F5-422B-B43F-D8E4159E10F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38991" y="1777910"/>
            <a:ext cx="5622758" cy="4714965"/>
          </a:xfrm>
          <a:prstGeom prst="rect">
            <a:avLst/>
          </a:prstGeom>
        </p:spPr>
      </p:pic>
    </p:spTree>
    <p:extLst>
      <p:ext uri="{BB962C8B-B14F-4D97-AF65-F5344CB8AC3E}">
        <p14:creationId xmlns:p14="http://schemas.microsoft.com/office/powerpoint/2010/main" val="1608956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1605</Words>
  <Application>Microsoft Office PowerPoint</Application>
  <PresentationFormat>Widescreen</PresentationFormat>
  <Paragraphs>96</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vt:lpstr>
      <vt:lpstr>Cambria Math</vt:lpstr>
      <vt:lpstr>Times New Roman</vt:lpstr>
      <vt:lpstr>Office Theme</vt:lpstr>
      <vt:lpstr>April Report</vt:lpstr>
      <vt:lpstr>UI design and architecture for battlefield DTN secure data sharing with ReVo-ABE</vt:lpstr>
      <vt:lpstr>View model architecture </vt:lpstr>
      <vt:lpstr>Design of Login page</vt:lpstr>
      <vt:lpstr>Design of Login page</vt:lpstr>
      <vt:lpstr>Design of main activity page for activity navigation and setting configuration</vt:lpstr>
      <vt:lpstr>Design of main activity page for activity navigation and setting configuration</vt:lpstr>
      <vt:lpstr>Design of the Message page </vt:lpstr>
      <vt:lpstr>Design of the Message page </vt:lpstr>
      <vt:lpstr>Content Caching for DTN network</vt:lpstr>
      <vt:lpstr>Problem Statement</vt:lpstr>
      <vt:lpstr>Objective 1: Priority Content Delivery</vt:lpstr>
      <vt:lpstr>Trending topic detection</vt:lpstr>
      <vt:lpstr>Trending topic detection formulation</vt:lpstr>
      <vt:lpstr>Objective 2: Providing Content by Interest</vt:lpstr>
      <vt:lpstr>Congestion Handling</vt:lpstr>
      <vt:lpstr>Finding better nodes to forward</vt:lpstr>
      <vt:lpstr>Objective 3: Cache Management</vt:lpstr>
      <vt:lpstr>Dependency Tree and Parse Tree Generation</vt:lpstr>
      <vt:lpstr>Saving and loading the model locally </vt:lpstr>
      <vt:lpstr>Loss plot after training the model for 20 epochs</vt:lpstr>
      <vt:lpstr>Example of prediction results of caption generation model in local machines</vt:lpstr>
      <vt:lpstr>Tree edit distance</vt:lpstr>
      <vt:lpstr>Code to convert the tree to the required 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Cao Xiaofei</dc:creator>
  <cp:lastModifiedBy>Cao Xiaofei</cp:lastModifiedBy>
  <cp:revision>8</cp:revision>
  <dcterms:created xsi:type="dcterms:W3CDTF">2021-05-24T17:23:54Z</dcterms:created>
  <dcterms:modified xsi:type="dcterms:W3CDTF">2021-05-24T21:19:02Z</dcterms:modified>
</cp:coreProperties>
</file>