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363" r:id="rId6"/>
    <p:sldId id="357" r:id="rId7"/>
    <p:sldId id="358" r:id="rId8"/>
    <p:sldId id="359" r:id="rId9"/>
    <p:sldId id="360" r:id="rId10"/>
    <p:sldId id="361" r:id="rId11"/>
    <p:sldId id="362" r:id="rId12"/>
    <p:sldId id="266" r:id="rId13"/>
    <p:sldId id="268" r:id="rId14"/>
    <p:sldId id="328" r:id="rId15"/>
    <p:sldId id="333" r:id="rId16"/>
    <p:sldId id="334" r:id="rId17"/>
    <p:sldId id="327" r:id="rId18"/>
    <p:sldId id="329" r:id="rId19"/>
    <p:sldId id="335" r:id="rId20"/>
    <p:sldId id="315" r:id="rId21"/>
    <p:sldId id="336" r:id="rId22"/>
    <p:sldId id="337" r:id="rId23"/>
    <p:sldId id="338" r:id="rId24"/>
    <p:sldId id="339" r:id="rId25"/>
    <p:sldId id="340" r:id="rId26"/>
    <p:sldId id="341" r:id="rId27"/>
    <p:sldId id="353" r:id="rId28"/>
    <p:sldId id="354" r:id="rId29"/>
    <p:sldId id="355" r:id="rId30"/>
    <p:sldId id="35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udi\Downloads\Simulation_Combined.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udi\Downloads\Simulation_Combined.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udi\Downloads\Simulation_Combin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udi\Downloads\Simulation_Combine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51082677165355"/>
          <c:y val="0.14272491980169147"/>
          <c:w val="0.88490084572761718"/>
          <c:h val="0.72409558180227462"/>
        </c:manualLayout>
      </c:layout>
      <c:barChart>
        <c:barDir val="col"/>
        <c:grouping val="clustered"/>
        <c:varyColors val="0"/>
        <c:ser>
          <c:idx val="0"/>
          <c:order val="0"/>
          <c:tx>
            <c:strRef>
              <c:f>HotTopic!$B$2</c:f>
              <c:strCache>
                <c:ptCount val="1"/>
                <c:pt idx="0">
                  <c:v>0</c:v>
                </c:pt>
              </c:strCache>
            </c:strRef>
          </c:tx>
          <c:spPr>
            <a:pattFill prst="ltDnDiag">
              <a:fgClr>
                <a:schemeClr val="accent2">
                  <a:lumMod val="75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HotTopic!$C$2:$F$2</c:f>
              <c:numCache>
                <c:formatCode>General</c:formatCode>
                <c:ptCount val="4"/>
                <c:pt idx="0">
                  <c:v>0.24199999999999999</c:v>
                </c:pt>
                <c:pt idx="1">
                  <c:v>0.28949999999999998</c:v>
                </c:pt>
                <c:pt idx="2">
                  <c:v>0.25</c:v>
                </c:pt>
                <c:pt idx="3">
                  <c:v>0.22963832522779301</c:v>
                </c:pt>
              </c:numCache>
            </c:numRef>
          </c:val>
          <c:extLst>
            <c:ext xmlns:c16="http://schemas.microsoft.com/office/drawing/2014/chart" uri="{C3380CC4-5D6E-409C-BE32-E72D297353CC}">
              <c16:uniqueId val="{00000000-F2C4-4D1E-A841-6693C792C88B}"/>
            </c:ext>
          </c:extLst>
        </c:ser>
        <c:ser>
          <c:idx val="1"/>
          <c:order val="1"/>
          <c:tx>
            <c:strRef>
              <c:f>HotTopic!$B$3</c:f>
              <c:strCache>
                <c:ptCount val="1"/>
                <c:pt idx="0">
                  <c:v>5</c:v>
                </c:pt>
              </c:strCache>
            </c:strRef>
          </c:tx>
          <c:spPr>
            <a:pattFill prst="zigZag">
              <a:fgClr>
                <a:schemeClr val="accent1">
                  <a:lumMod val="75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HotTopic!$C$3:$F$3</c:f>
              <c:numCache>
                <c:formatCode>General</c:formatCode>
                <c:ptCount val="4"/>
                <c:pt idx="0">
                  <c:v>0.27389999999999998</c:v>
                </c:pt>
                <c:pt idx="1">
                  <c:v>0.28949999999999998</c:v>
                </c:pt>
                <c:pt idx="2">
                  <c:v>0.25</c:v>
                </c:pt>
                <c:pt idx="3">
                  <c:v>0.22852031974956599</c:v>
                </c:pt>
              </c:numCache>
            </c:numRef>
          </c:val>
          <c:extLst>
            <c:ext xmlns:c16="http://schemas.microsoft.com/office/drawing/2014/chart" uri="{C3380CC4-5D6E-409C-BE32-E72D297353CC}">
              <c16:uniqueId val="{00000001-F2C4-4D1E-A841-6693C792C88B}"/>
            </c:ext>
          </c:extLst>
        </c:ser>
        <c:ser>
          <c:idx val="2"/>
          <c:order val="2"/>
          <c:tx>
            <c:strRef>
              <c:f>HotTopic!$B$4</c:f>
              <c:strCache>
                <c:ptCount val="1"/>
                <c:pt idx="0">
                  <c:v>10</c:v>
                </c:pt>
              </c:strCache>
            </c:strRef>
          </c:tx>
          <c:spPr>
            <a:pattFill prst="pct70">
              <a:fgClr>
                <a:schemeClr val="accent4">
                  <a:lumMod val="60000"/>
                  <a:lumOff val="40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HotTopic!$C$4:$F$4</c:f>
              <c:numCache>
                <c:formatCode>General</c:formatCode>
                <c:ptCount val="4"/>
                <c:pt idx="0">
                  <c:v>0.26750000000000002</c:v>
                </c:pt>
                <c:pt idx="1">
                  <c:v>0.28949999999999998</c:v>
                </c:pt>
                <c:pt idx="2">
                  <c:v>0.26319999999999999</c:v>
                </c:pt>
                <c:pt idx="3">
                  <c:v>0.22924702331041399</c:v>
                </c:pt>
              </c:numCache>
            </c:numRef>
          </c:val>
          <c:extLst>
            <c:ext xmlns:c16="http://schemas.microsoft.com/office/drawing/2014/chart" uri="{C3380CC4-5D6E-409C-BE32-E72D297353CC}">
              <c16:uniqueId val="{00000002-F2C4-4D1E-A841-6693C792C88B}"/>
            </c:ext>
          </c:extLst>
        </c:ser>
        <c:ser>
          <c:idx val="3"/>
          <c:order val="3"/>
          <c:tx>
            <c:strRef>
              <c:f>HotTopic!$B$5</c:f>
              <c:strCache>
                <c:ptCount val="1"/>
                <c:pt idx="0">
                  <c:v>15</c:v>
                </c:pt>
              </c:strCache>
            </c:strRef>
          </c:tx>
          <c:spPr>
            <a:pattFill prst="pct25">
              <a:fgClr>
                <a:schemeClr val="accent6">
                  <a:lumMod val="75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HotTopic!$C$5:$F$5</c:f>
              <c:numCache>
                <c:formatCode>General</c:formatCode>
                <c:ptCount val="4"/>
                <c:pt idx="0">
                  <c:v>0.2994</c:v>
                </c:pt>
                <c:pt idx="1">
                  <c:v>0.30259999999999998</c:v>
                </c:pt>
                <c:pt idx="2">
                  <c:v>0.25</c:v>
                </c:pt>
                <c:pt idx="3">
                  <c:v>0.229302923584325</c:v>
                </c:pt>
              </c:numCache>
            </c:numRef>
          </c:val>
          <c:extLst>
            <c:ext xmlns:c16="http://schemas.microsoft.com/office/drawing/2014/chart" uri="{C3380CC4-5D6E-409C-BE32-E72D297353CC}">
              <c16:uniqueId val="{00000003-F2C4-4D1E-A841-6693C792C88B}"/>
            </c:ext>
          </c:extLst>
        </c:ser>
        <c:ser>
          <c:idx val="4"/>
          <c:order val="4"/>
          <c:tx>
            <c:strRef>
              <c:f>HotTopic!$B$6</c:f>
              <c:strCache>
                <c:ptCount val="1"/>
                <c:pt idx="0">
                  <c:v>20</c:v>
                </c:pt>
              </c:strCache>
            </c:strRef>
          </c:tx>
          <c:spPr>
            <a:pattFill prst="dotDmnd">
              <a:fgClr>
                <a:srgbClr val="7030A0"/>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HotTopic!$C$6:$F$6</c:f>
              <c:numCache>
                <c:formatCode>General</c:formatCode>
                <c:ptCount val="4"/>
                <c:pt idx="0">
                  <c:v>0.28660000000000002</c:v>
                </c:pt>
                <c:pt idx="1">
                  <c:v>0.28949999999999998</c:v>
                </c:pt>
                <c:pt idx="2">
                  <c:v>0.23680000000000001</c:v>
                </c:pt>
                <c:pt idx="3">
                  <c:v>0.22885572139303401</c:v>
                </c:pt>
              </c:numCache>
            </c:numRef>
          </c:val>
          <c:extLst>
            <c:ext xmlns:c16="http://schemas.microsoft.com/office/drawing/2014/chart" uri="{C3380CC4-5D6E-409C-BE32-E72D297353CC}">
              <c16:uniqueId val="{00000004-F2C4-4D1E-A841-6693C792C88B}"/>
            </c:ext>
          </c:extLst>
        </c:ser>
        <c:ser>
          <c:idx val="5"/>
          <c:order val="5"/>
          <c:tx>
            <c:strRef>
              <c:f>HotTopic!$B$7</c:f>
              <c:strCache>
                <c:ptCount val="1"/>
                <c:pt idx="0">
                  <c:v>25</c:v>
                </c:pt>
              </c:strCache>
            </c:strRef>
          </c:tx>
          <c:spPr>
            <a:pattFill prst="ltHorz">
              <a:fgClr>
                <a:srgbClr val="C00000"/>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HotTopic!$C$7:$F$7</c:f>
              <c:numCache>
                <c:formatCode>General</c:formatCode>
                <c:ptCount val="4"/>
                <c:pt idx="0">
                  <c:v>0.23569999999999999</c:v>
                </c:pt>
                <c:pt idx="1">
                  <c:v>0.27629999999999999</c:v>
                </c:pt>
                <c:pt idx="2">
                  <c:v>0.28949999999999998</c:v>
                </c:pt>
                <c:pt idx="3">
                  <c:v>0.22824081838001001</c:v>
                </c:pt>
              </c:numCache>
            </c:numRef>
          </c:val>
          <c:extLst>
            <c:ext xmlns:c16="http://schemas.microsoft.com/office/drawing/2014/chart" uri="{C3380CC4-5D6E-409C-BE32-E72D297353CC}">
              <c16:uniqueId val="{00000005-F2C4-4D1E-A841-6693C792C88B}"/>
            </c:ext>
          </c:extLst>
        </c:ser>
        <c:ser>
          <c:idx val="6"/>
          <c:order val="6"/>
          <c:tx>
            <c:strRef>
              <c:f>HotTopic!$B$8</c:f>
              <c:strCache>
                <c:ptCount val="1"/>
                <c:pt idx="0">
                  <c:v>30</c:v>
                </c:pt>
              </c:strCache>
            </c:strRef>
          </c:tx>
          <c:spPr>
            <a:pattFill prst="lgConfetti">
              <a:fgClr>
                <a:schemeClr val="accent5">
                  <a:lumMod val="40000"/>
                  <a:lumOff val="60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HotTopic!$C$8:$F$8</c:f>
              <c:numCache>
                <c:formatCode>General</c:formatCode>
                <c:ptCount val="4"/>
                <c:pt idx="0">
                  <c:v>0.19109999999999999</c:v>
                </c:pt>
                <c:pt idx="1">
                  <c:v>0.31580000000000003</c:v>
                </c:pt>
                <c:pt idx="2">
                  <c:v>0.26319999999999999</c:v>
                </c:pt>
                <c:pt idx="3">
                  <c:v>0.229414724132148</c:v>
                </c:pt>
              </c:numCache>
            </c:numRef>
          </c:val>
          <c:extLst>
            <c:ext xmlns:c16="http://schemas.microsoft.com/office/drawing/2014/chart" uri="{C3380CC4-5D6E-409C-BE32-E72D297353CC}">
              <c16:uniqueId val="{00000006-F2C4-4D1E-A841-6693C792C88B}"/>
            </c:ext>
          </c:extLst>
        </c:ser>
        <c:ser>
          <c:idx val="7"/>
          <c:order val="7"/>
          <c:tx>
            <c:strRef>
              <c:f>HotTopic!$B$9</c:f>
              <c:strCache>
                <c:ptCount val="1"/>
                <c:pt idx="0">
                  <c:v>35</c:v>
                </c:pt>
              </c:strCache>
            </c:strRef>
          </c:tx>
          <c:spPr>
            <a:pattFill prst="smGrid">
              <a:fgClr>
                <a:srgbClr val="92D050"/>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HotTopic!$C$9:$F$9</c:f>
              <c:numCache>
                <c:formatCode>General</c:formatCode>
                <c:ptCount val="4"/>
                <c:pt idx="0">
                  <c:v>0.19109999999999999</c:v>
                </c:pt>
                <c:pt idx="1">
                  <c:v>0.28949999999999998</c:v>
                </c:pt>
                <c:pt idx="2">
                  <c:v>0.25</c:v>
                </c:pt>
                <c:pt idx="3">
                  <c:v>0.231315333445133</c:v>
                </c:pt>
              </c:numCache>
            </c:numRef>
          </c:val>
          <c:extLst>
            <c:ext xmlns:c16="http://schemas.microsoft.com/office/drawing/2014/chart" uri="{C3380CC4-5D6E-409C-BE32-E72D297353CC}">
              <c16:uniqueId val="{00000007-F2C4-4D1E-A841-6693C792C88B}"/>
            </c:ext>
          </c:extLst>
        </c:ser>
        <c:ser>
          <c:idx val="8"/>
          <c:order val="8"/>
          <c:tx>
            <c:strRef>
              <c:f>HotTopic!$B$10</c:f>
              <c:strCache>
                <c:ptCount val="1"/>
                <c:pt idx="0">
                  <c:v>40</c:v>
                </c:pt>
              </c:strCache>
            </c:strRef>
          </c:tx>
          <c:spPr>
            <a:pattFill prst="narVert">
              <a:fgClr>
                <a:schemeClr val="accent5">
                  <a:lumMod val="60000"/>
                  <a:lumOff val="40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HotTopic!$C$10:$F$10</c:f>
              <c:numCache>
                <c:formatCode>General</c:formatCode>
                <c:ptCount val="4"/>
                <c:pt idx="0">
                  <c:v>0.20380000000000001</c:v>
                </c:pt>
                <c:pt idx="1">
                  <c:v>0.28949999999999998</c:v>
                </c:pt>
                <c:pt idx="2">
                  <c:v>0.25</c:v>
                </c:pt>
                <c:pt idx="3">
                  <c:v>0.22907932248867999</c:v>
                </c:pt>
              </c:numCache>
            </c:numRef>
          </c:val>
          <c:extLst>
            <c:ext xmlns:c16="http://schemas.microsoft.com/office/drawing/2014/chart" uri="{C3380CC4-5D6E-409C-BE32-E72D297353CC}">
              <c16:uniqueId val="{00000008-F2C4-4D1E-A841-6693C792C88B}"/>
            </c:ext>
          </c:extLst>
        </c:ser>
        <c:ser>
          <c:idx val="9"/>
          <c:order val="9"/>
          <c:tx>
            <c:strRef>
              <c:f>HotTopic!$B$11</c:f>
              <c:strCache>
                <c:ptCount val="1"/>
                <c:pt idx="0">
                  <c:v>1000</c:v>
                </c:pt>
              </c:strCache>
            </c:strRef>
          </c:tx>
          <c:spPr>
            <a:pattFill prst="lgCheck">
              <a:fgClr>
                <a:schemeClr val="bg1">
                  <a:lumMod val="65000"/>
                </a:schemeClr>
              </a:fgClr>
              <a:bgClr>
                <a:schemeClr val="bg1"/>
              </a:bgClr>
            </a:pattFill>
            <a:ln w="6350">
              <a:solidFill>
                <a:schemeClr val="accent5"/>
              </a:solidFill>
            </a:ln>
            <a:effectLst/>
          </c:spPr>
          <c:invertIfNegative val="0"/>
          <c:cat>
            <c:strRef>
              <c:f>HotTopic!$C$1:$F$1</c:f>
              <c:strCache>
                <c:ptCount val="4"/>
                <c:pt idx="0">
                  <c:v>Event 1</c:v>
                </c:pt>
                <c:pt idx="1">
                  <c:v>Event 2</c:v>
                </c:pt>
                <c:pt idx="2">
                  <c:v>Event 3</c:v>
                </c:pt>
                <c:pt idx="3">
                  <c:v>All Messages</c:v>
                </c:pt>
              </c:strCache>
            </c:strRef>
          </c:cat>
          <c:val>
            <c:numRef>
              <c:f>HotTopic!$C$11:$F$11</c:f>
              <c:numCache>
                <c:formatCode>General</c:formatCode>
                <c:ptCount val="4"/>
                <c:pt idx="0">
                  <c:v>0.21659999999999999</c:v>
                </c:pt>
                <c:pt idx="1">
                  <c:v>0.27629999999999999</c:v>
                </c:pt>
                <c:pt idx="2">
                  <c:v>0.26319999999999999</c:v>
                </c:pt>
                <c:pt idx="3">
                  <c:v>0.22991782659734999</c:v>
                </c:pt>
              </c:numCache>
            </c:numRef>
          </c:val>
          <c:extLst>
            <c:ext xmlns:c16="http://schemas.microsoft.com/office/drawing/2014/chart" uri="{C3380CC4-5D6E-409C-BE32-E72D297353CC}">
              <c16:uniqueId val="{00000009-F2C4-4D1E-A841-6693C792C88B}"/>
            </c:ext>
          </c:extLst>
        </c:ser>
        <c:dLbls>
          <c:showLegendKey val="0"/>
          <c:showVal val="0"/>
          <c:showCatName val="0"/>
          <c:showSerName val="0"/>
          <c:showPercent val="0"/>
          <c:showBubbleSize val="0"/>
        </c:dLbls>
        <c:gapWidth val="200"/>
        <c:axId val="2053552687"/>
        <c:axId val="2114509343"/>
      </c:barChart>
      <c:barChart>
        <c:barDir val="col"/>
        <c:grouping val="clustered"/>
        <c:varyColors val="0"/>
        <c:ser>
          <c:idx val="10"/>
          <c:order val="10"/>
          <c:tx>
            <c:v>Epidemic</c:v>
          </c:tx>
          <c:spPr>
            <a:solidFill>
              <a:schemeClr val="accent1">
                <a:alpha val="10000"/>
              </a:schemeClr>
            </a:solidFill>
            <a:ln>
              <a:solidFill>
                <a:schemeClr val="accent1"/>
              </a:solidFill>
            </a:ln>
            <a:effectLst/>
          </c:spPr>
          <c:invertIfNegative val="0"/>
          <c:val>
            <c:numRef>
              <c:f>HotTopic!$C$15:$F$15</c:f>
              <c:numCache>
                <c:formatCode>General</c:formatCode>
                <c:ptCount val="4"/>
                <c:pt idx="0">
                  <c:v>0.47770000000000001</c:v>
                </c:pt>
                <c:pt idx="1">
                  <c:v>0.52629999999999999</c:v>
                </c:pt>
                <c:pt idx="2">
                  <c:v>0.3947</c:v>
                </c:pt>
                <c:pt idx="3">
                  <c:v>0.29671865392140401</c:v>
                </c:pt>
              </c:numCache>
            </c:numRef>
          </c:val>
          <c:extLst>
            <c:ext xmlns:c16="http://schemas.microsoft.com/office/drawing/2014/chart" uri="{C3380CC4-5D6E-409C-BE32-E72D297353CC}">
              <c16:uniqueId val="{0000000A-F2C4-4D1E-A841-6693C792C88B}"/>
            </c:ext>
          </c:extLst>
        </c:ser>
        <c:ser>
          <c:idx val="11"/>
          <c:order val="11"/>
          <c:tx>
            <c:strRef>
              <c:f>HotTopic!$B$3</c:f>
              <c:strCache>
                <c:ptCount val="1"/>
                <c:pt idx="0">
                  <c:v>5</c:v>
                </c:pt>
              </c:strCache>
            </c:strRef>
          </c:tx>
          <c:spPr>
            <a:solidFill>
              <a:schemeClr val="accent1">
                <a:alpha val="10000"/>
              </a:schemeClr>
            </a:solidFill>
            <a:ln>
              <a:solidFill>
                <a:schemeClr val="accent1"/>
              </a:solidFill>
            </a:ln>
            <a:effectLst/>
          </c:spPr>
          <c:invertIfNegative val="0"/>
          <c:val>
            <c:numRef>
              <c:f>HotTopic!$C$16:$F$16</c:f>
              <c:numCache>
                <c:formatCode>General</c:formatCode>
                <c:ptCount val="4"/>
                <c:pt idx="0">
                  <c:v>0.44590000000000002</c:v>
                </c:pt>
                <c:pt idx="1">
                  <c:v>0.51319999999999999</c:v>
                </c:pt>
                <c:pt idx="2">
                  <c:v>0.42109999999999997</c:v>
                </c:pt>
                <c:pt idx="3">
                  <c:v>0.29364413885627999</c:v>
                </c:pt>
              </c:numCache>
            </c:numRef>
          </c:val>
          <c:extLst>
            <c:ext xmlns:c16="http://schemas.microsoft.com/office/drawing/2014/chart" uri="{C3380CC4-5D6E-409C-BE32-E72D297353CC}">
              <c16:uniqueId val="{0000000B-F2C4-4D1E-A841-6693C792C88B}"/>
            </c:ext>
          </c:extLst>
        </c:ser>
        <c:ser>
          <c:idx val="12"/>
          <c:order val="12"/>
          <c:tx>
            <c:strRef>
              <c:f>HotTopic!$B$4</c:f>
              <c:strCache>
                <c:ptCount val="1"/>
                <c:pt idx="0">
                  <c:v>10</c:v>
                </c:pt>
              </c:strCache>
            </c:strRef>
          </c:tx>
          <c:spPr>
            <a:solidFill>
              <a:schemeClr val="accent1">
                <a:alpha val="10000"/>
              </a:schemeClr>
            </a:solidFill>
            <a:ln>
              <a:solidFill>
                <a:schemeClr val="accent1"/>
              </a:solidFill>
            </a:ln>
            <a:effectLst/>
          </c:spPr>
          <c:invertIfNegative val="0"/>
          <c:val>
            <c:numRef>
              <c:f>HotTopic!$C$17:$F$17</c:f>
              <c:numCache>
                <c:formatCode>General</c:formatCode>
                <c:ptCount val="4"/>
                <c:pt idx="0">
                  <c:v>0.54779999999999995</c:v>
                </c:pt>
                <c:pt idx="1">
                  <c:v>0.52629999999999999</c:v>
                </c:pt>
                <c:pt idx="2">
                  <c:v>0.36840000000000001</c:v>
                </c:pt>
                <c:pt idx="3">
                  <c:v>0.29280563474761001</c:v>
                </c:pt>
              </c:numCache>
            </c:numRef>
          </c:val>
          <c:extLst>
            <c:ext xmlns:c16="http://schemas.microsoft.com/office/drawing/2014/chart" uri="{C3380CC4-5D6E-409C-BE32-E72D297353CC}">
              <c16:uniqueId val="{0000000C-F2C4-4D1E-A841-6693C792C88B}"/>
            </c:ext>
          </c:extLst>
        </c:ser>
        <c:ser>
          <c:idx val="13"/>
          <c:order val="13"/>
          <c:tx>
            <c:strRef>
              <c:f>HotTopic!$B$5</c:f>
              <c:strCache>
                <c:ptCount val="1"/>
                <c:pt idx="0">
                  <c:v>15</c:v>
                </c:pt>
              </c:strCache>
            </c:strRef>
          </c:tx>
          <c:spPr>
            <a:solidFill>
              <a:schemeClr val="accent1">
                <a:alpha val="10000"/>
              </a:schemeClr>
            </a:solidFill>
            <a:ln>
              <a:solidFill>
                <a:schemeClr val="accent1"/>
              </a:solidFill>
            </a:ln>
            <a:effectLst/>
          </c:spPr>
          <c:invertIfNegative val="0"/>
          <c:val>
            <c:numRef>
              <c:f>HotTopic!$C$18:$F$18</c:f>
              <c:numCache>
                <c:formatCode>General</c:formatCode>
                <c:ptCount val="4"/>
                <c:pt idx="0">
                  <c:v>0.51590000000000003</c:v>
                </c:pt>
                <c:pt idx="1">
                  <c:v>0.52629999999999999</c:v>
                </c:pt>
                <c:pt idx="2">
                  <c:v>0.44740000000000002</c:v>
                </c:pt>
                <c:pt idx="3">
                  <c:v>0.29442674269103902</c:v>
                </c:pt>
              </c:numCache>
            </c:numRef>
          </c:val>
          <c:extLst>
            <c:ext xmlns:c16="http://schemas.microsoft.com/office/drawing/2014/chart" uri="{C3380CC4-5D6E-409C-BE32-E72D297353CC}">
              <c16:uniqueId val="{0000000D-F2C4-4D1E-A841-6693C792C88B}"/>
            </c:ext>
          </c:extLst>
        </c:ser>
        <c:ser>
          <c:idx val="14"/>
          <c:order val="14"/>
          <c:tx>
            <c:strRef>
              <c:f>HotTopic!$B$6</c:f>
              <c:strCache>
                <c:ptCount val="1"/>
                <c:pt idx="0">
                  <c:v>20</c:v>
                </c:pt>
              </c:strCache>
            </c:strRef>
          </c:tx>
          <c:spPr>
            <a:solidFill>
              <a:schemeClr val="accent1">
                <a:alpha val="10000"/>
              </a:schemeClr>
            </a:solidFill>
            <a:ln>
              <a:solidFill>
                <a:schemeClr val="accent1"/>
              </a:solidFill>
            </a:ln>
            <a:effectLst/>
          </c:spPr>
          <c:invertIfNegative val="0"/>
          <c:val>
            <c:numRef>
              <c:f>HotTopic!$C$19:$F$19</c:f>
              <c:numCache>
                <c:formatCode>General</c:formatCode>
                <c:ptCount val="4"/>
                <c:pt idx="0">
                  <c:v>0.44590000000000002</c:v>
                </c:pt>
                <c:pt idx="1">
                  <c:v>0.52629999999999999</c:v>
                </c:pt>
                <c:pt idx="2">
                  <c:v>0.40789999999999998</c:v>
                </c:pt>
                <c:pt idx="3">
                  <c:v>0.29414724132148201</c:v>
                </c:pt>
              </c:numCache>
            </c:numRef>
          </c:val>
          <c:extLst>
            <c:ext xmlns:c16="http://schemas.microsoft.com/office/drawing/2014/chart" uri="{C3380CC4-5D6E-409C-BE32-E72D297353CC}">
              <c16:uniqueId val="{0000000E-F2C4-4D1E-A841-6693C792C88B}"/>
            </c:ext>
          </c:extLst>
        </c:ser>
        <c:ser>
          <c:idx val="15"/>
          <c:order val="15"/>
          <c:tx>
            <c:strRef>
              <c:f>HotTopic!$B$7</c:f>
              <c:strCache>
                <c:ptCount val="1"/>
                <c:pt idx="0">
                  <c:v>25</c:v>
                </c:pt>
              </c:strCache>
            </c:strRef>
          </c:tx>
          <c:spPr>
            <a:solidFill>
              <a:schemeClr val="accent1">
                <a:alpha val="10000"/>
              </a:schemeClr>
            </a:solidFill>
            <a:ln>
              <a:solidFill>
                <a:schemeClr val="accent1"/>
              </a:solidFill>
            </a:ln>
            <a:effectLst/>
          </c:spPr>
          <c:invertIfNegative val="0"/>
          <c:val>
            <c:numRef>
              <c:f>HotTopic!$C$20:$F$20</c:f>
              <c:numCache>
                <c:formatCode>General</c:formatCode>
                <c:ptCount val="4"/>
                <c:pt idx="0">
                  <c:v>0.47770000000000001</c:v>
                </c:pt>
                <c:pt idx="1">
                  <c:v>0.51319999999999999</c:v>
                </c:pt>
                <c:pt idx="2">
                  <c:v>0.40789999999999998</c:v>
                </c:pt>
                <c:pt idx="3">
                  <c:v>0.29291743529543202</c:v>
                </c:pt>
              </c:numCache>
            </c:numRef>
          </c:val>
          <c:extLst>
            <c:ext xmlns:c16="http://schemas.microsoft.com/office/drawing/2014/chart" uri="{C3380CC4-5D6E-409C-BE32-E72D297353CC}">
              <c16:uniqueId val="{0000000F-F2C4-4D1E-A841-6693C792C88B}"/>
            </c:ext>
          </c:extLst>
        </c:ser>
        <c:ser>
          <c:idx val="16"/>
          <c:order val="16"/>
          <c:tx>
            <c:strRef>
              <c:f>HotTopic!$B$8</c:f>
              <c:strCache>
                <c:ptCount val="1"/>
                <c:pt idx="0">
                  <c:v>30</c:v>
                </c:pt>
              </c:strCache>
            </c:strRef>
          </c:tx>
          <c:spPr>
            <a:solidFill>
              <a:schemeClr val="accent1">
                <a:alpha val="10000"/>
              </a:schemeClr>
            </a:solidFill>
            <a:ln>
              <a:solidFill>
                <a:schemeClr val="accent1"/>
              </a:solidFill>
            </a:ln>
            <a:effectLst/>
          </c:spPr>
          <c:invertIfNegative val="0"/>
          <c:val>
            <c:numRef>
              <c:f>HotTopic!$C$21:$F$21</c:f>
              <c:numCache>
                <c:formatCode>General</c:formatCode>
                <c:ptCount val="4"/>
                <c:pt idx="0">
                  <c:v>0.42680000000000001</c:v>
                </c:pt>
                <c:pt idx="1">
                  <c:v>0.5</c:v>
                </c:pt>
                <c:pt idx="2">
                  <c:v>0.40789999999999998</c:v>
                </c:pt>
                <c:pt idx="3">
                  <c:v>0.29705405556487202</c:v>
                </c:pt>
              </c:numCache>
            </c:numRef>
          </c:val>
          <c:extLst>
            <c:ext xmlns:c16="http://schemas.microsoft.com/office/drawing/2014/chart" uri="{C3380CC4-5D6E-409C-BE32-E72D297353CC}">
              <c16:uniqueId val="{00000010-F2C4-4D1E-A841-6693C792C88B}"/>
            </c:ext>
          </c:extLst>
        </c:ser>
        <c:ser>
          <c:idx val="17"/>
          <c:order val="17"/>
          <c:tx>
            <c:strRef>
              <c:f>HotTopic!$B$9</c:f>
              <c:strCache>
                <c:ptCount val="1"/>
                <c:pt idx="0">
                  <c:v>35</c:v>
                </c:pt>
              </c:strCache>
            </c:strRef>
          </c:tx>
          <c:spPr>
            <a:solidFill>
              <a:schemeClr val="accent1">
                <a:alpha val="10000"/>
              </a:schemeClr>
            </a:solidFill>
            <a:ln>
              <a:solidFill>
                <a:schemeClr val="accent1"/>
              </a:solidFill>
            </a:ln>
            <a:effectLst/>
          </c:spPr>
          <c:invertIfNegative val="0"/>
          <c:val>
            <c:numRef>
              <c:f>HotTopic!$C$21:$F$21</c:f>
              <c:numCache>
                <c:formatCode>General</c:formatCode>
                <c:ptCount val="4"/>
                <c:pt idx="0">
                  <c:v>0.42680000000000001</c:v>
                </c:pt>
                <c:pt idx="1">
                  <c:v>0.5</c:v>
                </c:pt>
                <c:pt idx="2">
                  <c:v>0.40789999999999998</c:v>
                </c:pt>
                <c:pt idx="3">
                  <c:v>0.29705405556487202</c:v>
                </c:pt>
              </c:numCache>
            </c:numRef>
          </c:val>
          <c:extLst>
            <c:ext xmlns:c16="http://schemas.microsoft.com/office/drawing/2014/chart" uri="{C3380CC4-5D6E-409C-BE32-E72D297353CC}">
              <c16:uniqueId val="{00000011-F2C4-4D1E-A841-6693C792C88B}"/>
            </c:ext>
          </c:extLst>
        </c:ser>
        <c:ser>
          <c:idx val="18"/>
          <c:order val="18"/>
          <c:tx>
            <c:strRef>
              <c:f>HotTopic!$B$10</c:f>
              <c:strCache>
                <c:ptCount val="1"/>
                <c:pt idx="0">
                  <c:v>40</c:v>
                </c:pt>
              </c:strCache>
            </c:strRef>
          </c:tx>
          <c:spPr>
            <a:solidFill>
              <a:schemeClr val="accent1">
                <a:alpha val="10000"/>
              </a:schemeClr>
            </a:solidFill>
            <a:ln>
              <a:solidFill>
                <a:schemeClr val="accent1"/>
              </a:solidFill>
            </a:ln>
            <a:effectLst/>
          </c:spPr>
          <c:invertIfNegative val="0"/>
          <c:val>
            <c:numRef>
              <c:f>HotTopic!$C$23:$F$23</c:f>
              <c:numCache>
                <c:formatCode>General</c:formatCode>
                <c:ptCount val="4"/>
                <c:pt idx="0">
                  <c:v>0.4204</c:v>
                </c:pt>
                <c:pt idx="1">
                  <c:v>0.52629999999999999</c:v>
                </c:pt>
                <c:pt idx="2">
                  <c:v>0.3947</c:v>
                </c:pt>
                <c:pt idx="3">
                  <c:v>0.29347643803454598</c:v>
                </c:pt>
              </c:numCache>
            </c:numRef>
          </c:val>
          <c:extLst>
            <c:ext xmlns:c16="http://schemas.microsoft.com/office/drawing/2014/chart" uri="{C3380CC4-5D6E-409C-BE32-E72D297353CC}">
              <c16:uniqueId val="{00000012-F2C4-4D1E-A841-6693C792C88B}"/>
            </c:ext>
          </c:extLst>
        </c:ser>
        <c:ser>
          <c:idx val="19"/>
          <c:order val="19"/>
          <c:tx>
            <c:strRef>
              <c:f>HotTopic!$B$11</c:f>
              <c:strCache>
                <c:ptCount val="1"/>
                <c:pt idx="0">
                  <c:v>1000</c:v>
                </c:pt>
              </c:strCache>
            </c:strRef>
          </c:tx>
          <c:spPr>
            <a:solidFill>
              <a:schemeClr val="accent1">
                <a:alpha val="10000"/>
              </a:schemeClr>
            </a:solidFill>
            <a:ln>
              <a:solidFill>
                <a:schemeClr val="accent1"/>
              </a:solidFill>
            </a:ln>
            <a:effectLst/>
          </c:spPr>
          <c:invertIfNegative val="0"/>
          <c:val>
            <c:numRef>
              <c:f>HotTopic!$C$24:$F$24</c:f>
              <c:numCache>
                <c:formatCode>General</c:formatCode>
                <c:ptCount val="4"/>
                <c:pt idx="0">
                  <c:v>0.45860000000000001</c:v>
                </c:pt>
                <c:pt idx="1">
                  <c:v>0.52629999999999999</c:v>
                </c:pt>
                <c:pt idx="2">
                  <c:v>0.3947</c:v>
                </c:pt>
                <c:pt idx="3">
                  <c:v>0.29364413885627999</c:v>
                </c:pt>
              </c:numCache>
            </c:numRef>
          </c:val>
          <c:extLst>
            <c:ext xmlns:c16="http://schemas.microsoft.com/office/drawing/2014/chart" uri="{C3380CC4-5D6E-409C-BE32-E72D297353CC}">
              <c16:uniqueId val="{00000013-F2C4-4D1E-A841-6693C792C88B}"/>
            </c:ext>
          </c:extLst>
        </c:ser>
        <c:dLbls>
          <c:showLegendKey val="0"/>
          <c:showVal val="0"/>
          <c:showCatName val="0"/>
          <c:showSerName val="0"/>
          <c:showPercent val="0"/>
          <c:showBubbleSize val="0"/>
        </c:dLbls>
        <c:gapWidth val="200"/>
        <c:axId val="534064824"/>
        <c:axId val="534064496"/>
      </c:barChart>
      <c:catAx>
        <c:axId val="205355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4509343"/>
        <c:crosses val="autoZero"/>
        <c:auto val="1"/>
        <c:lblAlgn val="ctr"/>
        <c:lblOffset val="100"/>
        <c:noMultiLvlLbl val="0"/>
      </c:catAx>
      <c:valAx>
        <c:axId val="2114509343"/>
        <c:scaling>
          <c:orientation val="minMax"/>
        </c:scaling>
        <c:delete val="0"/>
        <c:axPos val="l"/>
        <c:majorGridlines>
          <c:spPr>
            <a:ln w="317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Delivery Ratio</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53552687"/>
        <c:crosses val="autoZero"/>
        <c:crossBetween val="between"/>
      </c:valAx>
      <c:valAx>
        <c:axId val="534064496"/>
        <c:scaling>
          <c:orientation val="minMax"/>
        </c:scaling>
        <c:delete val="1"/>
        <c:axPos val="r"/>
        <c:numFmt formatCode="General" sourceLinked="1"/>
        <c:majorTickMark val="out"/>
        <c:minorTickMark val="none"/>
        <c:tickLblPos val="nextTo"/>
        <c:crossAx val="534064824"/>
        <c:crosses val="max"/>
        <c:crossBetween val="between"/>
      </c:valAx>
      <c:catAx>
        <c:axId val="534064824"/>
        <c:scaling>
          <c:orientation val="minMax"/>
        </c:scaling>
        <c:delete val="1"/>
        <c:axPos val="b"/>
        <c:majorTickMark val="out"/>
        <c:minorTickMark val="none"/>
        <c:tickLblPos val="nextTo"/>
        <c:crossAx val="534064496"/>
        <c:crosses val="autoZero"/>
        <c:auto val="1"/>
        <c:lblAlgn val="ctr"/>
        <c:lblOffset val="100"/>
        <c:noMultiLvlLbl val="0"/>
      </c:catAx>
      <c:spPr>
        <a:noFill/>
        <a:ln>
          <a:noFill/>
        </a:ln>
        <a:effectLst/>
      </c:spPr>
    </c:plotArea>
    <c:legend>
      <c:legendPos val="t"/>
      <c:legendEntry>
        <c:idx val="11"/>
        <c:delete val="1"/>
      </c:legendEntry>
      <c:legendEntry>
        <c:idx val="12"/>
        <c:delete val="1"/>
      </c:legendEntry>
      <c:legendEntry>
        <c:idx val="13"/>
        <c:delete val="1"/>
      </c:legendEntry>
      <c:legendEntry>
        <c:idx val="14"/>
        <c:delete val="1"/>
      </c:legendEntry>
      <c:legendEntry>
        <c:idx val="15"/>
        <c:delete val="1"/>
      </c:legendEntry>
      <c:legendEntry>
        <c:idx val="16"/>
        <c:delete val="1"/>
      </c:legendEntry>
      <c:legendEntry>
        <c:idx val="17"/>
        <c:delete val="1"/>
      </c:legendEntry>
      <c:legendEntry>
        <c:idx val="18"/>
        <c:delete val="1"/>
      </c:legendEntry>
      <c:legendEntry>
        <c:idx val="19"/>
        <c:delete val="1"/>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51082677165355"/>
          <c:y val="0.1334656605424322"/>
          <c:w val="0.88490084572761718"/>
          <c:h val="0.73335484106153404"/>
        </c:manualLayout>
      </c:layout>
      <c:barChart>
        <c:barDir val="col"/>
        <c:grouping val="clustered"/>
        <c:varyColors val="0"/>
        <c:ser>
          <c:idx val="0"/>
          <c:order val="0"/>
          <c:tx>
            <c:strRef>
              <c:f>HotTopic!$P$2</c:f>
              <c:strCache>
                <c:ptCount val="1"/>
                <c:pt idx="0">
                  <c:v>0</c:v>
                </c:pt>
              </c:strCache>
            </c:strRef>
          </c:tx>
          <c:spPr>
            <a:pattFill prst="ltDnDiag">
              <a:fgClr>
                <a:schemeClr val="accent2">
                  <a:lumMod val="75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HotTopic!$Q$2:$T$2</c:f>
              <c:numCache>
                <c:formatCode>General</c:formatCode>
                <c:ptCount val="4"/>
                <c:pt idx="0">
                  <c:v>0.38700000000000001</c:v>
                </c:pt>
                <c:pt idx="1">
                  <c:v>0.44180000000000003</c:v>
                </c:pt>
                <c:pt idx="2">
                  <c:v>0.42899999999999999</c:v>
                </c:pt>
                <c:pt idx="3">
                  <c:v>0.44352376798953302</c:v>
                </c:pt>
              </c:numCache>
            </c:numRef>
          </c:val>
          <c:extLst>
            <c:ext xmlns:c16="http://schemas.microsoft.com/office/drawing/2014/chart" uri="{C3380CC4-5D6E-409C-BE32-E72D297353CC}">
              <c16:uniqueId val="{00000000-F4D3-4B97-A197-904297043FB9}"/>
            </c:ext>
          </c:extLst>
        </c:ser>
        <c:ser>
          <c:idx val="1"/>
          <c:order val="1"/>
          <c:tx>
            <c:strRef>
              <c:f>HotTopic!$P$3</c:f>
              <c:strCache>
                <c:ptCount val="1"/>
                <c:pt idx="0">
                  <c:v>15</c:v>
                </c:pt>
              </c:strCache>
            </c:strRef>
          </c:tx>
          <c:spPr>
            <a:pattFill prst="zigZag">
              <a:fgClr>
                <a:schemeClr val="accent1">
                  <a:lumMod val="75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HotTopic!$Q$3:$T$3</c:f>
              <c:numCache>
                <c:formatCode>General</c:formatCode>
                <c:ptCount val="4"/>
                <c:pt idx="0">
                  <c:v>0.4869</c:v>
                </c:pt>
                <c:pt idx="1">
                  <c:v>0.54630000000000001</c:v>
                </c:pt>
                <c:pt idx="2">
                  <c:v>0.53959999999999997</c:v>
                </c:pt>
                <c:pt idx="3">
                  <c:v>0.44490478267189998</c:v>
                </c:pt>
              </c:numCache>
            </c:numRef>
          </c:val>
          <c:extLst>
            <c:ext xmlns:c16="http://schemas.microsoft.com/office/drawing/2014/chart" uri="{C3380CC4-5D6E-409C-BE32-E72D297353CC}">
              <c16:uniqueId val="{00000001-F4D3-4B97-A197-904297043FB9}"/>
            </c:ext>
          </c:extLst>
        </c:ser>
        <c:ser>
          <c:idx val="2"/>
          <c:order val="2"/>
          <c:tx>
            <c:strRef>
              <c:f>HotTopic!$P$4</c:f>
              <c:strCache>
                <c:ptCount val="1"/>
                <c:pt idx="0">
                  <c:v>30</c:v>
                </c:pt>
              </c:strCache>
            </c:strRef>
          </c:tx>
          <c:spPr>
            <a:pattFill prst="pct70">
              <a:fgClr>
                <a:schemeClr val="accent4">
                  <a:lumMod val="60000"/>
                  <a:lumOff val="40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HotTopic!$Q$4:$T$4</c:f>
              <c:numCache>
                <c:formatCode>General</c:formatCode>
                <c:ptCount val="4"/>
                <c:pt idx="0">
                  <c:v>0.59370000000000001</c:v>
                </c:pt>
                <c:pt idx="1">
                  <c:v>0.54330000000000001</c:v>
                </c:pt>
                <c:pt idx="2">
                  <c:v>0.59789999999999999</c:v>
                </c:pt>
                <c:pt idx="3">
                  <c:v>0.43858118912632599</c:v>
                </c:pt>
              </c:numCache>
            </c:numRef>
          </c:val>
          <c:extLst>
            <c:ext xmlns:c16="http://schemas.microsoft.com/office/drawing/2014/chart" uri="{C3380CC4-5D6E-409C-BE32-E72D297353CC}">
              <c16:uniqueId val="{00000002-F4D3-4B97-A197-904297043FB9}"/>
            </c:ext>
          </c:extLst>
        </c:ser>
        <c:ser>
          <c:idx val="3"/>
          <c:order val="3"/>
          <c:tx>
            <c:strRef>
              <c:f>HotTopic!$P$5</c:f>
              <c:strCache>
                <c:ptCount val="1"/>
                <c:pt idx="0">
                  <c:v>45</c:v>
                </c:pt>
              </c:strCache>
            </c:strRef>
          </c:tx>
          <c:spPr>
            <a:pattFill prst="pct25">
              <a:fgClr>
                <a:schemeClr val="accent6">
                  <a:lumMod val="75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HotTopic!$Q$5:$T$5</c:f>
              <c:numCache>
                <c:formatCode>General</c:formatCode>
                <c:ptCount val="4"/>
                <c:pt idx="0">
                  <c:v>0.62170000000000003</c:v>
                </c:pt>
                <c:pt idx="1">
                  <c:v>0.65069999999999995</c:v>
                </c:pt>
                <c:pt idx="2">
                  <c:v>0.66820000000000002</c:v>
                </c:pt>
                <c:pt idx="3">
                  <c:v>0.43799970926006598</c:v>
                </c:pt>
              </c:numCache>
            </c:numRef>
          </c:val>
          <c:extLst>
            <c:ext xmlns:c16="http://schemas.microsoft.com/office/drawing/2014/chart" uri="{C3380CC4-5D6E-409C-BE32-E72D297353CC}">
              <c16:uniqueId val="{00000003-F4D3-4B97-A197-904297043FB9}"/>
            </c:ext>
          </c:extLst>
        </c:ser>
        <c:ser>
          <c:idx val="4"/>
          <c:order val="4"/>
          <c:tx>
            <c:strRef>
              <c:f>HotTopic!$P$6</c:f>
              <c:strCache>
                <c:ptCount val="1"/>
                <c:pt idx="0">
                  <c:v>60</c:v>
                </c:pt>
              </c:strCache>
            </c:strRef>
          </c:tx>
          <c:spPr>
            <a:pattFill prst="dotDmnd">
              <a:fgClr>
                <a:srgbClr val="7030A0"/>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HotTopic!$Q$6:$T$6</c:f>
              <c:numCache>
                <c:formatCode>General</c:formatCode>
                <c:ptCount val="4"/>
                <c:pt idx="0">
                  <c:v>0.6532</c:v>
                </c:pt>
                <c:pt idx="1">
                  <c:v>0.69399999999999995</c:v>
                </c:pt>
                <c:pt idx="2">
                  <c:v>0.71299999999999997</c:v>
                </c:pt>
                <c:pt idx="3">
                  <c:v>0.43799970926006598</c:v>
                </c:pt>
              </c:numCache>
            </c:numRef>
          </c:val>
          <c:extLst>
            <c:ext xmlns:c16="http://schemas.microsoft.com/office/drawing/2014/chart" uri="{C3380CC4-5D6E-409C-BE32-E72D297353CC}">
              <c16:uniqueId val="{00000004-F4D3-4B97-A197-904297043FB9}"/>
            </c:ext>
          </c:extLst>
        </c:ser>
        <c:ser>
          <c:idx val="5"/>
          <c:order val="5"/>
          <c:tx>
            <c:strRef>
              <c:f>HotTopic!$P$7</c:f>
              <c:strCache>
                <c:ptCount val="1"/>
                <c:pt idx="0">
                  <c:v>75</c:v>
                </c:pt>
              </c:strCache>
            </c:strRef>
          </c:tx>
          <c:spPr>
            <a:pattFill prst="ltHorz">
              <a:fgClr>
                <a:srgbClr val="C00000"/>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HotTopic!$Q$7:$T$7</c:f>
              <c:numCache>
                <c:formatCode>General</c:formatCode>
                <c:ptCount val="4"/>
                <c:pt idx="0">
                  <c:v>0.64449999999999996</c:v>
                </c:pt>
                <c:pt idx="1">
                  <c:v>0.67159999999999997</c:v>
                </c:pt>
                <c:pt idx="2">
                  <c:v>0.71450000000000002</c:v>
                </c:pt>
                <c:pt idx="3">
                  <c:v>0.44185201337403601</c:v>
                </c:pt>
              </c:numCache>
            </c:numRef>
          </c:val>
          <c:extLst>
            <c:ext xmlns:c16="http://schemas.microsoft.com/office/drawing/2014/chart" uri="{C3380CC4-5D6E-409C-BE32-E72D297353CC}">
              <c16:uniqueId val="{00000005-F4D3-4B97-A197-904297043FB9}"/>
            </c:ext>
          </c:extLst>
        </c:ser>
        <c:ser>
          <c:idx val="6"/>
          <c:order val="6"/>
          <c:tx>
            <c:strRef>
              <c:f>HotTopic!$P$8</c:f>
              <c:strCache>
                <c:ptCount val="1"/>
                <c:pt idx="0">
                  <c:v>90</c:v>
                </c:pt>
              </c:strCache>
            </c:strRef>
          </c:tx>
          <c:spPr>
            <a:pattFill prst="lgConfetti">
              <a:fgClr>
                <a:schemeClr val="accent5">
                  <a:lumMod val="40000"/>
                  <a:lumOff val="60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HotTopic!$Q$8:$T$8</c:f>
              <c:numCache>
                <c:formatCode>General</c:formatCode>
                <c:ptCount val="4"/>
                <c:pt idx="0">
                  <c:v>0.6462</c:v>
                </c:pt>
                <c:pt idx="1">
                  <c:v>0.67759999999999998</c:v>
                </c:pt>
                <c:pt idx="2">
                  <c:v>0.69810000000000005</c:v>
                </c:pt>
                <c:pt idx="3">
                  <c:v>0.43879924407617299</c:v>
                </c:pt>
              </c:numCache>
            </c:numRef>
          </c:val>
          <c:extLst>
            <c:ext xmlns:c16="http://schemas.microsoft.com/office/drawing/2014/chart" uri="{C3380CC4-5D6E-409C-BE32-E72D297353CC}">
              <c16:uniqueId val="{00000006-F4D3-4B97-A197-904297043FB9}"/>
            </c:ext>
          </c:extLst>
        </c:ser>
        <c:ser>
          <c:idx val="7"/>
          <c:order val="7"/>
          <c:tx>
            <c:strRef>
              <c:f>HotTopic!$P$9</c:f>
              <c:strCache>
                <c:ptCount val="1"/>
                <c:pt idx="0">
                  <c:v>105</c:v>
                </c:pt>
              </c:strCache>
            </c:strRef>
          </c:tx>
          <c:spPr>
            <a:pattFill prst="smGrid">
              <a:fgClr>
                <a:srgbClr val="92D050"/>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HotTopic!$Q$9:$T$9</c:f>
              <c:numCache>
                <c:formatCode>General</c:formatCode>
                <c:ptCount val="4"/>
                <c:pt idx="0">
                  <c:v>0.62870000000000004</c:v>
                </c:pt>
                <c:pt idx="1">
                  <c:v>0.65820000000000001</c:v>
                </c:pt>
                <c:pt idx="2">
                  <c:v>0.68910000000000005</c:v>
                </c:pt>
                <c:pt idx="3">
                  <c:v>0.43807239424334898</c:v>
                </c:pt>
              </c:numCache>
            </c:numRef>
          </c:val>
          <c:extLst>
            <c:ext xmlns:c16="http://schemas.microsoft.com/office/drawing/2014/chart" uri="{C3380CC4-5D6E-409C-BE32-E72D297353CC}">
              <c16:uniqueId val="{00000007-F4D3-4B97-A197-904297043FB9}"/>
            </c:ext>
          </c:extLst>
        </c:ser>
        <c:ser>
          <c:idx val="8"/>
          <c:order val="8"/>
          <c:tx>
            <c:strRef>
              <c:f>HotTopic!$P$10</c:f>
              <c:strCache>
                <c:ptCount val="1"/>
                <c:pt idx="0">
                  <c:v>120</c:v>
                </c:pt>
              </c:strCache>
            </c:strRef>
          </c:tx>
          <c:spPr>
            <a:pattFill prst="narVert">
              <a:fgClr>
                <a:schemeClr val="accent5">
                  <a:lumMod val="60000"/>
                  <a:lumOff val="40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HotTopic!$Q$10:$T$10</c:f>
              <c:numCache>
                <c:formatCode>General</c:formatCode>
                <c:ptCount val="4"/>
                <c:pt idx="0">
                  <c:v>0.3468</c:v>
                </c:pt>
                <c:pt idx="1">
                  <c:v>0.67610000000000003</c:v>
                </c:pt>
                <c:pt idx="2">
                  <c:v>0.66669999999999996</c:v>
                </c:pt>
                <c:pt idx="3">
                  <c:v>0.43887192905945599</c:v>
                </c:pt>
              </c:numCache>
            </c:numRef>
          </c:val>
          <c:extLst>
            <c:ext xmlns:c16="http://schemas.microsoft.com/office/drawing/2014/chart" uri="{C3380CC4-5D6E-409C-BE32-E72D297353CC}">
              <c16:uniqueId val="{00000008-F4D3-4B97-A197-904297043FB9}"/>
            </c:ext>
          </c:extLst>
        </c:ser>
        <c:ser>
          <c:idx val="9"/>
          <c:order val="9"/>
          <c:tx>
            <c:strRef>
              <c:f>HotTopic!$P$11</c:f>
              <c:strCache>
                <c:ptCount val="1"/>
                <c:pt idx="0">
                  <c:v>1000</c:v>
                </c:pt>
              </c:strCache>
            </c:strRef>
          </c:tx>
          <c:spPr>
            <a:pattFill prst="lgCheck">
              <a:fgClr>
                <a:schemeClr val="bg1">
                  <a:lumMod val="65000"/>
                </a:schemeClr>
              </a:fgClr>
              <a:bgClr>
                <a:schemeClr val="bg1"/>
              </a:bgClr>
            </a:pattFill>
            <a:ln w="6350">
              <a:solidFill>
                <a:schemeClr val="accent5"/>
              </a:solidFill>
            </a:ln>
            <a:effectLst/>
          </c:spPr>
          <c:invertIfNegative val="0"/>
          <c:cat>
            <c:strRef>
              <c:f>HotTopic!$Q$1:$T$1</c:f>
              <c:strCache>
                <c:ptCount val="4"/>
                <c:pt idx="0">
                  <c:v>Event 1</c:v>
                </c:pt>
                <c:pt idx="1">
                  <c:v>Event 2</c:v>
                </c:pt>
                <c:pt idx="2">
                  <c:v>Event 3</c:v>
                </c:pt>
                <c:pt idx="3">
                  <c:v>All Messages</c:v>
                </c:pt>
              </c:strCache>
            </c:strRef>
          </c:cat>
          <c:val>
            <c:numRef>
              <c:f>HotTopic!$Q$11:$T$11</c:f>
              <c:numCache>
                <c:formatCode>General</c:formatCode>
                <c:ptCount val="4"/>
                <c:pt idx="0">
                  <c:v>0.2329</c:v>
                </c:pt>
                <c:pt idx="1">
                  <c:v>0.25219999999999998</c:v>
                </c:pt>
                <c:pt idx="2">
                  <c:v>0.2601</c:v>
                </c:pt>
                <c:pt idx="3">
                  <c:v>0.45849687454571803</c:v>
                </c:pt>
              </c:numCache>
            </c:numRef>
          </c:val>
          <c:extLst>
            <c:ext xmlns:c16="http://schemas.microsoft.com/office/drawing/2014/chart" uri="{C3380CC4-5D6E-409C-BE32-E72D297353CC}">
              <c16:uniqueId val="{00000009-F4D3-4B97-A197-904297043FB9}"/>
            </c:ext>
          </c:extLst>
        </c:ser>
        <c:dLbls>
          <c:showLegendKey val="0"/>
          <c:showVal val="0"/>
          <c:showCatName val="0"/>
          <c:showSerName val="0"/>
          <c:showPercent val="0"/>
          <c:showBubbleSize val="0"/>
        </c:dLbls>
        <c:gapWidth val="200"/>
        <c:axId val="2053552687"/>
        <c:axId val="2114509343"/>
      </c:barChart>
      <c:barChart>
        <c:barDir val="col"/>
        <c:grouping val="clustered"/>
        <c:varyColors val="0"/>
        <c:ser>
          <c:idx val="10"/>
          <c:order val="10"/>
          <c:tx>
            <c:v>Epidemic</c:v>
          </c:tx>
          <c:spPr>
            <a:solidFill>
              <a:schemeClr val="accent1">
                <a:alpha val="10000"/>
              </a:schemeClr>
            </a:solidFill>
            <a:ln>
              <a:solidFill>
                <a:schemeClr val="accent1"/>
              </a:solidFill>
            </a:ln>
            <a:effectLst/>
          </c:spPr>
          <c:invertIfNegative val="0"/>
          <c:val>
            <c:numRef>
              <c:f>HotTopic!$Q$15:$T$15</c:f>
              <c:numCache>
                <c:formatCode>General</c:formatCode>
                <c:ptCount val="4"/>
                <c:pt idx="0">
                  <c:v>0.7601</c:v>
                </c:pt>
                <c:pt idx="1">
                  <c:v>0.80900000000000005</c:v>
                </c:pt>
                <c:pt idx="2">
                  <c:v>0.81610000000000005</c:v>
                </c:pt>
                <c:pt idx="3">
                  <c:v>0.65569123419101605</c:v>
                </c:pt>
              </c:numCache>
            </c:numRef>
          </c:val>
          <c:extLst>
            <c:ext xmlns:c16="http://schemas.microsoft.com/office/drawing/2014/chart" uri="{C3380CC4-5D6E-409C-BE32-E72D297353CC}">
              <c16:uniqueId val="{0000000A-F4D3-4B97-A197-904297043FB9}"/>
            </c:ext>
          </c:extLst>
        </c:ser>
        <c:ser>
          <c:idx val="11"/>
          <c:order val="11"/>
          <c:tx>
            <c:strRef>
              <c:f>HotTopic!$P$3</c:f>
              <c:strCache>
                <c:ptCount val="1"/>
                <c:pt idx="0">
                  <c:v>15</c:v>
                </c:pt>
              </c:strCache>
            </c:strRef>
          </c:tx>
          <c:spPr>
            <a:solidFill>
              <a:schemeClr val="accent1">
                <a:alpha val="10000"/>
              </a:schemeClr>
            </a:solidFill>
            <a:ln>
              <a:solidFill>
                <a:schemeClr val="accent1"/>
              </a:solidFill>
            </a:ln>
            <a:effectLst/>
          </c:spPr>
          <c:invertIfNegative val="0"/>
          <c:val>
            <c:numRef>
              <c:f>HotTopic!$Q$16:$T$16</c:f>
              <c:numCache>
                <c:formatCode>General</c:formatCode>
                <c:ptCount val="4"/>
                <c:pt idx="0">
                  <c:v>0.80559999999999998</c:v>
                </c:pt>
                <c:pt idx="1">
                  <c:v>0.84930000000000005</c:v>
                </c:pt>
                <c:pt idx="2">
                  <c:v>0.84599999999999997</c:v>
                </c:pt>
                <c:pt idx="3">
                  <c:v>0.65205698502689302</c:v>
                </c:pt>
              </c:numCache>
            </c:numRef>
          </c:val>
          <c:extLst>
            <c:ext xmlns:c16="http://schemas.microsoft.com/office/drawing/2014/chart" uri="{C3380CC4-5D6E-409C-BE32-E72D297353CC}">
              <c16:uniqueId val="{0000000B-F4D3-4B97-A197-904297043FB9}"/>
            </c:ext>
          </c:extLst>
        </c:ser>
        <c:ser>
          <c:idx val="12"/>
          <c:order val="12"/>
          <c:tx>
            <c:strRef>
              <c:f>HotTopic!$P$4</c:f>
              <c:strCache>
                <c:ptCount val="1"/>
                <c:pt idx="0">
                  <c:v>30</c:v>
                </c:pt>
              </c:strCache>
            </c:strRef>
          </c:tx>
          <c:spPr>
            <a:solidFill>
              <a:schemeClr val="accent1">
                <a:alpha val="10000"/>
              </a:schemeClr>
            </a:solidFill>
            <a:ln>
              <a:solidFill>
                <a:schemeClr val="accent1"/>
              </a:solidFill>
            </a:ln>
            <a:effectLst/>
          </c:spPr>
          <c:invertIfNegative val="0"/>
          <c:val>
            <c:numRef>
              <c:f>HotTopic!$Q$17:$T$17</c:f>
              <c:numCache>
                <c:formatCode>General</c:formatCode>
                <c:ptCount val="4"/>
                <c:pt idx="0">
                  <c:v>0.85109999999999997</c:v>
                </c:pt>
                <c:pt idx="1">
                  <c:v>0.86570000000000003</c:v>
                </c:pt>
                <c:pt idx="2">
                  <c:v>0.90280000000000005</c:v>
                </c:pt>
                <c:pt idx="3">
                  <c:v>0.649149585695595</c:v>
                </c:pt>
              </c:numCache>
            </c:numRef>
          </c:val>
          <c:extLst>
            <c:ext xmlns:c16="http://schemas.microsoft.com/office/drawing/2014/chart" uri="{C3380CC4-5D6E-409C-BE32-E72D297353CC}">
              <c16:uniqueId val="{0000000C-F4D3-4B97-A197-904297043FB9}"/>
            </c:ext>
          </c:extLst>
        </c:ser>
        <c:ser>
          <c:idx val="13"/>
          <c:order val="13"/>
          <c:tx>
            <c:strRef>
              <c:f>HotTopic!$P$5</c:f>
              <c:strCache>
                <c:ptCount val="1"/>
                <c:pt idx="0">
                  <c:v>45</c:v>
                </c:pt>
              </c:strCache>
            </c:strRef>
          </c:tx>
          <c:spPr>
            <a:solidFill>
              <a:schemeClr val="accent1">
                <a:alpha val="10000"/>
              </a:schemeClr>
            </a:solidFill>
            <a:ln>
              <a:solidFill>
                <a:schemeClr val="accent1"/>
              </a:solidFill>
            </a:ln>
            <a:effectLst/>
          </c:spPr>
          <c:invertIfNegative val="0"/>
          <c:val>
            <c:numRef>
              <c:f>HotTopic!$Q$18:$T$18</c:f>
              <c:numCache>
                <c:formatCode>General</c:formatCode>
                <c:ptCount val="4"/>
                <c:pt idx="0">
                  <c:v>0.86509999999999998</c:v>
                </c:pt>
                <c:pt idx="1">
                  <c:v>0.9224</c:v>
                </c:pt>
                <c:pt idx="2">
                  <c:v>0.96709999999999996</c:v>
                </c:pt>
                <c:pt idx="3">
                  <c:v>0.64384358191597602</c:v>
                </c:pt>
              </c:numCache>
            </c:numRef>
          </c:val>
          <c:extLst>
            <c:ext xmlns:c16="http://schemas.microsoft.com/office/drawing/2014/chart" uri="{C3380CC4-5D6E-409C-BE32-E72D297353CC}">
              <c16:uniqueId val="{0000000D-F4D3-4B97-A197-904297043FB9}"/>
            </c:ext>
          </c:extLst>
        </c:ser>
        <c:ser>
          <c:idx val="14"/>
          <c:order val="14"/>
          <c:tx>
            <c:strRef>
              <c:f>HotTopic!$P$6</c:f>
              <c:strCache>
                <c:ptCount val="1"/>
                <c:pt idx="0">
                  <c:v>60</c:v>
                </c:pt>
              </c:strCache>
            </c:strRef>
          </c:tx>
          <c:spPr>
            <a:solidFill>
              <a:schemeClr val="accent1">
                <a:alpha val="10000"/>
              </a:schemeClr>
            </a:solidFill>
            <a:ln>
              <a:solidFill>
                <a:schemeClr val="accent1"/>
              </a:solidFill>
            </a:ln>
            <a:effectLst/>
          </c:spPr>
          <c:invertIfNegative val="0"/>
          <c:val>
            <c:numRef>
              <c:f>HotTopic!$Q$19:$T$19</c:f>
              <c:numCache>
                <c:formatCode>General</c:formatCode>
                <c:ptCount val="4"/>
                <c:pt idx="0">
                  <c:v>0.92469999999999997</c:v>
                </c:pt>
                <c:pt idx="1">
                  <c:v>0.97009999999999996</c:v>
                </c:pt>
                <c:pt idx="2">
                  <c:v>0.97309999999999997</c:v>
                </c:pt>
                <c:pt idx="3">
                  <c:v>0.65053060037796195</c:v>
                </c:pt>
              </c:numCache>
            </c:numRef>
          </c:val>
          <c:extLst>
            <c:ext xmlns:c16="http://schemas.microsoft.com/office/drawing/2014/chart" uri="{C3380CC4-5D6E-409C-BE32-E72D297353CC}">
              <c16:uniqueId val="{0000000E-F4D3-4B97-A197-904297043FB9}"/>
            </c:ext>
          </c:extLst>
        </c:ser>
        <c:ser>
          <c:idx val="15"/>
          <c:order val="15"/>
          <c:tx>
            <c:strRef>
              <c:f>HotTopic!$P$7</c:f>
              <c:strCache>
                <c:ptCount val="1"/>
                <c:pt idx="0">
                  <c:v>75</c:v>
                </c:pt>
              </c:strCache>
            </c:strRef>
          </c:tx>
          <c:spPr>
            <a:solidFill>
              <a:schemeClr val="accent1">
                <a:alpha val="10000"/>
              </a:schemeClr>
            </a:solidFill>
            <a:ln>
              <a:solidFill>
                <a:schemeClr val="accent1"/>
              </a:solidFill>
            </a:ln>
            <a:effectLst/>
          </c:spPr>
          <c:invertIfNegative val="0"/>
          <c:val>
            <c:numRef>
              <c:f>HotTopic!$Q$20:$T$20</c:f>
              <c:numCache>
                <c:formatCode>General</c:formatCode>
                <c:ptCount val="4"/>
                <c:pt idx="0">
                  <c:v>0.93700000000000006</c:v>
                </c:pt>
                <c:pt idx="1">
                  <c:v>0.96419999999999995</c:v>
                </c:pt>
                <c:pt idx="2">
                  <c:v>0.97460000000000002</c:v>
                </c:pt>
                <c:pt idx="3">
                  <c:v>0.64660561128070904</c:v>
                </c:pt>
              </c:numCache>
            </c:numRef>
          </c:val>
          <c:extLst>
            <c:ext xmlns:c16="http://schemas.microsoft.com/office/drawing/2014/chart" uri="{C3380CC4-5D6E-409C-BE32-E72D297353CC}">
              <c16:uniqueId val="{0000000F-F4D3-4B97-A197-904297043FB9}"/>
            </c:ext>
          </c:extLst>
        </c:ser>
        <c:ser>
          <c:idx val="16"/>
          <c:order val="16"/>
          <c:tx>
            <c:strRef>
              <c:f>HotTopic!$P$8</c:f>
              <c:strCache>
                <c:ptCount val="1"/>
                <c:pt idx="0">
                  <c:v>90</c:v>
                </c:pt>
              </c:strCache>
            </c:strRef>
          </c:tx>
          <c:spPr>
            <a:solidFill>
              <a:schemeClr val="accent1">
                <a:alpha val="10000"/>
              </a:schemeClr>
            </a:solidFill>
            <a:ln>
              <a:solidFill>
                <a:schemeClr val="accent1"/>
              </a:solidFill>
            </a:ln>
            <a:effectLst/>
          </c:spPr>
          <c:invertIfNegative val="0"/>
          <c:val>
            <c:numRef>
              <c:f>HotTopic!$Q$21:$T$21</c:f>
              <c:numCache>
                <c:formatCode>General</c:formatCode>
                <c:ptCount val="4"/>
                <c:pt idx="0">
                  <c:v>0.93169999999999997</c:v>
                </c:pt>
                <c:pt idx="1">
                  <c:v>0.97009999999999996</c:v>
                </c:pt>
                <c:pt idx="2">
                  <c:v>0.96860000000000002</c:v>
                </c:pt>
                <c:pt idx="3">
                  <c:v>0.64595144643116698</c:v>
                </c:pt>
              </c:numCache>
            </c:numRef>
          </c:val>
          <c:extLst>
            <c:ext xmlns:c16="http://schemas.microsoft.com/office/drawing/2014/chart" uri="{C3380CC4-5D6E-409C-BE32-E72D297353CC}">
              <c16:uniqueId val="{00000010-F4D3-4B97-A197-904297043FB9}"/>
            </c:ext>
          </c:extLst>
        </c:ser>
        <c:ser>
          <c:idx val="17"/>
          <c:order val="17"/>
          <c:tx>
            <c:strRef>
              <c:f>HotTopic!$P$9</c:f>
              <c:strCache>
                <c:ptCount val="1"/>
                <c:pt idx="0">
                  <c:v>105</c:v>
                </c:pt>
              </c:strCache>
            </c:strRef>
          </c:tx>
          <c:spPr>
            <a:solidFill>
              <a:schemeClr val="accent1">
                <a:alpha val="10000"/>
              </a:schemeClr>
            </a:solidFill>
            <a:ln>
              <a:solidFill>
                <a:schemeClr val="accent1"/>
              </a:solidFill>
            </a:ln>
            <a:effectLst/>
          </c:spPr>
          <c:invertIfNegative val="0"/>
          <c:val>
            <c:numRef>
              <c:f>HotTopic!$Q$21:$T$21</c:f>
              <c:numCache>
                <c:formatCode>General</c:formatCode>
                <c:ptCount val="4"/>
                <c:pt idx="0">
                  <c:v>0.93169999999999997</c:v>
                </c:pt>
                <c:pt idx="1">
                  <c:v>0.97009999999999996</c:v>
                </c:pt>
                <c:pt idx="2">
                  <c:v>0.96860000000000002</c:v>
                </c:pt>
                <c:pt idx="3">
                  <c:v>0.64595144643116698</c:v>
                </c:pt>
              </c:numCache>
            </c:numRef>
          </c:val>
          <c:extLst>
            <c:ext xmlns:c16="http://schemas.microsoft.com/office/drawing/2014/chart" uri="{C3380CC4-5D6E-409C-BE32-E72D297353CC}">
              <c16:uniqueId val="{00000011-F4D3-4B97-A197-904297043FB9}"/>
            </c:ext>
          </c:extLst>
        </c:ser>
        <c:ser>
          <c:idx val="18"/>
          <c:order val="18"/>
          <c:tx>
            <c:strRef>
              <c:f>HotTopic!$P$10</c:f>
              <c:strCache>
                <c:ptCount val="1"/>
                <c:pt idx="0">
                  <c:v>120</c:v>
                </c:pt>
              </c:strCache>
            </c:strRef>
          </c:tx>
          <c:spPr>
            <a:solidFill>
              <a:schemeClr val="accent1">
                <a:alpha val="10000"/>
              </a:schemeClr>
            </a:solidFill>
            <a:ln>
              <a:solidFill>
                <a:schemeClr val="accent1"/>
              </a:solidFill>
            </a:ln>
            <a:effectLst/>
          </c:spPr>
          <c:invertIfNegative val="0"/>
          <c:val>
            <c:numRef>
              <c:f>HotTopic!$Q$23:$T$23</c:f>
              <c:numCache>
                <c:formatCode>General</c:formatCode>
                <c:ptCount val="4"/>
                <c:pt idx="0">
                  <c:v>0.5867</c:v>
                </c:pt>
                <c:pt idx="1">
                  <c:v>0.95820000000000005</c:v>
                </c:pt>
                <c:pt idx="2">
                  <c:v>0.95809999999999995</c:v>
                </c:pt>
                <c:pt idx="3">
                  <c:v>0.64987643552841901</c:v>
                </c:pt>
              </c:numCache>
            </c:numRef>
          </c:val>
          <c:extLst>
            <c:ext xmlns:c16="http://schemas.microsoft.com/office/drawing/2014/chart" uri="{C3380CC4-5D6E-409C-BE32-E72D297353CC}">
              <c16:uniqueId val="{00000012-F4D3-4B97-A197-904297043FB9}"/>
            </c:ext>
          </c:extLst>
        </c:ser>
        <c:ser>
          <c:idx val="19"/>
          <c:order val="19"/>
          <c:tx>
            <c:strRef>
              <c:f>HotTopic!$P$11</c:f>
              <c:strCache>
                <c:ptCount val="1"/>
                <c:pt idx="0">
                  <c:v>1000</c:v>
                </c:pt>
              </c:strCache>
            </c:strRef>
          </c:tx>
          <c:spPr>
            <a:solidFill>
              <a:schemeClr val="accent1">
                <a:alpha val="10000"/>
              </a:schemeClr>
            </a:solidFill>
            <a:ln>
              <a:solidFill>
                <a:schemeClr val="accent1"/>
              </a:solidFill>
            </a:ln>
            <a:effectLst/>
          </c:spPr>
          <c:invertIfNegative val="0"/>
          <c:val>
            <c:numRef>
              <c:f>HotTopic!$Q$24:$T$24</c:f>
              <c:numCache>
                <c:formatCode>General</c:formatCode>
                <c:ptCount val="4"/>
                <c:pt idx="0">
                  <c:v>0.52539999999999998</c:v>
                </c:pt>
                <c:pt idx="1">
                  <c:v>0.65820000000000001</c:v>
                </c:pt>
                <c:pt idx="2">
                  <c:v>0.65469999999999995</c:v>
                </c:pt>
                <c:pt idx="3">
                  <c:v>0.66572176188399401</c:v>
                </c:pt>
              </c:numCache>
            </c:numRef>
          </c:val>
          <c:extLst>
            <c:ext xmlns:c16="http://schemas.microsoft.com/office/drawing/2014/chart" uri="{C3380CC4-5D6E-409C-BE32-E72D297353CC}">
              <c16:uniqueId val="{00000013-F4D3-4B97-A197-904297043FB9}"/>
            </c:ext>
          </c:extLst>
        </c:ser>
        <c:dLbls>
          <c:showLegendKey val="0"/>
          <c:showVal val="0"/>
          <c:showCatName val="0"/>
          <c:showSerName val="0"/>
          <c:showPercent val="0"/>
          <c:showBubbleSize val="0"/>
        </c:dLbls>
        <c:gapWidth val="200"/>
        <c:axId val="534064824"/>
        <c:axId val="534064496"/>
      </c:barChart>
      <c:catAx>
        <c:axId val="205355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14509343"/>
        <c:crosses val="autoZero"/>
        <c:auto val="1"/>
        <c:lblAlgn val="ctr"/>
        <c:lblOffset val="100"/>
        <c:noMultiLvlLbl val="0"/>
      </c:catAx>
      <c:valAx>
        <c:axId val="2114509343"/>
        <c:scaling>
          <c:orientation val="minMax"/>
          <c:max val="1"/>
        </c:scaling>
        <c:delete val="0"/>
        <c:axPos val="l"/>
        <c:majorGridlines>
          <c:spPr>
            <a:ln w="317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Delivery Ratio</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053552687"/>
        <c:crosses val="autoZero"/>
        <c:crossBetween val="between"/>
      </c:valAx>
      <c:valAx>
        <c:axId val="534064496"/>
        <c:scaling>
          <c:orientation val="minMax"/>
        </c:scaling>
        <c:delete val="1"/>
        <c:axPos val="r"/>
        <c:numFmt formatCode="General" sourceLinked="1"/>
        <c:majorTickMark val="out"/>
        <c:minorTickMark val="none"/>
        <c:tickLblPos val="nextTo"/>
        <c:crossAx val="534064824"/>
        <c:crosses val="max"/>
        <c:crossBetween val="between"/>
      </c:valAx>
      <c:catAx>
        <c:axId val="534064824"/>
        <c:scaling>
          <c:orientation val="minMax"/>
        </c:scaling>
        <c:delete val="1"/>
        <c:axPos val="b"/>
        <c:majorTickMark val="out"/>
        <c:minorTickMark val="none"/>
        <c:tickLblPos val="nextTo"/>
        <c:crossAx val="534064496"/>
        <c:crosses val="autoZero"/>
        <c:auto val="1"/>
        <c:lblAlgn val="ctr"/>
        <c:lblOffset val="100"/>
        <c:noMultiLvlLbl val="0"/>
      </c:catAx>
      <c:spPr>
        <a:noFill/>
        <a:ln>
          <a:noFill/>
        </a:ln>
        <a:effectLst/>
      </c:spPr>
    </c:plotArea>
    <c:legend>
      <c:legendPos val="t"/>
      <c:legendEntry>
        <c:idx val="11"/>
        <c:delete val="1"/>
      </c:legendEntry>
      <c:legendEntry>
        <c:idx val="12"/>
        <c:delete val="1"/>
      </c:legendEntry>
      <c:legendEntry>
        <c:idx val="13"/>
        <c:delete val="1"/>
      </c:legendEntry>
      <c:legendEntry>
        <c:idx val="14"/>
        <c:delete val="1"/>
      </c:legendEntry>
      <c:legendEntry>
        <c:idx val="15"/>
        <c:delete val="1"/>
      </c:legendEntry>
      <c:legendEntry>
        <c:idx val="16"/>
        <c:delete val="1"/>
      </c:legendEntry>
      <c:legendEntry>
        <c:idx val="17"/>
        <c:delete val="1"/>
      </c:legendEntry>
      <c:legendEntry>
        <c:idx val="18"/>
        <c:delete val="1"/>
      </c:legendEntry>
      <c:legendEntry>
        <c:idx val="19"/>
        <c:delete val="1"/>
      </c:legendEntry>
      <c:layout>
        <c:manualLayout>
          <c:xMode val="edge"/>
          <c:yMode val="edge"/>
          <c:x val="8.8986354775828447E-2"/>
          <c:y val="3.2407407407407406E-2"/>
          <c:w val="0.9"/>
          <c:h val="9.492381160688247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3"/>
          <c:order val="0"/>
          <c:tx>
            <c:strRef>
              <c:f>'F:\Research\[Simulation_Asturies.xlsx]congestion (ML)'!$A$48</c:f>
              <c:strCache>
                <c:ptCount val="1"/>
                <c:pt idx="0">
                  <c:v>CG_T E1</c:v>
                </c:pt>
              </c:strCache>
            </c:strRef>
          </c:tx>
          <c:spPr>
            <a:ln w="12700" cap="rnd">
              <a:solidFill>
                <a:schemeClr val="accent4"/>
              </a:solidFill>
              <a:round/>
            </a:ln>
            <a:effectLst/>
          </c:spPr>
          <c:marker>
            <c:symbol val="x"/>
            <c:size val="9"/>
            <c:spPr>
              <a:noFill/>
              <a:ln w="9525">
                <a:solidFill>
                  <a:schemeClr val="accent4"/>
                </a:solidFill>
                <a:round/>
              </a:ln>
              <a:effectLst/>
            </c:spPr>
          </c:marker>
          <c:cat>
            <c:strRef>
              <c:f>'F:\Research\[Simulation_Asturies.xlsx]congestion (ML)'!$B$47:$Y$47</c:f>
              <c:strCache>
                <c:ptCount val="24"/>
                <c:pt idx="3">
                  <c:v>1hr</c:v>
                </c:pt>
                <c:pt idx="7">
                  <c:v>2hr</c:v>
                </c:pt>
                <c:pt idx="11">
                  <c:v>3hr</c:v>
                </c:pt>
                <c:pt idx="15">
                  <c:v>4hr</c:v>
                </c:pt>
                <c:pt idx="19">
                  <c:v>5hr</c:v>
                </c:pt>
                <c:pt idx="23">
                  <c:v>6hr</c:v>
                </c:pt>
              </c:strCache>
            </c:strRef>
          </c:cat>
          <c:val>
            <c:numRef>
              <c:f>'F:\Research\[Simulation_Asturies.xlsx]congestion (ML)'!$B$74:$Y$74</c:f>
              <c:numCache>
                <c:formatCode>General</c:formatCode>
                <c:ptCount val="24"/>
                <c:pt idx="0">
                  <c:v>0</c:v>
                </c:pt>
                <c:pt idx="1">
                  <c:v>0</c:v>
                </c:pt>
                <c:pt idx="2">
                  <c:v>0</c:v>
                </c:pt>
                <c:pt idx="3">
                  <c:v>0</c:v>
                </c:pt>
                <c:pt idx="4">
                  <c:v>5.7299999999999997E-2</c:v>
                </c:pt>
                <c:pt idx="5">
                  <c:v>0.1401</c:v>
                </c:pt>
                <c:pt idx="6">
                  <c:v>0.1401</c:v>
                </c:pt>
                <c:pt idx="7">
                  <c:v>0.1401</c:v>
                </c:pt>
                <c:pt idx="8">
                  <c:v>0.1401</c:v>
                </c:pt>
                <c:pt idx="9">
                  <c:v>0.1401</c:v>
                </c:pt>
                <c:pt idx="10">
                  <c:v>0.1401</c:v>
                </c:pt>
                <c:pt idx="11">
                  <c:v>0.1401</c:v>
                </c:pt>
                <c:pt idx="12">
                  <c:v>0.1401</c:v>
                </c:pt>
                <c:pt idx="13">
                  <c:v>0.1401</c:v>
                </c:pt>
                <c:pt idx="14">
                  <c:v>0.23569999999999999</c:v>
                </c:pt>
                <c:pt idx="15">
                  <c:v>0.23569999999999999</c:v>
                </c:pt>
                <c:pt idx="16">
                  <c:v>0.23569999999999999</c:v>
                </c:pt>
                <c:pt idx="17">
                  <c:v>0.23569999999999999</c:v>
                </c:pt>
                <c:pt idx="18">
                  <c:v>0.23569999999999999</c:v>
                </c:pt>
                <c:pt idx="19">
                  <c:v>0.23569999999999999</c:v>
                </c:pt>
                <c:pt idx="20">
                  <c:v>0.23569999999999999</c:v>
                </c:pt>
                <c:pt idx="21">
                  <c:v>0.23569999999999999</c:v>
                </c:pt>
                <c:pt idx="22">
                  <c:v>0.23569999999999999</c:v>
                </c:pt>
                <c:pt idx="23">
                  <c:v>0.24840000000000001</c:v>
                </c:pt>
              </c:numCache>
            </c:numRef>
          </c:val>
          <c:smooth val="0"/>
          <c:extLst>
            <c:ext xmlns:c16="http://schemas.microsoft.com/office/drawing/2014/chart" uri="{C3380CC4-5D6E-409C-BE32-E72D297353CC}">
              <c16:uniqueId val="{00000000-302D-4378-81B3-00877BAE3901}"/>
            </c:ext>
          </c:extLst>
        </c:ser>
        <c:ser>
          <c:idx val="4"/>
          <c:order val="1"/>
          <c:tx>
            <c:strRef>
              <c:f>'F:\Research\[Simulation_Asturies.xlsx]congestion (ML)'!$A$52</c:f>
              <c:strCache>
                <c:ptCount val="1"/>
                <c:pt idx="0">
                  <c:v>CG_F E1</c:v>
                </c:pt>
              </c:strCache>
            </c:strRef>
          </c:tx>
          <c:spPr>
            <a:ln w="12700" cap="rnd">
              <a:solidFill>
                <a:schemeClr val="accent5"/>
              </a:solidFill>
              <a:round/>
            </a:ln>
            <a:effectLst/>
          </c:spPr>
          <c:marker>
            <c:symbol val="star"/>
            <c:size val="6"/>
            <c:spPr>
              <a:noFill/>
              <a:ln w="9525">
                <a:solidFill>
                  <a:schemeClr val="accent5"/>
                </a:solidFill>
                <a:round/>
              </a:ln>
              <a:effectLst/>
            </c:spPr>
          </c:marker>
          <c:cat>
            <c:strRef>
              <c:f>'F:\Research\[Simulation_Asturies.xlsx]congestion (ML)'!$B$47:$Y$47</c:f>
              <c:strCache>
                <c:ptCount val="24"/>
                <c:pt idx="3">
                  <c:v>1hr</c:v>
                </c:pt>
                <c:pt idx="7">
                  <c:v>2hr</c:v>
                </c:pt>
                <c:pt idx="11">
                  <c:v>3hr</c:v>
                </c:pt>
                <c:pt idx="15">
                  <c:v>4hr</c:v>
                </c:pt>
                <c:pt idx="19">
                  <c:v>5hr</c:v>
                </c:pt>
                <c:pt idx="23">
                  <c:v>6hr</c:v>
                </c:pt>
              </c:strCache>
            </c:strRef>
          </c:cat>
          <c:val>
            <c:numRef>
              <c:f>'F:\Research\[Simulation_Asturies.xlsx]congestion (ML)'!$B$78:$Y$78</c:f>
              <c:numCache>
                <c:formatCode>General</c:formatCode>
                <c:ptCount val="24"/>
                <c:pt idx="0">
                  <c:v>0</c:v>
                </c:pt>
                <c:pt idx="1">
                  <c:v>0</c:v>
                </c:pt>
                <c:pt idx="2">
                  <c:v>0</c:v>
                </c:pt>
                <c:pt idx="3">
                  <c:v>0</c:v>
                </c:pt>
                <c:pt idx="4">
                  <c:v>7.0099999999999996E-2</c:v>
                </c:pt>
                <c:pt idx="5">
                  <c:v>0.11459999999999999</c:v>
                </c:pt>
                <c:pt idx="6">
                  <c:v>0.11459999999999999</c:v>
                </c:pt>
                <c:pt idx="7">
                  <c:v>0.11459999999999999</c:v>
                </c:pt>
                <c:pt idx="8">
                  <c:v>0.11459999999999999</c:v>
                </c:pt>
                <c:pt idx="9">
                  <c:v>0.11459999999999999</c:v>
                </c:pt>
                <c:pt idx="10">
                  <c:v>0.11459999999999999</c:v>
                </c:pt>
                <c:pt idx="11">
                  <c:v>0.11459999999999999</c:v>
                </c:pt>
                <c:pt idx="12">
                  <c:v>0.11459999999999999</c:v>
                </c:pt>
                <c:pt idx="13">
                  <c:v>0.11459999999999999</c:v>
                </c:pt>
                <c:pt idx="14">
                  <c:v>0.2102</c:v>
                </c:pt>
                <c:pt idx="15">
                  <c:v>0.2102</c:v>
                </c:pt>
                <c:pt idx="16">
                  <c:v>0.2102</c:v>
                </c:pt>
                <c:pt idx="17">
                  <c:v>0.2102</c:v>
                </c:pt>
                <c:pt idx="18">
                  <c:v>0.2102</c:v>
                </c:pt>
                <c:pt idx="19">
                  <c:v>0.2102</c:v>
                </c:pt>
                <c:pt idx="20">
                  <c:v>0.2102</c:v>
                </c:pt>
                <c:pt idx="21">
                  <c:v>0.2102</c:v>
                </c:pt>
                <c:pt idx="22">
                  <c:v>0.21659999999999999</c:v>
                </c:pt>
                <c:pt idx="23">
                  <c:v>0.24840000000000001</c:v>
                </c:pt>
              </c:numCache>
            </c:numRef>
          </c:val>
          <c:smooth val="0"/>
          <c:extLst>
            <c:ext xmlns:c16="http://schemas.microsoft.com/office/drawing/2014/chart" uri="{C3380CC4-5D6E-409C-BE32-E72D297353CC}">
              <c16:uniqueId val="{00000001-302D-4378-81B3-00877BAE3901}"/>
            </c:ext>
          </c:extLst>
        </c:ser>
        <c:ser>
          <c:idx val="0"/>
          <c:order val="2"/>
          <c:tx>
            <c:strRef>
              <c:f>'F:\Research\[Simulation_Asturies.xlsx]congestion (ML)'!$A$49</c:f>
              <c:strCache>
                <c:ptCount val="1"/>
                <c:pt idx="0">
                  <c:v>CG_T E2</c:v>
                </c:pt>
              </c:strCache>
            </c:strRef>
          </c:tx>
          <c:spPr>
            <a:ln w="12700" cap="rnd">
              <a:solidFill>
                <a:schemeClr val="accent1"/>
              </a:solidFill>
              <a:round/>
            </a:ln>
            <a:effectLst/>
          </c:spPr>
          <c:marker>
            <c:symbol val="diamond"/>
            <c:size val="6"/>
            <c:spPr>
              <a:solidFill>
                <a:schemeClr val="accent1"/>
              </a:solidFill>
              <a:ln w="9525">
                <a:solidFill>
                  <a:schemeClr val="accent1"/>
                </a:solidFill>
                <a:round/>
              </a:ln>
              <a:effectLst/>
            </c:spPr>
          </c:marker>
          <c:cat>
            <c:strRef>
              <c:f>'F:\Research\[Simulation_Asturies.xlsx]congestion (ML)'!$B$47:$Y$47</c:f>
              <c:strCache>
                <c:ptCount val="24"/>
                <c:pt idx="3">
                  <c:v>1hr</c:v>
                </c:pt>
                <c:pt idx="7">
                  <c:v>2hr</c:v>
                </c:pt>
                <c:pt idx="11">
                  <c:v>3hr</c:v>
                </c:pt>
                <c:pt idx="15">
                  <c:v>4hr</c:v>
                </c:pt>
                <c:pt idx="19">
                  <c:v>5hr</c:v>
                </c:pt>
                <c:pt idx="23">
                  <c:v>6hr</c:v>
                </c:pt>
              </c:strCache>
            </c:strRef>
          </c:cat>
          <c:val>
            <c:numRef>
              <c:f>'F:\Research\[Simulation_Asturies.xlsx]congestion (ML)'!$B$75:$Y$75</c:f>
              <c:numCache>
                <c:formatCode>General</c:formatCode>
                <c:ptCount val="24"/>
                <c:pt idx="0">
                  <c:v>0</c:v>
                </c:pt>
                <c:pt idx="1">
                  <c:v>0</c:v>
                </c:pt>
                <c:pt idx="2">
                  <c:v>0.11840000000000001</c:v>
                </c:pt>
                <c:pt idx="3">
                  <c:v>0.11840000000000001</c:v>
                </c:pt>
                <c:pt idx="4">
                  <c:v>0.11840000000000001</c:v>
                </c:pt>
                <c:pt idx="5">
                  <c:v>0.11840000000000001</c:v>
                </c:pt>
                <c:pt idx="6">
                  <c:v>0.11840000000000001</c:v>
                </c:pt>
                <c:pt idx="7">
                  <c:v>0.11840000000000001</c:v>
                </c:pt>
                <c:pt idx="8">
                  <c:v>0.11840000000000001</c:v>
                </c:pt>
                <c:pt idx="9">
                  <c:v>0.11840000000000001</c:v>
                </c:pt>
                <c:pt idx="10">
                  <c:v>0.11840000000000001</c:v>
                </c:pt>
                <c:pt idx="11">
                  <c:v>0.11840000000000001</c:v>
                </c:pt>
                <c:pt idx="12">
                  <c:v>0.11840000000000001</c:v>
                </c:pt>
                <c:pt idx="13">
                  <c:v>0.11840000000000001</c:v>
                </c:pt>
                <c:pt idx="14">
                  <c:v>0.11840000000000001</c:v>
                </c:pt>
                <c:pt idx="15">
                  <c:v>0.11840000000000001</c:v>
                </c:pt>
                <c:pt idx="16">
                  <c:v>0.11840000000000001</c:v>
                </c:pt>
                <c:pt idx="17">
                  <c:v>0.11840000000000001</c:v>
                </c:pt>
                <c:pt idx="18">
                  <c:v>0.11840000000000001</c:v>
                </c:pt>
                <c:pt idx="19">
                  <c:v>0.11840000000000001</c:v>
                </c:pt>
                <c:pt idx="20">
                  <c:v>0.26319999999999999</c:v>
                </c:pt>
                <c:pt idx="21">
                  <c:v>0.26319999999999999</c:v>
                </c:pt>
                <c:pt idx="22">
                  <c:v>0.26319999999999999</c:v>
                </c:pt>
                <c:pt idx="23">
                  <c:v>0.26319999999999999</c:v>
                </c:pt>
              </c:numCache>
            </c:numRef>
          </c:val>
          <c:smooth val="0"/>
          <c:extLst>
            <c:ext xmlns:c16="http://schemas.microsoft.com/office/drawing/2014/chart" uri="{C3380CC4-5D6E-409C-BE32-E72D297353CC}">
              <c16:uniqueId val="{00000002-302D-4378-81B3-00877BAE3901}"/>
            </c:ext>
          </c:extLst>
        </c:ser>
        <c:ser>
          <c:idx val="5"/>
          <c:order val="3"/>
          <c:tx>
            <c:strRef>
              <c:f>'F:\Research\[Simulation_Asturies.xlsx]congestion (ML)'!$A$53</c:f>
              <c:strCache>
                <c:ptCount val="1"/>
                <c:pt idx="0">
                  <c:v>CG_F E2</c:v>
                </c:pt>
              </c:strCache>
            </c:strRef>
          </c:tx>
          <c:spPr>
            <a:ln w="12700" cap="rnd">
              <a:solidFill>
                <a:schemeClr val="accent6"/>
              </a:solidFill>
              <a:round/>
            </a:ln>
            <a:effectLst/>
          </c:spPr>
          <c:marker>
            <c:symbol val="circle"/>
            <c:size val="6"/>
            <c:spPr>
              <a:solidFill>
                <a:schemeClr val="accent6"/>
              </a:solidFill>
              <a:ln w="9525">
                <a:solidFill>
                  <a:schemeClr val="accent6"/>
                </a:solidFill>
                <a:round/>
              </a:ln>
              <a:effectLst/>
            </c:spPr>
          </c:marker>
          <c:cat>
            <c:strRef>
              <c:f>'F:\Research\[Simulation_Asturies.xlsx]congestion (ML)'!$B$47:$Y$47</c:f>
              <c:strCache>
                <c:ptCount val="24"/>
                <c:pt idx="3">
                  <c:v>1hr</c:v>
                </c:pt>
                <c:pt idx="7">
                  <c:v>2hr</c:v>
                </c:pt>
                <c:pt idx="11">
                  <c:v>3hr</c:v>
                </c:pt>
                <c:pt idx="15">
                  <c:v>4hr</c:v>
                </c:pt>
                <c:pt idx="19">
                  <c:v>5hr</c:v>
                </c:pt>
                <c:pt idx="23">
                  <c:v>6hr</c:v>
                </c:pt>
              </c:strCache>
            </c:strRef>
          </c:cat>
          <c:val>
            <c:numRef>
              <c:f>'F:\Research\[Simulation_Asturies.xlsx]congestion (ML)'!$B$79:$Y$79</c:f>
              <c:numCache>
                <c:formatCode>General</c:formatCode>
                <c:ptCount val="24"/>
                <c:pt idx="0">
                  <c:v>0</c:v>
                </c:pt>
                <c:pt idx="1">
                  <c:v>0</c:v>
                </c:pt>
                <c:pt idx="2">
                  <c:v>0.11840000000000001</c:v>
                </c:pt>
                <c:pt idx="3">
                  <c:v>0.11840000000000001</c:v>
                </c:pt>
                <c:pt idx="4">
                  <c:v>0.11840000000000001</c:v>
                </c:pt>
                <c:pt idx="5">
                  <c:v>0.11840000000000001</c:v>
                </c:pt>
                <c:pt idx="6">
                  <c:v>0.11840000000000001</c:v>
                </c:pt>
                <c:pt idx="7">
                  <c:v>0.11840000000000001</c:v>
                </c:pt>
                <c:pt idx="8">
                  <c:v>0.11840000000000001</c:v>
                </c:pt>
                <c:pt idx="9">
                  <c:v>0.11840000000000001</c:v>
                </c:pt>
                <c:pt idx="10">
                  <c:v>0.11840000000000001</c:v>
                </c:pt>
                <c:pt idx="11">
                  <c:v>0.11840000000000001</c:v>
                </c:pt>
                <c:pt idx="12">
                  <c:v>0.11840000000000001</c:v>
                </c:pt>
                <c:pt idx="13">
                  <c:v>0.11840000000000001</c:v>
                </c:pt>
                <c:pt idx="14">
                  <c:v>0.11840000000000001</c:v>
                </c:pt>
                <c:pt idx="15">
                  <c:v>0.11840000000000001</c:v>
                </c:pt>
                <c:pt idx="16">
                  <c:v>0.11840000000000001</c:v>
                </c:pt>
                <c:pt idx="17">
                  <c:v>0.11840000000000001</c:v>
                </c:pt>
                <c:pt idx="18">
                  <c:v>0.11840000000000001</c:v>
                </c:pt>
                <c:pt idx="19">
                  <c:v>0.11840000000000001</c:v>
                </c:pt>
                <c:pt idx="20">
                  <c:v>0.26319999999999999</c:v>
                </c:pt>
                <c:pt idx="21">
                  <c:v>0.26319999999999999</c:v>
                </c:pt>
                <c:pt idx="22">
                  <c:v>0.26319999999999999</c:v>
                </c:pt>
                <c:pt idx="23">
                  <c:v>0.26319999999999999</c:v>
                </c:pt>
              </c:numCache>
            </c:numRef>
          </c:val>
          <c:smooth val="0"/>
          <c:extLst>
            <c:ext xmlns:c16="http://schemas.microsoft.com/office/drawing/2014/chart" uri="{C3380CC4-5D6E-409C-BE32-E72D297353CC}">
              <c16:uniqueId val="{00000003-302D-4378-81B3-00877BAE3901}"/>
            </c:ext>
          </c:extLst>
        </c:ser>
        <c:ser>
          <c:idx val="1"/>
          <c:order val="4"/>
          <c:tx>
            <c:strRef>
              <c:f>'F:\Research\[Simulation_Asturies.xlsx]congestion (ML)'!$A$50</c:f>
              <c:strCache>
                <c:ptCount val="1"/>
                <c:pt idx="0">
                  <c:v>CG_T E3</c:v>
                </c:pt>
              </c:strCache>
            </c:strRef>
          </c:tx>
          <c:spPr>
            <a:ln w="12700" cap="rnd">
              <a:solidFill>
                <a:schemeClr val="accent2"/>
              </a:solidFill>
              <a:round/>
            </a:ln>
            <a:effectLst/>
          </c:spPr>
          <c:marker>
            <c:symbol val="square"/>
            <c:size val="6"/>
            <c:spPr>
              <a:solidFill>
                <a:schemeClr val="accent2"/>
              </a:solidFill>
              <a:ln w="9525">
                <a:solidFill>
                  <a:schemeClr val="accent2"/>
                </a:solidFill>
                <a:round/>
              </a:ln>
              <a:effectLst/>
            </c:spPr>
          </c:marker>
          <c:cat>
            <c:strRef>
              <c:f>'F:\Research\[Simulation_Asturies.xlsx]congestion (ML)'!$B$47:$Y$47</c:f>
              <c:strCache>
                <c:ptCount val="24"/>
                <c:pt idx="3">
                  <c:v>1hr</c:v>
                </c:pt>
                <c:pt idx="7">
                  <c:v>2hr</c:v>
                </c:pt>
                <c:pt idx="11">
                  <c:v>3hr</c:v>
                </c:pt>
                <c:pt idx="15">
                  <c:v>4hr</c:v>
                </c:pt>
                <c:pt idx="19">
                  <c:v>5hr</c:v>
                </c:pt>
                <c:pt idx="23">
                  <c:v>6hr</c:v>
                </c:pt>
              </c:strCache>
            </c:strRef>
          </c:cat>
          <c:val>
            <c:numRef>
              <c:f>'F:\Research\[Simulation_Asturies.xlsx]congestion (ML)'!$B$76:$Y$76</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0.19739999999999999</c:v>
                </c:pt>
                <c:pt idx="13">
                  <c:v>0.19739999999999999</c:v>
                </c:pt>
                <c:pt idx="14">
                  <c:v>0.19739999999999999</c:v>
                </c:pt>
                <c:pt idx="15">
                  <c:v>0.19739999999999999</c:v>
                </c:pt>
                <c:pt idx="16">
                  <c:v>0.19739999999999999</c:v>
                </c:pt>
                <c:pt idx="17">
                  <c:v>0.22370000000000001</c:v>
                </c:pt>
                <c:pt idx="18">
                  <c:v>0.22370000000000001</c:v>
                </c:pt>
                <c:pt idx="19">
                  <c:v>0.22370000000000001</c:v>
                </c:pt>
                <c:pt idx="20">
                  <c:v>0.22370000000000001</c:v>
                </c:pt>
                <c:pt idx="21">
                  <c:v>0.22370000000000001</c:v>
                </c:pt>
                <c:pt idx="22">
                  <c:v>0.22370000000000001</c:v>
                </c:pt>
                <c:pt idx="23">
                  <c:v>0.22370000000000001</c:v>
                </c:pt>
              </c:numCache>
            </c:numRef>
          </c:val>
          <c:smooth val="0"/>
          <c:extLst>
            <c:ext xmlns:c16="http://schemas.microsoft.com/office/drawing/2014/chart" uri="{C3380CC4-5D6E-409C-BE32-E72D297353CC}">
              <c16:uniqueId val="{00000004-302D-4378-81B3-00877BAE3901}"/>
            </c:ext>
          </c:extLst>
        </c:ser>
        <c:ser>
          <c:idx val="2"/>
          <c:order val="5"/>
          <c:tx>
            <c:strRef>
              <c:f>'F:\Research\[Simulation_Asturies.xlsx]congestion (ML)'!$A$54</c:f>
              <c:strCache>
                <c:ptCount val="1"/>
                <c:pt idx="0">
                  <c:v>CG_F E3</c:v>
                </c:pt>
              </c:strCache>
            </c:strRef>
          </c:tx>
          <c:spPr>
            <a:ln w="12700" cap="rnd">
              <a:solidFill>
                <a:schemeClr val="accent3"/>
              </a:solidFill>
              <a:round/>
            </a:ln>
            <a:effectLst/>
          </c:spPr>
          <c:marker>
            <c:symbol val="triangle"/>
            <c:size val="6"/>
            <c:spPr>
              <a:solidFill>
                <a:schemeClr val="accent3"/>
              </a:solidFill>
              <a:ln w="9525">
                <a:solidFill>
                  <a:schemeClr val="accent3"/>
                </a:solidFill>
                <a:round/>
              </a:ln>
              <a:effectLst/>
            </c:spPr>
          </c:marker>
          <c:cat>
            <c:strRef>
              <c:f>'F:\Research\[Simulation_Asturies.xlsx]congestion (ML)'!$B$47:$Y$47</c:f>
              <c:strCache>
                <c:ptCount val="24"/>
                <c:pt idx="3">
                  <c:v>1hr</c:v>
                </c:pt>
                <c:pt idx="7">
                  <c:v>2hr</c:v>
                </c:pt>
                <c:pt idx="11">
                  <c:v>3hr</c:v>
                </c:pt>
                <c:pt idx="15">
                  <c:v>4hr</c:v>
                </c:pt>
                <c:pt idx="19">
                  <c:v>5hr</c:v>
                </c:pt>
                <c:pt idx="23">
                  <c:v>6hr</c:v>
                </c:pt>
              </c:strCache>
            </c:strRef>
          </c:cat>
          <c:val>
            <c:numRef>
              <c:f>'F:\Research\[Simulation_Asturies.xlsx]congestion (ML)'!$B$80:$Y$80</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0.19739999999999999</c:v>
                </c:pt>
                <c:pt idx="13">
                  <c:v>0.19739999999999999</c:v>
                </c:pt>
                <c:pt idx="14">
                  <c:v>0.19739999999999999</c:v>
                </c:pt>
                <c:pt idx="15">
                  <c:v>0.19739999999999999</c:v>
                </c:pt>
                <c:pt idx="16">
                  <c:v>0.19739999999999999</c:v>
                </c:pt>
                <c:pt idx="17">
                  <c:v>0.19739999999999999</c:v>
                </c:pt>
                <c:pt idx="18">
                  <c:v>0.19739999999999999</c:v>
                </c:pt>
                <c:pt idx="19">
                  <c:v>0.19739999999999999</c:v>
                </c:pt>
                <c:pt idx="20">
                  <c:v>0.19739999999999999</c:v>
                </c:pt>
                <c:pt idx="21">
                  <c:v>0.19739999999999999</c:v>
                </c:pt>
                <c:pt idx="22">
                  <c:v>0.19739999999999999</c:v>
                </c:pt>
                <c:pt idx="23">
                  <c:v>0.19739999999999999</c:v>
                </c:pt>
              </c:numCache>
            </c:numRef>
          </c:val>
          <c:smooth val="0"/>
          <c:extLst>
            <c:ext xmlns:c16="http://schemas.microsoft.com/office/drawing/2014/chart" uri="{C3380CC4-5D6E-409C-BE32-E72D297353CC}">
              <c16:uniqueId val="{00000005-302D-4378-81B3-00877BAE3901}"/>
            </c:ext>
          </c:extLst>
        </c:ser>
        <c:dLbls>
          <c:showLegendKey val="0"/>
          <c:showVal val="0"/>
          <c:showCatName val="0"/>
          <c:showSerName val="0"/>
          <c:showPercent val="0"/>
          <c:showBubbleSize val="0"/>
        </c:dLbls>
        <c:marker val="1"/>
        <c:smooth val="0"/>
        <c:axId val="1767985055"/>
        <c:axId val="1896684799"/>
      </c:lineChart>
      <c:catAx>
        <c:axId val="1767985055"/>
        <c:scaling>
          <c:orientation val="minMax"/>
        </c:scaling>
        <c:delete val="0"/>
        <c:axPos val="b"/>
        <c:majorGridlines>
          <c:spPr>
            <a:ln w="635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all" spc="120" normalizeH="0" baseline="0">
                <a:solidFill>
                  <a:schemeClr val="tx1">
                    <a:lumMod val="65000"/>
                    <a:lumOff val="35000"/>
                  </a:schemeClr>
                </a:solidFill>
                <a:latin typeface="+mn-lt"/>
                <a:ea typeface="+mn-ea"/>
                <a:cs typeface="+mn-cs"/>
              </a:defRPr>
            </a:pPr>
            <a:endParaRPr lang="en-US"/>
          </a:p>
        </c:txPr>
        <c:crossAx val="1896684799"/>
        <c:crosses val="autoZero"/>
        <c:auto val="1"/>
        <c:lblAlgn val="ctr"/>
        <c:lblOffset val="100"/>
        <c:noMultiLvlLbl val="0"/>
      </c:catAx>
      <c:valAx>
        <c:axId val="1896684799"/>
        <c:scaling>
          <c:orientation val="minMax"/>
          <c:max val="0.5"/>
        </c:scaling>
        <c:delete val="0"/>
        <c:axPos val="l"/>
        <c:title>
          <c:tx>
            <c:rich>
              <a:bodyPr rot="-5400000" spcFirstLastPara="1" vertOverflow="ellipsis" vert="horz" wrap="square" anchor="ctr" anchorCtr="1"/>
              <a:lstStyle/>
              <a:p>
                <a:pPr>
                  <a:defRPr sz="1100" b="0" i="0" u="none" strike="noStrike" kern="1200" cap="all" baseline="0">
                    <a:solidFill>
                      <a:schemeClr val="tx1">
                        <a:lumMod val="65000"/>
                        <a:lumOff val="35000"/>
                      </a:schemeClr>
                    </a:solidFill>
                    <a:latin typeface="+mn-lt"/>
                    <a:ea typeface="+mn-ea"/>
                    <a:cs typeface="+mn-cs"/>
                  </a:defRPr>
                </a:pPr>
                <a:r>
                  <a:rPr lang="en-US"/>
                  <a:t>Delivery Ratio (AST)</a:t>
                </a:r>
              </a:p>
            </c:rich>
          </c:tx>
          <c:overlay val="0"/>
          <c:spPr>
            <a:noFill/>
            <a:ln>
              <a:noFill/>
            </a:ln>
            <a:effectLst/>
          </c:spPr>
          <c:txPr>
            <a:bodyPr rot="-5400000" spcFirstLastPara="1" vertOverflow="ellipsis" vert="horz" wrap="square" anchor="ctr" anchorCtr="1"/>
            <a:lstStyle/>
            <a:p>
              <a:pPr>
                <a:defRPr sz="11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76798505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3"/>
          <c:order val="0"/>
          <c:tx>
            <c:strRef>
              <c:f>'F:\Research\[Simulation_Taxi.xlsx]congestion (ML)'!$A$48</c:f>
              <c:strCache>
                <c:ptCount val="1"/>
                <c:pt idx="0">
                  <c:v>CG_T E1</c:v>
                </c:pt>
              </c:strCache>
            </c:strRef>
          </c:tx>
          <c:spPr>
            <a:ln w="12700" cap="rnd">
              <a:solidFill>
                <a:schemeClr val="accent4"/>
              </a:solidFill>
              <a:round/>
            </a:ln>
            <a:effectLst/>
          </c:spPr>
          <c:marker>
            <c:symbol val="x"/>
            <c:size val="9"/>
            <c:spPr>
              <a:noFill/>
              <a:ln w="9525">
                <a:solidFill>
                  <a:schemeClr val="accent4"/>
                </a:solidFill>
                <a:round/>
              </a:ln>
              <a:effectLst/>
            </c:spPr>
          </c:marker>
          <c:cat>
            <c:strRef>
              <c:f>'F:\Research\[Simulation_Taxi.xlsx]congestion (ML)'!$B$47:$Y$47</c:f>
              <c:strCache>
                <c:ptCount val="24"/>
                <c:pt idx="3">
                  <c:v>1hr</c:v>
                </c:pt>
                <c:pt idx="7">
                  <c:v>2hr</c:v>
                </c:pt>
                <c:pt idx="11">
                  <c:v>3hr</c:v>
                </c:pt>
                <c:pt idx="15">
                  <c:v>4hr</c:v>
                </c:pt>
                <c:pt idx="19">
                  <c:v>5hr</c:v>
                </c:pt>
                <c:pt idx="23">
                  <c:v>6hr</c:v>
                </c:pt>
              </c:strCache>
            </c:strRef>
          </c:cat>
          <c:val>
            <c:numRef>
              <c:f>'F:\Research\[Simulation_Taxi.xlsx]congestion (ML)'!$B$74:$Y$74</c:f>
              <c:numCache>
                <c:formatCode>General</c:formatCode>
                <c:ptCount val="24"/>
                <c:pt idx="0">
                  <c:v>0</c:v>
                </c:pt>
                <c:pt idx="1">
                  <c:v>1.8E-3</c:v>
                </c:pt>
                <c:pt idx="2">
                  <c:v>8.8000000000000005E-3</c:v>
                </c:pt>
                <c:pt idx="3">
                  <c:v>1.7500000000000002E-2</c:v>
                </c:pt>
                <c:pt idx="4">
                  <c:v>2.98E-2</c:v>
                </c:pt>
                <c:pt idx="5">
                  <c:v>7.7100000000000002E-2</c:v>
                </c:pt>
                <c:pt idx="6">
                  <c:v>0.1173</c:v>
                </c:pt>
                <c:pt idx="7">
                  <c:v>0.17860000000000001</c:v>
                </c:pt>
                <c:pt idx="8">
                  <c:v>0.2137</c:v>
                </c:pt>
                <c:pt idx="9">
                  <c:v>0.2399</c:v>
                </c:pt>
                <c:pt idx="10">
                  <c:v>0.2802</c:v>
                </c:pt>
                <c:pt idx="11">
                  <c:v>0.31869999999999998</c:v>
                </c:pt>
                <c:pt idx="12">
                  <c:v>0.39579999999999999</c:v>
                </c:pt>
                <c:pt idx="13">
                  <c:v>0.44309999999999999</c:v>
                </c:pt>
                <c:pt idx="14">
                  <c:v>0.45529999999999998</c:v>
                </c:pt>
                <c:pt idx="15">
                  <c:v>0.47639999999999999</c:v>
                </c:pt>
                <c:pt idx="16">
                  <c:v>0.50960000000000005</c:v>
                </c:pt>
                <c:pt idx="17">
                  <c:v>0.54290000000000005</c:v>
                </c:pt>
                <c:pt idx="18">
                  <c:v>0.54990000000000006</c:v>
                </c:pt>
                <c:pt idx="19">
                  <c:v>0.5867</c:v>
                </c:pt>
                <c:pt idx="20">
                  <c:v>0.627</c:v>
                </c:pt>
                <c:pt idx="21">
                  <c:v>0.64270000000000005</c:v>
                </c:pt>
                <c:pt idx="22">
                  <c:v>0.64970000000000006</c:v>
                </c:pt>
                <c:pt idx="23">
                  <c:v>0.66020000000000001</c:v>
                </c:pt>
              </c:numCache>
            </c:numRef>
          </c:val>
          <c:smooth val="0"/>
          <c:extLst>
            <c:ext xmlns:c16="http://schemas.microsoft.com/office/drawing/2014/chart" uri="{C3380CC4-5D6E-409C-BE32-E72D297353CC}">
              <c16:uniqueId val="{00000000-3CC7-4BBB-92D0-88CE6F4FADFE}"/>
            </c:ext>
          </c:extLst>
        </c:ser>
        <c:ser>
          <c:idx val="4"/>
          <c:order val="1"/>
          <c:tx>
            <c:strRef>
              <c:f>'F:\Research\[Simulation_Taxi.xlsx]congestion (ML)'!$A$52</c:f>
              <c:strCache>
                <c:ptCount val="1"/>
                <c:pt idx="0">
                  <c:v>CG_F E1</c:v>
                </c:pt>
              </c:strCache>
            </c:strRef>
          </c:tx>
          <c:spPr>
            <a:ln w="12700" cap="rnd">
              <a:solidFill>
                <a:schemeClr val="accent5"/>
              </a:solidFill>
              <a:round/>
            </a:ln>
            <a:effectLst/>
          </c:spPr>
          <c:marker>
            <c:symbol val="star"/>
            <c:size val="6"/>
            <c:spPr>
              <a:noFill/>
              <a:ln w="9525">
                <a:solidFill>
                  <a:schemeClr val="accent5"/>
                </a:solidFill>
                <a:round/>
              </a:ln>
              <a:effectLst/>
            </c:spPr>
          </c:marker>
          <c:cat>
            <c:strRef>
              <c:f>'F:\Research\[Simulation_Taxi.xlsx]congestion (ML)'!$B$47:$Y$47</c:f>
              <c:strCache>
                <c:ptCount val="24"/>
                <c:pt idx="3">
                  <c:v>1hr</c:v>
                </c:pt>
                <c:pt idx="7">
                  <c:v>2hr</c:v>
                </c:pt>
                <c:pt idx="11">
                  <c:v>3hr</c:v>
                </c:pt>
                <c:pt idx="15">
                  <c:v>4hr</c:v>
                </c:pt>
                <c:pt idx="19">
                  <c:v>5hr</c:v>
                </c:pt>
                <c:pt idx="23">
                  <c:v>6hr</c:v>
                </c:pt>
              </c:strCache>
            </c:strRef>
          </c:cat>
          <c:val>
            <c:numRef>
              <c:f>'F:\Research\[Simulation_Taxi.xlsx]congestion (ML)'!$B$78:$Y$78</c:f>
              <c:numCache>
                <c:formatCode>General</c:formatCode>
                <c:ptCount val="24"/>
                <c:pt idx="0">
                  <c:v>0</c:v>
                </c:pt>
                <c:pt idx="1">
                  <c:v>1.8E-3</c:v>
                </c:pt>
                <c:pt idx="2">
                  <c:v>1.0500000000000001E-2</c:v>
                </c:pt>
                <c:pt idx="3">
                  <c:v>1.7500000000000002E-2</c:v>
                </c:pt>
                <c:pt idx="4">
                  <c:v>3.15E-2</c:v>
                </c:pt>
                <c:pt idx="5">
                  <c:v>7.3599999999999999E-2</c:v>
                </c:pt>
                <c:pt idx="6">
                  <c:v>0.1103</c:v>
                </c:pt>
                <c:pt idx="7">
                  <c:v>0.1646</c:v>
                </c:pt>
                <c:pt idx="8">
                  <c:v>0.1961</c:v>
                </c:pt>
                <c:pt idx="9">
                  <c:v>0.22070000000000001</c:v>
                </c:pt>
                <c:pt idx="10">
                  <c:v>0.26090000000000002</c:v>
                </c:pt>
                <c:pt idx="11">
                  <c:v>0.28899999999999998</c:v>
                </c:pt>
                <c:pt idx="12">
                  <c:v>0.3503</c:v>
                </c:pt>
                <c:pt idx="13">
                  <c:v>0.38529999999999998</c:v>
                </c:pt>
                <c:pt idx="14">
                  <c:v>0.40810000000000002</c:v>
                </c:pt>
                <c:pt idx="15">
                  <c:v>0.43080000000000002</c:v>
                </c:pt>
                <c:pt idx="16">
                  <c:v>0.47110000000000002</c:v>
                </c:pt>
                <c:pt idx="17">
                  <c:v>0.51139999999999997</c:v>
                </c:pt>
                <c:pt idx="18">
                  <c:v>0.52710000000000001</c:v>
                </c:pt>
                <c:pt idx="19">
                  <c:v>0.55869999999999997</c:v>
                </c:pt>
                <c:pt idx="20">
                  <c:v>0.5867</c:v>
                </c:pt>
                <c:pt idx="21">
                  <c:v>0.61650000000000005</c:v>
                </c:pt>
                <c:pt idx="22">
                  <c:v>0.62</c:v>
                </c:pt>
                <c:pt idx="23">
                  <c:v>0.62519999999999998</c:v>
                </c:pt>
              </c:numCache>
            </c:numRef>
          </c:val>
          <c:smooth val="0"/>
          <c:extLst>
            <c:ext xmlns:c16="http://schemas.microsoft.com/office/drawing/2014/chart" uri="{C3380CC4-5D6E-409C-BE32-E72D297353CC}">
              <c16:uniqueId val="{00000001-3CC7-4BBB-92D0-88CE6F4FADFE}"/>
            </c:ext>
          </c:extLst>
        </c:ser>
        <c:ser>
          <c:idx val="0"/>
          <c:order val="2"/>
          <c:tx>
            <c:strRef>
              <c:f>'F:\Research\[Simulation_Taxi.xlsx]congestion (ML)'!$A$49</c:f>
              <c:strCache>
                <c:ptCount val="1"/>
                <c:pt idx="0">
                  <c:v>CG_T E2</c:v>
                </c:pt>
              </c:strCache>
            </c:strRef>
          </c:tx>
          <c:spPr>
            <a:ln w="12700" cap="rnd">
              <a:solidFill>
                <a:schemeClr val="accent1"/>
              </a:solidFill>
              <a:round/>
            </a:ln>
            <a:effectLst/>
          </c:spPr>
          <c:marker>
            <c:symbol val="diamond"/>
            <c:size val="6"/>
            <c:spPr>
              <a:solidFill>
                <a:schemeClr val="accent1"/>
              </a:solidFill>
              <a:ln w="9525">
                <a:solidFill>
                  <a:schemeClr val="accent1"/>
                </a:solidFill>
                <a:round/>
              </a:ln>
              <a:effectLst/>
            </c:spPr>
          </c:marker>
          <c:cat>
            <c:strRef>
              <c:f>'F:\Research\[Simulation_Taxi.xlsx]congestion (ML)'!$B$47:$Y$47</c:f>
              <c:strCache>
                <c:ptCount val="24"/>
                <c:pt idx="3">
                  <c:v>1hr</c:v>
                </c:pt>
                <c:pt idx="7">
                  <c:v>2hr</c:v>
                </c:pt>
                <c:pt idx="11">
                  <c:v>3hr</c:v>
                </c:pt>
                <c:pt idx="15">
                  <c:v>4hr</c:v>
                </c:pt>
                <c:pt idx="19">
                  <c:v>5hr</c:v>
                </c:pt>
                <c:pt idx="23">
                  <c:v>6hr</c:v>
                </c:pt>
              </c:strCache>
            </c:strRef>
          </c:cat>
          <c:val>
            <c:numRef>
              <c:f>'F:\Research\[Simulation_Taxi.xlsx]congestion (ML)'!$B$75:$Y$75</c:f>
              <c:numCache>
                <c:formatCode>General</c:formatCode>
                <c:ptCount val="24"/>
                <c:pt idx="0">
                  <c:v>0</c:v>
                </c:pt>
                <c:pt idx="1">
                  <c:v>6.0000000000000001E-3</c:v>
                </c:pt>
                <c:pt idx="2">
                  <c:v>2.5399999999999999E-2</c:v>
                </c:pt>
                <c:pt idx="3">
                  <c:v>4.7800000000000002E-2</c:v>
                </c:pt>
                <c:pt idx="4">
                  <c:v>8.5099999999999995E-2</c:v>
                </c:pt>
                <c:pt idx="5">
                  <c:v>9.5500000000000002E-2</c:v>
                </c:pt>
                <c:pt idx="6">
                  <c:v>0.13730000000000001</c:v>
                </c:pt>
                <c:pt idx="7">
                  <c:v>0.19400000000000001</c:v>
                </c:pt>
                <c:pt idx="8">
                  <c:v>0.26119999999999999</c:v>
                </c:pt>
                <c:pt idx="9">
                  <c:v>0.29399999999999998</c:v>
                </c:pt>
                <c:pt idx="10">
                  <c:v>0.32540000000000002</c:v>
                </c:pt>
                <c:pt idx="11">
                  <c:v>0.36420000000000002</c:v>
                </c:pt>
                <c:pt idx="12">
                  <c:v>0.40600000000000003</c:v>
                </c:pt>
                <c:pt idx="13">
                  <c:v>0.44030000000000002</c:v>
                </c:pt>
                <c:pt idx="14">
                  <c:v>0.47910000000000003</c:v>
                </c:pt>
                <c:pt idx="15">
                  <c:v>0.4955</c:v>
                </c:pt>
                <c:pt idx="16">
                  <c:v>0.54630000000000001</c:v>
                </c:pt>
                <c:pt idx="17">
                  <c:v>0.58209999999999995</c:v>
                </c:pt>
                <c:pt idx="18">
                  <c:v>0.62390000000000001</c:v>
                </c:pt>
                <c:pt idx="19">
                  <c:v>0.64929999999999999</c:v>
                </c:pt>
                <c:pt idx="20">
                  <c:v>0.67010000000000003</c:v>
                </c:pt>
                <c:pt idx="21">
                  <c:v>0.67459999999999998</c:v>
                </c:pt>
                <c:pt idx="22">
                  <c:v>0.68659999999999999</c:v>
                </c:pt>
                <c:pt idx="23">
                  <c:v>0.6925</c:v>
                </c:pt>
              </c:numCache>
            </c:numRef>
          </c:val>
          <c:smooth val="0"/>
          <c:extLst>
            <c:ext xmlns:c16="http://schemas.microsoft.com/office/drawing/2014/chart" uri="{C3380CC4-5D6E-409C-BE32-E72D297353CC}">
              <c16:uniqueId val="{00000002-3CC7-4BBB-92D0-88CE6F4FADFE}"/>
            </c:ext>
          </c:extLst>
        </c:ser>
        <c:ser>
          <c:idx val="5"/>
          <c:order val="3"/>
          <c:tx>
            <c:strRef>
              <c:f>'F:\Research\[Simulation_Taxi.xlsx]congestion (ML)'!$A$53</c:f>
              <c:strCache>
                <c:ptCount val="1"/>
                <c:pt idx="0">
                  <c:v>CG_F E2</c:v>
                </c:pt>
              </c:strCache>
            </c:strRef>
          </c:tx>
          <c:spPr>
            <a:ln w="12700" cap="rnd">
              <a:solidFill>
                <a:schemeClr val="accent6"/>
              </a:solidFill>
              <a:round/>
            </a:ln>
            <a:effectLst/>
          </c:spPr>
          <c:marker>
            <c:symbol val="circle"/>
            <c:size val="6"/>
            <c:spPr>
              <a:solidFill>
                <a:schemeClr val="accent6"/>
              </a:solidFill>
              <a:ln w="9525">
                <a:solidFill>
                  <a:schemeClr val="accent6"/>
                </a:solidFill>
                <a:round/>
              </a:ln>
              <a:effectLst/>
            </c:spPr>
          </c:marker>
          <c:cat>
            <c:strRef>
              <c:f>'F:\Research\[Simulation_Taxi.xlsx]congestion (ML)'!$B$47:$Y$47</c:f>
              <c:strCache>
                <c:ptCount val="24"/>
                <c:pt idx="3">
                  <c:v>1hr</c:v>
                </c:pt>
                <c:pt idx="7">
                  <c:v>2hr</c:v>
                </c:pt>
                <c:pt idx="11">
                  <c:v>3hr</c:v>
                </c:pt>
                <c:pt idx="15">
                  <c:v>4hr</c:v>
                </c:pt>
                <c:pt idx="19">
                  <c:v>5hr</c:v>
                </c:pt>
                <c:pt idx="23">
                  <c:v>6hr</c:v>
                </c:pt>
              </c:strCache>
            </c:strRef>
          </c:cat>
          <c:val>
            <c:numRef>
              <c:f>'F:\Research\[Simulation_Taxi.xlsx]congestion (ML)'!$B$79:$Y$79</c:f>
              <c:numCache>
                <c:formatCode>General</c:formatCode>
                <c:ptCount val="24"/>
                <c:pt idx="0">
                  <c:v>0</c:v>
                </c:pt>
                <c:pt idx="1">
                  <c:v>8.9999999999999993E-3</c:v>
                </c:pt>
                <c:pt idx="2">
                  <c:v>2.3900000000000001E-2</c:v>
                </c:pt>
                <c:pt idx="3">
                  <c:v>4.3299999999999998E-2</c:v>
                </c:pt>
                <c:pt idx="4">
                  <c:v>7.6100000000000001E-2</c:v>
                </c:pt>
                <c:pt idx="5">
                  <c:v>8.5099999999999995E-2</c:v>
                </c:pt>
                <c:pt idx="6">
                  <c:v>0.12540000000000001</c:v>
                </c:pt>
                <c:pt idx="7">
                  <c:v>0.18509999999999999</c:v>
                </c:pt>
                <c:pt idx="8">
                  <c:v>0.26419999999999999</c:v>
                </c:pt>
                <c:pt idx="9">
                  <c:v>0.30149999999999999</c:v>
                </c:pt>
                <c:pt idx="10">
                  <c:v>0.33129999999999998</c:v>
                </c:pt>
                <c:pt idx="11">
                  <c:v>0.36270000000000002</c:v>
                </c:pt>
                <c:pt idx="12">
                  <c:v>0.40600000000000003</c:v>
                </c:pt>
                <c:pt idx="13">
                  <c:v>0.43880000000000002</c:v>
                </c:pt>
                <c:pt idx="14">
                  <c:v>0.47610000000000002</c:v>
                </c:pt>
                <c:pt idx="15">
                  <c:v>0.49249999999999999</c:v>
                </c:pt>
                <c:pt idx="16">
                  <c:v>0.53879999999999995</c:v>
                </c:pt>
                <c:pt idx="17">
                  <c:v>0.56569999999999998</c:v>
                </c:pt>
                <c:pt idx="18">
                  <c:v>0.60450000000000004</c:v>
                </c:pt>
                <c:pt idx="19">
                  <c:v>0.62239999999999995</c:v>
                </c:pt>
                <c:pt idx="20">
                  <c:v>0.64480000000000004</c:v>
                </c:pt>
                <c:pt idx="21">
                  <c:v>0.64929999999999999</c:v>
                </c:pt>
                <c:pt idx="22">
                  <c:v>0.66120000000000001</c:v>
                </c:pt>
                <c:pt idx="23">
                  <c:v>0.66569999999999996</c:v>
                </c:pt>
              </c:numCache>
            </c:numRef>
          </c:val>
          <c:smooth val="0"/>
          <c:extLst>
            <c:ext xmlns:c16="http://schemas.microsoft.com/office/drawing/2014/chart" uri="{C3380CC4-5D6E-409C-BE32-E72D297353CC}">
              <c16:uniqueId val="{00000003-3CC7-4BBB-92D0-88CE6F4FADFE}"/>
            </c:ext>
          </c:extLst>
        </c:ser>
        <c:ser>
          <c:idx val="1"/>
          <c:order val="4"/>
          <c:tx>
            <c:strRef>
              <c:f>'F:\Research\[Simulation_Taxi.xlsx]congestion (ML)'!$A$50</c:f>
              <c:strCache>
                <c:ptCount val="1"/>
                <c:pt idx="0">
                  <c:v>CG_T E3</c:v>
                </c:pt>
              </c:strCache>
            </c:strRef>
          </c:tx>
          <c:spPr>
            <a:ln w="12700" cap="rnd">
              <a:solidFill>
                <a:schemeClr val="accent2"/>
              </a:solidFill>
              <a:round/>
            </a:ln>
            <a:effectLst/>
          </c:spPr>
          <c:marker>
            <c:symbol val="square"/>
            <c:size val="6"/>
            <c:spPr>
              <a:solidFill>
                <a:schemeClr val="accent2"/>
              </a:solidFill>
              <a:ln w="9525">
                <a:solidFill>
                  <a:schemeClr val="accent2"/>
                </a:solidFill>
                <a:round/>
              </a:ln>
              <a:effectLst/>
            </c:spPr>
          </c:marker>
          <c:cat>
            <c:strRef>
              <c:f>'F:\Research\[Simulation_Taxi.xlsx]congestion (ML)'!$B$47:$Y$47</c:f>
              <c:strCache>
                <c:ptCount val="24"/>
                <c:pt idx="3">
                  <c:v>1hr</c:v>
                </c:pt>
                <c:pt idx="7">
                  <c:v>2hr</c:v>
                </c:pt>
                <c:pt idx="11">
                  <c:v>3hr</c:v>
                </c:pt>
                <c:pt idx="15">
                  <c:v>4hr</c:v>
                </c:pt>
                <c:pt idx="19">
                  <c:v>5hr</c:v>
                </c:pt>
                <c:pt idx="23">
                  <c:v>6hr</c:v>
                </c:pt>
              </c:strCache>
            </c:strRef>
          </c:cat>
          <c:val>
            <c:numRef>
              <c:f>'F:\Research\[Simulation_Taxi.xlsx]congestion (ML)'!$B$76:$Y$76</c:f>
              <c:numCache>
                <c:formatCode>General</c:formatCode>
                <c:ptCount val="24"/>
                <c:pt idx="0">
                  <c:v>0</c:v>
                </c:pt>
                <c:pt idx="1">
                  <c:v>6.0000000000000001E-3</c:v>
                </c:pt>
                <c:pt idx="2">
                  <c:v>2.0899999999999998E-2</c:v>
                </c:pt>
                <c:pt idx="3">
                  <c:v>2.69E-2</c:v>
                </c:pt>
                <c:pt idx="4">
                  <c:v>4.3299999999999998E-2</c:v>
                </c:pt>
                <c:pt idx="5">
                  <c:v>0.21079999999999999</c:v>
                </c:pt>
                <c:pt idx="6">
                  <c:v>0.2422</c:v>
                </c:pt>
                <c:pt idx="7">
                  <c:v>0.3019</c:v>
                </c:pt>
                <c:pt idx="8">
                  <c:v>0.33179999999999998</c:v>
                </c:pt>
                <c:pt idx="9">
                  <c:v>0.38119999999999998</c:v>
                </c:pt>
                <c:pt idx="10">
                  <c:v>0.42449999999999999</c:v>
                </c:pt>
                <c:pt idx="11">
                  <c:v>0.44540000000000002</c:v>
                </c:pt>
                <c:pt idx="12">
                  <c:v>0.48580000000000001</c:v>
                </c:pt>
                <c:pt idx="13">
                  <c:v>0.50070000000000003</c:v>
                </c:pt>
                <c:pt idx="14">
                  <c:v>0.54859999999999998</c:v>
                </c:pt>
                <c:pt idx="15">
                  <c:v>0.56950000000000001</c:v>
                </c:pt>
                <c:pt idx="16">
                  <c:v>0.60840000000000005</c:v>
                </c:pt>
                <c:pt idx="17">
                  <c:v>0.64570000000000005</c:v>
                </c:pt>
                <c:pt idx="18">
                  <c:v>0.66820000000000002</c:v>
                </c:pt>
                <c:pt idx="19">
                  <c:v>0.70250000000000001</c:v>
                </c:pt>
                <c:pt idx="20">
                  <c:v>0.71750000000000003</c:v>
                </c:pt>
                <c:pt idx="21">
                  <c:v>0.72199999999999998</c:v>
                </c:pt>
                <c:pt idx="22">
                  <c:v>0.72499999999999998</c:v>
                </c:pt>
                <c:pt idx="23">
                  <c:v>0.74139999999999995</c:v>
                </c:pt>
              </c:numCache>
            </c:numRef>
          </c:val>
          <c:smooth val="0"/>
          <c:extLst>
            <c:ext xmlns:c16="http://schemas.microsoft.com/office/drawing/2014/chart" uri="{C3380CC4-5D6E-409C-BE32-E72D297353CC}">
              <c16:uniqueId val="{00000004-3CC7-4BBB-92D0-88CE6F4FADFE}"/>
            </c:ext>
          </c:extLst>
        </c:ser>
        <c:ser>
          <c:idx val="2"/>
          <c:order val="5"/>
          <c:tx>
            <c:strRef>
              <c:f>'F:\Research\[Simulation_Taxi.xlsx]congestion (ML)'!$A$54</c:f>
              <c:strCache>
                <c:ptCount val="1"/>
                <c:pt idx="0">
                  <c:v>CG_F E3</c:v>
                </c:pt>
              </c:strCache>
            </c:strRef>
          </c:tx>
          <c:spPr>
            <a:ln w="12700" cap="rnd">
              <a:solidFill>
                <a:schemeClr val="accent3"/>
              </a:solidFill>
              <a:round/>
            </a:ln>
            <a:effectLst/>
          </c:spPr>
          <c:marker>
            <c:symbol val="triangle"/>
            <c:size val="6"/>
            <c:spPr>
              <a:solidFill>
                <a:schemeClr val="accent3"/>
              </a:solidFill>
              <a:ln w="9525">
                <a:solidFill>
                  <a:schemeClr val="accent3"/>
                </a:solidFill>
                <a:round/>
              </a:ln>
              <a:effectLst/>
            </c:spPr>
          </c:marker>
          <c:cat>
            <c:strRef>
              <c:f>'F:\Research\[Simulation_Taxi.xlsx]congestion (ML)'!$B$47:$Y$47</c:f>
              <c:strCache>
                <c:ptCount val="24"/>
                <c:pt idx="3">
                  <c:v>1hr</c:v>
                </c:pt>
                <c:pt idx="7">
                  <c:v>2hr</c:v>
                </c:pt>
                <c:pt idx="11">
                  <c:v>3hr</c:v>
                </c:pt>
                <c:pt idx="15">
                  <c:v>4hr</c:v>
                </c:pt>
                <c:pt idx="19">
                  <c:v>5hr</c:v>
                </c:pt>
                <c:pt idx="23">
                  <c:v>6hr</c:v>
                </c:pt>
              </c:strCache>
            </c:strRef>
          </c:cat>
          <c:val>
            <c:numRef>
              <c:f>'F:\Research\[Simulation_Taxi.xlsx]congestion (ML)'!$B$80:$Y$80</c:f>
              <c:numCache>
                <c:formatCode>General</c:formatCode>
                <c:ptCount val="24"/>
                <c:pt idx="0">
                  <c:v>0</c:v>
                </c:pt>
                <c:pt idx="1">
                  <c:v>8.9999999999999993E-3</c:v>
                </c:pt>
                <c:pt idx="2">
                  <c:v>2.3900000000000001E-2</c:v>
                </c:pt>
                <c:pt idx="3">
                  <c:v>4.3299999999999998E-2</c:v>
                </c:pt>
                <c:pt idx="4">
                  <c:v>7.6100000000000001E-2</c:v>
                </c:pt>
                <c:pt idx="5">
                  <c:v>8.5099999999999995E-2</c:v>
                </c:pt>
                <c:pt idx="6">
                  <c:v>0.12540000000000001</c:v>
                </c:pt>
                <c:pt idx="7">
                  <c:v>0.18509999999999999</c:v>
                </c:pt>
                <c:pt idx="8">
                  <c:v>0.26419999999999999</c:v>
                </c:pt>
                <c:pt idx="9">
                  <c:v>0.30149999999999999</c:v>
                </c:pt>
                <c:pt idx="10">
                  <c:v>0.33129999999999998</c:v>
                </c:pt>
                <c:pt idx="11">
                  <c:v>0.36270000000000002</c:v>
                </c:pt>
                <c:pt idx="12">
                  <c:v>0.40600000000000003</c:v>
                </c:pt>
                <c:pt idx="13">
                  <c:v>0.43880000000000002</c:v>
                </c:pt>
                <c:pt idx="14">
                  <c:v>0.47610000000000002</c:v>
                </c:pt>
                <c:pt idx="15">
                  <c:v>0.49249999999999999</c:v>
                </c:pt>
                <c:pt idx="16">
                  <c:v>0.53879999999999995</c:v>
                </c:pt>
                <c:pt idx="17">
                  <c:v>0.56569999999999998</c:v>
                </c:pt>
                <c:pt idx="18">
                  <c:v>0.60450000000000004</c:v>
                </c:pt>
                <c:pt idx="19">
                  <c:v>0.62239999999999995</c:v>
                </c:pt>
                <c:pt idx="20">
                  <c:v>0.64480000000000004</c:v>
                </c:pt>
                <c:pt idx="21">
                  <c:v>0.64929999999999999</c:v>
                </c:pt>
                <c:pt idx="22">
                  <c:v>0.66120000000000001</c:v>
                </c:pt>
                <c:pt idx="23">
                  <c:v>0.66569999999999996</c:v>
                </c:pt>
              </c:numCache>
            </c:numRef>
          </c:val>
          <c:smooth val="0"/>
          <c:extLst>
            <c:ext xmlns:c16="http://schemas.microsoft.com/office/drawing/2014/chart" uri="{C3380CC4-5D6E-409C-BE32-E72D297353CC}">
              <c16:uniqueId val="{00000005-3CC7-4BBB-92D0-88CE6F4FADFE}"/>
            </c:ext>
          </c:extLst>
        </c:ser>
        <c:dLbls>
          <c:showLegendKey val="0"/>
          <c:showVal val="0"/>
          <c:showCatName val="0"/>
          <c:showSerName val="0"/>
          <c:showPercent val="0"/>
          <c:showBubbleSize val="0"/>
        </c:dLbls>
        <c:marker val="1"/>
        <c:smooth val="0"/>
        <c:axId val="1767985055"/>
        <c:axId val="1896684799"/>
      </c:lineChart>
      <c:catAx>
        <c:axId val="1767985055"/>
        <c:scaling>
          <c:orientation val="minMax"/>
        </c:scaling>
        <c:delete val="0"/>
        <c:axPos val="b"/>
        <c:majorGridlines>
          <c:spPr>
            <a:ln w="635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all" spc="120" normalizeH="0" baseline="0">
                <a:solidFill>
                  <a:schemeClr val="tx1">
                    <a:lumMod val="65000"/>
                    <a:lumOff val="35000"/>
                  </a:schemeClr>
                </a:solidFill>
                <a:latin typeface="+mn-lt"/>
                <a:ea typeface="+mn-ea"/>
                <a:cs typeface="+mn-cs"/>
              </a:defRPr>
            </a:pPr>
            <a:endParaRPr lang="en-US"/>
          </a:p>
        </c:txPr>
        <c:crossAx val="1896684799"/>
        <c:crosses val="autoZero"/>
        <c:auto val="1"/>
        <c:lblAlgn val="ctr"/>
        <c:lblOffset val="100"/>
        <c:noMultiLvlLbl val="0"/>
      </c:catAx>
      <c:valAx>
        <c:axId val="1896684799"/>
        <c:scaling>
          <c:orientation val="minMax"/>
          <c:max val="1"/>
        </c:scaling>
        <c:delete val="0"/>
        <c:axPos val="l"/>
        <c:title>
          <c:tx>
            <c:rich>
              <a:bodyPr rot="-5400000" spcFirstLastPara="1" vertOverflow="ellipsis" vert="horz" wrap="square" anchor="ctr" anchorCtr="1"/>
              <a:lstStyle/>
              <a:p>
                <a:pPr>
                  <a:defRPr sz="1100" b="0" i="0" u="none" strike="noStrike" kern="1200" cap="all" baseline="0">
                    <a:solidFill>
                      <a:schemeClr val="tx1">
                        <a:lumMod val="65000"/>
                        <a:lumOff val="35000"/>
                      </a:schemeClr>
                    </a:solidFill>
                    <a:latin typeface="+mn-lt"/>
                    <a:ea typeface="+mn-ea"/>
                    <a:cs typeface="+mn-cs"/>
                  </a:defRPr>
                </a:pPr>
                <a:r>
                  <a:rPr lang="en-US"/>
                  <a:t>Delivery Ratio (EPFL)</a:t>
                </a:r>
              </a:p>
            </c:rich>
          </c:tx>
          <c:overlay val="0"/>
          <c:spPr>
            <a:noFill/>
            <a:ln>
              <a:noFill/>
            </a:ln>
            <a:effectLst/>
          </c:spPr>
          <c:txPr>
            <a:bodyPr rot="-5400000" spcFirstLastPara="1" vertOverflow="ellipsis" vert="horz" wrap="square" anchor="ctr" anchorCtr="1"/>
            <a:lstStyle/>
            <a:p>
              <a:pPr>
                <a:defRPr sz="11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76798505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0.0112</cdr:x>
      <cdr:y>0.01968</cdr:y>
    </cdr:from>
    <cdr:to>
      <cdr:x>0.04661</cdr:x>
      <cdr:y>0.12384</cdr:y>
    </cdr:to>
    <cdr:sp macro="" textlink="">
      <cdr:nvSpPr>
        <cdr:cNvPr id="2" name="TextBox 1">
          <a:extLst xmlns:a="http://schemas.openxmlformats.org/drawingml/2006/main">
            <a:ext uri="{FF2B5EF4-FFF2-40B4-BE49-F238E27FC236}">
              <a16:creationId xmlns:a16="http://schemas.microsoft.com/office/drawing/2014/main" id="{FB237ECD-4CAE-478B-A6B6-7756C1623171}"/>
            </a:ext>
          </a:extLst>
        </cdr:cNvPr>
        <cdr:cNvSpPr txBox="1"/>
      </cdr:nvSpPr>
      <cdr:spPr>
        <a:xfrm xmlns:a="http://schemas.openxmlformats.org/drawingml/2006/main">
          <a:off x="58394" y="53987"/>
          <a:ext cx="184560" cy="2857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l-GR" sz="1200"/>
            <a:t>θ</a:t>
          </a:r>
          <a:r>
            <a:rPr lang="en-US" sz="1200"/>
            <a:t> =</a:t>
          </a:r>
        </a:p>
      </cdr:txBody>
    </cdr:sp>
  </cdr:relSizeAnchor>
</c:userShapes>
</file>

<file path=ppt/drawings/drawing2.xml><?xml version="1.0" encoding="utf-8"?>
<c:userShapes xmlns:c="http://schemas.openxmlformats.org/drawingml/2006/chart">
  <cdr:relSizeAnchor xmlns:cdr="http://schemas.openxmlformats.org/drawingml/2006/chartDrawing">
    <cdr:from>
      <cdr:x>0.0422</cdr:x>
      <cdr:y>0.02901</cdr:y>
    </cdr:from>
    <cdr:to>
      <cdr:x>0.07761</cdr:x>
      <cdr:y>0.13317</cdr:y>
    </cdr:to>
    <cdr:sp macro="" textlink="">
      <cdr:nvSpPr>
        <cdr:cNvPr id="2" name="TextBox 1">
          <a:extLst xmlns:a="http://schemas.openxmlformats.org/drawingml/2006/main">
            <a:ext uri="{FF2B5EF4-FFF2-40B4-BE49-F238E27FC236}">
              <a16:creationId xmlns:a16="http://schemas.microsoft.com/office/drawing/2014/main" id="{FB237ECD-4CAE-478B-A6B6-7756C1623171}"/>
            </a:ext>
          </a:extLst>
        </cdr:cNvPr>
        <cdr:cNvSpPr txBox="1"/>
      </cdr:nvSpPr>
      <cdr:spPr>
        <a:xfrm xmlns:a="http://schemas.openxmlformats.org/drawingml/2006/main">
          <a:off x="219961" y="79592"/>
          <a:ext cx="184561" cy="2857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l-GR" sz="1200"/>
            <a:t>θ</a:t>
          </a:r>
          <a:r>
            <a:rPr lang="en-US" sz="1200"/>
            <a:t>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C5E6E-10FB-4767-AE1C-12C9C1C66961}" type="datetimeFigureOut">
              <a:rPr lang="en-US" smtClean="0"/>
              <a:t>7/8/2021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58620-03C0-4640-8C96-72B59E8F7C61}" type="slidenum">
              <a:rPr lang="en-US" smtClean="0"/>
              <a:t>‹#›</a:t>
            </a:fld>
            <a:endParaRPr lang="en-US"/>
          </a:p>
        </p:txBody>
      </p:sp>
    </p:spTree>
    <p:extLst>
      <p:ext uri="{BB962C8B-B14F-4D97-AF65-F5344CB8AC3E}">
        <p14:creationId xmlns:p14="http://schemas.microsoft.com/office/powerpoint/2010/main" val="3732535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CD2EC-1482-4B3B-9463-DB7E761276E9}" type="slidenum">
              <a:rPr lang="en-US" smtClean="0"/>
              <a:t>24</a:t>
            </a:fld>
            <a:endParaRPr lang="en-US"/>
          </a:p>
        </p:txBody>
      </p:sp>
    </p:spTree>
    <p:extLst>
      <p:ext uri="{BB962C8B-B14F-4D97-AF65-F5344CB8AC3E}">
        <p14:creationId xmlns:p14="http://schemas.microsoft.com/office/powerpoint/2010/main" val="334483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AF61-51EA-49F7-A452-243217119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325A1C-40DD-4A33-80AA-1B01C668E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511485-4178-4AD3-B9E8-A3D7B5003611}"/>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5" name="Footer Placeholder 4">
            <a:extLst>
              <a:ext uri="{FF2B5EF4-FFF2-40B4-BE49-F238E27FC236}">
                <a16:creationId xmlns:a16="http://schemas.microsoft.com/office/drawing/2014/main" id="{C25AFFEC-2766-47F8-BF34-A4BE4F905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613A2-16D1-4D31-A992-F5428BDEDD96}"/>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245372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4B0E-30AB-4DAF-AC2D-0D6CFF7E7C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71207-F071-44C7-95FE-CA75407052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08965-2762-4914-BEA1-10C2646CDE2A}"/>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5" name="Footer Placeholder 4">
            <a:extLst>
              <a:ext uri="{FF2B5EF4-FFF2-40B4-BE49-F238E27FC236}">
                <a16:creationId xmlns:a16="http://schemas.microsoft.com/office/drawing/2014/main" id="{22F05EE2-0172-4A62-A7DD-3C2F098BB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E8E6E-7D8D-4311-9684-FD89430645B0}"/>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396266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F6339-1527-413A-85C8-FC97F64DB5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8F2762-5D7B-410C-94B6-89E54405CB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1CE15-8C52-4FF6-991D-482EFBBCD07A}"/>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5" name="Footer Placeholder 4">
            <a:extLst>
              <a:ext uri="{FF2B5EF4-FFF2-40B4-BE49-F238E27FC236}">
                <a16:creationId xmlns:a16="http://schemas.microsoft.com/office/drawing/2014/main" id="{1795BDD5-CEE8-4487-8DD3-1C7B83521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564A8-C2F6-41B3-AFF2-D881EAB46AC2}"/>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387862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6B91-EA20-46E6-91D7-34B81483E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4205F2-ED23-4E75-8C2F-C49A75215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3CABF-8166-462C-BD92-EB49DC3E094F}"/>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5" name="Footer Placeholder 4">
            <a:extLst>
              <a:ext uri="{FF2B5EF4-FFF2-40B4-BE49-F238E27FC236}">
                <a16:creationId xmlns:a16="http://schemas.microsoft.com/office/drawing/2014/main" id="{F2AACCAB-EFF6-48BF-AA45-5E6E93068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0DF88-9E85-4886-8C66-AEE6D5A62208}"/>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29337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7F0C-D3CD-4E5A-87DF-D561AE203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0EE0C2-6089-42F1-A342-0A0FC8F16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85A72-EEDA-4466-84F2-E6C3F6A9D841}"/>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5" name="Footer Placeholder 4">
            <a:extLst>
              <a:ext uri="{FF2B5EF4-FFF2-40B4-BE49-F238E27FC236}">
                <a16:creationId xmlns:a16="http://schemas.microsoft.com/office/drawing/2014/main" id="{D089999A-529D-4E10-B756-F4D55DB89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E2615-3E18-445A-9E15-232BA188FE80}"/>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177958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2F1E-A49E-43E9-BE17-377F915AD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843211-1A9E-48BA-BB9E-FCE0365984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C18918-C148-4EE3-A9A7-D81E7D5C8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AF8272-957E-4766-A630-0A760A38E7F4}"/>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6" name="Footer Placeholder 5">
            <a:extLst>
              <a:ext uri="{FF2B5EF4-FFF2-40B4-BE49-F238E27FC236}">
                <a16:creationId xmlns:a16="http://schemas.microsoft.com/office/drawing/2014/main" id="{D3B66961-B4AF-4B35-AAD0-44D67A32E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6B617-B18E-45E7-AECF-735467E159FA}"/>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375239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7F5F-09C1-4CAE-94C9-5988705D1A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00382-2D9D-49C9-BD3A-81DD55BCE6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E38802-01E1-4490-9788-115BA3397B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7FFA-4E20-42B5-9C83-EB7572181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B143A-4300-4860-8B1B-30FD8292A2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38C64F-7F97-4C94-A4FC-4C794ED3D7E9}"/>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8" name="Footer Placeholder 7">
            <a:extLst>
              <a:ext uri="{FF2B5EF4-FFF2-40B4-BE49-F238E27FC236}">
                <a16:creationId xmlns:a16="http://schemas.microsoft.com/office/drawing/2014/main" id="{43F88EBB-8D45-43F3-91BB-53FF61DAEF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8201FB-875E-4996-A1F4-B4AFC05D17CB}"/>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41122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2240-1C8A-4ADC-BF72-4FC2B6401A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2E5ED7-1C28-40FD-ABF0-17A9FBD16BC9}"/>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4" name="Footer Placeholder 3">
            <a:extLst>
              <a:ext uri="{FF2B5EF4-FFF2-40B4-BE49-F238E27FC236}">
                <a16:creationId xmlns:a16="http://schemas.microsoft.com/office/drawing/2014/main" id="{5BF49CA6-7E70-41BC-A0E1-C5E13ACAF2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67D88-8283-4372-A1AF-C82BE40A7F49}"/>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66761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B20AB-C71F-4BB4-8B52-46112051CE44}"/>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3" name="Footer Placeholder 2">
            <a:extLst>
              <a:ext uri="{FF2B5EF4-FFF2-40B4-BE49-F238E27FC236}">
                <a16:creationId xmlns:a16="http://schemas.microsoft.com/office/drawing/2014/main" id="{E5F0EA77-5E17-4067-B706-38A5C6EDDF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3F269C-C653-457F-95B0-AA42AF186AF0}"/>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273667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0A17-8A21-443E-A427-375A0581F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696DD9-E732-449E-8E22-3015AFAEE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9DA154-6E1B-49FB-A76D-749470B11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E7CE5-8E26-4FE9-B500-D46640B4AEAB}"/>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6" name="Footer Placeholder 5">
            <a:extLst>
              <a:ext uri="{FF2B5EF4-FFF2-40B4-BE49-F238E27FC236}">
                <a16:creationId xmlns:a16="http://schemas.microsoft.com/office/drawing/2014/main" id="{FBE261C8-0D6D-483A-ADF1-99A54D6DD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502E1-3D69-4A90-9F58-187F44DFA82A}"/>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333927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4179-BC69-4F4F-A961-8B3730DC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98638A-9C9E-4214-95C6-1E0AA9EE6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A7BDBF-41CA-4BF5-A5A6-BEC439F08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604CF-9ADB-4960-B98B-6239228CD68E}"/>
              </a:ext>
            </a:extLst>
          </p:cNvPr>
          <p:cNvSpPr>
            <a:spLocks noGrp="1"/>
          </p:cNvSpPr>
          <p:nvPr>
            <p:ph type="dt" sz="half" idx="10"/>
          </p:nvPr>
        </p:nvSpPr>
        <p:spPr/>
        <p:txBody>
          <a:bodyPr/>
          <a:lstStyle/>
          <a:p>
            <a:fld id="{345031EB-7130-4C9E-B66B-AFDB7419551E}" type="datetimeFigureOut">
              <a:rPr lang="en-US" smtClean="0"/>
              <a:t>7/8/2021</a:t>
            </a:fld>
            <a:endParaRPr lang="en-US"/>
          </a:p>
        </p:txBody>
      </p:sp>
      <p:sp>
        <p:nvSpPr>
          <p:cNvPr id="6" name="Footer Placeholder 5">
            <a:extLst>
              <a:ext uri="{FF2B5EF4-FFF2-40B4-BE49-F238E27FC236}">
                <a16:creationId xmlns:a16="http://schemas.microsoft.com/office/drawing/2014/main" id="{EF0AF0D5-1A5E-4DB1-9DC1-4B84ADA44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A74EE-B313-4B03-B295-42A7FA022375}"/>
              </a:ext>
            </a:extLst>
          </p:cNvPr>
          <p:cNvSpPr>
            <a:spLocks noGrp="1"/>
          </p:cNvSpPr>
          <p:nvPr>
            <p:ph type="sldNum" sz="quarter" idx="12"/>
          </p:nvPr>
        </p:nvSpPr>
        <p:spPr/>
        <p:txBody>
          <a:bodyPr/>
          <a:lstStyle/>
          <a:p>
            <a:fld id="{93A58B22-45D6-4FB9-9429-FE6EC6B9B8CF}" type="slidenum">
              <a:rPr lang="en-US" smtClean="0"/>
              <a:t>‹#›</a:t>
            </a:fld>
            <a:endParaRPr lang="en-US"/>
          </a:p>
        </p:txBody>
      </p:sp>
    </p:spTree>
    <p:extLst>
      <p:ext uri="{BB962C8B-B14F-4D97-AF65-F5344CB8AC3E}">
        <p14:creationId xmlns:p14="http://schemas.microsoft.com/office/powerpoint/2010/main" val="118174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D69D-8069-4EFE-8285-A5B2BE3FD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4CA69C-B49A-48C6-9E79-35B8ECCC9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DC230-C8E4-4B57-BF57-7C4FE4A68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031EB-7130-4C9E-B66B-AFDB7419551E}" type="datetimeFigureOut">
              <a:rPr lang="en-US" smtClean="0"/>
              <a:t>7/8/2021</a:t>
            </a:fld>
            <a:endParaRPr lang="en-US"/>
          </a:p>
        </p:txBody>
      </p:sp>
      <p:sp>
        <p:nvSpPr>
          <p:cNvPr id="5" name="Footer Placeholder 4">
            <a:extLst>
              <a:ext uri="{FF2B5EF4-FFF2-40B4-BE49-F238E27FC236}">
                <a16:creationId xmlns:a16="http://schemas.microsoft.com/office/drawing/2014/main" id="{4263D718-1E16-47A0-84A0-1E8798FE3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7F50D9-037D-4338-8BB8-A2731884F0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58B22-45D6-4FB9-9429-FE6EC6B9B8CF}" type="slidenum">
              <a:rPr lang="en-US" smtClean="0"/>
              <a:t>‹#›</a:t>
            </a:fld>
            <a:endParaRPr lang="en-US"/>
          </a:p>
        </p:txBody>
      </p:sp>
    </p:spTree>
    <p:extLst>
      <p:ext uri="{BB962C8B-B14F-4D97-AF65-F5344CB8AC3E}">
        <p14:creationId xmlns:p14="http://schemas.microsoft.com/office/powerpoint/2010/main" val="358920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113A-1D2A-4629-8D15-BC9A77F4A3F8}"/>
              </a:ext>
            </a:extLst>
          </p:cNvPr>
          <p:cNvSpPr>
            <a:spLocks noGrp="1"/>
          </p:cNvSpPr>
          <p:nvPr>
            <p:ph type="ctrTitle"/>
          </p:nvPr>
        </p:nvSpPr>
        <p:spPr/>
        <p:txBody>
          <a:bodyPr/>
          <a:lstStyle/>
          <a:p>
            <a:r>
              <a:rPr lang="en-US" dirty="0"/>
              <a:t>June Report	</a:t>
            </a:r>
          </a:p>
        </p:txBody>
      </p:sp>
      <p:sp>
        <p:nvSpPr>
          <p:cNvPr id="3" name="Subtitle 2">
            <a:extLst>
              <a:ext uri="{FF2B5EF4-FFF2-40B4-BE49-F238E27FC236}">
                <a16:creationId xmlns:a16="http://schemas.microsoft.com/office/drawing/2014/main" id="{94E94001-88BA-4F16-9E01-BB0B23FC0191}"/>
              </a:ext>
            </a:extLst>
          </p:cNvPr>
          <p:cNvSpPr>
            <a:spLocks noGrp="1"/>
          </p:cNvSpPr>
          <p:nvPr>
            <p:ph type="subTitle" idx="1"/>
          </p:nvPr>
        </p:nvSpPr>
        <p:spPr/>
        <p:txBody>
          <a:bodyPr/>
          <a:lstStyle/>
          <a:p>
            <a:r>
              <a:rPr lang="en-US" dirty="0"/>
              <a:t>Sanjay </a:t>
            </a:r>
            <a:r>
              <a:rPr lang="en-US" dirty="0" err="1"/>
              <a:t>Madria</a:t>
            </a:r>
            <a:endParaRPr lang="en-US" dirty="0"/>
          </a:p>
        </p:txBody>
      </p:sp>
    </p:spTree>
    <p:extLst>
      <p:ext uri="{BB962C8B-B14F-4D97-AF65-F5344CB8AC3E}">
        <p14:creationId xmlns:p14="http://schemas.microsoft.com/office/powerpoint/2010/main" val="291946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7B80-C4D3-4371-A306-DB48DC2B5340}"/>
              </a:ext>
            </a:extLst>
          </p:cNvPr>
          <p:cNvSpPr>
            <a:spLocks noGrp="1"/>
          </p:cNvSpPr>
          <p:nvPr>
            <p:ph type="title"/>
          </p:nvPr>
        </p:nvSpPr>
        <p:spPr/>
        <p:txBody>
          <a:bodyPr/>
          <a:lstStyle/>
          <a:p>
            <a:r>
              <a:rPr lang="en-US" dirty="0"/>
              <a:t>Encryption and decryption functionality</a:t>
            </a:r>
          </a:p>
        </p:txBody>
      </p:sp>
      <p:sp>
        <p:nvSpPr>
          <p:cNvPr id="3" name="Content Placeholder 2">
            <a:extLst>
              <a:ext uri="{FF2B5EF4-FFF2-40B4-BE49-F238E27FC236}">
                <a16:creationId xmlns:a16="http://schemas.microsoft.com/office/drawing/2014/main" id="{FF6DF4A3-F36F-4AB6-A8CD-ED1D80262EF8}"/>
              </a:ext>
            </a:extLst>
          </p:cNvPr>
          <p:cNvSpPr>
            <a:spLocks noGrp="1"/>
          </p:cNvSpPr>
          <p:nvPr>
            <p:ph idx="1"/>
          </p:nvPr>
        </p:nvSpPr>
        <p:spPr/>
        <p:txBody>
          <a:bodyPr/>
          <a:lstStyle/>
          <a:p>
            <a:r>
              <a:rPr lang="en-US" sz="2400" dirty="0">
                <a:effectLst/>
                <a:latin typeface="Times New Roman" panose="02020603050405020304" pitchFamily="18" charset="0"/>
                <a:ea typeface="SimSun" panose="02010600030101010101" pitchFamily="2" charset="-122"/>
              </a:rPr>
              <a:t>Challenge: The origin code is writing in python using the Charm cryptography library.</a:t>
            </a:r>
          </a:p>
          <a:p>
            <a:r>
              <a:rPr lang="en-US" sz="2400" dirty="0">
                <a:effectLst/>
                <a:latin typeface="Times New Roman" panose="02020603050405020304" pitchFamily="18" charset="0"/>
                <a:ea typeface="SimSun" panose="02010600030101010101" pitchFamily="2" charset="-122"/>
              </a:rPr>
              <a:t>In this month, we have implemented the encryption and decryption function with the JPBC library in java.</a:t>
            </a:r>
          </a:p>
          <a:p>
            <a:endParaRPr lang="en-US" dirty="0"/>
          </a:p>
        </p:txBody>
      </p:sp>
    </p:spTree>
    <p:extLst>
      <p:ext uri="{BB962C8B-B14F-4D97-AF65-F5344CB8AC3E}">
        <p14:creationId xmlns:p14="http://schemas.microsoft.com/office/powerpoint/2010/main" val="25589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6DE7-C939-4AB4-84B4-4F24CFADE4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FBE7896-4655-43D1-BD4C-9DF2D9ED3469}"/>
              </a:ext>
            </a:extLst>
          </p:cNvPr>
          <p:cNvSpPr>
            <a:spLocks noGrp="1"/>
          </p:cNvSpPr>
          <p:nvPr>
            <p:ph idx="1"/>
          </p:nvPr>
        </p:nvSpPr>
        <p:spPr/>
        <p:txBody>
          <a:bodyPr/>
          <a:lstStyle/>
          <a:p>
            <a:r>
              <a:rPr lang="en-US" sz="2400" dirty="0">
                <a:solidFill>
                  <a:srgbClr val="000000"/>
                </a:solidFill>
                <a:effectLst/>
                <a:latin typeface="Times New Roman" panose="02020603050405020304" pitchFamily="18" charset="0"/>
                <a:ea typeface="SimSun" panose="02010600030101010101" pitchFamily="2" charset="-122"/>
              </a:rPr>
              <a:t>We have implemented the </a:t>
            </a:r>
            <a:r>
              <a:rPr lang="en-US" sz="2400" dirty="0" err="1">
                <a:solidFill>
                  <a:srgbClr val="000000"/>
                </a:solidFill>
                <a:effectLst/>
                <a:latin typeface="Times New Roman" panose="02020603050405020304" pitchFamily="18" charset="0"/>
                <a:ea typeface="SimSun" panose="02010600030101010101" pitchFamily="2" charset="-122"/>
              </a:rPr>
              <a:t>ReVo</a:t>
            </a:r>
            <a:r>
              <a:rPr lang="en-US" sz="2400" dirty="0">
                <a:solidFill>
                  <a:srgbClr val="000000"/>
                </a:solidFill>
                <a:effectLst/>
                <a:latin typeface="Times New Roman" panose="02020603050405020304" pitchFamily="18" charset="0"/>
                <a:ea typeface="SimSun" panose="02010600030101010101" pitchFamily="2" charset="-122"/>
              </a:rPr>
              <a:t>-ABE objects serialization and transmission. </a:t>
            </a:r>
          </a:p>
          <a:p>
            <a:r>
              <a:rPr lang="en-US" sz="2400" dirty="0">
                <a:solidFill>
                  <a:srgbClr val="000000"/>
                </a:solidFill>
                <a:effectLst/>
                <a:latin typeface="Times New Roman" panose="02020603050405020304" pitchFamily="18" charset="0"/>
                <a:ea typeface="SimSun" panose="02010600030101010101" pitchFamily="2" charset="-122"/>
              </a:rPr>
              <a:t>We also added the QR/bar code scanning functionality for the user login/setup. </a:t>
            </a:r>
          </a:p>
          <a:p>
            <a:r>
              <a:rPr lang="en-US" sz="2400" dirty="0">
                <a:solidFill>
                  <a:srgbClr val="000000"/>
                </a:solidFill>
                <a:effectLst/>
                <a:latin typeface="Times New Roman" panose="02020603050405020304" pitchFamily="18" charset="0"/>
                <a:ea typeface="SimSun" panose="02010600030101010101" pitchFamily="2" charset="-122"/>
              </a:rPr>
              <a:t>The central authority is implemented as a backend API that provide credential for the user who wants to setup for a new mission. </a:t>
            </a:r>
          </a:p>
          <a:p>
            <a:r>
              <a:rPr lang="en-US" sz="2400" dirty="0">
                <a:solidFill>
                  <a:srgbClr val="000000"/>
                </a:solidFill>
                <a:effectLst/>
                <a:latin typeface="Times New Roman" panose="02020603050405020304" pitchFamily="18" charset="0"/>
                <a:ea typeface="SimSun" panose="02010600030101010101" pitchFamily="2" charset="-122"/>
              </a:rPr>
              <a:t>At last, we have implemented the encrypt and decrypt functionality of the </a:t>
            </a:r>
            <a:r>
              <a:rPr lang="en-US" sz="2400" dirty="0" err="1">
                <a:solidFill>
                  <a:srgbClr val="000000"/>
                </a:solidFill>
                <a:effectLst/>
                <a:latin typeface="Times New Roman" panose="02020603050405020304" pitchFamily="18" charset="0"/>
                <a:ea typeface="SimSun" panose="02010600030101010101" pitchFamily="2" charset="-122"/>
              </a:rPr>
              <a:t>ReVo</a:t>
            </a:r>
            <a:r>
              <a:rPr lang="en-US" sz="2400" dirty="0">
                <a:solidFill>
                  <a:srgbClr val="000000"/>
                </a:solidFill>
                <a:effectLst/>
                <a:latin typeface="Times New Roman" panose="02020603050405020304" pitchFamily="18" charset="0"/>
                <a:ea typeface="SimSun" panose="02010600030101010101" pitchFamily="2" charset="-122"/>
              </a:rPr>
              <a:t>-ABE algorithm. </a:t>
            </a:r>
          </a:p>
          <a:p>
            <a:r>
              <a:rPr lang="en-US" sz="2400" dirty="0">
                <a:solidFill>
                  <a:srgbClr val="000000"/>
                </a:solidFill>
                <a:effectLst/>
                <a:latin typeface="Times New Roman" panose="02020603050405020304" pitchFamily="18" charset="0"/>
                <a:ea typeface="SimSun" panose="02010600030101010101" pitchFamily="2" charset="-122"/>
              </a:rPr>
              <a:t>In next month, we plan to integrate the security part with the caching part in the android demo and do some basic testing.</a:t>
            </a:r>
            <a:endParaRPr lang="en-US" sz="2400" dirty="0">
              <a:effectLst/>
              <a:latin typeface="Arial" panose="020B0604020202020204" pitchFamily="34" charset="0"/>
              <a:ea typeface="SimSun" panose="02010600030101010101" pitchFamily="2" charset="-122"/>
            </a:endParaRPr>
          </a:p>
          <a:p>
            <a:pPr marL="0" indent="0">
              <a:buNone/>
            </a:pPr>
            <a:endParaRPr lang="en-US" dirty="0"/>
          </a:p>
        </p:txBody>
      </p:sp>
    </p:spTree>
    <p:extLst>
      <p:ext uri="{BB962C8B-B14F-4D97-AF65-F5344CB8AC3E}">
        <p14:creationId xmlns:p14="http://schemas.microsoft.com/office/powerpoint/2010/main" val="38233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EB66-7AF7-4226-BFB5-35F4BB83385A}"/>
              </a:ext>
            </a:extLst>
          </p:cNvPr>
          <p:cNvSpPr>
            <a:spLocks noGrp="1"/>
          </p:cNvSpPr>
          <p:nvPr>
            <p:ph type="title"/>
          </p:nvPr>
        </p:nvSpPr>
        <p:spPr/>
        <p:txBody>
          <a:bodyPr/>
          <a:lstStyle/>
          <a:p>
            <a:r>
              <a:rPr lang="en-US" dirty="0"/>
              <a:t>Content Caching for DTN network</a:t>
            </a:r>
          </a:p>
        </p:txBody>
      </p:sp>
      <p:sp>
        <p:nvSpPr>
          <p:cNvPr id="3" name="Content Placeholder 2">
            <a:extLst>
              <a:ext uri="{FF2B5EF4-FFF2-40B4-BE49-F238E27FC236}">
                <a16:creationId xmlns:a16="http://schemas.microsoft.com/office/drawing/2014/main" id="{7BDF20EB-C7A9-4078-AC66-A989DE862AAC}"/>
              </a:ext>
            </a:extLst>
          </p:cNvPr>
          <p:cNvSpPr>
            <a:spLocks noGrp="1"/>
          </p:cNvSpPr>
          <p:nvPr>
            <p:ph idx="1"/>
          </p:nvPr>
        </p:nvSpPr>
        <p:spPr/>
        <p:txBody>
          <a:bodyPr/>
          <a:lstStyle/>
          <a:p>
            <a:r>
              <a:rPr lang="en-US" dirty="0">
                <a:hlinkClick r:id="rId2" action="ppaction://hlinksldjump"/>
              </a:rPr>
              <a:t>Problem statement.</a:t>
            </a:r>
            <a:endParaRPr lang="en-US" dirty="0"/>
          </a:p>
          <a:p>
            <a:r>
              <a:rPr lang="en-US" dirty="0">
                <a:hlinkClick r:id="rId3" action="ppaction://hlinksldjump"/>
              </a:rPr>
              <a:t>Object 1 and solutions.</a:t>
            </a:r>
            <a:endParaRPr lang="en-US" dirty="0"/>
          </a:p>
          <a:p>
            <a:r>
              <a:rPr lang="en-US" dirty="0">
                <a:hlinkClick r:id="rId4" action="ppaction://hlinksldjump"/>
              </a:rPr>
              <a:t>Object 2 and solutions.</a:t>
            </a:r>
            <a:endParaRPr lang="en-US" dirty="0"/>
          </a:p>
          <a:p>
            <a:r>
              <a:rPr lang="en-US" dirty="0">
                <a:hlinkClick r:id="rId5" action="ppaction://hlinksldjump"/>
              </a:rPr>
              <a:t>Object 3 and solutions.</a:t>
            </a:r>
            <a:endParaRPr lang="en-US" dirty="0"/>
          </a:p>
        </p:txBody>
      </p:sp>
    </p:spTree>
    <p:extLst>
      <p:ext uri="{BB962C8B-B14F-4D97-AF65-F5344CB8AC3E}">
        <p14:creationId xmlns:p14="http://schemas.microsoft.com/office/powerpoint/2010/main" val="3133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119B-7DE5-4DFF-B26B-8CFDA923377A}"/>
              </a:ext>
            </a:extLst>
          </p:cNvPr>
          <p:cNvSpPr>
            <a:spLocks noGrp="1"/>
          </p:cNvSpPr>
          <p:nvPr>
            <p:ph type="title"/>
          </p:nvPr>
        </p:nvSpPr>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747D2ECB-CC3C-41F3-8B9A-87E1C74349D4}"/>
              </a:ext>
            </a:extLst>
          </p:cNvPr>
          <p:cNvSpPr>
            <a:spLocks noGrp="1"/>
          </p:cNvSpPr>
          <p:nvPr>
            <p:ph idx="1"/>
          </p:nvPr>
        </p:nvSpPr>
        <p:spPr>
          <a:xfrm>
            <a:off x="838200" y="1981199"/>
            <a:ext cx="10515600" cy="4680857"/>
          </a:xfrm>
        </p:spPr>
        <p:txBody>
          <a:bodyPr>
            <a:normAutofit/>
          </a:bodyPr>
          <a:lstStyle/>
          <a:p>
            <a:r>
              <a:rPr lang="en-US" sz="2400" dirty="0">
                <a:latin typeface="Times New Roman" panose="02020603050405020304" pitchFamily="18" charset="0"/>
                <a:cs typeface="Times New Roman" panose="02020603050405020304" pitchFamily="18" charset="0"/>
              </a:rPr>
              <a:t>A message needs to be forwarded to a set of nodes who have higher interest similarity with this message. Besides, messages need to be forwarded to the CC also as many as possible.</a:t>
            </a:r>
          </a:p>
          <a:p>
            <a:r>
              <a:rPr lang="en-US" sz="2400" dirty="0">
                <a:latin typeface="Times New Roman" panose="02020603050405020304" pitchFamily="18" charset="0"/>
                <a:cs typeface="Times New Roman" panose="02020603050405020304" pitchFamily="18" charset="0"/>
              </a:rPr>
              <a:t>While forwarding messages, congestion may occur to the nodes with high mobility and contacts. </a:t>
            </a:r>
          </a:p>
          <a:p>
            <a:r>
              <a:rPr lang="en-US" sz="2400" dirty="0">
                <a:latin typeface="Times New Roman" panose="02020603050405020304" pitchFamily="18" charset="0"/>
                <a:cs typeface="Times New Roman" panose="02020603050405020304" pitchFamily="18" charset="0"/>
              </a:rPr>
              <a:t>Different events lead to different topic as trending or important. These need to be identified and quickly dispersed.</a:t>
            </a:r>
          </a:p>
          <a:p>
            <a:r>
              <a:rPr lang="en-US" sz="2400" dirty="0">
                <a:latin typeface="Times New Roman" panose="02020603050405020304" pitchFamily="18" charset="0"/>
                <a:cs typeface="Times New Roman" panose="02020603050405020304" pitchFamily="18" charset="0"/>
              </a:rPr>
              <a:t>Due to limited bandwidth and intermittent connection among the node in a DTN, content transmission from further node causes long-transmission delay which can be handled by efficient cache management.</a:t>
            </a:r>
          </a:p>
          <a:p>
            <a:r>
              <a:rPr lang="en-US" sz="2400" dirty="0">
                <a:latin typeface="Times New Roman" panose="02020603050405020304" pitchFamily="18" charset="0"/>
                <a:cs typeface="Times New Roman" panose="02020603050405020304" pitchFamily="18" charset="0"/>
              </a:rPr>
              <a:t>As nodes also move, their trajectories need to be analyzed in deciding what content to cache in which node.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31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D245-8B4E-4CD8-9167-BF5151ABB4EE}"/>
              </a:ext>
            </a:extLst>
          </p:cNvPr>
          <p:cNvSpPr>
            <a:spLocks noGrp="1"/>
          </p:cNvSpPr>
          <p:nvPr>
            <p:ph type="title"/>
          </p:nvPr>
        </p:nvSpPr>
        <p:spPr/>
        <p:txBody>
          <a:bodyPr>
            <a:normAutofit/>
          </a:bodyPr>
          <a:lstStyle/>
          <a:p>
            <a:r>
              <a:rPr lang="en-US" dirty="0"/>
              <a:t>Objective 1: Priority Content Delivery</a:t>
            </a:r>
          </a:p>
        </p:txBody>
      </p:sp>
      <p:sp>
        <p:nvSpPr>
          <p:cNvPr id="3" name="Content Placeholder 2">
            <a:extLst>
              <a:ext uri="{FF2B5EF4-FFF2-40B4-BE49-F238E27FC236}">
                <a16:creationId xmlns:a16="http://schemas.microsoft.com/office/drawing/2014/main" id="{B6981ADC-300B-4CC4-82FA-E6CD01EC611F}"/>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Some content may have more priority due to an event and forwarding those content to the CC needs to be fast.</a:t>
            </a:r>
          </a:p>
          <a:p>
            <a:r>
              <a:rPr lang="en-US" sz="2200" dirty="0">
                <a:latin typeface="Times New Roman" panose="02020603050405020304" pitchFamily="18" charset="0"/>
                <a:cs typeface="Times New Roman" panose="02020603050405020304" pitchFamily="18" charset="0"/>
              </a:rPr>
              <a:t>We propose to detect the content with higher priority and transfer them among the nodes as much as possible so that those content will be delivered to the CC and nodes quickly and everyone will be aware of the incident.</a:t>
            </a:r>
          </a:p>
          <a:p>
            <a:r>
              <a:rPr lang="en-US" sz="2200" dirty="0">
                <a:latin typeface="Times New Roman" panose="02020603050405020304" pitchFamily="18" charset="0"/>
                <a:cs typeface="Times New Roman" panose="02020603050405020304" pitchFamily="18" charset="0"/>
              </a:rPr>
              <a:t>However, priority content may become less important after some time, and hence our approach can handle this issue by emphasizing more on content generated in recent time slots than previous time slots.</a:t>
            </a:r>
          </a:p>
        </p:txBody>
      </p:sp>
    </p:spTree>
    <p:extLst>
      <p:ext uri="{BB962C8B-B14F-4D97-AF65-F5344CB8AC3E}">
        <p14:creationId xmlns:p14="http://schemas.microsoft.com/office/powerpoint/2010/main" val="151888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1485-CA3A-4630-865F-4B6ECFE03F44}"/>
              </a:ext>
            </a:extLst>
          </p:cNvPr>
          <p:cNvSpPr>
            <a:spLocks noGrp="1"/>
          </p:cNvSpPr>
          <p:nvPr>
            <p:ph type="title"/>
          </p:nvPr>
        </p:nvSpPr>
        <p:spPr/>
        <p:txBody>
          <a:bodyPr/>
          <a:lstStyle/>
          <a:p>
            <a:r>
              <a:rPr lang="en-US" dirty="0"/>
              <a:t>Trending topic detection</a:t>
            </a:r>
          </a:p>
        </p:txBody>
      </p:sp>
      <p:sp>
        <p:nvSpPr>
          <p:cNvPr id="3" name="Content Placeholder 2">
            <a:extLst>
              <a:ext uri="{FF2B5EF4-FFF2-40B4-BE49-F238E27FC236}">
                <a16:creationId xmlns:a16="http://schemas.microsoft.com/office/drawing/2014/main" id="{E1A0A315-981D-441F-8783-378002E58DA0}"/>
              </a:ext>
            </a:extLst>
          </p:cNvPr>
          <p:cNvSpPr>
            <a:spLocks noGrp="1"/>
          </p:cNvSpPr>
          <p:nvPr>
            <p:ph idx="1"/>
          </p:nvPr>
        </p:nvSpPr>
        <p:spPr>
          <a:xfrm>
            <a:off x="838200" y="1825625"/>
            <a:ext cx="10515600" cy="4531632"/>
          </a:xfrm>
        </p:spPr>
        <p:txBody>
          <a:bodyPr>
            <a:normAutofit fontScale="92500"/>
          </a:bodyPr>
          <a:lstStyle/>
          <a:p>
            <a:r>
              <a:rPr lang="en-US" dirty="0">
                <a:latin typeface="Times New Roman" panose="02020603050405020304" pitchFamily="18" charset="0"/>
                <a:cs typeface="Times New Roman" panose="02020603050405020304" pitchFamily="18" charset="0"/>
              </a:rPr>
              <a:t>Message generation information is stored in the nodes by discretizing time in several time windows.</a:t>
            </a:r>
          </a:p>
          <a:p>
            <a:r>
              <a:rPr lang="en-US" dirty="0">
                <a:latin typeface="Times New Roman" panose="02020603050405020304" pitchFamily="18" charset="0"/>
                <a:cs typeface="Times New Roman" panose="02020603050405020304" pitchFamily="18" charset="0"/>
              </a:rPr>
              <a:t>The trending topics can be identified by the “TF-IDF” (Term Frequency, Inverse Document Frequency) method by considering the topics of the generated messages in certain number of time windows.</a:t>
            </a:r>
          </a:p>
          <a:p>
            <a:r>
              <a:rPr lang="en-US" dirty="0">
                <a:latin typeface="Times New Roman" panose="02020603050405020304" pitchFamily="18" charset="0"/>
                <a:cs typeface="Times New Roman" panose="02020603050405020304" pitchFamily="18" charset="0"/>
              </a:rPr>
              <a:t>Messages regarding trending topics are generated a lot in a short time span. Hence, we modify the “TF-IDF” by squaring the “TF” value of the topics.</a:t>
            </a:r>
          </a:p>
          <a:p>
            <a:r>
              <a:rPr lang="en-US" dirty="0">
                <a:latin typeface="Times New Roman" panose="02020603050405020304" pitchFamily="18" charset="0"/>
                <a:cs typeface="Times New Roman" panose="02020603050405020304" pitchFamily="18" charset="0"/>
              </a:rPr>
              <a:t>However, messages for an event are generated in certain location. Hence, we consider the Standard Deviation (SD) of the location of the generated messages’ topics to find out how </a:t>
            </a:r>
            <a:r>
              <a:rPr lang="en-US" dirty="0" err="1">
                <a:latin typeface="Times New Roman" panose="02020603050405020304" pitchFamily="18" charset="0"/>
                <a:cs typeface="Times New Roman" panose="02020603050405020304" pitchFamily="18" charset="0"/>
              </a:rPr>
              <a:t>distributively</a:t>
            </a:r>
            <a:r>
              <a:rPr lang="en-US" dirty="0">
                <a:latin typeface="Times New Roman" panose="02020603050405020304" pitchFamily="18" charset="0"/>
                <a:cs typeface="Times New Roman" panose="02020603050405020304" pitchFamily="18" charset="0"/>
              </a:rPr>
              <a:t> they are being generated.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13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4A7D-DFEA-4E36-8C24-D5739F726A97}"/>
              </a:ext>
            </a:extLst>
          </p:cNvPr>
          <p:cNvSpPr>
            <a:spLocks noGrp="1"/>
          </p:cNvSpPr>
          <p:nvPr>
            <p:ph type="title"/>
          </p:nvPr>
        </p:nvSpPr>
        <p:spPr/>
        <p:txBody>
          <a:bodyPr/>
          <a:lstStyle/>
          <a:p>
            <a:r>
              <a:rPr lang="en-US" dirty="0"/>
              <a:t>Trending topic detection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9E8979-5E87-4C65-BF6E-AE2D78DF94E3}"/>
                  </a:ext>
                </a:extLst>
              </p:cNvPr>
              <p:cNvSpPr>
                <a:spLocks noGrp="1"/>
              </p:cNvSpPr>
              <p:nvPr>
                <p:ph idx="1"/>
              </p:nvPr>
            </p:nvSpPr>
            <p:spPr>
              <a:xfrm>
                <a:off x="838200" y="1825625"/>
                <a:ext cx="10515600" cy="4827724"/>
              </a:xfrm>
            </p:spPr>
            <p:txBody>
              <a:bodyPr>
                <a:normAutofit fontScale="85000" lnSpcReduction="10000"/>
              </a:bodyPr>
              <a:lstStyle/>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We calculate the modified TF-IDF value of a topic t for a time window as follows:</a:t>
                </a:r>
                <a:endParaRPr lang="en-US" sz="1800" dirty="0">
                  <a:effectLst/>
                  <a:latin typeface="Arial" panose="020B0604020202020204" pitchFamily="34" charset="0"/>
                  <a:ea typeface="Arial" panose="020B0604020202020204" pitchFamily="34" charset="0"/>
                </a:endParaRPr>
              </a:p>
              <a:p>
                <a:pPr>
                  <a:lnSpc>
                    <a:spcPct val="115000"/>
                  </a:lnSpc>
                  <a:spcBef>
                    <a:spcPts val="0"/>
                  </a:spcBef>
                </a:pPr>
                <a:r>
                  <a:rPr lang="en-US" sz="1800" dirty="0">
                    <a:effectLst/>
                    <a:latin typeface="Times New Roman" panose="02020603050405020304" pitchFamily="18" charset="0"/>
                    <a:ea typeface="Arial" panose="020B0604020202020204" pitchFamily="34" charset="0"/>
                  </a:rPr>
                  <a:t>TF(t)= </a:t>
                </a:r>
                <a14:m>
                  <m:oMath xmlns:m="http://schemas.openxmlformats.org/officeDocument/2006/math">
                    <m:f>
                      <m:fPr>
                        <m:ctrlPr>
                          <a:rPr lang="en-US" sz="1800" i="1">
                            <a:effectLst/>
                            <a:latin typeface="Cambria Math" panose="02040503050406030204" pitchFamily="18" charset="0"/>
                            <a:ea typeface="Arial" panose="020B0604020202020204" pitchFamily="34" charset="0"/>
                          </a:rPr>
                        </m:ctrlPr>
                      </m:fPr>
                      <m:num>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Pr>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e>
                          <m:sub>
                            <m:r>
                              <a:rPr lang="en-US" sz="1800" i="1">
                                <a:effectLst/>
                                <a:latin typeface="Cambria Math" panose="02040503050406030204" pitchFamily="18" charset="0"/>
                                <a:ea typeface="Arial" panose="020B0604020202020204" pitchFamily="34" charset="0"/>
                                <a:cs typeface="Times New Roman" panose="02020603050405020304" pitchFamily="18" charset="0"/>
                              </a:rPr>
                              <m:t>𝑐𝑢𝑟</m:t>
                            </m:r>
                          </m:sub>
                        </m:sSub>
                        <m:r>
                          <a:rPr lang="en-US" sz="1800">
                            <a:effectLst/>
                            <a:latin typeface="Cambria Math" panose="02040503050406030204" pitchFamily="18" charset="0"/>
                            <a:ea typeface="Arial" panose="020B0604020202020204" pitchFamily="34" charset="0"/>
                            <a:cs typeface="Times New Roman" panose="02020603050405020304" pitchFamily="18" charset="0"/>
                          </a:rPr>
                          <m:t>)</m:t>
                        </m:r>
                      </m:num>
                      <m:den>
                        <m:nary>
                          <m:naryPr>
                            <m:chr m:val="∑"/>
                            <m:grow m:val="on"/>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naryPr>
                          <m:sub>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sub>
                          <m:sup/>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sSub>
                              <m:sSubPr>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sSubPr>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e>
                              <m:sub>
                                <m:r>
                                  <a:rPr lang="en-US" sz="1800" i="1">
                                    <a:effectLst/>
                                    <a:latin typeface="Cambria Math" panose="02040503050406030204" pitchFamily="18" charset="0"/>
                                    <a:ea typeface="Arial" panose="020B0604020202020204" pitchFamily="34" charset="0"/>
                                    <a:cs typeface="Times New Roman" panose="02020603050405020304" pitchFamily="18" charset="0"/>
                                  </a:rPr>
                                  <m:t>𝑐𝑢𝑟</m:t>
                                </m:r>
                              </m:sub>
                            </m:sSub>
                            <m:r>
                              <a:rPr lang="en-US" sz="1800">
                                <a:effectLst/>
                                <a:latin typeface="Cambria Math" panose="02040503050406030204" pitchFamily="18" charset="0"/>
                                <a:ea typeface="Arial" panose="020B0604020202020204" pitchFamily="34" charset="0"/>
                                <a:cs typeface="Times New Roman" panose="02020603050405020304" pitchFamily="18" charset="0"/>
                              </a:rPr>
                              <m:t>)</m:t>
                            </m:r>
                          </m:e>
                        </m:nary>
                      </m:den>
                    </m:f>
                  </m:oMath>
                </a14:m>
                <a:r>
                  <a:rPr lang="en-US" sz="1800" dirty="0">
                    <a:effectLst/>
                    <a:latin typeface="Times New Roman" panose="02020603050405020304" pitchFamily="18"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a:lnSpc>
                    <a:spcPct val="115000"/>
                  </a:lnSpc>
                  <a:spcBef>
                    <a:spcPts val="0"/>
                  </a:spcBef>
                </a:pPr>
                <a:r>
                  <a:rPr lang="en-US" sz="1800" dirty="0">
                    <a:effectLst/>
                    <a:latin typeface="Times New Roman" panose="02020603050405020304" pitchFamily="18" charset="0"/>
                    <a:ea typeface="Arial" panose="020B0604020202020204" pitchFamily="34" charset="0"/>
                  </a:rPr>
                  <a:t>IDF(t)=</a:t>
                </a:r>
                <a14:m>
                  <m:oMath xmlns:m="http://schemas.openxmlformats.org/officeDocument/2006/math">
                    <m:r>
                      <a:rPr lang="en-US" sz="1800" i="1">
                        <a:effectLst/>
                        <a:latin typeface="Cambria Math" panose="02040503050406030204" pitchFamily="18" charset="0"/>
                        <a:ea typeface="SimSun" panose="02010600030101010101" pitchFamily="2" charset="-122"/>
                        <a:cs typeface="Times New Roman" panose="02020603050405020304" pitchFamily="18" charset="0"/>
                      </a:rPr>
                      <m:t> </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nary>
                          <m:naryPr>
                            <m:chr m:val="∑"/>
                            <m:grow m:val="on"/>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naryPr>
                          <m:sub>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sub>
                          <m:sup/>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Times New Roman" panose="02020603050405020304" pitchFamily="18" charset="0"/>
                              </a:rPr>
                              <m:t>)</m:t>
                            </m:r>
                          </m:e>
                        </m:nary>
                      </m:num>
                      <m:den>
                        <m:nary>
                          <m:naryPr>
                            <m:chr m:val="∑"/>
                            <m:grow m:val="on"/>
                            <m:ctrlPr>
                              <a:rPr lang="en-US" sz="1800" i="1">
                                <a:effectLst/>
                                <a:latin typeface="Cambria Math" panose="02040503050406030204" pitchFamily="18" charset="0"/>
                                <a:ea typeface="Arial" panose="020B0604020202020204" pitchFamily="34" charset="0"/>
                                <a:cs typeface="Times New Roman" panose="02020603050405020304" pitchFamily="18" charset="0"/>
                              </a:rPr>
                            </m:ctrlPr>
                          </m:naryPr>
                          <m:sub>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Cambria Math" panose="020405030504060302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sub>
                          <m:sup/>
                          <m:e>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Count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m:t>
                            </m:r>
                            <m:r>
                              <a:rPr lang="en-US" sz="1800">
                                <a:effectLst/>
                                <a:latin typeface="Cambria Math" panose="02040503050406030204" pitchFamily="18" charset="0"/>
                                <a:ea typeface="Arial" panose="020B0604020202020204" pitchFamily="34" charset="0"/>
                                <a:cs typeface="Times New Roman" panose="02020603050405020304" pitchFamily="18" charset="0"/>
                              </a:rPr>
                              <m:t>,</m:t>
                            </m:r>
                            <m:r>
                              <m:rPr>
                                <m:sty m:val="p"/>
                              </m:rPr>
                              <a:rPr lang="en-US" sz="1800">
                                <a:effectLst/>
                                <a:latin typeface="Cambria Math" panose="02040503050406030204" pitchFamily="18" charset="0"/>
                                <a:ea typeface="Arial" panose="020B0604020202020204" pitchFamily="34" charset="0"/>
                                <a:cs typeface="Times New Roman" panose="02020603050405020304" pitchFamily="18" charset="0"/>
                              </a:rPr>
                              <m:t>tw</m:t>
                            </m:r>
                            <m:r>
                              <a:rPr lang="en-US" sz="1800">
                                <a:effectLst/>
                                <a:latin typeface="Cambria Math" panose="02040503050406030204" pitchFamily="18" charset="0"/>
                                <a:ea typeface="Arial" panose="020B0604020202020204" pitchFamily="34" charset="0"/>
                                <a:cs typeface="Times New Roman" panose="02020603050405020304" pitchFamily="18" charset="0"/>
                              </a:rPr>
                              <m:t>)</m:t>
                            </m:r>
                          </m:e>
                        </m:nary>
                      </m:den>
                    </m:f>
                  </m:oMath>
                </a14:m>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SD(t) =SD </a:t>
                </a:r>
                <a:r>
                  <a:rPr lang="en-US" sz="1800" baseline="-25000" dirty="0">
                    <a:effectLst/>
                    <a:latin typeface="Cambria Math" panose="02040503050406030204" pitchFamily="18" charset="0"/>
                    <a:ea typeface="Arial" panose="020B0604020202020204" pitchFamily="34" charset="0"/>
                    <a:cs typeface="Cambria Math" panose="02040503050406030204" pitchFamily="18" charset="0"/>
                  </a:rPr>
                  <a:t>∀</a:t>
                </a:r>
                <a:r>
                  <a:rPr lang="en-US" sz="1800" baseline="-25000" dirty="0">
                    <a:effectLst/>
                    <a:latin typeface="Times New Roman" panose="02020603050405020304" pitchFamily="18" charset="0"/>
                    <a:ea typeface="Arial" panose="020B0604020202020204" pitchFamily="34" charset="0"/>
                  </a:rPr>
                  <a:t>m </a:t>
                </a:r>
                <a:r>
                  <a:rPr lang="en-US" sz="1800" baseline="-25000" dirty="0">
                    <a:effectLst/>
                    <a:latin typeface="Cambria Math" panose="02040503050406030204" pitchFamily="18" charset="0"/>
                    <a:ea typeface="Arial" panose="020B0604020202020204" pitchFamily="34" charset="0"/>
                    <a:cs typeface="Cambria Math" panose="02040503050406030204" pitchFamily="18" charset="0"/>
                  </a:rPr>
                  <a:t>∈ </a:t>
                </a:r>
                <a:r>
                  <a:rPr lang="en-US" sz="1800" baseline="-25000" dirty="0">
                    <a:effectLst/>
                    <a:latin typeface="Times New Roman" panose="02020603050405020304" pitchFamily="18" charset="0"/>
                    <a:ea typeface="Arial" panose="020B0604020202020204" pitchFamily="34" charset="0"/>
                  </a:rPr>
                  <a:t>M (t, </a:t>
                </a:r>
                <a:r>
                  <a:rPr lang="en-US" sz="1800" baseline="-25000" dirty="0" err="1">
                    <a:effectLst/>
                    <a:latin typeface="Times New Roman" panose="02020603050405020304" pitchFamily="18" charset="0"/>
                    <a:ea typeface="Arial" panose="020B0604020202020204" pitchFamily="34" charset="0"/>
                  </a:rPr>
                  <a:t>tw_cur</a:t>
                </a:r>
                <a:r>
                  <a:rPr lang="en-US" sz="1800" baseline="-25000" dirty="0">
                    <a:effectLst/>
                    <a:latin typeface="Times New Roman" panose="02020603050405020304" pitchFamily="18"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rPr>
                  <a:t>Location(m)</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Where Count (t, </a:t>
                </a:r>
                <a:r>
                  <a:rPr lang="en-US" sz="1800" dirty="0" err="1">
                    <a:effectLst/>
                    <a:latin typeface="Times New Roman" panose="02020603050405020304" pitchFamily="18" charset="0"/>
                    <a:ea typeface="Arial" panose="020B0604020202020204" pitchFamily="34" charset="0"/>
                  </a:rPr>
                  <a:t>tw</a:t>
                </a:r>
                <a:r>
                  <a:rPr lang="en-US" sz="1800" dirty="0">
                    <a:effectLst/>
                    <a:latin typeface="Times New Roman" panose="02020603050405020304" pitchFamily="18" charset="0"/>
                    <a:ea typeface="Arial" panose="020B0604020202020204" pitchFamily="34" charset="0"/>
                  </a:rPr>
                  <a:t>) defines the number of times a topic t appeared in a time window </a:t>
                </a:r>
                <a:r>
                  <a:rPr lang="en-US" sz="1800" dirty="0" err="1">
                    <a:effectLst/>
                    <a:latin typeface="Times New Roman" panose="02020603050405020304" pitchFamily="18" charset="0"/>
                    <a:ea typeface="Arial" panose="020B0604020202020204" pitchFamily="34" charset="0"/>
                  </a:rPr>
                  <a:t>tw</a:t>
                </a:r>
                <a:r>
                  <a:rPr lang="en-US" sz="1800" dirty="0">
                    <a:effectLst/>
                    <a:latin typeface="Times New Roman" panose="02020603050405020304" pitchFamily="18" charset="0"/>
                    <a:ea typeface="Arial" panose="020B0604020202020204" pitchFamily="34" charset="0"/>
                  </a:rPr>
                  <a:t>. T is the set of all topics and TW is the set of all time windows. </a:t>
                </a:r>
                <a:r>
                  <a:rPr lang="en-US" sz="1800" dirty="0" err="1">
                    <a:effectLst/>
                    <a:latin typeface="Times New Roman" panose="02020603050405020304" pitchFamily="18" charset="0"/>
                    <a:ea typeface="Arial" panose="020B0604020202020204" pitchFamily="34" charset="0"/>
                  </a:rPr>
                  <a:t>tw</a:t>
                </a:r>
                <a:r>
                  <a:rPr lang="en-US" sz="1800" baseline="-25000" dirty="0" err="1">
                    <a:effectLst/>
                    <a:latin typeface="Times New Roman" panose="02020603050405020304" pitchFamily="18" charset="0"/>
                    <a:ea typeface="Arial" panose="020B0604020202020204" pitchFamily="34" charset="0"/>
                  </a:rPr>
                  <a:t>cur</a:t>
                </a:r>
                <a:r>
                  <a:rPr lang="en-US" sz="1800" dirty="0">
                    <a:effectLst/>
                    <a:latin typeface="Times New Roman" panose="02020603050405020304" pitchFamily="18" charset="0"/>
                    <a:ea typeface="Arial" panose="020B0604020202020204" pitchFamily="34" charset="0"/>
                  </a:rPr>
                  <a:t> is the current time window. M (t, </a:t>
                </a:r>
                <a:r>
                  <a:rPr lang="en-US" sz="1800" dirty="0" err="1">
                    <a:effectLst/>
                    <a:latin typeface="Times New Roman" panose="02020603050405020304" pitchFamily="18" charset="0"/>
                    <a:ea typeface="Arial" panose="020B0604020202020204" pitchFamily="34" charset="0"/>
                  </a:rPr>
                  <a:t>tw</a:t>
                </a:r>
                <a:r>
                  <a:rPr lang="en-US" sz="1800" baseline="-25000" dirty="0" err="1">
                    <a:effectLst/>
                    <a:latin typeface="Times New Roman" panose="02020603050405020304" pitchFamily="18" charset="0"/>
                    <a:ea typeface="Arial" panose="020B0604020202020204" pitchFamily="34" charset="0"/>
                  </a:rPr>
                  <a:t>cur</a:t>
                </a:r>
                <a:r>
                  <a:rPr lang="en-US" sz="1800" dirty="0">
                    <a:effectLst/>
                    <a:latin typeface="Times New Roman" panose="02020603050405020304" pitchFamily="18" charset="0"/>
                    <a:ea typeface="Arial" panose="020B0604020202020204" pitchFamily="34" charset="0"/>
                  </a:rPr>
                  <a:t>) is the set of messages containing topic t and generated in </a:t>
                </a:r>
                <a:r>
                  <a:rPr lang="en-US" sz="1800" dirty="0" err="1">
                    <a:effectLst/>
                    <a:latin typeface="Times New Roman" panose="02020603050405020304" pitchFamily="18" charset="0"/>
                    <a:ea typeface="Arial" panose="020B0604020202020204" pitchFamily="34" charset="0"/>
                  </a:rPr>
                  <a:t>tw</a:t>
                </a:r>
                <a:r>
                  <a:rPr lang="en-US" sz="1800" baseline="-25000" dirty="0" err="1">
                    <a:effectLst/>
                    <a:latin typeface="Times New Roman" panose="02020603050405020304" pitchFamily="18" charset="0"/>
                    <a:ea typeface="Arial" panose="020B0604020202020204" pitchFamily="34" charset="0"/>
                  </a:rPr>
                  <a:t>cur</a:t>
                </a:r>
                <a:r>
                  <a:rPr lang="en-US" sz="1800" dirty="0">
                    <a:effectLst/>
                    <a:latin typeface="Times New Roman" panose="02020603050405020304" pitchFamily="18" charset="0"/>
                    <a:ea typeface="Arial" panose="020B0604020202020204" pitchFamily="34" charset="0"/>
                  </a:rPr>
                  <a:t>.</a:t>
                </a: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Finally, we can calculate the modified TF-IDF as:</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TF−IDF </a:t>
                </a:r>
                <a:r>
                  <a:rPr lang="en-US" sz="1800" baseline="-25000" dirty="0">
                    <a:effectLst/>
                    <a:latin typeface="Times New Roman" panose="02020603050405020304" pitchFamily="18" charset="0"/>
                    <a:ea typeface="Arial" panose="020B0604020202020204" pitchFamily="34" charset="0"/>
                  </a:rPr>
                  <a:t>modified</a:t>
                </a:r>
                <a:r>
                  <a:rPr lang="en-US" sz="1800" dirty="0">
                    <a:effectLst/>
                    <a:latin typeface="Times New Roman" panose="02020603050405020304" pitchFamily="18" charset="0"/>
                    <a:ea typeface="Arial" panose="020B0604020202020204" pitchFamily="34" charset="0"/>
                  </a:rPr>
                  <a:t>(t) =TF(t)</a:t>
                </a:r>
                <a:r>
                  <a:rPr lang="en-US" sz="1800" baseline="30000" dirty="0">
                    <a:effectLst/>
                    <a:latin typeface="Times New Roman" panose="02020603050405020304" pitchFamily="18" charset="0"/>
                    <a:ea typeface="Arial" panose="020B0604020202020204" pitchFamily="34" charset="0"/>
                  </a:rPr>
                  <a:t>2</a:t>
                </a:r>
                <a:r>
                  <a:rPr lang="en-US" sz="1800" dirty="0">
                    <a:effectLst/>
                    <a:latin typeface="Cambria Math" panose="02040503050406030204" pitchFamily="18" charset="0"/>
                    <a:ea typeface="Arial" panose="020B0604020202020204" pitchFamily="34" charset="0"/>
                    <a:cs typeface="Cambria Math" panose="02040503050406030204" pitchFamily="18" charset="0"/>
                  </a:rPr>
                  <a:t>∗ </a:t>
                </a:r>
                <a:r>
                  <a:rPr lang="en-US" sz="1800" dirty="0">
                    <a:effectLst/>
                    <a:latin typeface="Times New Roman" panose="02020603050405020304" pitchFamily="18" charset="0"/>
                    <a:ea typeface="Arial" panose="020B0604020202020204" pitchFamily="34" charset="0"/>
                  </a:rPr>
                  <a:t>log [IDF(t)] / SD(t)</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To calculate the priority of a message m, we take the average of all the associated topics’ (m</a:t>
                </a:r>
                <a:r>
                  <a:rPr lang="en-US" sz="1800" baseline="-25000" dirty="0">
                    <a:effectLst/>
                    <a:latin typeface="Times New Roman" panose="02020603050405020304" pitchFamily="18" charset="0"/>
                    <a:ea typeface="Arial" panose="020B0604020202020204" pitchFamily="34" charset="0"/>
                  </a:rPr>
                  <a:t>t</a:t>
                </a:r>
                <a:r>
                  <a:rPr lang="en-US" sz="1800" dirty="0">
                    <a:effectLst/>
                    <a:latin typeface="Times New Roman" panose="02020603050405020304" pitchFamily="18" charset="0"/>
                    <a:ea typeface="Arial" panose="020B0604020202020204" pitchFamily="34" charset="0"/>
                  </a:rPr>
                  <a:t>) modified TF-IDF using the following equation.</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Priority(m) = (∑ </a:t>
                </a:r>
                <a:r>
                  <a:rPr lang="en-US" sz="1800" baseline="-25000" dirty="0">
                    <a:effectLst/>
                    <a:latin typeface="Times New Roman" panose="02020603050405020304" pitchFamily="18" charset="0"/>
                    <a:ea typeface="Arial" panose="020B0604020202020204" pitchFamily="34" charset="0"/>
                  </a:rPr>
                  <a:t>t </a:t>
                </a:r>
                <a:r>
                  <a:rPr lang="en-US" sz="1800" baseline="-25000" dirty="0">
                    <a:effectLst/>
                    <a:latin typeface="Cambria Math" panose="02040503050406030204" pitchFamily="18" charset="0"/>
                    <a:ea typeface="Arial" panose="020B0604020202020204" pitchFamily="34" charset="0"/>
                    <a:cs typeface="Cambria Math" panose="02040503050406030204" pitchFamily="18" charset="0"/>
                  </a:rPr>
                  <a:t>∈ </a:t>
                </a:r>
                <a:r>
                  <a:rPr lang="en-US" sz="1800" baseline="-25000" dirty="0" err="1">
                    <a:effectLst/>
                    <a:latin typeface="Times New Roman" panose="02020603050405020304" pitchFamily="18" charset="0"/>
                    <a:ea typeface="Arial" panose="020B0604020202020204" pitchFamily="34" charset="0"/>
                  </a:rPr>
                  <a:t>m_t</a:t>
                </a:r>
                <a:r>
                  <a:rPr lang="en-US" sz="1800" dirty="0">
                    <a:effectLst/>
                    <a:latin typeface="Times New Roman" panose="02020603050405020304" pitchFamily="18" charset="0"/>
                    <a:ea typeface="Arial" panose="020B0604020202020204" pitchFamily="34" charset="0"/>
                  </a:rPr>
                  <a:t> TF−IDF </a:t>
                </a:r>
                <a:r>
                  <a:rPr lang="en-US" sz="1800" baseline="-25000" dirty="0">
                    <a:effectLst/>
                    <a:latin typeface="Times New Roman" panose="02020603050405020304" pitchFamily="18" charset="0"/>
                    <a:ea typeface="Arial" panose="020B0604020202020204" pitchFamily="34" charset="0"/>
                  </a:rPr>
                  <a:t>modified </a:t>
                </a:r>
                <a:r>
                  <a:rPr lang="en-US" sz="1800" dirty="0">
                    <a:effectLst/>
                    <a:latin typeface="Times New Roman" panose="02020603050405020304" pitchFamily="18" charset="0"/>
                    <a:ea typeface="Arial" panose="020B0604020202020204" pitchFamily="34" charset="0"/>
                  </a:rPr>
                  <a:t>(t)) / |m</a:t>
                </a:r>
                <a:r>
                  <a:rPr lang="en-US" sz="1800" baseline="-25000" dirty="0">
                    <a:effectLst/>
                    <a:latin typeface="Times New Roman" panose="02020603050405020304" pitchFamily="18" charset="0"/>
                    <a:ea typeface="Arial" panose="020B0604020202020204" pitchFamily="34" charset="0"/>
                  </a:rPr>
                  <a:t>t</a:t>
                </a:r>
                <a:r>
                  <a:rPr lang="en-US" sz="1800" dirty="0">
                    <a:effectLst/>
                    <a:latin typeface="Times New Roman" panose="02020603050405020304" pitchFamily="18"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a:effectLst/>
                    <a:latin typeface="Times New Roman" panose="02020603050405020304" pitchFamily="18" charset="0"/>
                    <a:ea typeface="Arial" panose="020B0604020202020204" pitchFamily="34" charset="0"/>
                  </a:rPr>
                  <a:t>Finally, we detect the trending messages by comparing their priority with the Trending Threshold θ as follows:</a:t>
                </a:r>
                <a:endParaRPr lang="en-US" sz="1800" dirty="0">
                  <a:effectLst/>
                  <a:latin typeface="Arial" panose="020B0604020202020204" pitchFamily="34" charset="0"/>
                  <a:ea typeface="Arial" panose="020B0604020202020204" pitchFamily="34" charset="0"/>
                </a:endParaRPr>
              </a:p>
              <a:p>
                <a:pPr algn="just">
                  <a:lnSpc>
                    <a:spcPct val="150000"/>
                  </a:lnSpc>
                  <a:spcBef>
                    <a:spcPts val="0"/>
                  </a:spcBef>
                </a:pPr>
                <a:r>
                  <a:rPr lang="en-US" sz="1800" dirty="0" err="1">
                    <a:effectLst/>
                    <a:latin typeface="Times New Roman" panose="02020603050405020304" pitchFamily="18" charset="0"/>
                    <a:ea typeface="Arial" panose="020B0604020202020204" pitchFamily="34" charset="0"/>
                  </a:rPr>
                  <a:t>Is_Trending</a:t>
                </a:r>
                <a:r>
                  <a:rPr lang="en-US" sz="1800" dirty="0">
                    <a:effectLst/>
                    <a:latin typeface="Times New Roman" panose="02020603050405020304" pitchFamily="18" charset="0"/>
                    <a:ea typeface="Arial" panose="020B0604020202020204" pitchFamily="34" charset="0"/>
                  </a:rPr>
                  <a:t> (m) =Priority(m) ≥ θ</a:t>
                </a:r>
                <a:endParaRPr lang="en-US" sz="1800" dirty="0">
                  <a:effectLst/>
                  <a:latin typeface="Arial" panose="020B0604020202020204" pitchFamily="34" charset="0"/>
                  <a:ea typeface="Arial" panose="020B060402020202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EF9E8979-5E87-4C65-BF6E-AE2D78DF94E3}"/>
                  </a:ext>
                </a:extLst>
              </p:cNvPr>
              <p:cNvSpPr>
                <a:spLocks noGrp="1" noRot="1" noChangeAspect="1" noMove="1" noResize="1" noEditPoints="1" noAdjustHandles="1" noChangeArrowheads="1" noChangeShapeType="1" noTextEdit="1"/>
              </p:cNvSpPr>
              <p:nvPr>
                <p:ph idx="1"/>
              </p:nvPr>
            </p:nvSpPr>
            <p:spPr>
              <a:xfrm>
                <a:off x="838200" y="1825625"/>
                <a:ext cx="10515600" cy="4827724"/>
              </a:xfrm>
              <a:blipFill>
                <a:blip r:embed="rId2"/>
                <a:stretch>
                  <a:fillRect l="-174" r="-174"/>
                </a:stretch>
              </a:blipFill>
            </p:spPr>
            <p:txBody>
              <a:bodyPr/>
              <a:lstStyle/>
              <a:p>
                <a:r>
                  <a:rPr lang="en-US">
                    <a:noFill/>
                  </a:rPr>
                  <a:t> </a:t>
                </a:r>
              </a:p>
            </p:txBody>
          </p:sp>
        </mc:Fallback>
      </mc:AlternateContent>
    </p:spTree>
    <p:extLst>
      <p:ext uri="{BB962C8B-B14F-4D97-AF65-F5344CB8AC3E}">
        <p14:creationId xmlns:p14="http://schemas.microsoft.com/office/powerpoint/2010/main" val="4283575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181B-732A-42A9-A5D1-93689082BC34}"/>
              </a:ext>
            </a:extLst>
          </p:cNvPr>
          <p:cNvSpPr>
            <a:spLocks noGrp="1"/>
          </p:cNvSpPr>
          <p:nvPr>
            <p:ph type="title"/>
          </p:nvPr>
        </p:nvSpPr>
        <p:spPr/>
        <p:txBody>
          <a:bodyPr>
            <a:normAutofit/>
          </a:bodyPr>
          <a:lstStyle/>
          <a:p>
            <a:r>
              <a:rPr lang="en-US" dirty="0"/>
              <a:t>Objective 2: Providing Content by Interest</a:t>
            </a:r>
          </a:p>
        </p:txBody>
      </p:sp>
      <p:sp>
        <p:nvSpPr>
          <p:cNvPr id="3" name="Content Placeholder 2">
            <a:extLst>
              <a:ext uri="{FF2B5EF4-FFF2-40B4-BE49-F238E27FC236}">
                <a16:creationId xmlns:a16="http://schemas.microsoft.com/office/drawing/2014/main" id="{8B9C63A3-889A-48A0-BCD3-597170CBA176}"/>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Node’s storage, energy, and bandwidth is limited. So, a node cannot store and transmit/receive all the content. </a:t>
            </a:r>
          </a:p>
          <a:p>
            <a:r>
              <a:rPr lang="en-US" sz="2200" dirty="0">
                <a:latin typeface="Times New Roman" panose="02020603050405020304" pitchFamily="18" charset="0"/>
                <a:cs typeface="Times New Roman" panose="02020603050405020304" pitchFamily="18" charset="0"/>
              </a:rPr>
              <a:t>We propose to forward content to a node based on its interest which is defined by its mission.</a:t>
            </a:r>
          </a:p>
          <a:p>
            <a:r>
              <a:rPr lang="en-US" sz="2200" dirty="0">
                <a:latin typeface="Times New Roman" panose="02020603050405020304" pitchFamily="18" charset="0"/>
                <a:cs typeface="Times New Roman" panose="02020603050405020304" pitchFamily="18" charset="0"/>
              </a:rPr>
              <a:t>We measure the similarity of a content message with the interest of a node before forwarding so that it will fulfill the node’s interest.</a:t>
            </a:r>
          </a:p>
          <a:p>
            <a:r>
              <a:rPr lang="en-US" sz="2200" dirty="0">
                <a:latin typeface="Times New Roman" panose="02020603050405020304" pitchFamily="18" charset="0"/>
                <a:cs typeface="Times New Roman" panose="02020603050405020304" pitchFamily="18" charset="0"/>
              </a:rPr>
              <a:t>For increased message delivery, we propose a RL based approach to adjust nodes interests so that they will be able to carry each other messages if frequently connected.</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19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0F25-680E-40E6-A6B2-B05A5AC07EDD}"/>
              </a:ext>
            </a:extLst>
          </p:cNvPr>
          <p:cNvSpPr>
            <a:spLocks noGrp="1"/>
          </p:cNvSpPr>
          <p:nvPr>
            <p:ph type="title"/>
          </p:nvPr>
        </p:nvSpPr>
        <p:spPr/>
        <p:txBody>
          <a:bodyPr>
            <a:normAutofit/>
          </a:bodyPr>
          <a:lstStyle/>
          <a:p>
            <a:r>
              <a:rPr lang="en-US" dirty="0"/>
              <a:t>Congestion Handling</a:t>
            </a:r>
          </a:p>
        </p:txBody>
      </p:sp>
      <p:sp>
        <p:nvSpPr>
          <p:cNvPr id="3" name="Content Placeholder 2">
            <a:extLst>
              <a:ext uri="{FF2B5EF4-FFF2-40B4-BE49-F238E27FC236}">
                <a16:creationId xmlns:a16="http://schemas.microsoft.com/office/drawing/2014/main" id="{140D5476-D16A-467B-BB21-AB3C5760C533}"/>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Data congestion in the nodes leads to more energy consumption due to transmission and more packet drops due to limited storage which can harm the overall performance of the network. </a:t>
            </a:r>
          </a:p>
          <a:p>
            <a:r>
              <a:rPr lang="en-US" sz="2200" dirty="0">
                <a:latin typeface="Times New Roman" panose="02020603050405020304" pitchFamily="18" charset="0"/>
                <a:cs typeface="Times New Roman" panose="02020603050405020304" pitchFamily="18" charset="0"/>
              </a:rPr>
              <a:t>The congestion state of the nodes can vary based on the contact pattern and connection time with the other nodes.</a:t>
            </a:r>
          </a:p>
          <a:p>
            <a:r>
              <a:rPr lang="en-US" sz="2200" dirty="0">
                <a:latin typeface="Times New Roman" panose="02020603050405020304" pitchFamily="18" charset="0"/>
                <a:cs typeface="Times New Roman" panose="02020603050405020304" pitchFamily="18" charset="0"/>
              </a:rPr>
              <a:t>Hence, we propose to learn the congestion nature of the nodes using RL and act accordingly so that nodes moving to the congested state will receive a reduced amount of data until they receive usual flow of content.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67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D192-D7C9-4C17-AB7C-31E7E82C9385}"/>
              </a:ext>
            </a:extLst>
          </p:cNvPr>
          <p:cNvSpPr>
            <a:spLocks noGrp="1"/>
          </p:cNvSpPr>
          <p:nvPr>
            <p:ph type="title"/>
          </p:nvPr>
        </p:nvSpPr>
        <p:spPr/>
        <p:txBody>
          <a:bodyPr/>
          <a:lstStyle/>
          <a:p>
            <a:r>
              <a:rPr lang="en-US" dirty="0"/>
              <a:t>Finding better nodes to forward</a:t>
            </a:r>
          </a:p>
        </p:txBody>
      </p:sp>
      <p:sp>
        <p:nvSpPr>
          <p:cNvPr id="3" name="Content Placeholder 2">
            <a:extLst>
              <a:ext uri="{FF2B5EF4-FFF2-40B4-BE49-F238E27FC236}">
                <a16:creationId xmlns:a16="http://schemas.microsoft.com/office/drawing/2014/main" id="{AECDC4BC-D234-4735-8490-472E4E90BE07}"/>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Each node calculates the exponential moving average (EMA) of the Congestion Ratio (CR) which is the total transferred data vs total connection time.</a:t>
            </a:r>
          </a:p>
          <a:p>
            <a:r>
              <a:rPr lang="en-US" dirty="0">
                <a:latin typeface="Times New Roman" panose="02020603050405020304" pitchFamily="18" charset="0"/>
                <a:cs typeface="Times New Roman" panose="02020603050405020304" pitchFamily="18" charset="0"/>
              </a:rPr>
              <a:t>The EMA of congestion is calculated based on the past few time intervals.</a:t>
            </a:r>
          </a:p>
          <a:p>
            <a:r>
              <a:rPr lang="en-US" dirty="0">
                <a:latin typeface="Times New Roman" panose="02020603050405020304" pitchFamily="18" charset="0"/>
                <a:cs typeface="Times New Roman" panose="02020603050405020304" pitchFamily="18" charset="0"/>
              </a:rPr>
              <a:t>We consider multiagent Q-learning to forward information to the best node by considering the congestion status of the nodes.</a:t>
            </a:r>
          </a:p>
          <a:p>
            <a:r>
              <a:rPr lang="en-US" dirty="0">
                <a:latin typeface="Times New Roman" panose="02020603050405020304" pitchFamily="18" charset="0"/>
                <a:cs typeface="Times New Roman" panose="02020603050405020304" pitchFamily="18" charset="0"/>
              </a:rPr>
              <a:t>Nodes apply different learning rates for different neighbors while learning based on the number of contact. </a:t>
            </a:r>
          </a:p>
          <a:p>
            <a:r>
              <a:rPr lang="en-US" dirty="0">
                <a:latin typeface="Times New Roman" panose="02020603050405020304" pitchFamily="18" charset="0"/>
                <a:cs typeface="Times New Roman" panose="02020603050405020304" pitchFamily="18" charset="0"/>
              </a:rPr>
              <a:t>The reward r for learning is calculated as 1 / EMA of CR of the receiver node. This means if the receiver node is highly congested it will provide less reward.</a:t>
            </a:r>
          </a:p>
        </p:txBody>
      </p:sp>
    </p:spTree>
    <p:extLst>
      <p:ext uri="{BB962C8B-B14F-4D97-AF65-F5344CB8AC3E}">
        <p14:creationId xmlns:p14="http://schemas.microsoft.com/office/powerpoint/2010/main" val="33394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D448-335C-4B8F-983F-3C5F725CB053}"/>
              </a:ext>
            </a:extLst>
          </p:cNvPr>
          <p:cNvSpPr>
            <a:spLocks noGrp="1"/>
          </p:cNvSpPr>
          <p:nvPr>
            <p:ph type="title"/>
          </p:nvPr>
        </p:nvSpPr>
        <p:spPr/>
        <p:txBody>
          <a:bodyPr/>
          <a:lstStyle/>
          <a:p>
            <a:r>
              <a:rPr lang="en-US" dirty="0"/>
              <a:t>Central Authority implementation</a:t>
            </a:r>
          </a:p>
        </p:txBody>
      </p:sp>
      <p:sp>
        <p:nvSpPr>
          <p:cNvPr id="3" name="Content Placeholder 2">
            <a:extLst>
              <a:ext uri="{FF2B5EF4-FFF2-40B4-BE49-F238E27FC236}">
                <a16:creationId xmlns:a16="http://schemas.microsoft.com/office/drawing/2014/main" id="{5FE3230E-772B-42DC-9A0A-A52CB9B3A1A6}"/>
              </a:ext>
            </a:extLst>
          </p:cNvPr>
          <p:cNvSpPr>
            <a:spLocks noGrp="1"/>
          </p:cNvSpPr>
          <p:nvPr>
            <p:ph idx="1"/>
          </p:nvPr>
        </p:nvSpPr>
        <p:spPr/>
        <p:txBody>
          <a:bodyPr/>
          <a:lstStyle/>
          <a:p>
            <a:r>
              <a:rPr lang="en-US" dirty="0"/>
              <a:t>Mission information display.</a:t>
            </a:r>
          </a:p>
          <a:p>
            <a:r>
              <a:rPr lang="en-US" dirty="0"/>
              <a:t>User information display.</a:t>
            </a:r>
          </a:p>
          <a:p>
            <a:r>
              <a:rPr lang="en-US" dirty="0"/>
              <a:t>Create and delete mission.</a:t>
            </a:r>
          </a:p>
          <a:p>
            <a:r>
              <a:rPr lang="en-US" dirty="0"/>
              <a:t>Create and delete user.</a:t>
            </a:r>
          </a:p>
          <a:p>
            <a:r>
              <a:rPr lang="en-US" dirty="0"/>
              <a:t>Add user to the mission.</a:t>
            </a:r>
          </a:p>
          <a:p>
            <a:r>
              <a:rPr lang="en-US" dirty="0"/>
              <a:t>Generate barcode based on the mission code.</a:t>
            </a:r>
          </a:p>
        </p:txBody>
      </p:sp>
    </p:spTree>
    <p:extLst>
      <p:ext uri="{BB962C8B-B14F-4D97-AF65-F5344CB8AC3E}">
        <p14:creationId xmlns:p14="http://schemas.microsoft.com/office/powerpoint/2010/main" val="358829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B8C5-3141-468E-B832-1F183C94D4FF}"/>
              </a:ext>
            </a:extLst>
          </p:cNvPr>
          <p:cNvSpPr>
            <a:spLocks noGrp="1"/>
          </p:cNvSpPr>
          <p:nvPr>
            <p:ph type="title"/>
          </p:nvPr>
        </p:nvSpPr>
        <p:spPr/>
        <p:txBody>
          <a:bodyPr>
            <a:normAutofit/>
          </a:bodyPr>
          <a:lstStyle/>
          <a:p>
            <a:r>
              <a:rPr lang="en-US" dirty="0"/>
              <a:t>Objective 3: Cache Management</a:t>
            </a:r>
          </a:p>
        </p:txBody>
      </p:sp>
      <p:sp>
        <p:nvSpPr>
          <p:cNvPr id="3" name="Content Placeholder 2">
            <a:extLst>
              <a:ext uri="{FF2B5EF4-FFF2-40B4-BE49-F238E27FC236}">
                <a16:creationId xmlns:a16="http://schemas.microsoft.com/office/drawing/2014/main" id="{853E6F76-8B44-4C3F-8D51-D41A9290603F}"/>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Cache nodes can store huge content for other nodes and the content are always changing. This situation cannot be dealt with traditional Q-learning. Hence, we propose Asynchronous Advantage Actor-Critic (A3C) to handle the continuous state-action space.</a:t>
            </a:r>
          </a:p>
          <a:p>
            <a:r>
              <a:rPr lang="en-US" dirty="0">
                <a:latin typeface="Times New Roman" panose="02020603050405020304" pitchFamily="18" charset="0"/>
                <a:cs typeface="Times New Roman" panose="02020603050405020304" pitchFamily="18" charset="0"/>
              </a:rPr>
              <a:t>In stationary scenario, transmission delay is considered as the key parameter while learning cache management. In our scenario, delay depends on the opportunity of nodes’ contact. Hence, transmission delay is measured with the time and hop needed to forward content to a node.</a:t>
            </a:r>
          </a:p>
          <a:p>
            <a:r>
              <a:rPr lang="en-US" dirty="0">
                <a:latin typeface="Times New Roman" panose="02020603050405020304" pitchFamily="18" charset="0"/>
                <a:cs typeface="Times New Roman" panose="02020603050405020304" pitchFamily="18" charset="0"/>
              </a:rPr>
              <a:t>Nodes usually moves in a team for achieving same mission goal. A cache hit is considered when a team member receives the content for his other team member because they are supposed to be in closed vicinity.</a:t>
            </a:r>
          </a:p>
        </p:txBody>
      </p:sp>
    </p:spTree>
    <p:extLst>
      <p:ext uri="{BB962C8B-B14F-4D97-AF65-F5344CB8AC3E}">
        <p14:creationId xmlns:p14="http://schemas.microsoft.com/office/powerpoint/2010/main" val="1625474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24F7-89FB-46C4-BE28-70DB11243843}"/>
              </a:ext>
            </a:extLst>
          </p:cNvPr>
          <p:cNvSpPr>
            <a:spLocks noGrp="1"/>
          </p:cNvSpPr>
          <p:nvPr>
            <p:ph type="title"/>
          </p:nvPr>
        </p:nvSpPr>
        <p:spPr/>
        <p:txBody>
          <a:bodyPr/>
          <a:lstStyle/>
          <a:p>
            <a:r>
              <a:rPr lang="en-US" dirty="0"/>
              <a:t>Dependency Tree and Parse Tree Generation</a:t>
            </a:r>
          </a:p>
        </p:txBody>
      </p:sp>
      <p:sp>
        <p:nvSpPr>
          <p:cNvPr id="3" name="Content Placeholder 2">
            <a:extLst>
              <a:ext uri="{FF2B5EF4-FFF2-40B4-BE49-F238E27FC236}">
                <a16:creationId xmlns:a16="http://schemas.microsoft.com/office/drawing/2014/main" id="{99C28A7F-DD82-43AA-AD94-7EAA403EA3ED}"/>
              </a:ext>
            </a:extLst>
          </p:cNvPr>
          <p:cNvSpPr>
            <a:spLocks noGrp="1"/>
          </p:cNvSpPr>
          <p:nvPr>
            <p:ph idx="1"/>
          </p:nvPr>
        </p:nvSpPr>
        <p:spPr/>
        <p:txBody>
          <a:bodyPr/>
          <a:lstStyle/>
          <a:p>
            <a:r>
              <a:rPr lang="en-US" dirty="0">
                <a:hlinkClick r:id="rId2" action="ppaction://hlinksldjump"/>
              </a:rPr>
              <a:t>Saving and Loading the model locally, saving the captions to database, tree edit distance.</a:t>
            </a:r>
            <a:endParaRPr lang="en-US" dirty="0"/>
          </a:p>
          <a:p>
            <a:r>
              <a:rPr lang="en-US" dirty="0">
                <a:hlinkClick r:id="rId3" action="ppaction://hlinksldjump"/>
              </a:rPr>
              <a:t>Tree edit Distance.</a:t>
            </a:r>
            <a:endParaRPr lang="en-US" dirty="0"/>
          </a:p>
        </p:txBody>
      </p:sp>
    </p:spTree>
    <p:extLst>
      <p:ext uri="{BB962C8B-B14F-4D97-AF65-F5344CB8AC3E}">
        <p14:creationId xmlns:p14="http://schemas.microsoft.com/office/powerpoint/2010/main" val="2926094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AE83-E490-4045-9189-848A7DB3568E}"/>
              </a:ext>
            </a:extLst>
          </p:cNvPr>
          <p:cNvSpPr>
            <a:spLocks noGrp="1"/>
          </p:cNvSpPr>
          <p:nvPr>
            <p:ph type="title"/>
          </p:nvPr>
        </p:nvSpPr>
        <p:spPr/>
        <p:txBody>
          <a:bodyPr/>
          <a:lstStyle/>
          <a:p>
            <a:r>
              <a:rPr lang="en-US" dirty="0"/>
              <a:t>Saving and loading the model locally </a:t>
            </a:r>
          </a:p>
        </p:txBody>
      </p:sp>
      <p:sp>
        <p:nvSpPr>
          <p:cNvPr id="3" name="Content Placeholder 2">
            <a:extLst>
              <a:ext uri="{FF2B5EF4-FFF2-40B4-BE49-F238E27FC236}">
                <a16:creationId xmlns:a16="http://schemas.microsoft.com/office/drawing/2014/main" id="{EB117D4A-4659-441C-BB8C-624628879D33}"/>
              </a:ext>
            </a:extLst>
          </p:cNvPr>
          <p:cNvSpPr>
            <a:spLocks noGrp="1"/>
          </p:cNvSpPr>
          <p:nvPr>
            <p:ph idx="1"/>
          </p:nvPr>
        </p:nvSpPr>
        <p:spPr/>
        <p:txBody>
          <a:bodyPr/>
          <a:lstStyle/>
          <a:p>
            <a:r>
              <a:rPr lang="en-US" dirty="0"/>
              <a:t>Trained the caption generation model on google collab database.</a:t>
            </a:r>
          </a:p>
          <a:p>
            <a:r>
              <a:rPr lang="en-US" dirty="0"/>
              <a:t>Saved the model on google drive and then downloaded all those required weights from the drive.</a:t>
            </a:r>
          </a:p>
          <a:p>
            <a:r>
              <a:rPr lang="en-US" dirty="0"/>
              <a:t>Tested all the code in local machines.</a:t>
            </a:r>
          </a:p>
        </p:txBody>
      </p:sp>
    </p:spTree>
    <p:extLst>
      <p:ext uri="{BB962C8B-B14F-4D97-AF65-F5344CB8AC3E}">
        <p14:creationId xmlns:p14="http://schemas.microsoft.com/office/powerpoint/2010/main" val="262587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6725-EAEB-40FF-8ACF-9D6D58FB02F9}"/>
              </a:ext>
            </a:extLst>
          </p:cNvPr>
          <p:cNvSpPr>
            <a:spLocks noGrp="1"/>
          </p:cNvSpPr>
          <p:nvPr>
            <p:ph type="title"/>
          </p:nvPr>
        </p:nvSpPr>
        <p:spPr/>
        <p:txBody>
          <a:bodyPr>
            <a:normAutofit/>
          </a:bodyPr>
          <a:lstStyle/>
          <a:p>
            <a:r>
              <a:rPr lang="en-US" sz="4000" dirty="0"/>
              <a:t>Loss plot after training the model for 20 epochs</a:t>
            </a:r>
          </a:p>
        </p:txBody>
      </p:sp>
      <p:pic>
        <p:nvPicPr>
          <p:cNvPr id="4" name="Content Placeholder 3">
            <a:extLst>
              <a:ext uri="{FF2B5EF4-FFF2-40B4-BE49-F238E27FC236}">
                <a16:creationId xmlns:a16="http://schemas.microsoft.com/office/drawing/2014/main" id="{D47F26BA-28D7-45C8-8DAC-FC4A1B441075}"/>
              </a:ext>
            </a:extLst>
          </p:cNvPr>
          <p:cNvPicPr>
            <a:picLocks noGrp="1" noChangeAspect="1"/>
          </p:cNvPicPr>
          <p:nvPr>
            <p:ph idx="1"/>
          </p:nvPr>
        </p:nvPicPr>
        <p:blipFill>
          <a:blip r:embed="rId2"/>
          <a:stretch>
            <a:fillRect/>
          </a:stretch>
        </p:blipFill>
        <p:spPr>
          <a:xfrm>
            <a:off x="929349" y="1690688"/>
            <a:ext cx="10063972" cy="4843623"/>
          </a:xfrm>
          <a:prstGeom prst="rect">
            <a:avLst/>
          </a:prstGeom>
        </p:spPr>
      </p:pic>
    </p:spTree>
    <p:extLst>
      <p:ext uri="{BB962C8B-B14F-4D97-AF65-F5344CB8AC3E}">
        <p14:creationId xmlns:p14="http://schemas.microsoft.com/office/powerpoint/2010/main" val="3745499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2E6E-AAEF-4008-804B-C55F6450FCE9}"/>
              </a:ext>
            </a:extLst>
          </p:cNvPr>
          <p:cNvSpPr>
            <a:spLocks noGrp="1"/>
          </p:cNvSpPr>
          <p:nvPr>
            <p:ph type="title"/>
          </p:nvPr>
        </p:nvSpPr>
        <p:spPr/>
        <p:txBody>
          <a:bodyPr>
            <a:normAutofit/>
          </a:bodyPr>
          <a:lstStyle/>
          <a:p>
            <a:r>
              <a:rPr lang="en-US" dirty="0"/>
              <a:t>Example of prediction results of caption generation model in local machines</a:t>
            </a:r>
          </a:p>
        </p:txBody>
      </p:sp>
      <p:pic>
        <p:nvPicPr>
          <p:cNvPr id="4" name="Content Placeholder 3">
            <a:extLst>
              <a:ext uri="{FF2B5EF4-FFF2-40B4-BE49-F238E27FC236}">
                <a16:creationId xmlns:a16="http://schemas.microsoft.com/office/drawing/2014/main" id="{6D603FC9-028D-4D4A-B315-AAC6D0389534}"/>
              </a:ext>
            </a:extLst>
          </p:cNvPr>
          <p:cNvPicPr>
            <a:picLocks noGrp="1" noChangeAspect="1"/>
          </p:cNvPicPr>
          <p:nvPr>
            <p:ph idx="1"/>
          </p:nvPr>
        </p:nvPicPr>
        <p:blipFill>
          <a:blip r:embed="rId3"/>
          <a:stretch>
            <a:fillRect/>
          </a:stretch>
        </p:blipFill>
        <p:spPr>
          <a:xfrm>
            <a:off x="2094677" y="1690688"/>
            <a:ext cx="7807313" cy="5107514"/>
          </a:xfrm>
          <a:prstGeom prst="rect">
            <a:avLst/>
          </a:prstGeom>
        </p:spPr>
      </p:pic>
    </p:spTree>
    <p:extLst>
      <p:ext uri="{BB962C8B-B14F-4D97-AF65-F5344CB8AC3E}">
        <p14:creationId xmlns:p14="http://schemas.microsoft.com/office/powerpoint/2010/main" val="318916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0C69-E657-4DF3-9997-DAFDBE06A431}"/>
              </a:ext>
            </a:extLst>
          </p:cNvPr>
          <p:cNvSpPr>
            <a:spLocks noGrp="1"/>
          </p:cNvSpPr>
          <p:nvPr>
            <p:ph type="title"/>
          </p:nvPr>
        </p:nvSpPr>
        <p:spPr/>
        <p:txBody>
          <a:bodyPr/>
          <a:lstStyle/>
          <a:p>
            <a:r>
              <a:rPr lang="en-US" dirty="0"/>
              <a:t>Tree edit distance</a:t>
            </a:r>
          </a:p>
        </p:txBody>
      </p:sp>
      <p:sp>
        <p:nvSpPr>
          <p:cNvPr id="3" name="Content Placeholder 2">
            <a:extLst>
              <a:ext uri="{FF2B5EF4-FFF2-40B4-BE49-F238E27FC236}">
                <a16:creationId xmlns:a16="http://schemas.microsoft.com/office/drawing/2014/main" id="{D2F4D77A-6864-487B-B644-CED32022CEE4}"/>
              </a:ext>
            </a:extLst>
          </p:cNvPr>
          <p:cNvSpPr>
            <a:spLocks noGrp="1"/>
          </p:cNvSpPr>
          <p:nvPr>
            <p:ph idx="1"/>
          </p:nvPr>
        </p:nvSpPr>
        <p:spPr/>
        <p:txBody>
          <a:bodyPr/>
          <a:lstStyle/>
          <a:p>
            <a:r>
              <a:rPr lang="en-US" dirty="0"/>
              <a:t>It is the minimum cost of transforming the source tree into the destination tree either by inserting, deleting or relabeling the nodes.</a:t>
            </a:r>
          </a:p>
          <a:p>
            <a:r>
              <a:rPr lang="en-US" dirty="0" err="1"/>
              <a:t>Apted</a:t>
            </a:r>
            <a:r>
              <a:rPr lang="en-US" dirty="0"/>
              <a:t> Library helps us to compute the tree edit distance using it’s python implementation.</a:t>
            </a:r>
          </a:p>
          <a:p>
            <a:r>
              <a:rPr lang="en-US" dirty="0"/>
              <a:t>Below is an example to get the tree edit distance.</a:t>
            </a:r>
          </a:p>
        </p:txBody>
      </p:sp>
      <p:pic>
        <p:nvPicPr>
          <p:cNvPr id="4" name="image2.png">
            <a:extLst>
              <a:ext uri="{FF2B5EF4-FFF2-40B4-BE49-F238E27FC236}">
                <a16:creationId xmlns:a16="http://schemas.microsoft.com/office/drawing/2014/main" id="{00FE5502-7E39-4232-AA61-8F353AA6AB8E}"/>
              </a:ext>
            </a:extLst>
          </p:cNvPr>
          <p:cNvPicPr/>
          <p:nvPr/>
        </p:nvPicPr>
        <p:blipFill>
          <a:blip r:embed="rId2"/>
          <a:srcRect t="31725" b="59431"/>
          <a:stretch>
            <a:fillRect/>
          </a:stretch>
        </p:blipFill>
        <p:spPr>
          <a:xfrm>
            <a:off x="521744" y="5296736"/>
            <a:ext cx="11148511" cy="1196139"/>
          </a:xfrm>
          <a:prstGeom prst="rect">
            <a:avLst/>
          </a:prstGeom>
          <a:ln/>
        </p:spPr>
      </p:pic>
    </p:spTree>
    <p:extLst>
      <p:ext uri="{BB962C8B-B14F-4D97-AF65-F5344CB8AC3E}">
        <p14:creationId xmlns:p14="http://schemas.microsoft.com/office/powerpoint/2010/main" val="1665817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E89F-2FAA-4AE8-B3DD-24C957795DCE}"/>
              </a:ext>
            </a:extLst>
          </p:cNvPr>
          <p:cNvSpPr>
            <a:spLocks noGrp="1"/>
          </p:cNvSpPr>
          <p:nvPr>
            <p:ph type="title"/>
          </p:nvPr>
        </p:nvSpPr>
        <p:spPr/>
        <p:txBody>
          <a:bodyPr>
            <a:normAutofit/>
          </a:bodyPr>
          <a:lstStyle/>
          <a:p>
            <a:r>
              <a:rPr lang="en-US" sz="4000" dirty="0"/>
              <a:t>Code to convert the tree to the required format</a:t>
            </a:r>
          </a:p>
        </p:txBody>
      </p:sp>
      <p:pic>
        <p:nvPicPr>
          <p:cNvPr id="4" name="image1.png">
            <a:extLst>
              <a:ext uri="{FF2B5EF4-FFF2-40B4-BE49-F238E27FC236}">
                <a16:creationId xmlns:a16="http://schemas.microsoft.com/office/drawing/2014/main" id="{54AB5BDF-A4B3-49A7-8215-332A56FD641C}"/>
              </a:ext>
            </a:extLst>
          </p:cNvPr>
          <p:cNvPicPr>
            <a:picLocks noGrp="1"/>
          </p:cNvPicPr>
          <p:nvPr>
            <p:ph idx="1"/>
          </p:nvPr>
        </p:nvPicPr>
        <p:blipFill>
          <a:blip r:embed="rId2"/>
          <a:srcRect/>
          <a:stretch>
            <a:fillRect/>
          </a:stretch>
        </p:blipFill>
        <p:spPr>
          <a:xfrm>
            <a:off x="1363691" y="1354805"/>
            <a:ext cx="9464618" cy="5503195"/>
          </a:xfrm>
          <a:prstGeom prst="rect">
            <a:avLst/>
          </a:prstGeom>
          <a:ln/>
        </p:spPr>
      </p:pic>
    </p:spTree>
    <p:extLst>
      <p:ext uri="{BB962C8B-B14F-4D97-AF65-F5344CB8AC3E}">
        <p14:creationId xmlns:p14="http://schemas.microsoft.com/office/powerpoint/2010/main" val="3502870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5B90-F2FC-4801-8C16-80FDEC8E2229}"/>
              </a:ext>
            </a:extLst>
          </p:cNvPr>
          <p:cNvSpPr>
            <a:spLocks noGrp="1"/>
          </p:cNvSpPr>
          <p:nvPr>
            <p:ph type="title"/>
          </p:nvPr>
        </p:nvSpPr>
        <p:spPr/>
        <p:txBody>
          <a:bodyPr/>
          <a:lstStyle/>
          <a:p>
            <a:r>
              <a:rPr lang="en-US" dirty="0"/>
              <a:t>New results</a:t>
            </a:r>
          </a:p>
        </p:txBody>
      </p:sp>
      <p:graphicFrame>
        <p:nvGraphicFramePr>
          <p:cNvPr id="4" name="Content Placeholder 3">
            <a:extLst>
              <a:ext uri="{FF2B5EF4-FFF2-40B4-BE49-F238E27FC236}">
                <a16:creationId xmlns:a16="http://schemas.microsoft.com/office/drawing/2014/main" id="{64985348-E510-4A7E-8F02-4C7784F16A7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2771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8CC8-9DAD-485A-AA73-D958ECD91F78}"/>
              </a:ext>
            </a:extLst>
          </p:cNvPr>
          <p:cNvSpPr>
            <a:spLocks noGrp="1"/>
          </p:cNvSpPr>
          <p:nvPr>
            <p:ph type="title"/>
          </p:nvPr>
        </p:nvSpPr>
        <p:spPr/>
        <p:txBody>
          <a:bodyPr/>
          <a:lstStyle/>
          <a:p>
            <a:r>
              <a:rPr lang="en-US" dirty="0"/>
              <a:t>New results</a:t>
            </a:r>
          </a:p>
        </p:txBody>
      </p:sp>
      <p:graphicFrame>
        <p:nvGraphicFramePr>
          <p:cNvPr id="4" name="Content Placeholder 3">
            <a:extLst>
              <a:ext uri="{FF2B5EF4-FFF2-40B4-BE49-F238E27FC236}">
                <a16:creationId xmlns:a16="http://schemas.microsoft.com/office/drawing/2014/main" id="{31564C02-FB8C-4ED6-B587-145AF77D5B5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8021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5B90-F2FC-4801-8C16-80FDEC8E2229}"/>
              </a:ext>
            </a:extLst>
          </p:cNvPr>
          <p:cNvSpPr>
            <a:spLocks noGrp="1"/>
          </p:cNvSpPr>
          <p:nvPr>
            <p:ph type="title"/>
          </p:nvPr>
        </p:nvSpPr>
        <p:spPr/>
        <p:txBody>
          <a:bodyPr/>
          <a:lstStyle/>
          <a:p>
            <a:r>
              <a:rPr lang="en-US" dirty="0"/>
              <a:t>New results</a:t>
            </a:r>
          </a:p>
        </p:txBody>
      </p:sp>
      <p:graphicFrame>
        <p:nvGraphicFramePr>
          <p:cNvPr id="7" name="Content Placeholder 6">
            <a:extLst>
              <a:ext uri="{FF2B5EF4-FFF2-40B4-BE49-F238E27FC236}">
                <a16:creationId xmlns:a16="http://schemas.microsoft.com/office/drawing/2014/main" id="{429B5274-AD55-4C0B-9979-1CB38F6A7345}"/>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765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822A-60D2-4405-988E-7A885E52D37E}"/>
              </a:ext>
            </a:extLst>
          </p:cNvPr>
          <p:cNvSpPr>
            <a:spLocks noGrp="1"/>
          </p:cNvSpPr>
          <p:nvPr>
            <p:ph type="title"/>
          </p:nvPr>
        </p:nvSpPr>
        <p:spPr/>
        <p:txBody>
          <a:bodyPr/>
          <a:lstStyle/>
          <a:p>
            <a:r>
              <a:rPr lang="en-US" dirty="0"/>
              <a:t>Mission information display</a:t>
            </a:r>
          </a:p>
        </p:txBody>
      </p:sp>
      <p:pic>
        <p:nvPicPr>
          <p:cNvPr id="5" name="Content Placeholder 4">
            <a:extLst>
              <a:ext uri="{FF2B5EF4-FFF2-40B4-BE49-F238E27FC236}">
                <a16:creationId xmlns:a16="http://schemas.microsoft.com/office/drawing/2014/main" id="{3D6EFFB4-9A98-4D79-A573-9D369BEB31A7}"/>
              </a:ext>
            </a:extLst>
          </p:cNvPr>
          <p:cNvPicPr>
            <a:picLocks noGrp="1" noChangeAspect="1"/>
          </p:cNvPicPr>
          <p:nvPr>
            <p:ph idx="1"/>
          </p:nvPr>
        </p:nvPicPr>
        <p:blipFill>
          <a:blip r:embed="rId2"/>
          <a:stretch>
            <a:fillRect/>
          </a:stretch>
        </p:blipFill>
        <p:spPr>
          <a:xfrm>
            <a:off x="5099133" y="1690688"/>
            <a:ext cx="6642002" cy="5167312"/>
          </a:xfrm>
        </p:spPr>
      </p:pic>
      <p:sp>
        <p:nvSpPr>
          <p:cNvPr id="6" name="TextBox 5">
            <a:extLst>
              <a:ext uri="{FF2B5EF4-FFF2-40B4-BE49-F238E27FC236}">
                <a16:creationId xmlns:a16="http://schemas.microsoft.com/office/drawing/2014/main" id="{711FA0E6-1470-4563-A828-687D039814D6}"/>
              </a:ext>
            </a:extLst>
          </p:cNvPr>
          <p:cNvSpPr txBox="1"/>
          <p:nvPr/>
        </p:nvSpPr>
        <p:spPr>
          <a:xfrm>
            <a:off x="589547" y="1816768"/>
            <a:ext cx="4040354"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initial version only shows the mission name and the mission capacity.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purpose is to verify the backend returns the mission information successfully.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the later development, we will add UI and more features for the central authority. </a:t>
            </a:r>
          </a:p>
        </p:txBody>
      </p:sp>
    </p:spTree>
    <p:extLst>
      <p:ext uri="{BB962C8B-B14F-4D97-AF65-F5344CB8AC3E}">
        <p14:creationId xmlns:p14="http://schemas.microsoft.com/office/powerpoint/2010/main" val="2469469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8CC8-9DAD-485A-AA73-D958ECD91F78}"/>
              </a:ext>
            </a:extLst>
          </p:cNvPr>
          <p:cNvSpPr>
            <a:spLocks noGrp="1"/>
          </p:cNvSpPr>
          <p:nvPr>
            <p:ph type="title"/>
          </p:nvPr>
        </p:nvSpPr>
        <p:spPr/>
        <p:txBody>
          <a:bodyPr/>
          <a:lstStyle/>
          <a:p>
            <a:r>
              <a:rPr lang="en-US" dirty="0"/>
              <a:t>New results</a:t>
            </a:r>
          </a:p>
        </p:txBody>
      </p:sp>
      <p:graphicFrame>
        <p:nvGraphicFramePr>
          <p:cNvPr id="6" name="Content Placeholder 5">
            <a:extLst>
              <a:ext uri="{FF2B5EF4-FFF2-40B4-BE49-F238E27FC236}">
                <a16:creationId xmlns:a16="http://schemas.microsoft.com/office/drawing/2014/main" id="{4F96B192-18AC-4C61-97EE-308D85ABBB0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24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A00A-F21A-4392-9C6D-6AE903FD80C8}"/>
              </a:ext>
            </a:extLst>
          </p:cNvPr>
          <p:cNvSpPr>
            <a:spLocks noGrp="1"/>
          </p:cNvSpPr>
          <p:nvPr>
            <p:ph type="title"/>
          </p:nvPr>
        </p:nvSpPr>
        <p:spPr/>
        <p:txBody>
          <a:bodyPr/>
          <a:lstStyle/>
          <a:p>
            <a:r>
              <a:rPr lang="en-US" dirty="0"/>
              <a:t>Barcode generation with </a:t>
            </a:r>
            <a:r>
              <a:rPr lang="en-US" dirty="0" err="1"/>
              <a:t>ZXing</a:t>
            </a:r>
            <a:r>
              <a:rPr lang="en-US" dirty="0"/>
              <a:t> java library</a:t>
            </a:r>
          </a:p>
        </p:txBody>
      </p:sp>
      <p:pic>
        <p:nvPicPr>
          <p:cNvPr id="5" name="Content Placeholder 4">
            <a:extLst>
              <a:ext uri="{FF2B5EF4-FFF2-40B4-BE49-F238E27FC236}">
                <a16:creationId xmlns:a16="http://schemas.microsoft.com/office/drawing/2014/main" id="{AC8871DF-736B-457E-A266-563BB46772A2}"/>
              </a:ext>
            </a:extLst>
          </p:cNvPr>
          <p:cNvPicPr>
            <a:picLocks noGrp="1" noChangeAspect="1"/>
          </p:cNvPicPr>
          <p:nvPr>
            <p:ph idx="1"/>
          </p:nvPr>
        </p:nvPicPr>
        <p:blipFill>
          <a:blip r:embed="rId2"/>
          <a:stretch>
            <a:fillRect/>
          </a:stretch>
        </p:blipFill>
        <p:spPr>
          <a:xfrm>
            <a:off x="6594724" y="1957973"/>
            <a:ext cx="4759076" cy="4351338"/>
          </a:xfrm>
        </p:spPr>
      </p:pic>
      <p:pic>
        <p:nvPicPr>
          <p:cNvPr id="6" name="Content Placeholder 4">
            <a:extLst>
              <a:ext uri="{FF2B5EF4-FFF2-40B4-BE49-F238E27FC236}">
                <a16:creationId xmlns:a16="http://schemas.microsoft.com/office/drawing/2014/main" id="{942BD73F-D036-4ACC-ABA4-9CC847D73E71}"/>
              </a:ext>
            </a:extLst>
          </p:cNvPr>
          <p:cNvPicPr>
            <a:picLocks noChangeAspect="1"/>
          </p:cNvPicPr>
          <p:nvPr/>
        </p:nvPicPr>
        <p:blipFill>
          <a:blip r:embed="rId3"/>
          <a:stretch>
            <a:fillRect/>
          </a:stretch>
        </p:blipFill>
        <p:spPr>
          <a:xfrm>
            <a:off x="479007" y="2334921"/>
            <a:ext cx="4624110" cy="3597442"/>
          </a:xfrm>
          <a:prstGeom prst="rect">
            <a:avLst/>
          </a:prstGeom>
        </p:spPr>
      </p:pic>
      <p:sp>
        <p:nvSpPr>
          <p:cNvPr id="7" name="Oval 6">
            <a:extLst>
              <a:ext uri="{FF2B5EF4-FFF2-40B4-BE49-F238E27FC236}">
                <a16:creationId xmlns:a16="http://schemas.microsoft.com/office/drawing/2014/main" id="{E372CAB1-B466-4583-A3DA-99B39F1D3FE2}"/>
              </a:ext>
            </a:extLst>
          </p:cNvPr>
          <p:cNvSpPr/>
          <p:nvPr/>
        </p:nvSpPr>
        <p:spPr>
          <a:xfrm>
            <a:off x="479007" y="2622884"/>
            <a:ext cx="2167940" cy="445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2B81A16-DAE8-4804-8624-ED09956DCBBC}"/>
              </a:ext>
            </a:extLst>
          </p:cNvPr>
          <p:cNvCxnSpPr>
            <a:cxnSpLocks/>
            <a:stCxn id="7" idx="6"/>
            <a:endCxn id="5" idx="1"/>
          </p:cNvCxnSpPr>
          <p:nvPr/>
        </p:nvCxnSpPr>
        <p:spPr>
          <a:xfrm>
            <a:off x="2646947" y="2845468"/>
            <a:ext cx="3947777" cy="1288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C2FBA4B-22C9-4130-B083-37BBB316F610}"/>
              </a:ext>
            </a:extLst>
          </p:cNvPr>
          <p:cNvSpPr txBox="1"/>
          <p:nvPr/>
        </p:nvSpPr>
        <p:spPr>
          <a:xfrm>
            <a:off x="838201" y="3912002"/>
            <a:ext cx="5257800" cy="286232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000" dirty="0"/>
              <a:t>Click the mission will generate the mission code as the barcode.</a:t>
            </a:r>
          </a:p>
          <a:p>
            <a:pPr marL="342900" indent="-342900">
              <a:buFont typeface="Arial" panose="020B0604020202020204" pitchFamily="34" charset="0"/>
              <a:buChar char="•"/>
            </a:pPr>
            <a:r>
              <a:rPr lang="en-US" sz="2000" dirty="0"/>
              <a:t>In current version, we only generate the barcode to verify the </a:t>
            </a:r>
            <a:r>
              <a:rPr lang="en-US" sz="2000" dirty="0" err="1"/>
              <a:t>Zxing</a:t>
            </a:r>
            <a:r>
              <a:rPr lang="en-US" sz="2000" dirty="0"/>
              <a:t> library. In later version, we will use PDF417 code that easy to scan and recognize by android devices.</a:t>
            </a:r>
          </a:p>
          <a:p>
            <a:pPr marL="342900" indent="-342900">
              <a:buFont typeface="Arial" panose="020B0604020202020204" pitchFamily="34" charset="0"/>
              <a:buChar char="•"/>
            </a:pPr>
            <a:r>
              <a:rPr lang="en-US" sz="2000" dirty="0"/>
              <a:t>The barcode are generated at backend and will be transmit to the frontend through http response.</a:t>
            </a:r>
          </a:p>
        </p:txBody>
      </p:sp>
    </p:spTree>
    <p:extLst>
      <p:ext uri="{BB962C8B-B14F-4D97-AF65-F5344CB8AC3E}">
        <p14:creationId xmlns:p14="http://schemas.microsoft.com/office/powerpoint/2010/main" val="399484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48BB-26BC-4648-B376-3B5CAD1F0144}"/>
              </a:ext>
            </a:extLst>
          </p:cNvPr>
          <p:cNvSpPr>
            <a:spLocks noGrp="1"/>
          </p:cNvSpPr>
          <p:nvPr>
            <p:ph type="title"/>
          </p:nvPr>
        </p:nvSpPr>
        <p:spPr/>
        <p:txBody>
          <a:bodyPr/>
          <a:lstStyle/>
          <a:p>
            <a:r>
              <a:rPr lang="en-US" dirty="0"/>
              <a:t>Flow chart of central authority</a:t>
            </a:r>
          </a:p>
        </p:txBody>
      </p:sp>
      <p:pic>
        <p:nvPicPr>
          <p:cNvPr id="4" name="Content Placeholder 3">
            <a:extLst>
              <a:ext uri="{FF2B5EF4-FFF2-40B4-BE49-F238E27FC236}">
                <a16:creationId xmlns:a16="http://schemas.microsoft.com/office/drawing/2014/main" id="{2B15B0EC-8051-4C26-BBE1-3C4A0080625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47537" y="804311"/>
            <a:ext cx="9729535" cy="5688564"/>
          </a:xfrm>
          <a:prstGeom prst="rect">
            <a:avLst/>
          </a:prstGeom>
        </p:spPr>
      </p:pic>
    </p:spTree>
    <p:extLst>
      <p:ext uri="{BB962C8B-B14F-4D97-AF65-F5344CB8AC3E}">
        <p14:creationId xmlns:p14="http://schemas.microsoft.com/office/powerpoint/2010/main" val="358491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48DB-02BD-437F-84EE-0B24F417FB6D}"/>
              </a:ext>
            </a:extLst>
          </p:cNvPr>
          <p:cNvSpPr>
            <a:spLocks noGrp="1"/>
          </p:cNvSpPr>
          <p:nvPr>
            <p:ph type="title"/>
          </p:nvPr>
        </p:nvSpPr>
        <p:spPr/>
        <p:txBody>
          <a:bodyPr/>
          <a:lstStyle/>
          <a:p>
            <a:r>
              <a:rPr lang="en-US" dirty="0"/>
              <a:t>QR/Barcode scanner for android APP</a:t>
            </a:r>
          </a:p>
        </p:txBody>
      </p:sp>
      <p:sp>
        <p:nvSpPr>
          <p:cNvPr id="3" name="Content Placeholder 2">
            <a:extLst>
              <a:ext uri="{FF2B5EF4-FFF2-40B4-BE49-F238E27FC236}">
                <a16:creationId xmlns:a16="http://schemas.microsoft.com/office/drawing/2014/main" id="{B11E2CF0-D52B-4762-B430-15131689C6A4}"/>
              </a:ext>
            </a:extLst>
          </p:cNvPr>
          <p:cNvSpPr>
            <a:spLocks noGrp="1"/>
          </p:cNvSpPr>
          <p:nvPr>
            <p:ph idx="1"/>
          </p:nvPr>
        </p:nvSpPr>
        <p:spPr/>
        <p:txBody>
          <a:bodyPr>
            <a:normAutofit/>
          </a:bodyPr>
          <a:lstStyle/>
          <a:p>
            <a:r>
              <a:rPr lang="en-US" sz="2400" dirty="0">
                <a:effectLst/>
                <a:latin typeface="Times New Roman" panose="02020603050405020304" pitchFamily="18" charset="0"/>
                <a:ea typeface="SimSun" panose="02010600030101010101" pitchFamily="2" charset="-122"/>
              </a:rPr>
              <a:t>When the user needs to setup their profile in the APP for secure data sharing, he/she have to enter the username and password (or </a:t>
            </a:r>
            <a:r>
              <a:rPr lang="en-US" sz="2400" dirty="0" err="1">
                <a:effectLst/>
                <a:latin typeface="Times New Roman" panose="02020603050405020304" pitchFamily="18" charset="0"/>
                <a:ea typeface="SimSun" panose="02010600030101010101" pitchFamily="2" charset="-122"/>
              </a:rPr>
              <a:t>bioidentification</a:t>
            </a:r>
            <a:r>
              <a:rPr lang="en-US" sz="2400" dirty="0">
                <a:effectLst/>
                <a:latin typeface="Times New Roman" panose="02020603050405020304" pitchFamily="18" charset="0"/>
                <a:ea typeface="SimSun" panose="02010600030101010101" pitchFamily="2" charset="-122"/>
              </a:rPr>
              <a:t> tokens such as finger print) that already been stored in the central authority. Also, he/she needs to have the mission code which he/she intends to join.</a:t>
            </a:r>
          </a:p>
          <a:p>
            <a:r>
              <a:rPr lang="en-US" sz="2400" dirty="0">
                <a:effectLst/>
                <a:latin typeface="Times New Roman" panose="02020603050405020304" pitchFamily="18" charset="0"/>
                <a:ea typeface="SimSun" panose="02010600030101010101" pitchFamily="2" charset="-122"/>
              </a:rPr>
              <a:t>The mission code should be distributed in a secure way for example: a barcode/QR code printed in a paper. </a:t>
            </a:r>
            <a:endParaRPr lang="en-US" sz="2400" dirty="0">
              <a:latin typeface="Times New Roman" panose="02020603050405020304" pitchFamily="18" charset="0"/>
              <a:ea typeface="SimSun" panose="02010600030101010101" pitchFamily="2" charset="-122"/>
            </a:endParaRPr>
          </a:p>
          <a:p>
            <a:r>
              <a:rPr lang="en-US" sz="2400" dirty="0">
                <a:effectLst/>
                <a:latin typeface="Times New Roman" panose="02020603050405020304" pitchFamily="18" charset="0"/>
                <a:ea typeface="SimSun" panose="02010600030101010101" pitchFamily="2" charset="-122"/>
              </a:rPr>
              <a:t>The user then can scans the code with the APP and get the information without typing any numbers on the screen. </a:t>
            </a:r>
            <a:endParaRPr lang="en-US" sz="3600" dirty="0"/>
          </a:p>
        </p:txBody>
      </p:sp>
    </p:spTree>
    <p:extLst>
      <p:ext uri="{BB962C8B-B14F-4D97-AF65-F5344CB8AC3E}">
        <p14:creationId xmlns:p14="http://schemas.microsoft.com/office/powerpoint/2010/main" val="138694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4BA9-8AE7-40AD-8323-94F7B0295F69}"/>
              </a:ext>
            </a:extLst>
          </p:cNvPr>
          <p:cNvSpPr>
            <a:spLocks noGrp="1"/>
          </p:cNvSpPr>
          <p:nvPr>
            <p:ph type="title"/>
          </p:nvPr>
        </p:nvSpPr>
        <p:spPr>
          <a:xfrm>
            <a:off x="5362339" y="285082"/>
            <a:ext cx="10515600" cy="1325563"/>
          </a:xfrm>
        </p:spPr>
        <p:txBody>
          <a:bodyPr/>
          <a:lstStyle/>
          <a:p>
            <a:r>
              <a:rPr lang="en-US" dirty="0"/>
              <a:t>QR/Barcode scanner </a:t>
            </a:r>
            <a:br>
              <a:rPr lang="en-US" dirty="0"/>
            </a:br>
            <a:r>
              <a:rPr lang="en-US" dirty="0"/>
              <a:t>for android APP</a:t>
            </a:r>
          </a:p>
        </p:txBody>
      </p:sp>
      <p:pic>
        <p:nvPicPr>
          <p:cNvPr id="4" name="Content Placeholder 3">
            <a:extLst>
              <a:ext uri="{FF2B5EF4-FFF2-40B4-BE49-F238E27FC236}">
                <a16:creationId xmlns:a16="http://schemas.microsoft.com/office/drawing/2014/main" id="{F52D5DDE-CB94-48EF-B091-59E2352887A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85272" y="280904"/>
            <a:ext cx="3685939" cy="6408654"/>
          </a:xfrm>
          <a:prstGeom prst="rect">
            <a:avLst/>
          </a:prstGeom>
          <a:noFill/>
          <a:ln>
            <a:noFill/>
          </a:ln>
        </p:spPr>
      </p:pic>
      <p:cxnSp>
        <p:nvCxnSpPr>
          <p:cNvPr id="8" name="Straight Arrow Connector 7">
            <a:extLst>
              <a:ext uri="{FF2B5EF4-FFF2-40B4-BE49-F238E27FC236}">
                <a16:creationId xmlns:a16="http://schemas.microsoft.com/office/drawing/2014/main" id="{E74D5D80-6E35-4358-A628-FD841F406183}"/>
              </a:ext>
            </a:extLst>
          </p:cNvPr>
          <p:cNvCxnSpPr>
            <a:cxnSpLocks/>
          </p:cNvCxnSpPr>
          <p:nvPr/>
        </p:nvCxnSpPr>
        <p:spPr>
          <a:xfrm flipH="1" flipV="1">
            <a:off x="4271211" y="1925054"/>
            <a:ext cx="1431757" cy="4794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ECE1733-57B3-483C-9A49-EFBFFF19F7EC}"/>
              </a:ext>
            </a:extLst>
          </p:cNvPr>
          <p:cNvSpPr txBox="1"/>
          <p:nvPr/>
        </p:nvSpPr>
        <p:spPr>
          <a:xfrm>
            <a:off x="5863188" y="1988993"/>
            <a:ext cx="4989295" cy="830997"/>
          </a:xfrm>
          <a:prstGeom prst="rect">
            <a:avLst/>
          </a:prstGeom>
          <a:noFill/>
        </p:spPr>
        <p:txBody>
          <a:bodyPr wrap="square" rtlCol="0">
            <a:spAutoFit/>
          </a:bodyPr>
          <a:lstStyle/>
          <a:p>
            <a:r>
              <a:rPr lang="en-US" sz="2400" dirty="0"/>
              <a:t>Click SETUP to setup account through central authority</a:t>
            </a:r>
          </a:p>
        </p:txBody>
      </p:sp>
      <p:sp>
        <p:nvSpPr>
          <p:cNvPr id="11" name="TextBox 10">
            <a:extLst>
              <a:ext uri="{FF2B5EF4-FFF2-40B4-BE49-F238E27FC236}">
                <a16:creationId xmlns:a16="http://schemas.microsoft.com/office/drawing/2014/main" id="{DC66920B-9AFF-4DA5-8DEE-CEE0EBE70FDE}"/>
              </a:ext>
            </a:extLst>
          </p:cNvPr>
          <p:cNvSpPr txBox="1"/>
          <p:nvPr/>
        </p:nvSpPr>
        <p:spPr>
          <a:xfrm>
            <a:off x="5863188" y="3013501"/>
            <a:ext cx="4989295" cy="830997"/>
          </a:xfrm>
          <a:prstGeom prst="rect">
            <a:avLst/>
          </a:prstGeom>
          <a:noFill/>
        </p:spPr>
        <p:txBody>
          <a:bodyPr wrap="square" rtlCol="0">
            <a:spAutoFit/>
          </a:bodyPr>
          <a:lstStyle/>
          <a:p>
            <a:r>
              <a:rPr lang="en-US" sz="2400" dirty="0"/>
              <a:t>Type in the username and password that recorded in central authority</a:t>
            </a:r>
          </a:p>
        </p:txBody>
      </p:sp>
      <p:sp>
        <p:nvSpPr>
          <p:cNvPr id="12" name="TextBox 11">
            <a:extLst>
              <a:ext uri="{FF2B5EF4-FFF2-40B4-BE49-F238E27FC236}">
                <a16:creationId xmlns:a16="http://schemas.microsoft.com/office/drawing/2014/main" id="{2524FF2B-58D0-4B72-9DDA-B9667D6068D8}"/>
              </a:ext>
            </a:extLst>
          </p:cNvPr>
          <p:cNvSpPr txBox="1"/>
          <p:nvPr/>
        </p:nvSpPr>
        <p:spPr>
          <a:xfrm>
            <a:off x="5863188" y="4038009"/>
            <a:ext cx="4989295" cy="461665"/>
          </a:xfrm>
          <a:prstGeom prst="rect">
            <a:avLst/>
          </a:prstGeom>
          <a:noFill/>
        </p:spPr>
        <p:txBody>
          <a:bodyPr wrap="square" rtlCol="0">
            <a:spAutoFit/>
          </a:bodyPr>
          <a:lstStyle/>
          <a:p>
            <a:r>
              <a:rPr lang="en-US" sz="2400" dirty="0"/>
              <a:t>Click this button to view password</a:t>
            </a:r>
          </a:p>
        </p:txBody>
      </p:sp>
      <p:sp>
        <p:nvSpPr>
          <p:cNvPr id="13" name="TextBox 12">
            <a:extLst>
              <a:ext uri="{FF2B5EF4-FFF2-40B4-BE49-F238E27FC236}">
                <a16:creationId xmlns:a16="http://schemas.microsoft.com/office/drawing/2014/main" id="{BBEA3B37-A225-45AA-BD09-96F8B4061D4A}"/>
              </a:ext>
            </a:extLst>
          </p:cNvPr>
          <p:cNvSpPr txBox="1"/>
          <p:nvPr/>
        </p:nvSpPr>
        <p:spPr>
          <a:xfrm>
            <a:off x="5863188" y="4724678"/>
            <a:ext cx="4989295" cy="1938992"/>
          </a:xfrm>
          <a:prstGeom prst="rect">
            <a:avLst/>
          </a:prstGeom>
          <a:noFill/>
        </p:spPr>
        <p:txBody>
          <a:bodyPr wrap="square" rtlCol="0">
            <a:spAutoFit/>
          </a:bodyPr>
          <a:lstStyle/>
          <a:p>
            <a:r>
              <a:rPr lang="en-US" sz="2400" dirty="0"/>
              <a:t>Type in the mission code in the </a:t>
            </a:r>
            <a:r>
              <a:rPr lang="en-US" sz="2400" dirty="0" err="1"/>
              <a:t>editText</a:t>
            </a:r>
            <a:r>
              <a:rPr lang="en-US" sz="2400" dirty="0"/>
              <a:t> field. Or click the camera button to use the QR/Barcode scanner to scan the code without leave any trace of typing.</a:t>
            </a:r>
          </a:p>
        </p:txBody>
      </p:sp>
      <p:cxnSp>
        <p:nvCxnSpPr>
          <p:cNvPr id="14" name="Straight Arrow Connector 13">
            <a:extLst>
              <a:ext uri="{FF2B5EF4-FFF2-40B4-BE49-F238E27FC236}">
                <a16:creationId xmlns:a16="http://schemas.microsoft.com/office/drawing/2014/main" id="{FD56195D-6380-4C59-8AC4-A77D11349849}"/>
              </a:ext>
            </a:extLst>
          </p:cNvPr>
          <p:cNvCxnSpPr>
            <a:cxnSpLocks/>
            <a:stCxn id="11" idx="1"/>
          </p:cNvCxnSpPr>
          <p:nvPr/>
        </p:nvCxnSpPr>
        <p:spPr>
          <a:xfrm flipH="1" flipV="1">
            <a:off x="4271212" y="2404492"/>
            <a:ext cx="1591976" cy="10245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99445237-38EB-4C53-BC97-31D223FC0769}"/>
              </a:ext>
            </a:extLst>
          </p:cNvPr>
          <p:cNvCxnSpPr>
            <a:cxnSpLocks/>
            <a:stCxn id="12" idx="1"/>
          </p:cNvCxnSpPr>
          <p:nvPr/>
        </p:nvCxnSpPr>
        <p:spPr>
          <a:xfrm flipH="1" flipV="1">
            <a:off x="4267302" y="3044994"/>
            <a:ext cx="1595886" cy="12238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1070209-F80A-43D4-A9BE-4E9C79947F9A}"/>
              </a:ext>
            </a:extLst>
          </p:cNvPr>
          <p:cNvCxnSpPr>
            <a:cxnSpLocks/>
            <a:stCxn id="13" idx="1"/>
          </p:cNvCxnSpPr>
          <p:nvPr/>
        </p:nvCxnSpPr>
        <p:spPr>
          <a:xfrm flipH="1" flipV="1">
            <a:off x="4096987" y="4048642"/>
            <a:ext cx="1766201" cy="16455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5536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A11C-8145-4DE2-9222-00D068F0ABE7}"/>
              </a:ext>
            </a:extLst>
          </p:cNvPr>
          <p:cNvSpPr>
            <a:spLocks noGrp="1"/>
          </p:cNvSpPr>
          <p:nvPr>
            <p:ph type="title"/>
          </p:nvPr>
        </p:nvSpPr>
        <p:spPr/>
        <p:txBody>
          <a:bodyPr/>
          <a:lstStyle/>
          <a:p>
            <a:r>
              <a:rPr lang="en-US" dirty="0" err="1"/>
              <a:t>ReVo</a:t>
            </a:r>
            <a:r>
              <a:rPr lang="en-US" dirty="0"/>
              <a:t>-ABE object serialization - motivation</a:t>
            </a:r>
          </a:p>
        </p:txBody>
      </p:sp>
      <p:sp>
        <p:nvSpPr>
          <p:cNvPr id="3" name="Content Placeholder 2">
            <a:extLst>
              <a:ext uri="{FF2B5EF4-FFF2-40B4-BE49-F238E27FC236}">
                <a16:creationId xmlns:a16="http://schemas.microsoft.com/office/drawing/2014/main" id="{3D09C3A2-DA9C-4AC2-BA3D-C22FCD43680C}"/>
              </a:ext>
            </a:extLst>
          </p:cNvPr>
          <p:cNvSpPr>
            <a:spLocks noGrp="1"/>
          </p:cNvSpPr>
          <p:nvPr>
            <p:ph idx="1"/>
          </p:nvPr>
        </p:nvSpPr>
        <p:spPr/>
        <p:txBody>
          <a:bodyPr>
            <a:normAutofit/>
          </a:bodyPr>
          <a:lstStyle/>
          <a:p>
            <a:r>
              <a:rPr lang="en-US" sz="2400" dirty="0">
                <a:effectLst/>
                <a:latin typeface="Times New Roman" panose="02020603050405020304" pitchFamily="18" charset="0"/>
                <a:ea typeface="SimSun" panose="02010600030101010101" pitchFamily="2" charset="-122"/>
              </a:rPr>
              <a:t>Serialization is a technique that transfer an object to a binary data stream.</a:t>
            </a:r>
          </a:p>
          <a:p>
            <a:r>
              <a:rPr lang="en-US" sz="2400" dirty="0">
                <a:effectLst/>
                <a:latin typeface="Times New Roman" panose="02020603050405020304" pitchFamily="18" charset="0"/>
                <a:ea typeface="SimSun" panose="02010600030101010101" pitchFamily="2" charset="-122"/>
              </a:rPr>
              <a:t>In our case, we have to transmit the public and private keys of the </a:t>
            </a:r>
            <a:r>
              <a:rPr lang="en-US" sz="2400" dirty="0" err="1">
                <a:effectLst/>
                <a:latin typeface="Times New Roman" panose="02020603050405020304" pitchFamily="18" charset="0"/>
                <a:ea typeface="SimSun" panose="02010600030101010101" pitchFamily="2" charset="-122"/>
              </a:rPr>
              <a:t>ReVo</a:t>
            </a:r>
            <a:r>
              <a:rPr lang="en-US" sz="2400" dirty="0">
                <a:effectLst/>
                <a:latin typeface="Times New Roman" panose="02020603050405020304" pitchFamily="18" charset="0"/>
                <a:ea typeface="SimSun" panose="02010600030101010101" pitchFamily="2" charset="-122"/>
              </a:rPr>
              <a:t>-ABE from the central authority to the mobile APP.</a:t>
            </a:r>
            <a:endParaRPr lang="en-US" sz="2400" dirty="0">
              <a:latin typeface="Times New Roman" panose="02020603050405020304" pitchFamily="18" charset="0"/>
              <a:ea typeface="SimSun" panose="02010600030101010101" pitchFamily="2" charset="-122"/>
            </a:endParaRPr>
          </a:p>
          <a:p>
            <a:r>
              <a:rPr lang="en-US" sz="2400" dirty="0">
                <a:effectLst/>
                <a:latin typeface="Times New Roman" panose="02020603050405020304" pitchFamily="18" charset="0"/>
                <a:ea typeface="SimSun" panose="02010600030101010101" pitchFamily="2" charset="-122"/>
              </a:rPr>
              <a:t>However, in our design, the public and private keys are two objects which contains many JPBC paring elements which is not able to be serialized by themselves. </a:t>
            </a:r>
          </a:p>
          <a:p>
            <a:r>
              <a:rPr lang="en-US" sz="2400" dirty="0">
                <a:effectLst/>
                <a:latin typeface="Times New Roman" panose="02020603050405020304" pitchFamily="18" charset="0"/>
                <a:ea typeface="SimSun" panose="02010600030101010101" pitchFamily="2" charset="-122"/>
              </a:rPr>
              <a:t>So we have to write our own serialization function to transfer the pairing object and element object to the android app and reconstruct the pairing and element objects of </a:t>
            </a:r>
            <a:r>
              <a:rPr lang="en-US" sz="2400" dirty="0" err="1">
                <a:effectLst/>
                <a:latin typeface="Times New Roman" panose="02020603050405020304" pitchFamily="18" charset="0"/>
                <a:ea typeface="SimSun" panose="02010600030101010101" pitchFamily="2" charset="-122"/>
              </a:rPr>
              <a:t>ReVo</a:t>
            </a:r>
            <a:r>
              <a:rPr lang="en-US" sz="2400" dirty="0">
                <a:effectLst/>
                <a:latin typeface="Times New Roman" panose="02020603050405020304" pitchFamily="18" charset="0"/>
                <a:ea typeface="SimSun" panose="02010600030101010101" pitchFamily="2" charset="-122"/>
              </a:rPr>
              <a:t>-ABE </a:t>
            </a:r>
            <a:endParaRPr lang="en-US" sz="3600" dirty="0"/>
          </a:p>
        </p:txBody>
      </p:sp>
    </p:spTree>
    <p:extLst>
      <p:ext uri="{BB962C8B-B14F-4D97-AF65-F5344CB8AC3E}">
        <p14:creationId xmlns:p14="http://schemas.microsoft.com/office/powerpoint/2010/main" val="44694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472C7-4A86-4F60-919D-B78B275AD09A}"/>
              </a:ext>
            </a:extLst>
          </p:cNvPr>
          <p:cNvSpPr>
            <a:spLocks noGrp="1"/>
          </p:cNvSpPr>
          <p:nvPr>
            <p:ph idx="1"/>
          </p:nvPr>
        </p:nvSpPr>
        <p:spPr/>
        <p:txBody>
          <a:bodyPr>
            <a:normAutofit/>
          </a:bodyPr>
          <a:lstStyle/>
          <a:p>
            <a:r>
              <a:rPr lang="en-US" sz="2400" dirty="0">
                <a:effectLst/>
                <a:latin typeface="Times New Roman" panose="02020603050405020304" pitchFamily="18" charset="0"/>
                <a:ea typeface="SimSun" panose="02010600030101010101" pitchFamily="2" charset="-122"/>
              </a:rPr>
              <a:t>First, we override the </a:t>
            </a:r>
            <a:r>
              <a:rPr lang="en-US" sz="2400" dirty="0" err="1">
                <a:effectLst/>
                <a:latin typeface="Times New Roman" panose="02020603050405020304" pitchFamily="18" charset="0"/>
                <a:ea typeface="SimSun" panose="02010600030101010101" pitchFamily="2" charset="-122"/>
              </a:rPr>
              <a:t>toString</a:t>
            </a:r>
            <a:r>
              <a:rPr lang="en-US" sz="2400" dirty="0">
                <a:effectLst/>
                <a:latin typeface="Times New Roman" panose="02020603050405020304" pitchFamily="18" charset="0"/>
                <a:ea typeface="SimSun" panose="02010600030101010101" pitchFamily="2" charset="-122"/>
              </a:rPr>
              <a:t> function for all objects’ elements that outputs the byte array format of the pairing elements and the necessary information of the membership tree.</a:t>
            </a:r>
          </a:p>
          <a:p>
            <a:r>
              <a:rPr lang="en-US" sz="2400" dirty="0">
                <a:effectLst/>
                <a:latin typeface="Times New Roman" panose="02020603050405020304" pitchFamily="18" charset="0"/>
                <a:ea typeface="SimSun" panose="02010600030101010101" pitchFamily="2" charset="-122"/>
              </a:rPr>
              <a:t>Second, to ensure the security while transmitting the keys, we have used the RSA to encrypt the public and private key’s binary Stream. </a:t>
            </a:r>
          </a:p>
          <a:p>
            <a:r>
              <a:rPr lang="en-US" sz="2400" dirty="0">
                <a:effectLst/>
                <a:latin typeface="Times New Roman" panose="02020603050405020304" pitchFamily="18" charset="0"/>
                <a:ea typeface="SimSun" panose="02010600030101010101" pitchFamily="2" charset="-122"/>
              </a:rPr>
              <a:t>Third, we have implemented the decoding function in the mobile APP to reconstruct the pairing elements of the public and private keys from the byte array use the JPBC function “</a:t>
            </a:r>
            <a:r>
              <a:rPr lang="en-US" sz="2400" dirty="0" err="1">
                <a:solidFill>
                  <a:srgbClr val="000000"/>
                </a:solidFill>
                <a:latin typeface="Consolas" panose="020B0609020204030204" pitchFamily="49" charset="0"/>
              </a:rPr>
              <a:t>newElementFromBytes</a:t>
            </a:r>
            <a:r>
              <a:rPr lang="en-US" sz="2400" dirty="0">
                <a:solidFill>
                  <a:srgbClr val="000000"/>
                </a:solidFill>
                <a:latin typeface="Consolas" panose="020B0609020204030204" pitchFamily="49" charset="0"/>
              </a:rPr>
              <a:t>”</a:t>
            </a:r>
            <a:r>
              <a:rPr lang="en-US" sz="2400" dirty="0">
                <a:effectLst/>
                <a:latin typeface="Times New Roman" panose="02020603050405020304" pitchFamily="18" charset="0"/>
                <a:ea typeface="SimSun" panose="02010600030101010101" pitchFamily="2" charset="-122"/>
              </a:rPr>
              <a:t>. </a:t>
            </a:r>
            <a:endParaRPr lang="en-US" sz="3600" dirty="0"/>
          </a:p>
        </p:txBody>
      </p:sp>
      <p:sp>
        <p:nvSpPr>
          <p:cNvPr id="4" name="Title 1">
            <a:extLst>
              <a:ext uri="{FF2B5EF4-FFF2-40B4-BE49-F238E27FC236}">
                <a16:creationId xmlns:a16="http://schemas.microsoft.com/office/drawing/2014/main" id="{7B5ACE02-8D63-4150-8D9F-5754D47DBCB2}"/>
              </a:ext>
            </a:extLst>
          </p:cNvPr>
          <p:cNvSpPr>
            <a:spLocks noGrp="1"/>
          </p:cNvSpPr>
          <p:nvPr>
            <p:ph type="title"/>
          </p:nvPr>
        </p:nvSpPr>
        <p:spPr>
          <a:xfrm>
            <a:off x="838200" y="365125"/>
            <a:ext cx="10515600" cy="1325563"/>
          </a:xfrm>
        </p:spPr>
        <p:txBody>
          <a:bodyPr/>
          <a:lstStyle/>
          <a:p>
            <a:r>
              <a:rPr lang="en-US" dirty="0" err="1"/>
              <a:t>ReVo</a:t>
            </a:r>
            <a:r>
              <a:rPr lang="en-US" dirty="0"/>
              <a:t>-ABE object serialization - Solution</a:t>
            </a:r>
          </a:p>
        </p:txBody>
      </p:sp>
    </p:spTree>
    <p:extLst>
      <p:ext uri="{BB962C8B-B14F-4D97-AF65-F5344CB8AC3E}">
        <p14:creationId xmlns:p14="http://schemas.microsoft.com/office/powerpoint/2010/main" val="1444362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1918</Words>
  <Application>Microsoft Office PowerPoint</Application>
  <PresentationFormat>Widescreen</PresentationFormat>
  <Paragraphs>123</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Consolas</vt:lpstr>
      <vt:lpstr>Times New Roman</vt:lpstr>
      <vt:lpstr>Office Theme</vt:lpstr>
      <vt:lpstr>June Report </vt:lpstr>
      <vt:lpstr>Central Authority implementation</vt:lpstr>
      <vt:lpstr>Mission information display</vt:lpstr>
      <vt:lpstr>Barcode generation with ZXing java library</vt:lpstr>
      <vt:lpstr>Flow chart of central authority</vt:lpstr>
      <vt:lpstr>QR/Barcode scanner for android APP</vt:lpstr>
      <vt:lpstr>QR/Barcode scanner  for android APP</vt:lpstr>
      <vt:lpstr>ReVo-ABE object serialization - motivation</vt:lpstr>
      <vt:lpstr>ReVo-ABE object serialization - Solution</vt:lpstr>
      <vt:lpstr>Encryption and decryption functionality</vt:lpstr>
      <vt:lpstr>Conclusion</vt:lpstr>
      <vt:lpstr>Content Caching for DTN network</vt:lpstr>
      <vt:lpstr>Problem Statement</vt:lpstr>
      <vt:lpstr>Objective 1: Priority Content Delivery</vt:lpstr>
      <vt:lpstr>Trending topic detection</vt:lpstr>
      <vt:lpstr>Trending topic detection formulation</vt:lpstr>
      <vt:lpstr>Objective 2: Providing Content by Interest</vt:lpstr>
      <vt:lpstr>Congestion Handling</vt:lpstr>
      <vt:lpstr>Finding better nodes to forward</vt:lpstr>
      <vt:lpstr>Objective 3: Cache Management</vt:lpstr>
      <vt:lpstr>Dependency Tree and Parse Tree Generation</vt:lpstr>
      <vt:lpstr>Saving and loading the model locally </vt:lpstr>
      <vt:lpstr>Loss plot after training the model for 20 epochs</vt:lpstr>
      <vt:lpstr>Example of prediction results of caption generation model in local machines</vt:lpstr>
      <vt:lpstr>Tree edit distance</vt:lpstr>
      <vt:lpstr>Code to convert the tree to the required format</vt:lpstr>
      <vt:lpstr>New results</vt:lpstr>
      <vt:lpstr>New results</vt:lpstr>
      <vt:lpstr>New results</vt:lpstr>
      <vt:lpstr>New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June Report </dc:title>
  <dc:creator>Cao Xiaofei</dc:creator>
  <cp:lastModifiedBy>Cao Xiaofei</cp:lastModifiedBy>
  <cp:revision>5</cp:revision>
  <dcterms:created xsi:type="dcterms:W3CDTF">2021-07-08T05:08:32Z</dcterms:created>
  <dcterms:modified xsi:type="dcterms:W3CDTF">2021-07-08T06:23:39Z</dcterms:modified>
</cp:coreProperties>
</file>