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42" r:id="rId3"/>
    <p:sldId id="343" r:id="rId4"/>
    <p:sldId id="344" r:id="rId5"/>
    <p:sldId id="345" r:id="rId6"/>
    <p:sldId id="348" r:id="rId7"/>
    <p:sldId id="346" r:id="rId8"/>
    <p:sldId id="347" r:id="rId9"/>
    <p:sldId id="349" r:id="rId10"/>
    <p:sldId id="350" r:id="rId11"/>
    <p:sldId id="351" r:id="rId12"/>
    <p:sldId id="352" r:id="rId13"/>
    <p:sldId id="266" r:id="rId14"/>
    <p:sldId id="268" r:id="rId15"/>
    <p:sldId id="328" r:id="rId16"/>
    <p:sldId id="333" r:id="rId17"/>
    <p:sldId id="334" r:id="rId18"/>
    <p:sldId id="327" r:id="rId19"/>
    <p:sldId id="329" r:id="rId20"/>
    <p:sldId id="335" r:id="rId21"/>
    <p:sldId id="315" r:id="rId22"/>
    <p:sldId id="336" r:id="rId23"/>
    <p:sldId id="337" r:id="rId24"/>
    <p:sldId id="338" r:id="rId25"/>
    <p:sldId id="339" r:id="rId26"/>
    <p:sldId id="340" r:id="rId27"/>
    <p:sldId id="341" r:id="rId28"/>
    <p:sldId id="353" r:id="rId29"/>
    <p:sldId id="35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udi\Downloads\Simulation_Combined.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udi\Downloads\Simulation_Combined.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51082677165355"/>
          <c:y val="0.14272491980169147"/>
          <c:w val="0.88490084572761718"/>
          <c:h val="0.72409558180227462"/>
        </c:manualLayout>
      </c:layout>
      <c:barChart>
        <c:barDir val="col"/>
        <c:grouping val="clustered"/>
        <c:varyColors val="0"/>
        <c:ser>
          <c:idx val="0"/>
          <c:order val="0"/>
          <c:tx>
            <c:strRef>
              <c:f>HotTopic!$B$2</c:f>
              <c:strCache>
                <c:ptCount val="1"/>
                <c:pt idx="0">
                  <c:v>0</c:v>
                </c:pt>
              </c:strCache>
            </c:strRef>
          </c:tx>
          <c:spPr>
            <a:pattFill prst="ltDnDiag">
              <a:fgClr>
                <a:schemeClr val="accent2">
                  <a:lumMod val="7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HotTopic!$C$2:$F$2</c:f>
              <c:numCache>
                <c:formatCode>General</c:formatCode>
                <c:ptCount val="4"/>
                <c:pt idx="0">
                  <c:v>0.24199999999999999</c:v>
                </c:pt>
                <c:pt idx="1">
                  <c:v>0.28949999999999998</c:v>
                </c:pt>
                <c:pt idx="2">
                  <c:v>0.25</c:v>
                </c:pt>
                <c:pt idx="3">
                  <c:v>0.22963832522779301</c:v>
                </c:pt>
              </c:numCache>
            </c:numRef>
          </c:val>
          <c:extLst>
            <c:ext xmlns:c16="http://schemas.microsoft.com/office/drawing/2014/chart" uri="{C3380CC4-5D6E-409C-BE32-E72D297353CC}">
              <c16:uniqueId val="{00000000-F2C4-4D1E-A841-6693C792C88B}"/>
            </c:ext>
          </c:extLst>
        </c:ser>
        <c:ser>
          <c:idx val="1"/>
          <c:order val="1"/>
          <c:tx>
            <c:strRef>
              <c:f>HotTopic!$B$3</c:f>
              <c:strCache>
                <c:ptCount val="1"/>
                <c:pt idx="0">
                  <c:v>5</c:v>
                </c:pt>
              </c:strCache>
            </c:strRef>
          </c:tx>
          <c:spPr>
            <a:pattFill prst="zigZag">
              <a:fgClr>
                <a:schemeClr val="accent1">
                  <a:lumMod val="7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HotTopic!$C$3:$F$3</c:f>
              <c:numCache>
                <c:formatCode>General</c:formatCode>
                <c:ptCount val="4"/>
                <c:pt idx="0">
                  <c:v>0.27389999999999998</c:v>
                </c:pt>
                <c:pt idx="1">
                  <c:v>0.28949999999999998</c:v>
                </c:pt>
                <c:pt idx="2">
                  <c:v>0.25</c:v>
                </c:pt>
                <c:pt idx="3">
                  <c:v>0.22852031974956599</c:v>
                </c:pt>
              </c:numCache>
            </c:numRef>
          </c:val>
          <c:extLst>
            <c:ext xmlns:c16="http://schemas.microsoft.com/office/drawing/2014/chart" uri="{C3380CC4-5D6E-409C-BE32-E72D297353CC}">
              <c16:uniqueId val="{00000001-F2C4-4D1E-A841-6693C792C88B}"/>
            </c:ext>
          </c:extLst>
        </c:ser>
        <c:ser>
          <c:idx val="2"/>
          <c:order val="2"/>
          <c:tx>
            <c:strRef>
              <c:f>HotTopic!$B$4</c:f>
              <c:strCache>
                <c:ptCount val="1"/>
                <c:pt idx="0">
                  <c:v>10</c:v>
                </c:pt>
              </c:strCache>
            </c:strRef>
          </c:tx>
          <c:spPr>
            <a:pattFill prst="pct70">
              <a:fgClr>
                <a:schemeClr val="accent4">
                  <a:lumMod val="60000"/>
                  <a:lumOff val="40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HotTopic!$C$4:$F$4</c:f>
              <c:numCache>
                <c:formatCode>General</c:formatCode>
                <c:ptCount val="4"/>
                <c:pt idx="0">
                  <c:v>0.26750000000000002</c:v>
                </c:pt>
                <c:pt idx="1">
                  <c:v>0.28949999999999998</c:v>
                </c:pt>
                <c:pt idx="2">
                  <c:v>0.26319999999999999</c:v>
                </c:pt>
                <c:pt idx="3">
                  <c:v>0.22924702331041399</c:v>
                </c:pt>
              </c:numCache>
            </c:numRef>
          </c:val>
          <c:extLst>
            <c:ext xmlns:c16="http://schemas.microsoft.com/office/drawing/2014/chart" uri="{C3380CC4-5D6E-409C-BE32-E72D297353CC}">
              <c16:uniqueId val="{00000002-F2C4-4D1E-A841-6693C792C88B}"/>
            </c:ext>
          </c:extLst>
        </c:ser>
        <c:ser>
          <c:idx val="3"/>
          <c:order val="3"/>
          <c:tx>
            <c:strRef>
              <c:f>HotTopic!$B$5</c:f>
              <c:strCache>
                <c:ptCount val="1"/>
                <c:pt idx="0">
                  <c:v>15</c:v>
                </c:pt>
              </c:strCache>
            </c:strRef>
          </c:tx>
          <c:spPr>
            <a:pattFill prst="pct25">
              <a:fgClr>
                <a:schemeClr val="accent6">
                  <a:lumMod val="7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HotTopic!$C$5:$F$5</c:f>
              <c:numCache>
                <c:formatCode>General</c:formatCode>
                <c:ptCount val="4"/>
                <c:pt idx="0">
                  <c:v>0.2994</c:v>
                </c:pt>
                <c:pt idx="1">
                  <c:v>0.30259999999999998</c:v>
                </c:pt>
                <c:pt idx="2">
                  <c:v>0.25</c:v>
                </c:pt>
                <c:pt idx="3">
                  <c:v>0.229302923584325</c:v>
                </c:pt>
              </c:numCache>
            </c:numRef>
          </c:val>
          <c:extLst>
            <c:ext xmlns:c16="http://schemas.microsoft.com/office/drawing/2014/chart" uri="{C3380CC4-5D6E-409C-BE32-E72D297353CC}">
              <c16:uniqueId val="{00000003-F2C4-4D1E-A841-6693C792C88B}"/>
            </c:ext>
          </c:extLst>
        </c:ser>
        <c:ser>
          <c:idx val="4"/>
          <c:order val="4"/>
          <c:tx>
            <c:strRef>
              <c:f>HotTopic!$B$6</c:f>
              <c:strCache>
                <c:ptCount val="1"/>
                <c:pt idx="0">
                  <c:v>20</c:v>
                </c:pt>
              </c:strCache>
            </c:strRef>
          </c:tx>
          <c:spPr>
            <a:pattFill prst="dotDmnd">
              <a:fgClr>
                <a:srgbClr val="7030A0"/>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HotTopic!$C$6:$F$6</c:f>
              <c:numCache>
                <c:formatCode>General</c:formatCode>
                <c:ptCount val="4"/>
                <c:pt idx="0">
                  <c:v>0.28660000000000002</c:v>
                </c:pt>
                <c:pt idx="1">
                  <c:v>0.28949999999999998</c:v>
                </c:pt>
                <c:pt idx="2">
                  <c:v>0.23680000000000001</c:v>
                </c:pt>
                <c:pt idx="3">
                  <c:v>0.22885572139303401</c:v>
                </c:pt>
              </c:numCache>
            </c:numRef>
          </c:val>
          <c:extLst>
            <c:ext xmlns:c16="http://schemas.microsoft.com/office/drawing/2014/chart" uri="{C3380CC4-5D6E-409C-BE32-E72D297353CC}">
              <c16:uniqueId val="{00000004-F2C4-4D1E-A841-6693C792C88B}"/>
            </c:ext>
          </c:extLst>
        </c:ser>
        <c:ser>
          <c:idx val="5"/>
          <c:order val="5"/>
          <c:tx>
            <c:strRef>
              <c:f>HotTopic!$B$7</c:f>
              <c:strCache>
                <c:ptCount val="1"/>
                <c:pt idx="0">
                  <c:v>25</c:v>
                </c:pt>
              </c:strCache>
            </c:strRef>
          </c:tx>
          <c:spPr>
            <a:pattFill prst="ltHorz">
              <a:fgClr>
                <a:srgbClr val="C00000"/>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HotTopic!$C$7:$F$7</c:f>
              <c:numCache>
                <c:formatCode>General</c:formatCode>
                <c:ptCount val="4"/>
                <c:pt idx="0">
                  <c:v>0.23569999999999999</c:v>
                </c:pt>
                <c:pt idx="1">
                  <c:v>0.27629999999999999</c:v>
                </c:pt>
                <c:pt idx="2">
                  <c:v>0.28949999999999998</c:v>
                </c:pt>
                <c:pt idx="3">
                  <c:v>0.22824081838001001</c:v>
                </c:pt>
              </c:numCache>
            </c:numRef>
          </c:val>
          <c:extLst>
            <c:ext xmlns:c16="http://schemas.microsoft.com/office/drawing/2014/chart" uri="{C3380CC4-5D6E-409C-BE32-E72D297353CC}">
              <c16:uniqueId val="{00000005-F2C4-4D1E-A841-6693C792C88B}"/>
            </c:ext>
          </c:extLst>
        </c:ser>
        <c:ser>
          <c:idx val="6"/>
          <c:order val="6"/>
          <c:tx>
            <c:strRef>
              <c:f>HotTopic!$B$8</c:f>
              <c:strCache>
                <c:ptCount val="1"/>
                <c:pt idx="0">
                  <c:v>30</c:v>
                </c:pt>
              </c:strCache>
            </c:strRef>
          </c:tx>
          <c:spPr>
            <a:pattFill prst="lgConfetti">
              <a:fgClr>
                <a:schemeClr val="accent5">
                  <a:lumMod val="40000"/>
                  <a:lumOff val="60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HotTopic!$C$8:$F$8</c:f>
              <c:numCache>
                <c:formatCode>General</c:formatCode>
                <c:ptCount val="4"/>
                <c:pt idx="0">
                  <c:v>0.19109999999999999</c:v>
                </c:pt>
                <c:pt idx="1">
                  <c:v>0.31580000000000003</c:v>
                </c:pt>
                <c:pt idx="2">
                  <c:v>0.26319999999999999</c:v>
                </c:pt>
                <c:pt idx="3">
                  <c:v>0.229414724132148</c:v>
                </c:pt>
              </c:numCache>
            </c:numRef>
          </c:val>
          <c:extLst>
            <c:ext xmlns:c16="http://schemas.microsoft.com/office/drawing/2014/chart" uri="{C3380CC4-5D6E-409C-BE32-E72D297353CC}">
              <c16:uniqueId val="{00000006-F2C4-4D1E-A841-6693C792C88B}"/>
            </c:ext>
          </c:extLst>
        </c:ser>
        <c:ser>
          <c:idx val="7"/>
          <c:order val="7"/>
          <c:tx>
            <c:strRef>
              <c:f>HotTopic!$B$9</c:f>
              <c:strCache>
                <c:ptCount val="1"/>
                <c:pt idx="0">
                  <c:v>35</c:v>
                </c:pt>
              </c:strCache>
            </c:strRef>
          </c:tx>
          <c:spPr>
            <a:pattFill prst="smGrid">
              <a:fgClr>
                <a:srgbClr val="92D050"/>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HotTopic!$C$9:$F$9</c:f>
              <c:numCache>
                <c:formatCode>General</c:formatCode>
                <c:ptCount val="4"/>
                <c:pt idx="0">
                  <c:v>0.19109999999999999</c:v>
                </c:pt>
                <c:pt idx="1">
                  <c:v>0.28949999999999998</c:v>
                </c:pt>
                <c:pt idx="2">
                  <c:v>0.25</c:v>
                </c:pt>
                <c:pt idx="3">
                  <c:v>0.231315333445133</c:v>
                </c:pt>
              </c:numCache>
            </c:numRef>
          </c:val>
          <c:extLst>
            <c:ext xmlns:c16="http://schemas.microsoft.com/office/drawing/2014/chart" uri="{C3380CC4-5D6E-409C-BE32-E72D297353CC}">
              <c16:uniqueId val="{00000007-F2C4-4D1E-A841-6693C792C88B}"/>
            </c:ext>
          </c:extLst>
        </c:ser>
        <c:ser>
          <c:idx val="8"/>
          <c:order val="8"/>
          <c:tx>
            <c:strRef>
              <c:f>HotTopic!$B$10</c:f>
              <c:strCache>
                <c:ptCount val="1"/>
                <c:pt idx="0">
                  <c:v>40</c:v>
                </c:pt>
              </c:strCache>
            </c:strRef>
          </c:tx>
          <c:spPr>
            <a:pattFill prst="narVert">
              <a:fgClr>
                <a:schemeClr val="accent5">
                  <a:lumMod val="60000"/>
                  <a:lumOff val="40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HotTopic!$C$10:$F$10</c:f>
              <c:numCache>
                <c:formatCode>General</c:formatCode>
                <c:ptCount val="4"/>
                <c:pt idx="0">
                  <c:v>0.20380000000000001</c:v>
                </c:pt>
                <c:pt idx="1">
                  <c:v>0.28949999999999998</c:v>
                </c:pt>
                <c:pt idx="2">
                  <c:v>0.25</c:v>
                </c:pt>
                <c:pt idx="3">
                  <c:v>0.22907932248867999</c:v>
                </c:pt>
              </c:numCache>
            </c:numRef>
          </c:val>
          <c:extLst>
            <c:ext xmlns:c16="http://schemas.microsoft.com/office/drawing/2014/chart" uri="{C3380CC4-5D6E-409C-BE32-E72D297353CC}">
              <c16:uniqueId val="{00000008-F2C4-4D1E-A841-6693C792C88B}"/>
            </c:ext>
          </c:extLst>
        </c:ser>
        <c:ser>
          <c:idx val="9"/>
          <c:order val="9"/>
          <c:tx>
            <c:strRef>
              <c:f>HotTopic!$B$11</c:f>
              <c:strCache>
                <c:ptCount val="1"/>
                <c:pt idx="0">
                  <c:v>1000</c:v>
                </c:pt>
              </c:strCache>
            </c:strRef>
          </c:tx>
          <c:spPr>
            <a:pattFill prst="lgCheck">
              <a:fgClr>
                <a:schemeClr val="bg1">
                  <a:lumMod val="6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HotTopic!$C$11:$F$11</c:f>
              <c:numCache>
                <c:formatCode>General</c:formatCode>
                <c:ptCount val="4"/>
                <c:pt idx="0">
                  <c:v>0.21659999999999999</c:v>
                </c:pt>
                <c:pt idx="1">
                  <c:v>0.27629999999999999</c:v>
                </c:pt>
                <c:pt idx="2">
                  <c:v>0.26319999999999999</c:v>
                </c:pt>
                <c:pt idx="3">
                  <c:v>0.22991782659734999</c:v>
                </c:pt>
              </c:numCache>
            </c:numRef>
          </c:val>
          <c:extLst>
            <c:ext xmlns:c16="http://schemas.microsoft.com/office/drawing/2014/chart" uri="{C3380CC4-5D6E-409C-BE32-E72D297353CC}">
              <c16:uniqueId val="{00000009-F2C4-4D1E-A841-6693C792C88B}"/>
            </c:ext>
          </c:extLst>
        </c:ser>
        <c:dLbls>
          <c:showLegendKey val="0"/>
          <c:showVal val="0"/>
          <c:showCatName val="0"/>
          <c:showSerName val="0"/>
          <c:showPercent val="0"/>
          <c:showBubbleSize val="0"/>
        </c:dLbls>
        <c:gapWidth val="200"/>
        <c:axId val="2053552687"/>
        <c:axId val="2114509343"/>
      </c:barChart>
      <c:barChart>
        <c:barDir val="col"/>
        <c:grouping val="clustered"/>
        <c:varyColors val="0"/>
        <c:ser>
          <c:idx val="10"/>
          <c:order val="10"/>
          <c:tx>
            <c:v>Epidemic</c:v>
          </c:tx>
          <c:spPr>
            <a:solidFill>
              <a:schemeClr val="accent1">
                <a:alpha val="10000"/>
              </a:schemeClr>
            </a:solidFill>
            <a:ln>
              <a:solidFill>
                <a:schemeClr val="accent1"/>
              </a:solidFill>
            </a:ln>
            <a:effectLst/>
          </c:spPr>
          <c:invertIfNegative val="0"/>
          <c:val>
            <c:numRef>
              <c:f>HotTopic!$C$15:$F$15</c:f>
              <c:numCache>
                <c:formatCode>General</c:formatCode>
                <c:ptCount val="4"/>
                <c:pt idx="0">
                  <c:v>0.47770000000000001</c:v>
                </c:pt>
                <c:pt idx="1">
                  <c:v>0.52629999999999999</c:v>
                </c:pt>
                <c:pt idx="2">
                  <c:v>0.3947</c:v>
                </c:pt>
                <c:pt idx="3">
                  <c:v>0.29671865392140401</c:v>
                </c:pt>
              </c:numCache>
            </c:numRef>
          </c:val>
          <c:extLst>
            <c:ext xmlns:c16="http://schemas.microsoft.com/office/drawing/2014/chart" uri="{C3380CC4-5D6E-409C-BE32-E72D297353CC}">
              <c16:uniqueId val="{0000000A-F2C4-4D1E-A841-6693C792C88B}"/>
            </c:ext>
          </c:extLst>
        </c:ser>
        <c:ser>
          <c:idx val="11"/>
          <c:order val="11"/>
          <c:tx>
            <c:strRef>
              <c:f>HotTopic!$B$3</c:f>
              <c:strCache>
                <c:ptCount val="1"/>
                <c:pt idx="0">
                  <c:v>5</c:v>
                </c:pt>
              </c:strCache>
            </c:strRef>
          </c:tx>
          <c:spPr>
            <a:solidFill>
              <a:schemeClr val="accent1">
                <a:alpha val="10000"/>
              </a:schemeClr>
            </a:solidFill>
            <a:ln>
              <a:solidFill>
                <a:schemeClr val="accent1"/>
              </a:solidFill>
            </a:ln>
            <a:effectLst/>
          </c:spPr>
          <c:invertIfNegative val="0"/>
          <c:val>
            <c:numRef>
              <c:f>HotTopic!$C$16:$F$16</c:f>
              <c:numCache>
                <c:formatCode>General</c:formatCode>
                <c:ptCount val="4"/>
                <c:pt idx="0">
                  <c:v>0.44590000000000002</c:v>
                </c:pt>
                <c:pt idx="1">
                  <c:v>0.51319999999999999</c:v>
                </c:pt>
                <c:pt idx="2">
                  <c:v>0.42109999999999997</c:v>
                </c:pt>
                <c:pt idx="3">
                  <c:v>0.29364413885627999</c:v>
                </c:pt>
              </c:numCache>
            </c:numRef>
          </c:val>
          <c:extLst>
            <c:ext xmlns:c16="http://schemas.microsoft.com/office/drawing/2014/chart" uri="{C3380CC4-5D6E-409C-BE32-E72D297353CC}">
              <c16:uniqueId val="{0000000B-F2C4-4D1E-A841-6693C792C88B}"/>
            </c:ext>
          </c:extLst>
        </c:ser>
        <c:ser>
          <c:idx val="12"/>
          <c:order val="12"/>
          <c:tx>
            <c:strRef>
              <c:f>HotTopic!$B$4</c:f>
              <c:strCache>
                <c:ptCount val="1"/>
                <c:pt idx="0">
                  <c:v>10</c:v>
                </c:pt>
              </c:strCache>
            </c:strRef>
          </c:tx>
          <c:spPr>
            <a:solidFill>
              <a:schemeClr val="accent1">
                <a:alpha val="10000"/>
              </a:schemeClr>
            </a:solidFill>
            <a:ln>
              <a:solidFill>
                <a:schemeClr val="accent1"/>
              </a:solidFill>
            </a:ln>
            <a:effectLst/>
          </c:spPr>
          <c:invertIfNegative val="0"/>
          <c:val>
            <c:numRef>
              <c:f>HotTopic!$C$17:$F$17</c:f>
              <c:numCache>
                <c:formatCode>General</c:formatCode>
                <c:ptCount val="4"/>
                <c:pt idx="0">
                  <c:v>0.54779999999999995</c:v>
                </c:pt>
                <c:pt idx="1">
                  <c:v>0.52629999999999999</c:v>
                </c:pt>
                <c:pt idx="2">
                  <c:v>0.36840000000000001</c:v>
                </c:pt>
                <c:pt idx="3">
                  <c:v>0.29280563474761001</c:v>
                </c:pt>
              </c:numCache>
            </c:numRef>
          </c:val>
          <c:extLst>
            <c:ext xmlns:c16="http://schemas.microsoft.com/office/drawing/2014/chart" uri="{C3380CC4-5D6E-409C-BE32-E72D297353CC}">
              <c16:uniqueId val="{0000000C-F2C4-4D1E-A841-6693C792C88B}"/>
            </c:ext>
          </c:extLst>
        </c:ser>
        <c:ser>
          <c:idx val="13"/>
          <c:order val="13"/>
          <c:tx>
            <c:strRef>
              <c:f>HotTopic!$B$5</c:f>
              <c:strCache>
                <c:ptCount val="1"/>
                <c:pt idx="0">
                  <c:v>15</c:v>
                </c:pt>
              </c:strCache>
            </c:strRef>
          </c:tx>
          <c:spPr>
            <a:solidFill>
              <a:schemeClr val="accent1">
                <a:alpha val="10000"/>
              </a:schemeClr>
            </a:solidFill>
            <a:ln>
              <a:solidFill>
                <a:schemeClr val="accent1"/>
              </a:solidFill>
            </a:ln>
            <a:effectLst/>
          </c:spPr>
          <c:invertIfNegative val="0"/>
          <c:val>
            <c:numRef>
              <c:f>HotTopic!$C$18:$F$18</c:f>
              <c:numCache>
                <c:formatCode>General</c:formatCode>
                <c:ptCount val="4"/>
                <c:pt idx="0">
                  <c:v>0.51590000000000003</c:v>
                </c:pt>
                <c:pt idx="1">
                  <c:v>0.52629999999999999</c:v>
                </c:pt>
                <c:pt idx="2">
                  <c:v>0.44740000000000002</c:v>
                </c:pt>
                <c:pt idx="3">
                  <c:v>0.29442674269103902</c:v>
                </c:pt>
              </c:numCache>
            </c:numRef>
          </c:val>
          <c:extLst>
            <c:ext xmlns:c16="http://schemas.microsoft.com/office/drawing/2014/chart" uri="{C3380CC4-5D6E-409C-BE32-E72D297353CC}">
              <c16:uniqueId val="{0000000D-F2C4-4D1E-A841-6693C792C88B}"/>
            </c:ext>
          </c:extLst>
        </c:ser>
        <c:ser>
          <c:idx val="14"/>
          <c:order val="14"/>
          <c:tx>
            <c:strRef>
              <c:f>HotTopic!$B$6</c:f>
              <c:strCache>
                <c:ptCount val="1"/>
                <c:pt idx="0">
                  <c:v>20</c:v>
                </c:pt>
              </c:strCache>
            </c:strRef>
          </c:tx>
          <c:spPr>
            <a:solidFill>
              <a:schemeClr val="accent1">
                <a:alpha val="10000"/>
              </a:schemeClr>
            </a:solidFill>
            <a:ln>
              <a:solidFill>
                <a:schemeClr val="accent1"/>
              </a:solidFill>
            </a:ln>
            <a:effectLst/>
          </c:spPr>
          <c:invertIfNegative val="0"/>
          <c:val>
            <c:numRef>
              <c:f>HotTopic!$C$19:$F$19</c:f>
              <c:numCache>
                <c:formatCode>General</c:formatCode>
                <c:ptCount val="4"/>
                <c:pt idx="0">
                  <c:v>0.44590000000000002</c:v>
                </c:pt>
                <c:pt idx="1">
                  <c:v>0.52629999999999999</c:v>
                </c:pt>
                <c:pt idx="2">
                  <c:v>0.40789999999999998</c:v>
                </c:pt>
                <c:pt idx="3">
                  <c:v>0.29414724132148201</c:v>
                </c:pt>
              </c:numCache>
            </c:numRef>
          </c:val>
          <c:extLst>
            <c:ext xmlns:c16="http://schemas.microsoft.com/office/drawing/2014/chart" uri="{C3380CC4-5D6E-409C-BE32-E72D297353CC}">
              <c16:uniqueId val="{0000000E-F2C4-4D1E-A841-6693C792C88B}"/>
            </c:ext>
          </c:extLst>
        </c:ser>
        <c:ser>
          <c:idx val="15"/>
          <c:order val="15"/>
          <c:tx>
            <c:strRef>
              <c:f>HotTopic!$B$7</c:f>
              <c:strCache>
                <c:ptCount val="1"/>
                <c:pt idx="0">
                  <c:v>25</c:v>
                </c:pt>
              </c:strCache>
            </c:strRef>
          </c:tx>
          <c:spPr>
            <a:solidFill>
              <a:schemeClr val="accent1">
                <a:alpha val="10000"/>
              </a:schemeClr>
            </a:solidFill>
            <a:ln>
              <a:solidFill>
                <a:schemeClr val="accent1"/>
              </a:solidFill>
            </a:ln>
            <a:effectLst/>
          </c:spPr>
          <c:invertIfNegative val="0"/>
          <c:val>
            <c:numRef>
              <c:f>HotTopic!$C$20:$F$20</c:f>
              <c:numCache>
                <c:formatCode>General</c:formatCode>
                <c:ptCount val="4"/>
                <c:pt idx="0">
                  <c:v>0.47770000000000001</c:v>
                </c:pt>
                <c:pt idx="1">
                  <c:v>0.51319999999999999</c:v>
                </c:pt>
                <c:pt idx="2">
                  <c:v>0.40789999999999998</c:v>
                </c:pt>
                <c:pt idx="3">
                  <c:v>0.29291743529543202</c:v>
                </c:pt>
              </c:numCache>
            </c:numRef>
          </c:val>
          <c:extLst>
            <c:ext xmlns:c16="http://schemas.microsoft.com/office/drawing/2014/chart" uri="{C3380CC4-5D6E-409C-BE32-E72D297353CC}">
              <c16:uniqueId val="{0000000F-F2C4-4D1E-A841-6693C792C88B}"/>
            </c:ext>
          </c:extLst>
        </c:ser>
        <c:ser>
          <c:idx val="16"/>
          <c:order val="16"/>
          <c:tx>
            <c:strRef>
              <c:f>HotTopic!$B$8</c:f>
              <c:strCache>
                <c:ptCount val="1"/>
                <c:pt idx="0">
                  <c:v>30</c:v>
                </c:pt>
              </c:strCache>
            </c:strRef>
          </c:tx>
          <c:spPr>
            <a:solidFill>
              <a:schemeClr val="accent1">
                <a:alpha val="10000"/>
              </a:schemeClr>
            </a:solidFill>
            <a:ln>
              <a:solidFill>
                <a:schemeClr val="accent1"/>
              </a:solidFill>
            </a:ln>
            <a:effectLst/>
          </c:spPr>
          <c:invertIfNegative val="0"/>
          <c:val>
            <c:numRef>
              <c:f>HotTopic!$C$21:$F$21</c:f>
              <c:numCache>
                <c:formatCode>General</c:formatCode>
                <c:ptCount val="4"/>
                <c:pt idx="0">
                  <c:v>0.42680000000000001</c:v>
                </c:pt>
                <c:pt idx="1">
                  <c:v>0.5</c:v>
                </c:pt>
                <c:pt idx="2">
                  <c:v>0.40789999999999998</c:v>
                </c:pt>
                <c:pt idx="3">
                  <c:v>0.29705405556487202</c:v>
                </c:pt>
              </c:numCache>
            </c:numRef>
          </c:val>
          <c:extLst>
            <c:ext xmlns:c16="http://schemas.microsoft.com/office/drawing/2014/chart" uri="{C3380CC4-5D6E-409C-BE32-E72D297353CC}">
              <c16:uniqueId val="{00000010-F2C4-4D1E-A841-6693C792C88B}"/>
            </c:ext>
          </c:extLst>
        </c:ser>
        <c:ser>
          <c:idx val="17"/>
          <c:order val="17"/>
          <c:tx>
            <c:strRef>
              <c:f>HotTopic!$B$9</c:f>
              <c:strCache>
                <c:ptCount val="1"/>
                <c:pt idx="0">
                  <c:v>35</c:v>
                </c:pt>
              </c:strCache>
            </c:strRef>
          </c:tx>
          <c:spPr>
            <a:solidFill>
              <a:schemeClr val="accent1">
                <a:alpha val="10000"/>
              </a:schemeClr>
            </a:solidFill>
            <a:ln>
              <a:solidFill>
                <a:schemeClr val="accent1"/>
              </a:solidFill>
            </a:ln>
            <a:effectLst/>
          </c:spPr>
          <c:invertIfNegative val="0"/>
          <c:val>
            <c:numRef>
              <c:f>HotTopic!$C$21:$F$21</c:f>
              <c:numCache>
                <c:formatCode>General</c:formatCode>
                <c:ptCount val="4"/>
                <c:pt idx="0">
                  <c:v>0.42680000000000001</c:v>
                </c:pt>
                <c:pt idx="1">
                  <c:v>0.5</c:v>
                </c:pt>
                <c:pt idx="2">
                  <c:v>0.40789999999999998</c:v>
                </c:pt>
                <c:pt idx="3">
                  <c:v>0.29705405556487202</c:v>
                </c:pt>
              </c:numCache>
            </c:numRef>
          </c:val>
          <c:extLst>
            <c:ext xmlns:c16="http://schemas.microsoft.com/office/drawing/2014/chart" uri="{C3380CC4-5D6E-409C-BE32-E72D297353CC}">
              <c16:uniqueId val="{00000011-F2C4-4D1E-A841-6693C792C88B}"/>
            </c:ext>
          </c:extLst>
        </c:ser>
        <c:ser>
          <c:idx val="18"/>
          <c:order val="18"/>
          <c:tx>
            <c:strRef>
              <c:f>HotTopic!$B$10</c:f>
              <c:strCache>
                <c:ptCount val="1"/>
                <c:pt idx="0">
                  <c:v>40</c:v>
                </c:pt>
              </c:strCache>
            </c:strRef>
          </c:tx>
          <c:spPr>
            <a:solidFill>
              <a:schemeClr val="accent1">
                <a:alpha val="10000"/>
              </a:schemeClr>
            </a:solidFill>
            <a:ln>
              <a:solidFill>
                <a:schemeClr val="accent1"/>
              </a:solidFill>
            </a:ln>
            <a:effectLst/>
          </c:spPr>
          <c:invertIfNegative val="0"/>
          <c:val>
            <c:numRef>
              <c:f>HotTopic!$C$23:$F$23</c:f>
              <c:numCache>
                <c:formatCode>General</c:formatCode>
                <c:ptCount val="4"/>
                <c:pt idx="0">
                  <c:v>0.4204</c:v>
                </c:pt>
                <c:pt idx="1">
                  <c:v>0.52629999999999999</c:v>
                </c:pt>
                <c:pt idx="2">
                  <c:v>0.3947</c:v>
                </c:pt>
                <c:pt idx="3">
                  <c:v>0.29347643803454598</c:v>
                </c:pt>
              </c:numCache>
            </c:numRef>
          </c:val>
          <c:extLst>
            <c:ext xmlns:c16="http://schemas.microsoft.com/office/drawing/2014/chart" uri="{C3380CC4-5D6E-409C-BE32-E72D297353CC}">
              <c16:uniqueId val="{00000012-F2C4-4D1E-A841-6693C792C88B}"/>
            </c:ext>
          </c:extLst>
        </c:ser>
        <c:ser>
          <c:idx val="19"/>
          <c:order val="19"/>
          <c:tx>
            <c:strRef>
              <c:f>HotTopic!$B$11</c:f>
              <c:strCache>
                <c:ptCount val="1"/>
                <c:pt idx="0">
                  <c:v>1000</c:v>
                </c:pt>
              </c:strCache>
            </c:strRef>
          </c:tx>
          <c:spPr>
            <a:solidFill>
              <a:schemeClr val="accent1">
                <a:alpha val="10000"/>
              </a:schemeClr>
            </a:solidFill>
            <a:ln>
              <a:solidFill>
                <a:schemeClr val="accent1"/>
              </a:solidFill>
            </a:ln>
            <a:effectLst/>
          </c:spPr>
          <c:invertIfNegative val="0"/>
          <c:val>
            <c:numRef>
              <c:f>HotTopic!$C$24:$F$24</c:f>
              <c:numCache>
                <c:formatCode>General</c:formatCode>
                <c:ptCount val="4"/>
                <c:pt idx="0">
                  <c:v>0.45860000000000001</c:v>
                </c:pt>
                <c:pt idx="1">
                  <c:v>0.52629999999999999</c:v>
                </c:pt>
                <c:pt idx="2">
                  <c:v>0.3947</c:v>
                </c:pt>
                <c:pt idx="3">
                  <c:v>0.29364413885627999</c:v>
                </c:pt>
              </c:numCache>
            </c:numRef>
          </c:val>
          <c:extLst>
            <c:ext xmlns:c16="http://schemas.microsoft.com/office/drawing/2014/chart" uri="{C3380CC4-5D6E-409C-BE32-E72D297353CC}">
              <c16:uniqueId val="{00000013-F2C4-4D1E-A841-6693C792C88B}"/>
            </c:ext>
          </c:extLst>
        </c:ser>
        <c:dLbls>
          <c:showLegendKey val="0"/>
          <c:showVal val="0"/>
          <c:showCatName val="0"/>
          <c:showSerName val="0"/>
          <c:showPercent val="0"/>
          <c:showBubbleSize val="0"/>
        </c:dLbls>
        <c:gapWidth val="200"/>
        <c:axId val="534064824"/>
        <c:axId val="534064496"/>
      </c:barChart>
      <c:catAx>
        <c:axId val="205355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4509343"/>
        <c:crosses val="autoZero"/>
        <c:auto val="1"/>
        <c:lblAlgn val="ctr"/>
        <c:lblOffset val="100"/>
        <c:noMultiLvlLbl val="0"/>
      </c:catAx>
      <c:valAx>
        <c:axId val="2114509343"/>
        <c:scaling>
          <c:orientation val="minMax"/>
        </c:scaling>
        <c:delete val="0"/>
        <c:axPos val="l"/>
        <c:majorGridlines>
          <c:spPr>
            <a:ln w="317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Delivery Ratio</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53552687"/>
        <c:crosses val="autoZero"/>
        <c:crossBetween val="between"/>
      </c:valAx>
      <c:valAx>
        <c:axId val="534064496"/>
        <c:scaling>
          <c:orientation val="minMax"/>
        </c:scaling>
        <c:delete val="1"/>
        <c:axPos val="r"/>
        <c:numFmt formatCode="General" sourceLinked="1"/>
        <c:majorTickMark val="out"/>
        <c:minorTickMark val="none"/>
        <c:tickLblPos val="nextTo"/>
        <c:crossAx val="534064824"/>
        <c:crosses val="max"/>
        <c:crossBetween val="between"/>
      </c:valAx>
      <c:catAx>
        <c:axId val="534064824"/>
        <c:scaling>
          <c:orientation val="minMax"/>
        </c:scaling>
        <c:delete val="1"/>
        <c:axPos val="b"/>
        <c:majorTickMark val="out"/>
        <c:minorTickMark val="none"/>
        <c:tickLblPos val="nextTo"/>
        <c:crossAx val="534064496"/>
        <c:crosses val="autoZero"/>
        <c:auto val="1"/>
        <c:lblAlgn val="ctr"/>
        <c:lblOffset val="100"/>
        <c:noMultiLvlLbl val="0"/>
      </c:catAx>
      <c:spPr>
        <a:noFill/>
        <a:ln>
          <a:noFill/>
        </a:ln>
        <a:effectLst/>
      </c:spPr>
    </c:plotArea>
    <c:legend>
      <c:legendPos val="t"/>
      <c:legendEntry>
        <c:idx val="11"/>
        <c:delete val="1"/>
      </c:legendEntry>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legendEntry>
        <c:idx val="18"/>
        <c:delete val="1"/>
      </c:legendEntry>
      <c:legendEntry>
        <c:idx val="19"/>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51082677165355"/>
          <c:y val="0.1334656605424322"/>
          <c:w val="0.88490084572761718"/>
          <c:h val="0.73335484106153404"/>
        </c:manualLayout>
      </c:layout>
      <c:barChart>
        <c:barDir val="col"/>
        <c:grouping val="clustered"/>
        <c:varyColors val="0"/>
        <c:ser>
          <c:idx val="0"/>
          <c:order val="0"/>
          <c:tx>
            <c:strRef>
              <c:f>HotTopic!$P$2</c:f>
              <c:strCache>
                <c:ptCount val="1"/>
                <c:pt idx="0">
                  <c:v>0</c:v>
                </c:pt>
              </c:strCache>
            </c:strRef>
          </c:tx>
          <c:spPr>
            <a:pattFill prst="ltDnDiag">
              <a:fgClr>
                <a:schemeClr val="accent2">
                  <a:lumMod val="7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HotTopic!$Q$2:$T$2</c:f>
              <c:numCache>
                <c:formatCode>General</c:formatCode>
                <c:ptCount val="4"/>
                <c:pt idx="0">
                  <c:v>0.38700000000000001</c:v>
                </c:pt>
                <c:pt idx="1">
                  <c:v>0.44180000000000003</c:v>
                </c:pt>
                <c:pt idx="2">
                  <c:v>0.42899999999999999</c:v>
                </c:pt>
                <c:pt idx="3">
                  <c:v>0.44352376798953302</c:v>
                </c:pt>
              </c:numCache>
            </c:numRef>
          </c:val>
          <c:extLst>
            <c:ext xmlns:c16="http://schemas.microsoft.com/office/drawing/2014/chart" uri="{C3380CC4-5D6E-409C-BE32-E72D297353CC}">
              <c16:uniqueId val="{00000000-F4D3-4B97-A197-904297043FB9}"/>
            </c:ext>
          </c:extLst>
        </c:ser>
        <c:ser>
          <c:idx val="1"/>
          <c:order val="1"/>
          <c:tx>
            <c:strRef>
              <c:f>HotTopic!$P$3</c:f>
              <c:strCache>
                <c:ptCount val="1"/>
                <c:pt idx="0">
                  <c:v>15</c:v>
                </c:pt>
              </c:strCache>
            </c:strRef>
          </c:tx>
          <c:spPr>
            <a:pattFill prst="zigZag">
              <a:fgClr>
                <a:schemeClr val="accent1">
                  <a:lumMod val="7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HotTopic!$Q$3:$T$3</c:f>
              <c:numCache>
                <c:formatCode>General</c:formatCode>
                <c:ptCount val="4"/>
                <c:pt idx="0">
                  <c:v>0.4869</c:v>
                </c:pt>
                <c:pt idx="1">
                  <c:v>0.54630000000000001</c:v>
                </c:pt>
                <c:pt idx="2">
                  <c:v>0.53959999999999997</c:v>
                </c:pt>
                <c:pt idx="3">
                  <c:v>0.44490478267189998</c:v>
                </c:pt>
              </c:numCache>
            </c:numRef>
          </c:val>
          <c:extLst>
            <c:ext xmlns:c16="http://schemas.microsoft.com/office/drawing/2014/chart" uri="{C3380CC4-5D6E-409C-BE32-E72D297353CC}">
              <c16:uniqueId val="{00000001-F4D3-4B97-A197-904297043FB9}"/>
            </c:ext>
          </c:extLst>
        </c:ser>
        <c:ser>
          <c:idx val="2"/>
          <c:order val="2"/>
          <c:tx>
            <c:strRef>
              <c:f>HotTopic!$P$4</c:f>
              <c:strCache>
                <c:ptCount val="1"/>
                <c:pt idx="0">
                  <c:v>30</c:v>
                </c:pt>
              </c:strCache>
            </c:strRef>
          </c:tx>
          <c:spPr>
            <a:pattFill prst="pct70">
              <a:fgClr>
                <a:schemeClr val="accent4">
                  <a:lumMod val="60000"/>
                  <a:lumOff val="40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HotTopic!$Q$4:$T$4</c:f>
              <c:numCache>
                <c:formatCode>General</c:formatCode>
                <c:ptCount val="4"/>
                <c:pt idx="0">
                  <c:v>0.59370000000000001</c:v>
                </c:pt>
                <c:pt idx="1">
                  <c:v>0.54330000000000001</c:v>
                </c:pt>
                <c:pt idx="2">
                  <c:v>0.59789999999999999</c:v>
                </c:pt>
                <c:pt idx="3">
                  <c:v>0.43858118912632599</c:v>
                </c:pt>
              </c:numCache>
            </c:numRef>
          </c:val>
          <c:extLst>
            <c:ext xmlns:c16="http://schemas.microsoft.com/office/drawing/2014/chart" uri="{C3380CC4-5D6E-409C-BE32-E72D297353CC}">
              <c16:uniqueId val="{00000002-F4D3-4B97-A197-904297043FB9}"/>
            </c:ext>
          </c:extLst>
        </c:ser>
        <c:ser>
          <c:idx val="3"/>
          <c:order val="3"/>
          <c:tx>
            <c:strRef>
              <c:f>HotTopic!$P$5</c:f>
              <c:strCache>
                <c:ptCount val="1"/>
                <c:pt idx="0">
                  <c:v>45</c:v>
                </c:pt>
              </c:strCache>
            </c:strRef>
          </c:tx>
          <c:spPr>
            <a:pattFill prst="pct25">
              <a:fgClr>
                <a:schemeClr val="accent6">
                  <a:lumMod val="7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HotTopic!$Q$5:$T$5</c:f>
              <c:numCache>
                <c:formatCode>General</c:formatCode>
                <c:ptCount val="4"/>
                <c:pt idx="0">
                  <c:v>0.62170000000000003</c:v>
                </c:pt>
                <c:pt idx="1">
                  <c:v>0.65069999999999995</c:v>
                </c:pt>
                <c:pt idx="2">
                  <c:v>0.66820000000000002</c:v>
                </c:pt>
                <c:pt idx="3">
                  <c:v>0.43799970926006598</c:v>
                </c:pt>
              </c:numCache>
            </c:numRef>
          </c:val>
          <c:extLst>
            <c:ext xmlns:c16="http://schemas.microsoft.com/office/drawing/2014/chart" uri="{C3380CC4-5D6E-409C-BE32-E72D297353CC}">
              <c16:uniqueId val="{00000003-F4D3-4B97-A197-904297043FB9}"/>
            </c:ext>
          </c:extLst>
        </c:ser>
        <c:ser>
          <c:idx val="4"/>
          <c:order val="4"/>
          <c:tx>
            <c:strRef>
              <c:f>HotTopic!$P$6</c:f>
              <c:strCache>
                <c:ptCount val="1"/>
                <c:pt idx="0">
                  <c:v>60</c:v>
                </c:pt>
              </c:strCache>
            </c:strRef>
          </c:tx>
          <c:spPr>
            <a:pattFill prst="dotDmnd">
              <a:fgClr>
                <a:srgbClr val="7030A0"/>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HotTopic!$Q$6:$T$6</c:f>
              <c:numCache>
                <c:formatCode>General</c:formatCode>
                <c:ptCount val="4"/>
                <c:pt idx="0">
                  <c:v>0.6532</c:v>
                </c:pt>
                <c:pt idx="1">
                  <c:v>0.69399999999999995</c:v>
                </c:pt>
                <c:pt idx="2">
                  <c:v>0.71299999999999997</c:v>
                </c:pt>
                <c:pt idx="3">
                  <c:v>0.43799970926006598</c:v>
                </c:pt>
              </c:numCache>
            </c:numRef>
          </c:val>
          <c:extLst>
            <c:ext xmlns:c16="http://schemas.microsoft.com/office/drawing/2014/chart" uri="{C3380CC4-5D6E-409C-BE32-E72D297353CC}">
              <c16:uniqueId val="{00000004-F4D3-4B97-A197-904297043FB9}"/>
            </c:ext>
          </c:extLst>
        </c:ser>
        <c:ser>
          <c:idx val="5"/>
          <c:order val="5"/>
          <c:tx>
            <c:strRef>
              <c:f>HotTopic!$P$7</c:f>
              <c:strCache>
                <c:ptCount val="1"/>
                <c:pt idx="0">
                  <c:v>75</c:v>
                </c:pt>
              </c:strCache>
            </c:strRef>
          </c:tx>
          <c:spPr>
            <a:pattFill prst="ltHorz">
              <a:fgClr>
                <a:srgbClr val="C00000"/>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HotTopic!$Q$7:$T$7</c:f>
              <c:numCache>
                <c:formatCode>General</c:formatCode>
                <c:ptCount val="4"/>
                <c:pt idx="0">
                  <c:v>0.64449999999999996</c:v>
                </c:pt>
                <c:pt idx="1">
                  <c:v>0.67159999999999997</c:v>
                </c:pt>
                <c:pt idx="2">
                  <c:v>0.71450000000000002</c:v>
                </c:pt>
                <c:pt idx="3">
                  <c:v>0.44185201337403601</c:v>
                </c:pt>
              </c:numCache>
            </c:numRef>
          </c:val>
          <c:extLst>
            <c:ext xmlns:c16="http://schemas.microsoft.com/office/drawing/2014/chart" uri="{C3380CC4-5D6E-409C-BE32-E72D297353CC}">
              <c16:uniqueId val="{00000005-F4D3-4B97-A197-904297043FB9}"/>
            </c:ext>
          </c:extLst>
        </c:ser>
        <c:ser>
          <c:idx val="6"/>
          <c:order val="6"/>
          <c:tx>
            <c:strRef>
              <c:f>HotTopic!$P$8</c:f>
              <c:strCache>
                <c:ptCount val="1"/>
                <c:pt idx="0">
                  <c:v>90</c:v>
                </c:pt>
              </c:strCache>
            </c:strRef>
          </c:tx>
          <c:spPr>
            <a:pattFill prst="lgConfetti">
              <a:fgClr>
                <a:schemeClr val="accent5">
                  <a:lumMod val="40000"/>
                  <a:lumOff val="60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HotTopic!$Q$8:$T$8</c:f>
              <c:numCache>
                <c:formatCode>General</c:formatCode>
                <c:ptCount val="4"/>
                <c:pt idx="0">
                  <c:v>0.6462</c:v>
                </c:pt>
                <c:pt idx="1">
                  <c:v>0.67759999999999998</c:v>
                </c:pt>
                <c:pt idx="2">
                  <c:v>0.69810000000000005</c:v>
                </c:pt>
                <c:pt idx="3">
                  <c:v>0.43879924407617299</c:v>
                </c:pt>
              </c:numCache>
            </c:numRef>
          </c:val>
          <c:extLst>
            <c:ext xmlns:c16="http://schemas.microsoft.com/office/drawing/2014/chart" uri="{C3380CC4-5D6E-409C-BE32-E72D297353CC}">
              <c16:uniqueId val="{00000006-F4D3-4B97-A197-904297043FB9}"/>
            </c:ext>
          </c:extLst>
        </c:ser>
        <c:ser>
          <c:idx val="7"/>
          <c:order val="7"/>
          <c:tx>
            <c:strRef>
              <c:f>HotTopic!$P$9</c:f>
              <c:strCache>
                <c:ptCount val="1"/>
                <c:pt idx="0">
                  <c:v>105</c:v>
                </c:pt>
              </c:strCache>
            </c:strRef>
          </c:tx>
          <c:spPr>
            <a:pattFill prst="smGrid">
              <a:fgClr>
                <a:srgbClr val="92D050"/>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HotTopic!$Q$9:$T$9</c:f>
              <c:numCache>
                <c:formatCode>General</c:formatCode>
                <c:ptCount val="4"/>
                <c:pt idx="0">
                  <c:v>0.62870000000000004</c:v>
                </c:pt>
                <c:pt idx="1">
                  <c:v>0.65820000000000001</c:v>
                </c:pt>
                <c:pt idx="2">
                  <c:v>0.68910000000000005</c:v>
                </c:pt>
                <c:pt idx="3">
                  <c:v>0.43807239424334898</c:v>
                </c:pt>
              </c:numCache>
            </c:numRef>
          </c:val>
          <c:extLst>
            <c:ext xmlns:c16="http://schemas.microsoft.com/office/drawing/2014/chart" uri="{C3380CC4-5D6E-409C-BE32-E72D297353CC}">
              <c16:uniqueId val="{00000007-F4D3-4B97-A197-904297043FB9}"/>
            </c:ext>
          </c:extLst>
        </c:ser>
        <c:ser>
          <c:idx val="8"/>
          <c:order val="8"/>
          <c:tx>
            <c:strRef>
              <c:f>HotTopic!$P$10</c:f>
              <c:strCache>
                <c:ptCount val="1"/>
                <c:pt idx="0">
                  <c:v>120</c:v>
                </c:pt>
              </c:strCache>
            </c:strRef>
          </c:tx>
          <c:spPr>
            <a:pattFill prst="narVert">
              <a:fgClr>
                <a:schemeClr val="accent5">
                  <a:lumMod val="60000"/>
                  <a:lumOff val="40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HotTopic!$Q$10:$T$10</c:f>
              <c:numCache>
                <c:formatCode>General</c:formatCode>
                <c:ptCount val="4"/>
                <c:pt idx="0">
                  <c:v>0.3468</c:v>
                </c:pt>
                <c:pt idx="1">
                  <c:v>0.67610000000000003</c:v>
                </c:pt>
                <c:pt idx="2">
                  <c:v>0.66669999999999996</c:v>
                </c:pt>
                <c:pt idx="3">
                  <c:v>0.43887192905945599</c:v>
                </c:pt>
              </c:numCache>
            </c:numRef>
          </c:val>
          <c:extLst>
            <c:ext xmlns:c16="http://schemas.microsoft.com/office/drawing/2014/chart" uri="{C3380CC4-5D6E-409C-BE32-E72D297353CC}">
              <c16:uniqueId val="{00000008-F4D3-4B97-A197-904297043FB9}"/>
            </c:ext>
          </c:extLst>
        </c:ser>
        <c:ser>
          <c:idx val="9"/>
          <c:order val="9"/>
          <c:tx>
            <c:strRef>
              <c:f>HotTopic!$P$11</c:f>
              <c:strCache>
                <c:ptCount val="1"/>
                <c:pt idx="0">
                  <c:v>1000</c:v>
                </c:pt>
              </c:strCache>
            </c:strRef>
          </c:tx>
          <c:spPr>
            <a:pattFill prst="lgCheck">
              <a:fgClr>
                <a:schemeClr val="bg1">
                  <a:lumMod val="6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HotTopic!$Q$11:$T$11</c:f>
              <c:numCache>
                <c:formatCode>General</c:formatCode>
                <c:ptCount val="4"/>
                <c:pt idx="0">
                  <c:v>0.2329</c:v>
                </c:pt>
                <c:pt idx="1">
                  <c:v>0.25219999999999998</c:v>
                </c:pt>
                <c:pt idx="2">
                  <c:v>0.2601</c:v>
                </c:pt>
                <c:pt idx="3">
                  <c:v>0.45849687454571803</c:v>
                </c:pt>
              </c:numCache>
            </c:numRef>
          </c:val>
          <c:extLst>
            <c:ext xmlns:c16="http://schemas.microsoft.com/office/drawing/2014/chart" uri="{C3380CC4-5D6E-409C-BE32-E72D297353CC}">
              <c16:uniqueId val="{00000009-F4D3-4B97-A197-904297043FB9}"/>
            </c:ext>
          </c:extLst>
        </c:ser>
        <c:dLbls>
          <c:showLegendKey val="0"/>
          <c:showVal val="0"/>
          <c:showCatName val="0"/>
          <c:showSerName val="0"/>
          <c:showPercent val="0"/>
          <c:showBubbleSize val="0"/>
        </c:dLbls>
        <c:gapWidth val="200"/>
        <c:axId val="2053552687"/>
        <c:axId val="2114509343"/>
      </c:barChart>
      <c:barChart>
        <c:barDir val="col"/>
        <c:grouping val="clustered"/>
        <c:varyColors val="0"/>
        <c:ser>
          <c:idx val="10"/>
          <c:order val="10"/>
          <c:tx>
            <c:v>Epidemic</c:v>
          </c:tx>
          <c:spPr>
            <a:solidFill>
              <a:schemeClr val="accent1">
                <a:alpha val="10000"/>
              </a:schemeClr>
            </a:solidFill>
            <a:ln>
              <a:solidFill>
                <a:schemeClr val="accent1"/>
              </a:solidFill>
            </a:ln>
            <a:effectLst/>
          </c:spPr>
          <c:invertIfNegative val="0"/>
          <c:val>
            <c:numRef>
              <c:f>HotTopic!$Q$15:$T$15</c:f>
              <c:numCache>
                <c:formatCode>General</c:formatCode>
                <c:ptCount val="4"/>
                <c:pt idx="0">
                  <c:v>0.7601</c:v>
                </c:pt>
                <c:pt idx="1">
                  <c:v>0.80900000000000005</c:v>
                </c:pt>
                <c:pt idx="2">
                  <c:v>0.81610000000000005</c:v>
                </c:pt>
                <c:pt idx="3">
                  <c:v>0.65569123419101605</c:v>
                </c:pt>
              </c:numCache>
            </c:numRef>
          </c:val>
          <c:extLst>
            <c:ext xmlns:c16="http://schemas.microsoft.com/office/drawing/2014/chart" uri="{C3380CC4-5D6E-409C-BE32-E72D297353CC}">
              <c16:uniqueId val="{0000000A-F4D3-4B97-A197-904297043FB9}"/>
            </c:ext>
          </c:extLst>
        </c:ser>
        <c:ser>
          <c:idx val="11"/>
          <c:order val="11"/>
          <c:tx>
            <c:strRef>
              <c:f>HotTopic!$P$3</c:f>
              <c:strCache>
                <c:ptCount val="1"/>
                <c:pt idx="0">
                  <c:v>15</c:v>
                </c:pt>
              </c:strCache>
            </c:strRef>
          </c:tx>
          <c:spPr>
            <a:solidFill>
              <a:schemeClr val="accent1">
                <a:alpha val="10000"/>
              </a:schemeClr>
            </a:solidFill>
            <a:ln>
              <a:solidFill>
                <a:schemeClr val="accent1"/>
              </a:solidFill>
            </a:ln>
            <a:effectLst/>
          </c:spPr>
          <c:invertIfNegative val="0"/>
          <c:val>
            <c:numRef>
              <c:f>HotTopic!$Q$16:$T$16</c:f>
              <c:numCache>
                <c:formatCode>General</c:formatCode>
                <c:ptCount val="4"/>
                <c:pt idx="0">
                  <c:v>0.80559999999999998</c:v>
                </c:pt>
                <c:pt idx="1">
                  <c:v>0.84930000000000005</c:v>
                </c:pt>
                <c:pt idx="2">
                  <c:v>0.84599999999999997</c:v>
                </c:pt>
                <c:pt idx="3">
                  <c:v>0.65205698502689302</c:v>
                </c:pt>
              </c:numCache>
            </c:numRef>
          </c:val>
          <c:extLst>
            <c:ext xmlns:c16="http://schemas.microsoft.com/office/drawing/2014/chart" uri="{C3380CC4-5D6E-409C-BE32-E72D297353CC}">
              <c16:uniqueId val="{0000000B-F4D3-4B97-A197-904297043FB9}"/>
            </c:ext>
          </c:extLst>
        </c:ser>
        <c:ser>
          <c:idx val="12"/>
          <c:order val="12"/>
          <c:tx>
            <c:strRef>
              <c:f>HotTopic!$P$4</c:f>
              <c:strCache>
                <c:ptCount val="1"/>
                <c:pt idx="0">
                  <c:v>30</c:v>
                </c:pt>
              </c:strCache>
            </c:strRef>
          </c:tx>
          <c:spPr>
            <a:solidFill>
              <a:schemeClr val="accent1">
                <a:alpha val="10000"/>
              </a:schemeClr>
            </a:solidFill>
            <a:ln>
              <a:solidFill>
                <a:schemeClr val="accent1"/>
              </a:solidFill>
            </a:ln>
            <a:effectLst/>
          </c:spPr>
          <c:invertIfNegative val="0"/>
          <c:val>
            <c:numRef>
              <c:f>HotTopic!$Q$17:$T$17</c:f>
              <c:numCache>
                <c:formatCode>General</c:formatCode>
                <c:ptCount val="4"/>
                <c:pt idx="0">
                  <c:v>0.85109999999999997</c:v>
                </c:pt>
                <c:pt idx="1">
                  <c:v>0.86570000000000003</c:v>
                </c:pt>
                <c:pt idx="2">
                  <c:v>0.90280000000000005</c:v>
                </c:pt>
                <c:pt idx="3">
                  <c:v>0.649149585695595</c:v>
                </c:pt>
              </c:numCache>
            </c:numRef>
          </c:val>
          <c:extLst>
            <c:ext xmlns:c16="http://schemas.microsoft.com/office/drawing/2014/chart" uri="{C3380CC4-5D6E-409C-BE32-E72D297353CC}">
              <c16:uniqueId val="{0000000C-F4D3-4B97-A197-904297043FB9}"/>
            </c:ext>
          </c:extLst>
        </c:ser>
        <c:ser>
          <c:idx val="13"/>
          <c:order val="13"/>
          <c:tx>
            <c:strRef>
              <c:f>HotTopic!$P$5</c:f>
              <c:strCache>
                <c:ptCount val="1"/>
                <c:pt idx="0">
                  <c:v>45</c:v>
                </c:pt>
              </c:strCache>
            </c:strRef>
          </c:tx>
          <c:spPr>
            <a:solidFill>
              <a:schemeClr val="accent1">
                <a:alpha val="10000"/>
              </a:schemeClr>
            </a:solidFill>
            <a:ln>
              <a:solidFill>
                <a:schemeClr val="accent1"/>
              </a:solidFill>
            </a:ln>
            <a:effectLst/>
          </c:spPr>
          <c:invertIfNegative val="0"/>
          <c:val>
            <c:numRef>
              <c:f>HotTopic!$Q$18:$T$18</c:f>
              <c:numCache>
                <c:formatCode>General</c:formatCode>
                <c:ptCount val="4"/>
                <c:pt idx="0">
                  <c:v>0.86509999999999998</c:v>
                </c:pt>
                <c:pt idx="1">
                  <c:v>0.9224</c:v>
                </c:pt>
                <c:pt idx="2">
                  <c:v>0.96709999999999996</c:v>
                </c:pt>
                <c:pt idx="3">
                  <c:v>0.64384358191597602</c:v>
                </c:pt>
              </c:numCache>
            </c:numRef>
          </c:val>
          <c:extLst>
            <c:ext xmlns:c16="http://schemas.microsoft.com/office/drawing/2014/chart" uri="{C3380CC4-5D6E-409C-BE32-E72D297353CC}">
              <c16:uniqueId val="{0000000D-F4D3-4B97-A197-904297043FB9}"/>
            </c:ext>
          </c:extLst>
        </c:ser>
        <c:ser>
          <c:idx val="14"/>
          <c:order val="14"/>
          <c:tx>
            <c:strRef>
              <c:f>HotTopic!$P$6</c:f>
              <c:strCache>
                <c:ptCount val="1"/>
                <c:pt idx="0">
                  <c:v>60</c:v>
                </c:pt>
              </c:strCache>
            </c:strRef>
          </c:tx>
          <c:spPr>
            <a:solidFill>
              <a:schemeClr val="accent1">
                <a:alpha val="10000"/>
              </a:schemeClr>
            </a:solidFill>
            <a:ln>
              <a:solidFill>
                <a:schemeClr val="accent1"/>
              </a:solidFill>
            </a:ln>
            <a:effectLst/>
          </c:spPr>
          <c:invertIfNegative val="0"/>
          <c:val>
            <c:numRef>
              <c:f>HotTopic!$Q$19:$T$19</c:f>
              <c:numCache>
                <c:formatCode>General</c:formatCode>
                <c:ptCount val="4"/>
                <c:pt idx="0">
                  <c:v>0.92469999999999997</c:v>
                </c:pt>
                <c:pt idx="1">
                  <c:v>0.97009999999999996</c:v>
                </c:pt>
                <c:pt idx="2">
                  <c:v>0.97309999999999997</c:v>
                </c:pt>
                <c:pt idx="3">
                  <c:v>0.65053060037796195</c:v>
                </c:pt>
              </c:numCache>
            </c:numRef>
          </c:val>
          <c:extLst>
            <c:ext xmlns:c16="http://schemas.microsoft.com/office/drawing/2014/chart" uri="{C3380CC4-5D6E-409C-BE32-E72D297353CC}">
              <c16:uniqueId val="{0000000E-F4D3-4B97-A197-904297043FB9}"/>
            </c:ext>
          </c:extLst>
        </c:ser>
        <c:ser>
          <c:idx val="15"/>
          <c:order val="15"/>
          <c:tx>
            <c:strRef>
              <c:f>HotTopic!$P$7</c:f>
              <c:strCache>
                <c:ptCount val="1"/>
                <c:pt idx="0">
                  <c:v>75</c:v>
                </c:pt>
              </c:strCache>
            </c:strRef>
          </c:tx>
          <c:spPr>
            <a:solidFill>
              <a:schemeClr val="accent1">
                <a:alpha val="10000"/>
              </a:schemeClr>
            </a:solidFill>
            <a:ln>
              <a:solidFill>
                <a:schemeClr val="accent1"/>
              </a:solidFill>
            </a:ln>
            <a:effectLst/>
          </c:spPr>
          <c:invertIfNegative val="0"/>
          <c:val>
            <c:numRef>
              <c:f>HotTopic!$Q$20:$T$20</c:f>
              <c:numCache>
                <c:formatCode>General</c:formatCode>
                <c:ptCount val="4"/>
                <c:pt idx="0">
                  <c:v>0.93700000000000006</c:v>
                </c:pt>
                <c:pt idx="1">
                  <c:v>0.96419999999999995</c:v>
                </c:pt>
                <c:pt idx="2">
                  <c:v>0.97460000000000002</c:v>
                </c:pt>
                <c:pt idx="3">
                  <c:v>0.64660561128070904</c:v>
                </c:pt>
              </c:numCache>
            </c:numRef>
          </c:val>
          <c:extLst>
            <c:ext xmlns:c16="http://schemas.microsoft.com/office/drawing/2014/chart" uri="{C3380CC4-5D6E-409C-BE32-E72D297353CC}">
              <c16:uniqueId val="{0000000F-F4D3-4B97-A197-904297043FB9}"/>
            </c:ext>
          </c:extLst>
        </c:ser>
        <c:ser>
          <c:idx val="16"/>
          <c:order val="16"/>
          <c:tx>
            <c:strRef>
              <c:f>HotTopic!$P$8</c:f>
              <c:strCache>
                <c:ptCount val="1"/>
                <c:pt idx="0">
                  <c:v>90</c:v>
                </c:pt>
              </c:strCache>
            </c:strRef>
          </c:tx>
          <c:spPr>
            <a:solidFill>
              <a:schemeClr val="accent1">
                <a:alpha val="10000"/>
              </a:schemeClr>
            </a:solidFill>
            <a:ln>
              <a:solidFill>
                <a:schemeClr val="accent1"/>
              </a:solidFill>
            </a:ln>
            <a:effectLst/>
          </c:spPr>
          <c:invertIfNegative val="0"/>
          <c:val>
            <c:numRef>
              <c:f>HotTopic!$Q$21:$T$21</c:f>
              <c:numCache>
                <c:formatCode>General</c:formatCode>
                <c:ptCount val="4"/>
                <c:pt idx="0">
                  <c:v>0.93169999999999997</c:v>
                </c:pt>
                <c:pt idx="1">
                  <c:v>0.97009999999999996</c:v>
                </c:pt>
                <c:pt idx="2">
                  <c:v>0.96860000000000002</c:v>
                </c:pt>
                <c:pt idx="3">
                  <c:v>0.64595144643116698</c:v>
                </c:pt>
              </c:numCache>
            </c:numRef>
          </c:val>
          <c:extLst>
            <c:ext xmlns:c16="http://schemas.microsoft.com/office/drawing/2014/chart" uri="{C3380CC4-5D6E-409C-BE32-E72D297353CC}">
              <c16:uniqueId val="{00000010-F4D3-4B97-A197-904297043FB9}"/>
            </c:ext>
          </c:extLst>
        </c:ser>
        <c:ser>
          <c:idx val="17"/>
          <c:order val="17"/>
          <c:tx>
            <c:strRef>
              <c:f>HotTopic!$P$9</c:f>
              <c:strCache>
                <c:ptCount val="1"/>
                <c:pt idx="0">
                  <c:v>105</c:v>
                </c:pt>
              </c:strCache>
            </c:strRef>
          </c:tx>
          <c:spPr>
            <a:solidFill>
              <a:schemeClr val="accent1">
                <a:alpha val="10000"/>
              </a:schemeClr>
            </a:solidFill>
            <a:ln>
              <a:solidFill>
                <a:schemeClr val="accent1"/>
              </a:solidFill>
            </a:ln>
            <a:effectLst/>
          </c:spPr>
          <c:invertIfNegative val="0"/>
          <c:val>
            <c:numRef>
              <c:f>HotTopic!$Q$21:$T$21</c:f>
              <c:numCache>
                <c:formatCode>General</c:formatCode>
                <c:ptCount val="4"/>
                <c:pt idx="0">
                  <c:v>0.93169999999999997</c:v>
                </c:pt>
                <c:pt idx="1">
                  <c:v>0.97009999999999996</c:v>
                </c:pt>
                <c:pt idx="2">
                  <c:v>0.96860000000000002</c:v>
                </c:pt>
                <c:pt idx="3">
                  <c:v>0.64595144643116698</c:v>
                </c:pt>
              </c:numCache>
            </c:numRef>
          </c:val>
          <c:extLst>
            <c:ext xmlns:c16="http://schemas.microsoft.com/office/drawing/2014/chart" uri="{C3380CC4-5D6E-409C-BE32-E72D297353CC}">
              <c16:uniqueId val="{00000011-F4D3-4B97-A197-904297043FB9}"/>
            </c:ext>
          </c:extLst>
        </c:ser>
        <c:ser>
          <c:idx val="18"/>
          <c:order val="18"/>
          <c:tx>
            <c:strRef>
              <c:f>HotTopic!$P$10</c:f>
              <c:strCache>
                <c:ptCount val="1"/>
                <c:pt idx="0">
                  <c:v>120</c:v>
                </c:pt>
              </c:strCache>
            </c:strRef>
          </c:tx>
          <c:spPr>
            <a:solidFill>
              <a:schemeClr val="accent1">
                <a:alpha val="10000"/>
              </a:schemeClr>
            </a:solidFill>
            <a:ln>
              <a:solidFill>
                <a:schemeClr val="accent1"/>
              </a:solidFill>
            </a:ln>
            <a:effectLst/>
          </c:spPr>
          <c:invertIfNegative val="0"/>
          <c:val>
            <c:numRef>
              <c:f>HotTopic!$Q$23:$T$23</c:f>
              <c:numCache>
                <c:formatCode>General</c:formatCode>
                <c:ptCount val="4"/>
                <c:pt idx="0">
                  <c:v>0.5867</c:v>
                </c:pt>
                <c:pt idx="1">
                  <c:v>0.95820000000000005</c:v>
                </c:pt>
                <c:pt idx="2">
                  <c:v>0.95809999999999995</c:v>
                </c:pt>
                <c:pt idx="3">
                  <c:v>0.64987643552841901</c:v>
                </c:pt>
              </c:numCache>
            </c:numRef>
          </c:val>
          <c:extLst>
            <c:ext xmlns:c16="http://schemas.microsoft.com/office/drawing/2014/chart" uri="{C3380CC4-5D6E-409C-BE32-E72D297353CC}">
              <c16:uniqueId val="{00000012-F4D3-4B97-A197-904297043FB9}"/>
            </c:ext>
          </c:extLst>
        </c:ser>
        <c:ser>
          <c:idx val="19"/>
          <c:order val="19"/>
          <c:tx>
            <c:strRef>
              <c:f>HotTopic!$P$11</c:f>
              <c:strCache>
                <c:ptCount val="1"/>
                <c:pt idx="0">
                  <c:v>1000</c:v>
                </c:pt>
              </c:strCache>
            </c:strRef>
          </c:tx>
          <c:spPr>
            <a:solidFill>
              <a:schemeClr val="accent1">
                <a:alpha val="10000"/>
              </a:schemeClr>
            </a:solidFill>
            <a:ln>
              <a:solidFill>
                <a:schemeClr val="accent1"/>
              </a:solidFill>
            </a:ln>
            <a:effectLst/>
          </c:spPr>
          <c:invertIfNegative val="0"/>
          <c:val>
            <c:numRef>
              <c:f>HotTopic!$Q$24:$T$24</c:f>
              <c:numCache>
                <c:formatCode>General</c:formatCode>
                <c:ptCount val="4"/>
                <c:pt idx="0">
                  <c:v>0.52539999999999998</c:v>
                </c:pt>
                <c:pt idx="1">
                  <c:v>0.65820000000000001</c:v>
                </c:pt>
                <c:pt idx="2">
                  <c:v>0.65469999999999995</c:v>
                </c:pt>
                <c:pt idx="3">
                  <c:v>0.66572176188399401</c:v>
                </c:pt>
              </c:numCache>
            </c:numRef>
          </c:val>
          <c:extLst>
            <c:ext xmlns:c16="http://schemas.microsoft.com/office/drawing/2014/chart" uri="{C3380CC4-5D6E-409C-BE32-E72D297353CC}">
              <c16:uniqueId val="{00000013-F4D3-4B97-A197-904297043FB9}"/>
            </c:ext>
          </c:extLst>
        </c:ser>
        <c:dLbls>
          <c:showLegendKey val="0"/>
          <c:showVal val="0"/>
          <c:showCatName val="0"/>
          <c:showSerName val="0"/>
          <c:showPercent val="0"/>
          <c:showBubbleSize val="0"/>
        </c:dLbls>
        <c:gapWidth val="200"/>
        <c:axId val="534064824"/>
        <c:axId val="534064496"/>
      </c:barChart>
      <c:catAx>
        <c:axId val="205355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4509343"/>
        <c:crosses val="autoZero"/>
        <c:auto val="1"/>
        <c:lblAlgn val="ctr"/>
        <c:lblOffset val="100"/>
        <c:noMultiLvlLbl val="0"/>
      </c:catAx>
      <c:valAx>
        <c:axId val="2114509343"/>
        <c:scaling>
          <c:orientation val="minMax"/>
          <c:max val="1"/>
        </c:scaling>
        <c:delete val="0"/>
        <c:axPos val="l"/>
        <c:majorGridlines>
          <c:spPr>
            <a:ln w="317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Delivery Ratio</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53552687"/>
        <c:crosses val="autoZero"/>
        <c:crossBetween val="between"/>
      </c:valAx>
      <c:valAx>
        <c:axId val="534064496"/>
        <c:scaling>
          <c:orientation val="minMax"/>
        </c:scaling>
        <c:delete val="1"/>
        <c:axPos val="r"/>
        <c:numFmt formatCode="General" sourceLinked="1"/>
        <c:majorTickMark val="out"/>
        <c:minorTickMark val="none"/>
        <c:tickLblPos val="nextTo"/>
        <c:crossAx val="534064824"/>
        <c:crosses val="max"/>
        <c:crossBetween val="between"/>
      </c:valAx>
      <c:catAx>
        <c:axId val="534064824"/>
        <c:scaling>
          <c:orientation val="minMax"/>
        </c:scaling>
        <c:delete val="1"/>
        <c:axPos val="b"/>
        <c:majorTickMark val="out"/>
        <c:minorTickMark val="none"/>
        <c:tickLblPos val="nextTo"/>
        <c:crossAx val="534064496"/>
        <c:crosses val="autoZero"/>
        <c:auto val="1"/>
        <c:lblAlgn val="ctr"/>
        <c:lblOffset val="100"/>
        <c:noMultiLvlLbl val="0"/>
      </c:catAx>
      <c:spPr>
        <a:noFill/>
        <a:ln>
          <a:noFill/>
        </a:ln>
        <a:effectLst/>
      </c:spPr>
    </c:plotArea>
    <c:legend>
      <c:legendPos val="t"/>
      <c:legendEntry>
        <c:idx val="11"/>
        <c:delete val="1"/>
      </c:legendEntry>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legendEntry>
        <c:idx val="18"/>
        <c:delete val="1"/>
      </c:legendEntry>
      <c:legendEntry>
        <c:idx val="19"/>
        <c:delete val="1"/>
      </c:legendEntry>
      <c:layout>
        <c:manualLayout>
          <c:xMode val="edge"/>
          <c:yMode val="edge"/>
          <c:x val="8.8986354775828447E-2"/>
          <c:y val="3.2407407407407406E-2"/>
          <c:w val="0.9"/>
          <c:h val="9.492381160688247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0.0112</cdr:x>
      <cdr:y>0.01968</cdr:y>
    </cdr:from>
    <cdr:to>
      <cdr:x>0.04661</cdr:x>
      <cdr:y>0.12384</cdr:y>
    </cdr:to>
    <cdr:sp macro="" textlink="">
      <cdr:nvSpPr>
        <cdr:cNvPr id="2" name="TextBox 1">
          <a:extLst xmlns:a="http://schemas.openxmlformats.org/drawingml/2006/main">
            <a:ext uri="{FF2B5EF4-FFF2-40B4-BE49-F238E27FC236}">
              <a16:creationId xmlns:a16="http://schemas.microsoft.com/office/drawing/2014/main" id="{FB237ECD-4CAE-478B-A6B6-7756C1623171}"/>
            </a:ext>
          </a:extLst>
        </cdr:cNvPr>
        <cdr:cNvSpPr txBox="1"/>
      </cdr:nvSpPr>
      <cdr:spPr>
        <a:xfrm xmlns:a="http://schemas.openxmlformats.org/drawingml/2006/main">
          <a:off x="58394" y="53987"/>
          <a:ext cx="184560" cy="2857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l-GR" sz="1200"/>
            <a:t>θ</a:t>
          </a:r>
          <a:r>
            <a:rPr lang="en-US" sz="1200"/>
            <a:t> =</a:t>
          </a:r>
        </a:p>
      </cdr:txBody>
    </cdr:sp>
  </cdr:relSizeAnchor>
</c:userShapes>
</file>

<file path=ppt/drawings/drawing2.xml><?xml version="1.0" encoding="utf-8"?>
<c:userShapes xmlns:c="http://schemas.openxmlformats.org/drawingml/2006/chart">
  <cdr:relSizeAnchor xmlns:cdr="http://schemas.openxmlformats.org/drawingml/2006/chartDrawing">
    <cdr:from>
      <cdr:x>0.0422</cdr:x>
      <cdr:y>0.02901</cdr:y>
    </cdr:from>
    <cdr:to>
      <cdr:x>0.07761</cdr:x>
      <cdr:y>0.13317</cdr:y>
    </cdr:to>
    <cdr:sp macro="" textlink="">
      <cdr:nvSpPr>
        <cdr:cNvPr id="2" name="TextBox 1">
          <a:extLst xmlns:a="http://schemas.openxmlformats.org/drawingml/2006/main">
            <a:ext uri="{FF2B5EF4-FFF2-40B4-BE49-F238E27FC236}">
              <a16:creationId xmlns:a16="http://schemas.microsoft.com/office/drawing/2014/main" id="{FB237ECD-4CAE-478B-A6B6-7756C1623171}"/>
            </a:ext>
          </a:extLst>
        </cdr:cNvPr>
        <cdr:cNvSpPr txBox="1"/>
      </cdr:nvSpPr>
      <cdr:spPr>
        <a:xfrm xmlns:a="http://schemas.openxmlformats.org/drawingml/2006/main">
          <a:off x="219961" y="79592"/>
          <a:ext cx="184561" cy="2857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l-GR" sz="1200"/>
            <a:t>θ</a:t>
          </a:r>
          <a:r>
            <a:rPr lang="en-US" sz="1200"/>
            <a:t>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BBEDC-D2BC-4C88-BE33-9811ADD37777}"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D2EC-1482-4B3B-9463-DB7E761276E9}" type="slidenum">
              <a:rPr lang="en-US" smtClean="0"/>
              <a:t>‹#›</a:t>
            </a:fld>
            <a:endParaRPr lang="en-US"/>
          </a:p>
        </p:txBody>
      </p:sp>
    </p:spTree>
    <p:extLst>
      <p:ext uri="{BB962C8B-B14F-4D97-AF65-F5344CB8AC3E}">
        <p14:creationId xmlns:p14="http://schemas.microsoft.com/office/powerpoint/2010/main" val="1878939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D2EC-1482-4B3B-9463-DB7E761276E9}" type="slidenum">
              <a:rPr lang="en-US" smtClean="0"/>
              <a:t>1</a:t>
            </a:fld>
            <a:endParaRPr lang="en-US"/>
          </a:p>
        </p:txBody>
      </p:sp>
    </p:spTree>
    <p:extLst>
      <p:ext uri="{BB962C8B-B14F-4D97-AF65-F5344CB8AC3E}">
        <p14:creationId xmlns:p14="http://schemas.microsoft.com/office/powerpoint/2010/main" val="193355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D2EC-1482-4B3B-9463-DB7E761276E9}" type="slidenum">
              <a:rPr lang="en-US" smtClean="0"/>
              <a:t>25</a:t>
            </a:fld>
            <a:endParaRPr lang="en-US"/>
          </a:p>
        </p:txBody>
      </p:sp>
    </p:spTree>
    <p:extLst>
      <p:ext uri="{BB962C8B-B14F-4D97-AF65-F5344CB8AC3E}">
        <p14:creationId xmlns:p14="http://schemas.microsoft.com/office/powerpoint/2010/main" val="334483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FB68-9400-4D32-81A4-B2AD755CF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CC718-4921-416E-BD79-124B30224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EAC90-ED5E-4B76-A940-B808C13B91B9}"/>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5" name="Footer Placeholder 4">
            <a:extLst>
              <a:ext uri="{FF2B5EF4-FFF2-40B4-BE49-F238E27FC236}">
                <a16:creationId xmlns:a16="http://schemas.microsoft.com/office/drawing/2014/main" id="{9CFC185E-162A-42E5-9766-23B4FB71C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EB27F-CBE8-4F73-BCE4-AB3815ADA5BD}"/>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37323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0311-07FD-4D43-8FCF-3BB8949D3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9210F-1833-4A5F-878F-4F63C6A01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5DD1E-E7E3-47FD-8CA5-2F919F59AD9F}"/>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5" name="Footer Placeholder 4">
            <a:extLst>
              <a:ext uri="{FF2B5EF4-FFF2-40B4-BE49-F238E27FC236}">
                <a16:creationId xmlns:a16="http://schemas.microsoft.com/office/drawing/2014/main" id="{B9C03112-7351-4CF5-B0DF-2F523FB2D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43EBA-34EF-4BA9-9F44-AC14051F9A56}"/>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98153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F418E-9DAB-4ED4-86B9-2AF37D806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CBE9B-5B88-40D2-B609-D35AB1906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8BF93-4D1B-4A47-ADA1-4A6A27DB528E}"/>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5" name="Footer Placeholder 4">
            <a:extLst>
              <a:ext uri="{FF2B5EF4-FFF2-40B4-BE49-F238E27FC236}">
                <a16:creationId xmlns:a16="http://schemas.microsoft.com/office/drawing/2014/main" id="{3F88C930-26CA-4933-87AE-57387724D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E7CDD-A4EF-4A2F-A12D-9902E7369CA7}"/>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352321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AF7C-B65C-460C-AF05-C10D8F0CC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3DB510-0DF6-4C9E-A907-24F8C2E33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B278E-DE24-435E-B2C3-55EEF4EF9C25}"/>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5" name="Footer Placeholder 4">
            <a:extLst>
              <a:ext uri="{FF2B5EF4-FFF2-40B4-BE49-F238E27FC236}">
                <a16:creationId xmlns:a16="http://schemas.microsoft.com/office/drawing/2014/main" id="{32A3DF1B-3734-4D1A-A9C5-CAFC791F5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3007B-B817-4EF2-B825-2FE38F9050FD}"/>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402557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8C30-7392-447F-BF12-D84F396C6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E6B8B-9B32-4C40-83F8-3C54B792B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92A-52E1-46D0-8F19-9B154E89B3AD}"/>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5" name="Footer Placeholder 4">
            <a:extLst>
              <a:ext uri="{FF2B5EF4-FFF2-40B4-BE49-F238E27FC236}">
                <a16:creationId xmlns:a16="http://schemas.microsoft.com/office/drawing/2014/main" id="{E39D110E-FD05-4F36-A053-B06BED778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5240-30DF-4767-B821-183A94A34490}"/>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276395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AC9B-051F-430C-84C4-5AF73D901B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DBBE9-134E-417A-BF3B-46C94348B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425132-8919-4091-A28A-8CAAC746F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F9785-198A-4D0E-880A-6EFA7AD10279}"/>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6" name="Footer Placeholder 5">
            <a:extLst>
              <a:ext uri="{FF2B5EF4-FFF2-40B4-BE49-F238E27FC236}">
                <a16:creationId xmlns:a16="http://schemas.microsoft.com/office/drawing/2014/main" id="{91BDA996-EBD4-41DA-B3ED-96CF05EEC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5122-8A0C-4B76-96A7-EC2F7C55C12A}"/>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347628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53C4-E92C-4AD1-97B1-D2FDB4C82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D9E05-C2F8-46AE-B854-5FDF45FA0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B2B79-95D1-40DA-8F2B-E97125FAF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96EA3B-E14C-4082-BCD9-2509A55F9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7C9FF-317D-48D0-9504-7717CC9FC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B4E57F-983B-4CDD-A030-01F74DAA16F5}"/>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8" name="Footer Placeholder 7">
            <a:extLst>
              <a:ext uri="{FF2B5EF4-FFF2-40B4-BE49-F238E27FC236}">
                <a16:creationId xmlns:a16="http://schemas.microsoft.com/office/drawing/2014/main" id="{DC128BFF-62D3-4C3B-B5A1-204AEA06B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FBBD7E-E2F6-442E-969C-7E0D745A8721}"/>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239301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B64C-273D-4B08-93B2-F6B01D908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D7B8-31F2-4C09-B53F-03C6142062DE}"/>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4" name="Footer Placeholder 3">
            <a:extLst>
              <a:ext uri="{FF2B5EF4-FFF2-40B4-BE49-F238E27FC236}">
                <a16:creationId xmlns:a16="http://schemas.microsoft.com/office/drawing/2014/main" id="{28F50238-FAF1-4899-B5F5-50537E029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DC270-DD9C-4092-803A-3E9891AB6AAD}"/>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56911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4C4BB-590B-4246-98FC-60B4E85D9FEA}"/>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3" name="Footer Placeholder 2">
            <a:extLst>
              <a:ext uri="{FF2B5EF4-FFF2-40B4-BE49-F238E27FC236}">
                <a16:creationId xmlns:a16="http://schemas.microsoft.com/office/drawing/2014/main" id="{A851561B-360B-4FDC-B617-A71CDAD29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8DE98-4229-417E-98E3-18374EF5B322}"/>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181027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DDF7-102C-4260-A85D-AAFF3DBEE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0CF78-E284-4EDD-B3CF-FAC3E9B45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0B6B4C-8C55-41FB-9FDB-FE0A9059B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95C33-B023-4516-9055-EA7E9DEEEBB8}"/>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6" name="Footer Placeholder 5">
            <a:extLst>
              <a:ext uri="{FF2B5EF4-FFF2-40B4-BE49-F238E27FC236}">
                <a16:creationId xmlns:a16="http://schemas.microsoft.com/office/drawing/2014/main" id="{ABB96D32-09A0-43A0-923E-88C80707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7971F-0F7A-43FA-9E03-CF427F260B16}"/>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207736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8A3C-B68C-4BC5-9E53-E7380490E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9882A2-3F38-435A-BF5B-0DEED65AD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DEB46-52D3-4726-BE2D-40AC5DDE2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DE248-3FF9-4138-B984-4CE63B6E0447}"/>
              </a:ext>
            </a:extLst>
          </p:cNvPr>
          <p:cNvSpPr>
            <a:spLocks noGrp="1"/>
          </p:cNvSpPr>
          <p:nvPr>
            <p:ph type="dt" sz="half" idx="10"/>
          </p:nvPr>
        </p:nvSpPr>
        <p:spPr/>
        <p:txBody>
          <a:bodyPr/>
          <a:lstStyle/>
          <a:p>
            <a:fld id="{AEC2B034-F631-4F91-9307-CEEAB7DEF237}" type="datetimeFigureOut">
              <a:rPr lang="en-US" smtClean="0"/>
              <a:t>6/15/2021</a:t>
            </a:fld>
            <a:endParaRPr lang="en-US"/>
          </a:p>
        </p:txBody>
      </p:sp>
      <p:sp>
        <p:nvSpPr>
          <p:cNvPr id="6" name="Footer Placeholder 5">
            <a:extLst>
              <a:ext uri="{FF2B5EF4-FFF2-40B4-BE49-F238E27FC236}">
                <a16:creationId xmlns:a16="http://schemas.microsoft.com/office/drawing/2014/main" id="{48D9F305-E80B-4A9E-8D20-0309D0881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DE7B4-9AB7-4D50-BEE4-10DF6236A1EA}"/>
              </a:ext>
            </a:extLst>
          </p:cNvPr>
          <p:cNvSpPr>
            <a:spLocks noGrp="1"/>
          </p:cNvSpPr>
          <p:nvPr>
            <p:ph type="sldNum" sz="quarter" idx="12"/>
          </p:nvPr>
        </p:nvSpPr>
        <p:spPr/>
        <p:txBody>
          <a:bodyPr/>
          <a:lstStyle/>
          <a:p>
            <a:fld id="{5A8CA1F0-9066-4663-BBFC-C3588BE60D48}" type="slidenum">
              <a:rPr lang="en-US" smtClean="0"/>
              <a:t>‹#›</a:t>
            </a:fld>
            <a:endParaRPr lang="en-US"/>
          </a:p>
        </p:txBody>
      </p:sp>
    </p:spTree>
    <p:extLst>
      <p:ext uri="{BB962C8B-B14F-4D97-AF65-F5344CB8AC3E}">
        <p14:creationId xmlns:p14="http://schemas.microsoft.com/office/powerpoint/2010/main" val="80554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45188-695D-4D7C-88CA-C977230B1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81DAEC-3187-41DF-B02B-7B877EC84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C7406-B11E-4A95-ABC9-940C54F4F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2B034-F631-4F91-9307-CEEAB7DEF237}" type="datetimeFigureOut">
              <a:rPr lang="en-US" smtClean="0"/>
              <a:t>6/15/2021</a:t>
            </a:fld>
            <a:endParaRPr lang="en-US"/>
          </a:p>
        </p:txBody>
      </p:sp>
      <p:sp>
        <p:nvSpPr>
          <p:cNvPr id="5" name="Footer Placeholder 4">
            <a:extLst>
              <a:ext uri="{FF2B5EF4-FFF2-40B4-BE49-F238E27FC236}">
                <a16:creationId xmlns:a16="http://schemas.microsoft.com/office/drawing/2014/main" id="{71C202BC-78FB-405C-BA06-B4E442A15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AB4B1-4897-4692-A728-C160205D7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CA1F0-9066-4663-BBFC-C3588BE60D48}" type="slidenum">
              <a:rPr lang="en-US" smtClean="0"/>
              <a:t>‹#›</a:t>
            </a:fld>
            <a:endParaRPr lang="en-US"/>
          </a:p>
        </p:txBody>
      </p:sp>
    </p:spTree>
    <p:extLst>
      <p:ext uri="{BB962C8B-B14F-4D97-AF65-F5344CB8AC3E}">
        <p14:creationId xmlns:p14="http://schemas.microsoft.com/office/powerpoint/2010/main" val="40875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9097-A6FC-4871-972E-19F2B412793C}"/>
              </a:ext>
            </a:extLst>
          </p:cNvPr>
          <p:cNvSpPr>
            <a:spLocks noGrp="1"/>
          </p:cNvSpPr>
          <p:nvPr>
            <p:ph type="ctrTitle"/>
          </p:nvPr>
        </p:nvSpPr>
        <p:spPr/>
        <p:txBody>
          <a:bodyPr/>
          <a:lstStyle/>
          <a:p>
            <a:r>
              <a:rPr lang="en-US" dirty="0"/>
              <a:t>May Report</a:t>
            </a:r>
          </a:p>
        </p:txBody>
      </p:sp>
      <p:sp>
        <p:nvSpPr>
          <p:cNvPr id="4" name="Subtitle 2">
            <a:extLst>
              <a:ext uri="{FF2B5EF4-FFF2-40B4-BE49-F238E27FC236}">
                <a16:creationId xmlns:a16="http://schemas.microsoft.com/office/drawing/2014/main" id="{9ACC56C8-0D77-46E1-A075-A643302D7EF9}"/>
              </a:ext>
            </a:extLst>
          </p:cNvPr>
          <p:cNvSpPr>
            <a:spLocks noGrp="1"/>
          </p:cNvSpPr>
          <p:nvPr>
            <p:ph type="subTitle" idx="1"/>
          </p:nvPr>
        </p:nvSpPr>
        <p:spPr>
          <a:xfrm>
            <a:off x="1524000" y="3602038"/>
            <a:ext cx="9144000" cy="1655762"/>
          </a:xfrm>
        </p:spPr>
        <p:txBody>
          <a:bodyPr/>
          <a:lstStyle/>
          <a:p>
            <a:r>
              <a:rPr lang="en-US" dirty="0"/>
              <a:t>Sanjay </a:t>
            </a:r>
            <a:r>
              <a:rPr lang="en-US" dirty="0" err="1"/>
              <a:t>Madria</a:t>
            </a:r>
            <a:endParaRPr lang="en-US" dirty="0"/>
          </a:p>
        </p:txBody>
      </p:sp>
    </p:spTree>
    <p:extLst>
      <p:ext uri="{BB962C8B-B14F-4D97-AF65-F5344CB8AC3E}">
        <p14:creationId xmlns:p14="http://schemas.microsoft.com/office/powerpoint/2010/main" val="58716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51DC-785A-4A30-A486-2A061AF8A5A6}"/>
              </a:ext>
            </a:extLst>
          </p:cNvPr>
          <p:cNvSpPr>
            <a:spLocks noGrp="1"/>
          </p:cNvSpPr>
          <p:nvPr>
            <p:ph type="title"/>
          </p:nvPr>
        </p:nvSpPr>
        <p:spPr/>
        <p:txBody>
          <a:bodyPr/>
          <a:lstStyle/>
          <a:p>
            <a:r>
              <a:rPr lang="en-US" dirty="0" err="1"/>
              <a:t>ReVo</a:t>
            </a:r>
            <a:r>
              <a:rPr lang="en-US" dirty="0"/>
              <a:t>-ABE implementation</a:t>
            </a:r>
          </a:p>
        </p:txBody>
      </p:sp>
      <p:sp>
        <p:nvSpPr>
          <p:cNvPr id="3" name="Content Placeholder 2">
            <a:extLst>
              <a:ext uri="{FF2B5EF4-FFF2-40B4-BE49-F238E27FC236}">
                <a16:creationId xmlns:a16="http://schemas.microsoft.com/office/drawing/2014/main" id="{3EFF63D0-7BEE-41B7-B36E-D70E19AF5C47}"/>
              </a:ext>
            </a:extLst>
          </p:cNvPr>
          <p:cNvSpPr>
            <a:spLocks noGrp="1"/>
          </p:cNvSpPr>
          <p:nvPr>
            <p:ph idx="1"/>
          </p:nvPr>
        </p:nvSpPr>
        <p:spPr/>
        <p:txBody>
          <a:bodyPr>
            <a:normAutofit/>
          </a:bodyPr>
          <a:lstStyle/>
          <a:p>
            <a:r>
              <a:rPr lang="en-US" dirty="0"/>
              <a:t>We implement the </a:t>
            </a:r>
            <a:r>
              <a:rPr lang="en-US" dirty="0" err="1"/>
              <a:t>ReVo</a:t>
            </a:r>
            <a:r>
              <a:rPr lang="en-US" dirty="0"/>
              <a:t>-ABE using JAVA and a Java pairing library called JPBC. </a:t>
            </a:r>
          </a:p>
          <a:p>
            <a:r>
              <a:rPr lang="en-US" dirty="0"/>
              <a:t>The </a:t>
            </a:r>
            <a:r>
              <a:rPr lang="en-US" dirty="0" err="1"/>
              <a:t>ReVo</a:t>
            </a:r>
            <a:r>
              <a:rPr lang="en-US" dirty="0"/>
              <a:t>-ABE has the following classes:</a:t>
            </a:r>
          </a:p>
          <a:p>
            <a:pPr lvl="1"/>
            <a:r>
              <a:rPr lang="en-US" dirty="0" err="1"/>
              <a:t>MembershipTree</a:t>
            </a:r>
            <a:r>
              <a:rPr lang="en-US" dirty="0"/>
              <a:t> class: It is the base class of the user revocation tree which contains the following members.</a:t>
            </a:r>
          </a:p>
          <a:p>
            <a:pPr lvl="1"/>
            <a:r>
              <a:rPr lang="en-US" dirty="0" err="1"/>
              <a:t>Treenodes</a:t>
            </a:r>
            <a:r>
              <a:rPr lang="en-US" dirty="0"/>
              <a:t> class; It is the nodes of the </a:t>
            </a:r>
            <a:r>
              <a:rPr lang="en-US" dirty="0" err="1"/>
              <a:t>membershipTree</a:t>
            </a:r>
            <a:r>
              <a:rPr lang="en-US" dirty="0"/>
              <a:t>. It contains left child, right child and parent as its class members.</a:t>
            </a:r>
          </a:p>
          <a:p>
            <a:pPr lvl="1"/>
            <a:r>
              <a:rPr lang="en-US" dirty="0" err="1"/>
              <a:t>MasterKey</a:t>
            </a:r>
            <a:r>
              <a:rPr lang="en-US" dirty="0"/>
              <a:t> class; It is the object represent the master key of the </a:t>
            </a:r>
            <a:r>
              <a:rPr lang="en-US" dirty="0" err="1"/>
              <a:t>ReVo</a:t>
            </a:r>
            <a:r>
              <a:rPr lang="en-US" dirty="0"/>
              <a:t>-ABE which contains Element g1_alpha and beta.</a:t>
            </a:r>
          </a:p>
          <a:p>
            <a:pPr lvl="1"/>
            <a:r>
              <a:rPr lang="en-US" dirty="0" err="1"/>
              <a:t>PrivateKey</a:t>
            </a:r>
            <a:r>
              <a:rPr lang="en-US" dirty="0"/>
              <a:t> class; It is the object represent the private key of the </a:t>
            </a:r>
            <a:r>
              <a:rPr lang="en-US" dirty="0" err="1"/>
              <a:t>ReVo</a:t>
            </a:r>
            <a:r>
              <a:rPr lang="en-US" dirty="0"/>
              <a:t>-ABE which contains list of attributes and </a:t>
            </a:r>
            <a:r>
              <a:rPr lang="en-US" dirty="0" err="1"/>
              <a:t>hashmap</a:t>
            </a:r>
            <a:r>
              <a:rPr lang="en-US" dirty="0"/>
              <a:t> of valid attributes and member.</a:t>
            </a:r>
          </a:p>
        </p:txBody>
      </p:sp>
    </p:spTree>
    <p:extLst>
      <p:ext uri="{BB962C8B-B14F-4D97-AF65-F5344CB8AC3E}">
        <p14:creationId xmlns:p14="http://schemas.microsoft.com/office/powerpoint/2010/main" val="140094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CF6C-DE28-4978-B923-E06814C31E40}"/>
              </a:ext>
            </a:extLst>
          </p:cNvPr>
          <p:cNvSpPr>
            <a:spLocks noGrp="1"/>
          </p:cNvSpPr>
          <p:nvPr>
            <p:ph type="title"/>
          </p:nvPr>
        </p:nvSpPr>
        <p:spPr/>
        <p:txBody>
          <a:bodyPr/>
          <a:lstStyle/>
          <a:p>
            <a:r>
              <a:rPr lang="en-US" dirty="0"/>
              <a:t>Continue of implementation of </a:t>
            </a:r>
            <a:r>
              <a:rPr lang="en-US" dirty="0" err="1"/>
              <a:t>ReVo</a:t>
            </a:r>
            <a:r>
              <a:rPr lang="en-US" dirty="0"/>
              <a:t>-ABE</a:t>
            </a:r>
          </a:p>
        </p:txBody>
      </p:sp>
      <p:sp>
        <p:nvSpPr>
          <p:cNvPr id="3" name="Content Placeholder 2">
            <a:extLst>
              <a:ext uri="{FF2B5EF4-FFF2-40B4-BE49-F238E27FC236}">
                <a16:creationId xmlns:a16="http://schemas.microsoft.com/office/drawing/2014/main" id="{A7B84C13-76BC-407E-8564-A044C7134562}"/>
              </a:ext>
            </a:extLst>
          </p:cNvPr>
          <p:cNvSpPr>
            <a:spLocks noGrp="1"/>
          </p:cNvSpPr>
          <p:nvPr>
            <p:ph idx="1"/>
          </p:nvPr>
        </p:nvSpPr>
        <p:spPr/>
        <p:txBody>
          <a:bodyPr/>
          <a:lstStyle/>
          <a:p>
            <a:r>
              <a:rPr lang="en-US" dirty="0"/>
              <a:t>The </a:t>
            </a:r>
            <a:r>
              <a:rPr lang="en-US" dirty="0" err="1"/>
              <a:t>ReVo</a:t>
            </a:r>
            <a:r>
              <a:rPr lang="en-US" dirty="0"/>
              <a:t>-ABE has the following classes:</a:t>
            </a:r>
          </a:p>
          <a:p>
            <a:pPr lvl="1"/>
            <a:r>
              <a:rPr lang="en-US" dirty="0" err="1"/>
              <a:t>PublicKey</a:t>
            </a:r>
            <a:r>
              <a:rPr lang="en-US" dirty="0"/>
              <a:t> class; It is the object represent the public key of the </a:t>
            </a:r>
            <a:r>
              <a:rPr lang="en-US" dirty="0" err="1"/>
              <a:t>ReVo</a:t>
            </a:r>
            <a:r>
              <a:rPr lang="en-US" dirty="0"/>
              <a:t>-ABE which contains membership tree, Element g1, g2, g2_beta, g1_a, and </a:t>
            </a:r>
            <a:r>
              <a:rPr lang="en-US" dirty="0" err="1"/>
              <a:t>egg_alpha</a:t>
            </a:r>
            <a:endParaRPr lang="en-US" dirty="0"/>
          </a:p>
          <a:p>
            <a:pPr lvl="1"/>
            <a:r>
              <a:rPr lang="en-US" dirty="0" err="1"/>
              <a:t>ReVo</a:t>
            </a:r>
            <a:r>
              <a:rPr lang="en-US" dirty="0"/>
              <a:t>-ABE class; It is the object whose instance is hosted by the central authority. It contains all the information for keygen, encrypt and decrypt. It has the node count, the pairing group, the public key object and the private key object.</a:t>
            </a:r>
          </a:p>
        </p:txBody>
      </p:sp>
    </p:spTree>
    <p:extLst>
      <p:ext uri="{BB962C8B-B14F-4D97-AF65-F5344CB8AC3E}">
        <p14:creationId xmlns:p14="http://schemas.microsoft.com/office/powerpoint/2010/main" val="196844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43BA-BBD2-48D5-9ECC-CC2849FCA3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94F7E2C-D36C-4A28-97FD-3B3516EE6F04}"/>
              </a:ext>
            </a:extLst>
          </p:cNvPr>
          <p:cNvSpPr>
            <a:spLocks noGrp="1"/>
          </p:cNvSpPr>
          <p:nvPr>
            <p:ph idx="1"/>
          </p:nvPr>
        </p:nvSpPr>
        <p:spPr/>
        <p:txBody>
          <a:bodyPr/>
          <a:lstStyle/>
          <a:p>
            <a:r>
              <a:rPr lang="en-US" dirty="0"/>
              <a:t>We have implemented the secure login, mission setup and key generation functionality for the </a:t>
            </a:r>
            <a:r>
              <a:rPr lang="en-US" dirty="0" err="1"/>
              <a:t>ReVo</a:t>
            </a:r>
            <a:r>
              <a:rPr lang="en-US" dirty="0"/>
              <a:t>-ABE. Now the user could login with their public and private keys. We plan to implement the data encryption and decryption in next Month. </a:t>
            </a:r>
          </a:p>
        </p:txBody>
      </p:sp>
    </p:spTree>
    <p:extLst>
      <p:ext uri="{BB962C8B-B14F-4D97-AF65-F5344CB8AC3E}">
        <p14:creationId xmlns:p14="http://schemas.microsoft.com/office/powerpoint/2010/main" val="175207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EB66-7AF7-4226-BFB5-35F4BB83385A}"/>
              </a:ext>
            </a:extLst>
          </p:cNvPr>
          <p:cNvSpPr>
            <a:spLocks noGrp="1"/>
          </p:cNvSpPr>
          <p:nvPr>
            <p:ph type="title"/>
          </p:nvPr>
        </p:nvSpPr>
        <p:spPr/>
        <p:txBody>
          <a:bodyPr/>
          <a:lstStyle/>
          <a:p>
            <a:r>
              <a:rPr lang="en-US" dirty="0"/>
              <a:t>Content Caching for DTN network</a:t>
            </a:r>
          </a:p>
        </p:txBody>
      </p:sp>
      <p:sp>
        <p:nvSpPr>
          <p:cNvPr id="3" name="Content Placeholder 2">
            <a:extLst>
              <a:ext uri="{FF2B5EF4-FFF2-40B4-BE49-F238E27FC236}">
                <a16:creationId xmlns:a16="http://schemas.microsoft.com/office/drawing/2014/main" id="{7BDF20EB-C7A9-4078-AC66-A989DE862AAC}"/>
              </a:ext>
            </a:extLst>
          </p:cNvPr>
          <p:cNvSpPr>
            <a:spLocks noGrp="1"/>
          </p:cNvSpPr>
          <p:nvPr>
            <p:ph idx="1"/>
          </p:nvPr>
        </p:nvSpPr>
        <p:spPr/>
        <p:txBody>
          <a:bodyPr/>
          <a:lstStyle/>
          <a:p>
            <a:r>
              <a:rPr lang="en-US" dirty="0">
                <a:hlinkClick r:id="rId2" action="ppaction://hlinksldjump"/>
              </a:rPr>
              <a:t>Problem statement.</a:t>
            </a:r>
            <a:endParaRPr lang="en-US" dirty="0"/>
          </a:p>
          <a:p>
            <a:r>
              <a:rPr lang="en-US" dirty="0">
                <a:hlinkClick r:id="rId3" action="ppaction://hlinksldjump"/>
              </a:rPr>
              <a:t>Object 1 and solutions.</a:t>
            </a:r>
            <a:endParaRPr lang="en-US" dirty="0"/>
          </a:p>
          <a:p>
            <a:r>
              <a:rPr lang="en-US" dirty="0">
                <a:hlinkClick r:id="rId4" action="ppaction://hlinksldjump"/>
              </a:rPr>
              <a:t>Object 2 and solutions.</a:t>
            </a:r>
            <a:endParaRPr lang="en-US" dirty="0"/>
          </a:p>
          <a:p>
            <a:r>
              <a:rPr lang="en-US" dirty="0">
                <a:hlinkClick r:id="rId5" action="ppaction://hlinksldjump"/>
              </a:rPr>
              <a:t>Object 3 and solutions.</a:t>
            </a:r>
            <a:endParaRPr lang="en-US" dirty="0"/>
          </a:p>
        </p:txBody>
      </p:sp>
    </p:spTree>
    <p:extLst>
      <p:ext uri="{BB962C8B-B14F-4D97-AF65-F5344CB8AC3E}">
        <p14:creationId xmlns:p14="http://schemas.microsoft.com/office/powerpoint/2010/main" val="3133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19B-7DE5-4DFF-B26B-8CFDA923377A}"/>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747D2ECB-CC3C-41F3-8B9A-87E1C74349D4}"/>
              </a:ext>
            </a:extLst>
          </p:cNvPr>
          <p:cNvSpPr>
            <a:spLocks noGrp="1"/>
          </p:cNvSpPr>
          <p:nvPr>
            <p:ph idx="1"/>
          </p:nvPr>
        </p:nvSpPr>
        <p:spPr>
          <a:xfrm>
            <a:off x="838200" y="1981199"/>
            <a:ext cx="10515600" cy="4680857"/>
          </a:xfrm>
        </p:spPr>
        <p:txBody>
          <a:bodyPr>
            <a:normAutofit/>
          </a:bodyPr>
          <a:lstStyle/>
          <a:p>
            <a:r>
              <a:rPr lang="en-US" sz="2400" dirty="0">
                <a:latin typeface="Times New Roman" panose="02020603050405020304" pitchFamily="18" charset="0"/>
                <a:cs typeface="Times New Roman" panose="02020603050405020304" pitchFamily="18" charset="0"/>
              </a:rPr>
              <a:t>A message needs to be forwarded to a set of nodes who have higher interest similarity with this message. Besides, messages need to be forwarded to the CC also as many as possible.</a:t>
            </a:r>
          </a:p>
          <a:p>
            <a:r>
              <a:rPr lang="en-US" sz="2400" dirty="0">
                <a:latin typeface="Times New Roman" panose="02020603050405020304" pitchFamily="18" charset="0"/>
                <a:cs typeface="Times New Roman" panose="02020603050405020304" pitchFamily="18" charset="0"/>
              </a:rPr>
              <a:t>While forwarding messages, congestion may occur to the nodes with high mobility and contacts. </a:t>
            </a:r>
          </a:p>
          <a:p>
            <a:r>
              <a:rPr lang="en-US" sz="2400" dirty="0">
                <a:latin typeface="Times New Roman" panose="02020603050405020304" pitchFamily="18" charset="0"/>
                <a:cs typeface="Times New Roman" panose="02020603050405020304" pitchFamily="18" charset="0"/>
              </a:rPr>
              <a:t>Different events lead to different topic as trending or important. These need to be identified and quickly dispersed.</a:t>
            </a:r>
          </a:p>
          <a:p>
            <a:r>
              <a:rPr lang="en-US" sz="2400" dirty="0">
                <a:latin typeface="Times New Roman" panose="02020603050405020304" pitchFamily="18" charset="0"/>
                <a:cs typeface="Times New Roman" panose="02020603050405020304" pitchFamily="18" charset="0"/>
              </a:rPr>
              <a:t>Due to limited bandwidth and intermittent connection among the node in a DTN, content transmission from further node causes long-transmission delay which can be handled by efficient cache management.</a:t>
            </a:r>
          </a:p>
          <a:p>
            <a:r>
              <a:rPr lang="en-US" sz="2400" dirty="0">
                <a:latin typeface="Times New Roman" panose="02020603050405020304" pitchFamily="18" charset="0"/>
                <a:cs typeface="Times New Roman" panose="02020603050405020304" pitchFamily="18" charset="0"/>
              </a:rPr>
              <a:t>As nodes also move, their trajectories need to be analyzed in deciding what content to cache in which node.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31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D245-8B4E-4CD8-9167-BF5151ABB4EE}"/>
              </a:ext>
            </a:extLst>
          </p:cNvPr>
          <p:cNvSpPr>
            <a:spLocks noGrp="1"/>
          </p:cNvSpPr>
          <p:nvPr>
            <p:ph type="title"/>
          </p:nvPr>
        </p:nvSpPr>
        <p:spPr/>
        <p:txBody>
          <a:bodyPr>
            <a:normAutofit/>
          </a:bodyPr>
          <a:lstStyle/>
          <a:p>
            <a:r>
              <a:rPr lang="en-US" dirty="0"/>
              <a:t>Objective 1: Priority Content Delivery</a:t>
            </a:r>
          </a:p>
        </p:txBody>
      </p:sp>
      <p:sp>
        <p:nvSpPr>
          <p:cNvPr id="3" name="Content Placeholder 2">
            <a:extLst>
              <a:ext uri="{FF2B5EF4-FFF2-40B4-BE49-F238E27FC236}">
                <a16:creationId xmlns:a16="http://schemas.microsoft.com/office/drawing/2014/main" id="{B6981ADC-300B-4CC4-82FA-E6CD01EC611F}"/>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Some content may have more priority due to an event and forwarding those content to the CC needs to be fast.</a:t>
            </a:r>
          </a:p>
          <a:p>
            <a:r>
              <a:rPr lang="en-US" sz="2200" dirty="0">
                <a:latin typeface="Times New Roman" panose="02020603050405020304" pitchFamily="18" charset="0"/>
                <a:cs typeface="Times New Roman" panose="02020603050405020304" pitchFamily="18" charset="0"/>
              </a:rPr>
              <a:t>We propose to detect the content with higher priority and transfer them among the nodes as much as possible so that those content will be delivered to the CC and nodes quickly and everyone will be aware of the incident.</a:t>
            </a:r>
          </a:p>
          <a:p>
            <a:r>
              <a:rPr lang="en-US" sz="2200" dirty="0">
                <a:latin typeface="Times New Roman" panose="02020603050405020304" pitchFamily="18" charset="0"/>
                <a:cs typeface="Times New Roman" panose="02020603050405020304" pitchFamily="18" charset="0"/>
              </a:rPr>
              <a:t>However, priority content may become less important after some time, and hence our approach can handle this issue by emphasizing more on content generated in recent time slots than previous time slots.</a:t>
            </a:r>
          </a:p>
        </p:txBody>
      </p:sp>
    </p:spTree>
    <p:extLst>
      <p:ext uri="{BB962C8B-B14F-4D97-AF65-F5344CB8AC3E}">
        <p14:creationId xmlns:p14="http://schemas.microsoft.com/office/powerpoint/2010/main" val="151888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1485-CA3A-4630-865F-4B6ECFE03F44}"/>
              </a:ext>
            </a:extLst>
          </p:cNvPr>
          <p:cNvSpPr>
            <a:spLocks noGrp="1"/>
          </p:cNvSpPr>
          <p:nvPr>
            <p:ph type="title"/>
          </p:nvPr>
        </p:nvSpPr>
        <p:spPr/>
        <p:txBody>
          <a:bodyPr/>
          <a:lstStyle/>
          <a:p>
            <a:r>
              <a:rPr lang="en-US" dirty="0"/>
              <a:t>Trending topic detection</a:t>
            </a:r>
          </a:p>
        </p:txBody>
      </p:sp>
      <p:sp>
        <p:nvSpPr>
          <p:cNvPr id="3" name="Content Placeholder 2">
            <a:extLst>
              <a:ext uri="{FF2B5EF4-FFF2-40B4-BE49-F238E27FC236}">
                <a16:creationId xmlns:a16="http://schemas.microsoft.com/office/drawing/2014/main" id="{E1A0A315-981D-441F-8783-378002E58DA0}"/>
              </a:ext>
            </a:extLst>
          </p:cNvPr>
          <p:cNvSpPr>
            <a:spLocks noGrp="1"/>
          </p:cNvSpPr>
          <p:nvPr>
            <p:ph idx="1"/>
          </p:nvPr>
        </p:nvSpPr>
        <p:spPr>
          <a:xfrm>
            <a:off x="838200" y="1825625"/>
            <a:ext cx="10515600" cy="4531632"/>
          </a:xfrm>
        </p:spPr>
        <p:txBody>
          <a:bodyPr>
            <a:normAutofit fontScale="92500"/>
          </a:bodyPr>
          <a:lstStyle/>
          <a:p>
            <a:r>
              <a:rPr lang="en-US" dirty="0">
                <a:latin typeface="Times New Roman" panose="02020603050405020304" pitchFamily="18" charset="0"/>
                <a:cs typeface="Times New Roman" panose="02020603050405020304" pitchFamily="18" charset="0"/>
              </a:rPr>
              <a:t>Message generation information is stored in the nodes by discretizing time in several time windows.</a:t>
            </a:r>
          </a:p>
          <a:p>
            <a:r>
              <a:rPr lang="en-US" dirty="0">
                <a:latin typeface="Times New Roman" panose="02020603050405020304" pitchFamily="18" charset="0"/>
                <a:cs typeface="Times New Roman" panose="02020603050405020304" pitchFamily="18" charset="0"/>
              </a:rPr>
              <a:t>The trending topics can be identified by the “TF-IDF” (Term Frequency, Inverse Document Frequency) method by considering the topics of the generated messages in certain number of time windows.</a:t>
            </a:r>
          </a:p>
          <a:p>
            <a:r>
              <a:rPr lang="en-US" dirty="0">
                <a:latin typeface="Times New Roman" panose="02020603050405020304" pitchFamily="18" charset="0"/>
                <a:cs typeface="Times New Roman" panose="02020603050405020304" pitchFamily="18" charset="0"/>
              </a:rPr>
              <a:t>Messages regarding trending topics are generated a lot in a short time span. Hence, we modify the “TF-IDF” by squaring the “TF” value of the topics.</a:t>
            </a:r>
          </a:p>
          <a:p>
            <a:r>
              <a:rPr lang="en-US" dirty="0">
                <a:latin typeface="Times New Roman" panose="02020603050405020304" pitchFamily="18" charset="0"/>
                <a:cs typeface="Times New Roman" panose="02020603050405020304" pitchFamily="18" charset="0"/>
              </a:rPr>
              <a:t>However, messages for an event are generated in certain location. Hence, we consider the Standard Deviation (SD) of the location of the generated messages’ topics to find out how </a:t>
            </a:r>
            <a:r>
              <a:rPr lang="en-US" dirty="0" err="1">
                <a:latin typeface="Times New Roman" panose="02020603050405020304" pitchFamily="18" charset="0"/>
                <a:cs typeface="Times New Roman" panose="02020603050405020304" pitchFamily="18" charset="0"/>
              </a:rPr>
              <a:t>distributively</a:t>
            </a:r>
            <a:r>
              <a:rPr lang="en-US" dirty="0">
                <a:latin typeface="Times New Roman" panose="02020603050405020304" pitchFamily="18" charset="0"/>
                <a:cs typeface="Times New Roman" panose="02020603050405020304" pitchFamily="18" charset="0"/>
              </a:rPr>
              <a:t> they are being generated.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13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4A7D-DFEA-4E36-8C24-D5739F726A97}"/>
              </a:ext>
            </a:extLst>
          </p:cNvPr>
          <p:cNvSpPr>
            <a:spLocks noGrp="1"/>
          </p:cNvSpPr>
          <p:nvPr>
            <p:ph type="title"/>
          </p:nvPr>
        </p:nvSpPr>
        <p:spPr/>
        <p:txBody>
          <a:bodyPr/>
          <a:lstStyle/>
          <a:p>
            <a:r>
              <a:rPr lang="en-US" dirty="0"/>
              <a:t>Trending topic detection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9E8979-5E87-4C65-BF6E-AE2D78DF94E3}"/>
                  </a:ext>
                </a:extLst>
              </p:cNvPr>
              <p:cNvSpPr>
                <a:spLocks noGrp="1"/>
              </p:cNvSpPr>
              <p:nvPr>
                <p:ph idx="1"/>
              </p:nvPr>
            </p:nvSpPr>
            <p:spPr>
              <a:xfrm>
                <a:off x="838200" y="1825625"/>
                <a:ext cx="10515600" cy="4827724"/>
              </a:xfrm>
            </p:spPr>
            <p:txBody>
              <a:bodyPr>
                <a:normAutofit fontScale="85000" lnSpcReduction="10000"/>
              </a:bodyPr>
              <a:lstStyle/>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We calculate the modified TF-IDF value of a topic t for a time window as follows:</a:t>
                </a:r>
                <a:endParaRPr lang="en-US" sz="1800" dirty="0">
                  <a:effectLst/>
                  <a:latin typeface="Arial" panose="020B0604020202020204" pitchFamily="34" charset="0"/>
                  <a:ea typeface="Arial" panose="020B0604020202020204" pitchFamily="34" charset="0"/>
                </a:endParaRPr>
              </a:p>
              <a:p>
                <a:pPr>
                  <a:lnSpc>
                    <a:spcPct val="115000"/>
                  </a:lnSpc>
                  <a:spcBef>
                    <a:spcPts val="0"/>
                  </a:spcBef>
                </a:pPr>
                <a:r>
                  <a:rPr lang="en-US" sz="1800" dirty="0">
                    <a:effectLst/>
                    <a:latin typeface="Times New Roman" panose="02020603050405020304" pitchFamily="18" charset="0"/>
                    <a:ea typeface="Arial" panose="020B0604020202020204" pitchFamily="34" charset="0"/>
                  </a:rPr>
                  <a:t>TF(t)= </a:t>
                </a:r>
                <a14:m>
                  <m:oMath xmlns:m="http://schemas.openxmlformats.org/officeDocument/2006/math">
                    <m:f>
                      <m:fPr>
                        <m:ctrlPr>
                          <a:rPr lang="en-US" sz="1800" i="1">
                            <a:effectLst/>
                            <a:latin typeface="Cambria Math" panose="02040503050406030204" pitchFamily="18" charset="0"/>
                            <a:ea typeface="Arial" panose="020B0604020202020204" pitchFamily="34" charset="0"/>
                          </a:rPr>
                        </m:ctrlPr>
                      </m:fPr>
                      <m:num>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Pr>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e>
                          <m:sub>
                            <m:r>
                              <a:rPr lang="en-US" sz="1800" i="1">
                                <a:effectLst/>
                                <a:latin typeface="Cambria Math" panose="02040503050406030204" pitchFamily="18" charset="0"/>
                                <a:ea typeface="Arial" panose="020B0604020202020204" pitchFamily="34" charset="0"/>
                                <a:cs typeface="Times New Roman" panose="02020603050405020304" pitchFamily="18" charset="0"/>
                              </a:rPr>
                              <m:t>𝑐𝑢𝑟</m:t>
                            </m:r>
                          </m:sub>
                        </m:sSub>
                        <m:r>
                          <a:rPr lang="en-US" sz="1800">
                            <a:effectLst/>
                            <a:latin typeface="Cambria Math" panose="02040503050406030204" pitchFamily="18" charset="0"/>
                            <a:ea typeface="Arial" panose="020B0604020202020204" pitchFamily="34" charset="0"/>
                            <a:cs typeface="Times New Roman" panose="02020603050405020304" pitchFamily="18" charset="0"/>
                          </a:rPr>
                          <m:t>)</m:t>
                        </m:r>
                      </m:num>
                      <m:den>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Pr>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e>
                              <m:sub>
                                <m:r>
                                  <a:rPr lang="en-US" sz="1800" i="1">
                                    <a:effectLst/>
                                    <a:latin typeface="Cambria Math" panose="02040503050406030204" pitchFamily="18" charset="0"/>
                                    <a:ea typeface="Arial" panose="020B0604020202020204" pitchFamily="34" charset="0"/>
                                    <a:cs typeface="Times New Roman" panose="02020603050405020304" pitchFamily="18" charset="0"/>
                                  </a:rPr>
                                  <m:t>𝑐𝑢𝑟</m:t>
                                </m:r>
                              </m:sub>
                            </m:sSub>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den>
                    </m:f>
                  </m:oMath>
                </a14:m>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a:lnSpc>
                    <a:spcPct val="115000"/>
                  </a:lnSpc>
                  <a:spcBef>
                    <a:spcPts val="0"/>
                  </a:spcBef>
                </a:pPr>
                <a:r>
                  <a:rPr lang="en-US" sz="1800" dirty="0">
                    <a:effectLst/>
                    <a:latin typeface="Times New Roman" panose="02020603050405020304" pitchFamily="18" charset="0"/>
                    <a:ea typeface="Arial" panose="020B0604020202020204" pitchFamily="34" charset="0"/>
                  </a:rPr>
                  <a:t>IDF(t)=</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num>
                      <m:den>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den>
                    </m:f>
                  </m:oMath>
                </a14:m>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SD(t) =SD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a:t>
                </a:r>
                <a:r>
                  <a:rPr lang="en-US" sz="1800" baseline="-25000" dirty="0">
                    <a:effectLst/>
                    <a:latin typeface="Times New Roman" panose="02020603050405020304" pitchFamily="18" charset="0"/>
                    <a:ea typeface="Arial" panose="020B0604020202020204" pitchFamily="34" charset="0"/>
                  </a:rPr>
                  <a:t>m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baseline="-25000" dirty="0">
                    <a:effectLst/>
                    <a:latin typeface="Times New Roman" panose="02020603050405020304" pitchFamily="18" charset="0"/>
                    <a:ea typeface="Arial" panose="020B0604020202020204" pitchFamily="34" charset="0"/>
                  </a:rPr>
                  <a:t>M (t, </a:t>
                </a:r>
                <a:r>
                  <a:rPr lang="en-US" sz="1800" baseline="-25000" dirty="0" err="1">
                    <a:effectLst/>
                    <a:latin typeface="Times New Roman" panose="02020603050405020304" pitchFamily="18" charset="0"/>
                    <a:ea typeface="Arial" panose="020B0604020202020204" pitchFamily="34" charset="0"/>
                  </a:rPr>
                  <a:t>tw_cur</a:t>
                </a:r>
                <a:r>
                  <a:rPr lang="en-US" sz="1800" baseline="-25000"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Location(m)</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Where Count (t, </a:t>
                </a:r>
                <a:r>
                  <a:rPr lang="en-US" sz="1800" dirty="0" err="1">
                    <a:effectLst/>
                    <a:latin typeface="Times New Roman" panose="02020603050405020304" pitchFamily="18" charset="0"/>
                    <a:ea typeface="Arial" panose="020B0604020202020204" pitchFamily="34" charset="0"/>
                  </a:rPr>
                  <a:t>tw</a:t>
                </a:r>
                <a:r>
                  <a:rPr lang="en-US" sz="1800" dirty="0">
                    <a:effectLst/>
                    <a:latin typeface="Times New Roman" panose="02020603050405020304" pitchFamily="18" charset="0"/>
                    <a:ea typeface="Arial" panose="020B0604020202020204" pitchFamily="34" charset="0"/>
                  </a:rPr>
                  <a:t>) defines the number of times a topic t appeared in a time window </a:t>
                </a:r>
                <a:r>
                  <a:rPr lang="en-US" sz="1800" dirty="0" err="1">
                    <a:effectLst/>
                    <a:latin typeface="Times New Roman" panose="02020603050405020304" pitchFamily="18" charset="0"/>
                    <a:ea typeface="Arial" panose="020B0604020202020204" pitchFamily="34" charset="0"/>
                  </a:rPr>
                  <a:t>tw</a:t>
                </a:r>
                <a:r>
                  <a:rPr lang="en-US" sz="1800" dirty="0">
                    <a:effectLst/>
                    <a:latin typeface="Times New Roman" panose="02020603050405020304" pitchFamily="18" charset="0"/>
                    <a:ea typeface="Arial" panose="020B0604020202020204" pitchFamily="34" charset="0"/>
                  </a:rPr>
                  <a:t>. T is the set of all topics and TW is the set of all time windows.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 is the current time window. M (t,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 is the set of messages containing topic t and generated in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a:t>
                </a: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Finally, we can calculate the modified TF-IDF as:</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TF−IDF </a:t>
                </a:r>
                <a:r>
                  <a:rPr lang="en-US" sz="1800" baseline="-25000" dirty="0">
                    <a:effectLst/>
                    <a:latin typeface="Times New Roman" panose="02020603050405020304" pitchFamily="18" charset="0"/>
                    <a:ea typeface="Arial" panose="020B0604020202020204" pitchFamily="34" charset="0"/>
                  </a:rPr>
                  <a:t>modified</a:t>
                </a:r>
                <a:r>
                  <a:rPr lang="en-US" sz="1800" dirty="0">
                    <a:effectLst/>
                    <a:latin typeface="Times New Roman" panose="02020603050405020304" pitchFamily="18" charset="0"/>
                    <a:ea typeface="Arial" panose="020B0604020202020204" pitchFamily="34" charset="0"/>
                  </a:rPr>
                  <a:t>(t) =TF(t)</a:t>
                </a:r>
                <a:r>
                  <a:rPr lang="en-US" sz="1800" baseline="30000" dirty="0">
                    <a:effectLst/>
                    <a:latin typeface="Times New Roman" panose="02020603050405020304" pitchFamily="18" charset="0"/>
                    <a:ea typeface="Arial" panose="020B0604020202020204" pitchFamily="34" charset="0"/>
                  </a:rPr>
                  <a:t>2</a:t>
                </a:r>
                <a:r>
                  <a:rPr lang="en-US" sz="18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dirty="0">
                    <a:effectLst/>
                    <a:latin typeface="Times New Roman" panose="02020603050405020304" pitchFamily="18" charset="0"/>
                    <a:ea typeface="Arial" panose="020B0604020202020204" pitchFamily="34" charset="0"/>
                  </a:rPr>
                  <a:t>log [IDF(t)] / SD(t)</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To calculate the priority of a message m, we take the average of all the associated topics’ (m</a:t>
                </a:r>
                <a:r>
                  <a:rPr lang="en-US" sz="1800" baseline="-25000" dirty="0">
                    <a:effectLst/>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 modified TF-IDF using the following equation.</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Priority(m) = (∑ </a:t>
                </a:r>
                <a:r>
                  <a:rPr lang="en-US" sz="1800" baseline="-25000" dirty="0">
                    <a:effectLst/>
                    <a:latin typeface="Times New Roman" panose="02020603050405020304" pitchFamily="18" charset="0"/>
                    <a:ea typeface="Arial" panose="020B0604020202020204" pitchFamily="34" charset="0"/>
                  </a:rPr>
                  <a:t>t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baseline="-25000" dirty="0" err="1">
                    <a:effectLst/>
                    <a:latin typeface="Times New Roman" panose="02020603050405020304" pitchFamily="18" charset="0"/>
                    <a:ea typeface="Arial" panose="020B0604020202020204" pitchFamily="34" charset="0"/>
                  </a:rPr>
                  <a:t>m_t</a:t>
                </a:r>
                <a:r>
                  <a:rPr lang="en-US" sz="1800" dirty="0">
                    <a:effectLst/>
                    <a:latin typeface="Times New Roman" panose="02020603050405020304" pitchFamily="18" charset="0"/>
                    <a:ea typeface="Arial" panose="020B0604020202020204" pitchFamily="34" charset="0"/>
                  </a:rPr>
                  <a:t> TF−IDF </a:t>
                </a:r>
                <a:r>
                  <a:rPr lang="en-US" sz="1800" baseline="-25000" dirty="0">
                    <a:effectLst/>
                    <a:latin typeface="Times New Roman" panose="02020603050405020304" pitchFamily="18" charset="0"/>
                    <a:ea typeface="Arial" panose="020B0604020202020204" pitchFamily="34" charset="0"/>
                  </a:rPr>
                  <a:t>modified </a:t>
                </a:r>
                <a:r>
                  <a:rPr lang="en-US" sz="1800" dirty="0">
                    <a:effectLst/>
                    <a:latin typeface="Times New Roman" panose="02020603050405020304" pitchFamily="18" charset="0"/>
                    <a:ea typeface="Arial" panose="020B0604020202020204" pitchFamily="34" charset="0"/>
                  </a:rPr>
                  <a:t>(t)) / |m</a:t>
                </a:r>
                <a:r>
                  <a:rPr lang="en-US" sz="1800" baseline="-25000" dirty="0">
                    <a:effectLst/>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Finally, we detect the trending messages by comparing their priority with the Trending Threshold θ as follows:</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err="1">
                    <a:effectLst/>
                    <a:latin typeface="Times New Roman" panose="02020603050405020304" pitchFamily="18" charset="0"/>
                    <a:ea typeface="Arial" panose="020B0604020202020204" pitchFamily="34" charset="0"/>
                  </a:rPr>
                  <a:t>Is_Trending</a:t>
                </a:r>
                <a:r>
                  <a:rPr lang="en-US" sz="1800" dirty="0">
                    <a:effectLst/>
                    <a:latin typeface="Times New Roman" panose="02020603050405020304" pitchFamily="18" charset="0"/>
                    <a:ea typeface="Arial" panose="020B0604020202020204" pitchFamily="34" charset="0"/>
                  </a:rPr>
                  <a:t> (m) =Priority(m) ≥ θ</a:t>
                </a:r>
                <a:endParaRPr lang="en-US" sz="1800" dirty="0">
                  <a:effectLst/>
                  <a:latin typeface="Arial" panose="020B0604020202020204" pitchFamily="34" charset="0"/>
                  <a:ea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EF9E8979-5E87-4C65-BF6E-AE2D78DF94E3}"/>
                  </a:ext>
                </a:extLst>
              </p:cNvPr>
              <p:cNvSpPr>
                <a:spLocks noGrp="1" noRot="1" noChangeAspect="1" noMove="1" noResize="1" noEditPoints="1" noAdjustHandles="1" noChangeArrowheads="1" noChangeShapeType="1" noTextEdit="1"/>
              </p:cNvSpPr>
              <p:nvPr>
                <p:ph idx="1"/>
              </p:nvPr>
            </p:nvSpPr>
            <p:spPr>
              <a:xfrm>
                <a:off x="838200" y="1825625"/>
                <a:ext cx="10515600" cy="4827724"/>
              </a:xfrm>
              <a:blipFill>
                <a:blip r:embed="rId2"/>
                <a:stretch>
                  <a:fillRect l="-174" r="-174"/>
                </a:stretch>
              </a:blipFill>
            </p:spPr>
            <p:txBody>
              <a:bodyPr/>
              <a:lstStyle/>
              <a:p>
                <a:r>
                  <a:rPr lang="en-US">
                    <a:noFill/>
                  </a:rPr>
                  <a:t> </a:t>
                </a:r>
              </a:p>
            </p:txBody>
          </p:sp>
        </mc:Fallback>
      </mc:AlternateContent>
    </p:spTree>
    <p:extLst>
      <p:ext uri="{BB962C8B-B14F-4D97-AF65-F5344CB8AC3E}">
        <p14:creationId xmlns:p14="http://schemas.microsoft.com/office/powerpoint/2010/main" val="428357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181B-732A-42A9-A5D1-93689082BC34}"/>
              </a:ext>
            </a:extLst>
          </p:cNvPr>
          <p:cNvSpPr>
            <a:spLocks noGrp="1"/>
          </p:cNvSpPr>
          <p:nvPr>
            <p:ph type="title"/>
          </p:nvPr>
        </p:nvSpPr>
        <p:spPr/>
        <p:txBody>
          <a:bodyPr>
            <a:normAutofit/>
          </a:bodyPr>
          <a:lstStyle/>
          <a:p>
            <a:r>
              <a:rPr lang="en-US" dirty="0"/>
              <a:t>Objective 2: Providing Content by Interest</a:t>
            </a:r>
          </a:p>
        </p:txBody>
      </p:sp>
      <p:sp>
        <p:nvSpPr>
          <p:cNvPr id="3" name="Content Placeholder 2">
            <a:extLst>
              <a:ext uri="{FF2B5EF4-FFF2-40B4-BE49-F238E27FC236}">
                <a16:creationId xmlns:a16="http://schemas.microsoft.com/office/drawing/2014/main" id="{8B9C63A3-889A-48A0-BCD3-597170CBA176}"/>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Node’s storage, energy, and bandwidth is limited. So, a node cannot store and transmit/receive all the content. </a:t>
            </a:r>
          </a:p>
          <a:p>
            <a:r>
              <a:rPr lang="en-US" sz="2200" dirty="0">
                <a:latin typeface="Times New Roman" panose="02020603050405020304" pitchFamily="18" charset="0"/>
                <a:cs typeface="Times New Roman" panose="02020603050405020304" pitchFamily="18" charset="0"/>
              </a:rPr>
              <a:t>We propose to forward content to a node based on its interest which is defined by its mission.</a:t>
            </a:r>
          </a:p>
          <a:p>
            <a:r>
              <a:rPr lang="en-US" sz="2200" dirty="0">
                <a:latin typeface="Times New Roman" panose="02020603050405020304" pitchFamily="18" charset="0"/>
                <a:cs typeface="Times New Roman" panose="02020603050405020304" pitchFamily="18" charset="0"/>
              </a:rPr>
              <a:t>We measure the similarity of a content message with the interest of a node before forwarding so that it will fulfill the node’s interest.</a:t>
            </a:r>
          </a:p>
          <a:p>
            <a:r>
              <a:rPr lang="en-US" sz="2200" dirty="0">
                <a:latin typeface="Times New Roman" panose="02020603050405020304" pitchFamily="18" charset="0"/>
                <a:cs typeface="Times New Roman" panose="02020603050405020304" pitchFamily="18" charset="0"/>
              </a:rPr>
              <a:t>For increased message delivery, we propose a RL based approach to adjust nodes interests so that they will be able to carry each other messages if frequently connected.</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9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0F25-680E-40E6-A6B2-B05A5AC07EDD}"/>
              </a:ext>
            </a:extLst>
          </p:cNvPr>
          <p:cNvSpPr>
            <a:spLocks noGrp="1"/>
          </p:cNvSpPr>
          <p:nvPr>
            <p:ph type="title"/>
          </p:nvPr>
        </p:nvSpPr>
        <p:spPr/>
        <p:txBody>
          <a:bodyPr>
            <a:normAutofit/>
          </a:bodyPr>
          <a:lstStyle/>
          <a:p>
            <a:r>
              <a:rPr lang="en-US" dirty="0"/>
              <a:t>Congestion Handling</a:t>
            </a:r>
          </a:p>
        </p:txBody>
      </p:sp>
      <p:sp>
        <p:nvSpPr>
          <p:cNvPr id="3" name="Content Placeholder 2">
            <a:extLst>
              <a:ext uri="{FF2B5EF4-FFF2-40B4-BE49-F238E27FC236}">
                <a16:creationId xmlns:a16="http://schemas.microsoft.com/office/drawing/2014/main" id="{140D5476-D16A-467B-BB21-AB3C5760C533}"/>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Data congestion in the nodes leads to more energy consumption due to transmission and more packet drops due to limited storage which can harm the overall performance of the network. </a:t>
            </a:r>
          </a:p>
          <a:p>
            <a:r>
              <a:rPr lang="en-US" sz="2200" dirty="0">
                <a:latin typeface="Times New Roman" panose="02020603050405020304" pitchFamily="18" charset="0"/>
                <a:cs typeface="Times New Roman" panose="02020603050405020304" pitchFamily="18" charset="0"/>
              </a:rPr>
              <a:t>The congestion state of the nodes can vary based on the contact pattern and connection time with the other nodes.</a:t>
            </a:r>
          </a:p>
          <a:p>
            <a:r>
              <a:rPr lang="en-US" sz="2200" dirty="0">
                <a:latin typeface="Times New Roman" panose="02020603050405020304" pitchFamily="18" charset="0"/>
                <a:cs typeface="Times New Roman" panose="02020603050405020304" pitchFamily="18" charset="0"/>
              </a:rPr>
              <a:t>Hence, we propose to learn the congestion nature of the nodes using RL and act accordingly so that nodes moving to the congested state will receive a reduced amount of data until they receive usual flow of content.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67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C447-BF5B-4610-8742-6F2E1EC992E9}"/>
              </a:ext>
            </a:extLst>
          </p:cNvPr>
          <p:cNvSpPr>
            <a:spLocks noGrp="1"/>
          </p:cNvSpPr>
          <p:nvPr>
            <p:ph type="title"/>
          </p:nvPr>
        </p:nvSpPr>
        <p:spPr/>
        <p:txBody>
          <a:bodyPr/>
          <a:lstStyle/>
          <a:p>
            <a:r>
              <a:rPr lang="en-US" dirty="0"/>
              <a:t>Implementation of secure login</a:t>
            </a:r>
          </a:p>
        </p:txBody>
      </p:sp>
      <p:sp>
        <p:nvSpPr>
          <p:cNvPr id="3" name="Content Placeholder 2">
            <a:extLst>
              <a:ext uri="{FF2B5EF4-FFF2-40B4-BE49-F238E27FC236}">
                <a16:creationId xmlns:a16="http://schemas.microsoft.com/office/drawing/2014/main" id="{87386DF1-2E3E-4A36-8EDA-A3932F4A9A01}"/>
              </a:ext>
            </a:extLst>
          </p:cNvPr>
          <p:cNvSpPr>
            <a:spLocks noGrp="1"/>
          </p:cNvSpPr>
          <p:nvPr>
            <p:ph idx="1"/>
          </p:nvPr>
        </p:nvSpPr>
        <p:spPr/>
        <p:txBody>
          <a:bodyPr/>
          <a:lstStyle/>
          <a:p>
            <a:r>
              <a:rPr lang="en-US" dirty="0"/>
              <a:t>To prevent adversary of compromising the device used for secure communication. All users need to login before they can use the APP.</a:t>
            </a:r>
          </a:p>
          <a:p>
            <a:r>
              <a:rPr lang="en-US" dirty="0"/>
              <a:t>The secure login system verifies the user’s identity by comparing the username and password that the user typed in the screen with the database values stored in the local device.</a:t>
            </a:r>
          </a:p>
          <a:p>
            <a:r>
              <a:rPr lang="en-US" dirty="0"/>
              <a:t>To ensure the security of the user’s information, the password of the user is shown as “*” symbol when the user typing in. </a:t>
            </a:r>
          </a:p>
        </p:txBody>
      </p:sp>
    </p:spTree>
    <p:extLst>
      <p:ext uri="{BB962C8B-B14F-4D97-AF65-F5344CB8AC3E}">
        <p14:creationId xmlns:p14="http://schemas.microsoft.com/office/powerpoint/2010/main" val="2341449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D192-D7C9-4C17-AB7C-31E7E82C9385}"/>
              </a:ext>
            </a:extLst>
          </p:cNvPr>
          <p:cNvSpPr>
            <a:spLocks noGrp="1"/>
          </p:cNvSpPr>
          <p:nvPr>
            <p:ph type="title"/>
          </p:nvPr>
        </p:nvSpPr>
        <p:spPr/>
        <p:txBody>
          <a:bodyPr/>
          <a:lstStyle/>
          <a:p>
            <a:r>
              <a:rPr lang="en-US" dirty="0"/>
              <a:t>Finding better nodes to forward</a:t>
            </a:r>
          </a:p>
        </p:txBody>
      </p:sp>
      <p:sp>
        <p:nvSpPr>
          <p:cNvPr id="3" name="Content Placeholder 2">
            <a:extLst>
              <a:ext uri="{FF2B5EF4-FFF2-40B4-BE49-F238E27FC236}">
                <a16:creationId xmlns:a16="http://schemas.microsoft.com/office/drawing/2014/main" id="{AECDC4BC-D234-4735-8490-472E4E90BE0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Each node calculates the exponential moving average (EMA) of the Congestion Ratio (CR) which is the total transferred data vs total connection time.</a:t>
            </a:r>
          </a:p>
          <a:p>
            <a:r>
              <a:rPr lang="en-US" dirty="0">
                <a:latin typeface="Times New Roman" panose="02020603050405020304" pitchFamily="18" charset="0"/>
                <a:cs typeface="Times New Roman" panose="02020603050405020304" pitchFamily="18" charset="0"/>
              </a:rPr>
              <a:t>The EMA of congestion is calculated based on the past few time intervals.</a:t>
            </a:r>
          </a:p>
          <a:p>
            <a:r>
              <a:rPr lang="en-US" dirty="0">
                <a:latin typeface="Times New Roman" panose="02020603050405020304" pitchFamily="18" charset="0"/>
                <a:cs typeface="Times New Roman" panose="02020603050405020304" pitchFamily="18" charset="0"/>
              </a:rPr>
              <a:t>We consider multiagent Q-learning to forward information to the best node by considering the congestion status of the nodes.</a:t>
            </a:r>
          </a:p>
          <a:p>
            <a:r>
              <a:rPr lang="en-US" dirty="0">
                <a:latin typeface="Times New Roman" panose="02020603050405020304" pitchFamily="18" charset="0"/>
                <a:cs typeface="Times New Roman" panose="02020603050405020304" pitchFamily="18" charset="0"/>
              </a:rPr>
              <a:t>Nodes apply different learning rates for different neighbors while learning based on the number of contact. </a:t>
            </a:r>
          </a:p>
          <a:p>
            <a:r>
              <a:rPr lang="en-US" dirty="0">
                <a:latin typeface="Times New Roman" panose="02020603050405020304" pitchFamily="18" charset="0"/>
                <a:cs typeface="Times New Roman" panose="02020603050405020304" pitchFamily="18" charset="0"/>
              </a:rPr>
              <a:t>The reward r for learning is calculated as 1 / EMA of CR of the receiver node. This means if the receiver node is highly congested it will provide less reward.</a:t>
            </a:r>
          </a:p>
        </p:txBody>
      </p:sp>
    </p:spTree>
    <p:extLst>
      <p:ext uri="{BB962C8B-B14F-4D97-AF65-F5344CB8AC3E}">
        <p14:creationId xmlns:p14="http://schemas.microsoft.com/office/powerpoint/2010/main" val="333943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B8C5-3141-468E-B832-1F183C94D4FF}"/>
              </a:ext>
            </a:extLst>
          </p:cNvPr>
          <p:cNvSpPr>
            <a:spLocks noGrp="1"/>
          </p:cNvSpPr>
          <p:nvPr>
            <p:ph type="title"/>
          </p:nvPr>
        </p:nvSpPr>
        <p:spPr/>
        <p:txBody>
          <a:bodyPr>
            <a:normAutofit/>
          </a:bodyPr>
          <a:lstStyle/>
          <a:p>
            <a:r>
              <a:rPr lang="en-US" dirty="0"/>
              <a:t>Objective 3: Cache Management</a:t>
            </a:r>
          </a:p>
        </p:txBody>
      </p:sp>
      <p:sp>
        <p:nvSpPr>
          <p:cNvPr id="3" name="Content Placeholder 2">
            <a:extLst>
              <a:ext uri="{FF2B5EF4-FFF2-40B4-BE49-F238E27FC236}">
                <a16:creationId xmlns:a16="http://schemas.microsoft.com/office/drawing/2014/main" id="{853E6F76-8B44-4C3F-8D51-D41A9290603F}"/>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Cache nodes can store huge content for other nodes and the content are always changing. This situation cannot be dealt with traditional Q-learning. Hence, we propose Asynchronous Advantage Actor-Critic (A3C) to handle the continuous state-action space.</a:t>
            </a:r>
          </a:p>
          <a:p>
            <a:r>
              <a:rPr lang="en-US" dirty="0">
                <a:latin typeface="Times New Roman" panose="02020603050405020304" pitchFamily="18" charset="0"/>
                <a:cs typeface="Times New Roman" panose="02020603050405020304" pitchFamily="18" charset="0"/>
              </a:rPr>
              <a:t>In stationary scenario, transmission delay is considered as the key parameter while learning cache management. In our scenario, delay depends on the opportunity of nodes’ contact. Hence, transmission delay is measured with the time and hop needed to forward content to a node.</a:t>
            </a:r>
          </a:p>
          <a:p>
            <a:r>
              <a:rPr lang="en-US" dirty="0">
                <a:latin typeface="Times New Roman" panose="02020603050405020304" pitchFamily="18" charset="0"/>
                <a:cs typeface="Times New Roman" panose="02020603050405020304" pitchFamily="18" charset="0"/>
              </a:rPr>
              <a:t>Nodes usually moves in a team for achieving same mission goal. A cache hit is considered when a team member receives the content for his other team member because they are supposed to be in closed vicinity.</a:t>
            </a:r>
          </a:p>
        </p:txBody>
      </p:sp>
    </p:spTree>
    <p:extLst>
      <p:ext uri="{BB962C8B-B14F-4D97-AF65-F5344CB8AC3E}">
        <p14:creationId xmlns:p14="http://schemas.microsoft.com/office/powerpoint/2010/main" val="162547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4F7-89FB-46C4-BE28-70DB11243843}"/>
              </a:ext>
            </a:extLst>
          </p:cNvPr>
          <p:cNvSpPr>
            <a:spLocks noGrp="1"/>
          </p:cNvSpPr>
          <p:nvPr>
            <p:ph type="title"/>
          </p:nvPr>
        </p:nvSpPr>
        <p:spPr/>
        <p:txBody>
          <a:bodyPr/>
          <a:lstStyle/>
          <a:p>
            <a:r>
              <a:rPr lang="en-US" dirty="0"/>
              <a:t>Dependency Tree and Parse Tree Generation</a:t>
            </a:r>
          </a:p>
        </p:txBody>
      </p:sp>
      <p:sp>
        <p:nvSpPr>
          <p:cNvPr id="3" name="Content Placeholder 2">
            <a:extLst>
              <a:ext uri="{FF2B5EF4-FFF2-40B4-BE49-F238E27FC236}">
                <a16:creationId xmlns:a16="http://schemas.microsoft.com/office/drawing/2014/main" id="{99C28A7F-DD82-43AA-AD94-7EAA403EA3ED}"/>
              </a:ext>
            </a:extLst>
          </p:cNvPr>
          <p:cNvSpPr>
            <a:spLocks noGrp="1"/>
          </p:cNvSpPr>
          <p:nvPr>
            <p:ph idx="1"/>
          </p:nvPr>
        </p:nvSpPr>
        <p:spPr/>
        <p:txBody>
          <a:bodyPr/>
          <a:lstStyle/>
          <a:p>
            <a:r>
              <a:rPr lang="en-US" dirty="0">
                <a:hlinkClick r:id="rId2" action="ppaction://hlinksldjump"/>
              </a:rPr>
              <a:t>Saving and Loading the model locally, saving the captions to database, tree edit distance.</a:t>
            </a:r>
            <a:endParaRPr lang="en-US" dirty="0"/>
          </a:p>
          <a:p>
            <a:r>
              <a:rPr lang="en-US" dirty="0">
                <a:hlinkClick r:id="rId3" action="ppaction://hlinksldjump"/>
              </a:rPr>
              <a:t>Tree edit Distance.</a:t>
            </a:r>
            <a:endParaRPr lang="en-US" dirty="0"/>
          </a:p>
        </p:txBody>
      </p:sp>
    </p:spTree>
    <p:extLst>
      <p:ext uri="{BB962C8B-B14F-4D97-AF65-F5344CB8AC3E}">
        <p14:creationId xmlns:p14="http://schemas.microsoft.com/office/powerpoint/2010/main" val="2926094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AE83-E490-4045-9189-848A7DB3568E}"/>
              </a:ext>
            </a:extLst>
          </p:cNvPr>
          <p:cNvSpPr>
            <a:spLocks noGrp="1"/>
          </p:cNvSpPr>
          <p:nvPr>
            <p:ph type="title"/>
          </p:nvPr>
        </p:nvSpPr>
        <p:spPr/>
        <p:txBody>
          <a:bodyPr/>
          <a:lstStyle/>
          <a:p>
            <a:r>
              <a:rPr lang="en-US" dirty="0"/>
              <a:t>Saving and loading the model locally </a:t>
            </a:r>
          </a:p>
        </p:txBody>
      </p:sp>
      <p:sp>
        <p:nvSpPr>
          <p:cNvPr id="3" name="Content Placeholder 2">
            <a:extLst>
              <a:ext uri="{FF2B5EF4-FFF2-40B4-BE49-F238E27FC236}">
                <a16:creationId xmlns:a16="http://schemas.microsoft.com/office/drawing/2014/main" id="{EB117D4A-4659-441C-BB8C-624628879D33}"/>
              </a:ext>
            </a:extLst>
          </p:cNvPr>
          <p:cNvSpPr>
            <a:spLocks noGrp="1"/>
          </p:cNvSpPr>
          <p:nvPr>
            <p:ph idx="1"/>
          </p:nvPr>
        </p:nvSpPr>
        <p:spPr/>
        <p:txBody>
          <a:bodyPr/>
          <a:lstStyle/>
          <a:p>
            <a:r>
              <a:rPr lang="en-US" dirty="0"/>
              <a:t>Trained the caption generation model on google collab database.</a:t>
            </a:r>
          </a:p>
          <a:p>
            <a:r>
              <a:rPr lang="en-US" dirty="0"/>
              <a:t>Saved the model on google drive and then downloaded all those required weights from the drive.</a:t>
            </a:r>
          </a:p>
          <a:p>
            <a:r>
              <a:rPr lang="en-US" dirty="0"/>
              <a:t>Tested all the code in local machines.</a:t>
            </a:r>
          </a:p>
        </p:txBody>
      </p:sp>
    </p:spTree>
    <p:extLst>
      <p:ext uri="{BB962C8B-B14F-4D97-AF65-F5344CB8AC3E}">
        <p14:creationId xmlns:p14="http://schemas.microsoft.com/office/powerpoint/2010/main" val="262587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6725-EAEB-40FF-8ACF-9D6D58FB02F9}"/>
              </a:ext>
            </a:extLst>
          </p:cNvPr>
          <p:cNvSpPr>
            <a:spLocks noGrp="1"/>
          </p:cNvSpPr>
          <p:nvPr>
            <p:ph type="title"/>
          </p:nvPr>
        </p:nvSpPr>
        <p:spPr/>
        <p:txBody>
          <a:bodyPr>
            <a:normAutofit/>
          </a:bodyPr>
          <a:lstStyle/>
          <a:p>
            <a:r>
              <a:rPr lang="en-US" sz="4000" dirty="0"/>
              <a:t>Loss plot after training the model for 20 epochs</a:t>
            </a:r>
          </a:p>
        </p:txBody>
      </p:sp>
      <p:pic>
        <p:nvPicPr>
          <p:cNvPr id="4" name="Content Placeholder 3">
            <a:extLst>
              <a:ext uri="{FF2B5EF4-FFF2-40B4-BE49-F238E27FC236}">
                <a16:creationId xmlns:a16="http://schemas.microsoft.com/office/drawing/2014/main" id="{D47F26BA-28D7-45C8-8DAC-FC4A1B441075}"/>
              </a:ext>
            </a:extLst>
          </p:cNvPr>
          <p:cNvPicPr>
            <a:picLocks noGrp="1" noChangeAspect="1"/>
          </p:cNvPicPr>
          <p:nvPr>
            <p:ph idx="1"/>
          </p:nvPr>
        </p:nvPicPr>
        <p:blipFill>
          <a:blip r:embed="rId2"/>
          <a:stretch>
            <a:fillRect/>
          </a:stretch>
        </p:blipFill>
        <p:spPr>
          <a:xfrm>
            <a:off x="929349" y="1690688"/>
            <a:ext cx="10063972" cy="4843623"/>
          </a:xfrm>
          <a:prstGeom prst="rect">
            <a:avLst/>
          </a:prstGeom>
        </p:spPr>
      </p:pic>
    </p:spTree>
    <p:extLst>
      <p:ext uri="{BB962C8B-B14F-4D97-AF65-F5344CB8AC3E}">
        <p14:creationId xmlns:p14="http://schemas.microsoft.com/office/powerpoint/2010/main" val="3745499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E6E-AAEF-4008-804B-C55F6450FCE9}"/>
              </a:ext>
            </a:extLst>
          </p:cNvPr>
          <p:cNvSpPr>
            <a:spLocks noGrp="1"/>
          </p:cNvSpPr>
          <p:nvPr>
            <p:ph type="title"/>
          </p:nvPr>
        </p:nvSpPr>
        <p:spPr/>
        <p:txBody>
          <a:bodyPr>
            <a:normAutofit/>
          </a:bodyPr>
          <a:lstStyle/>
          <a:p>
            <a:r>
              <a:rPr lang="en-US" dirty="0"/>
              <a:t>Example of prediction results of caption generation model in local machines</a:t>
            </a:r>
          </a:p>
        </p:txBody>
      </p:sp>
      <p:pic>
        <p:nvPicPr>
          <p:cNvPr id="4" name="Content Placeholder 3">
            <a:extLst>
              <a:ext uri="{FF2B5EF4-FFF2-40B4-BE49-F238E27FC236}">
                <a16:creationId xmlns:a16="http://schemas.microsoft.com/office/drawing/2014/main" id="{6D603FC9-028D-4D4A-B315-AAC6D0389534}"/>
              </a:ext>
            </a:extLst>
          </p:cNvPr>
          <p:cNvPicPr>
            <a:picLocks noGrp="1" noChangeAspect="1"/>
          </p:cNvPicPr>
          <p:nvPr>
            <p:ph idx="1"/>
          </p:nvPr>
        </p:nvPicPr>
        <p:blipFill>
          <a:blip r:embed="rId3"/>
          <a:stretch>
            <a:fillRect/>
          </a:stretch>
        </p:blipFill>
        <p:spPr>
          <a:xfrm>
            <a:off x="2094677" y="1690688"/>
            <a:ext cx="7807313" cy="5107514"/>
          </a:xfrm>
          <a:prstGeom prst="rect">
            <a:avLst/>
          </a:prstGeom>
        </p:spPr>
      </p:pic>
    </p:spTree>
    <p:extLst>
      <p:ext uri="{BB962C8B-B14F-4D97-AF65-F5344CB8AC3E}">
        <p14:creationId xmlns:p14="http://schemas.microsoft.com/office/powerpoint/2010/main" val="3189169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C69-E657-4DF3-9997-DAFDBE06A431}"/>
              </a:ext>
            </a:extLst>
          </p:cNvPr>
          <p:cNvSpPr>
            <a:spLocks noGrp="1"/>
          </p:cNvSpPr>
          <p:nvPr>
            <p:ph type="title"/>
          </p:nvPr>
        </p:nvSpPr>
        <p:spPr/>
        <p:txBody>
          <a:bodyPr/>
          <a:lstStyle/>
          <a:p>
            <a:r>
              <a:rPr lang="en-US" dirty="0"/>
              <a:t>Tree edit distance</a:t>
            </a:r>
          </a:p>
        </p:txBody>
      </p:sp>
      <p:sp>
        <p:nvSpPr>
          <p:cNvPr id="3" name="Content Placeholder 2">
            <a:extLst>
              <a:ext uri="{FF2B5EF4-FFF2-40B4-BE49-F238E27FC236}">
                <a16:creationId xmlns:a16="http://schemas.microsoft.com/office/drawing/2014/main" id="{D2F4D77A-6864-487B-B644-CED32022CEE4}"/>
              </a:ext>
            </a:extLst>
          </p:cNvPr>
          <p:cNvSpPr>
            <a:spLocks noGrp="1"/>
          </p:cNvSpPr>
          <p:nvPr>
            <p:ph idx="1"/>
          </p:nvPr>
        </p:nvSpPr>
        <p:spPr/>
        <p:txBody>
          <a:bodyPr/>
          <a:lstStyle/>
          <a:p>
            <a:r>
              <a:rPr lang="en-US" dirty="0"/>
              <a:t>It is the minimum cost of transforming the source tree into the destination tree either by inserting, deleting or relabeling the nodes.</a:t>
            </a:r>
          </a:p>
          <a:p>
            <a:r>
              <a:rPr lang="en-US" dirty="0" err="1"/>
              <a:t>Apted</a:t>
            </a:r>
            <a:r>
              <a:rPr lang="en-US" dirty="0"/>
              <a:t> Library helps us to compute the tree edit distance using it’s python implementation.</a:t>
            </a:r>
          </a:p>
          <a:p>
            <a:r>
              <a:rPr lang="en-US" dirty="0"/>
              <a:t>Below is an example to get the tree edit distance.</a:t>
            </a:r>
          </a:p>
        </p:txBody>
      </p:sp>
      <p:pic>
        <p:nvPicPr>
          <p:cNvPr id="4" name="image2.png">
            <a:extLst>
              <a:ext uri="{FF2B5EF4-FFF2-40B4-BE49-F238E27FC236}">
                <a16:creationId xmlns:a16="http://schemas.microsoft.com/office/drawing/2014/main" id="{00FE5502-7E39-4232-AA61-8F353AA6AB8E}"/>
              </a:ext>
            </a:extLst>
          </p:cNvPr>
          <p:cNvPicPr/>
          <p:nvPr/>
        </p:nvPicPr>
        <p:blipFill>
          <a:blip r:embed="rId2"/>
          <a:srcRect t="31725" b="59431"/>
          <a:stretch>
            <a:fillRect/>
          </a:stretch>
        </p:blipFill>
        <p:spPr>
          <a:xfrm>
            <a:off x="521744" y="5296736"/>
            <a:ext cx="11148511" cy="1196139"/>
          </a:xfrm>
          <a:prstGeom prst="rect">
            <a:avLst/>
          </a:prstGeom>
          <a:ln/>
        </p:spPr>
      </p:pic>
    </p:spTree>
    <p:extLst>
      <p:ext uri="{BB962C8B-B14F-4D97-AF65-F5344CB8AC3E}">
        <p14:creationId xmlns:p14="http://schemas.microsoft.com/office/powerpoint/2010/main" val="1665817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E89F-2FAA-4AE8-B3DD-24C957795DCE}"/>
              </a:ext>
            </a:extLst>
          </p:cNvPr>
          <p:cNvSpPr>
            <a:spLocks noGrp="1"/>
          </p:cNvSpPr>
          <p:nvPr>
            <p:ph type="title"/>
          </p:nvPr>
        </p:nvSpPr>
        <p:spPr/>
        <p:txBody>
          <a:bodyPr>
            <a:normAutofit/>
          </a:bodyPr>
          <a:lstStyle/>
          <a:p>
            <a:r>
              <a:rPr lang="en-US" sz="4000" dirty="0"/>
              <a:t>Code to convert the tree to the required format</a:t>
            </a:r>
          </a:p>
        </p:txBody>
      </p:sp>
      <p:pic>
        <p:nvPicPr>
          <p:cNvPr id="4" name="image1.png">
            <a:extLst>
              <a:ext uri="{FF2B5EF4-FFF2-40B4-BE49-F238E27FC236}">
                <a16:creationId xmlns:a16="http://schemas.microsoft.com/office/drawing/2014/main" id="{54AB5BDF-A4B3-49A7-8215-332A56FD641C}"/>
              </a:ext>
            </a:extLst>
          </p:cNvPr>
          <p:cNvPicPr>
            <a:picLocks noGrp="1"/>
          </p:cNvPicPr>
          <p:nvPr>
            <p:ph idx="1"/>
          </p:nvPr>
        </p:nvPicPr>
        <p:blipFill>
          <a:blip r:embed="rId2"/>
          <a:srcRect/>
          <a:stretch>
            <a:fillRect/>
          </a:stretch>
        </p:blipFill>
        <p:spPr>
          <a:xfrm>
            <a:off x="1363691" y="1354805"/>
            <a:ext cx="9464618" cy="5503195"/>
          </a:xfrm>
          <a:prstGeom prst="rect">
            <a:avLst/>
          </a:prstGeom>
          <a:ln/>
        </p:spPr>
      </p:pic>
    </p:spTree>
    <p:extLst>
      <p:ext uri="{BB962C8B-B14F-4D97-AF65-F5344CB8AC3E}">
        <p14:creationId xmlns:p14="http://schemas.microsoft.com/office/powerpoint/2010/main" val="350287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5B90-F2FC-4801-8C16-80FDEC8E2229}"/>
              </a:ext>
            </a:extLst>
          </p:cNvPr>
          <p:cNvSpPr>
            <a:spLocks noGrp="1"/>
          </p:cNvSpPr>
          <p:nvPr>
            <p:ph type="title"/>
          </p:nvPr>
        </p:nvSpPr>
        <p:spPr/>
        <p:txBody>
          <a:bodyPr/>
          <a:lstStyle/>
          <a:p>
            <a:r>
              <a:rPr lang="en-US" dirty="0"/>
              <a:t>New results</a:t>
            </a:r>
          </a:p>
        </p:txBody>
      </p:sp>
      <p:graphicFrame>
        <p:nvGraphicFramePr>
          <p:cNvPr id="4" name="Content Placeholder 3">
            <a:extLst>
              <a:ext uri="{FF2B5EF4-FFF2-40B4-BE49-F238E27FC236}">
                <a16:creationId xmlns:a16="http://schemas.microsoft.com/office/drawing/2014/main" id="{64985348-E510-4A7E-8F02-4C7784F16A7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2771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8CC8-9DAD-485A-AA73-D958ECD91F78}"/>
              </a:ext>
            </a:extLst>
          </p:cNvPr>
          <p:cNvSpPr>
            <a:spLocks noGrp="1"/>
          </p:cNvSpPr>
          <p:nvPr>
            <p:ph type="title"/>
          </p:nvPr>
        </p:nvSpPr>
        <p:spPr/>
        <p:txBody>
          <a:bodyPr/>
          <a:lstStyle/>
          <a:p>
            <a:r>
              <a:rPr lang="en-US" dirty="0"/>
              <a:t>New results</a:t>
            </a:r>
          </a:p>
        </p:txBody>
      </p:sp>
      <p:graphicFrame>
        <p:nvGraphicFramePr>
          <p:cNvPr id="4" name="Content Placeholder 3">
            <a:extLst>
              <a:ext uri="{FF2B5EF4-FFF2-40B4-BE49-F238E27FC236}">
                <a16:creationId xmlns:a16="http://schemas.microsoft.com/office/drawing/2014/main" id="{31564C02-FB8C-4ED6-B587-145AF77D5B5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802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FF7-46F4-44D4-9FEE-A3099F9901F6}"/>
              </a:ext>
            </a:extLst>
          </p:cNvPr>
          <p:cNvSpPr>
            <a:spLocks noGrp="1"/>
          </p:cNvSpPr>
          <p:nvPr>
            <p:ph type="title"/>
          </p:nvPr>
        </p:nvSpPr>
        <p:spPr/>
        <p:txBody>
          <a:bodyPr/>
          <a:lstStyle/>
          <a:p>
            <a:r>
              <a:rPr lang="en-US" dirty="0"/>
              <a:t>Architecture of secure login</a:t>
            </a:r>
          </a:p>
        </p:txBody>
      </p:sp>
      <p:pic>
        <p:nvPicPr>
          <p:cNvPr id="5" name="Content Placeholder 4">
            <a:extLst>
              <a:ext uri="{FF2B5EF4-FFF2-40B4-BE49-F238E27FC236}">
                <a16:creationId xmlns:a16="http://schemas.microsoft.com/office/drawing/2014/main" id="{ED1D2490-6DEA-40C5-888F-3326E4FC6E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456" y="365125"/>
            <a:ext cx="10903088" cy="6353259"/>
          </a:xfrm>
        </p:spPr>
      </p:pic>
    </p:spTree>
    <p:extLst>
      <p:ext uri="{BB962C8B-B14F-4D97-AF65-F5344CB8AC3E}">
        <p14:creationId xmlns:p14="http://schemas.microsoft.com/office/powerpoint/2010/main" val="159206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F682-6D4D-4720-A57E-0135F30158F0}"/>
              </a:ext>
            </a:extLst>
          </p:cNvPr>
          <p:cNvSpPr>
            <a:spLocks noGrp="1"/>
          </p:cNvSpPr>
          <p:nvPr>
            <p:ph type="title"/>
          </p:nvPr>
        </p:nvSpPr>
        <p:spPr/>
        <p:txBody>
          <a:bodyPr/>
          <a:lstStyle/>
          <a:p>
            <a:r>
              <a:rPr lang="en-US" dirty="0"/>
              <a:t>Password hashing</a:t>
            </a:r>
          </a:p>
        </p:txBody>
      </p:sp>
      <p:sp>
        <p:nvSpPr>
          <p:cNvPr id="3" name="Content Placeholder 2">
            <a:extLst>
              <a:ext uri="{FF2B5EF4-FFF2-40B4-BE49-F238E27FC236}">
                <a16:creationId xmlns:a16="http://schemas.microsoft.com/office/drawing/2014/main" id="{1F902A18-333F-4F3A-8ADD-FBE8BDB5E65B}"/>
              </a:ext>
            </a:extLst>
          </p:cNvPr>
          <p:cNvSpPr>
            <a:spLocks noGrp="1"/>
          </p:cNvSpPr>
          <p:nvPr>
            <p:ph idx="1"/>
          </p:nvPr>
        </p:nvSpPr>
        <p:spPr/>
        <p:txBody>
          <a:bodyPr/>
          <a:lstStyle/>
          <a:p>
            <a:r>
              <a:rPr lang="en-US" dirty="0"/>
              <a:t>When the user types in his password in the screen, the password will be hashed with SHA3-256 before comparing with the databased values.</a:t>
            </a:r>
          </a:p>
          <a:p>
            <a:pPr lvl="1"/>
            <a:r>
              <a:rPr lang="en-US" dirty="0"/>
              <a:t>Hash function is a one way function. So the adversary won’t be able to get the user’s password by eavesdropping the user’s communication.</a:t>
            </a:r>
          </a:p>
          <a:p>
            <a:r>
              <a:rPr lang="en-US" dirty="0"/>
              <a:t>The database will only store the hashed value of the password which makes the adversary hard to decipher the user’s password even they can compromise the user’s device. </a:t>
            </a:r>
          </a:p>
        </p:txBody>
      </p:sp>
    </p:spTree>
    <p:extLst>
      <p:ext uri="{BB962C8B-B14F-4D97-AF65-F5344CB8AC3E}">
        <p14:creationId xmlns:p14="http://schemas.microsoft.com/office/powerpoint/2010/main" val="307555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A83E-FC77-422B-B04F-9D1BC2DA5C7E}"/>
              </a:ext>
            </a:extLst>
          </p:cNvPr>
          <p:cNvSpPr>
            <a:spLocks noGrp="1"/>
          </p:cNvSpPr>
          <p:nvPr>
            <p:ph type="title"/>
          </p:nvPr>
        </p:nvSpPr>
        <p:spPr/>
        <p:txBody>
          <a:bodyPr/>
          <a:lstStyle/>
          <a:p>
            <a:r>
              <a:rPr lang="en-US" dirty="0"/>
              <a:t>Key encryption</a:t>
            </a:r>
          </a:p>
        </p:txBody>
      </p:sp>
      <p:sp>
        <p:nvSpPr>
          <p:cNvPr id="3" name="Content Placeholder 2">
            <a:extLst>
              <a:ext uri="{FF2B5EF4-FFF2-40B4-BE49-F238E27FC236}">
                <a16:creationId xmlns:a16="http://schemas.microsoft.com/office/drawing/2014/main" id="{F64F1935-4578-42A9-B45D-73A80930FC41}"/>
              </a:ext>
            </a:extLst>
          </p:cNvPr>
          <p:cNvSpPr>
            <a:spLocks noGrp="1"/>
          </p:cNvSpPr>
          <p:nvPr>
            <p:ph idx="1"/>
          </p:nvPr>
        </p:nvSpPr>
        <p:spPr/>
        <p:txBody>
          <a:bodyPr/>
          <a:lstStyle/>
          <a:p>
            <a:r>
              <a:rPr lang="en-US" dirty="0"/>
              <a:t>To prevent the user’s public and private keys of </a:t>
            </a:r>
            <a:r>
              <a:rPr lang="en-US" dirty="0" err="1"/>
              <a:t>ReVo</a:t>
            </a:r>
            <a:r>
              <a:rPr lang="en-US" dirty="0"/>
              <a:t>-ABE be compromised. The APP will encrypt the keys using RSA encryption. </a:t>
            </a:r>
          </a:p>
          <a:p>
            <a:r>
              <a:rPr lang="en-US" dirty="0"/>
              <a:t>The RSA encryption is a symmetric encryption approach that only the person with public key can decrypt the data being encrypted with the private key. </a:t>
            </a:r>
          </a:p>
          <a:p>
            <a:r>
              <a:rPr lang="en-US" dirty="0"/>
              <a:t>The APP will generate the RSA keys using the password the user types in on the screen using a customized hash function. Thus, the adversary won’t be able to get the RSA keys to decrypt the public and private keys of </a:t>
            </a:r>
            <a:r>
              <a:rPr lang="en-US" dirty="0" err="1"/>
              <a:t>ReVo</a:t>
            </a:r>
            <a:r>
              <a:rPr lang="en-US" dirty="0"/>
              <a:t>-ABE.</a:t>
            </a:r>
          </a:p>
        </p:txBody>
      </p:sp>
    </p:spTree>
    <p:extLst>
      <p:ext uri="{BB962C8B-B14F-4D97-AF65-F5344CB8AC3E}">
        <p14:creationId xmlns:p14="http://schemas.microsoft.com/office/powerpoint/2010/main" val="66003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E6D0-5656-48BF-891A-55CB1A5D7E7D}"/>
              </a:ext>
            </a:extLst>
          </p:cNvPr>
          <p:cNvSpPr>
            <a:spLocks noGrp="1"/>
          </p:cNvSpPr>
          <p:nvPr>
            <p:ph type="title"/>
          </p:nvPr>
        </p:nvSpPr>
        <p:spPr>
          <a:xfrm>
            <a:off x="116305" y="365125"/>
            <a:ext cx="10515600" cy="1325563"/>
          </a:xfrm>
        </p:spPr>
        <p:txBody>
          <a:bodyPr/>
          <a:lstStyle/>
          <a:p>
            <a:r>
              <a:rPr lang="en-US" dirty="0"/>
              <a:t>Data entity of local database</a:t>
            </a:r>
          </a:p>
        </p:txBody>
      </p:sp>
      <p:pic>
        <p:nvPicPr>
          <p:cNvPr id="5" name="Content Placeholder 4">
            <a:extLst>
              <a:ext uri="{FF2B5EF4-FFF2-40B4-BE49-F238E27FC236}">
                <a16:creationId xmlns:a16="http://schemas.microsoft.com/office/drawing/2014/main" id="{4C1694EC-6FF1-4C71-8594-F464BC8DF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4806" y="593725"/>
            <a:ext cx="5090889" cy="6127750"/>
          </a:xfrm>
        </p:spPr>
      </p:pic>
      <p:sp>
        <p:nvSpPr>
          <p:cNvPr id="7" name="TextBox 6">
            <a:extLst>
              <a:ext uri="{FF2B5EF4-FFF2-40B4-BE49-F238E27FC236}">
                <a16:creationId xmlns:a16="http://schemas.microsoft.com/office/drawing/2014/main" id="{9AA13A80-04A4-4C5B-B3DB-5020289F4AC9}"/>
              </a:ext>
            </a:extLst>
          </p:cNvPr>
          <p:cNvSpPr txBox="1"/>
          <p:nvPr/>
        </p:nvSpPr>
        <p:spPr>
          <a:xfrm>
            <a:off x="601579" y="1792705"/>
            <a:ext cx="5630779"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database stores the following parameters:</a:t>
            </a:r>
          </a:p>
          <a:p>
            <a:pPr marL="457200" indent="-457200">
              <a:buFont typeface="Arial" panose="020B0604020202020204" pitchFamily="34" charset="0"/>
              <a:buChar char="•"/>
            </a:pPr>
            <a:r>
              <a:rPr lang="en-US" sz="2800" dirty="0"/>
              <a:t>User’s name</a:t>
            </a:r>
          </a:p>
          <a:p>
            <a:pPr marL="457200" indent="-457200">
              <a:buFont typeface="Arial" panose="020B0604020202020204" pitchFamily="34" charset="0"/>
              <a:buChar char="•"/>
            </a:pPr>
            <a:r>
              <a:rPr lang="en-US" sz="2800" dirty="0"/>
              <a:t>User’s password</a:t>
            </a:r>
          </a:p>
          <a:p>
            <a:pPr marL="457200" indent="-457200">
              <a:buFont typeface="Arial" panose="020B0604020202020204" pitchFamily="34" charset="0"/>
              <a:buChar char="•"/>
            </a:pPr>
            <a:r>
              <a:rPr lang="en-US" sz="2800" dirty="0"/>
              <a:t>Mission ID the user joins</a:t>
            </a:r>
          </a:p>
          <a:p>
            <a:pPr marL="457200" indent="-457200">
              <a:buFont typeface="Arial" panose="020B0604020202020204" pitchFamily="34" charset="0"/>
              <a:buChar char="•"/>
            </a:pPr>
            <a:r>
              <a:rPr lang="en-US" sz="2800" dirty="0"/>
              <a:t>The </a:t>
            </a:r>
            <a:r>
              <a:rPr lang="en-US" sz="2800" dirty="0" err="1"/>
              <a:t>ReVo</a:t>
            </a:r>
            <a:r>
              <a:rPr lang="en-US" sz="2800" dirty="0"/>
              <a:t>-ABE attributes the user has</a:t>
            </a:r>
          </a:p>
          <a:p>
            <a:pPr marL="457200" indent="-457200">
              <a:buFont typeface="Arial" panose="020B0604020202020204" pitchFamily="34" charset="0"/>
              <a:buChar char="•"/>
            </a:pPr>
            <a:r>
              <a:rPr lang="en-US" sz="2800" dirty="0" err="1"/>
              <a:t>ReVo</a:t>
            </a:r>
            <a:r>
              <a:rPr lang="en-US" sz="2800" dirty="0"/>
              <a:t>-ABE public key</a:t>
            </a:r>
          </a:p>
          <a:p>
            <a:pPr marL="457200" indent="-457200">
              <a:buFont typeface="Arial" panose="020B0604020202020204" pitchFamily="34" charset="0"/>
              <a:buChar char="•"/>
            </a:pPr>
            <a:r>
              <a:rPr lang="en-US" sz="2800" dirty="0" err="1"/>
              <a:t>ReVo</a:t>
            </a:r>
            <a:r>
              <a:rPr lang="en-US" sz="2800" dirty="0"/>
              <a:t>-ABE private key</a:t>
            </a:r>
          </a:p>
          <a:p>
            <a:pPr marL="457200" indent="-457200">
              <a:buFont typeface="Arial" panose="020B0604020202020204" pitchFamily="34" charset="0"/>
              <a:buChar char="•"/>
            </a:pPr>
            <a:r>
              <a:rPr lang="en-US" sz="2800" dirty="0"/>
              <a:t>Timestamps the user possesses</a:t>
            </a:r>
          </a:p>
          <a:p>
            <a:pPr marL="457200" indent="-457200">
              <a:buFont typeface="Arial" panose="020B0604020202020204" pitchFamily="34" charset="0"/>
              <a:buChar char="•"/>
            </a:pPr>
            <a:r>
              <a:rPr lang="en-US" sz="2800" dirty="0"/>
              <a:t>Is the user being revoked</a:t>
            </a:r>
          </a:p>
        </p:txBody>
      </p:sp>
    </p:spTree>
    <p:extLst>
      <p:ext uri="{BB962C8B-B14F-4D97-AF65-F5344CB8AC3E}">
        <p14:creationId xmlns:p14="http://schemas.microsoft.com/office/powerpoint/2010/main" val="1128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AA1A-8DC3-45AB-9940-3ED33CC49D8D}"/>
              </a:ext>
            </a:extLst>
          </p:cNvPr>
          <p:cNvSpPr>
            <a:spLocks noGrp="1"/>
          </p:cNvSpPr>
          <p:nvPr>
            <p:ph type="title"/>
          </p:nvPr>
        </p:nvSpPr>
        <p:spPr/>
        <p:txBody>
          <a:bodyPr/>
          <a:lstStyle/>
          <a:p>
            <a:r>
              <a:rPr lang="en-US" dirty="0"/>
              <a:t>Query the central authority</a:t>
            </a:r>
          </a:p>
        </p:txBody>
      </p:sp>
      <p:sp>
        <p:nvSpPr>
          <p:cNvPr id="3" name="Content Placeholder 2">
            <a:extLst>
              <a:ext uri="{FF2B5EF4-FFF2-40B4-BE49-F238E27FC236}">
                <a16:creationId xmlns:a16="http://schemas.microsoft.com/office/drawing/2014/main" id="{B69324B1-9B55-4A00-A4A6-B4B1AB1748EF}"/>
              </a:ext>
            </a:extLst>
          </p:cNvPr>
          <p:cNvSpPr>
            <a:spLocks noGrp="1"/>
          </p:cNvSpPr>
          <p:nvPr>
            <p:ph idx="1"/>
          </p:nvPr>
        </p:nvSpPr>
        <p:spPr/>
        <p:txBody>
          <a:bodyPr/>
          <a:lstStyle/>
          <a:p>
            <a:r>
              <a:rPr lang="en-US" dirty="0"/>
              <a:t>If the local databased won’t be able to verify the user’s identity. The user need to setup his account with the remote central authority.</a:t>
            </a:r>
          </a:p>
          <a:p>
            <a:r>
              <a:rPr lang="en-US" dirty="0"/>
              <a:t>The central authority stores both the user’s information and the mission information. </a:t>
            </a:r>
          </a:p>
          <a:p>
            <a:r>
              <a:rPr lang="en-US" dirty="0"/>
              <a:t>The database structure of the central authority is shown in next slide.</a:t>
            </a:r>
          </a:p>
        </p:txBody>
      </p:sp>
    </p:spTree>
    <p:extLst>
      <p:ext uri="{BB962C8B-B14F-4D97-AF65-F5344CB8AC3E}">
        <p14:creationId xmlns:p14="http://schemas.microsoft.com/office/powerpoint/2010/main" val="210932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9A27A4-EE13-48AE-9AC9-662A2ABB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3" y="277969"/>
            <a:ext cx="11997193" cy="5917049"/>
          </a:xfrm>
          <a:prstGeom prst="rect">
            <a:avLst/>
          </a:prstGeom>
        </p:spPr>
      </p:pic>
      <p:sp>
        <p:nvSpPr>
          <p:cNvPr id="6" name="TextBox 5">
            <a:extLst>
              <a:ext uri="{FF2B5EF4-FFF2-40B4-BE49-F238E27FC236}">
                <a16:creationId xmlns:a16="http://schemas.microsoft.com/office/drawing/2014/main" id="{FF917D42-AD8D-491B-9099-5179C91395EE}"/>
              </a:ext>
            </a:extLst>
          </p:cNvPr>
          <p:cNvSpPr txBox="1"/>
          <p:nvPr/>
        </p:nvSpPr>
        <p:spPr>
          <a:xfrm>
            <a:off x="5811253" y="5053264"/>
            <a:ext cx="4247147" cy="1323439"/>
          </a:xfrm>
          <a:prstGeom prst="rect">
            <a:avLst/>
          </a:prstGeom>
          <a:noFill/>
        </p:spPr>
        <p:txBody>
          <a:bodyPr wrap="square" rtlCol="0">
            <a:spAutoFit/>
          </a:bodyPr>
          <a:lstStyle/>
          <a:p>
            <a:r>
              <a:rPr lang="en-US" sz="4000" dirty="0"/>
              <a:t>Database structure of central authority</a:t>
            </a:r>
          </a:p>
        </p:txBody>
      </p:sp>
    </p:spTree>
    <p:extLst>
      <p:ext uri="{BB962C8B-B14F-4D97-AF65-F5344CB8AC3E}">
        <p14:creationId xmlns:p14="http://schemas.microsoft.com/office/powerpoint/2010/main" val="26773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7374-8B12-445B-BA94-9721CFF35825}"/>
              </a:ext>
            </a:extLst>
          </p:cNvPr>
          <p:cNvSpPr>
            <a:spLocks noGrp="1"/>
          </p:cNvSpPr>
          <p:nvPr>
            <p:ph type="title"/>
          </p:nvPr>
        </p:nvSpPr>
        <p:spPr/>
        <p:txBody>
          <a:bodyPr/>
          <a:lstStyle/>
          <a:p>
            <a:r>
              <a:rPr lang="en-US" dirty="0"/>
              <a:t>Explanation of the database structure</a:t>
            </a:r>
          </a:p>
        </p:txBody>
      </p:sp>
      <p:sp>
        <p:nvSpPr>
          <p:cNvPr id="3" name="Content Placeholder 2">
            <a:extLst>
              <a:ext uri="{FF2B5EF4-FFF2-40B4-BE49-F238E27FC236}">
                <a16:creationId xmlns:a16="http://schemas.microsoft.com/office/drawing/2014/main" id="{0D3CBBE5-7B45-4612-AAA5-6D75A3018C13}"/>
              </a:ext>
            </a:extLst>
          </p:cNvPr>
          <p:cNvSpPr>
            <a:spLocks noGrp="1"/>
          </p:cNvSpPr>
          <p:nvPr>
            <p:ph idx="1"/>
          </p:nvPr>
        </p:nvSpPr>
        <p:spPr/>
        <p:txBody>
          <a:bodyPr/>
          <a:lstStyle/>
          <a:p>
            <a:r>
              <a:rPr lang="en-US" dirty="0"/>
              <a:t>The database will generate the mission and the user once the mission starts. </a:t>
            </a:r>
          </a:p>
          <a:p>
            <a:r>
              <a:rPr lang="en-US" dirty="0"/>
              <a:t>When a user tries to setup his keys, the system will first validate the user’s information and the mission information the user provides. </a:t>
            </a:r>
          </a:p>
          <a:p>
            <a:r>
              <a:rPr lang="en-US" dirty="0"/>
              <a:t>If each information matches the entries of the Mission table and the User table, the central authority will generate the public and private keys of </a:t>
            </a:r>
            <a:r>
              <a:rPr lang="en-US" dirty="0" err="1"/>
              <a:t>ReVo</a:t>
            </a:r>
            <a:r>
              <a:rPr lang="en-US" dirty="0"/>
              <a:t>-ABE for the user and stores the mission-user match information to the History table. </a:t>
            </a:r>
          </a:p>
        </p:txBody>
      </p:sp>
    </p:spTree>
    <p:extLst>
      <p:ext uri="{BB962C8B-B14F-4D97-AF65-F5344CB8AC3E}">
        <p14:creationId xmlns:p14="http://schemas.microsoft.com/office/powerpoint/2010/main" val="33033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1946</Words>
  <Application>Microsoft Office PowerPoint</Application>
  <PresentationFormat>Widescreen</PresentationFormat>
  <Paragraphs>120</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May Report</vt:lpstr>
      <vt:lpstr>Implementation of secure login</vt:lpstr>
      <vt:lpstr>Architecture of secure login</vt:lpstr>
      <vt:lpstr>Password hashing</vt:lpstr>
      <vt:lpstr>Key encryption</vt:lpstr>
      <vt:lpstr>Data entity of local database</vt:lpstr>
      <vt:lpstr>Query the central authority</vt:lpstr>
      <vt:lpstr>PowerPoint Presentation</vt:lpstr>
      <vt:lpstr>Explanation of the database structure</vt:lpstr>
      <vt:lpstr>ReVo-ABE implementation</vt:lpstr>
      <vt:lpstr>Continue of implementation of ReVo-ABE</vt:lpstr>
      <vt:lpstr>Conclusion</vt:lpstr>
      <vt:lpstr>Content Caching for DTN network</vt:lpstr>
      <vt:lpstr>Problem Statement</vt:lpstr>
      <vt:lpstr>Objective 1: Priority Content Delivery</vt:lpstr>
      <vt:lpstr>Trending topic detection</vt:lpstr>
      <vt:lpstr>Trending topic detection formulation</vt:lpstr>
      <vt:lpstr>Objective 2: Providing Content by Interest</vt:lpstr>
      <vt:lpstr>Congestion Handling</vt:lpstr>
      <vt:lpstr>Finding better nodes to forward</vt:lpstr>
      <vt:lpstr>Objective 3: Cache Management</vt:lpstr>
      <vt:lpstr>Dependency Tree and Parse Tree Generation</vt:lpstr>
      <vt:lpstr>Saving and loading the model locally </vt:lpstr>
      <vt:lpstr>Loss plot after training the model for 20 epochs</vt:lpstr>
      <vt:lpstr>Example of prediction results of caption generation model in local machines</vt:lpstr>
      <vt:lpstr>Tree edit distance</vt:lpstr>
      <vt:lpstr>Code to convert the tree to the required format</vt:lpstr>
      <vt:lpstr>New results</vt:lpstr>
      <vt:lpstr>New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Cao Xiaofei</dc:creator>
  <cp:lastModifiedBy>Cao Xiaofei</cp:lastModifiedBy>
  <cp:revision>14</cp:revision>
  <dcterms:created xsi:type="dcterms:W3CDTF">2021-05-24T17:23:54Z</dcterms:created>
  <dcterms:modified xsi:type="dcterms:W3CDTF">2021-06-15T13:05:40Z</dcterms:modified>
</cp:coreProperties>
</file>