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6" r:id="rId2"/>
    <p:sldId id="258" r:id="rId3"/>
    <p:sldId id="267" r:id="rId4"/>
    <p:sldId id="259" r:id="rId5"/>
    <p:sldId id="260" r:id="rId6"/>
    <p:sldId id="268" r:id="rId7"/>
    <p:sldId id="262" r:id="rId8"/>
    <p:sldId id="263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6FEB-0CF9-4B25-B46F-4ABCC4F0F5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1BDA3-7EED-47F0-A9ED-C023A9B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6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importance of a word in the whole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1BDA3-7EED-47F0-A9ED-C023A9B7DC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9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4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3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8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5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ED28259-47FD-476E-A3A0-884DBD28A21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F464435-45A8-4B44-BE53-02702237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9BAF-28D2-421A-A3FF-1F1BF0FA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6003"/>
          </a:xfrm>
        </p:spPr>
        <p:txBody>
          <a:bodyPr>
            <a:normAutofit/>
          </a:bodyPr>
          <a:lstStyle/>
          <a:p>
            <a:r>
              <a:rPr lang="en-US" sz="4400" b="0" i="1" dirty="0">
                <a:solidFill>
                  <a:schemeClr val="tx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Recommendation  System  for  Wedding  Registry  and  Gift  suggestion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686F1-50AE-4E60-8DB2-26ED0A987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Presented By - Shudip Datta</a:t>
            </a:r>
          </a:p>
        </p:txBody>
      </p:sp>
    </p:spTree>
    <p:extLst>
      <p:ext uri="{BB962C8B-B14F-4D97-AF65-F5344CB8AC3E}">
        <p14:creationId xmlns:p14="http://schemas.microsoft.com/office/powerpoint/2010/main" val="395549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10A-3675-4D42-8C46-FFAEB56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75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 Similarity with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500D-C031-4A63-B442-61D9CA96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4181936"/>
            <a:ext cx="10058400" cy="24168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Book ID 10, User 1’s similarity 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(4*lg(500/1) + 6*lg(500/5))  + (9*lg(500/10)) +(10*lg(500/20)) + (5*lg(500/30))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= [(10.8 + 12) + 15.3 + 14 + 6.1] * 5</a:t>
            </a:r>
          </a:p>
          <a:p>
            <a:r>
              <a:rPr lang="en-US" dirty="0">
                <a:solidFill>
                  <a:schemeClr val="tx1"/>
                </a:solidFill>
              </a:rPr>
              <a:t>If we put different weight (1,2,3,4 for title, authors, language, year respectively)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(10.8 + 12)*1 + 15.3*2 + 14*3 + 6.1*4</a:t>
            </a:r>
          </a:p>
          <a:p>
            <a:r>
              <a:rPr lang="en-US" dirty="0">
                <a:solidFill>
                  <a:schemeClr val="tx1"/>
                </a:solidFill>
              </a:rPr>
              <a:t>In this process, we can find the highest 10 similar books for a user.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40C656-509E-4950-B0C2-0A32F0D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090434"/>
              </p:ext>
            </p:extLst>
          </p:nvPr>
        </p:nvGraphicFramePr>
        <p:xfrm>
          <a:off x="1097279" y="1457800"/>
          <a:ext cx="10058401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57">
                  <a:extLst>
                    <a:ext uri="{9D8B030D-6E8A-4147-A177-3AD203B41FA5}">
                      <a16:colId xmlns:a16="http://schemas.microsoft.com/office/drawing/2014/main" val="1964801200"/>
                    </a:ext>
                  </a:extLst>
                </a:gridCol>
                <a:gridCol w="1068643">
                  <a:extLst>
                    <a:ext uri="{9D8B030D-6E8A-4147-A177-3AD203B41FA5}">
                      <a16:colId xmlns:a16="http://schemas.microsoft.com/office/drawing/2014/main" val="2305218410"/>
                    </a:ext>
                  </a:extLst>
                </a:gridCol>
                <a:gridCol w="1907117">
                  <a:extLst>
                    <a:ext uri="{9D8B030D-6E8A-4147-A177-3AD203B41FA5}">
                      <a16:colId xmlns:a16="http://schemas.microsoft.com/office/drawing/2014/main" val="3801338628"/>
                    </a:ext>
                  </a:extLst>
                </a:gridCol>
                <a:gridCol w="3041524">
                  <a:extLst>
                    <a:ext uri="{9D8B030D-6E8A-4147-A177-3AD203B41FA5}">
                      <a16:colId xmlns:a16="http://schemas.microsoft.com/office/drawing/2014/main" val="3594010497"/>
                    </a:ext>
                  </a:extLst>
                </a:gridCol>
                <a:gridCol w="1923558">
                  <a:extLst>
                    <a:ext uri="{9D8B030D-6E8A-4147-A177-3AD203B41FA5}">
                      <a16:colId xmlns:a16="http://schemas.microsoft.com/office/drawing/2014/main" val="2529673867"/>
                    </a:ext>
                  </a:extLst>
                </a:gridCol>
                <a:gridCol w="1052202">
                  <a:extLst>
                    <a:ext uri="{9D8B030D-6E8A-4147-A177-3AD203B41FA5}">
                      <a16:colId xmlns:a16="http://schemas.microsoft.com/office/drawing/2014/main" val="382723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Going (UP= 4, IDF = lg(500/1))</a:t>
                      </a:r>
                    </a:p>
                    <a:p>
                      <a:r>
                        <a:rPr lang="en-US" dirty="0"/>
                        <a:t> Postal(UP= 6, IDF = lg(500/5))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 Salinger (UP= 9, </a:t>
                      </a:r>
                      <a:br>
                        <a:rPr lang="en-US" dirty="0"/>
                      </a:br>
                      <a:r>
                        <a:rPr lang="en-US" dirty="0"/>
                        <a:t>IDF = lg(500/10))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(UP= 10,</a:t>
                      </a:r>
                      <a:br>
                        <a:rPr lang="en-US" dirty="0"/>
                      </a:br>
                      <a:r>
                        <a:rPr lang="en-US" dirty="0"/>
                        <a:t>IDF=lg (500/20))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  <a:p>
                      <a:r>
                        <a:rPr lang="en-US" dirty="0"/>
                        <a:t> (UP=5, IDF=lg(500/30))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Night, 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Norton </a:t>
                      </a:r>
                      <a:r>
                        <a:rPr lang="en-US" dirty="0" err="1"/>
                        <a:t>Juster</a:t>
                      </a:r>
                      <a:r>
                        <a:rPr lang="en-US" dirty="0"/>
                        <a:t>, Jules Feiffer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1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The,  Shining ,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Alan Moore,  Dave Gibbons, John Higgins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3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500D-C031-4A63-B442-61D9CA96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4045"/>
            <a:ext cx="10058400" cy="5117351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035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10A-3675-4D42-8C46-FFAEB56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75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Idea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361663-508B-45FE-A98C-A3AD6524A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8" y="1134327"/>
            <a:ext cx="1742036" cy="2177546"/>
          </a:xfr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7C11D431-D2A7-45AF-A4BA-624243A5F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34" y="3866510"/>
            <a:ext cx="1533324" cy="1917123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40830D85-E5C8-440A-A8B9-0E37D28715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63" y="1459745"/>
            <a:ext cx="1447865" cy="1447865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999F0A7-64F4-4A1A-9193-3448CF9F7B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77" y="1459744"/>
            <a:ext cx="1447865" cy="1447865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22000784-F128-410B-AB58-77D714C07CE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91" y="1459744"/>
            <a:ext cx="1447865" cy="14478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6CEDD2-6101-42FF-91AB-D3DB5080D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61" y="4533475"/>
            <a:ext cx="954862" cy="1579662"/>
          </a:xfrm>
          <a:prstGeom prst="rect">
            <a:avLst/>
          </a:prstGeom>
        </p:spPr>
      </p:pic>
      <p:pic>
        <p:nvPicPr>
          <p:cNvPr id="26" name="Picture 25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28E6D5EB-CA47-449B-BE12-C7B194983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92" y="4599373"/>
            <a:ext cx="1447865" cy="1447865"/>
          </a:xfrm>
          <a:prstGeom prst="rect">
            <a:avLst/>
          </a:prstGeom>
        </p:spPr>
      </p:pic>
      <p:pic>
        <p:nvPicPr>
          <p:cNvPr id="28" name="Picture 27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7ECF7357-57E9-4597-92C9-E6854A03A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97" y="4602741"/>
            <a:ext cx="1447865" cy="144786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DC2ADD-9403-49EF-BB62-987507697331}"/>
              </a:ext>
            </a:extLst>
          </p:cNvPr>
          <p:cNvSpPr txBox="1"/>
          <p:nvPr/>
        </p:nvSpPr>
        <p:spPr>
          <a:xfrm>
            <a:off x="2355364" y="2907609"/>
            <a:ext cx="173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Engaged Couple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1C404F-D3D2-484D-97A9-BF1557945251}"/>
              </a:ext>
            </a:extLst>
          </p:cNvPr>
          <p:cNvSpPr txBox="1"/>
          <p:nvPr/>
        </p:nvSpPr>
        <p:spPr>
          <a:xfrm>
            <a:off x="2355364" y="5742852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Wedding Registry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F9C791-DE9B-4495-8678-6224AD839F01}"/>
              </a:ext>
            </a:extLst>
          </p:cNvPr>
          <p:cNvSpPr txBox="1"/>
          <p:nvPr/>
        </p:nvSpPr>
        <p:spPr>
          <a:xfrm>
            <a:off x="6791885" y="2939520"/>
            <a:ext cx="425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Wedding Registry for other Married Couple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15AAF-ED29-4DE5-9F08-D3ABA3C62925}"/>
              </a:ext>
            </a:extLst>
          </p:cNvPr>
          <p:cNvSpPr txBox="1"/>
          <p:nvPr/>
        </p:nvSpPr>
        <p:spPr>
          <a:xfrm>
            <a:off x="8038302" y="60741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0077E73-BA2B-4A11-A756-4FF8A87B6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30" y="4533474"/>
            <a:ext cx="954862" cy="1579662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DE5C151-0542-468D-A239-D400B083B8C1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rot="16200000" flipH="1" flipV="1">
            <a:off x="6691477" y="-1139419"/>
            <a:ext cx="763355" cy="5961682"/>
          </a:xfrm>
          <a:prstGeom prst="bentConnector4">
            <a:avLst>
              <a:gd name="adj1" fmla="val -81004"/>
              <a:gd name="adj2" fmla="val 69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AB626C6-7FDC-4BBE-AEAB-0371A15E07A4}"/>
              </a:ext>
            </a:extLst>
          </p:cNvPr>
          <p:cNvSpPr txBox="1"/>
          <p:nvPr/>
        </p:nvSpPr>
        <p:spPr>
          <a:xfrm>
            <a:off x="4195742" y="1791106"/>
            <a:ext cx="16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Couples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B6AF139-45B3-484F-B6D6-1C10F5ABFE32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023173" y="1064632"/>
            <a:ext cx="687893" cy="6291648"/>
          </a:xfrm>
          <a:prstGeom prst="bentConnector4">
            <a:avLst>
              <a:gd name="adj1" fmla="val -65920"/>
              <a:gd name="adj2" fmla="val 99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C9920EF-5B99-43F7-9CA4-54FEA557CF98}"/>
              </a:ext>
            </a:extLst>
          </p:cNvPr>
          <p:cNvCxnSpPr>
            <a:cxnSpLocks/>
            <a:stCxn id="11" idx="0"/>
            <a:endCxn id="33" idx="0"/>
          </p:cNvCxnSpPr>
          <p:nvPr/>
        </p:nvCxnSpPr>
        <p:spPr>
          <a:xfrm rot="16200000" flipH="1">
            <a:off x="5740196" y="1347610"/>
            <a:ext cx="666964" cy="5704765"/>
          </a:xfrm>
          <a:prstGeom prst="bentConnector3">
            <a:avLst>
              <a:gd name="adj1" fmla="val -58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746B388-EA3B-4478-96F5-FBD8A6BBCFA7}"/>
              </a:ext>
            </a:extLst>
          </p:cNvPr>
          <p:cNvCxnSpPr>
            <a:cxnSpLocks/>
            <a:stCxn id="11" idx="0"/>
            <a:endCxn id="26" idx="0"/>
          </p:cNvCxnSpPr>
          <p:nvPr/>
        </p:nvCxnSpPr>
        <p:spPr>
          <a:xfrm rot="16200000" flipH="1">
            <a:off x="5342378" y="1745427"/>
            <a:ext cx="732863" cy="4975029"/>
          </a:xfrm>
          <a:prstGeom prst="bentConnector3">
            <a:avLst>
              <a:gd name="adj1" fmla="val -43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7EB7766-769B-48E1-8BE1-AE0D41B92EA7}"/>
              </a:ext>
            </a:extLst>
          </p:cNvPr>
          <p:cNvCxnSpPr>
            <a:cxnSpLocks/>
            <a:stCxn id="11" idx="0"/>
            <a:endCxn id="22" idx="0"/>
          </p:cNvCxnSpPr>
          <p:nvPr/>
        </p:nvCxnSpPr>
        <p:spPr>
          <a:xfrm rot="16200000" flipH="1">
            <a:off x="5013361" y="2074444"/>
            <a:ext cx="666965" cy="4251096"/>
          </a:xfrm>
          <a:prstGeom prst="bentConnector3">
            <a:avLst>
              <a:gd name="adj1" fmla="val -38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928C469-CC03-40E7-82BA-6E9FF2063F9E}"/>
              </a:ext>
            </a:extLst>
          </p:cNvPr>
          <p:cNvCxnSpPr>
            <a:cxnSpLocks/>
            <a:stCxn id="19" idx="0"/>
            <a:endCxn id="9" idx="3"/>
          </p:cNvCxnSpPr>
          <p:nvPr/>
        </p:nvCxnSpPr>
        <p:spPr>
          <a:xfrm rot="16200000" flipH="1" flipV="1">
            <a:off x="6058984" y="-506926"/>
            <a:ext cx="763356" cy="4696696"/>
          </a:xfrm>
          <a:prstGeom prst="bentConnector4">
            <a:avLst>
              <a:gd name="adj1" fmla="val -63330"/>
              <a:gd name="adj2" fmla="val 57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06F6397-B1AE-430E-A2DE-D7C3AEA8021B}"/>
              </a:ext>
            </a:extLst>
          </p:cNvPr>
          <p:cNvCxnSpPr>
            <a:cxnSpLocks/>
            <a:stCxn id="20" idx="0"/>
            <a:endCxn id="9" idx="3"/>
          </p:cNvCxnSpPr>
          <p:nvPr/>
        </p:nvCxnSpPr>
        <p:spPr>
          <a:xfrm rot="16200000" flipH="1" flipV="1">
            <a:off x="5426491" y="125567"/>
            <a:ext cx="763356" cy="3431710"/>
          </a:xfrm>
          <a:prstGeom prst="bentConnector4">
            <a:avLst>
              <a:gd name="adj1" fmla="val -37802"/>
              <a:gd name="adj2" fmla="val 36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34DBB50-CF18-4896-BD41-AAE0B21233F2}"/>
              </a:ext>
            </a:extLst>
          </p:cNvPr>
          <p:cNvSpPr txBox="1"/>
          <p:nvPr/>
        </p:nvSpPr>
        <p:spPr>
          <a:xfrm rot="16200000">
            <a:off x="197365" y="3291820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Registry Recommendation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57BDEA6-6837-41DC-A112-36956BFA52EF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2350278" y="2223100"/>
            <a:ext cx="104356" cy="2601972"/>
          </a:xfrm>
          <a:prstGeom prst="bentConnector3">
            <a:avLst>
              <a:gd name="adj1" fmla="val -491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80F4F81-0ECF-467A-ACFA-3A4CF35F6ABC}"/>
              </a:ext>
            </a:extLst>
          </p:cNvPr>
          <p:cNvSpPr txBox="1"/>
          <p:nvPr/>
        </p:nvSpPr>
        <p:spPr>
          <a:xfrm>
            <a:off x="4229658" y="3681842"/>
            <a:ext cx="22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Gift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3648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10A-3675-4D42-8C46-FFAEB56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9" y="286603"/>
            <a:ext cx="10346211" cy="11386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Project Scenario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(B00k Recommendation)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361663-508B-45FE-A98C-A3AD6524A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15" y="1254247"/>
            <a:ext cx="1742036" cy="2177546"/>
          </a:xfr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7C11D431-D2A7-45AF-A4BA-624243A5F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71" y="3986430"/>
            <a:ext cx="1533324" cy="1917123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40830D85-E5C8-440A-A8B9-0E37D28715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00" y="1579665"/>
            <a:ext cx="1447865" cy="1447865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999F0A7-64F4-4A1A-9193-3448CF9F7B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614" y="1579664"/>
            <a:ext cx="1447865" cy="1447865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22000784-F128-410B-AB58-77D714C07CE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628" y="1579664"/>
            <a:ext cx="1447865" cy="14478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6CEDD2-6101-42FF-91AB-D3DB5080D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98" y="4653395"/>
            <a:ext cx="954862" cy="1579662"/>
          </a:xfrm>
          <a:prstGeom prst="rect">
            <a:avLst/>
          </a:prstGeom>
        </p:spPr>
      </p:pic>
      <p:pic>
        <p:nvPicPr>
          <p:cNvPr id="26" name="Picture 25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28E6D5EB-CA47-449B-BE12-C7B194983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29" y="4719293"/>
            <a:ext cx="1447865" cy="1447865"/>
          </a:xfrm>
          <a:prstGeom prst="rect">
            <a:avLst/>
          </a:prstGeom>
        </p:spPr>
      </p:pic>
      <p:pic>
        <p:nvPicPr>
          <p:cNvPr id="28" name="Picture 27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7ECF7357-57E9-4597-92C9-E6854A03A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34" y="4722661"/>
            <a:ext cx="1447865" cy="144786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DC2ADD-9403-49EF-BB62-987507697331}"/>
              </a:ext>
            </a:extLst>
          </p:cNvPr>
          <p:cNvSpPr txBox="1"/>
          <p:nvPr/>
        </p:nvSpPr>
        <p:spPr>
          <a:xfrm>
            <a:off x="3059901" y="3027529"/>
            <a:ext cx="173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Engaged Couple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1C404F-D3D2-484D-97A9-BF1557945251}"/>
              </a:ext>
            </a:extLst>
          </p:cNvPr>
          <p:cNvSpPr txBox="1"/>
          <p:nvPr/>
        </p:nvSpPr>
        <p:spPr>
          <a:xfrm>
            <a:off x="3059901" y="5862772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Wedding Registry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F9C791-DE9B-4495-8678-6224AD839F01}"/>
              </a:ext>
            </a:extLst>
          </p:cNvPr>
          <p:cNvSpPr txBox="1"/>
          <p:nvPr/>
        </p:nvSpPr>
        <p:spPr>
          <a:xfrm>
            <a:off x="7496422" y="3059440"/>
            <a:ext cx="425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Wedding Registry for other Married Couple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15AAF-ED29-4DE5-9F08-D3ABA3C62925}"/>
              </a:ext>
            </a:extLst>
          </p:cNvPr>
          <p:cNvSpPr txBox="1"/>
          <p:nvPr/>
        </p:nvSpPr>
        <p:spPr>
          <a:xfrm>
            <a:off x="8742839" y="619402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0077E73-BA2B-4A11-A756-4FF8A87B6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67" y="4653394"/>
            <a:ext cx="954862" cy="1579662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DE5C151-0542-468D-A239-D400B083B8C1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rot="16200000" flipH="1" flipV="1">
            <a:off x="7396014" y="-1019499"/>
            <a:ext cx="763355" cy="5961682"/>
          </a:xfrm>
          <a:prstGeom prst="bentConnector4">
            <a:avLst>
              <a:gd name="adj1" fmla="val -81004"/>
              <a:gd name="adj2" fmla="val 69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AB626C6-7FDC-4BBE-AEAB-0371A15E07A4}"/>
              </a:ext>
            </a:extLst>
          </p:cNvPr>
          <p:cNvSpPr txBox="1"/>
          <p:nvPr/>
        </p:nvSpPr>
        <p:spPr>
          <a:xfrm>
            <a:off x="4832304" y="1368656"/>
            <a:ext cx="168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People based on Book Rating History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B6AF139-45B3-484F-B6D6-1C10F5ABFE32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727710" y="1184552"/>
            <a:ext cx="687893" cy="6291648"/>
          </a:xfrm>
          <a:prstGeom prst="bentConnector4">
            <a:avLst>
              <a:gd name="adj1" fmla="val -65920"/>
              <a:gd name="adj2" fmla="val 99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C9920EF-5B99-43F7-9CA4-54FEA557CF98}"/>
              </a:ext>
            </a:extLst>
          </p:cNvPr>
          <p:cNvCxnSpPr>
            <a:cxnSpLocks/>
            <a:stCxn id="11" idx="0"/>
            <a:endCxn id="33" idx="0"/>
          </p:cNvCxnSpPr>
          <p:nvPr/>
        </p:nvCxnSpPr>
        <p:spPr>
          <a:xfrm rot="16200000" flipH="1">
            <a:off x="6444733" y="1467530"/>
            <a:ext cx="666964" cy="5704765"/>
          </a:xfrm>
          <a:prstGeom prst="bentConnector3">
            <a:avLst>
              <a:gd name="adj1" fmla="val -58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746B388-EA3B-4478-96F5-FBD8A6BBCFA7}"/>
              </a:ext>
            </a:extLst>
          </p:cNvPr>
          <p:cNvCxnSpPr>
            <a:cxnSpLocks/>
            <a:stCxn id="11" idx="0"/>
            <a:endCxn id="26" idx="0"/>
          </p:cNvCxnSpPr>
          <p:nvPr/>
        </p:nvCxnSpPr>
        <p:spPr>
          <a:xfrm rot="16200000" flipH="1">
            <a:off x="6046915" y="1865347"/>
            <a:ext cx="732863" cy="4975029"/>
          </a:xfrm>
          <a:prstGeom prst="bentConnector3">
            <a:avLst>
              <a:gd name="adj1" fmla="val -43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7EB7766-769B-48E1-8BE1-AE0D41B92EA7}"/>
              </a:ext>
            </a:extLst>
          </p:cNvPr>
          <p:cNvCxnSpPr>
            <a:cxnSpLocks/>
            <a:stCxn id="11" idx="0"/>
            <a:endCxn id="22" idx="0"/>
          </p:cNvCxnSpPr>
          <p:nvPr/>
        </p:nvCxnSpPr>
        <p:spPr>
          <a:xfrm rot="16200000" flipH="1">
            <a:off x="5717898" y="2194364"/>
            <a:ext cx="666965" cy="4251096"/>
          </a:xfrm>
          <a:prstGeom prst="bentConnector3">
            <a:avLst>
              <a:gd name="adj1" fmla="val -38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928C469-CC03-40E7-82BA-6E9FF2063F9E}"/>
              </a:ext>
            </a:extLst>
          </p:cNvPr>
          <p:cNvCxnSpPr>
            <a:cxnSpLocks/>
            <a:stCxn id="19" idx="0"/>
            <a:endCxn id="9" idx="3"/>
          </p:cNvCxnSpPr>
          <p:nvPr/>
        </p:nvCxnSpPr>
        <p:spPr>
          <a:xfrm rot="16200000" flipH="1" flipV="1">
            <a:off x="6763521" y="-387006"/>
            <a:ext cx="763356" cy="4696696"/>
          </a:xfrm>
          <a:prstGeom prst="bentConnector4">
            <a:avLst>
              <a:gd name="adj1" fmla="val -63330"/>
              <a:gd name="adj2" fmla="val 57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06F6397-B1AE-430E-A2DE-D7C3AEA8021B}"/>
              </a:ext>
            </a:extLst>
          </p:cNvPr>
          <p:cNvCxnSpPr>
            <a:cxnSpLocks/>
            <a:stCxn id="20" idx="0"/>
            <a:endCxn id="9" idx="3"/>
          </p:cNvCxnSpPr>
          <p:nvPr/>
        </p:nvCxnSpPr>
        <p:spPr>
          <a:xfrm rot="16200000" flipH="1" flipV="1">
            <a:off x="6131028" y="245487"/>
            <a:ext cx="763356" cy="3431710"/>
          </a:xfrm>
          <a:prstGeom prst="bentConnector4">
            <a:avLst>
              <a:gd name="adj1" fmla="val -37802"/>
              <a:gd name="adj2" fmla="val 36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34DBB50-CF18-4896-BD41-AAE0B21233F2}"/>
              </a:ext>
            </a:extLst>
          </p:cNvPr>
          <p:cNvSpPr txBox="1"/>
          <p:nvPr/>
        </p:nvSpPr>
        <p:spPr>
          <a:xfrm>
            <a:off x="1149607" y="2977829"/>
            <a:ext cx="1960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[User Based </a:t>
            </a:r>
          </a:p>
          <a:p>
            <a:r>
              <a:rPr lang="en-US" dirty="0"/>
              <a:t>Collaborative </a:t>
            </a:r>
          </a:p>
          <a:p>
            <a:r>
              <a:rPr lang="en-US" dirty="0"/>
              <a:t>Recommendation]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57BDEA6-6837-41DC-A112-36956BFA52EF}"/>
              </a:ext>
            </a:extLst>
          </p:cNvPr>
          <p:cNvCxnSpPr>
            <a:cxnSpLocks/>
          </p:cNvCxnSpPr>
          <p:nvPr/>
        </p:nvCxnSpPr>
        <p:spPr>
          <a:xfrm rot="5400000">
            <a:off x="1992337" y="3569814"/>
            <a:ext cx="2601972" cy="148384"/>
          </a:xfrm>
          <a:prstGeom prst="bentConnector4">
            <a:avLst>
              <a:gd name="adj1" fmla="val 470"/>
              <a:gd name="adj2" fmla="val 203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C6F31F-7EA7-4A57-BA72-5B9D154F4F74}"/>
              </a:ext>
            </a:extLst>
          </p:cNvPr>
          <p:cNvSpPr txBox="1"/>
          <p:nvPr/>
        </p:nvSpPr>
        <p:spPr>
          <a:xfrm>
            <a:off x="4908556" y="3780756"/>
            <a:ext cx="2538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Similarity based on Book Rating History</a:t>
            </a:r>
          </a:p>
          <a:p>
            <a:r>
              <a:rPr lang="en-US" dirty="0"/>
              <a:t>[Content Based </a:t>
            </a:r>
          </a:p>
          <a:p>
            <a:r>
              <a:rPr lang="en-US" dirty="0"/>
              <a:t>Recommendation]</a:t>
            </a:r>
          </a:p>
        </p:txBody>
      </p:sp>
    </p:spTree>
    <p:extLst>
      <p:ext uri="{BB962C8B-B14F-4D97-AF65-F5344CB8AC3E}">
        <p14:creationId xmlns:p14="http://schemas.microsoft.com/office/powerpoint/2010/main" val="3572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10A-3675-4D42-8C46-FFAEB56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75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23709A-5DDA-465A-9C6D-3811EB6EC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10983"/>
              </p:ext>
            </p:extLst>
          </p:nvPr>
        </p:nvGraphicFramePr>
        <p:xfrm>
          <a:off x="1232191" y="2717789"/>
          <a:ext cx="2259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84">
                  <a:extLst>
                    <a:ext uri="{9D8B030D-6E8A-4147-A177-3AD203B41FA5}">
                      <a16:colId xmlns:a16="http://schemas.microsoft.com/office/drawing/2014/main" val="485410973"/>
                    </a:ext>
                  </a:extLst>
                </a:gridCol>
                <a:gridCol w="1129884">
                  <a:extLst>
                    <a:ext uri="{9D8B030D-6E8A-4147-A177-3AD203B41FA5}">
                      <a16:colId xmlns:a16="http://schemas.microsoft.com/office/drawing/2014/main" val="26520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8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2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1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4787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13DAFE-CB62-4F6C-A8D8-7188B49C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08218"/>
              </p:ext>
            </p:extLst>
          </p:nvPr>
        </p:nvGraphicFramePr>
        <p:xfrm>
          <a:off x="4032355" y="4353528"/>
          <a:ext cx="31779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305">
                  <a:extLst>
                    <a:ext uri="{9D8B030D-6E8A-4147-A177-3AD203B41FA5}">
                      <a16:colId xmlns:a16="http://schemas.microsoft.com/office/drawing/2014/main" val="4207281926"/>
                    </a:ext>
                  </a:extLst>
                </a:gridCol>
                <a:gridCol w="1059305">
                  <a:extLst>
                    <a:ext uri="{9D8B030D-6E8A-4147-A177-3AD203B41FA5}">
                      <a16:colId xmlns:a16="http://schemas.microsoft.com/office/drawing/2014/main" val="3129461024"/>
                    </a:ext>
                  </a:extLst>
                </a:gridCol>
                <a:gridCol w="1059305">
                  <a:extLst>
                    <a:ext uri="{9D8B030D-6E8A-4147-A177-3AD203B41FA5}">
                      <a16:colId xmlns:a16="http://schemas.microsoft.com/office/drawing/2014/main" val="183172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8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7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6068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7DAA03D-9E40-43AA-A75B-F5870ECFA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22563"/>
              </p:ext>
            </p:extLst>
          </p:nvPr>
        </p:nvGraphicFramePr>
        <p:xfrm>
          <a:off x="5988040" y="1790689"/>
          <a:ext cx="55139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>
                  <a:extLst>
                    <a:ext uri="{9D8B030D-6E8A-4147-A177-3AD203B41FA5}">
                      <a16:colId xmlns:a16="http://schemas.microsoft.com/office/drawing/2014/main" val="2296745165"/>
                    </a:ext>
                  </a:extLst>
                </a:gridCol>
                <a:gridCol w="1435251">
                  <a:extLst>
                    <a:ext uri="{9D8B030D-6E8A-4147-A177-3AD203B41FA5}">
                      <a16:colId xmlns:a16="http://schemas.microsoft.com/office/drawing/2014/main" val="2061749499"/>
                    </a:ext>
                  </a:extLst>
                </a:gridCol>
                <a:gridCol w="1034322">
                  <a:extLst>
                    <a:ext uri="{9D8B030D-6E8A-4147-A177-3AD203B41FA5}">
                      <a16:colId xmlns:a16="http://schemas.microsoft.com/office/drawing/2014/main" val="249693326"/>
                    </a:ext>
                  </a:extLst>
                </a:gridCol>
                <a:gridCol w="1246080">
                  <a:extLst>
                    <a:ext uri="{9D8B030D-6E8A-4147-A177-3AD203B41FA5}">
                      <a16:colId xmlns:a16="http://schemas.microsoft.com/office/drawing/2014/main" val="4230702679"/>
                    </a:ext>
                  </a:extLst>
                </a:gridCol>
                <a:gridCol w="785152">
                  <a:extLst>
                    <a:ext uri="{9D8B030D-6E8A-4147-A177-3AD203B41FA5}">
                      <a16:colId xmlns:a16="http://schemas.microsoft.com/office/drawing/2014/main" val="423212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9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Going Postal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1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6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Shining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0516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641F93-A033-441A-BB44-EE345D3BF3EA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2362075" y="4571989"/>
            <a:ext cx="1670280" cy="708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8383C7-CBDD-4455-8A52-52346E1A5B18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flipH="1">
            <a:off x="7210270" y="3644889"/>
            <a:ext cx="1534744" cy="1635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664F6A-4397-407D-8B95-22F5F2C13046}"/>
              </a:ext>
            </a:extLst>
          </p:cNvPr>
          <p:cNvSpPr txBox="1"/>
          <p:nvPr/>
        </p:nvSpPr>
        <p:spPr>
          <a:xfrm>
            <a:off x="1097280" y="1411917"/>
            <a:ext cx="330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“USER” table include 202 users</a:t>
            </a:r>
          </a:p>
          <a:p>
            <a:r>
              <a:rPr lang="en-US" dirty="0"/>
              <a:t>2 of them are “COUPLE”, </a:t>
            </a:r>
          </a:p>
          <a:p>
            <a:r>
              <a:rPr lang="en-US" dirty="0"/>
              <a:t>100 of them are “MARRIED”,</a:t>
            </a:r>
          </a:p>
          <a:p>
            <a:r>
              <a:rPr lang="en-US" dirty="0"/>
              <a:t>100 of them are “FRIENDS”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8A031F-DBF8-4AFC-A3E7-D250DC54A356}"/>
              </a:ext>
            </a:extLst>
          </p:cNvPr>
          <p:cNvSpPr txBox="1"/>
          <p:nvPr/>
        </p:nvSpPr>
        <p:spPr>
          <a:xfrm>
            <a:off x="6126480" y="1392706"/>
            <a:ext cx="441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“BOOK” table includes total 5056 books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C3CD0-9EA0-4210-897D-E47A4EDDF59F}"/>
              </a:ext>
            </a:extLst>
          </p:cNvPr>
          <p:cNvSpPr txBox="1"/>
          <p:nvPr/>
        </p:nvSpPr>
        <p:spPr>
          <a:xfrm>
            <a:off x="7510823" y="5061963"/>
            <a:ext cx="259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“RATING” table includes </a:t>
            </a:r>
          </a:p>
          <a:p>
            <a:r>
              <a:rPr lang="en-US" dirty="0"/>
              <a:t>total 38162 ratings</a:t>
            </a:r>
          </a:p>
        </p:txBody>
      </p:sp>
    </p:spTree>
    <p:extLst>
      <p:ext uri="{BB962C8B-B14F-4D97-AF65-F5344CB8AC3E}">
        <p14:creationId xmlns:p14="http://schemas.microsoft.com/office/powerpoint/2010/main" val="15850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10A-3675-4D42-8C46-FFAEB56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75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Recommendation for Wedding Registry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C500D-C031-4A63-B442-61D9CA96B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54045"/>
                <a:ext cx="10058400" cy="4766873"/>
              </a:xfrm>
            </p:spPr>
            <p:txBody>
              <a:bodyPr>
                <a:normAutofit fontScale="92500"/>
              </a:bodyPr>
              <a:lstStyle/>
              <a:p>
                <a:pPr lvl="0"/>
                <a:r>
                  <a:rPr lang="en-US" dirty="0">
                    <a:solidFill>
                      <a:schemeClr val="tx1"/>
                    </a:solidFill>
                  </a:rPr>
                  <a:t>I used 3 Similarity methods for User Based Collaborative Recommendation System.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Cosine Similarity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Pearson Similarity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Mean Square Error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Hence, Mean Square Similarity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Now, for a book that Couple ‘C’ didn’t rate, but Married user ‘M’ rated, the similarity of that book with ‘C’ is calculated as: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similarity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fiance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finacee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rating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book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is done for all the books that ‘C’ didn’t rate, but ‘M’ rated.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C500D-C031-4A63-B442-61D9CA96B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54045"/>
                <a:ext cx="10058400" cy="4766873"/>
              </a:xfrm>
              <a:blipFill>
                <a:blip r:embed="rId2"/>
                <a:stretch>
                  <a:fillRect l="-1394" t="-1408" r="-1455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05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10A-3675-4D42-8C46-FFAEB56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75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500D-C031-4A63-B442-61D9CA96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4045"/>
            <a:ext cx="10058400" cy="47668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Let’s say after calculating the user similarity based on all the books and rating, we find the following data.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Couple’s Recommendation value for book “B1” is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= (30+40)*5  + (50+20)*4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= 350 + 280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= 630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this way, </a:t>
            </a:r>
            <a:r>
              <a:rPr lang="en-US" sz="2400" b="1" dirty="0">
                <a:solidFill>
                  <a:schemeClr val="tx1"/>
                </a:solidFill>
              </a:rPr>
              <a:t>100</a:t>
            </a:r>
            <a:r>
              <a:rPr lang="en-US" sz="2400" dirty="0">
                <a:solidFill>
                  <a:schemeClr val="tx1"/>
                </a:solidFill>
              </a:rPr>
              <a:t> most recommended books are put in the registry.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FCB457-4F46-4F32-9034-AAF42B1B3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59578"/>
              </p:ext>
            </p:extLst>
          </p:nvPr>
        </p:nvGraphicFramePr>
        <p:xfrm>
          <a:off x="1222060" y="2406420"/>
          <a:ext cx="98726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532">
                  <a:extLst>
                    <a:ext uri="{9D8B030D-6E8A-4147-A177-3AD203B41FA5}">
                      <a16:colId xmlns:a16="http://schemas.microsoft.com/office/drawing/2014/main" val="1385816787"/>
                    </a:ext>
                  </a:extLst>
                </a:gridCol>
                <a:gridCol w="1974532">
                  <a:extLst>
                    <a:ext uri="{9D8B030D-6E8A-4147-A177-3AD203B41FA5}">
                      <a16:colId xmlns:a16="http://schemas.microsoft.com/office/drawing/2014/main" val="2497710316"/>
                    </a:ext>
                  </a:extLst>
                </a:gridCol>
                <a:gridCol w="1974532">
                  <a:extLst>
                    <a:ext uri="{9D8B030D-6E8A-4147-A177-3AD203B41FA5}">
                      <a16:colId xmlns:a16="http://schemas.microsoft.com/office/drawing/2014/main" val="2905153986"/>
                    </a:ext>
                  </a:extLst>
                </a:gridCol>
                <a:gridCol w="1974532">
                  <a:extLst>
                    <a:ext uri="{9D8B030D-6E8A-4147-A177-3AD203B41FA5}">
                      <a16:colId xmlns:a16="http://schemas.microsoft.com/office/drawing/2014/main" val="3696495097"/>
                    </a:ext>
                  </a:extLst>
                </a:gridCol>
                <a:gridCol w="1974532">
                  <a:extLst>
                    <a:ext uri="{9D8B030D-6E8A-4147-A177-3AD203B41FA5}">
                      <a16:colId xmlns:a16="http://schemas.microsoft.com/office/drawing/2014/main" val="391049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(Married)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With 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With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0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83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10A-3675-4D42-8C46-FFAEB56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75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Recommendation for Gift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500D-C031-4A63-B442-61D9CA96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4045"/>
            <a:ext cx="10058400" cy="51173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 content-based recommendation, we need to build user profile and book profile.</a:t>
            </a:r>
          </a:p>
          <a:p>
            <a:r>
              <a:rPr lang="en-US" dirty="0">
                <a:solidFill>
                  <a:schemeClr val="tx1"/>
                </a:solidFill>
              </a:rPr>
              <a:t>Then we can find the similarity of a user with a book.</a:t>
            </a:r>
          </a:p>
          <a:p>
            <a:r>
              <a:rPr lang="en-US" dirty="0">
                <a:solidFill>
                  <a:schemeClr val="tx1"/>
                </a:solidFill>
              </a:rPr>
              <a:t>Process: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Each word, author, language, year of all the books are converted to a numerical value based on their relative frequency, position, rating etc. (TF-IDF).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[Example: </a:t>
            </a:r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-&gt;1.0, 1980-&gt;1.2]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each of these word, author, language, year, the similarity of users with those individual term is calculated.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[Example: </a:t>
            </a:r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-&gt;2.0, 1980-&gt;2.2]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Thus, for each book, based on what terms are there, we can find the total similarity of user with that book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[Example: if a book has two attributes -&gt; ‘</a:t>
            </a:r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’ and ‘1980’, then user similarity will be (2.0+2.2)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10A-3675-4D42-8C46-FFAEB56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75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TF-IDF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(Term Frequency – Inverse Document Frequency)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1201FE-B0E0-41F2-967E-FB9A5418A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378705"/>
              </p:ext>
            </p:extLst>
          </p:nvPr>
        </p:nvGraphicFramePr>
        <p:xfrm>
          <a:off x="1097279" y="14578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14">
                  <a:extLst>
                    <a:ext uri="{9D8B030D-6E8A-4147-A177-3AD203B41FA5}">
                      <a16:colId xmlns:a16="http://schemas.microsoft.com/office/drawing/2014/main" val="2305218410"/>
                    </a:ext>
                  </a:extLst>
                </a:gridCol>
                <a:gridCol w="2008682">
                  <a:extLst>
                    <a:ext uri="{9D8B030D-6E8A-4147-A177-3AD203B41FA5}">
                      <a16:colId xmlns:a16="http://schemas.microsoft.com/office/drawing/2014/main" val="3801338628"/>
                    </a:ext>
                  </a:extLst>
                </a:gridCol>
                <a:gridCol w="4302177">
                  <a:extLst>
                    <a:ext uri="{9D8B030D-6E8A-4147-A177-3AD203B41FA5}">
                      <a16:colId xmlns:a16="http://schemas.microsoft.com/office/drawing/2014/main" val="3594010497"/>
                    </a:ext>
                  </a:extLst>
                </a:gridCol>
                <a:gridCol w="1409076">
                  <a:extLst>
                    <a:ext uri="{9D8B030D-6E8A-4147-A177-3AD203B41FA5}">
                      <a16:colId xmlns:a16="http://schemas.microsoft.com/office/drawing/2014/main" val="2529673867"/>
                    </a:ext>
                  </a:extLst>
                </a:gridCol>
                <a:gridCol w="1292151">
                  <a:extLst>
                    <a:ext uri="{9D8B030D-6E8A-4147-A177-3AD203B41FA5}">
                      <a16:colId xmlns:a16="http://schemas.microsoft.com/office/drawing/2014/main" val="382723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Going,  Postal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 Salinger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Night, 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Norton </a:t>
                      </a:r>
                      <a:r>
                        <a:rPr lang="en-US" dirty="0" err="1"/>
                        <a:t>Juster</a:t>
                      </a:r>
                      <a:r>
                        <a:rPr lang="en-US" dirty="0"/>
                        <a:t>, Jules Feiffer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1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The,  Shining ,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Alan Moore,  Dave Gibbons, John Higgins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382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EBCE2A-EF8F-455D-856C-A998AACAF796}"/>
              </a:ext>
            </a:extLst>
          </p:cNvPr>
          <p:cNvSpPr txBox="1">
            <a:spLocks/>
          </p:cNvSpPr>
          <p:nvPr/>
        </p:nvSpPr>
        <p:spPr>
          <a:xfrm>
            <a:off x="1097280" y="3207895"/>
            <a:ext cx="3249864" cy="33635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Document Frequency (DF)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 number of occurrence in the whole document)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Going	-&gt; 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Postal	-&gt; 5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JD Salinger	-&gt; 10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		-&gt; 20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1980	-&gt; 30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E80D8E-45B8-4429-935D-5E43885F1D07}"/>
              </a:ext>
            </a:extLst>
          </p:cNvPr>
          <p:cNvSpPr txBox="1">
            <a:spLocks/>
          </p:cNvSpPr>
          <p:nvPr/>
        </p:nvSpPr>
        <p:spPr>
          <a:xfrm>
            <a:off x="4347144" y="3207894"/>
            <a:ext cx="3627620" cy="33635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Inverse Document Frequency (IDF)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 log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 (number of books / DF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Going	-&gt; lg(500/1)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Postal	-&gt; lg(500/5)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JD Salinger -&gt; lg(500/10)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		-&gt; lg(500/20)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1980	-&gt; lg(500/30)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7D981D-8084-4D6D-AEA0-874E441E58FA}"/>
              </a:ext>
            </a:extLst>
          </p:cNvPr>
          <p:cNvSpPr txBox="1">
            <a:spLocks/>
          </p:cNvSpPr>
          <p:nvPr/>
        </p:nvSpPr>
        <p:spPr>
          <a:xfrm>
            <a:off x="7989757" y="3207894"/>
            <a:ext cx="3165922" cy="33635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Term Frequency (TF) for a book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=1/√total length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For, Book ID = 10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Going	-&gt; 1 / √2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Postal 	-&gt; 1 / √2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JD Salinger	-&gt; 1 / √1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		-&gt; 1 / √1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1980	-&gt; 1 / √1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10A-3675-4D42-8C46-FFAEB56A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75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User Profile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1201FE-B0E0-41F2-967E-FB9A5418A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674"/>
              </p:ext>
            </p:extLst>
          </p:nvPr>
        </p:nvGraphicFramePr>
        <p:xfrm>
          <a:off x="1097279" y="1457800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518">
                  <a:extLst>
                    <a:ext uri="{9D8B030D-6E8A-4147-A177-3AD203B41FA5}">
                      <a16:colId xmlns:a16="http://schemas.microsoft.com/office/drawing/2014/main" val="2471583346"/>
                    </a:ext>
                  </a:extLst>
                </a:gridCol>
                <a:gridCol w="1978701">
                  <a:extLst>
                    <a:ext uri="{9D8B030D-6E8A-4147-A177-3AD203B41FA5}">
                      <a16:colId xmlns:a16="http://schemas.microsoft.com/office/drawing/2014/main" val="2305218410"/>
                    </a:ext>
                  </a:extLst>
                </a:gridCol>
                <a:gridCol w="4122295">
                  <a:extLst>
                    <a:ext uri="{9D8B030D-6E8A-4147-A177-3AD203B41FA5}">
                      <a16:colId xmlns:a16="http://schemas.microsoft.com/office/drawing/2014/main" val="3594010497"/>
                    </a:ext>
                  </a:extLst>
                </a:gridCol>
                <a:gridCol w="1696886">
                  <a:extLst>
                    <a:ext uri="{9D8B030D-6E8A-4147-A177-3AD203B41FA5}">
                      <a16:colId xmlns:a16="http://schemas.microsoft.com/office/drawing/2014/main" val="3156548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JD Salinger (TF=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/ √1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Norton </a:t>
                      </a:r>
                      <a:r>
                        <a:rPr lang="en-US" dirty="0" err="1"/>
                        <a:t>Juster</a:t>
                      </a:r>
                      <a:r>
                        <a:rPr lang="en-US" dirty="0"/>
                        <a:t>, JD Salinger (TF =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/ √2)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1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Alan Moore, John Higgins,</a:t>
                      </a:r>
                    </a:p>
                    <a:p>
                      <a:r>
                        <a:rPr lang="en-US" dirty="0"/>
                        <a:t>JD Salinger (TF=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/ √3)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382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EBCE2A-EF8F-455D-856C-A998AACAF796}"/>
              </a:ext>
            </a:extLst>
          </p:cNvPr>
          <p:cNvSpPr txBox="1">
            <a:spLocks/>
          </p:cNvSpPr>
          <p:nvPr/>
        </p:nvSpPr>
        <p:spPr>
          <a:xfrm>
            <a:off x="1097279" y="3364056"/>
            <a:ext cx="9997441" cy="32073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User 1 profile for author “JD Salinger” 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 / √1 * 5 + 1 / √2 * 4 + 1 / √3 * 2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Similarly, build every users profile for every term found in all the books.</a:t>
            </a:r>
          </a:p>
        </p:txBody>
      </p:sp>
    </p:spTree>
    <p:extLst>
      <p:ext uri="{BB962C8B-B14F-4D97-AF65-F5344CB8AC3E}">
        <p14:creationId xmlns:p14="http://schemas.microsoft.com/office/powerpoint/2010/main" val="12076478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559</TotalTime>
  <Words>1051</Words>
  <Application>Microsoft Office PowerPoint</Application>
  <PresentationFormat>Widescreen</PresentationFormat>
  <Paragraphs>219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Amiri</vt:lpstr>
      <vt:lpstr>Calibri</vt:lpstr>
      <vt:lpstr>Cambria Math</vt:lpstr>
      <vt:lpstr>Corbel</vt:lpstr>
      <vt:lpstr>Basis</vt:lpstr>
      <vt:lpstr>Recommendation  System  for  Wedding  Registry  and  Gift  suggestion</vt:lpstr>
      <vt:lpstr>Basic Idea</vt:lpstr>
      <vt:lpstr>Project Scenario  (B00k Recommendation)</vt:lpstr>
      <vt:lpstr>Dataset</vt:lpstr>
      <vt:lpstr>Recommendation for Wedding Registry</vt:lpstr>
      <vt:lpstr>Example</vt:lpstr>
      <vt:lpstr>Recommendation for Gift</vt:lpstr>
      <vt:lpstr>TF-IDF  (Term Frequency – Inverse Document Frequency)</vt:lpstr>
      <vt:lpstr>Creating User Profile</vt:lpstr>
      <vt:lpstr>User Similarity with Books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 System  for  Wedding  Registry  and  Gift  suggestion</dc:title>
  <dc:creator>Shudip Datta</dc:creator>
  <cp:lastModifiedBy>Shudip Datta</cp:lastModifiedBy>
  <cp:revision>34</cp:revision>
  <dcterms:created xsi:type="dcterms:W3CDTF">2020-05-02T21:19:51Z</dcterms:created>
  <dcterms:modified xsi:type="dcterms:W3CDTF">2020-05-04T19:16:44Z</dcterms:modified>
</cp:coreProperties>
</file>