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20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9"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Augest Report"/>
          <p:cNvSpPr txBox="1">
            <a:spLocks noGrp="1"/>
          </p:cNvSpPr>
          <p:nvPr>
            <p:ph type="ctrTitle"/>
          </p:nvPr>
        </p:nvSpPr>
        <p:spPr>
          <a:prstGeom prst="rect">
            <a:avLst/>
          </a:prstGeom>
        </p:spPr>
        <p:txBody>
          <a:bodyPr/>
          <a:lstStyle/>
          <a:p>
            <a:r>
              <a:t>Augest Report</a:t>
            </a:r>
          </a:p>
        </p:txBody>
      </p:sp>
      <p:sp>
        <p:nvSpPr>
          <p:cNvPr id="95" name="Dr. Sanjay Madria"/>
          <p:cNvSpPr txBox="1">
            <a:spLocks noGrp="1"/>
          </p:cNvSpPr>
          <p:nvPr>
            <p:ph type="subTitle" sz="quarter" idx="1"/>
          </p:nvPr>
        </p:nvSpPr>
        <p:spPr>
          <a:prstGeom prst="rect">
            <a:avLst/>
          </a:prstGeom>
        </p:spPr>
        <p:txBody>
          <a:bodyPr/>
          <a:lstStyle/>
          <a:p>
            <a:r>
              <a:t>Dr. Sanjay Madria</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Implemented API"/>
          <p:cNvSpPr txBox="1">
            <a:spLocks noGrp="1"/>
          </p:cNvSpPr>
          <p:nvPr>
            <p:ph type="title"/>
          </p:nvPr>
        </p:nvSpPr>
        <p:spPr>
          <a:prstGeom prst="rect">
            <a:avLst/>
          </a:prstGeom>
        </p:spPr>
        <p:txBody>
          <a:bodyPr/>
          <a:lstStyle/>
          <a:p>
            <a:r>
              <a:t>Implemented API</a:t>
            </a:r>
          </a:p>
        </p:txBody>
      </p:sp>
      <p:sp>
        <p:nvSpPr>
          <p:cNvPr id="128" name="GetUsersOfAMission: Get all the user information as JSON.…"/>
          <p:cNvSpPr txBox="1">
            <a:spLocks noGrp="1"/>
          </p:cNvSpPr>
          <p:nvPr>
            <p:ph type="body" idx="1"/>
          </p:nvPr>
        </p:nvSpPr>
        <p:spPr>
          <a:prstGeom prst="rect">
            <a:avLst/>
          </a:prstGeom>
        </p:spPr>
        <p:txBody>
          <a:bodyPr/>
          <a:lstStyle/>
          <a:p>
            <a:r>
              <a:t>GetUsersOfAMission: Get all the user information as JSON.</a:t>
            </a:r>
          </a:p>
          <a:p>
            <a:r>
              <a:t>AddUser: Add user to the system.</a:t>
            </a:r>
          </a:p>
          <a:p>
            <a:r>
              <a:t>AddMission: Add mission to the system.</a:t>
            </a:r>
          </a:p>
          <a:p>
            <a:r>
              <a:t>AddUserToMission: Add user to a specific mission.</a:t>
            </a:r>
          </a:p>
          <a:p>
            <a:r>
              <a:t>GetMissionCount: Get total mission number in the system.</a:t>
            </a:r>
          </a:p>
          <a:p>
            <a:r>
              <a:t>GetUserCount: Get total user number in the system.</a:t>
            </a:r>
          </a:p>
          <a:p>
            <a:r>
              <a:t>MissionQRCode: Get mission code as the pdf417 bar code.</a:t>
            </a:r>
          </a:p>
          <a:p>
            <a:r>
              <a:t>Missions: Get all mission as JSON object array.</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Implemented API"/>
          <p:cNvSpPr txBox="1">
            <a:spLocks noGrp="1"/>
          </p:cNvSpPr>
          <p:nvPr>
            <p:ph type="title"/>
          </p:nvPr>
        </p:nvSpPr>
        <p:spPr>
          <a:prstGeom prst="rect">
            <a:avLst/>
          </a:prstGeom>
        </p:spPr>
        <p:txBody>
          <a:bodyPr/>
          <a:lstStyle/>
          <a:p>
            <a:r>
              <a:t>Implemented API</a:t>
            </a:r>
          </a:p>
        </p:txBody>
      </p:sp>
      <p:sp>
        <p:nvSpPr>
          <p:cNvPr id="131" name="SearchUser: Search a specific User in the system.…"/>
          <p:cNvSpPr txBox="1">
            <a:spLocks noGrp="1"/>
          </p:cNvSpPr>
          <p:nvPr>
            <p:ph type="body" idx="1"/>
          </p:nvPr>
        </p:nvSpPr>
        <p:spPr>
          <a:prstGeom prst="rect">
            <a:avLst/>
          </a:prstGeom>
        </p:spPr>
        <p:txBody>
          <a:bodyPr/>
          <a:lstStyle/>
          <a:p>
            <a:r>
              <a:t>SearchUser: Search a specific User in the system.</a:t>
            </a:r>
          </a:p>
          <a:p>
            <a:r>
              <a:t>UpdateMission: Update a mission (by mission code/mission name).</a:t>
            </a:r>
          </a:p>
          <a:p>
            <a:r>
              <a:t>Bootstrap: Setup and transfer public and private keys as byte array.</a:t>
            </a:r>
          </a:p>
          <a:p>
            <a:pPr marL="685800" lvl="1" indent="-228600"/>
            <a:r>
              <a:t>(An example request and response of bootstrap is shown in next page)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Bootstrap.png" descr="Bootstrap.png"/>
          <p:cNvPicPr>
            <a:picLocks noChangeAspect="1"/>
          </p:cNvPicPr>
          <p:nvPr/>
        </p:nvPicPr>
        <p:blipFill>
          <a:blip r:embed="rId2"/>
          <a:stretch>
            <a:fillRect/>
          </a:stretch>
        </p:blipFill>
        <p:spPr>
          <a:xfrm>
            <a:off x="2586060" y="615395"/>
            <a:ext cx="9182711" cy="5627210"/>
          </a:xfrm>
          <a:prstGeom prst="rect">
            <a:avLst/>
          </a:prstGeom>
          <a:ln w="12700">
            <a:miter lim="400000"/>
          </a:ln>
        </p:spPr>
      </p:pic>
      <p:sp>
        <p:nvSpPr>
          <p:cNvPr id="134" name="API URL"/>
          <p:cNvSpPr txBox="1"/>
          <p:nvPr/>
        </p:nvSpPr>
        <p:spPr>
          <a:xfrm>
            <a:off x="641015" y="663851"/>
            <a:ext cx="830682"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FF2600"/>
                </a:solidFill>
              </a:defRPr>
            </a:lvl1pPr>
          </a:lstStyle>
          <a:p>
            <a:r>
              <a:t>API URL</a:t>
            </a:r>
          </a:p>
        </p:txBody>
      </p:sp>
      <p:sp>
        <p:nvSpPr>
          <p:cNvPr id="135" name="Line"/>
          <p:cNvSpPr/>
          <p:nvPr/>
        </p:nvSpPr>
        <p:spPr>
          <a:xfrm>
            <a:off x="1512406" y="782308"/>
            <a:ext cx="1032946" cy="1"/>
          </a:xfrm>
          <a:prstGeom prst="line">
            <a:avLst/>
          </a:prstGeom>
          <a:ln w="12700">
            <a:solidFill>
              <a:schemeClr val="accent1"/>
            </a:solidFill>
            <a:miter/>
            <a:tailEnd type="triangle"/>
          </a:ln>
        </p:spPr>
        <p:txBody>
          <a:bodyPr lIns="45719" rIns="45719"/>
          <a:lstStyle/>
          <a:p>
            <a:endParaRPr/>
          </a:p>
        </p:txBody>
      </p:sp>
      <p:sp>
        <p:nvSpPr>
          <p:cNvPr id="136" name="Request body"/>
          <p:cNvSpPr txBox="1"/>
          <p:nvPr/>
        </p:nvSpPr>
        <p:spPr>
          <a:xfrm>
            <a:off x="370724" y="1783918"/>
            <a:ext cx="1371264" cy="333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FF2600"/>
                </a:solidFill>
              </a:defRPr>
            </a:lvl1pPr>
          </a:lstStyle>
          <a:p>
            <a:r>
              <a:t>Request body</a:t>
            </a:r>
          </a:p>
        </p:txBody>
      </p:sp>
      <p:sp>
        <p:nvSpPr>
          <p:cNvPr id="137" name="Line"/>
          <p:cNvSpPr/>
          <p:nvPr/>
        </p:nvSpPr>
        <p:spPr>
          <a:xfrm>
            <a:off x="1952824" y="1942400"/>
            <a:ext cx="592528" cy="1"/>
          </a:xfrm>
          <a:prstGeom prst="line">
            <a:avLst/>
          </a:prstGeom>
          <a:ln w="12700">
            <a:solidFill>
              <a:schemeClr val="accent1"/>
            </a:solidFill>
            <a:miter/>
            <a:tailEnd type="triangle"/>
          </a:ln>
        </p:spPr>
        <p:txBody>
          <a:bodyPr lIns="45719" rIns="45719"/>
          <a:lstStyle/>
          <a:p>
            <a:endParaRPr/>
          </a:p>
        </p:txBody>
      </p:sp>
      <p:sp>
        <p:nvSpPr>
          <p:cNvPr id="138" name="Response body"/>
          <p:cNvSpPr txBox="1"/>
          <p:nvPr/>
        </p:nvSpPr>
        <p:spPr>
          <a:xfrm>
            <a:off x="302747" y="3262456"/>
            <a:ext cx="1507218"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FF2600"/>
                </a:solidFill>
              </a:defRPr>
            </a:lvl1pPr>
          </a:lstStyle>
          <a:p>
            <a:r>
              <a:t>Response body</a:t>
            </a:r>
          </a:p>
        </p:txBody>
      </p:sp>
      <p:sp>
        <p:nvSpPr>
          <p:cNvPr id="139" name="Line"/>
          <p:cNvSpPr/>
          <p:nvPr/>
        </p:nvSpPr>
        <p:spPr>
          <a:xfrm>
            <a:off x="1944431" y="3402342"/>
            <a:ext cx="592529" cy="1"/>
          </a:xfrm>
          <a:prstGeom prst="line">
            <a:avLst/>
          </a:prstGeom>
          <a:ln w="12700">
            <a:solidFill>
              <a:schemeClr val="accent1"/>
            </a:solidFill>
            <a:miter/>
            <a:tailEnd type="triangle"/>
          </a:ln>
        </p:spPr>
        <p:txBody>
          <a:bodyPr lIns="45719" rIns="45719"/>
          <a:lstStyle/>
          <a:p>
            <a:endParaRPr/>
          </a:p>
        </p:txBody>
      </p:sp>
      <p:sp>
        <p:nvSpPr>
          <p:cNvPr id="140" name="Response status"/>
          <p:cNvSpPr txBox="1"/>
          <p:nvPr/>
        </p:nvSpPr>
        <p:spPr>
          <a:xfrm>
            <a:off x="5932368" y="2466258"/>
            <a:ext cx="1597074" cy="333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FF2600"/>
                </a:solidFill>
              </a:defRPr>
            </a:lvl1pPr>
          </a:lstStyle>
          <a:p>
            <a:r>
              <a:t>Response status</a:t>
            </a:r>
          </a:p>
        </p:txBody>
      </p:sp>
      <p:sp>
        <p:nvSpPr>
          <p:cNvPr id="141" name="Line"/>
          <p:cNvSpPr/>
          <p:nvPr/>
        </p:nvSpPr>
        <p:spPr>
          <a:xfrm>
            <a:off x="7622704" y="2633276"/>
            <a:ext cx="1032947" cy="1"/>
          </a:xfrm>
          <a:prstGeom prst="line">
            <a:avLst/>
          </a:prstGeom>
          <a:ln w="12700">
            <a:solidFill>
              <a:schemeClr val="accent1"/>
            </a:solidFill>
            <a:miter/>
            <a:tailEnd type="triangle"/>
          </a:ln>
        </p:spPr>
        <p:txBody>
          <a:bodyPr lIns="45719" rIns="45719"/>
          <a:lstStyle/>
          <a:p>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ample request and output of backend"/>
          <p:cNvSpPr txBox="1">
            <a:spLocks noGrp="1"/>
          </p:cNvSpPr>
          <p:nvPr>
            <p:ph type="title"/>
          </p:nvPr>
        </p:nvSpPr>
        <p:spPr>
          <a:prstGeom prst="rect">
            <a:avLst/>
          </a:prstGeom>
        </p:spPr>
        <p:txBody>
          <a:bodyPr/>
          <a:lstStyle/>
          <a:p>
            <a:r>
              <a:t>Sample request and output of backend</a:t>
            </a:r>
          </a:p>
        </p:txBody>
      </p:sp>
      <p:pic>
        <p:nvPicPr>
          <p:cNvPr id="144" name="ShowMissions.png" descr="ShowMissions.png"/>
          <p:cNvPicPr>
            <a:picLocks noChangeAspect="1"/>
          </p:cNvPicPr>
          <p:nvPr/>
        </p:nvPicPr>
        <p:blipFill>
          <a:blip r:embed="rId2"/>
          <a:stretch>
            <a:fillRect/>
          </a:stretch>
        </p:blipFill>
        <p:spPr>
          <a:xfrm>
            <a:off x="2188637" y="2063023"/>
            <a:ext cx="9436893" cy="3354987"/>
          </a:xfrm>
          <a:prstGeom prst="rect">
            <a:avLst/>
          </a:prstGeom>
          <a:ln w="12700">
            <a:miter lim="400000"/>
          </a:ln>
        </p:spPr>
      </p:pic>
      <p:sp>
        <p:nvSpPr>
          <p:cNvPr id="145" name="API URL"/>
          <p:cNvSpPr txBox="1"/>
          <p:nvPr/>
        </p:nvSpPr>
        <p:spPr>
          <a:xfrm>
            <a:off x="241910" y="2170149"/>
            <a:ext cx="830683"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FF2600"/>
                </a:solidFill>
              </a:defRPr>
            </a:lvl1pPr>
          </a:lstStyle>
          <a:p>
            <a:r>
              <a:t>API URL</a:t>
            </a:r>
          </a:p>
        </p:txBody>
      </p:sp>
      <p:sp>
        <p:nvSpPr>
          <p:cNvPr id="146" name="Line"/>
          <p:cNvSpPr/>
          <p:nvPr/>
        </p:nvSpPr>
        <p:spPr>
          <a:xfrm>
            <a:off x="1114142" y="2336692"/>
            <a:ext cx="1032946" cy="1"/>
          </a:xfrm>
          <a:prstGeom prst="line">
            <a:avLst/>
          </a:prstGeom>
          <a:ln w="12700">
            <a:solidFill>
              <a:schemeClr val="accent1"/>
            </a:solidFill>
            <a:miter/>
            <a:tailEnd type="triangle"/>
          </a:ln>
        </p:spPr>
        <p:txBody>
          <a:bodyPr lIns="45719" rIns="45719"/>
          <a:lstStyle/>
          <a:p>
            <a:endParaRPr/>
          </a:p>
        </p:txBody>
      </p:sp>
      <p:sp>
        <p:nvSpPr>
          <p:cNvPr id="147" name="Response body"/>
          <p:cNvSpPr txBox="1"/>
          <p:nvPr/>
        </p:nvSpPr>
        <p:spPr>
          <a:xfrm>
            <a:off x="109632" y="3828927"/>
            <a:ext cx="1507218"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FF2600"/>
                </a:solidFill>
              </a:defRPr>
            </a:lvl1pPr>
          </a:lstStyle>
          <a:p>
            <a:r>
              <a:t>Response body</a:t>
            </a:r>
          </a:p>
        </p:txBody>
      </p:sp>
      <p:sp>
        <p:nvSpPr>
          <p:cNvPr id="148" name="Line"/>
          <p:cNvSpPr/>
          <p:nvPr/>
        </p:nvSpPr>
        <p:spPr>
          <a:xfrm>
            <a:off x="1686945" y="3995470"/>
            <a:ext cx="592528" cy="1"/>
          </a:xfrm>
          <a:prstGeom prst="line">
            <a:avLst/>
          </a:prstGeom>
          <a:ln w="12700">
            <a:solidFill>
              <a:schemeClr val="accent1"/>
            </a:solidFill>
            <a:miter/>
            <a:tailEnd type="triangle"/>
          </a:ln>
        </p:spPr>
        <p:txBody>
          <a:bodyPr lIns="45719" rIns="45719"/>
          <a:lstStyle/>
          <a:p>
            <a:endParaRPr/>
          </a:p>
        </p:txBody>
      </p:sp>
      <p:sp>
        <p:nvSpPr>
          <p:cNvPr id="149" name="Response status"/>
          <p:cNvSpPr txBox="1"/>
          <p:nvPr/>
        </p:nvSpPr>
        <p:spPr>
          <a:xfrm>
            <a:off x="7400043" y="3828927"/>
            <a:ext cx="1597073"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FF2600"/>
                </a:solidFill>
              </a:defRPr>
            </a:lvl1pPr>
          </a:lstStyle>
          <a:p>
            <a:r>
              <a:t>Response status</a:t>
            </a:r>
          </a:p>
        </p:txBody>
      </p:sp>
      <p:grpSp>
        <p:nvGrpSpPr>
          <p:cNvPr id="152" name="Group"/>
          <p:cNvGrpSpPr/>
          <p:nvPr/>
        </p:nvGrpSpPr>
        <p:grpSpPr>
          <a:xfrm>
            <a:off x="9155097" y="3307571"/>
            <a:ext cx="1032947" cy="681265"/>
            <a:chOff x="0" y="0"/>
            <a:chExt cx="1032945" cy="681263"/>
          </a:xfrm>
        </p:grpSpPr>
        <p:sp>
          <p:nvSpPr>
            <p:cNvPr id="150" name="Line"/>
            <p:cNvSpPr/>
            <p:nvPr/>
          </p:nvSpPr>
          <p:spPr>
            <a:xfrm flipV="1">
              <a:off x="0" y="671786"/>
              <a:ext cx="1032946" cy="1"/>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endParaRPr/>
            </a:p>
          </p:txBody>
        </p:sp>
        <p:sp>
          <p:nvSpPr>
            <p:cNvPr id="151" name="Line"/>
            <p:cNvSpPr/>
            <p:nvPr/>
          </p:nvSpPr>
          <p:spPr>
            <a:xfrm flipV="1">
              <a:off x="1027544" y="0"/>
              <a:ext cx="1" cy="681264"/>
            </a:xfrm>
            <a:prstGeom prst="line">
              <a:avLst/>
            </a:prstGeom>
            <a:noFill/>
            <a:ln w="12700" cap="flat">
              <a:solidFill>
                <a:schemeClr val="accent1"/>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Interaction between android APP and the frontend of the central authority"/>
          <p:cNvSpPr txBox="1">
            <a:spLocks noGrp="1"/>
          </p:cNvSpPr>
          <p:nvPr>
            <p:ph type="title"/>
          </p:nvPr>
        </p:nvSpPr>
        <p:spPr>
          <a:prstGeom prst="rect">
            <a:avLst/>
          </a:prstGeom>
        </p:spPr>
        <p:txBody>
          <a:bodyPr/>
          <a:lstStyle/>
          <a:p>
            <a:r>
              <a:t>Interaction between android APP and the frontend of the central authority</a:t>
            </a:r>
          </a:p>
        </p:txBody>
      </p:sp>
      <p:pic>
        <p:nvPicPr>
          <p:cNvPr id="155" name="Screenshot_20210914-092832.jpg" descr="Screenshot_20210914-092832.jpg"/>
          <p:cNvPicPr>
            <a:picLocks noChangeAspect="1"/>
          </p:cNvPicPr>
          <p:nvPr/>
        </p:nvPicPr>
        <p:blipFill>
          <a:blip r:embed="rId2"/>
          <a:stretch>
            <a:fillRect/>
          </a:stretch>
        </p:blipFill>
        <p:spPr>
          <a:xfrm>
            <a:off x="395161" y="2112318"/>
            <a:ext cx="3852816" cy="6421358"/>
          </a:xfrm>
          <a:prstGeom prst="rect">
            <a:avLst/>
          </a:prstGeom>
          <a:ln w="12700">
            <a:miter lim="400000"/>
          </a:ln>
        </p:spPr>
      </p:pic>
      <p:pic>
        <p:nvPicPr>
          <p:cNvPr id="156" name="Screen Shot 2021-09-13 at 4.20.55 PM.png" descr="Screen Shot 2021-09-13 at 4.20.55 PM.png"/>
          <p:cNvPicPr>
            <a:picLocks noChangeAspect="1"/>
          </p:cNvPicPr>
          <p:nvPr/>
        </p:nvPicPr>
        <p:blipFill>
          <a:blip r:embed="rId3"/>
          <a:stretch>
            <a:fillRect/>
          </a:stretch>
        </p:blipFill>
        <p:spPr>
          <a:xfrm>
            <a:off x="5548840" y="2762014"/>
            <a:ext cx="6319313" cy="2805670"/>
          </a:xfrm>
          <a:prstGeom prst="rect">
            <a:avLst/>
          </a:prstGeom>
          <a:ln w="12700">
            <a:miter lim="400000"/>
          </a:ln>
        </p:spPr>
      </p:pic>
      <p:sp>
        <p:nvSpPr>
          <p:cNvPr id="157" name="Arrow"/>
          <p:cNvSpPr/>
          <p:nvPr/>
        </p:nvSpPr>
        <p:spPr>
          <a:xfrm>
            <a:off x="4353806" y="3529848"/>
            <a:ext cx="1270001" cy="1270001"/>
          </a:xfrm>
          <a:prstGeom prst="rightArrow">
            <a:avLst>
              <a:gd name="adj1" fmla="val 32000"/>
              <a:gd name="adj2" fmla="val 64000"/>
            </a:avLst>
          </a:prstGeom>
          <a:solidFill>
            <a:schemeClr val="accent1">
              <a:satOff val="-3547"/>
              <a:lumOff val="-10352"/>
            </a:schemeClr>
          </a:solidFill>
          <a:ln w="12700">
            <a:solidFill>
              <a:schemeClr val="accent1"/>
            </a:solidFill>
            <a:miter/>
          </a:ln>
        </p:spPr>
        <p:txBody>
          <a:bodyPr lIns="45719" rIns="45719" anchor="ctr"/>
          <a:lstStyle/>
          <a:p>
            <a:endParaRPr/>
          </a:p>
        </p:txBody>
      </p:sp>
      <p:sp>
        <p:nvSpPr>
          <p:cNvPr id="158" name="Android APP could scan the mission code of a mission to setup"/>
          <p:cNvSpPr txBox="1"/>
          <p:nvPr/>
        </p:nvSpPr>
        <p:spPr>
          <a:xfrm>
            <a:off x="5365898" y="5646220"/>
            <a:ext cx="5891471" cy="333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Android APP could scan the mission code of a mission to setup</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xfrm>
            <a:off x="838200" y="365125"/>
            <a:ext cx="10515600" cy="1325563"/>
          </a:xfrm>
          <a:prstGeom prst="rect">
            <a:avLst/>
          </a:prstGeom>
        </p:spPr>
        <p:txBody>
          <a:bodyPr/>
          <a:lstStyle/>
          <a:p>
            <a:r>
              <a:t>Data Preparing for Contact Learning</a:t>
            </a:r>
          </a:p>
        </p:txBody>
      </p:sp>
      <p:sp>
        <p:nvSpPr>
          <p:cNvPr id="161" name="Content Placeholder 2"/>
          <p:cNvSpPr txBox="1">
            <a:spLocks noGrp="1"/>
          </p:cNvSpPr>
          <p:nvPr>
            <p:ph type="body" idx="1"/>
          </p:nvPr>
        </p:nvSpPr>
        <p:spPr>
          <a:xfrm>
            <a:off x="838200" y="1825625"/>
            <a:ext cx="10515600" cy="4351338"/>
          </a:xfrm>
          <a:prstGeom prst="rect">
            <a:avLst/>
          </a:prstGeom>
        </p:spPr>
        <p:txBody>
          <a:bodyPr/>
          <a:lstStyle/>
          <a:p>
            <a:r>
              <a:t>We prepare the contact data of the nodes by sending sample payloads to each other when any two nodes meet. </a:t>
            </a:r>
          </a:p>
          <a:p>
            <a:r>
              <a:t>This payload records the time when it is sent and received, the id of the sender and the receiver, and few properties of the sender node.</a:t>
            </a:r>
          </a:p>
          <a:p>
            <a:r>
              <a:t>Thus, we can record the time needed to forward data from one node to another nodes. It is because predicting delay of forwarding data to the nodes can help caching appropriate messages with respect to the nodes.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xfrm>
            <a:off x="838200" y="365125"/>
            <a:ext cx="10515600" cy="1325563"/>
          </a:xfrm>
          <a:prstGeom prst="rect">
            <a:avLst/>
          </a:prstGeom>
        </p:spPr>
        <p:txBody>
          <a:bodyPr/>
          <a:lstStyle/>
          <a:p>
            <a:r>
              <a:t>Data Preparation (Details)</a:t>
            </a:r>
          </a:p>
        </p:txBody>
      </p:sp>
      <p:sp>
        <p:nvSpPr>
          <p:cNvPr id="164" name="Content Placeholder 2"/>
          <p:cNvSpPr txBox="1">
            <a:spLocks noGrp="1"/>
          </p:cNvSpPr>
          <p:nvPr>
            <p:ph type="body" idx="1"/>
          </p:nvPr>
        </p:nvSpPr>
        <p:spPr>
          <a:xfrm>
            <a:off x="838200" y="1825625"/>
            <a:ext cx="10515600" cy="4351338"/>
          </a:xfrm>
          <a:prstGeom prst="rect">
            <a:avLst/>
          </a:prstGeom>
        </p:spPr>
        <p:txBody>
          <a:bodyPr/>
          <a:lstStyle/>
          <a:p>
            <a:r>
              <a:t>Assume node ‘a’ meets node ‘b’ and sends the payload. </a:t>
            </a:r>
          </a:p>
          <a:p>
            <a:r>
              <a:t>The payload will hold the record as &lt;a, b, l</a:t>
            </a:r>
            <a:r>
              <a:rPr baseline="-25000"/>
              <a:t>a</a:t>
            </a:r>
            <a:r>
              <a:t>, d</a:t>
            </a:r>
            <a:r>
              <a:rPr baseline="-25000"/>
              <a:t>a</a:t>
            </a:r>
            <a:r>
              <a:t> t1, t2, h</a:t>
            </a:r>
            <a:r>
              <a:rPr baseline="-25000"/>
              <a:t>ab</a:t>
            </a:r>
            <a:r>
              <a:t>&gt; which means node ‘a’ sent a data to node ‘b’ at the time ‘t1’ and it was received at the time ‘t2’ after ‘h</a:t>
            </a:r>
            <a:r>
              <a:rPr baseline="-25000"/>
              <a:t>ab</a:t>
            </a:r>
            <a:r>
              <a:t>’ hops, and the location and direction of node ‘a’ at time t1 were ‘l</a:t>
            </a:r>
            <a:r>
              <a:rPr baseline="-25000"/>
              <a:t>a</a:t>
            </a:r>
            <a:r>
              <a:t>’ and ‘d</a:t>
            </a:r>
            <a:r>
              <a:rPr baseline="-25000"/>
              <a:t>a</a:t>
            </a:r>
            <a:r>
              <a:t>’ respectively. </a:t>
            </a:r>
          </a:p>
          <a:p>
            <a:r>
              <a:t>Then, assume node ‘b’ meets node ‘c’ at time t3 and the payload from ‘b’ was received to node ‘c’ at time t4. </a:t>
            </a:r>
          </a:p>
          <a:p>
            <a:r>
              <a:t>It will create 2 records: &lt;b, c, l</a:t>
            </a:r>
            <a:r>
              <a:rPr baseline="-25000"/>
              <a:t>b</a:t>
            </a:r>
            <a:r>
              <a:t>, d</a:t>
            </a:r>
            <a:r>
              <a:rPr baseline="-25000"/>
              <a:t>b</a:t>
            </a:r>
            <a:r>
              <a:t>, t3, t4, h</a:t>
            </a:r>
            <a:r>
              <a:rPr baseline="-25000"/>
              <a:t>bc</a:t>
            </a:r>
            <a:r>
              <a:t>&gt; and </a:t>
            </a:r>
            <a:br/>
            <a:r>
              <a:t>&lt;a, c, l</a:t>
            </a:r>
            <a:r>
              <a:rPr baseline="-25000"/>
              <a:t>a</a:t>
            </a:r>
            <a:r>
              <a:t>, d</a:t>
            </a:r>
            <a:r>
              <a:rPr baseline="-25000"/>
              <a:t>a</a:t>
            </a:r>
            <a:r>
              <a:t>, t1, t4, h</a:t>
            </a:r>
            <a:r>
              <a:rPr baseline="-25000"/>
              <a:t>ac</a:t>
            </a:r>
            <a:r>
              <a:t>&gt;.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itle 1"/>
          <p:cNvSpPr txBox="1">
            <a:spLocks noGrp="1"/>
          </p:cNvSpPr>
          <p:nvPr>
            <p:ph type="title"/>
          </p:nvPr>
        </p:nvSpPr>
        <p:spPr>
          <a:xfrm>
            <a:off x="838200" y="365125"/>
            <a:ext cx="10515600" cy="1325563"/>
          </a:xfrm>
          <a:prstGeom prst="rect">
            <a:avLst/>
          </a:prstGeom>
        </p:spPr>
        <p:txBody>
          <a:bodyPr/>
          <a:lstStyle/>
          <a:p>
            <a:r>
              <a:t>Removing Extra Data</a:t>
            </a:r>
          </a:p>
        </p:txBody>
      </p:sp>
      <p:sp>
        <p:nvSpPr>
          <p:cNvPr id="167" name="Content Placeholder 2"/>
          <p:cNvSpPr txBox="1">
            <a:spLocks noGrp="1"/>
          </p:cNvSpPr>
          <p:nvPr>
            <p:ph type="body" idx="1"/>
          </p:nvPr>
        </p:nvSpPr>
        <p:spPr>
          <a:xfrm>
            <a:off x="838200" y="1825625"/>
            <a:ext cx="10515600" cy="4351338"/>
          </a:xfrm>
          <a:prstGeom prst="rect">
            <a:avLst/>
          </a:prstGeom>
        </p:spPr>
        <p:txBody>
          <a:bodyPr/>
          <a:lstStyle/>
          <a:p>
            <a:r>
              <a:t>We prepare records of each possible data forwarding information for different pairs of nodes. This information grows exponentially.</a:t>
            </a:r>
          </a:p>
          <a:p>
            <a:r>
              <a:t>However, we control the growth by adopting the following approaches:</a:t>
            </a:r>
          </a:p>
          <a:p>
            <a:pPr marL="685800" lvl="1" indent="-228600">
              <a:spcBef>
                <a:spcPts val="500"/>
              </a:spcBef>
              <a:defRPr sz="2400"/>
            </a:pPr>
            <a:r>
              <a:t>A payload may have been received to a node from the same source node via different paths. In that case, we take the record which has the shortest delay and remove the other ones. </a:t>
            </a:r>
          </a:p>
          <a:p>
            <a:pPr marL="685800" lvl="1" indent="-228600">
              <a:spcBef>
                <a:spcPts val="500"/>
              </a:spcBef>
              <a:defRPr sz="2400"/>
            </a:pPr>
            <a:r>
              <a:t>If the time difference of sending and receiving a payload is too long (exceeds the ttl of a message) then we remove the record. </a:t>
            </a:r>
          </a:p>
          <a:p>
            <a:pPr marL="685800" lvl="1" indent="-228600">
              <a:spcBef>
                <a:spcPts val="500"/>
              </a:spcBef>
              <a:defRPr sz="2400"/>
            </a:pPr>
            <a:r>
              <a:t>If the hop count of a record is too long, then we remove the record.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7A39-4896-1748-8F12-358C4F095B91}"/>
              </a:ext>
            </a:extLst>
          </p:cNvPr>
          <p:cNvSpPr>
            <a:spLocks noGrp="1"/>
          </p:cNvSpPr>
          <p:nvPr>
            <p:ph type="title"/>
          </p:nvPr>
        </p:nvSpPr>
        <p:spPr>
          <a:xfrm>
            <a:off x="838200" y="585216"/>
            <a:ext cx="10515600" cy="1325563"/>
          </a:xfrm>
        </p:spPr>
        <p:txBody>
          <a:bodyPr>
            <a:normAutofit/>
          </a:bodyPr>
          <a:lstStyle/>
          <a:p>
            <a:r>
              <a:rPr lang="en-US" dirty="0">
                <a:solidFill>
                  <a:schemeClr val="tx1"/>
                </a:solidFill>
              </a:rPr>
              <a:t>Usage in various parts of the code</a:t>
            </a:r>
          </a:p>
        </p:txBody>
      </p:sp>
      <p:sp>
        <p:nvSpPr>
          <p:cNvPr id="9" name="Content Placeholder 8">
            <a:extLst>
              <a:ext uri="{FF2B5EF4-FFF2-40B4-BE49-F238E27FC236}">
                <a16:creationId xmlns:a16="http://schemas.microsoft.com/office/drawing/2014/main" id="{D4FF0BEB-A1EE-4B6B-B833-6972F974B207}"/>
              </a:ext>
            </a:extLst>
          </p:cNvPr>
          <p:cNvSpPr>
            <a:spLocks noGrp="1"/>
          </p:cNvSpPr>
          <p:nvPr>
            <p:ph type="body" idx="1"/>
          </p:nvPr>
        </p:nvSpPr>
        <p:spPr>
          <a:xfrm>
            <a:off x="7546848" y="2516777"/>
            <a:ext cx="3803904" cy="3660185"/>
          </a:xfrm>
        </p:spPr>
        <p:txBody>
          <a:bodyPr anchor="ctr">
            <a:normAutofit/>
          </a:bodyPr>
          <a:lstStyle/>
          <a:p>
            <a:r>
              <a:rPr lang="en-US" sz="2200" dirty="0"/>
              <a:t>Starting from a basic task to load an image and to use its functions to resize and to decode. </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F8927525-1D6D-B349-BA39-B4CA3C424367}"/>
              </a:ext>
            </a:extLst>
          </p:cNvPr>
          <p:cNvPicPr>
            <a:picLocks noChangeAspect="1"/>
          </p:cNvPicPr>
          <p:nvPr/>
        </p:nvPicPr>
        <p:blipFill rotWithShape="1">
          <a:blip r:embed="rId2"/>
          <a:srcRect r="15237" b="1"/>
          <a:stretch/>
        </p:blipFill>
        <p:spPr>
          <a:xfrm>
            <a:off x="841248" y="2516777"/>
            <a:ext cx="6236208" cy="3660185"/>
          </a:xfrm>
          <a:prstGeom prst="rect">
            <a:avLst/>
          </a:prstGeom>
        </p:spPr>
      </p:pic>
    </p:spTree>
    <p:extLst>
      <p:ext uri="{BB962C8B-B14F-4D97-AF65-F5344CB8AC3E}">
        <p14:creationId xmlns:p14="http://schemas.microsoft.com/office/powerpoint/2010/main" val="26760839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5EA7-BC2D-7A48-9740-3E916BC257AE}"/>
              </a:ext>
            </a:extLst>
          </p:cNvPr>
          <p:cNvSpPr>
            <a:spLocks noGrp="1"/>
          </p:cNvSpPr>
          <p:nvPr>
            <p:ph type="title"/>
          </p:nvPr>
        </p:nvSpPr>
        <p:spPr>
          <a:xfrm>
            <a:off x="838200" y="585216"/>
            <a:ext cx="10515600" cy="1325563"/>
          </a:xfrm>
        </p:spPr>
        <p:txBody>
          <a:bodyPr>
            <a:normAutofit/>
          </a:bodyPr>
          <a:lstStyle/>
          <a:p>
            <a:r>
              <a:rPr lang="en-US" dirty="0" err="1">
                <a:solidFill>
                  <a:schemeClr val="tx1"/>
                </a:solidFill>
              </a:rPr>
              <a:t>Bahdanau</a:t>
            </a:r>
            <a:r>
              <a:rPr lang="en-US" dirty="0">
                <a:solidFill>
                  <a:schemeClr val="tx1"/>
                </a:solidFill>
              </a:rPr>
              <a:t> Attention class</a:t>
            </a:r>
          </a:p>
        </p:txBody>
      </p:sp>
      <p:sp>
        <p:nvSpPr>
          <p:cNvPr id="9" name="Content Placeholder 8">
            <a:extLst>
              <a:ext uri="{FF2B5EF4-FFF2-40B4-BE49-F238E27FC236}">
                <a16:creationId xmlns:a16="http://schemas.microsoft.com/office/drawing/2014/main" id="{CCA808CB-B5FC-4A20-99B7-87A1F3CB5025}"/>
              </a:ext>
            </a:extLst>
          </p:cNvPr>
          <p:cNvSpPr>
            <a:spLocks noGrp="1"/>
          </p:cNvSpPr>
          <p:nvPr>
            <p:ph type="body" idx="1"/>
          </p:nvPr>
        </p:nvSpPr>
        <p:spPr>
          <a:xfrm>
            <a:off x="7546848" y="2516777"/>
            <a:ext cx="3803904" cy="3660185"/>
          </a:xfrm>
        </p:spPr>
        <p:txBody>
          <a:bodyPr anchor="ctr">
            <a:normAutofit/>
          </a:bodyPr>
          <a:lstStyle/>
          <a:p>
            <a:r>
              <a:rPr lang="en-US" sz="2200" dirty="0"/>
              <a:t>It’s in this class where we create the layers of the model, specify the </a:t>
            </a:r>
            <a:r>
              <a:rPr lang="en-US" sz="2200" dirty="0" err="1"/>
              <a:t>softmax</a:t>
            </a:r>
            <a:r>
              <a:rPr lang="en-US" sz="2200" dirty="0"/>
              <a:t> functions, expand dimensions.</a:t>
            </a:r>
          </a:p>
          <a:p>
            <a:r>
              <a:rPr lang="en-US" sz="2200" dirty="0"/>
              <a:t>It becomes a herculean task doing this in java.</a:t>
            </a:r>
          </a:p>
        </p:txBody>
      </p:sp>
      <p:pic>
        <p:nvPicPr>
          <p:cNvPr id="7" name="Picture 6" descr="Graphical user interface, text, application, email&#10;&#10;Description automatically generated">
            <a:extLst>
              <a:ext uri="{FF2B5EF4-FFF2-40B4-BE49-F238E27FC236}">
                <a16:creationId xmlns:a16="http://schemas.microsoft.com/office/drawing/2014/main" id="{97FCD318-FA7A-C34D-9B14-8F319D8CACA9}"/>
              </a:ext>
            </a:extLst>
          </p:cNvPr>
          <p:cNvPicPr>
            <a:picLocks noChangeAspect="1"/>
          </p:cNvPicPr>
          <p:nvPr/>
        </p:nvPicPr>
        <p:blipFill rotWithShape="1">
          <a:blip r:embed="rId2"/>
          <a:srcRect t="17531" r="3" b="5498"/>
          <a:stretch/>
        </p:blipFill>
        <p:spPr>
          <a:xfrm>
            <a:off x="841248" y="2516777"/>
            <a:ext cx="6236208" cy="3660185"/>
          </a:xfrm>
          <a:prstGeom prst="rect">
            <a:avLst/>
          </a:prstGeom>
        </p:spPr>
      </p:pic>
    </p:spTree>
    <p:extLst>
      <p:ext uri="{BB962C8B-B14F-4D97-AF65-F5344CB8AC3E}">
        <p14:creationId xmlns:p14="http://schemas.microsoft.com/office/powerpoint/2010/main" val="13890212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Implementation of Central authority"/>
          <p:cNvSpPr txBox="1">
            <a:spLocks noGrp="1"/>
          </p:cNvSpPr>
          <p:nvPr>
            <p:ph type="title"/>
          </p:nvPr>
        </p:nvSpPr>
        <p:spPr>
          <a:prstGeom prst="rect">
            <a:avLst/>
          </a:prstGeom>
        </p:spPr>
        <p:txBody>
          <a:bodyPr/>
          <a:lstStyle/>
          <a:p>
            <a:r>
              <a:t>Implementation of Central authority</a:t>
            </a:r>
          </a:p>
        </p:txBody>
      </p:sp>
      <p:sp>
        <p:nvSpPr>
          <p:cNvPr id="98" name="The front end of the central authority is implemented with React which enable the users to view and request for user and mission modification.…"/>
          <p:cNvSpPr txBox="1">
            <a:spLocks noGrp="1"/>
          </p:cNvSpPr>
          <p:nvPr>
            <p:ph type="body" idx="1"/>
          </p:nvPr>
        </p:nvSpPr>
        <p:spPr>
          <a:prstGeom prst="rect">
            <a:avLst/>
          </a:prstGeom>
          <a:solidFill>
            <a:srgbClr val="FFFFFF"/>
          </a:solidFill>
        </p:spPr>
        <p:txBody>
          <a:bodyPr/>
          <a:lstStyle/>
          <a:p>
            <a:pPr marL="180473" indent="-180473">
              <a:lnSpc>
                <a:spcPct val="100000"/>
              </a:lnSpc>
              <a:spcBef>
                <a:spcPts val="0"/>
              </a:spcBef>
              <a:buFontTx/>
            </a:pPr>
            <a:r>
              <a:rPr>
                <a:latin typeface="Times New Roman"/>
                <a:ea typeface="Times New Roman"/>
                <a:cs typeface="Times New Roman"/>
                <a:sym typeface="Times New Roman"/>
              </a:rPr>
              <a:t>The front end of the central authority is implemented with React which enable the users to view and request for user and mission modification. </a:t>
            </a:r>
          </a:p>
          <a:p>
            <a:pPr marL="180473" indent="-180473">
              <a:lnSpc>
                <a:spcPct val="100000"/>
              </a:lnSpc>
              <a:spcBef>
                <a:spcPts val="0"/>
              </a:spcBef>
              <a:buFontTx/>
            </a:pPr>
            <a:r>
              <a:rPr>
                <a:latin typeface="Times New Roman"/>
                <a:ea typeface="Times New Roman"/>
                <a:cs typeface="Times New Roman"/>
                <a:sym typeface="Times New Roman"/>
              </a:rPr>
              <a:t>The backend of the central authority is a Restful API built with java servlet and MySQL.</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151C-BF77-E240-9965-95A1D0D02273}"/>
              </a:ext>
            </a:extLst>
          </p:cNvPr>
          <p:cNvSpPr>
            <a:spLocks noGrp="1"/>
          </p:cNvSpPr>
          <p:nvPr>
            <p:ph type="title"/>
          </p:nvPr>
        </p:nvSpPr>
        <p:spPr>
          <a:xfrm>
            <a:off x="838200" y="672747"/>
            <a:ext cx="10515600" cy="715556"/>
          </a:xfrm>
        </p:spPr>
        <p:txBody>
          <a:bodyPr>
            <a:normAutofit/>
          </a:bodyPr>
          <a:lstStyle/>
          <a:p>
            <a:pPr algn="ctr"/>
            <a:r>
              <a:rPr lang="en-US" sz="3200" dirty="0">
                <a:solidFill>
                  <a:schemeClr val="tx1"/>
                </a:solidFill>
              </a:rPr>
              <a:t>CNN Encoder class</a:t>
            </a:r>
          </a:p>
        </p:txBody>
      </p:sp>
      <p:sp>
        <p:nvSpPr>
          <p:cNvPr id="9" name="Content Placeholder 8">
            <a:extLst>
              <a:ext uri="{FF2B5EF4-FFF2-40B4-BE49-F238E27FC236}">
                <a16:creationId xmlns:a16="http://schemas.microsoft.com/office/drawing/2014/main" id="{D67D6B03-420F-4D12-A1FC-846185450B0F}"/>
              </a:ext>
            </a:extLst>
          </p:cNvPr>
          <p:cNvSpPr>
            <a:spLocks noGrp="1"/>
          </p:cNvSpPr>
          <p:nvPr>
            <p:ph type="body" idx="1"/>
          </p:nvPr>
        </p:nvSpPr>
        <p:spPr>
          <a:xfrm>
            <a:off x="1428750" y="1597390"/>
            <a:ext cx="9334500" cy="870305"/>
          </a:xfrm>
        </p:spPr>
        <p:txBody>
          <a:bodyPr>
            <a:normAutofit/>
          </a:bodyPr>
          <a:lstStyle/>
          <a:p>
            <a:pPr algn="ctr"/>
            <a:r>
              <a:rPr lang="en-US" sz="1600" dirty="0"/>
              <a:t>A CNN based encoder-decoder neural network consists of an encoder neural network and decoder neural network in which one or both are convolutional networks.</a:t>
            </a:r>
          </a:p>
        </p:txBody>
      </p:sp>
      <p:pic>
        <p:nvPicPr>
          <p:cNvPr id="5" name="Content Placeholder 4" descr="Text&#10;&#10;Description automatically generated">
            <a:extLst>
              <a:ext uri="{FF2B5EF4-FFF2-40B4-BE49-F238E27FC236}">
                <a16:creationId xmlns:a16="http://schemas.microsoft.com/office/drawing/2014/main" id="{8B50A1A9-0E40-FA4F-9BF3-B6D5C49F4285}"/>
              </a:ext>
            </a:extLst>
          </p:cNvPr>
          <p:cNvPicPr>
            <a:picLocks noChangeAspect="1"/>
          </p:cNvPicPr>
          <p:nvPr/>
        </p:nvPicPr>
        <p:blipFill>
          <a:blip r:embed="rId2"/>
          <a:stretch>
            <a:fillRect/>
          </a:stretch>
        </p:blipFill>
        <p:spPr>
          <a:xfrm>
            <a:off x="838200" y="2960337"/>
            <a:ext cx="10515600" cy="2523742"/>
          </a:xfrm>
          <a:prstGeom prst="rect">
            <a:avLst/>
          </a:prstGeom>
        </p:spPr>
      </p:pic>
    </p:spTree>
    <p:extLst>
      <p:ext uri="{BB962C8B-B14F-4D97-AF65-F5344CB8AC3E}">
        <p14:creationId xmlns:p14="http://schemas.microsoft.com/office/powerpoint/2010/main" val="275426992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9B0A-C87B-DB45-9C97-6701D9F873A6}"/>
              </a:ext>
            </a:extLst>
          </p:cNvPr>
          <p:cNvSpPr>
            <a:spLocks noGrp="1"/>
          </p:cNvSpPr>
          <p:nvPr>
            <p:ph type="title"/>
          </p:nvPr>
        </p:nvSpPr>
        <p:spPr>
          <a:xfrm>
            <a:off x="838200" y="585216"/>
            <a:ext cx="10515600" cy="1325563"/>
          </a:xfrm>
        </p:spPr>
        <p:txBody>
          <a:bodyPr>
            <a:normAutofit/>
          </a:bodyPr>
          <a:lstStyle/>
          <a:p>
            <a:r>
              <a:rPr lang="en-US" dirty="0">
                <a:solidFill>
                  <a:schemeClr val="tx1"/>
                </a:solidFill>
              </a:rPr>
              <a:t>NumPy and TensorFlow </a:t>
            </a:r>
          </a:p>
        </p:txBody>
      </p:sp>
      <p:sp>
        <p:nvSpPr>
          <p:cNvPr id="9" name="Content Placeholder 8">
            <a:extLst>
              <a:ext uri="{FF2B5EF4-FFF2-40B4-BE49-F238E27FC236}">
                <a16:creationId xmlns:a16="http://schemas.microsoft.com/office/drawing/2014/main" id="{F71A9417-6349-44B5-B4FB-A566C6632D62}"/>
              </a:ext>
            </a:extLst>
          </p:cNvPr>
          <p:cNvSpPr>
            <a:spLocks noGrp="1"/>
          </p:cNvSpPr>
          <p:nvPr>
            <p:ph type="body" idx="1"/>
          </p:nvPr>
        </p:nvSpPr>
        <p:spPr>
          <a:xfrm>
            <a:off x="7546848" y="2516777"/>
            <a:ext cx="3803904" cy="3660185"/>
          </a:xfrm>
        </p:spPr>
        <p:txBody>
          <a:bodyPr anchor="ctr">
            <a:normAutofit fontScale="92500" lnSpcReduction="20000"/>
          </a:bodyPr>
          <a:lstStyle/>
          <a:p>
            <a:r>
              <a:rPr lang="en-US" sz="2200" dirty="0"/>
              <a:t>Finally, to evaluate an image like this we use libraries such as NumPy and TensorFlow.</a:t>
            </a:r>
          </a:p>
          <a:p>
            <a:r>
              <a:rPr lang="en-GB" sz="2200" dirty="0"/>
              <a:t>NumPy is the fundamental package for scientific computing in Python. NumPy arrays facilitate advanced mathematical and other types of operations on large numbers of data. </a:t>
            </a:r>
          </a:p>
          <a:p>
            <a:r>
              <a:rPr lang="en-GB" sz="2200" dirty="0"/>
              <a:t>Typically, such operations are executed more efficiently and with less code than is possible using Python's built-in sequences.</a:t>
            </a:r>
            <a:endParaRPr lang="en-US" sz="2200"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FCFB3EFD-0667-5F4C-9E84-D10AD2135FE9}"/>
              </a:ext>
            </a:extLst>
          </p:cNvPr>
          <p:cNvPicPr>
            <a:picLocks noChangeAspect="1"/>
          </p:cNvPicPr>
          <p:nvPr/>
        </p:nvPicPr>
        <p:blipFill rotWithShape="1">
          <a:blip r:embed="rId2"/>
          <a:srcRect r="3" b="12728"/>
          <a:stretch/>
        </p:blipFill>
        <p:spPr>
          <a:xfrm>
            <a:off x="841248" y="2516777"/>
            <a:ext cx="6236208" cy="3660185"/>
          </a:xfrm>
          <a:prstGeom prst="rect">
            <a:avLst/>
          </a:prstGeom>
        </p:spPr>
      </p:pic>
    </p:spTree>
    <p:extLst>
      <p:ext uri="{BB962C8B-B14F-4D97-AF65-F5344CB8AC3E}">
        <p14:creationId xmlns:p14="http://schemas.microsoft.com/office/powerpoint/2010/main" val="305031791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1B63BD-B805-2045-BA2F-4DDE3C0E27D0}"/>
              </a:ext>
            </a:extLst>
          </p:cNvPr>
          <p:cNvSpPr>
            <a:spLocks noGrp="1"/>
          </p:cNvSpPr>
          <p:nvPr>
            <p:ph type="body" idx="1"/>
          </p:nvPr>
        </p:nvSpPr>
        <p:spPr/>
        <p:txBody>
          <a:bodyPr/>
          <a:lstStyle/>
          <a:p>
            <a:r>
              <a:rPr lang="en-GB" dirty="0"/>
              <a:t>Another huge library that needs replacement is sklearn, Scikit-learn is probably the most useful library for machine learning in Python.</a:t>
            </a:r>
          </a:p>
          <a:p>
            <a:r>
              <a:rPr lang="en-GB" dirty="0"/>
              <a:t>The sklearn library contains a lot of efficient tools for machine learning and statistical modelling including classification, regression, clustering and dimensionality reduction. </a:t>
            </a:r>
          </a:p>
          <a:p>
            <a:r>
              <a:rPr lang="en-GB" dirty="0"/>
              <a:t>For this, I am still trying to find a proper equivalent.</a:t>
            </a:r>
            <a:endParaRPr lang="en-US" dirty="0"/>
          </a:p>
        </p:txBody>
      </p:sp>
    </p:spTree>
    <p:extLst>
      <p:ext uri="{BB962C8B-B14F-4D97-AF65-F5344CB8AC3E}">
        <p14:creationId xmlns:p14="http://schemas.microsoft.com/office/powerpoint/2010/main" val="315877023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A95B4-40E6-FB43-897E-090FB2436CB9}"/>
              </a:ext>
            </a:extLst>
          </p:cNvPr>
          <p:cNvSpPr>
            <a:spLocks noGrp="1"/>
          </p:cNvSpPr>
          <p:nvPr>
            <p:ph type="title"/>
          </p:nvPr>
        </p:nvSpPr>
        <p:spPr>
          <a:xfrm>
            <a:off x="1286932" y="1204109"/>
            <a:ext cx="10023398" cy="857894"/>
          </a:xfrm>
        </p:spPr>
        <p:txBody>
          <a:bodyPr>
            <a:normAutofit/>
          </a:bodyPr>
          <a:lstStyle/>
          <a:p>
            <a:r>
              <a:rPr lang="en-US" sz="3400">
                <a:solidFill>
                  <a:schemeClr val="tx1"/>
                </a:solidFill>
              </a:rPr>
              <a:t>Adding new images to increase the size of the dataset</a:t>
            </a:r>
          </a:p>
        </p:txBody>
      </p:sp>
      <p:pic>
        <p:nvPicPr>
          <p:cNvPr id="5" name="Content Placeholder 4" descr="A car on fire&#10;&#10;Description automatically generated">
            <a:extLst>
              <a:ext uri="{FF2B5EF4-FFF2-40B4-BE49-F238E27FC236}">
                <a16:creationId xmlns:a16="http://schemas.microsoft.com/office/drawing/2014/main" id="{49EEAFD6-C9E3-A545-8B28-17511B4A103E}"/>
              </a:ext>
            </a:extLst>
          </p:cNvPr>
          <p:cNvPicPr>
            <a:picLocks noGrp="1" noChangeAspect="1"/>
          </p:cNvPicPr>
          <p:nvPr>
            <p:ph idx="4294967295"/>
          </p:nvPr>
        </p:nvPicPr>
        <p:blipFill>
          <a:blip r:embed="rId2"/>
          <a:stretch>
            <a:fillRect/>
          </a:stretch>
        </p:blipFill>
        <p:spPr>
          <a:xfrm>
            <a:off x="728133" y="2962275"/>
            <a:ext cx="3779838" cy="2819400"/>
          </a:xfrm>
        </p:spPr>
      </p:pic>
      <p:pic>
        <p:nvPicPr>
          <p:cNvPr id="11" name="Picture 10" descr="A person in camouflage holding an object&#10;&#10;Description automatically generated with low confidence">
            <a:extLst>
              <a:ext uri="{FF2B5EF4-FFF2-40B4-BE49-F238E27FC236}">
                <a16:creationId xmlns:a16="http://schemas.microsoft.com/office/drawing/2014/main" id="{0AEA4465-E796-4249-B4BF-E92FF7733CFE}"/>
              </a:ext>
            </a:extLst>
          </p:cNvPr>
          <p:cNvPicPr>
            <a:picLocks noChangeAspect="1"/>
          </p:cNvPicPr>
          <p:nvPr/>
        </p:nvPicPr>
        <p:blipFill>
          <a:blip r:embed="rId3"/>
          <a:stretch>
            <a:fillRect/>
          </a:stretch>
        </p:blipFill>
        <p:spPr>
          <a:xfrm>
            <a:off x="5167313" y="2962275"/>
            <a:ext cx="3779838" cy="2819400"/>
          </a:xfrm>
          <a:prstGeom prst="rect">
            <a:avLst/>
          </a:prstGeom>
        </p:spPr>
      </p:pic>
      <p:pic>
        <p:nvPicPr>
          <p:cNvPr id="9" name="Picture 8" descr="A group of people in military uniforms&#10;&#10;Description automatically generated with medium confidence">
            <a:extLst>
              <a:ext uri="{FF2B5EF4-FFF2-40B4-BE49-F238E27FC236}">
                <a16:creationId xmlns:a16="http://schemas.microsoft.com/office/drawing/2014/main" id="{412694C2-9C41-9948-81D1-01B6CA2E555D}"/>
              </a:ext>
            </a:extLst>
          </p:cNvPr>
          <p:cNvPicPr>
            <a:picLocks noChangeAspect="1"/>
          </p:cNvPicPr>
          <p:nvPr/>
        </p:nvPicPr>
        <p:blipFill>
          <a:blip r:embed="rId4"/>
          <a:stretch>
            <a:fillRect/>
          </a:stretch>
        </p:blipFill>
        <p:spPr>
          <a:xfrm>
            <a:off x="9017000" y="2962275"/>
            <a:ext cx="2303463" cy="1246188"/>
          </a:xfrm>
          <a:prstGeom prst="rect">
            <a:avLst/>
          </a:prstGeom>
        </p:spPr>
      </p:pic>
      <p:pic>
        <p:nvPicPr>
          <p:cNvPr id="7" name="Picture 6" descr="A person walking in front of a building on fire&#10;&#10;Description automatically generated with low confidence">
            <a:extLst>
              <a:ext uri="{FF2B5EF4-FFF2-40B4-BE49-F238E27FC236}">
                <a16:creationId xmlns:a16="http://schemas.microsoft.com/office/drawing/2014/main" id="{E3A6785A-8973-C240-9515-C3626B26C972}"/>
              </a:ext>
            </a:extLst>
          </p:cNvPr>
          <p:cNvPicPr>
            <a:picLocks noChangeAspect="1"/>
          </p:cNvPicPr>
          <p:nvPr/>
        </p:nvPicPr>
        <p:blipFill>
          <a:blip r:embed="rId5"/>
          <a:stretch>
            <a:fillRect/>
          </a:stretch>
        </p:blipFill>
        <p:spPr>
          <a:xfrm>
            <a:off x="9017000" y="4276725"/>
            <a:ext cx="2303463" cy="1504950"/>
          </a:xfrm>
          <a:prstGeom prst="rect">
            <a:avLst/>
          </a:prstGeom>
        </p:spPr>
      </p:pic>
    </p:spTree>
    <p:extLst>
      <p:ext uri="{BB962C8B-B14F-4D97-AF65-F5344CB8AC3E}">
        <p14:creationId xmlns:p14="http://schemas.microsoft.com/office/powerpoint/2010/main" val="35045125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9817-0977-4CFB-9E01-30D67BD4EFF0}"/>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04E4364E-4C2C-4FBA-B826-610506813F94}"/>
              </a:ext>
            </a:extLst>
          </p:cNvPr>
          <p:cNvSpPr>
            <a:spLocks noGrp="1"/>
          </p:cNvSpPr>
          <p:nvPr>
            <p:ph type="body" idx="1"/>
          </p:nvPr>
        </p:nvSpPr>
        <p:spPr/>
        <p:txBody>
          <a:bodyPr/>
          <a:lstStyle/>
          <a:p>
            <a:r>
              <a:rPr lang="en-US" sz="2800" dirty="0"/>
              <a:t>Convert the Python code to Java, eventually to Android.</a:t>
            </a:r>
          </a:p>
          <a:p>
            <a:r>
              <a:rPr lang="en-US" sz="2800" dirty="0"/>
              <a:t>Find a similarity score based on interesting words.</a:t>
            </a:r>
          </a:p>
          <a:p>
            <a:endParaRPr lang="en-US" dirty="0"/>
          </a:p>
        </p:txBody>
      </p:sp>
    </p:spTree>
    <p:extLst>
      <p:ext uri="{BB962C8B-B14F-4D97-AF65-F5344CB8AC3E}">
        <p14:creationId xmlns:p14="http://schemas.microsoft.com/office/powerpoint/2010/main" val="83367718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Home page of central authority frontend"/>
          <p:cNvSpPr txBox="1">
            <a:spLocks noGrp="1"/>
          </p:cNvSpPr>
          <p:nvPr>
            <p:ph type="title"/>
          </p:nvPr>
        </p:nvSpPr>
        <p:spPr>
          <a:prstGeom prst="rect">
            <a:avLst/>
          </a:prstGeom>
        </p:spPr>
        <p:txBody>
          <a:bodyPr/>
          <a:lstStyle/>
          <a:p>
            <a:r>
              <a:t>Home page of central authority frontend</a:t>
            </a:r>
          </a:p>
        </p:txBody>
      </p:sp>
      <p:pic>
        <p:nvPicPr>
          <p:cNvPr id="101" name="Picture 12" descr="Picture 12"/>
          <p:cNvPicPr>
            <a:picLocks noChangeAspect="1"/>
          </p:cNvPicPr>
          <p:nvPr/>
        </p:nvPicPr>
        <p:blipFill>
          <a:blip r:embed="rId2"/>
          <a:stretch>
            <a:fillRect/>
          </a:stretch>
        </p:blipFill>
        <p:spPr>
          <a:xfrm>
            <a:off x="3076192" y="1830981"/>
            <a:ext cx="9089588" cy="4257347"/>
          </a:xfrm>
          <a:prstGeom prst="rect">
            <a:avLst/>
          </a:prstGeom>
          <a:ln w="12700">
            <a:miter lim="400000"/>
          </a:ln>
        </p:spPr>
      </p:pic>
      <p:sp>
        <p:nvSpPr>
          <p:cNvPr id="102" name="Left bar navigate to manage users and missions.…"/>
          <p:cNvSpPr txBox="1"/>
          <p:nvPr/>
        </p:nvSpPr>
        <p:spPr>
          <a:xfrm>
            <a:off x="451431" y="2118651"/>
            <a:ext cx="2241114" cy="179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80473" indent="-180473">
              <a:buSzPct val="100000"/>
              <a:buChar char="•"/>
            </a:pPr>
            <a:r>
              <a:t>Left bar navigate to manage users and missions. </a:t>
            </a:r>
          </a:p>
          <a:p>
            <a:pPr marL="180473" indent="-180473">
              <a:buSzPct val="100000"/>
              <a:buChar char="•"/>
            </a:pPr>
            <a:r>
              <a:t>Home page shows total number of users and missions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Add user to the server"/>
          <p:cNvSpPr txBox="1">
            <a:spLocks noGrp="1"/>
          </p:cNvSpPr>
          <p:nvPr>
            <p:ph type="title"/>
          </p:nvPr>
        </p:nvSpPr>
        <p:spPr>
          <a:prstGeom prst="rect">
            <a:avLst/>
          </a:prstGeom>
        </p:spPr>
        <p:txBody>
          <a:bodyPr/>
          <a:lstStyle/>
          <a:p>
            <a:r>
              <a:t>Add user to the server</a:t>
            </a:r>
          </a:p>
        </p:txBody>
      </p:sp>
      <p:pic>
        <p:nvPicPr>
          <p:cNvPr id="105" name="Screen Shot 2021-09-13 at 4.13.58 PM.png" descr="Screen Shot 2021-09-13 at 4.13.58 PM.png"/>
          <p:cNvPicPr>
            <a:picLocks noChangeAspect="1"/>
          </p:cNvPicPr>
          <p:nvPr/>
        </p:nvPicPr>
        <p:blipFill>
          <a:blip r:embed="rId2"/>
          <a:stretch>
            <a:fillRect/>
          </a:stretch>
        </p:blipFill>
        <p:spPr>
          <a:xfrm>
            <a:off x="1238249" y="2106275"/>
            <a:ext cx="9715501" cy="1130301"/>
          </a:xfrm>
          <a:prstGeom prst="rect">
            <a:avLst/>
          </a:prstGeom>
          <a:ln w="12700">
            <a:miter lim="400000"/>
          </a:ln>
        </p:spPr>
      </p:pic>
      <p:sp>
        <p:nvSpPr>
          <p:cNvPr id="106" name="Use form to add user. The following user information are required:…"/>
          <p:cNvSpPr txBox="1"/>
          <p:nvPr/>
        </p:nvSpPr>
        <p:spPr>
          <a:xfrm>
            <a:off x="1117365" y="3521954"/>
            <a:ext cx="7489021" cy="1501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80473" indent="-180473">
              <a:buSzPct val="100000"/>
              <a:buChar char="•"/>
            </a:pPr>
            <a:r>
              <a:t>Use form to add user. The following user information are required:</a:t>
            </a:r>
          </a:p>
          <a:p>
            <a:pPr marL="561473" lvl="1" indent="-180473">
              <a:buSzPct val="100000"/>
              <a:buChar char="•"/>
            </a:pPr>
            <a:r>
              <a:t>username</a:t>
            </a:r>
          </a:p>
          <a:p>
            <a:pPr marL="561473" lvl="1" indent="-180473">
              <a:buSzPct val="100000"/>
              <a:buChar char="•"/>
            </a:pPr>
            <a:r>
              <a:t>User password</a:t>
            </a:r>
          </a:p>
          <a:p>
            <a:pPr marL="561473" lvl="1" indent="-180473">
              <a:buSzPct val="100000"/>
              <a:buChar char="•"/>
            </a:pPr>
            <a:r>
              <a:t>User first name and last name</a:t>
            </a:r>
          </a:p>
          <a:p>
            <a:pPr marL="561473" lvl="1" indent="-180473">
              <a:buSzPct val="100000"/>
              <a:buChar char="•"/>
            </a:pPr>
            <a:r>
              <a:t>User attributes. (separate with comma)</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View all the users"/>
          <p:cNvSpPr txBox="1">
            <a:spLocks noGrp="1"/>
          </p:cNvSpPr>
          <p:nvPr>
            <p:ph type="title"/>
          </p:nvPr>
        </p:nvSpPr>
        <p:spPr>
          <a:prstGeom prst="rect">
            <a:avLst/>
          </a:prstGeom>
        </p:spPr>
        <p:txBody>
          <a:bodyPr/>
          <a:lstStyle/>
          <a:p>
            <a:r>
              <a:t>View all the users</a:t>
            </a:r>
          </a:p>
        </p:txBody>
      </p:sp>
      <p:sp>
        <p:nvSpPr>
          <p:cNvPr id="109" name="The user tab shows all the users in the system.…"/>
          <p:cNvSpPr txBox="1">
            <a:spLocks noGrp="1"/>
          </p:cNvSpPr>
          <p:nvPr>
            <p:ph type="body" idx="1"/>
          </p:nvPr>
        </p:nvSpPr>
        <p:spPr>
          <a:prstGeom prst="rect">
            <a:avLst/>
          </a:prstGeom>
        </p:spPr>
        <p:txBody>
          <a:bodyPr/>
          <a:lstStyle/>
          <a:p>
            <a:r>
              <a:t>The user tab shows all the users in the system.</a:t>
            </a:r>
          </a:p>
          <a:p>
            <a:r>
              <a:t>Click each entry will go the page to modify the user information.</a:t>
            </a:r>
          </a:p>
        </p:txBody>
      </p:sp>
      <p:pic>
        <p:nvPicPr>
          <p:cNvPr id="110" name="Screen Shot 2021-09-13 at 4.18.15 PM.png" descr="Screen Shot 2021-09-13 at 4.18.15 PM.png"/>
          <p:cNvPicPr>
            <a:picLocks noChangeAspect="1"/>
          </p:cNvPicPr>
          <p:nvPr/>
        </p:nvPicPr>
        <p:blipFill>
          <a:blip r:embed="rId2"/>
          <a:stretch>
            <a:fillRect/>
          </a:stretch>
        </p:blipFill>
        <p:spPr>
          <a:xfrm>
            <a:off x="4569907" y="3627814"/>
            <a:ext cx="2743201" cy="2413001"/>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Add missions to the server"/>
          <p:cNvSpPr txBox="1">
            <a:spLocks noGrp="1"/>
          </p:cNvSpPr>
          <p:nvPr>
            <p:ph type="title"/>
          </p:nvPr>
        </p:nvSpPr>
        <p:spPr>
          <a:prstGeom prst="rect">
            <a:avLst/>
          </a:prstGeom>
        </p:spPr>
        <p:txBody>
          <a:bodyPr/>
          <a:lstStyle/>
          <a:p>
            <a:r>
              <a:t>Add missions to the server</a:t>
            </a:r>
          </a:p>
        </p:txBody>
      </p:sp>
      <p:sp>
        <p:nvSpPr>
          <p:cNvPr id="113" name="Use form to add user. The following user information are required:…"/>
          <p:cNvSpPr txBox="1"/>
          <p:nvPr/>
        </p:nvSpPr>
        <p:spPr>
          <a:xfrm>
            <a:off x="1117365" y="3521954"/>
            <a:ext cx="7489021" cy="179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80473" indent="-180473">
              <a:buSzPct val="100000"/>
              <a:buChar char="•"/>
            </a:pPr>
            <a:r>
              <a:t>Use form to add user. The following user information are required:</a:t>
            </a:r>
          </a:p>
          <a:p>
            <a:pPr marL="561473" lvl="1" indent="-180473">
              <a:buSzPct val="100000"/>
              <a:buChar char="•"/>
            </a:pPr>
            <a:r>
              <a:t>Mission name</a:t>
            </a:r>
          </a:p>
          <a:p>
            <a:pPr marL="561473" lvl="1" indent="-180473">
              <a:buSzPct val="100000"/>
              <a:buChar char="•"/>
            </a:pPr>
            <a:r>
              <a:t>Mission capacity</a:t>
            </a:r>
          </a:p>
          <a:p>
            <a:pPr marL="561473" lvl="1" indent="-180473">
              <a:buSzPct val="100000"/>
              <a:buChar char="•"/>
            </a:pPr>
            <a:r>
              <a:t>Mission start date</a:t>
            </a:r>
          </a:p>
          <a:p>
            <a:pPr marL="561473" lvl="1" indent="-180473">
              <a:buSzPct val="100000"/>
              <a:buChar char="•"/>
            </a:pPr>
            <a:r>
              <a:t>Mission end data</a:t>
            </a:r>
          </a:p>
          <a:p>
            <a:pPr marL="180473" indent="-180473">
              <a:buSzPct val="100000"/>
              <a:buChar char="•"/>
            </a:pPr>
            <a:r>
              <a:t>The mission code will be generated automatically by the server</a:t>
            </a:r>
          </a:p>
        </p:txBody>
      </p:sp>
      <p:pic>
        <p:nvPicPr>
          <p:cNvPr id="114" name="Screen Shot 2021-09-13 at 4.20.17 PM.png" descr="Screen Shot 2021-09-13 at 4.20.17 PM.png"/>
          <p:cNvPicPr>
            <a:picLocks noChangeAspect="1"/>
          </p:cNvPicPr>
          <p:nvPr/>
        </p:nvPicPr>
        <p:blipFill>
          <a:blip r:embed="rId2"/>
          <a:stretch>
            <a:fillRect/>
          </a:stretch>
        </p:blipFill>
        <p:spPr>
          <a:xfrm>
            <a:off x="1714225" y="1998848"/>
            <a:ext cx="7785101" cy="1422401"/>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View all the missions"/>
          <p:cNvSpPr txBox="1">
            <a:spLocks noGrp="1"/>
          </p:cNvSpPr>
          <p:nvPr>
            <p:ph type="title"/>
          </p:nvPr>
        </p:nvSpPr>
        <p:spPr>
          <a:prstGeom prst="rect">
            <a:avLst/>
          </a:prstGeom>
        </p:spPr>
        <p:txBody>
          <a:bodyPr/>
          <a:lstStyle/>
          <a:p>
            <a:r>
              <a:t>View all the missions</a:t>
            </a:r>
          </a:p>
        </p:txBody>
      </p:sp>
      <p:sp>
        <p:nvSpPr>
          <p:cNvPr id="117" name="The mission tab shows all the users in the system.…"/>
          <p:cNvSpPr txBox="1">
            <a:spLocks noGrp="1"/>
          </p:cNvSpPr>
          <p:nvPr>
            <p:ph type="body" idx="1"/>
          </p:nvPr>
        </p:nvSpPr>
        <p:spPr>
          <a:prstGeom prst="rect">
            <a:avLst/>
          </a:prstGeom>
        </p:spPr>
        <p:txBody>
          <a:bodyPr/>
          <a:lstStyle/>
          <a:p>
            <a:r>
              <a:t>The mission tab shows all the users in the system.</a:t>
            </a:r>
          </a:p>
          <a:p>
            <a:r>
              <a:t>Click each entry will go the page to mange the missions information.</a:t>
            </a:r>
          </a:p>
        </p:txBody>
      </p:sp>
      <p:pic>
        <p:nvPicPr>
          <p:cNvPr id="118" name="Screen Shot 2021-09-13 at 4.20.33 PM.png" descr="Screen Shot 2021-09-13 at 4.20.33 PM.png"/>
          <p:cNvPicPr>
            <a:picLocks noChangeAspect="1"/>
          </p:cNvPicPr>
          <p:nvPr/>
        </p:nvPicPr>
        <p:blipFill>
          <a:blip r:embed="rId2"/>
          <a:stretch>
            <a:fillRect/>
          </a:stretch>
        </p:blipFill>
        <p:spPr>
          <a:xfrm>
            <a:off x="2318695" y="3737930"/>
            <a:ext cx="6756401" cy="157480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Manage mission in the system"/>
          <p:cNvSpPr txBox="1">
            <a:spLocks noGrp="1"/>
          </p:cNvSpPr>
          <p:nvPr>
            <p:ph type="title"/>
          </p:nvPr>
        </p:nvSpPr>
        <p:spPr>
          <a:prstGeom prst="rect">
            <a:avLst/>
          </a:prstGeom>
        </p:spPr>
        <p:txBody>
          <a:bodyPr/>
          <a:lstStyle/>
          <a:p>
            <a:r>
              <a:t>Manage mission in the system</a:t>
            </a:r>
          </a:p>
        </p:txBody>
      </p:sp>
      <p:sp>
        <p:nvSpPr>
          <p:cNvPr id="121" name="Mission information are shown in the control panel.…"/>
          <p:cNvSpPr txBox="1">
            <a:spLocks noGrp="1"/>
          </p:cNvSpPr>
          <p:nvPr>
            <p:ph type="body" sz="quarter" idx="1"/>
          </p:nvPr>
        </p:nvSpPr>
        <p:spPr>
          <a:xfrm>
            <a:off x="400637" y="1661000"/>
            <a:ext cx="3146137" cy="4515963"/>
          </a:xfrm>
          <a:prstGeom prst="rect">
            <a:avLst/>
          </a:prstGeom>
        </p:spPr>
        <p:txBody>
          <a:bodyPr>
            <a:normAutofit lnSpcReduction="10000"/>
          </a:bodyPr>
          <a:lstStyle/>
          <a:p>
            <a:pPr>
              <a:defRPr sz="2000"/>
            </a:pPr>
            <a:r>
              <a:t>Mission information are shown in the control panel.</a:t>
            </a:r>
          </a:p>
          <a:p>
            <a:pPr>
              <a:defRPr sz="2000"/>
            </a:pPr>
            <a:r>
              <a:t>Mission code are shown in PDF417 bar code so the user can scan in their android devices.</a:t>
            </a:r>
          </a:p>
          <a:p>
            <a:pPr>
              <a:defRPr sz="2000"/>
            </a:pPr>
            <a:r>
              <a:t>Manager of the backend could add users to a specific mission by click add or delete buttons on the right.</a:t>
            </a:r>
          </a:p>
          <a:p>
            <a:pPr>
              <a:defRPr sz="2000"/>
            </a:pPr>
            <a:r>
              <a:t>Middle column shows the current users in the mission.</a:t>
            </a:r>
          </a:p>
        </p:txBody>
      </p:sp>
      <p:pic>
        <p:nvPicPr>
          <p:cNvPr id="122" name="Screen Shot 2021-09-13 at 4.20.55 PM.png" descr="Screen Shot 2021-09-13 at 4.20.55 PM.png"/>
          <p:cNvPicPr>
            <a:picLocks noChangeAspect="1"/>
          </p:cNvPicPr>
          <p:nvPr/>
        </p:nvPicPr>
        <p:blipFill>
          <a:blip r:embed="rId2"/>
          <a:stretch>
            <a:fillRect/>
          </a:stretch>
        </p:blipFill>
        <p:spPr>
          <a:xfrm>
            <a:off x="3643438" y="2143459"/>
            <a:ext cx="8368937" cy="3715670"/>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Backend of the central authority"/>
          <p:cNvSpPr txBox="1">
            <a:spLocks noGrp="1"/>
          </p:cNvSpPr>
          <p:nvPr>
            <p:ph type="title"/>
          </p:nvPr>
        </p:nvSpPr>
        <p:spPr>
          <a:prstGeom prst="rect">
            <a:avLst/>
          </a:prstGeom>
        </p:spPr>
        <p:txBody>
          <a:bodyPr/>
          <a:lstStyle/>
          <a:p>
            <a:r>
              <a:t>Backend of the central authority</a:t>
            </a:r>
          </a:p>
        </p:txBody>
      </p:sp>
      <p:sp>
        <p:nvSpPr>
          <p:cNvPr id="125" name="It is a restful API that takes HTTP request and response the required information as JSON file with HTTP response.…"/>
          <p:cNvSpPr txBox="1">
            <a:spLocks noGrp="1"/>
          </p:cNvSpPr>
          <p:nvPr>
            <p:ph type="body" idx="1"/>
          </p:nvPr>
        </p:nvSpPr>
        <p:spPr>
          <a:prstGeom prst="rect">
            <a:avLst/>
          </a:prstGeom>
        </p:spPr>
        <p:txBody>
          <a:bodyPr/>
          <a:lstStyle/>
          <a:p>
            <a:pPr marL="280736" indent="-280736" algn="just" defTabSz="457200">
              <a:lnSpc>
                <a:spcPct val="115000"/>
              </a:lnSpc>
              <a:spcBef>
                <a:spcPts val="0"/>
              </a:spcBef>
              <a:buFontTx/>
              <a:defRPr>
                <a:uFill>
                  <a:solidFill>
                    <a:srgbClr val="000000"/>
                  </a:solidFill>
                </a:uFill>
                <a:latin typeface="Arial"/>
                <a:ea typeface="Arial"/>
                <a:cs typeface="Arial"/>
                <a:sym typeface="Arial"/>
              </a:defRPr>
            </a:pPr>
            <a:r>
              <a:t>It is a restful API that takes HTTP request and response the required information as JSON file with HTTP response. </a:t>
            </a:r>
          </a:p>
          <a:p>
            <a:pPr marL="280736" indent="-280736" algn="just" defTabSz="457200">
              <a:lnSpc>
                <a:spcPct val="115000"/>
              </a:lnSpc>
              <a:spcBef>
                <a:spcPts val="0"/>
              </a:spcBef>
              <a:buFontTx/>
              <a:defRPr>
                <a:uFill>
                  <a:solidFill>
                    <a:srgbClr val="000000"/>
                  </a:solidFill>
                </a:uFill>
                <a:latin typeface="Arial"/>
                <a:ea typeface="Arial"/>
                <a:cs typeface="Arial"/>
                <a:sym typeface="Arial"/>
              </a:defRPr>
            </a:pPr>
            <a:r>
              <a:t>The API is implemented with Java. </a:t>
            </a:r>
          </a:p>
          <a:p>
            <a:pPr marL="280736" indent="-280736" algn="just" defTabSz="457200">
              <a:lnSpc>
                <a:spcPct val="115000"/>
              </a:lnSpc>
              <a:spcBef>
                <a:spcPts val="0"/>
              </a:spcBef>
              <a:buFontTx/>
              <a:defRPr>
                <a:uFill>
                  <a:solidFill>
                    <a:srgbClr val="000000"/>
                  </a:solidFill>
                </a:uFill>
                <a:latin typeface="Arial"/>
                <a:ea typeface="Arial"/>
                <a:cs typeface="Arial"/>
                <a:sym typeface="Arial"/>
              </a:defRPr>
            </a:pPr>
            <a:r>
              <a:t>The database of the API is MySql. </a:t>
            </a:r>
          </a:p>
          <a:p>
            <a:pPr marL="280736" indent="-280736" algn="just" defTabSz="457200">
              <a:lnSpc>
                <a:spcPct val="115000"/>
              </a:lnSpc>
              <a:spcBef>
                <a:spcPts val="0"/>
              </a:spcBef>
              <a:buFontTx/>
              <a:defRPr>
                <a:uFill>
                  <a:solidFill>
                    <a:srgbClr val="000000"/>
                  </a:solidFill>
                </a:uFill>
                <a:latin typeface="Arial"/>
                <a:ea typeface="Arial"/>
                <a:cs typeface="Arial"/>
                <a:sym typeface="Arial"/>
              </a:defRPr>
            </a:pPr>
            <a:r>
              <a:t>The databased structure is as discussed in the report of June.</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1124</Words>
  <Application>Microsoft Office PowerPoint</Application>
  <PresentationFormat>Widescreen</PresentationFormat>
  <Paragraphs>94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Augest Report</vt:lpstr>
      <vt:lpstr>Implementation of Central authority</vt:lpstr>
      <vt:lpstr>Home page of central authority frontend</vt:lpstr>
      <vt:lpstr>Add user to the server</vt:lpstr>
      <vt:lpstr>View all the users</vt:lpstr>
      <vt:lpstr>Add missions to the server</vt:lpstr>
      <vt:lpstr>View all the missions</vt:lpstr>
      <vt:lpstr>Manage mission in the system</vt:lpstr>
      <vt:lpstr>Backend of the central authority</vt:lpstr>
      <vt:lpstr>Implemented API</vt:lpstr>
      <vt:lpstr>Implemented API</vt:lpstr>
      <vt:lpstr>PowerPoint Presentation</vt:lpstr>
      <vt:lpstr>Sample request and output of backend</vt:lpstr>
      <vt:lpstr>Interaction between android APP and the frontend of the central authority</vt:lpstr>
      <vt:lpstr>Data Preparing for Contact Learning</vt:lpstr>
      <vt:lpstr>Data Preparation (Details)</vt:lpstr>
      <vt:lpstr>Removing Extra Data</vt:lpstr>
      <vt:lpstr>Usage in various parts of the code</vt:lpstr>
      <vt:lpstr>Bahdanau Attention class</vt:lpstr>
      <vt:lpstr>CNN Encoder class</vt:lpstr>
      <vt:lpstr>NumPy and TensorFlow </vt:lpstr>
      <vt:lpstr>PowerPoint Presentation</vt:lpstr>
      <vt:lpstr>Adding new images to increase the size of the dataset</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Augest Report</dc:title>
  <cp:lastModifiedBy>Cao Xiaofei</cp:lastModifiedBy>
  <cp:revision>1</cp:revision>
  <dcterms:modified xsi:type="dcterms:W3CDTF">2021-09-16T23:11:43Z</dcterms:modified>
</cp:coreProperties>
</file>