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403" r:id="rId6"/>
    <p:sldId id="404" r:id="rId7"/>
    <p:sldId id="395" r:id="rId8"/>
    <p:sldId id="396" r:id="rId9"/>
    <p:sldId id="397" r:id="rId10"/>
    <p:sldId id="399" r:id="rId11"/>
    <p:sldId id="405" r:id="rId12"/>
    <p:sldId id="398" r:id="rId13"/>
    <p:sldId id="401" r:id="rId14"/>
    <p:sldId id="406" r:id="rId15"/>
    <p:sldId id="407" r:id="rId16"/>
    <p:sldId id="40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3FF"/>
    <a:srgbClr val="F2F2F2"/>
    <a:srgbClr val="FF0000"/>
    <a:srgbClr val="FFA600"/>
    <a:srgbClr val="757575"/>
    <a:srgbClr val="1DAB9E"/>
    <a:srgbClr val="B04D96"/>
    <a:srgbClr val="1D1D1B"/>
    <a:srgbClr val="B14D97"/>
    <a:srgbClr val="E42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506D3-DD6B-4009-8F94-5DA8CCBF054D}" v="120" dt="2023-11-30T16:51:55.921"/>
    <p1510:client id="{EED90B58-8FC6-4B41-B4E5-650D1731DA70}" v="391" dt="2023-11-30T16:59:18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38"/>
      </p:cViewPr>
      <p:guideLst>
        <p:guide pos="41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9CF9B-9788-489B-AA5F-D369B980CDA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E50F-A929-488C-B092-92F5C9B62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38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DD790-8BB2-467C-818E-2F302AAFF0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8E18E-FED0-435B-9897-23204D964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E18E-FED0-435B-9897-23204D9645F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1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E18E-FED0-435B-9897-23204D9645F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09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8FC1A2-461D-4DBF-A3D8-B5094EEC53E0}"/>
              </a:ext>
            </a:extLst>
          </p:cNvPr>
          <p:cNvSpPr/>
          <p:nvPr userDrawn="1"/>
        </p:nvSpPr>
        <p:spPr>
          <a:xfrm>
            <a:off x="-82296" y="0"/>
            <a:ext cx="12274296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-38580" y="-9000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Segoe UI" panose="020B0502040204020203" pitchFamily="34" charset="0"/>
              </a:rPr>
              <a:t>\</a:t>
            </a:r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auto">
          <a:xfrm>
            <a:off x="4364149" y="4436816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364149" y="1567723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/>
              <a:t>Presentation</a:t>
            </a:r>
            <a:endParaRPr lang="en-IN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  <a:br>
              <a:rPr lang="en-US"/>
            </a:br>
            <a:r>
              <a:rPr lang="en-US"/>
              <a:t>goes here</a:t>
            </a:r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48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</a:t>
            </a:r>
            <a:br>
              <a:rPr lang="en-IN"/>
            </a:br>
            <a:r>
              <a:rPr lang="en-IN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6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58094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chemeClr val="accent4">
                  <a:lumMod val="75000"/>
                  <a:lumOff val="25000"/>
                </a:schemeClr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chemeClr val="accent4">
                  <a:lumMod val="75000"/>
                  <a:lumOff val="25000"/>
                </a:schemeClr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chemeClr val="accent4">
                  <a:lumMod val="75000"/>
                  <a:lumOff val="25000"/>
                </a:schemeClr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  <a:p>
            <a:endParaRPr lang="en-IN" sz="185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60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35591"/>
            <a:ext cx="2324728" cy="8483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</a:t>
            </a:r>
            <a:br>
              <a:rPr lang="en-IN"/>
            </a:br>
            <a:r>
              <a:rPr lang="en-IN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1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57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Section divider</a:t>
            </a:r>
            <a:br>
              <a:rPr lang="en-IN"/>
            </a:br>
            <a:r>
              <a:rPr lang="en-IN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124060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1193799"/>
            <a:ext cx="2382612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Image</a:t>
            </a:r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AE8493-A9D7-4AA4-8DC4-2A96995E828D}"/>
              </a:ext>
            </a:extLst>
          </p:cNvPr>
          <p:cNvGrpSpPr/>
          <p:nvPr userDrawn="1"/>
        </p:nvGrpSpPr>
        <p:grpSpPr>
          <a:xfrm>
            <a:off x="6468115" y="182912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FBBE7A1F-C0B9-446B-A7B6-EF2C29DF7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E85EF51B-A14A-4404-997D-448369023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2D16787-E788-40B0-BF73-214B85092B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5DB766-D2C9-492E-A502-388955255F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err="1"/>
              <a:t>Intelliswift</a:t>
            </a:r>
            <a:r>
              <a:rPr lang="en-US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  <p:pic>
        <p:nvPicPr>
          <p:cNvPr id="56" name="Picture Placeholder 46">
            <a:extLst>
              <a:ext uri="{FF2B5EF4-FFF2-40B4-BE49-F238E27FC236}">
                <a16:creationId xmlns:a16="http://schemas.microsoft.com/office/drawing/2014/main" id="{FD8FD98C-7F85-4770-ACB9-81AA7C3566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9" b="18379"/>
          <a:stretch>
            <a:fillRect/>
          </a:stretch>
        </p:blipFill>
        <p:spPr>
          <a:xfrm>
            <a:off x="6593461" y="391927"/>
            <a:ext cx="1586220" cy="563728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9D92E62-79B6-4EDA-A471-C3DA669DEC17}"/>
              </a:ext>
            </a:extLst>
          </p:cNvPr>
          <p:cNvSpPr/>
          <p:nvPr userDrawn="1"/>
        </p:nvSpPr>
        <p:spPr>
          <a:xfrm>
            <a:off x="6466097" y="325346"/>
            <a:ext cx="1806033" cy="674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AC18B837-F0DE-4688-8BCD-87C260C93A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65888" y="325438"/>
            <a:ext cx="1806575" cy="674687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Company Logo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46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800"/>
            <a:ext cx="5634825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87375" y="2987040"/>
            <a:ext cx="10855324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6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2577856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40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356156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00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accent4">
                      <a:lumMod val="75000"/>
                      <a:lumOff val="25000"/>
                    </a:schemeClr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4"/>
          <p:cNvSpPr>
            <a:spLocks noChangeArrowheads="1"/>
          </p:cNvSpPr>
          <p:nvPr userDrawn="1"/>
        </p:nvSpPr>
        <p:spPr bwMode="auto">
          <a:xfrm>
            <a:off x="566071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6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05182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1333881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/>
              <a:t>Agenda</a:t>
            </a:r>
            <a:endParaRPr lang="en-IN" sz="280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56034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825320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2498367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2944913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3391459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2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1193799"/>
            <a:ext cx="10978866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8139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/>
              <a:t>Headline goes here</a:t>
            </a:r>
            <a:endParaRPr lang="en-IN" sz="280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92037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37617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  <a:br>
              <a:rPr lang="en-US"/>
            </a:br>
            <a:r>
              <a:rPr lang="en-US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26662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/>
              <a:t>Headline</a:t>
            </a:r>
            <a:br>
              <a:rPr lang="en-IN"/>
            </a:br>
            <a:r>
              <a:rPr lang="en-IN"/>
              <a:t>goes</a:t>
            </a:r>
            <a:br>
              <a:rPr lang="en-IN"/>
            </a:br>
            <a:r>
              <a:rPr lang="en-IN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8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err="1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</a:t>
            </a:r>
            <a:r>
              <a:rPr lang="en-US" sz="900" b="0" i="0" u="none" strike="noStrike" cap="none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Software Inc. Confidential.</a:t>
            </a:r>
            <a:endParaRPr lang="en-US" sz="1100" b="0" i="0" u="none" strike="noStrike" cap="none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000" b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4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8" r:id="rId3"/>
    <p:sldLayoutId id="2147483687" r:id="rId4"/>
    <p:sldLayoutId id="2147483685" r:id="rId5"/>
    <p:sldLayoutId id="2147483686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80" r:id="rId15"/>
    <p:sldLayoutId id="2147483671" r:id="rId16"/>
    <p:sldLayoutId id="2147483674" r:id="rId17"/>
    <p:sldLayoutId id="2147483681" r:id="rId18"/>
    <p:sldLayoutId id="2147483675" r:id="rId19"/>
    <p:sldLayoutId id="2147483676" r:id="rId20"/>
    <p:sldLayoutId id="2147483683" r:id="rId21"/>
    <p:sldLayoutId id="2147483682" r:id="rId22"/>
    <p:sldLayoutId id="2147483677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hyperlink" Target="https://elocateinnovate.vercel.ap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69ED53-B259-4C94-A61C-6FAE91F1F9B7}"/>
              </a:ext>
            </a:extLst>
          </p:cNvPr>
          <p:cNvSpPr/>
          <p:nvPr/>
        </p:nvSpPr>
        <p:spPr>
          <a:xfrm>
            <a:off x="7983793" y="-1"/>
            <a:ext cx="3608439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52400" dir="1200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D72747-1419-44C2-9D8B-FB51336F1810}"/>
              </a:ext>
            </a:extLst>
          </p:cNvPr>
          <p:cNvGrpSpPr/>
          <p:nvPr/>
        </p:nvGrpSpPr>
        <p:grpSpPr>
          <a:xfrm>
            <a:off x="8249264" y="612492"/>
            <a:ext cx="3077497" cy="5633016"/>
            <a:chOff x="8249264" y="533491"/>
            <a:chExt cx="3077497" cy="56330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A3134-EE6B-44C5-9629-FC866CB3A6B5}"/>
                </a:ext>
              </a:extLst>
            </p:cNvPr>
            <p:cNvGrpSpPr/>
            <p:nvPr/>
          </p:nvGrpSpPr>
          <p:grpSpPr>
            <a:xfrm>
              <a:off x="8249264" y="1335505"/>
              <a:ext cx="3077497" cy="4831002"/>
              <a:chOff x="7813082" y="1268360"/>
              <a:chExt cx="3077497" cy="483100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709C382-E241-42F2-8347-E19058562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9184" y="1268360"/>
                <a:ext cx="3045293" cy="3435091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378A8A7-E8FC-45C6-9BC3-1C64EE334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082" y="4819123"/>
                <a:ext cx="3077497" cy="128023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4E5497-E5DD-4FE9-A4DC-E1F3398B5134}"/>
                </a:ext>
              </a:extLst>
            </p:cNvPr>
            <p:cNvGrpSpPr/>
            <p:nvPr/>
          </p:nvGrpSpPr>
          <p:grpSpPr>
            <a:xfrm>
              <a:off x="8779521" y="533491"/>
              <a:ext cx="2029422" cy="562479"/>
              <a:chOff x="10057379" y="219383"/>
              <a:chExt cx="1866251" cy="51725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00D670-A7A0-4F8E-A6EA-7FA2C7AEE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1538" y="580970"/>
                <a:ext cx="750326" cy="155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raphik Light" panose="020B0403030202060203" pitchFamily="34" charset="0"/>
                  </a:rPr>
                  <a:t>love the new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C43ED42-57E1-4D4D-9AC6-0106B1161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7379" y="219383"/>
                <a:ext cx="1866251" cy="3309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2473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Financial Feasibility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429B5-1F1B-D511-B323-51FDACC5DAEA}"/>
              </a:ext>
            </a:extLst>
          </p:cNvPr>
          <p:cNvSpPr txBox="1"/>
          <p:nvPr/>
        </p:nvSpPr>
        <p:spPr>
          <a:xfrm>
            <a:off x="421821" y="944136"/>
            <a:ext cx="113483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7030A0"/>
                </a:solidFill>
              </a:rPr>
              <a:t>1. Cost-Effective Technology Stack: </a:t>
            </a:r>
            <a:r>
              <a:rPr lang="en-GB"/>
              <a:t>By leveraging open-source technologies and frameworks like React/Next.js and Express.js, we keep development costs low while ensuring high-quality performance.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2. Scalable Architecture: </a:t>
            </a:r>
            <a:r>
              <a:rPr lang="en-GB"/>
              <a:t>The platform's design allows for seamless scaling, minimizing additional infrastructure costs as user base grows.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3. Potential Revenue Streams</a:t>
            </a:r>
            <a:r>
              <a:rPr lang="en-GB">
                <a:solidFill>
                  <a:srgbClr val="7030A0"/>
                </a:solidFill>
              </a:rPr>
              <a:t>: </a:t>
            </a:r>
            <a:r>
              <a:rPr lang="en-GB"/>
              <a:t>Opportunities for revenue generation include premium features, strategic partnerships with e-waste facilities, and potential subscription models for advanced services.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4. Grant and Funding Opportunities: </a:t>
            </a:r>
            <a:r>
              <a:rPr lang="en-GB"/>
              <a:t>Explore grants and funding programs aimed at supporting sustainable and innovative solutions in the e-waste management sector.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5. Economic Impact: </a:t>
            </a:r>
            <a:r>
              <a:rPr lang="en-GB"/>
              <a:t>By stimulating a market for recycled electronic components, the platform has the potential to contribute to economic growth in the e-waste recycling industry.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6. Operational Efficiency:</a:t>
            </a:r>
            <a:r>
              <a:rPr lang="en-GB"/>
              <a:t> Streamlined processes, including real-time verification and AI-powered assessments, optimize resource utilization and contribute to cost efficiency.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7. ROI for Facility Owners: </a:t>
            </a:r>
            <a:r>
              <a:rPr lang="en-GB"/>
              <a:t>Facility owners can benefit from increased business through the platform, potentially leading to a positive return on investment in their e-waste disposal operations.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0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E5CD-E777-48F7-CBAD-730027BF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Segoe UI"/>
              </a:rPr>
              <a:t>Screen shot of prototype :</a:t>
            </a:r>
            <a:endParaRPr lang="en-GB" dirty="0"/>
          </a:p>
        </p:txBody>
      </p:sp>
      <p:pic>
        <p:nvPicPr>
          <p:cNvPr id="3" name="Picture 2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58A13536-E026-3D52-7A17-5ED713E7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9" y="1098688"/>
            <a:ext cx="5064412" cy="3180953"/>
          </a:xfrm>
          <a:prstGeom prst="rect">
            <a:avLst/>
          </a:prstGeom>
        </p:spPr>
      </p:pic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D016ED32-AA17-F6DA-C027-AE7FE722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19" y="3758486"/>
            <a:ext cx="4622626" cy="2817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4AFE9-5C1A-E720-E870-331EA4A70D81}"/>
              </a:ext>
            </a:extLst>
          </p:cNvPr>
          <p:cNvSpPr txBox="1"/>
          <p:nvPr/>
        </p:nvSpPr>
        <p:spPr>
          <a:xfrm>
            <a:off x="6475014" y="606662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https://elocateinnovate.vercel.app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65880-058A-F3AE-6548-2673BB3D8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622" y="1098688"/>
            <a:ext cx="2546472" cy="25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C34D5A4-0D63-57A6-199A-3925125B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2" y="1306285"/>
            <a:ext cx="5902477" cy="3689048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361824-D14E-EFBD-DEEB-C89BFF3B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58571"/>
            <a:ext cx="5902477" cy="36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6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Plan </a:t>
            </a:r>
            <a:endParaRPr lang="en-I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6AB6E-77A6-7142-D649-DECA3C0E8208}"/>
              </a:ext>
            </a:extLst>
          </p:cNvPr>
          <p:cNvSpPr txBox="1"/>
          <p:nvPr/>
        </p:nvSpPr>
        <p:spPr>
          <a:xfrm>
            <a:off x="583719" y="1175657"/>
            <a:ext cx="10899322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GB" b="1" dirty="0" err="1"/>
              <a:t>SpamBytes</a:t>
            </a:r>
            <a:r>
              <a:rPr lang="en-GB" dirty="0"/>
              <a:t> presents the </a:t>
            </a:r>
            <a:r>
              <a:rPr lang="en-GB" b="1" dirty="0"/>
              <a:t>E-Waste Locator Platform</a:t>
            </a:r>
            <a:r>
              <a:rPr lang="en-GB" dirty="0"/>
              <a:t>, revolutionizing e-waste disposal. Our          user-friendly interface and cutting-edge technology bridge the gap between users and e-waste facilities, streamlining the disposal process.</a:t>
            </a:r>
          </a:p>
          <a:p>
            <a:endParaRPr lang="en-GB" dirty="0"/>
          </a:p>
          <a:p>
            <a:r>
              <a:rPr lang="en-GB" b="1" dirty="0">
                <a:solidFill>
                  <a:srgbClr val="7030A0"/>
                </a:solidFill>
              </a:rPr>
              <a:t>Key Features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Revolutionary Booking System: </a:t>
            </a:r>
            <a:r>
              <a:rPr lang="en-GB" dirty="0"/>
              <a:t>Verify and issue credits based on valuable metals in electronic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Real-time Facility Verification: </a:t>
            </a:r>
            <a:r>
              <a:rPr lang="en-GB" dirty="0"/>
              <a:t>Ensures quality and compliance standards.</a:t>
            </a:r>
            <a:endParaRPr lang="en-GB" dirty="0"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Comprehensive Reviews: </a:t>
            </a:r>
            <a:r>
              <a:rPr lang="en-GB" dirty="0"/>
              <a:t>Empowering users with essential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Efficient Admin Panel: </a:t>
            </a:r>
            <a:r>
              <a:rPr lang="en-GB" dirty="0"/>
              <a:t>Swiftly resolves concerns for smooth operations.</a:t>
            </a:r>
          </a:p>
          <a:p>
            <a:endParaRPr lang="en-GB" dirty="0"/>
          </a:p>
          <a:p>
            <a:r>
              <a:rPr lang="en-GB" b="1" dirty="0">
                <a:solidFill>
                  <a:srgbClr val="7030A0"/>
                </a:solidFill>
              </a:rPr>
              <a:t>Impact:</a:t>
            </a:r>
          </a:p>
          <a:p>
            <a:r>
              <a:rPr lang="en-GB" dirty="0"/>
              <a:t>Reduce the environmental impact of e-waste accumulation. Join us in building a cleaner and more sustainable future!</a:t>
            </a:r>
          </a:p>
          <a:p>
            <a:endParaRPr lang="en-GB" dirty="0"/>
          </a:p>
          <a:p>
            <a:r>
              <a:rPr lang="en-GB" dirty="0"/>
              <a:t>Elevate e-waste management with </a:t>
            </a:r>
            <a:r>
              <a:rPr lang="en-GB" b="1" dirty="0" err="1"/>
              <a:t>SpamBytes</a:t>
            </a:r>
            <a:r>
              <a:rPr lang="en-GB" dirty="0"/>
              <a:t>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8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52153-4D4F-F26C-0875-677BD867DD86}"/>
              </a:ext>
            </a:extLst>
          </p:cNvPr>
          <p:cNvSpPr txBox="1"/>
          <p:nvPr/>
        </p:nvSpPr>
        <p:spPr>
          <a:xfrm>
            <a:off x="3789590" y="2413337"/>
            <a:ext cx="4612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>
                <a:solidFill>
                  <a:srgbClr val="7030A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7175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3" r="28867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4738" y="2001581"/>
            <a:ext cx="5201702" cy="268656"/>
          </a:xfrm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IN"/>
              <a:t>Team Details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Table of Contents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4738" y="2416829"/>
            <a:ext cx="5201702" cy="268656"/>
          </a:xfrm>
        </p:spPr>
        <p:txBody>
          <a:bodyPr wrap="none">
            <a:normAutofit/>
          </a:bodyPr>
          <a:lstStyle/>
          <a:p>
            <a:pPr>
              <a:lnSpc>
                <a:spcPct val="100000"/>
              </a:lnSpc>
            </a:pPr>
            <a:r>
              <a:rPr lang="en-IN"/>
              <a:t>Problem Statement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04738" y="2811981"/>
            <a:ext cx="5201702" cy="268656"/>
          </a:xfrm>
        </p:spPr>
        <p:txBody>
          <a:bodyPr wrap="none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is your idea for the solution?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04738" y="3207133"/>
            <a:ext cx="5201702" cy="268656"/>
          </a:xfrm>
        </p:spPr>
        <p:txBody>
          <a:bodyPr wrap="none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domains does it address? What is the impact?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/>
        </p:nvCxnSpPr>
        <p:spPr>
          <a:xfrm>
            <a:off x="604738" y="233348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/>
        </p:nvCxnSpPr>
        <p:spPr>
          <a:xfrm>
            <a:off x="604738" y="272863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/>
        </p:nvCxnSpPr>
        <p:spPr>
          <a:xfrm>
            <a:off x="604738" y="312378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/>
        </p:nvCxnSpPr>
        <p:spPr>
          <a:xfrm>
            <a:off x="604738" y="351894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/>
        </p:nvCxnSpPr>
        <p:spPr>
          <a:xfrm>
            <a:off x="604738" y="391409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/>
        </p:nvCxnSpPr>
        <p:spPr>
          <a:xfrm>
            <a:off x="604738" y="430924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/>
        </p:nvCxnSpPr>
        <p:spPr>
          <a:xfrm>
            <a:off x="604738" y="470439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/>
        </p:nvCxnSpPr>
        <p:spPr>
          <a:xfrm>
            <a:off x="604738" y="509954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8"/>
          <p:cNvSpPr txBox="1">
            <a:spLocks/>
          </p:cNvSpPr>
          <p:nvPr/>
        </p:nvSpPr>
        <p:spPr>
          <a:xfrm>
            <a:off x="604738" y="4389396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Technical Feasibility</a:t>
            </a:r>
          </a:p>
        </p:txBody>
      </p:sp>
      <p:sp>
        <p:nvSpPr>
          <p:cNvPr id="22" name="Text Placeholder 8"/>
          <p:cNvSpPr txBox="1">
            <a:spLocks/>
          </p:cNvSpPr>
          <p:nvPr/>
        </p:nvSpPr>
        <p:spPr>
          <a:xfrm>
            <a:off x="604738" y="4740061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Financial Feasibility</a:t>
            </a:r>
          </a:p>
        </p:txBody>
      </p:sp>
      <p:sp>
        <p:nvSpPr>
          <p:cNvPr id="23" name="Text Placeholder 8"/>
          <p:cNvSpPr txBox="1">
            <a:spLocks/>
          </p:cNvSpPr>
          <p:nvPr/>
        </p:nvSpPr>
        <p:spPr>
          <a:xfrm>
            <a:off x="604738" y="3552066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What makes your solution/idea innovative?</a:t>
            </a:r>
          </a:p>
        </p:txBody>
      </p:sp>
      <p:sp>
        <p:nvSpPr>
          <p:cNvPr id="24" name="Text Placeholder 8"/>
          <p:cNvSpPr txBox="1">
            <a:spLocks/>
          </p:cNvSpPr>
          <p:nvPr/>
        </p:nvSpPr>
        <p:spPr>
          <a:xfrm>
            <a:off x="604738" y="5181462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Testimony</a:t>
            </a:r>
          </a:p>
        </p:txBody>
      </p:sp>
      <p:sp>
        <p:nvSpPr>
          <p:cNvPr id="25" name="Text Placeholder 8"/>
          <p:cNvSpPr txBox="1">
            <a:spLocks/>
          </p:cNvSpPr>
          <p:nvPr/>
        </p:nvSpPr>
        <p:spPr>
          <a:xfrm>
            <a:off x="604738" y="5524119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Elevator Pitch – 1 to 2 </a:t>
            </a:r>
            <a:r>
              <a:rPr lang="en-US" err="1"/>
              <a:t>mins</a:t>
            </a:r>
            <a:endParaRPr lang="en-US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491FE36-B858-40D3-95B7-4DD516AF82E4}"/>
              </a:ext>
            </a:extLst>
          </p:cNvPr>
          <p:cNvSpPr txBox="1">
            <a:spLocks/>
          </p:cNvSpPr>
          <p:nvPr/>
        </p:nvSpPr>
        <p:spPr>
          <a:xfrm>
            <a:off x="604738" y="3960439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Technologies Leveraged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B4BBB4-719E-4504-877D-0A00BCCDE9A1}"/>
              </a:ext>
            </a:extLst>
          </p:cNvPr>
          <p:cNvCxnSpPr>
            <a:cxnSpLocks/>
          </p:cNvCxnSpPr>
          <p:nvPr/>
        </p:nvCxnSpPr>
        <p:spPr>
          <a:xfrm>
            <a:off x="604738" y="5450118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Team Details</a:t>
            </a:r>
          </a:p>
        </p:txBody>
      </p:sp>
      <p:graphicFrame>
        <p:nvGraphicFramePr>
          <p:cNvPr id="9" name="Content Placeholder 20">
            <a:extLst>
              <a:ext uri="{FF2B5EF4-FFF2-40B4-BE49-F238E27FC236}">
                <a16:creationId xmlns:a16="http://schemas.microsoft.com/office/drawing/2014/main" id="{AA508173-52A5-4B8B-AFBC-E5B447633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827286"/>
              </p:ext>
            </p:extLst>
          </p:nvPr>
        </p:nvGraphicFramePr>
        <p:xfrm>
          <a:off x="505691" y="1256672"/>
          <a:ext cx="11180617" cy="51023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91495">
                  <a:extLst>
                    <a:ext uri="{9D8B030D-6E8A-4147-A177-3AD203B41FA5}">
                      <a16:colId xmlns:a16="http://schemas.microsoft.com/office/drawing/2014/main" val="3985016129"/>
                    </a:ext>
                  </a:extLst>
                </a:gridCol>
                <a:gridCol w="357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43">
                  <a:extLst>
                    <a:ext uri="{9D8B030D-6E8A-4147-A177-3AD203B41FA5}">
                      <a16:colId xmlns:a16="http://schemas.microsoft.com/office/drawing/2014/main" val="266952976"/>
                    </a:ext>
                  </a:extLst>
                </a:gridCol>
              </a:tblGrid>
              <a:tr h="64968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latin typeface="+mn-lt"/>
                        </a:rPr>
                        <a:t>Team 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latin typeface="+mn-lt"/>
                        </a:rPr>
                        <a:t>Member Names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latin typeface="+mn-lt"/>
                        </a:rPr>
                        <a:t>Education Institute Name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8363536"/>
                  </a:ext>
                </a:extLst>
              </a:tr>
              <a:tr h="1129877"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err="1"/>
                        <a:t>SpamBytes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b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Krishna Aute</a:t>
                      </a:r>
                      <a:endParaRPr lang="en-GB" sz="1600" b="0" i="1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46">
                <a:tc vMerge="1">
                  <a:txBody>
                    <a:bodyPr/>
                    <a:lstStyle/>
                    <a:p>
                      <a:pPr algn="l"/>
                      <a:endParaRPr lang="en-GB" sz="1600" b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+mn-lt"/>
                        </a:rPr>
                        <a:t>Shubham Pitekar</a:t>
                      </a:r>
                      <a:endParaRPr lang="en-GB" sz="160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kern="1200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242">
                <a:tc vMerge="1">
                  <a:txBody>
                    <a:bodyPr/>
                    <a:lstStyle/>
                    <a:p>
                      <a:pPr algn="l"/>
                      <a:endParaRPr lang="en-GB" sz="1600" b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Dayeeta Chakravorty</a:t>
                      </a:r>
                      <a:endParaRPr lang="en-GB" sz="16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kern="1200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047">
                <a:tc vMerge="1">
                  <a:txBody>
                    <a:bodyPr/>
                    <a:lstStyle/>
                    <a:p>
                      <a:pPr algn="l"/>
                      <a:endParaRPr lang="en-GB" sz="1600" b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Siddhi Tribhuwan</a:t>
                      </a:r>
                      <a:endParaRPr lang="en-GB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kern="1200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122574"/>
                  </a:ext>
                </a:extLst>
              </a:tr>
              <a:tr h="75011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GB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+mn-lt"/>
                        </a:rPr>
                        <a:t>Samruddhi Giri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u="none" strike="noStrike" kern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4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9958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7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3D522-EBDC-3AAE-DB4B-F0182121DF1A}"/>
              </a:ext>
            </a:extLst>
          </p:cNvPr>
          <p:cNvSpPr txBox="1"/>
          <p:nvPr/>
        </p:nvSpPr>
        <p:spPr>
          <a:xfrm>
            <a:off x="696686" y="1327377"/>
            <a:ext cx="815206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Critical E-Waste Levels: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India faces a severe challenge with 1.71 million metric tons of electronic waste generated annually.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Environmental Urgency: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Inadequate e-waste disposal practices have created an alarming environmental problem that demands immediate attention.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Locational Difficulties: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Individuals and corporations struggle to find reliable e-waste collection facilities, contributing to improper disposal.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Impact on Public Health: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Improper e-waste disposal not only poses environmental risks but also has implications for public health and safety.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Technological Imperative: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rapidly technologizing world, the correct management of electronic waste is crucial for sustainable development.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Need for Systematic Approach: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current scenario emphasizes the urgent requirement for a systematic and accessible approach to e-waste management.</a:t>
            </a:r>
            <a:endParaRPr lang="en-GB" sz="1400" b="0" dirty="0">
              <a:effectLst/>
            </a:endParaRPr>
          </a:p>
          <a:p>
            <a:br>
              <a:rPr lang="en-GB" sz="1400" b="0" dirty="0">
                <a:effectLst/>
              </a:rPr>
            </a:b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Domain :  Sustainability &amp; Green Technology / </a:t>
            </a:r>
            <a:r>
              <a:rPr lang="en-GB" sz="1600" b="1" dirty="0"/>
              <a:t>Environment</a:t>
            </a:r>
            <a:endParaRPr lang="en-US" sz="12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D77E869-FD2D-D4F2-AE1E-1EB765479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899" y="2159454"/>
            <a:ext cx="2232932" cy="22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C762D-3CB1-121B-DDC8-AE76651FA529}"/>
              </a:ext>
            </a:extLst>
          </p:cNvPr>
          <p:cNvSpPr txBox="1"/>
          <p:nvPr/>
        </p:nvSpPr>
        <p:spPr>
          <a:xfrm>
            <a:off x="9203899" y="4686300"/>
            <a:ext cx="229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Electronic Waste</a:t>
            </a:r>
          </a:p>
        </p:txBody>
      </p:sp>
    </p:spTree>
    <p:extLst>
      <p:ext uri="{BB962C8B-B14F-4D97-AF65-F5344CB8AC3E}">
        <p14:creationId xmlns:p14="http://schemas.microsoft.com/office/powerpoint/2010/main" val="418004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07" y="156367"/>
            <a:ext cx="10982522" cy="38779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What is your idea for the solution?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9A2E8-9DCD-21AB-50B1-C0FCBD4394D2}"/>
              </a:ext>
            </a:extLst>
          </p:cNvPr>
          <p:cNvSpPr txBox="1"/>
          <p:nvPr/>
        </p:nvSpPr>
        <p:spPr>
          <a:xfrm>
            <a:off x="600782" y="697508"/>
            <a:ext cx="8735787" cy="59400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GB" b="1" dirty="0"/>
              <a:t>Solution: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response to the critical issue of e-waste disposal, we present an </a:t>
            </a:r>
          </a:p>
          <a:p>
            <a:pPr algn="just"/>
            <a:r>
              <a:rPr lang="en-GB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web platform.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solution is characterized by: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platform boasts an intuitive design, ensuring a seamless experience for all users.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Technology Stack: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Leveraging cutting-edge technology, like Nextjs, Expressjs/Nodejs, MongoDB,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MapBox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 API our platform ensures robust functionality and efficiency.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Education: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Empowering users with knowledge about e-waste disposal best practices.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 System: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users to easily schedule pickups for their electronic devices, fostering a user-friendly experience.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Location-Based Services-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users locate and connect with nearby recycling facilities, promoting accessibility and convenience.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Blog Section-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valuable resource for users to access information about the environmental impact of e-waste and sustainable  consumption practices.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 of Rules and Regulations-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as a centralized source for users to stay informed about the legal frameworks governing e-waste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cs typeface="Segoe 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cs typeface="Segoe UI"/>
            </a:endParaRPr>
          </a:p>
        </p:txBody>
      </p:sp>
      <p:sp>
        <p:nvSpPr>
          <p:cNvPr id="3" name="AutoShape 2" descr="13,403 E Waste Recycling Illustrations - Free in SVG, PNG, EPS - IconScout">
            <a:extLst>
              <a:ext uri="{FF2B5EF4-FFF2-40B4-BE49-F238E27FC236}">
                <a16:creationId xmlns:a16="http://schemas.microsoft.com/office/drawing/2014/main" id="{E9C7D5DB-8DB1-139B-3677-FEF0C86C0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3077" y="2809935"/>
            <a:ext cx="3624943" cy="36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8835F-1695-8025-FF0C-FE6B8ACA0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000" y="2130226"/>
            <a:ext cx="2278487" cy="2278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179B5-D314-BE2D-231D-F5CCEB0CFB0C}"/>
              </a:ext>
            </a:extLst>
          </p:cNvPr>
          <p:cNvSpPr txBox="1"/>
          <p:nvPr/>
        </p:nvSpPr>
        <p:spPr>
          <a:xfrm>
            <a:off x="9336569" y="4100936"/>
            <a:ext cx="258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E-Waste Recycling Platform</a:t>
            </a:r>
          </a:p>
        </p:txBody>
      </p:sp>
    </p:spTree>
    <p:extLst>
      <p:ext uri="{BB962C8B-B14F-4D97-AF65-F5344CB8AC3E}">
        <p14:creationId xmlns:p14="http://schemas.microsoft.com/office/powerpoint/2010/main" val="119049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What domains does it address? What is the impact?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AD24DE-3BF3-6B08-7D70-02D5EFCF97FB}"/>
              </a:ext>
            </a:extLst>
          </p:cNvPr>
          <p:cNvSpPr txBox="1"/>
          <p:nvPr/>
        </p:nvSpPr>
        <p:spPr>
          <a:xfrm>
            <a:off x="360447" y="915446"/>
            <a:ext cx="112478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b="1"/>
          </a:p>
          <a:p>
            <a:r>
              <a:rPr lang="en-GB" sz="1600" b="1"/>
              <a:t>Domains Addressed: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Environmental Sustainability: </a:t>
            </a:r>
            <a:r>
              <a:rPr lang="en-GB" sz="1600"/>
              <a:t>Mitigates e-waste accumulation through responsible disposal practices and recycling initiatives.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Technology and Innovation</a:t>
            </a:r>
            <a:r>
              <a:rPr lang="en-GB" sz="1600"/>
              <a:t>: Utilizes cutting-edge technology, such as a user-friendly interface and an interactive chatbot, to revolutionize e-waste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Education and Awareness: </a:t>
            </a:r>
            <a:r>
              <a:rPr lang="en-GB" sz="1600"/>
              <a:t>Emphasizes user education, raising awareness about the importance of proper e-waste disposal and recycling.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Business and Industry: </a:t>
            </a:r>
            <a:r>
              <a:rPr lang="en-GB" sz="1600"/>
              <a:t>Offers a centralized platform for companies to efficiently manage e-waste disposal processes, supporting sustainable production practices.</a:t>
            </a:r>
          </a:p>
          <a:p>
            <a:endParaRPr lang="en-GB" sz="1600"/>
          </a:p>
          <a:p>
            <a:r>
              <a:rPr lang="en-GB" sz="1600" b="1"/>
              <a:t>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Environmental: </a:t>
            </a:r>
            <a:r>
              <a:rPr lang="en-GB" sz="1600"/>
              <a:t>Significantly reduces the environmental impact of e-waste accumulation by promoting responsible disposal practices and recycling, contributing to a more sustainable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Economic: </a:t>
            </a:r>
            <a:r>
              <a:rPr lang="en-GB" sz="1600"/>
              <a:t>Creates a market for recycled electronic components and fosters responsible production practices, potentially stimulating economic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Transparency and Accountability:</a:t>
            </a:r>
            <a:r>
              <a:rPr lang="en-GB" sz="1600"/>
              <a:t> Encourages e-waste reporting and auditing, promoting transparency and accountability in waste management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Empowerment</a:t>
            </a:r>
            <a:r>
              <a:rPr lang="en-GB" sz="1600"/>
              <a:t>: Empowers individuals and businesses to make informed and responsible choices in e-waste disposal, contributing to a cleaner and more sustainable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Innovation and Technology Adoption: </a:t>
            </a:r>
            <a:r>
              <a:rPr lang="en-GB" sz="1600"/>
              <a:t>By leveraging cutting-edge technology, our solution encourages the adoption of innovative waste management practices.</a:t>
            </a:r>
          </a:p>
        </p:txBody>
      </p:sp>
    </p:spTree>
    <p:extLst>
      <p:ext uri="{BB962C8B-B14F-4D97-AF65-F5344CB8AC3E}">
        <p14:creationId xmlns:p14="http://schemas.microsoft.com/office/powerpoint/2010/main" val="131430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What makes your Solution/Idea innovative?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30A8C-1574-0A97-456E-6BA70B8C8238}"/>
              </a:ext>
            </a:extLst>
          </p:cNvPr>
          <p:cNvSpPr txBox="1"/>
          <p:nvPr/>
        </p:nvSpPr>
        <p:spPr>
          <a:xfrm>
            <a:off x="383228" y="924667"/>
            <a:ext cx="12186843" cy="55864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Bridging User-Facility Gap:</a:t>
            </a:r>
            <a:endParaRPr lang="en-US" sz="1600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b="1" dirty="0"/>
              <a:t>     </a:t>
            </a:r>
            <a:r>
              <a:rPr lang="en-GB" sz="1600" dirty="0"/>
              <a:t>Fills the crucial gap between users and e-waste facilities, streamlining the disposal process.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Revolutionary E-Waste Booking System: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Introduces a pioneering booking system enabling facilities to verify and issue credits based on valuable metals </a:t>
            </a:r>
            <a:endParaRPr lang="en-GB" sz="1600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in electronic devices.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 Real-time Facility Verification: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      Utilizes real-time verification processes to ensure facilities meet quality and compliance standards.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Comprehensive Facility Reviews: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Empowers users with essential insights through detailed facility reviews.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Efficient Admin Panel: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Swiftly addresses complaints and offers a comprehensive view with detailed reports.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Sustainable Feedback Loop: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     Establishes a feedback loop between users and facilities to encourage continuous improvement and sustainable practices.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Dynamic User Rewards System: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  Introduces a dynamic rewards system based on responsible disposal behaviour, fostering long-term user engagement.</a:t>
            </a:r>
            <a:endParaRPr lang="en-IN" sz="16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0326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6BE-F942-48C3-B30C-EAA77A69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Leveraged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9CDDC-B4A8-10DA-22EB-3DE12224AF6B}"/>
              </a:ext>
            </a:extLst>
          </p:cNvPr>
          <p:cNvSpPr txBox="1"/>
          <p:nvPr/>
        </p:nvSpPr>
        <p:spPr>
          <a:xfrm>
            <a:off x="227802" y="1469078"/>
            <a:ext cx="735953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• Frontend Development:</a:t>
            </a:r>
            <a:endParaRPr lang="en-US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React/Next.js: </a:t>
            </a:r>
            <a:r>
              <a:rPr lang="en-GB" sz="1600" dirty="0"/>
              <a:t>Utilized for building the user interface, providing a responsive and interactive experience. And tailwind CSS for styling.</a:t>
            </a:r>
            <a:endParaRPr lang="en-GB" sz="1600" dirty="0">
              <a:cs typeface="Segoe UI"/>
            </a:endParaRPr>
          </a:p>
          <a:p>
            <a:r>
              <a:rPr lang="en-GB" sz="1600" dirty="0"/>
              <a:t>• </a:t>
            </a:r>
            <a:r>
              <a:rPr lang="en-GB" sz="1600" b="1" dirty="0"/>
              <a:t>Backend Development: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Express.js: </a:t>
            </a:r>
            <a:r>
              <a:rPr lang="en-GB" sz="1600" dirty="0"/>
              <a:t>Employed to create a robust and efficient backend to handle server-side logic.</a:t>
            </a:r>
            <a:endParaRPr lang="en-GB" sz="1600" dirty="0">
              <a:cs typeface="Segoe UI"/>
            </a:endParaRPr>
          </a:p>
          <a:p>
            <a:r>
              <a:rPr lang="en-GB" sz="1600" b="1" dirty="0"/>
              <a:t>• Database Management: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MongoDB: </a:t>
            </a:r>
            <a:r>
              <a:rPr lang="en-GB" sz="1600" dirty="0"/>
              <a:t>Chosen for its flexibility and scalability, facilitating efficient data management.</a:t>
            </a:r>
            <a:endParaRPr lang="en-GB" sz="1600" dirty="0">
              <a:cs typeface="Segoe UI"/>
            </a:endParaRPr>
          </a:p>
          <a:p>
            <a:r>
              <a:rPr lang="en-GB" sz="1600" b="1" dirty="0"/>
              <a:t>• Geolocation Integration: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Map Box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7030A0"/>
                </a:solidFill>
              </a:rPr>
              <a:t>Maps API: </a:t>
            </a:r>
            <a:r>
              <a:rPr lang="en-GB" sz="1600" dirty="0"/>
              <a:t>Integrated to enable precise location tracking of nearby e-waste facilities.</a:t>
            </a:r>
            <a:endParaRPr lang="en-GB" sz="1600" dirty="0">
              <a:cs typeface="Segoe UI"/>
            </a:endParaRPr>
          </a:p>
          <a:p>
            <a:r>
              <a:rPr lang="en-GB" sz="1600" b="1" dirty="0"/>
              <a:t>• Security Measures: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</a:t>
            </a:r>
            <a:r>
              <a:rPr lang="en-GB" sz="1600" b="1" dirty="0">
                <a:solidFill>
                  <a:srgbClr val="7030A0"/>
                </a:solidFill>
              </a:rPr>
              <a:t>• Advanced Security Protocols: </a:t>
            </a:r>
            <a:r>
              <a:rPr lang="en-GB" sz="1600" dirty="0"/>
              <a:t>Employed to safeguard user data and ensure data privacy and integrity.</a:t>
            </a:r>
            <a:endParaRPr lang="en-GB" sz="1600" dirty="0">
              <a:cs typeface="Segoe U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E467-8981-92D8-47FF-C97B9B0710E4}"/>
              </a:ext>
            </a:extLst>
          </p:cNvPr>
          <p:cNvGrpSpPr/>
          <p:nvPr/>
        </p:nvGrpSpPr>
        <p:grpSpPr>
          <a:xfrm>
            <a:off x="8263011" y="1602720"/>
            <a:ext cx="3092906" cy="2677452"/>
            <a:chOff x="7619876" y="747075"/>
            <a:chExt cx="3771901" cy="3189284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E2BB7F61-2C7D-4AB4-D217-3EE137D12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13323" y="1514647"/>
              <a:ext cx="548839" cy="548839"/>
            </a:xfrm>
            <a:prstGeom prst="rect">
              <a:avLst/>
            </a:prstGeom>
          </p:spPr>
        </p:pic>
        <p:pic>
          <p:nvPicPr>
            <p:cNvPr id="6" name="Picture 14">
              <a:extLst>
                <a:ext uri="{FF2B5EF4-FFF2-40B4-BE49-F238E27FC236}">
                  <a16:creationId xmlns:a16="http://schemas.microsoft.com/office/drawing/2014/main" id="{CDAF3488-AC6B-BAB9-1990-A8CDC802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975067" y="1514647"/>
              <a:ext cx="812012" cy="49013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0B4CAE9-295C-9609-25FA-9D011883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559550" y="1537209"/>
              <a:ext cx="503713" cy="503713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E20CB32E-CDF5-E7D2-BAE4-90D17CF0C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752452" y="2147010"/>
              <a:ext cx="670583" cy="670583"/>
            </a:xfrm>
            <a:prstGeom prst="rect">
              <a:avLst/>
            </a:prstGeom>
          </p:spPr>
        </p:pic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0D40EBD5-CC37-90ED-B732-AE013128A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8965727" y="2209141"/>
              <a:ext cx="812013" cy="608452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4416E07C-3F3C-78B1-45D0-39051843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522597" y="2124627"/>
              <a:ext cx="715347" cy="715347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7CCE24A-E8B9-9E8B-7212-878CBD579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56127" y="3131060"/>
              <a:ext cx="609601" cy="609600"/>
            </a:xfrm>
            <a:prstGeom prst="rect">
              <a:avLst/>
            </a:prstGeom>
          </p:spPr>
        </p:pic>
        <p:pic>
          <p:nvPicPr>
            <p:cNvPr id="3076" name="Picture 4" descr="GitHub Logos and Usage · GitHub">
              <a:extLst>
                <a:ext uri="{FF2B5EF4-FFF2-40B4-BE49-F238E27FC236}">
                  <a16:creationId xmlns:a16="http://schemas.microsoft.com/office/drawing/2014/main" id="{9801ADAA-99FA-4A90-EDFF-FD1717F89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151" y="3021958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5CE52F-3EA0-DF13-F35E-1489CAC0EBF7}"/>
                </a:ext>
              </a:extLst>
            </p:cNvPr>
            <p:cNvSpPr txBox="1"/>
            <p:nvPr/>
          </p:nvSpPr>
          <p:spPr>
            <a:xfrm>
              <a:off x="7619876" y="747075"/>
              <a:ext cx="3771901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>
                  <a:solidFill>
                    <a:srgbClr val="7030A0"/>
                  </a:solidFill>
                </a:rPr>
                <a:t>Tech Stack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A318F-DC39-39EF-4EBB-B7E9D4FCD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294" y="4564285"/>
            <a:ext cx="1547901" cy="3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6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Technical Feasibility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08144-0EBD-11A4-E32E-12273284F55A}"/>
              </a:ext>
            </a:extLst>
          </p:cNvPr>
          <p:cNvSpPr txBox="1"/>
          <p:nvPr/>
        </p:nvSpPr>
        <p:spPr>
          <a:xfrm>
            <a:off x="421821" y="1311529"/>
            <a:ext cx="11348358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Advanced Technology Stack: </a:t>
            </a:r>
            <a:r>
              <a:rPr lang="en-GB" dirty="0"/>
              <a:t>Utilizes React/Next.js, Express.js, and MongoDB, showcasing a robust and modern tech 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API Integrations:</a:t>
            </a:r>
            <a:r>
              <a:rPr lang="en-GB" dirty="0"/>
              <a:t> Seamlessly incorporates Google Maps API for precise geolocation of nearby facilities.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Blockchain Integration: </a:t>
            </a:r>
            <a:r>
              <a:rPr lang="en-GB" dirty="0"/>
              <a:t>Ensures transparent tracking of e-waste, emphasizing data integrity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Real-Time Verification: </a:t>
            </a:r>
            <a:r>
              <a:rPr lang="en-GB" dirty="0"/>
              <a:t>Capable of verifying facilities in real-time, meeting quality and compliance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Security Measures:</a:t>
            </a:r>
            <a:r>
              <a:rPr lang="en-GB" dirty="0"/>
              <a:t> Implements advanced protocols for safeguarding user data, ensuring privacy and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Scalability Considerations: </a:t>
            </a:r>
            <a:r>
              <a:rPr lang="en-GB" dirty="0"/>
              <a:t>While not explicitly mentioned, the technology choices and architecture suggest potential for scalability with appropriate design considerations.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38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FF0000"/>
      </a:accent1>
      <a:accent2>
        <a:srgbClr val="F7A600"/>
      </a:accent2>
      <a:accent3>
        <a:srgbClr val="0000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307115173874D9935440D6D41F0A3" ma:contentTypeVersion="17" ma:contentTypeDescription="Create a new document." ma:contentTypeScope="" ma:versionID="5451c25ad900bb2f5e99577579c52b91">
  <xsd:schema xmlns:xsd="http://www.w3.org/2001/XMLSchema" xmlns:xs="http://www.w3.org/2001/XMLSchema" xmlns:p="http://schemas.microsoft.com/office/2006/metadata/properties" xmlns:ns3="5c29ac05-baf2-4e5f-a494-f230e5d9abdd" xmlns:ns4="ce0aa6ee-8978-4e1d-890a-1a23e6b8b905" targetNamespace="http://schemas.microsoft.com/office/2006/metadata/properties" ma:root="true" ma:fieldsID="cb3f978be5a13820aff08d2ac7e64c9c" ns3:_="" ns4:_="">
    <xsd:import namespace="5c29ac05-baf2-4e5f-a494-f230e5d9abdd"/>
    <xsd:import namespace="ce0aa6ee-8978-4e1d-890a-1a23e6b8b90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9ac05-baf2-4e5f-a494-f230e5d9ab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aa6ee-8978-4e1d-890a-1a23e6b8b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e0aa6ee-8978-4e1d-890a-1a23e6b8b90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2764EA-CFFB-44FF-BE6C-715C17650FB9}">
  <ds:schemaRefs>
    <ds:schemaRef ds:uri="5c29ac05-baf2-4e5f-a494-f230e5d9abdd"/>
    <ds:schemaRef ds:uri="ce0aa6ee-8978-4e1d-890a-1a23e6b8b9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D4C13C1-48DD-428E-844C-C2764C6404A0}">
  <ds:schemaRefs>
    <ds:schemaRef ds:uri="http://schemas.microsoft.com/office/2006/documentManagement/types"/>
    <ds:schemaRef ds:uri="http://purl.org/dc/elements/1.1/"/>
    <ds:schemaRef ds:uri="http://purl.org/dc/dcmitype/"/>
    <ds:schemaRef ds:uri="ce0aa6ee-8978-4e1d-890a-1a23e6b8b905"/>
    <ds:schemaRef ds:uri="5c29ac05-baf2-4e5f-a494-f230e5d9abdd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301BF1-8071-4217-89C4-9BC7CB0D2F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1361</Words>
  <Application>Microsoft Office PowerPoint</Application>
  <PresentationFormat>Widescreen</PresentationFormat>
  <Paragraphs>136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Graphik Light</vt:lpstr>
      <vt:lpstr>Graphik Medium</vt:lpstr>
      <vt:lpstr>Graphik Semibold</vt:lpstr>
      <vt:lpstr>Roboto</vt:lpstr>
      <vt:lpstr>Segoe UI</vt:lpstr>
      <vt:lpstr>Segoe UI Semibold</vt:lpstr>
      <vt:lpstr>Office Theme</vt:lpstr>
      <vt:lpstr>PowerPoint Presentation</vt:lpstr>
      <vt:lpstr>Table of Contents</vt:lpstr>
      <vt:lpstr>Team Details</vt:lpstr>
      <vt:lpstr>Problem Statement</vt:lpstr>
      <vt:lpstr>What is your idea for the solution?</vt:lpstr>
      <vt:lpstr>What domains does it address? What is the impact?</vt:lpstr>
      <vt:lpstr>What makes your Solution/Idea innovative?</vt:lpstr>
      <vt:lpstr>Technologies Leveraged</vt:lpstr>
      <vt:lpstr>Technical Feasibility</vt:lpstr>
      <vt:lpstr>Financial Feasibility</vt:lpstr>
      <vt:lpstr>Screen shot of prototype :</vt:lpstr>
      <vt:lpstr>PowerPoint Presentation</vt:lpstr>
      <vt:lpstr>Business Plan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Ramani</dc:creator>
  <cp:lastModifiedBy>Shubham Pitekar</cp:lastModifiedBy>
  <cp:revision>108</cp:revision>
  <cp:lastPrinted>2023-10-25T15:06:59Z</cp:lastPrinted>
  <dcterms:created xsi:type="dcterms:W3CDTF">2021-07-19T11:30:44Z</dcterms:created>
  <dcterms:modified xsi:type="dcterms:W3CDTF">2024-04-02T12:03:09Z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0x010100C5F307115173874D9935440D6D41F0A3</vt:lpwstr>
  </property>
  <property fmtid="{D5CDD505-2E9C-101B-9397-08002B2CF9AE}" pid="3" name="_dlc_DocIdItemGuid">
    <vt:lpwstr>ce3d598f-6648-404e-bafa-fbfa271d81ee</vt:lpwstr>
  </property>
</Properties>
</file>