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89" r:id="rId4"/>
    <p:sldId id="290" r:id="rId5"/>
    <p:sldId id="263" r:id="rId6"/>
    <p:sldId id="264" r:id="rId7"/>
    <p:sldId id="258" r:id="rId8"/>
    <p:sldId id="268" r:id="rId9"/>
    <p:sldId id="257" r:id="rId10"/>
    <p:sldId id="272" r:id="rId11"/>
    <p:sldId id="315" r:id="rId12"/>
    <p:sldId id="283" r:id="rId13"/>
    <p:sldId id="318" r:id="rId14"/>
    <p:sldId id="314" r:id="rId15"/>
    <p:sldId id="313" r:id="rId16"/>
    <p:sldId id="316" r:id="rId17"/>
    <p:sldId id="317" r:id="rId18"/>
    <p:sldId id="260" r:id="rId19"/>
    <p:sldId id="291" r:id="rId20"/>
    <p:sldId id="288" r:id="rId21"/>
    <p:sldId id="278" r:id="rId22"/>
    <p:sldId id="276" r:id="rId23"/>
    <p:sldId id="262" r:id="rId24"/>
    <p:sldId id="277" r:id="rId25"/>
    <p:sldId id="304" r:id="rId26"/>
    <p:sldId id="266" r:id="rId27"/>
    <p:sldId id="319" r:id="rId28"/>
    <p:sldId id="281" r:id="rId29"/>
    <p:sldId id="282" r:id="rId30"/>
    <p:sldId id="285" r:id="rId31"/>
    <p:sldId id="286" r:id="rId32"/>
    <p:sldId id="287" r:id="rId33"/>
    <p:sldId id="309" r:id="rId34"/>
    <p:sldId id="303" r:id="rId35"/>
    <p:sldId id="275" r:id="rId36"/>
    <p:sldId id="302" r:id="rId37"/>
    <p:sldId id="292" r:id="rId38"/>
    <p:sldId id="293" r:id="rId39"/>
    <p:sldId id="294" r:id="rId40"/>
    <p:sldId id="295" r:id="rId41"/>
    <p:sldId id="301" r:id="rId42"/>
    <p:sldId id="296" r:id="rId43"/>
    <p:sldId id="297" r:id="rId44"/>
    <p:sldId id="298" r:id="rId45"/>
    <p:sldId id="299" r:id="rId46"/>
    <p:sldId id="300" r:id="rId47"/>
    <p:sldId id="310" r:id="rId48"/>
    <p:sldId id="320" r:id="rId49"/>
    <p:sldId id="322" r:id="rId50"/>
    <p:sldId id="323" r:id="rId51"/>
    <p:sldId id="324" r:id="rId52"/>
    <p:sldId id="325" r:id="rId53"/>
    <p:sldId id="326" r:id="rId54"/>
    <p:sldId id="306" r:id="rId55"/>
    <p:sldId id="327" r:id="rId56"/>
    <p:sldId id="321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Pet Retention at </a:t>
            </a:r>
            <a:br>
              <a:rPr lang="en-US" dirty="0"/>
            </a:br>
            <a:r>
              <a:rPr lang="en-US" dirty="0"/>
              <a:t>Denver Animal Protection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Louisa Poon DVM PhD CCRP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38F368-D2B2-4FBA-BA59-D058BA532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9" y="4599282"/>
            <a:ext cx="3048000" cy="188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01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In-house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Waiving of reclaim fees, fines, &amp; pet license</a:t>
            </a:r>
          </a:p>
          <a:p>
            <a:r>
              <a:rPr lang="en-US" dirty="0"/>
              <a:t>Short term housing </a:t>
            </a:r>
          </a:p>
          <a:p>
            <a:r>
              <a:rPr lang="en-US" dirty="0"/>
              <a:t>Case by case in person counseling</a:t>
            </a:r>
          </a:p>
          <a:p>
            <a:r>
              <a:rPr lang="en-US" dirty="0"/>
              <a:t>Immediate short term resources </a:t>
            </a:r>
          </a:p>
          <a:p>
            <a:pPr lvl="1"/>
            <a:r>
              <a:rPr lang="en-US" dirty="0"/>
              <a:t>Leashes, litter, ID tags, kennels/crates, bedding, food</a:t>
            </a:r>
          </a:p>
        </p:txBody>
      </p:sp>
    </p:spTree>
    <p:extLst>
      <p:ext uri="{BB962C8B-B14F-4D97-AF65-F5344CB8AC3E}">
        <p14:creationId xmlns:p14="http://schemas.microsoft.com/office/powerpoint/2010/main" val="1891965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A33A-30D7-414B-87D4-862DF6AA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 Retention Grant Recipients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74B01-3AF3-4A64-9407-506868AC9D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 Retention Grant Recipients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Grant ended on 9/14/17</a:t>
            </a:r>
          </a:p>
          <a:p>
            <a:r>
              <a:rPr lang="en-US" dirty="0"/>
              <a:t>Overspent (&gt;$50,000) on medical cases</a:t>
            </a:r>
          </a:p>
          <a:p>
            <a:r>
              <a:rPr lang="en-US" dirty="0"/>
              <a:t>Dogs: 78 (exceeded target)</a:t>
            </a:r>
          </a:p>
          <a:p>
            <a:r>
              <a:rPr lang="en-US" dirty="0"/>
              <a:t>Cats: 11 (did not meet target)</a:t>
            </a:r>
          </a:p>
          <a:p>
            <a:r>
              <a:rPr lang="en-US" dirty="0"/>
              <a:t>Out of 89 animals, 5 under 6-month-old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81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0B73-516A-4EF3-B8C0-7E14F3F4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 Retention Recipients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C9E273-05F6-4320-8AAA-FF29627FE8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704677"/>
              </p:ext>
            </p:extLst>
          </p:nvPr>
        </p:nvGraphicFramePr>
        <p:xfrm>
          <a:off x="677863" y="2160588"/>
          <a:ext cx="85963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733847849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495908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 of 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dogs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9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 (51)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49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(14)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83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Large + Extra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 (35)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55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 (100)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981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028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A543-FFE0-47A6-905E-7E1E4B2C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 Retention Grant Recipients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0224FDF-6E45-4D4E-A054-102FB07DFB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773889"/>
              </p:ext>
            </p:extLst>
          </p:nvPr>
        </p:nvGraphicFramePr>
        <p:xfrm>
          <a:off x="677863" y="2160588"/>
          <a:ext cx="859631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051444379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71566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Reasons for receiving grant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dogs &amp; cats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9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 (75)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7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Behavior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863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86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Redemption 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2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Housing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4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Food/Supplies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967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89 (100)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653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962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04D3-6FB2-4537-A0B0-D9AD935D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Concerns Breakdown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C5C222-162C-41A6-9D01-F3267E138F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2146606"/>
              </p:ext>
            </p:extLst>
          </p:nvPr>
        </p:nvGraphicFramePr>
        <p:xfrm>
          <a:off x="1882719" y="1564640"/>
          <a:ext cx="6447234" cy="498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978931192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334501755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680565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Medical reasons for seeking 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animals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94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Orthopedic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59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Dental 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4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Ear/Eye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86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General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488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Dermatology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3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Gastrointestinal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123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Respiratory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65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Urogenital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83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51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74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275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603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FEE6-7686-41B5-93F1-B491C180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Cases Average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3BB02-4553-4BB6-A17A-7B1DE16F0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Orthopedic cases:</a:t>
            </a:r>
          </a:p>
          <a:p>
            <a:pPr lvl="1"/>
            <a:r>
              <a:rPr lang="en-US" dirty="0"/>
              <a:t>Acute &amp; chronic cases</a:t>
            </a:r>
          </a:p>
          <a:p>
            <a:r>
              <a:rPr lang="en-US" dirty="0"/>
              <a:t>Dental cases:</a:t>
            </a:r>
          </a:p>
          <a:p>
            <a:pPr lvl="1"/>
            <a:r>
              <a:rPr lang="en-US" dirty="0"/>
              <a:t>All chronic </a:t>
            </a:r>
          </a:p>
          <a:p>
            <a:r>
              <a:rPr lang="en-US" dirty="0"/>
              <a:t>~$52,000 spent on 67 animals</a:t>
            </a:r>
          </a:p>
          <a:p>
            <a:pPr lvl="1"/>
            <a:r>
              <a:rPr lang="en-US" dirty="0"/>
              <a:t>$776/pet</a:t>
            </a:r>
          </a:p>
        </p:txBody>
      </p:sp>
    </p:spTree>
    <p:extLst>
      <p:ext uri="{BB962C8B-B14F-4D97-AF65-F5344CB8AC3E}">
        <p14:creationId xmlns:p14="http://schemas.microsoft.com/office/powerpoint/2010/main" val="1944099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EA01-ECEE-4634-8286-7FA809CC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Recipient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43ED3-FAEC-4B2A-AC93-ADCA816E5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ASPCA grant requirement: 30-day follow up with owners</a:t>
            </a:r>
          </a:p>
          <a:p>
            <a:r>
              <a:rPr lang="en-US" dirty="0"/>
              <a:t>Rehome: 1 dog</a:t>
            </a:r>
          </a:p>
          <a:p>
            <a:r>
              <a:rPr lang="en-US" dirty="0"/>
              <a:t>Happy pet, happy owner: 29</a:t>
            </a:r>
          </a:p>
          <a:p>
            <a:r>
              <a:rPr lang="en-US" dirty="0"/>
              <a:t>Left voicemail: 14</a:t>
            </a:r>
          </a:p>
          <a:p>
            <a:r>
              <a:rPr lang="en-US" dirty="0"/>
              <a:t>Unable to follow up: 45 </a:t>
            </a:r>
          </a:p>
          <a:p>
            <a:pPr lvl="1"/>
            <a:r>
              <a:rPr lang="en-US" dirty="0"/>
              <a:t>Disconnected phone number, wrong number, voicemail not set up</a:t>
            </a:r>
          </a:p>
          <a:p>
            <a:r>
              <a:rPr lang="en-US" dirty="0"/>
              <a:t>Several no-shows</a:t>
            </a:r>
          </a:p>
        </p:txBody>
      </p:sp>
    </p:spTree>
    <p:extLst>
      <p:ext uri="{BB962C8B-B14F-4D97-AF65-F5344CB8AC3E}">
        <p14:creationId xmlns:p14="http://schemas.microsoft.com/office/powerpoint/2010/main" val="1776589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we saving money by stopping/decreasing pet relinquishment?</a:t>
            </a:r>
          </a:p>
          <a:p>
            <a:r>
              <a:rPr lang="en-US" dirty="0"/>
              <a:t>What other social benefits besides $$?</a:t>
            </a:r>
          </a:p>
          <a:p>
            <a:r>
              <a:rPr lang="en-US" dirty="0"/>
              <a:t>Is pet retention improving animal welfare?</a:t>
            </a:r>
          </a:p>
          <a:p>
            <a:pPr lvl="1"/>
            <a:r>
              <a:rPr lang="en-US" dirty="0"/>
              <a:t>No shows, no follow up-animals ok?</a:t>
            </a:r>
          </a:p>
          <a:p>
            <a:r>
              <a:rPr lang="en-US" b="1" dirty="0"/>
              <a:t>Cost-benefit analysis</a:t>
            </a:r>
          </a:p>
          <a:p>
            <a:pPr lvl="1"/>
            <a:r>
              <a:rPr lang="en-US" b="1" dirty="0"/>
              <a:t>First, we need to understand our population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301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 Internal Data Analysis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Our Population</a:t>
            </a:r>
          </a:p>
        </p:txBody>
      </p:sp>
    </p:spTree>
    <p:extLst>
      <p:ext uri="{BB962C8B-B14F-4D97-AF65-F5344CB8AC3E}">
        <p14:creationId xmlns:p14="http://schemas.microsoft.com/office/powerpoint/2010/main" val="416279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Denver Animal Protection aka Denver Animal Shelter</a:t>
            </a:r>
          </a:p>
          <a:p>
            <a:r>
              <a:rPr lang="en-US" dirty="0"/>
              <a:t>Open admission, municipal shelter of City and County of Denver</a:t>
            </a:r>
          </a:p>
          <a:p>
            <a:r>
              <a:rPr lang="en-US" dirty="0"/>
              <a:t>Annual admission ~6500</a:t>
            </a:r>
          </a:p>
          <a:p>
            <a:pPr lvl="1"/>
            <a:r>
              <a:rPr lang="en-US" dirty="0"/>
              <a:t>~6200 dogs and cats</a:t>
            </a:r>
          </a:p>
          <a:p>
            <a:pPr lvl="2"/>
            <a:r>
              <a:rPr lang="en-US" dirty="0"/>
              <a:t>~75% dogs</a:t>
            </a:r>
          </a:p>
          <a:p>
            <a:pPr lvl="2"/>
            <a:r>
              <a:rPr lang="en-US" dirty="0"/>
              <a:t>~25% cats</a:t>
            </a:r>
          </a:p>
          <a:p>
            <a:pPr lvl="1"/>
            <a:r>
              <a:rPr lang="en-US" dirty="0"/>
              <a:t>Owner relinquished/surrendered </a:t>
            </a:r>
          </a:p>
          <a:p>
            <a:pPr lvl="1"/>
            <a:r>
              <a:rPr lang="en-US" dirty="0"/>
              <a:t>Stray</a:t>
            </a:r>
          </a:p>
          <a:p>
            <a:pPr lvl="1"/>
            <a:r>
              <a:rPr lang="en-US" dirty="0"/>
              <a:t>Administrative hold</a:t>
            </a:r>
          </a:p>
          <a:p>
            <a:pPr lvl="2"/>
            <a:r>
              <a:rPr lang="en-US" dirty="0"/>
              <a:t>Confiscate</a:t>
            </a:r>
          </a:p>
          <a:p>
            <a:pPr lvl="2"/>
            <a:r>
              <a:rPr lang="en-US" dirty="0"/>
              <a:t>Quarantine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71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Owner-Surrendered (OS) vs General Population (Gen Pop)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further understand the cost-benefit of pet retention, we need to understand what happens to the OS animals when they are at the shelter</a:t>
            </a:r>
          </a:p>
          <a:p>
            <a:r>
              <a:rPr lang="en-US" dirty="0"/>
              <a:t>Is there any difference in the animals between OS vs gen pop?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Outcomes</a:t>
            </a:r>
          </a:p>
          <a:p>
            <a:pPr lvl="1"/>
            <a:r>
              <a:rPr lang="en-US" dirty="0"/>
              <a:t>LOS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206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 Outcome Statistics (-OS): 2016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218510"/>
              </p:ext>
            </p:extLst>
          </p:nvPr>
        </p:nvGraphicFramePr>
        <p:xfrm>
          <a:off x="1752051" y="2160588"/>
          <a:ext cx="644723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2732482834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455069489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642677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Dog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66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Adopted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697 (53)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1012 (23)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20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 (0.3)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161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75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Euthanized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180 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652 (15)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87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 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2191 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213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Still in Shelter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18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 (23)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410 (9)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7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1326 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4384 (100)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341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518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LOS in 2015 &amp; 2016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94587"/>
              </p:ext>
            </p:extLst>
          </p:nvPr>
        </p:nvGraphicFramePr>
        <p:xfrm>
          <a:off x="911668" y="2719215"/>
          <a:ext cx="8128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5235491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216592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201369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7958466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Length of Stay (days)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71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Intake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93221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Excluding 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6637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66386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Excluding 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747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54027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76856" y="4173967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821651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586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655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 Relinquishment at DAP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admission shelter-owner relinquishment intake via 3 routes</a:t>
            </a:r>
          </a:p>
          <a:p>
            <a:pPr lvl="1"/>
            <a:r>
              <a:rPr lang="en-US" dirty="0"/>
              <a:t>Over the counter</a:t>
            </a:r>
          </a:p>
          <a:p>
            <a:pPr lvl="1"/>
            <a:r>
              <a:rPr lang="en-US" dirty="0"/>
              <a:t>Night Drop</a:t>
            </a:r>
          </a:p>
          <a:p>
            <a:pPr lvl="1"/>
            <a:r>
              <a:rPr lang="en-US" dirty="0"/>
              <a:t>In the Field</a:t>
            </a:r>
          </a:p>
          <a:p>
            <a:r>
              <a:rPr lang="en-US" dirty="0"/>
              <a:t>Information collected during relinquishment</a:t>
            </a:r>
          </a:p>
          <a:p>
            <a:pPr lvl="1"/>
            <a:r>
              <a:rPr lang="en-US" dirty="0"/>
              <a:t>Forms have changed several times in past 2 years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405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obtained during relinquishment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Pet’s name/breed/sex/age/color/length of time owned</a:t>
            </a:r>
          </a:p>
          <a:p>
            <a:r>
              <a:rPr lang="en-US" dirty="0"/>
              <a:t>Microchip?</a:t>
            </a:r>
          </a:p>
          <a:p>
            <a:r>
              <a:rPr lang="en-US" dirty="0"/>
              <a:t>Was pet adopted from DAP?</a:t>
            </a:r>
          </a:p>
          <a:p>
            <a:r>
              <a:rPr lang="en-US" dirty="0"/>
              <a:t>Any medical issues? Specify</a:t>
            </a:r>
          </a:p>
          <a:p>
            <a:r>
              <a:rPr lang="en-US" dirty="0"/>
              <a:t>Spayed/neutered? Which vet clinic?</a:t>
            </a:r>
          </a:p>
          <a:p>
            <a:r>
              <a:rPr lang="en-US" dirty="0"/>
              <a:t>Current on vaccinations? Which vet clinic?</a:t>
            </a:r>
          </a:p>
          <a:p>
            <a:r>
              <a:rPr lang="en-US" dirty="0"/>
              <a:t>Name of owner/address/phone number</a:t>
            </a:r>
          </a:p>
        </p:txBody>
      </p:sp>
    </p:spTree>
    <p:extLst>
      <p:ext uri="{BB962C8B-B14F-4D97-AF65-F5344CB8AC3E}">
        <p14:creationId xmlns:p14="http://schemas.microsoft.com/office/powerpoint/2010/main" val="3322527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Cats First!!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63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for OS vs </a:t>
            </a:r>
            <a:r>
              <a:rPr lang="en-US" dirty="0">
                <a:solidFill>
                  <a:srgbClr val="92D050"/>
                </a:solidFill>
              </a:rPr>
              <a:t>Gen Pop </a:t>
            </a:r>
            <a:r>
              <a:rPr lang="en-US" dirty="0"/>
              <a:t>Cats in 2016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272056"/>
              </p:ext>
            </p:extLst>
          </p:nvPr>
        </p:nvGraphicFramePr>
        <p:xfrm>
          <a:off x="677863" y="2160588"/>
          <a:ext cx="859631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304195843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136871110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881230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OS cats (%)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 of Gen Pop cat (%)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61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 (68) 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697 (53)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24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Euthanized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40 (21)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180 (14)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8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 (8)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307 (23)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710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(3)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103 (8)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598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Still at DAP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793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DOA Disposal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 (1)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51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189 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1306 (100)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6952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E79A24-76D4-4B07-8205-7BCC29A6FA2C}"/>
              </a:ext>
            </a:extLst>
          </p:cNvPr>
          <p:cNvSpPr txBox="1"/>
          <p:nvPr/>
        </p:nvSpPr>
        <p:spPr>
          <a:xfrm>
            <a:off x="677334" y="5744584"/>
            <a:ext cx="859666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t-Test: Two-Sample Assuming Unequal Variances; p&lt;0.05</a:t>
            </a:r>
          </a:p>
        </p:txBody>
      </p:sp>
    </p:spTree>
    <p:extLst>
      <p:ext uri="{BB962C8B-B14F-4D97-AF65-F5344CB8AC3E}">
        <p14:creationId xmlns:p14="http://schemas.microsoft.com/office/powerpoint/2010/main" val="1071095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5F5F-7FB3-4475-B93B-165CFAC8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Age Matter?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B92B9-AD18-4ED8-A66E-70F1FA80C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7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 of OS &amp; </a:t>
            </a:r>
            <a:r>
              <a:rPr lang="en-US" dirty="0">
                <a:solidFill>
                  <a:srgbClr val="92D050"/>
                </a:solidFill>
              </a:rPr>
              <a:t>Gen Pop </a:t>
            </a:r>
            <a:r>
              <a:rPr lang="en-US" dirty="0"/>
              <a:t>Cats 2016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0630958"/>
              </p:ext>
            </p:extLst>
          </p:nvPr>
        </p:nvGraphicFramePr>
        <p:xfrm>
          <a:off x="677863" y="2160588"/>
          <a:ext cx="859631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71045112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901875446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891814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of OS cats (%)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 of Gen Pop cats (%)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33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&lt;1 yr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53 (28)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578 (43)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65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1-5 yrs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 (41)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385 (29)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63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&gt;5 yrs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36 (19)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123 (9)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9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 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251 (19)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5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189 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1337 (100)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69330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88F0680-0D0A-462A-AA0A-E7FE31556FB0}"/>
              </a:ext>
            </a:extLst>
          </p:cNvPr>
          <p:cNvSpPr/>
          <p:nvPr/>
        </p:nvSpPr>
        <p:spPr>
          <a:xfrm>
            <a:off x="677334" y="5438894"/>
            <a:ext cx="5978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t-Test: Two-Sample Assuming Unequal Variances; p&lt;0.05</a:t>
            </a:r>
          </a:p>
        </p:txBody>
      </p:sp>
    </p:spTree>
    <p:extLst>
      <p:ext uri="{BB962C8B-B14F-4D97-AF65-F5344CB8AC3E}">
        <p14:creationId xmlns:p14="http://schemas.microsoft.com/office/powerpoint/2010/main" val="1675379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Outcome/LOS for OS vs </a:t>
            </a:r>
            <a:r>
              <a:rPr lang="en-US" dirty="0">
                <a:solidFill>
                  <a:srgbClr val="92D050"/>
                </a:solidFill>
              </a:rPr>
              <a:t>Gen Pop </a:t>
            </a:r>
            <a:r>
              <a:rPr lang="en-US" dirty="0"/>
              <a:t>cats based on age 2016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268404"/>
              </p:ext>
            </p:extLst>
          </p:nvPr>
        </p:nvGraphicFramePr>
        <p:xfrm>
          <a:off x="2217992" y="2677292"/>
          <a:ext cx="551535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838">
                  <a:extLst>
                    <a:ext uri="{9D8B030D-6E8A-4147-A177-3AD203B41FA5}">
                      <a16:colId xmlns:a16="http://schemas.microsoft.com/office/drawing/2014/main" val="1278203440"/>
                    </a:ext>
                  </a:extLst>
                </a:gridCol>
                <a:gridCol w="1378838">
                  <a:extLst>
                    <a:ext uri="{9D8B030D-6E8A-4147-A177-3AD203B41FA5}">
                      <a16:colId xmlns:a16="http://schemas.microsoft.com/office/drawing/2014/main" val="2524666636"/>
                    </a:ext>
                  </a:extLst>
                </a:gridCol>
                <a:gridCol w="1378838">
                  <a:extLst>
                    <a:ext uri="{9D8B030D-6E8A-4147-A177-3AD203B41FA5}">
                      <a16:colId xmlns:a16="http://schemas.microsoft.com/office/drawing/2014/main" val="351045634"/>
                    </a:ext>
                  </a:extLst>
                </a:gridCol>
                <a:gridCol w="1378838">
                  <a:extLst>
                    <a:ext uri="{9D8B030D-6E8A-4147-A177-3AD203B41FA5}">
                      <a16:colId xmlns:a16="http://schemas.microsoft.com/office/drawing/2014/main" val="1331904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cats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cats (%)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869898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/>
                        <a:t>&lt;1 yr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Adoption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 (89)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433(76)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6344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 (4)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97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 (19)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5696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(2)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15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 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572 (100)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19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944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Shelter Medicine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Initially-how to take care of shelter owned animals</a:t>
            </a:r>
          </a:p>
          <a:p>
            <a:pPr lvl="1"/>
            <a:r>
              <a:rPr lang="en-US" dirty="0"/>
              <a:t>Infectious disease control</a:t>
            </a:r>
          </a:p>
          <a:p>
            <a:pPr lvl="1"/>
            <a:r>
              <a:rPr lang="en-US" dirty="0"/>
              <a:t>Enrichment/5 Freedoms</a:t>
            </a:r>
          </a:p>
          <a:p>
            <a:pPr lvl="1"/>
            <a:r>
              <a:rPr lang="en-US" dirty="0"/>
              <a:t>Decreasing stray population-s/n sx</a:t>
            </a:r>
          </a:p>
          <a:p>
            <a:r>
              <a:rPr lang="en-US" dirty="0"/>
              <a:t>Shift in focus concentrating on length of stay (LOS)</a:t>
            </a:r>
          </a:p>
          <a:p>
            <a:pPr lvl="1"/>
            <a:r>
              <a:rPr lang="en-US" dirty="0"/>
              <a:t>Adoption/Transfer</a:t>
            </a:r>
          </a:p>
          <a:p>
            <a:pPr lvl="1"/>
            <a:r>
              <a:rPr lang="en-US" dirty="0"/>
              <a:t>RTO</a:t>
            </a:r>
          </a:p>
          <a:p>
            <a:pPr lvl="1"/>
            <a:r>
              <a:rPr lang="en-US" dirty="0"/>
              <a:t>Euth</a:t>
            </a:r>
          </a:p>
          <a:p>
            <a:r>
              <a:rPr lang="en-US" dirty="0"/>
              <a:t>Now the hot topic is: Pet retention = stopping/decreasing intake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50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Outcome/LOS for OS vs </a:t>
            </a:r>
            <a:r>
              <a:rPr lang="en-US" dirty="0">
                <a:solidFill>
                  <a:srgbClr val="92D050"/>
                </a:solidFill>
              </a:rPr>
              <a:t>Gen Pop </a:t>
            </a:r>
            <a:r>
              <a:rPr lang="en-US" dirty="0"/>
              <a:t>cats based on age 2016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725351"/>
              </p:ext>
            </p:extLst>
          </p:nvPr>
        </p:nvGraphicFramePr>
        <p:xfrm>
          <a:off x="2149860" y="2644682"/>
          <a:ext cx="565161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904">
                  <a:extLst>
                    <a:ext uri="{9D8B030D-6E8A-4147-A177-3AD203B41FA5}">
                      <a16:colId xmlns:a16="http://schemas.microsoft.com/office/drawing/2014/main" val="2840179107"/>
                    </a:ext>
                  </a:extLst>
                </a:gridCol>
                <a:gridCol w="1412904">
                  <a:extLst>
                    <a:ext uri="{9D8B030D-6E8A-4147-A177-3AD203B41FA5}">
                      <a16:colId xmlns:a16="http://schemas.microsoft.com/office/drawing/2014/main" val="3244733718"/>
                    </a:ext>
                  </a:extLst>
                </a:gridCol>
                <a:gridCol w="1412904">
                  <a:extLst>
                    <a:ext uri="{9D8B030D-6E8A-4147-A177-3AD203B41FA5}">
                      <a16:colId xmlns:a16="http://schemas.microsoft.com/office/drawing/2014/main" val="1816943031"/>
                    </a:ext>
                  </a:extLst>
                </a:gridCol>
                <a:gridCol w="1412904">
                  <a:extLst>
                    <a:ext uri="{9D8B030D-6E8A-4147-A177-3AD203B41FA5}">
                      <a16:colId xmlns:a16="http://schemas.microsoft.com/office/drawing/2014/main" val="4025525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r>
                        <a:rPr lang="en-US" baseline="0" dirty="0"/>
                        <a:t>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cats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cats (%)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69156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/>
                        <a:t>1-5 yrs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(77)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217 (57)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1539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(8)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4144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 (22)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3676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 (13)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2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 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380(100)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98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518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Outcome/LOS for OS vs </a:t>
            </a:r>
            <a:r>
              <a:rPr lang="en-US" dirty="0">
                <a:solidFill>
                  <a:srgbClr val="92D050"/>
                </a:solidFill>
              </a:rPr>
              <a:t>Gen Pop </a:t>
            </a:r>
            <a:r>
              <a:rPr lang="en-US" dirty="0"/>
              <a:t>cats based on age 2016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660303"/>
              </p:ext>
            </p:extLst>
          </p:nvPr>
        </p:nvGraphicFramePr>
        <p:xfrm>
          <a:off x="2293296" y="2741501"/>
          <a:ext cx="536474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86">
                  <a:extLst>
                    <a:ext uri="{9D8B030D-6E8A-4147-A177-3AD203B41FA5}">
                      <a16:colId xmlns:a16="http://schemas.microsoft.com/office/drawing/2014/main" val="2675111139"/>
                    </a:ext>
                  </a:extLst>
                </a:gridCol>
                <a:gridCol w="1341186">
                  <a:extLst>
                    <a:ext uri="{9D8B030D-6E8A-4147-A177-3AD203B41FA5}">
                      <a16:colId xmlns:a16="http://schemas.microsoft.com/office/drawing/2014/main" val="3065214922"/>
                    </a:ext>
                  </a:extLst>
                </a:gridCol>
                <a:gridCol w="1341186">
                  <a:extLst>
                    <a:ext uri="{9D8B030D-6E8A-4147-A177-3AD203B41FA5}">
                      <a16:colId xmlns:a16="http://schemas.microsoft.com/office/drawing/2014/main" val="3099096285"/>
                    </a:ext>
                  </a:extLst>
                </a:gridCol>
                <a:gridCol w="1341186">
                  <a:extLst>
                    <a:ext uri="{9D8B030D-6E8A-4147-A177-3AD203B41FA5}">
                      <a16:colId xmlns:a16="http://schemas.microsoft.com/office/drawing/2014/main" val="3564163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r>
                        <a:rPr lang="en-US" baseline="0" dirty="0"/>
                        <a:t>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cats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cats (%)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48873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/>
                        <a:t>&gt;5 yrs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(56)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  <a:r>
                        <a:rPr lang="en-US" baseline="0" dirty="0"/>
                        <a:t> (43)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133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 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 (25)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7994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(4)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3681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 (27)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53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122 (100)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13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379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Outcome/LOS for OS vs </a:t>
            </a:r>
            <a:r>
              <a:rPr lang="en-US" dirty="0">
                <a:solidFill>
                  <a:srgbClr val="92D050"/>
                </a:solidFill>
              </a:rPr>
              <a:t>Gen Pop </a:t>
            </a:r>
            <a:r>
              <a:rPr lang="en-US" dirty="0"/>
              <a:t>cats based on age 2016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446498"/>
              </p:ext>
            </p:extLst>
          </p:nvPr>
        </p:nvGraphicFramePr>
        <p:xfrm>
          <a:off x="2289710" y="2773774"/>
          <a:ext cx="537191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979">
                  <a:extLst>
                    <a:ext uri="{9D8B030D-6E8A-4147-A177-3AD203B41FA5}">
                      <a16:colId xmlns:a16="http://schemas.microsoft.com/office/drawing/2014/main" val="846198070"/>
                    </a:ext>
                  </a:extLst>
                </a:gridCol>
                <a:gridCol w="1342979">
                  <a:extLst>
                    <a:ext uri="{9D8B030D-6E8A-4147-A177-3AD203B41FA5}">
                      <a16:colId xmlns:a16="http://schemas.microsoft.com/office/drawing/2014/main" val="1127183926"/>
                    </a:ext>
                  </a:extLst>
                </a:gridCol>
                <a:gridCol w="1342979">
                  <a:extLst>
                    <a:ext uri="{9D8B030D-6E8A-4147-A177-3AD203B41FA5}">
                      <a16:colId xmlns:a16="http://schemas.microsoft.com/office/drawing/2014/main" val="3661690427"/>
                    </a:ext>
                  </a:extLst>
                </a:gridCol>
                <a:gridCol w="1342979">
                  <a:extLst>
                    <a:ext uri="{9D8B030D-6E8A-4147-A177-3AD203B41FA5}">
                      <a16:colId xmlns:a16="http://schemas.microsoft.com/office/drawing/2014/main" val="4276421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r>
                        <a:rPr lang="en-US" baseline="0" dirty="0"/>
                        <a:t>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OS 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cats (%)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832008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r>
                        <a:rPr lang="en-US" baseline="0" dirty="0"/>
                        <a:t> 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 (8)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4669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 (90)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96 (41)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1459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108 (46)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969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(6)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8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 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236 (100)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52127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5FE8812-E581-4049-A1FD-368A02A92DA2}"/>
              </a:ext>
            </a:extLst>
          </p:cNvPr>
          <p:cNvSpPr/>
          <p:nvPr/>
        </p:nvSpPr>
        <p:spPr>
          <a:xfrm>
            <a:off x="677334" y="5926762"/>
            <a:ext cx="5978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t-Test: Two-Sample Assuming Unequal Variances; p&lt;0.05</a:t>
            </a:r>
          </a:p>
        </p:txBody>
      </p:sp>
    </p:spTree>
    <p:extLst>
      <p:ext uri="{BB962C8B-B14F-4D97-AF65-F5344CB8AC3E}">
        <p14:creationId xmlns:p14="http://schemas.microsoft.com/office/powerpoint/2010/main" val="2198678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on Cats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T-tests showed:</a:t>
            </a:r>
          </a:p>
          <a:p>
            <a:pPr lvl="1"/>
            <a:r>
              <a:rPr lang="en-US" dirty="0"/>
              <a:t>Statistically significantly more OS cats euthanized than cats</a:t>
            </a:r>
          </a:p>
          <a:p>
            <a:pPr lvl="2"/>
            <a:r>
              <a:rPr lang="en-US" dirty="0"/>
              <a:t>Euth rate 21% (OS) vs 14% (Gen Pop) </a:t>
            </a:r>
          </a:p>
          <a:p>
            <a:pPr lvl="1"/>
            <a:r>
              <a:rPr lang="en-US" dirty="0"/>
              <a:t>Gen Pop: getting more kittens than in OS group</a:t>
            </a:r>
          </a:p>
          <a:p>
            <a:pPr lvl="2"/>
            <a:r>
              <a:rPr lang="en-US" dirty="0"/>
              <a:t>OS cats tend to be at least one year of age when surrendered</a:t>
            </a:r>
          </a:p>
          <a:p>
            <a:r>
              <a:rPr lang="en-US" dirty="0"/>
              <a:t>Overall, cats &gt;5yrs of age had a higher rate of euth (25%) for both OS and Gen Pop</a:t>
            </a:r>
          </a:p>
          <a:p>
            <a:r>
              <a:rPr lang="en-US" dirty="0"/>
              <a:t>Not shown in data</a:t>
            </a:r>
          </a:p>
          <a:p>
            <a:pPr lvl="1"/>
            <a:r>
              <a:rPr lang="en-US" dirty="0"/>
              <a:t>LOS statistically significantly longer for OS than Gen Pop</a:t>
            </a:r>
          </a:p>
          <a:p>
            <a:pPr lvl="1"/>
            <a:r>
              <a:rPr lang="en-US" dirty="0"/>
              <a:t>Mean for OS 15.1 days</a:t>
            </a:r>
          </a:p>
          <a:p>
            <a:pPr lvl="1"/>
            <a:r>
              <a:rPr lang="en-US" dirty="0"/>
              <a:t>Gen Pop 13.6 days</a:t>
            </a:r>
          </a:p>
        </p:txBody>
      </p:sp>
    </p:spTree>
    <p:extLst>
      <p:ext uri="{BB962C8B-B14F-4D97-AF65-F5344CB8AC3E}">
        <p14:creationId xmlns:p14="http://schemas.microsoft.com/office/powerpoint/2010/main" val="2067425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dogs?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730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for OS vs </a:t>
            </a:r>
            <a:r>
              <a:rPr lang="en-US" dirty="0">
                <a:solidFill>
                  <a:srgbClr val="92D050"/>
                </a:solidFill>
              </a:rPr>
              <a:t>Gen Pop </a:t>
            </a:r>
            <a:r>
              <a:rPr lang="en-US" dirty="0"/>
              <a:t>dogs in 2016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747395"/>
              </p:ext>
            </p:extLst>
          </p:nvPr>
        </p:nvGraphicFramePr>
        <p:xfrm>
          <a:off x="677863" y="2160588"/>
          <a:ext cx="859631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3924926291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572454704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939704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OS dogs (%)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 of Gen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Pop (%)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089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 (22)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1012 (23)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004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Euthanasia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150 (42)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652 (15)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186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118 (33)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410 (9)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331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2191 (51)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54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411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DOA Disposal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 (1)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43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357 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4325 (100)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5593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27E08C5-6B57-4DD7-848F-582347E5A8AD}"/>
              </a:ext>
            </a:extLst>
          </p:cNvPr>
          <p:cNvSpPr/>
          <p:nvPr/>
        </p:nvSpPr>
        <p:spPr>
          <a:xfrm>
            <a:off x="677334" y="5793896"/>
            <a:ext cx="5978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t-Test: Two-Sample Assuming Unequal Variances; p&lt;0.05</a:t>
            </a:r>
          </a:p>
        </p:txBody>
      </p:sp>
    </p:spTree>
    <p:extLst>
      <p:ext uri="{BB962C8B-B14F-4D97-AF65-F5344CB8AC3E}">
        <p14:creationId xmlns:p14="http://schemas.microsoft.com/office/powerpoint/2010/main" val="25645009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age matter?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97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for OS vs </a:t>
            </a:r>
            <a:r>
              <a:rPr lang="en-US" dirty="0">
                <a:solidFill>
                  <a:srgbClr val="92D050"/>
                </a:solidFill>
              </a:rPr>
              <a:t>Gen Pop</a:t>
            </a:r>
            <a:r>
              <a:rPr lang="en-US" dirty="0"/>
              <a:t> dogs based on age 2016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727343"/>
              </p:ext>
            </p:extLst>
          </p:nvPr>
        </p:nvGraphicFramePr>
        <p:xfrm>
          <a:off x="2293296" y="2343468"/>
          <a:ext cx="536474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86">
                  <a:extLst>
                    <a:ext uri="{9D8B030D-6E8A-4147-A177-3AD203B41FA5}">
                      <a16:colId xmlns:a16="http://schemas.microsoft.com/office/drawing/2014/main" val="3899363664"/>
                    </a:ext>
                  </a:extLst>
                </a:gridCol>
                <a:gridCol w="1341186">
                  <a:extLst>
                    <a:ext uri="{9D8B030D-6E8A-4147-A177-3AD203B41FA5}">
                      <a16:colId xmlns:a16="http://schemas.microsoft.com/office/drawing/2014/main" val="1949797663"/>
                    </a:ext>
                  </a:extLst>
                </a:gridCol>
                <a:gridCol w="1341186">
                  <a:extLst>
                    <a:ext uri="{9D8B030D-6E8A-4147-A177-3AD203B41FA5}">
                      <a16:colId xmlns:a16="http://schemas.microsoft.com/office/drawing/2014/main" val="1446042935"/>
                    </a:ext>
                  </a:extLst>
                </a:gridCol>
                <a:gridCol w="1341186">
                  <a:extLst>
                    <a:ext uri="{9D8B030D-6E8A-4147-A177-3AD203B41FA5}">
                      <a16:colId xmlns:a16="http://schemas.microsoft.com/office/drawing/2014/main" val="3812193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r>
                        <a:rPr lang="en-US" baseline="0" dirty="0"/>
                        <a:t>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dogs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dogs (%)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1939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/>
                        <a:t>&lt;1yr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 (32)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294 (46)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365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(9)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 (6)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8326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(56)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 (17)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0194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188 (30)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3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633 (100)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75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9004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for OS vs </a:t>
            </a:r>
            <a:r>
              <a:rPr lang="en-US" dirty="0">
                <a:solidFill>
                  <a:srgbClr val="92D050"/>
                </a:solidFill>
              </a:rPr>
              <a:t>Gen Pop </a:t>
            </a:r>
            <a:r>
              <a:rPr lang="en-US" dirty="0"/>
              <a:t>dogs based on age 2016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275584"/>
              </p:ext>
            </p:extLst>
          </p:nvPr>
        </p:nvGraphicFramePr>
        <p:xfrm>
          <a:off x="2293296" y="2429530"/>
          <a:ext cx="536474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86">
                  <a:extLst>
                    <a:ext uri="{9D8B030D-6E8A-4147-A177-3AD203B41FA5}">
                      <a16:colId xmlns:a16="http://schemas.microsoft.com/office/drawing/2014/main" val="3899363664"/>
                    </a:ext>
                  </a:extLst>
                </a:gridCol>
                <a:gridCol w="1341186">
                  <a:extLst>
                    <a:ext uri="{9D8B030D-6E8A-4147-A177-3AD203B41FA5}">
                      <a16:colId xmlns:a16="http://schemas.microsoft.com/office/drawing/2014/main" val="1949797663"/>
                    </a:ext>
                  </a:extLst>
                </a:gridCol>
                <a:gridCol w="1341186">
                  <a:extLst>
                    <a:ext uri="{9D8B030D-6E8A-4147-A177-3AD203B41FA5}">
                      <a16:colId xmlns:a16="http://schemas.microsoft.com/office/drawing/2014/main" val="1446042935"/>
                    </a:ext>
                  </a:extLst>
                </a:gridCol>
                <a:gridCol w="1341186">
                  <a:extLst>
                    <a:ext uri="{9D8B030D-6E8A-4147-A177-3AD203B41FA5}">
                      <a16:colId xmlns:a16="http://schemas.microsoft.com/office/drawing/2014/main" val="3812193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r>
                        <a:rPr lang="en-US" baseline="0" dirty="0"/>
                        <a:t>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dogs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dogs (%)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1939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/>
                        <a:t>1-5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yr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 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583 (28)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365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Euth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76 (41)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332(16)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8326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 (30)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242(12)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0194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905 (44)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3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Total/Ave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184(100)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633 (100)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75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8566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Outcome/LOS for OS vs </a:t>
            </a:r>
            <a:r>
              <a:rPr lang="en-US" dirty="0">
                <a:solidFill>
                  <a:srgbClr val="92D050"/>
                </a:solidFill>
              </a:rPr>
              <a:t>Gen Pop </a:t>
            </a:r>
            <a:r>
              <a:rPr lang="en-US" dirty="0"/>
              <a:t>dogs based on age 2016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1302209"/>
              </p:ext>
            </p:extLst>
          </p:nvPr>
        </p:nvGraphicFramePr>
        <p:xfrm>
          <a:off x="2293296" y="2386499"/>
          <a:ext cx="536474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86">
                  <a:extLst>
                    <a:ext uri="{9D8B030D-6E8A-4147-A177-3AD203B41FA5}">
                      <a16:colId xmlns:a16="http://schemas.microsoft.com/office/drawing/2014/main" val="3899363664"/>
                    </a:ext>
                  </a:extLst>
                </a:gridCol>
                <a:gridCol w="1341186">
                  <a:extLst>
                    <a:ext uri="{9D8B030D-6E8A-4147-A177-3AD203B41FA5}">
                      <a16:colId xmlns:a16="http://schemas.microsoft.com/office/drawing/2014/main" val="1949797663"/>
                    </a:ext>
                  </a:extLst>
                </a:gridCol>
                <a:gridCol w="1341186">
                  <a:extLst>
                    <a:ext uri="{9D8B030D-6E8A-4147-A177-3AD203B41FA5}">
                      <a16:colId xmlns:a16="http://schemas.microsoft.com/office/drawing/2014/main" val="1446042935"/>
                    </a:ext>
                  </a:extLst>
                </a:gridCol>
                <a:gridCol w="1341186">
                  <a:extLst>
                    <a:ext uri="{9D8B030D-6E8A-4147-A177-3AD203B41FA5}">
                      <a16:colId xmlns:a16="http://schemas.microsoft.com/office/drawing/2014/main" val="3812193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r>
                        <a:rPr lang="en-US" baseline="0" dirty="0"/>
                        <a:t>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dogs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dogs (%)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1939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/>
                        <a:t>&gt;5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yr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 (18)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129 (18)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365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Euth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39 (51)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61(8)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8326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(30)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51(7)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0194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(26)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491 (67)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3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Total/Ave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729 (100)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75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4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ASPCA Position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“believes that pets and people belong together”</a:t>
            </a:r>
          </a:p>
          <a:p>
            <a:r>
              <a:rPr lang="en-US" dirty="0"/>
              <a:t>“financial circumstances alone are not reliable indicators of the capacity to love and care for a companion animal”</a:t>
            </a:r>
          </a:p>
          <a:p>
            <a:r>
              <a:rPr lang="en-US" dirty="0"/>
              <a:t>“strong bonds between people and pets make for stronger communities”</a:t>
            </a:r>
          </a:p>
          <a:p>
            <a:endParaRPr lang="en-US" dirty="0"/>
          </a:p>
          <a:p>
            <a:r>
              <a:rPr lang="en-US" dirty="0"/>
              <a:t>Strong position statement &amp; focus on pet retention</a:t>
            </a:r>
          </a:p>
          <a:p>
            <a:pPr lvl="1"/>
            <a:r>
              <a:rPr lang="en-US" dirty="0"/>
              <a:t>“Pet Retention” grants available</a:t>
            </a:r>
          </a:p>
        </p:txBody>
      </p:sp>
    </p:spTree>
    <p:extLst>
      <p:ext uri="{BB962C8B-B14F-4D97-AF65-F5344CB8AC3E}">
        <p14:creationId xmlns:p14="http://schemas.microsoft.com/office/powerpoint/2010/main" val="36942053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Outcome/LOS for OS vs </a:t>
            </a:r>
            <a:r>
              <a:rPr lang="en-US" dirty="0">
                <a:solidFill>
                  <a:srgbClr val="92D050"/>
                </a:solidFill>
              </a:rPr>
              <a:t>Gen Pop </a:t>
            </a:r>
            <a:r>
              <a:rPr lang="en-US" dirty="0"/>
              <a:t>dogs based on age 2016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386654"/>
              </p:ext>
            </p:extLst>
          </p:nvPr>
        </p:nvGraphicFramePr>
        <p:xfrm>
          <a:off x="2293296" y="2311195"/>
          <a:ext cx="536474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86">
                  <a:extLst>
                    <a:ext uri="{9D8B030D-6E8A-4147-A177-3AD203B41FA5}">
                      <a16:colId xmlns:a16="http://schemas.microsoft.com/office/drawing/2014/main" val="3899363664"/>
                    </a:ext>
                  </a:extLst>
                </a:gridCol>
                <a:gridCol w="1341186">
                  <a:extLst>
                    <a:ext uri="{9D8B030D-6E8A-4147-A177-3AD203B41FA5}">
                      <a16:colId xmlns:a16="http://schemas.microsoft.com/office/drawing/2014/main" val="1949797663"/>
                    </a:ext>
                  </a:extLst>
                </a:gridCol>
                <a:gridCol w="1341186">
                  <a:extLst>
                    <a:ext uri="{9D8B030D-6E8A-4147-A177-3AD203B41FA5}">
                      <a16:colId xmlns:a16="http://schemas.microsoft.com/office/drawing/2014/main" val="1446042935"/>
                    </a:ext>
                  </a:extLst>
                </a:gridCol>
                <a:gridCol w="1341186">
                  <a:extLst>
                    <a:ext uri="{9D8B030D-6E8A-4147-A177-3AD203B41FA5}">
                      <a16:colId xmlns:a16="http://schemas.microsoft.com/office/drawing/2014/main" val="3812193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r>
                        <a:rPr lang="en-US" baseline="0" dirty="0"/>
                        <a:t>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dogs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dogs (%)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1939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/>
                        <a:t>No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9 (1)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365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Euth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30 (75)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220(27)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8326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35(4)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0194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538 (66)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3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Total/Ave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813 (100)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75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7329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size matter?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0308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for OS vs </a:t>
            </a:r>
            <a:r>
              <a:rPr lang="en-US" dirty="0">
                <a:solidFill>
                  <a:srgbClr val="92D050"/>
                </a:solidFill>
              </a:rPr>
              <a:t>Gen Pop </a:t>
            </a:r>
            <a:r>
              <a:rPr lang="en-US" dirty="0"/>
              <a:t>dogs based on size 2016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439733"/>
              </p:ext>
            </p:extLst>
          </p:nvPr>
        </p:nvGraphicFramePr>
        <p:xfrm>
          <a:off x="2293296" y="2246649"/>
          <a:ext cx="536474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86">
                  <a:extLst>
                    <a:ext uri="{9D8B030D-6E8A-4147-A177-3AD203B41FA5}">
                      <a16:colId xmlns:a16="http://schemas.microsoft.com/office/drawing/2014/main" val="3899363664"/>
                    </a:ext>
                  </a:extLst>
                </a:gridCol>
                <a:gridCol w="1341186">
                  <a:extLst>
                    <a:ext uri="{9D8B030D-6E8A-4147-A177-3AD203B41FA5}">
                      <a16:colId xmlns:a16="http://schemas.microsoft.com/office/drawing/2014/main" val="1949797663"/>
                    </a:ext>
                  </a:extLst>
                </a:gridCol>
                <a:gridCol w="1341186">
                  <a:extLst>
                    <a:ext uri="{9D8B030D-6E8A-4147-A177-3AD203B41FA5}">
                      <a16:colId xmlns:a16="http://schemas.microsoft.com/office/drawing/2014/main" val="1446042935"/>
                    </a:ext>
                  </a:extLst>
                </a:gridCol>
                <a:gridCol w="1341186">
                  <a:extLst>
                    <a:ext uri="{9D8B030D-6E8A-4147-A177-3AD203B41FA5}">
                      <a16:colId xmlns:a16="http://schemas.microsoft.com/office/drawing/2014/main" val="3812193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dogs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dogs (%)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1939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/>
                        <a:t>Toy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(27)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 (32)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365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Euth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10 (33)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31 (11)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8326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 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 (3)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0194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108 (40)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3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Total/Ave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 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272 (100)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75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7482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for OS vs </a:t>
            </a:r>
            <a:r>
              <a:rPr lang="en-US" dirty="0">
                <a:solidFill>
                  <a:srgbClr val="92D050"/>
                </a:solidFill>
              </a:rPr>
              <a:t>Gen Pop </a:t>
            </a:r>
            <a:r>
              <a:rPr lang="en-US" dirty="0"/>
              <a:t>dogs based on size 2016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220652"/>
              </p:ext>
            </p:extLst>
          </p:nvPr>
        </p:nvGraphicFramePr>
        <p:xfrm>
          <a:off x="2293296" y="2461802"/>
          <a:ext cx="536474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86">
                  <a:extLst>
                    <a:ext uri="{9D8B030D-6E8A-4147-A177-3AD203B41FA5}">
                      <a16:colId xmlns:a16="http://schemas.microsoft.com/office/drawing/2014/main" val="3899363664"/>
                    </a:ext>
                  </a:extLst>
                </a:gridCol>
                <a:gridCol w="1341186">
                  <a:extLst>
                    <a:ext uri="{9D8B030D-6E8A-4147-A177-3AD203B41FA5}">
                      <a16:colId xmlns:a16="http://schemas.microsoft.com/office/drawing/2014/main" val="1949797663"/>
                    </a:ext>
                  </a:extLst>
                </a:gridCol>
                <a:gridCol w="1341186">
                  <a:extLst>
                    <a:ext uri="{9D8B030D-6E8A-4147-A177-3AD203B41FA5}">
                      <a16:colId xmlns:a16="http://schemas.microsoft.com/office/drawing/2014/main" val="1446042935"/>
                    </a:ext>
                  </a:extLst>
                </a:gridCol>
                <a:gridCol w="1341186">
                  <a:extLst>
                    <a:ext uri="{9D8B030D-6E8A-4147-A177-3AD203B41FA5}">
                      <a16:colId xmlns:a16="http://schemas.microsoft.com/office/drawing/2014/main" val="3812193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dogs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dogs (%)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1939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(28)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515 (35)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365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Euth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30 (26)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159 (11)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8326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(43)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194 (13)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0194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594 (41)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3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Total/Ave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116 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1462 (100)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75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6144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Outcome/LOS for OS vs </a:t>
            </a:r>
            <a:r>
              <a:rPr lang="en-US" dirty="0">
                <a:solidFill>
                  <a:srgbClr val="92D050"/>
                </a:solidFill>
              </a:rPr>
              <a:t>Gen Pop </a:t>
            </a:r>
            <a:r>
              <a:rPr lang="en-US" dirty="0"/>
              <a:t>dogs based on size 2016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477403"/>
              </p:ext>
            </p:extLst>
          </p:nvPr>
        </p:nvGraphicFramePr>
        <p:xfrm>
          <a:off x="2293296" y="2494075"/>
          <a:ext cx="536474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86">
                  <a:extLst>
                    <a:ext uri="{9D8B030D-6E8A-4147-A177-3AD203B41FA5}">
                      <a16:colId xmlns:a16="http://schemas.microsoft.com/office/drawing/2014/main" val="3899363664"/>
                    </a:ext>
                  </a:extLst>
                </a:gridCol>
                <a:gridCol w="1341186">
                  <a:extLst>
                    <a:ext uri="{9D8B030D-6E8A-4147-A177-3AD203B41FA5}">
                      <a16:colId xmlns:a16="http://schemas.microsoft.com/office/drawing/2014/main" val="1949797663"/>
                    </a:ext>
                  </a:extLst>
                </a:gridCol>
                <a:gridCol w="1341186">
                  <a:extLst>
                    <a:ext uri="{9D8B030D-6E8A-4147-A177-3AD203B41FA5}">
                      <a16:colId xmlns:a16="http://schemas.microsoft.com/office/drawing/2014/main" val="1446042935"/>
                    </a:ext>
                  </a:extLst>
                </a:gridCol>
                <a:gridCol w="1341186">
                  <a:extLst>
                    <a:ext uri="{9D8B030D-6E8A-4147-A177-3AD203B41FA5}">
                      <a16:colId xmlns:a16="http://schemas.microsoft.com/office/drawing/2014/main" val="3812193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dogs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dogs (%)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1939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168 (17)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365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Euth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46 (61)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190 (19)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8326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 (8)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0194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559 (56)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3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Total/Ave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75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995 (100)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75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0052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for OS vs </a:t>
            </a:r>
            <a:r>
              <a:rPr lang="en-US" dirty="0">
                <a:solidFill>
                  <a:srgbClr val="92D050"/>
                </a:solidFill>
              </a:rPr>
              <a:t>Gen Pop </a:t>
            </a:r>
            <a:r>
              <a:rPr lang="en-US" dirty="0"/>
              <a:t>dogs based on size 2016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539646"/>
              </p:ext>
            </p:extLst>
          </p:nvPr>
        </p:nvGraphicFramePr>
        <p:xfrm>
          <a:off x="2293296" y="2375741"/>
          <a:ext cx="536474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86">
                  <a:extLst>
                    <a:ext uri="{9D8B030D-6E8A-4147-A177-3AD203B41FA5}">
                      <a16:colId xmlns:a16="http://schemas.microsoft.com/office/drawing/2014/main" val="3899363664"/>
                    </a:ext>
                  </a:extLst>
                </a:gridCol>
                <a:gridCol w="1341186">
                  <a:extLst>
                    <a:ext uri="{9D8B030D-6E8A-4147-A177-3AD203B41FA5}">
                      <a16:colId xmlns:a16="http://schemas.microsoft.com/office/drawing/2014/main" val="1949797663"/>
                    </a:ext>
                  </a:extLst>
                </a:gridCol>
                <a:gridCol w="1341186">
                  <a:extLst>
                    <a:ext uri="{9D8B030D-6E8A-4147-A177-3AD203B41FA5}">
                      <a16:colId xmlns:a16="http://schemas.microsoft.com/office/drawing/2014/main" val="1446042935"/>
                    </a:ext>
                  </a:extLst>
                </a:gridCol>
                <a:gridCol w="1341186">
                  <a:extLst>
                    <a:ext uri="{9D8B030D-6E8A-4147-A177-3AD203B41FA5}">
                      <a16:colId xmlns:a16="http://schemas.microsoft.com/office/drawing/2014/main" val="3812193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dogs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dogs (%)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1939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  <a:r>
                        <a:rPr lang="en-US" baseline="0" dirty="0"/>
                        <a:t> (10)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365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Euth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57 (60)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248 (21)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8326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 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 (6)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0194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757 (63)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3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Total/Ave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95 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1200(100)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75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2787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for OS vs </a:t>
            </a:r>
            <a:r>
              <a:rPr lang="en-US" dirty="0">
                <a:solidFill>
                  <a:srgbClr val="92D050"/>
                </a:solidFill>
              </a:rPr>
              <a:t>Gen Pop </a:t>
            </a:r>
            <a:r>
              <a:rPr lang="en-US" dirty="0"/>
              <a:t>dogs based on size 2016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94170"/>
              </p:ext>
            </p:extLst>
          </p:nvPr>
        </p:nvGraphicFramePr>
        <p:xfrm>
          <a:off x="2293296" y="2397257"/>
          <a:ext cx="536474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86">
                  <a:extLst>
                    <a:ext uri="{9D8B030D-6E8A-4147-A177-3AD203B41FA5}">
                      <a16:colId xmlns:a16="http://schemas.microsoft.com/office/drawing/2014/main" val="3899363664"/>
                    </a:ext>
                  </a:extLst>
                </a:gridCol>
                <a:gridCol w="1341186">
                  <a:extLst>
                    <a:ext uri="{9D8B030D-6E8A-4147-A177-3AD203B41FA5}">
                      <a16:colId xmlns:a16="http://schemas.microsoft.com/office/drawing/2014/main" val="1949797663"/>
                    </a:ext>
                  </a:extLst>
                </a:gridCol>
                <a:gridCol w="1341186">
                  <a:extLst>
                    <a:ext uri="{9D8B030D-6E8A-4147-A177-3AD203B41FA5}">
                      <a16:colId xmlns:a16="http://schemas.microsoft.com/office/drawing/2014/main" val="1446042935"/>
                    </a:ext>
                  </a:extLst>
                </a:gridCol>
                <a:gridCol w="1341186">
                  <a:extLst>
                    <a:ext uri="{9D8B030D-6E8A-4147-A177-3AD203B41FA5}">
                      <a16:colId xmlns:a16="http://schemas.microsoft.com/office/drawing/2014/main" val="3812193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dogs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dogs (%)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1939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/>
                        <a:t>X-large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(22)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(9)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365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Euth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5 (56)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17 (22)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8326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(22)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(3)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0194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 (67)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3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Total/Ave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 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78 (100)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75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4565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on Dogs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t-Test showed: </a:t>
            </a:r>
          </a:p>
          <a:p>
            <a:pPr lvl="1"/>
            <a:r>
              <a:rPr lang="en-US" dirty="0"/>
              <a:t>More OS euthanized vs Gen Pop (42% vs 15%)</a:t>
            </a:r>
          </a:p>
          <a:p>
            <a:pPr lvl="1"/>
            <a:r>
              <a:rPr lang="en-US" dirty="0"/>
              <a:t>Stat significantly more dogs in the OS group are transferred</a:t>
            </a:r>
          </a:p>
          <a:p>
            <a:pPr lvl="1"/>
            <a:r>
              <a:rPr lang="en-US" dirty="0"/>
              <a:t>More dogs in Gen Pop are RTO</a:t>
            </a:r>
          </a:p>
          <a:p>
            <a:pPr lvl="1"/>
            <a:r>
              <a:rPr lang="en-US" dirty="0"/>
              <a:t>No difference in LOS</a:t>
            </a:r>
          </a:p>
          <a:p>
            <a:r>
              <a:rPr lang="en-US" dirty="0"/>
              <a:t>Age a factor on outcome?</a:t>
            </a:r>
          </a:p>
          <a:p>
            <a:pPr lvl="1"/>
            <a:r>
              <a:rPr lang="en-US" dirty="0"/>
              <a:t>&lt;1yr group euth rate 9%</a:t>
            </a:r>
          </a:p>
          <a:p>
            <a:pPr lvl="1"/>
            <a:r>
              <a:rPr lang="en-US" dirty="0"/>
              <a:t>All other age groups 40-50%</a:t>
            </a:r>
          </a:p>
        </p:txBody>
      </p:sp>
    </p:spTree>
    <p:extLst>
      <p:ext uri="{BB962C8B-B14F-4D97-AF65-F5344CB8AC3E}">
        <p14:creationId xmlns:p14="http://schemas.microsoft.com/office/powerpoint/2010/main" val="9441432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675B-C5A1-47F7-9C56-90D095F6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on Dogs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C21AF-9AC9-4559-8ED4-7DAE0AFB3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 a factor on outcome?</a:t>
            </a:r>
          </a:p>
          <a:p>
            <a:pPr lvl="1"/>
            <a:r>
              <a:rPr lang="en-US" dirty="0"/>
              <a:t>% of Medium, large, and x-large dogs euthanasia: &gt;50%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893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7EBA-110E-46D0-A400-B00775CE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Insights on OS Population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F2CAF-5FEA-40B8-97F6-A41FB491C2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7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$$$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ASPCA Pet Retention Grant</a:t>
            </a:r>
          </a:p>
          <a:p>
            <a:r>
              <a:rPr lang="en-US" dirty="0"/>
              <a:t>As part of the grant application, survey on owners using the ASPCA questionnaire</a:t>
            </a:r>
          </a:p>
          <a:p>
            <a:r>
              <a:rPr lang="en-US" dirty="0"/>
              <a:t># of dogs &amp; cats relinquished by owners: </a:t>
            </a:r>
          </a:p>
          <a:p>
            <a:pPr lvl="1"/>
            <a:r>
              <a:rPr lang="en-US" dirty="0"/>
              <a:t>~530 in 2016</a:t>
            </a:r>
          </a:p>
          <a:p>
            <a:r>
              <a:rPr lang="en-US" dirty="0"/>
              <a:t>21 owners surveyed using the ASPCA questionnaire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5375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C260-BCAC-439D-80A4-3D39B598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Reasons for Canine 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4D508-0F5F-4B25-828A-170C37AFB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327 dogs/forms reviewed for reasons for relinquishment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424B57-9133-4415-A05C-8E40896DE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287563"/>
              </p:ext>
            </p:extLst>
          </p:nvPr>
        </p:nvGraphicFramePr>
        <p:xfrm>
          <a:off x="911668" y="3505897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4343550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13863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Reasons for Canine 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of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89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Aggression (people/pets)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44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Costs (unspecified general vs vet costs)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9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088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7914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6EB25-1DAA-4CC5-8620-C0DEBF1C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Reasons for Feline 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B3C3C2-9675-43B2-849F-2BBE16CB9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189 cats/forms reviewed for reasons for relinquishment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17C5C3-623F-490D-9A6E-573AD89A7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662704"/>
              </p:ext>
            </p:extLst>
          </p:nvPr>
        </p:nvGraphicFramePr>
        <p:xfrm>
          <a:off x="911668" y="335929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022645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40918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Reasons for Feline 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of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87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Aggression (pets/people)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42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973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 many pets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434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7946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2BCC-A7D5-4F69-9A4E-ADFFF5076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 for Euthanasia of OS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9699-9485-4FD5-8672-3E9E225E5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38 cats and 131 dogs from the OS population euthanized at the shelter 2016</a:t>
            </a:r>
          </a:p>
          <a:p>
            <a:r>
              <a:rPr lang="en-US" dirty="0"/>
              <a:t>Aggression-hx of aggression or displayed while at shelter towards people/animals</a:t>
            </a:r>
          </a:p>
          <a:p>
            <a:r>
              <a:rPr lang="en-US" dirty="0"/>
              <a:t>Medical-severe trauma, uncontrolled pain, cancer, chronic dz</a:t>
            </a:r>
          </a:p>
          <a:p>
            <a:r>
              <a:rPr lang="en-US" dirty="0"/>
              <a:t>Inappropriate behavior-destructive, fearful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3F6685-56AD-4E89-83D3-0CD4CFF3C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815965"/>
              </p:ext>
            </p:extLst>
          </p:nvPr>
        </p:nvGraphicFramePr>
        <p:xfrm>
          <a:off x="911668" y="4417351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328341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358900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72536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Euthanasia Reason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of Cats Euthanized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of Dogs Euthanized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49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4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884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Inappropriate Behavior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4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718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0704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3A48-A917-4E58-BCAB-DC967253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on OS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BC96B-785C-444F-BEE0-6B1F9D936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both dogs and cats </a:t>
            </a:r>
          </a:p>
          <a:p>
            <a:pPr lvl="1"/>
            <a:r>
              <a:rPr lang="en-US" dirty="0"/>
              <a:t>Main reason for relinquishment-Behavior (aggression)</a:t>
            </a:r>
          </a:p>
          <a:p>
            <a:pPr lvl="1"/>
            <a:r>
              <a:rPr lang="en-US" dirty="0"/>
              <a:t>Main reason for euthanasia for OS population-Behavior (aggression, inappropriate behavior)</a:t>
            </a:r>
          </a:p>
          <a:p>
            <a:pPr lvl="1"/>
            <a:r>
              <a:rPr lang="en-US" dirty="0"/>
              <a:t>Euthanasia rate is significantly higher for OS than gen pop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4393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 Retention Grant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dirty="0"/>
              <a:t>Grant recipients: 75% for medical, 11% only for behavior</a:t>
            </a:r>
          </a:p>
          <a:p>
            <a:pPr marL="342900" lvl="1" indent="-342900"/>
            <a:r>
              <a:rPr lang="en-US" dirty="0"/>
              <a:t>Main reason for relinquishment and euthanasia-BEHAVIOR</a:t>
            </a:r>
          </a:p>
          <a:p>
            <a:pPr marL="342900" lvl="1" indent="-342900"/>
            <a:r>
              <a:rPr lang="en-US" dirty="0"/>
              <a:t>How do we better serve our population (owner &amp; pets)?</a:t>
            </a:r>
          </a:p>
          <a:p>
            <a:pPr marL="742950" lvl="2" indent="-342900"/>
            <a:r>
              <a:rPr lang="en-US" dirty="0"/>
              <a:t>Education</a:t>
            </a:r>
          </a:p>
          <a:p>
            <a:pPr marL="742950" lvl="2" indent="-342900"/>
            <a:r>
              <a:rPr lang="en-US" dirty="0"/>
              <a:t>Free training workshop</a:t>
            </a:r>
          </a:p>
          <a:p>
            <a:pPr marL="742950" lvl="2" indent="-342900"/>
            <a:r>
              <a:rPr lang="en-US" dirty="0"/>
              <a:t>Behavior Helpline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2364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72AB4-8309-4382-9A5B-33975433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 Retention Grant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A021A-E134-453D-8FC9-C9C4582A2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dirty="0"/>
              <a:t>Animal Welfare: is it always better to pets in their original homes?</a:t>
            </a:r>
          </a:p>
          <a:p>
            <a:pPr marL="742950" lvl="2" indent="-342900"/>
            <a:r>
              <a:rPr lang="en-US" dirty="0"/>
              <a:t>No shows, unable to follow up</a:t>
            </a:r>
          </a:p>
          <a:p>
            <a:pPr marL="742950" lvl="2" indent="-342900"/>
            <a:r>
              <a:rPr lang="en-US" dirty="0"/>
              <a:t>Average medical cost: $776/animal</a:t>
            </a:r>
          </a:p>
          <a:p>
            <a:pPr marL="742950" lvl="2" indent="-342900"/>
            <a:r>
              <a:rPr lang="en-US" dirty="0"/>
              <a:t>Current cost for in-shelter care per animal with average length of stay of 10 days: $331</a:t>
            </a:r>
          </a:p>
          <a:p>
            <a:pPr marL="1200150" lvl="3" indent="-342900"/>
            <a:r>
              <a:rPr lang="en-US" dirty="0"/>
              <a:t>Addition cost for medical care</a:t>
            </a:r>
          </a:p>
        </p:txBody>
      </p:sp>
    </p:spTree>
    <p:extLst>
      <p:ext uri="{BB962C8B-B14F-4D97-AF65-F5344CB8AC3E}">
        <p14:creationId xmlns:p14="http://schemas.microsoft.com/office/powerpoint/2010/main" val="5191653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Janin Polcovich (CSU)</a:t>
            </a:r>
          </a:p>
          <a:p>
            <a:r>
              <a:rPr lang="en-US" dirty="0"/>
              <a:t>Lindsay O’Connell (CSU)</a:t>
            </a:r>
          </a:p>
          <a:p>
            <a:r>
              <a:rPr lang="en-US" dirty="0"/>
              <a:t>Claire Hovenga (CSU)</a:t>
            </a:r>
          </a:p>
          <a:p>
            <a:r>
              <a:rPr lang="en-US" dirty="0"/>
              <a:t>Lindsey Creswell (DAP)</a:t>
            </a:r>
          </a:p>
          <a:p>
            <a:r>
              <a:rPr lang="en-US" dirty="0"/>
              <a:t>Dr. Kourtney McCarthy (DAP)</a:t>
            </a:r>
          </a:p>
          <a:p>
            <a:r>
              <a:rPr lang="en-US" dirty="0"/>
              <a:t>Madeleine Binsfrahm (DAP)</a:t>
            </a:r>
          </a:p>
          <a:p>
            <a:r>
              <a:rPr lang="en-US" dirty="0"/>
              <a:t>Tracy Koss (DAP)</a:t>
            </a:r>
          </a:p>
          <a:p>
            <a:r>
              <a:rPr lang="en-US" dirty="0"/>
              <a:t>Rodrigo Picasarri Linzuain (DAP)</a:t>
            </a:r>
          </a:p>
          <a:p>
            <a:r>
              <a:rPr lang="en-US" dirty="0"/>
              <a:t>Brad Hartman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93AB6-DDDA-4163-990E-BF45C6C3E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0" y="4677515"/>
            <a:ext cx="3048000" cy="188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1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ASPCA Questionnaire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1031" y="2160588"/>
            <a:ext cx="570997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48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ASPCA Pet Retention Grant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DAP awarded $50,000 from ASPCA</a:t>
            </a:r>
          </a:p>
          <a:p>
            <a:r>
              <a:rPr lang="en-US" dirty="0"/>
              <a:t>DAP committing further $25,000 to this project</a:t>
            </a:r>
          </a:p>
          <a:p>
            <a:r>
              <a:rPr lang="en-US" dirty="0"/>
              <a:t>one-year pilot program (2017)</a:t>
            </a:r>
          </a:p>
          <a:p>
            <a:r>
              <a:rPr lang="en-US" dirty="0"/>
              <a:t>Target: 40 dogs and 20 cats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8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 Retention Program Proposal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842851"/>
              </p:ext>
            </p:extLst>
          </p:nvPr>
        </p:nvGraphicFramePr>
        <p:xfrm>
          <a:off x="1559860" y="1527590"/>
          <a:ext cx="6960195" cy="5045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485">
                  <a:extLst>
                    <a:ext uri="{9D8B030D-6E8A-4147-A177-3AD203B41FA5}">
                      <a16:colId xmlns:a16="http://schemas.microsoft.com/office/drawing/2014/main" val="1333563472"/>
                    </a:ext>
                  </a:extLst>
                </a:gridCol>
                <a:gridCol w="3227125">
                  <a:extLst>
                    <a:ext uri="{9D8B030D-6E8A-4147-A177-3AD203B41FA5}">
                      <a16:colId xmlns:a16="http://schemas.microsoft.com/office/drawing/2014/main" val="1317842918"/>
                    </a:ext>
                  </a:extLst>
                </a:gridCol>
                <a:gridCol w="1189661">
                  <a:extLst>
                    <a:ext uri="{9D8B030D-6E8A-4147-A177-3AD203B41FA5}">
                      <a16:colId xmlns:a16="http://schemas.microsoft.com/office/drawing/2014/main" val="2566071463"/>
                    </a:ext>
                  </a:extLst>
                </a:gridCol>
                <a:gridCol w="1134962">
                  <a:extLst>
                    <a:ext uri="{9D8B030D-6E8A-4147-A177-3AD203B41FA5}">
                      <a16:colId xmlns:a16="http://schemas.microsoft.com/office/drawing/2014/main" val="2609557159"/>
                    </a:ext>
                  </a:extLst>
                </a:gridCol>
                <a:gridCol w="1134962">
                  <a:extLst>
                    <a:ext uri="{9D8B030D-6E8A-4147-A177-3AD203B41FA5}">
                      <a16:colId xmlns:a16="http://schemas.microsoft.com/office/drawing/2014/main" val="2371396528"/>
                    </a:ext>
                  </a:extLst>
                </a:gridCol>
              </a:tblGrid>
              <a:tr h="170370">
                <a:tc gridSpan="2"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 dirty="0">
                          <a:effectLst/>
                        </a:rPr>
                        <a:t>ASPCA Award: </a:t>
                      </a:r>
                      <a:endParaRPr lang="en-US" sz="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$50,000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/>
                </a:tc>
                <a:extLst>
                  <a:ext uri="{0D108BD9-81ED-4DB2-BD59-A6C34878D82A}">
                    <a16:rowId xmlns:a16="http://schemas.microsoft.com/office/drawing/2014/main" val="2508672760"/>
                  </a:ext>
                </a:extLst>
              </a:tr>
              <a:tr h="170370">
                <a:tc gridSpan="2"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 dirty="0">
                          <a:effectLst/>
                        </a:rPr>
                        <a:t>Denver Animal Protection commitment:</a:t>
                      </a:r>
                      <a:endParaRPr lang="en-US" sz="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$25,000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/>
                </a:tc>
                <a:extLst>
                  <a:ext uri="{0D108BD9-81ED-4DB2-BD59-A6C34878D82A}">
                    <a16:rowId xmlns:a16="http://schemas.microsoft.com/office/drawing/2014/main" val="885015336"/>
                  </a:ext>
                </a:extLst>
              </a:tr>
              <a:tr h="17037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 dirty="0">
                          <a:effectLst/>
                        </a:rPr>
                        <a:t>covered by</a:t>
                      </a:r>
                      <a:endParaRPr lang="en-US" sz="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18378"/>
                  </a:ext>
                </a:extLst>
              </a:tr>
              <a:tr h="3407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ASPCA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Denver Animal Protection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ctr"/>
                </a:tc>
                <a:extLst>
                  <a:ext uri="{0D108BD9-81ED-4DB2-BD59-A6C34878D82A}">
                    <a16:rowId xmlns:a16="http://schemas.microsoft.com/office/drawing/2014/main" val="1183332675"/>
                  </a:ext>
                </a:extLst>
              </a:tr>
              <a:tr h="18740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Medical Care and Treatments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$40,000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$35,000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$5,000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extLst>
                  <a:ext uri="{0D108BD9-81ED-4DB2-BD59-A6C34878D82A}">
                    <a16:rowId xmlns:a16="http://schemas.microsoft.com/office/drawing/2014/main" val="1375941753"/>
                  </a:ext>
                </a:extLst>
              </a:tr>
              <a:tr h="18740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Medications: including flea/tick, ear and skin infections, and URI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extLst>
                  <a:ext uri="{0D108BD9-81ED-4DB2-BD59-A6C34878D82A}">
                    <a16:rowId xmlns:a16="http://schemas.microsoft.com/office/drawing/2014/main" val="2671047343"/>
                  </a:ext>
                </a:extLst>
              </a:tr>
              <a:tr h="18740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Diagnostics: including x-rays and blood tests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extLst>
                  <a:ext uri="{0D108BD9-81ED-4DB2-BD59-A6C34878D82A}">
                    <a16:rowId xmlns:a16="http://schemas.microsoft.com/office/drawing/2014/main" val="1005760353"/>
                  </a:ext>
                </a:extLst>
              </a:tr>
              <a:tr h="3017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Other vet care: including tumor removal and repairing broken bones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extLst>
                  <a:ext uri="{0D108BD9-81ED-4DB2-BD59-A6C34878D82A}">
                    <a16:rowId xmlns:a16="http://schemas.microsoft.com/office/drawing/2014/main" val="2000554048"/>
                  </a:ext>
                </a:extLst>
              </a:tr>
              <a:tr h="17037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extLst>
                  <a:ext uri="{0D108BD9-81ED-4DB2-BD59-A6C34878D82A}">
                    <a16:rowId xmlns:a16="http://schemas.microsoft.com/office/drawing/2014/main" val="1555808807"/>
                  </a:ext>
                </a:extLst>
              </a:tr>
              <a:tr h="17037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Pet Retention Supplies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$12,500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$10,000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$2,500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extLst>
                  <a:ext uri="{0D108BD9-81ED-4DB2-BD59-A6C34878D82A}">
                    <a16:rowId xmlns:a16="http://schemas.microsoft.com/office/drawing/2014/main" val="165572181"/>
                  </a:ext>
                </a:extLst>
              </a:tr>
              <a:tr h="3407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Pet food and pet products: including  litter, leashes, ID tags, behavioral toys, and bedding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extLst>
                  <a:ext uri="{0D108BD9-81ED-4DB2-BD59-A6C34878D82A}">
                    <a16:rowId xmlns:a16="http://schemas.microsoft.com/office/drawing/2014/main" val="1592219559"/>
                  </a:ext>
                </a:extLst>
              </a:tr>
              <a:tr h="17037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Fencing and/or dog houses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extLst>
                  <a:ext uri="{0D108BD9-81ED-4DB2-BD59-A6C34878D82A}">
                    <a16:rowId xmlns:a16="http://schemas.microsoft.com/office/drawing/2014/main" val="301383937"/>
                  </a:ext>
                </a:extLst>
              </a:tr>
              <a:tr h="17037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extLst>
                  <a:ext uri="{0D108BD9-81ED-4DB2-BD59-A6C34878D82A}">
                    <a16:rowId xmlns:a16="http://schemas.microsoft.com/office/drawing/2014/main" val="561036092"/>
                  </a:ext>
                </a:extLst>
              </a:tr>
              <a:tr h="17037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Housing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$2,000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$2,000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~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extLst>
                  <a:ext uri="{0D108BD9-81ED-4DB2-BD59-A6C34878D82A}">
                    <a16:rowId xmlns:a16="http://schemas.microsoft.com/office/drawing/2014/main" val="2979146214"/>
                  </a:ext>
                </a:extLst>
              </a:tr>
              <a:tr h="17037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Pet deposit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extLst>
                  <a:ext uri="{0D108BD9-81ED-4DB2-BD59-A6C34878D82A}">
                    <a16:rowId xmlns:a16="http://schemas.microsoft.com/office/drawing/2014/main" val="748796478"/>
                  </a:ext>
                </a:extLst>
              </a:tr>
              <a:tr h="3017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Short term pet housing - through foster or at DAP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extLst>
                  <a:ext uri="{0D108BD9-81ED-4DB2-BD59-A6C34878D82A}">
                    <a16:rowId xmlns:a16="http://schemas.microsoft.com/office/drawing/2014/main" val="3024982077"/>
                  </a:ext>
                </a:extLst>
              </a:tr>
              <a:tr h="17037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extLst>
                  <a:ext uri="{0D108BD9-81ED-4DB2-BD59-A6C34878D82A}">
                    <a16:rowId xmlns:a16="http://schemas.microsoft.com/office/drawing/2014/main" val="2266661798"/>
                  </a:ext>
                </a:extLst>
              </a:tr>
              <a:tr h="17037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Behavior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$3,000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$3,000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~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extLst>
                  <a:ext uri="{0D108BD9-81ED-4DB2-BD59-A6C34878D82A}">
                    <a16:rowId xmlns:a16="http://schemas.microsoft.com/office/drawing/2014/main" val="1935309988"/>
                  </a:ext>
                </a:extLst>
              </a:tr>
              <a:tr h="17037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Workshops and/or consultations at DAP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extLst>
                  <a:ext uri="{0D108BD9-81ED-4DB2-BD59-A6C34878D82A}">
                    <a16:rowId xmlns:a16="http://schemas.microsoft.com/office/drawing/2014/main" val="574352400"/>
                  </a:ext>
                </a:extLst>
              </a:tr>
              <a:tr h="3017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Scholarships for training (10 scholarships x $250)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extLst>
                  <a:ext uri="{0D108BD9-81ED-4DB2-BD59-A6C34878D82A}">
                    <a16:rowId xmlns:a16="http://schemas.microsoft.com/office/drawing/2014/main" val="135121087"/>
                  </a:ext>
                </a:extLst>
              </a:tr>
              <a:tr h="17037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extLst>
                  <a:ext uri="{0D108BD9-81ED-4DB2-BD59-A6C34878D82A}">
                    <a16:rowId xmlns:a16="http://schemas.microsoft.com/office/drawing/2014/main" val="4190187757"/>
                  </a:ext>
                </a:extLst>
              </a:tr>
              <a:tr h="17037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Fee Assistance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$17,500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~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$17,500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extLst>
                  <a:ext uri="{0D108BD9-81ED-4DB2-BD59-A6C34878D82A}">
                    <a16:rowId xmlns:a16="http://schemas.microsoft.com/office/drawing/2014/main" val="2242559766"/>
                  </a:ext>
                </a:extLst>
              </a:tr>
              <a:tr h="17037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Reclaim fees, fines, pet license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extLst>
                  <a:ext uri="{0D108BD9-81ED-4DB2-BD59-A6C34878D82A}">
                    <a16:rowId xmlns:a16="http://schemas.microsoft.com/office/drawing/2014/main" val="2417156337"/>
                  </a:ext>
                </a:extLst>
              </a:tr>
              <a:tr h="17037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extLst>
                  <a:ext uri="{0D108BD9-81ED-4DB2-BD59-A6C34878D82A}">
                    <a16:rowId xmlns:a16="http://schemas.microsoft.com/office/drawing/2014/main" val="1357869921"/>
                  </a:ext>
                </a:extLst>
              </a:tr>
              <a:tr h="17037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Total: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$50,000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$25,000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3" marR="7083" marT="7083" marB="0" anchor="b"/>
                </a:tc>
                <a:extLst>
                  <a:ext uri="{0D108BD9-81ED-4DB2-BD59-A6C34878D82A}">
                    <a16:rowId xmlns:a16="http://schemas.microsoft.com/office/drawing/2014/main" val="3018474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013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Outside Partnerships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veterinary clinics in the Denver area with 1 mobile house-call vet</a:t>
            </a:r>
          </a:p>
          <a:p>
            <a:r>
              <a:rPr lang="en-US" dirty="0"/>
              <a:t>Pet Pantry</a:t>
            </a:r>
          </a:p>
          <a:p>
            <a:r>
              <a:rPr lang="en-US" dirty="0"/>
              <a:t>1 local dog trainer</a:t>
            </a:r>
          </a:p>
          <a:p>
            <a:r>
              <a:rPr lang="en-US" dirty="0"/>
              <a:t>Local boarding facilities</a:t>
            </a:r>
          </a:p>
          <a:p>
            <a:r>
              <a:rPr lang="en-US" dirty="0"/>
              <a:t>Fencing companies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77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2580</TotalTime>
  <Words>2688</Words>
  <Application>Microsoft Office PowerPoint</Application>
  <PresentationFormat>Widescreen</PresentationFormat>
  <Paragraphs>780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Trebuchet MS</vt:lpstr>
      <vt:lpstr>Wingdings 3</vt:lpstr>
      <vt:lpstr>Facet</vt:lpstr>
      <vt:lpstr>Pet Retention at  Denver Animal Protection</vt:lpstr>
      <vt:lpstr>Who are we? </vt:lpstr>
      <vt:lpstr>Evolution of Shelter Medicine </vt:lpstr>
      <vt:lpstr>ASPCA Position Statement</vt:lpstr>
      <vt:lpstr>$$$</vt:lpstr>
      <vt:lpstr>Results from ASPCA Questionnaire</vt:lpstr>
      <vt:lpstr>ASPCA Pet Retention Grant</vt:lpstr>
      <vt:lpstr>Pet Retention Program Proposal</vt:lpstr>
      <vt:lpstr>Outside Partnerships</vt:lpstr>
      <vt:lpstr>In-house Resources</vt:lpstr>
      <vt:lpstr>Pet Retention Grant Recipients</vt:lpstr>
      <vt:lpstr>Pet Retention Grant Recipients</vt:lpstr>
      <vt:lpstr>Pet Retention Recipients</vt:lpstr>
      <vt:lpstr>Pet Retention Grant Recipients</vt:lpstr>
      <vt:lpstr>Medical Concerns Breakdown</vt:lpstr>
      <vt:lpstr>Medical Cases Average Cost</vt:lpstr>
      <vt:lpstr>Recipient Outcomes</vt:lpstr>
      <vt:lpstr>Moving Forward….</vt:lpstr>
      <vt:lpstr>DAP Internal Data Analysis</vt:lpstr>
      <vt:lpstr>Owner-Surrendered (OS) vs General Population (Gen Pop)</vt:lpstr>
      <vt:lpstr>DAP Outcome Statistics (-OS): 2016</vt:lpstr>
      <vt:lpstr>Average LOS in 2015 &amp; 2016</vt:lpstr>
      <vt:lpstr>Pet Relinquishment at DAP</vt:lpstr>
      <vt:lpstr>Information obtained during relinquishment</vt:lpstr>
      <vt:lpstr>Cats First!!</vt:lpstr>
      <vt:lpstr>Outcome for OS vs Gen Pop Cats in 2016</vt:lpstr>
      <vt:lpstr>Does Age Matter?</vt:lpstr>
      <vt:lpstr>Demographics of OS &amp; Gen Pop Cats 2016</vt:lpstr>
      <vt:lpstr>Outcome/LOS for OS vs Gen Pop cats based on age 2016</vt:lpstr>
      <vt:lpstr>Outcome/LOS for OS vs Gen Pop cats based on age 2016</vt:lpstr>
      <vt:lpstr>Outcome/LOS for OS vs Gen Pop cats based on age 2016</vt:lpstr>
      <vt:lpstr>Outcome/LOS for OS vs Gen Pop cats based on age 2016</vt:lpstr>
      <vt:lpstr>Data on Cats</vt:lpstr>
      <vt:lpstr>What about dogs?</vt:lpstr>
      <vt:lpstr>Outcome for OS vs Gen Pop dogs in 2016</vt:lpstr>
      <vt:lpstr>Does age matter?</vt:lpstr>
      <vt:lpstr>Outcome for OS vs Gen Pop dogs based on age 2016</vt:lpstr>
      <vt:lpstr>Outcome for OS vs Gen Pop dogs based on age 2016</vt:lpstr>
      <vt:lpstr>Outcome/LOS for OS vs Gen Pop dogs based on age 2016</vt:lpstr>
      <vt:lpstr>Outcome/LOS for OS vs Gen Pop dogs based on age 2016</vt:lpstr>
      <vt:lpstr>Does size matter?</vt:lpstr>
      <vt:lpstr>Outcome for OS vs Gen Pop dogs based on size 2016</vt:lpstr>
      <vt:lpstr>Outcome for OS vs Gen Pop dogs based on size 2016</vt:lpstr>
      <vt:lpstr>Outcome/LOS for OS vs Gen Pop dogs based on size 2016</vt:lpstr>
      <vt:lpstr>Outcome for OS vs Gen Pop dogs based on size 2016</vt:lpstr>
      <vt:lpstr>Outcome for OS vs Gen Pop dogs based on size 2016</vt:lpstr>
      <vt:lpstr>Data on Dogs</vt:lpstr>
      <vt:lpstr>Data on Dogs</vt:lpstr>
      <vt:lpstr>Further Insights on OS Population</vt:lpstr>
      <vt:lpstr>Top 3 Reasons for Canine OS</vt:lpstr>
      <vt:lpstr>Top 3 Reasons for Feline OS</vt:lpstr>
      <vt:lpstr>Reason for Euthanasia of OS Population</vt:lpstr>
      <vt:lpstr>Summary on OS Population</vt:lpstr>
      <vt:lpstr>Pet Retention Grant Conclusion</vt:lpstr>
      <vt:lpstr>Pet Retention Grant Conclusion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Retention at  Denver Animal Protection</dc:title>
  <dc:creator>Poon, Wing Yee L. - Denver Animal Protection Divis</dc:creator>
  <cp:lastModifiedBy>Poon, Wing Yee L. - Denver Animal Protection Divis</cp:lastModifiedBy>
  <cp:revision>413</cp:revision>
  <dcterms:created xsi:type="dcterms:W3CDTF">2016-12-27T19:06:22Z</dcterms:created>
  <dcterms:modified xsi:type="dcterms:W3CDTF">2017-09-07T18:54:08Z</dcterms:modified>
</cp:coreProperties>
</file>