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59" r:id="rId7"/>
    <p:sldId id="268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49" d="100"/>
          <a:sy n="49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135B-3D8F-4561-9549-2B97F45B8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6565-4107-4246-A8D6-1B49186C5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76E6-FD52-4FA0-AB9A-5AC9619A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E943-A181-4F4B-BA2E-84B1A69A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F309-6176-4888-A915-08DFC9EE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075-EE50-4963-ADC2-1286FD41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FA9F-D181-4A1C-A5EF-B730A9F4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241C-0591-4C43-A463-45329EE3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D9A3-CD40-48D9-B011-A8926514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30C4-7148-4E38-8057-05ED6A9D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BECC2-1B2C-44C0-A7AF-98EA7781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D8C54-E0FB-445E-B969-8F6491A7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F441-F955-4F00-BB28-95E89E5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255C-F154-4582-8914-99EBEBA1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E951-A97A-4C0F-BED0-9927B25A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2CF-0A36-4C0C-B236-5B01357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153B-29A2-463D-AD54-84058938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4288-031E-4EDB-B7B1-C69C8BAA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831-1C4A-4307-AB7D-139C34FA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7851-BF56-495F-93D9-50B6FE1A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0E04-CE88-4665-A79C-09961F93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770B-9810-4455-B6C9-5047E79B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440C-1893-4456-B688-DF83C9F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6CB5-7718-4EC6-8564-87F0CC1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4E58-AEF4-44BE-9DC2-E959CC2A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8633-975B-4937-993D-C84AC61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772F-3A70-4199-907A-933DAE22D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B085-9C8F-423B-A1FD-A7B07EBC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2905-4EE7-4F79-B0F6-81FB596C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D879-13A7-4EE4-AC2E-8EA59881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A6B97-BEB8-468D-BBC6-0AAEC44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D93B-DE7E-4E9E-8EFA-D61D7E2C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C093-4A4E-4094-B91D-2BAA13ED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92338-9BC8-4FC3-AF13-01324E7A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88B7A-7190-4C12-BD49-1899D96F7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9286-0E59-4AEF-A000-19A0E0115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36E7F-F542-4087-B6E0-23439DC1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DAE1C-A423-4500-AF88-D7F13E20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0EC14-0F5D-4EC2-9B9F-433200D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CE70-2A4F-46A7-B127-8905827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DF1D0-C45D-4611-BA56-85167EF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38B3-F5F9-443B-8092-F718181A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1081-C434-43DE-A33B-D59F89A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2A2DC-7175-4857-B696-1F5025EA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F721-B2BA-43EC-96BA-BD86FD55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E92EE-0BFC-401B-BAF0-160AC9F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72F4-2EA2-4552-8D87-23E69AC3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C00D-118E-4E11-B912-6E0974C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33D1-E25C-4B6A-94C9-29198195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C9F0C-16EA-4B93-9771-83AA2AE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6263-B67B-4273-AB6F-37D04615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D084-07E6-43A3-928E-C0F25BA4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4CD8-78C1-4ADE-84FC-52DF7443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4C457-8245-406F-B87C-646985446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D3CD-8A5F-41A2-ABAA-33F979ED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85A4-68C8-44A3-8DF2-6620E6BC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BD1C-97F0-4BA6-9D34-5F45042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5D44-2826-4EFC-AFCA-4D3B419C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389A0-6BCB-4E95-A958-7842BA4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790C-F7B8-46AE-835E-69ABAF82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3705-FB32-4B97-80B3-273EDCDF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0ED6-89ED-4C03-BDC1-13809AA1D50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12DF-F6FE-48AD-8DFF-22E4DB2F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BE94-4B28-4BB0-9571-9FEB8C39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C97F-4C64-4813-AF4E-B62B680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jp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7E29-C100-4822-A4E9-CCFBC8DD7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5362" y="667732"/>
            <a:ext cx="7465888" cy="932468"/>
          </a:xfrm>
        </p:spPr>
        <p:txBody>
          <a:bodyPr/>
          <a:lstStyle/>
          <a:p>
            <a:r>
              <a:rPr lang="en-US" dirty="0"/>
              <a:t>July 6-10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8B94-5AD9-43BD-BD1B-FDA4322611FD}"/>
              </a:ext>
            </a:extLst>
          </p:cNvPr>
          <p:cNvSpPr txBox="1"/>
          <p:nvPr/>
        </p:nvSpPr>
        <p:spPr>
          <a:xfrm>
            <a:off x="1191803" y="2105561"/>
            <a:ext cx="955496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Re-queried the database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Explored </a:t>
            </a:r>
            <a:r>
              <a:rPr lang="en-US" sz="2000" i="1" dirty="0"/>
              <a:t>pandas</a:t>
            </a:r>
            <a:r>
              <a:rPr lang="en-US" sz="2000" dirty="0"/>
              <a:t> python package to query fits table from </a:t>
            </a:r>
            <a:r>
              <a:rPr lang="en-US" sz="2000" dirty="0" err="1"/>
              <a:t>Topcat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Improved the efficiency of the previous algorithm using </a:t>
            </a:r>
            <a:r>
              <a:rPr lang="en-US" sz="2000" i="1" dirty="0"/>
              <a:t>pandas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Calculated errors from error propagation for MCMC – not finished yet </a:t>
            </a:r>
          </a:p>
        </p:txBody>
      </p:sp>
    </p:spTree>
    <p:extLst>
      <p:ext uri="{BB962C8B-B14F-4D97-AF65-F5344CB8AC3E}">
        <p14:creationId xmlns:p14="http://schemas.microsoft.com/office/powerpoint/2010/main" val="127918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0B47C-A04C-4ADD-B2BA-A8CE450CAC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4" y="472184"/>
            <a:ext cx="5319614" cy="401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99976-9E04-4F97-A190-DE777C601B54}"/>
              </a:ext>
            </a:extLst>
          </p:cNvPr>
          <p:cNvSpPr txBox="1"/>
          <p:nvPr/>
        </p:nvSpPr>
        <p:spPr>
          <a:xfrm>
            <a:off x="6824848" y="5232773"/>
            <a:ext cx="460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r>
              <a:rPr lang="en-US" dirty="0"/>
              <a:t>Sample size:  189,037</a:t>
            </a:r>
          </a:p>
          <a:p>
            <a:r>
              <a:rPr lang="en-US" dirty="0"/>
              <a:t>A: 16.01    C: -2.20      K: -0.72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7D144-39B0-4DD2-80C7-025562E1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1" y="1366741"/>
            <a:ext cx="5616127" cy="3744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127F0D-B1C1-42EE-BD38-EDFA3374D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6741"/>
            <a:ext cx="5616127" cy="3744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8EDB67-A989-4F1A-BA4D-0C3ACC3A04D1}"/>
              </a:ext>
            </a:extLst>
          </p:cNvPr>
          <p:cNvSpPr txBox="1"/>
          <p:nvPr/>
        </p:nvSpPr>
        <p:spPr>
          <a:xfrm>
            <a:off x="6719299" y="472184"/>
            <a:ext cx="471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V_los</a:t>
            </a:r>
            <a:r>
              <a:rPr lang="en-US" dirty="0">
                <a:solidFill>
                  <a:schemeClr val="accent1"/>
                </a:solidFill>
              </a:rPr>
              <a:t>:  deviates from the predicted behavior based on the assumption of circular 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89F24-3C54-41B9-8739-1944FABE9E52}"/>
              </a:ext>
            </a:extLst>
          </p:cNvPr>
          <p:cNvSpPr txBox="1"/>
          <p:nvPr/>
        </p:nvSpPr>
        <p:spPr>
          <a:xfrm>
            <a:off x="1123410" y="6289085"/>
            <a:ext cx="77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Li, 2019: A=15.0+/-0.2, C=-3.1 +/- 0.2  and K=-1.8+/-0.3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60B94-BA44-484A-8752-99C94A9BB722}"/>
              </a:ext>
            </a:extLst>
          </p:cNvPr>
          <p:cNvSpPr txBox="1"/>
          <p:nvPr/>
        </p:nvSpPr>
        <p:spPr>
          <a:xfrm>
            <a:off x="1158069" y="5376789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158,955</a:t>
            </a:r>
          </a:p>
          <a:p>
            <a:r>
              <a:rPr lang="en-US" dirty="0"/>
              <a:t>A: 15.88     C: -1.59       K: -0.03</a:t>
            </a:r>
          </a:p>
        </p:txBody>
      </p:sp>
    </p:spTree>
    <p:extLst>
      <p:ext uri="{BB962C8B-B14F-4D97-AF65-F5344CB8AC3E}">
        <p14:creationId xmlns:p14="http://schemas.microsoft.com/office/powerpoint/2010/main" val="137701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71AF14-949C-4A7E-B4A9-DF14A5F5525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58" y="2615441"/>
            <a:ext cx="7977027" cy="5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8775BD-6DF1-4392-A6BA-D9C691FFB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65" y="1256981"/>
            <a:ext cx="5601169" cy="3734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88BA10-7E39-4066-8DDF-A7003A39E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" y="1332660"/>
            <a:ext cx="5487650" cy="365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399063-A17D-4A00-A13C-5E17F79F104A}"/>
              </a:ext>
            </a:extLst>
          </p:cNvPr>
          <p:cNvSpPr txBox="1"/>
          <p:nvPr/>
        </p:nvSpPr>
        <p:spPr>
          <a:xfrm>
            <a:off x="1422863" y="5066772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93,293</a:t>
            </a:r>
          </a:p>
          <a:p>
            <a:r>
              <a:rPr lang="en-US" dirty="0"/>
              <a:t>A: 13.91        C: -2.78       K: -2.42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7B2CE-F0AD-4BA3-A0D9-B057A7E5E71E}"/>
              </a:ext>
            </a:extLst>
          </p:cNvPr>
          <p:cNvSpPr txBox="1"/>
          <p:nvPr/>
        </p:nvSpPr>
        <p:spPr>
          <a:xfrm>
            <a:off x="6946695" y="5066772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276,354</a:t>
            </a:r>
          </a:p>
          <a:p>
            <a:r>
              <a:rPr lang="en-US" dirty="0"/>
              <a:t>A: 14.25        C: -2.65       K: -2.72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705A3A-5E75-4064-A186-920C871215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9" y="523512"/>
            <a:ext cx="4112962" cy="271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A9FCDB-2AD2-4CBB-9123-730E463C95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6" y="1154821"/>
            <a:ext cx="1414095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C75DD4-EAFE-4F5F-9335-3B5309BEF1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56" y="1154821"/>
            <a:ext cx="801524" cy="2529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FCA458-9F3B-4450-8F5D-A09F2A4DB0E7}"/>
              </a:ext>
            </a:extLst>
          </p:cNvPr>
          <p:cNvSpPr txBox="1"/>
          <p:nvPr/>
        </p:nvSpPr>
        <p:spPr>
          <a:xfrm>
            <a:off x="1258477" y="6070539"/>
            <a:ext cx="886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Li, 2019: for this subgroup: A=15.31+/-0.2,  C=-3.0 +/- 0.2  and  K=-2.0+/-0.3</a:t>
            </a:r>
          </a:p>
        </p:txBody>
      </p:sp>
    </p:spTree>
    <p:extLst>
      <p:ext uri="{BB962C8B-B14F-4D97-AF65-F5344CB8AC3E}">
        <p14:creationId xmlns:p14="http://schemas.microsoft.com/office/powerpoint/2010/main" val="13767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869FA-E9B6-447A-B157-FA45DD3DB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239679"/>
            <a:ext cx="5487650" cy="36584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513502-B960-4D4B-B715-6E768DE643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0" y="390116"/>
            <a:ext cx="6703997" cy="37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23FE3-F4F6-4096-8140-3098D15E4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6" y="969889"/>
            <a:ext cx="1414095" cy="252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CA1F4D-4617-46C8-B3FC-1B042D6DE3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8" y="956630"/>
            <a:ext cx="801524" cy="252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8FF13-9ECC-4C36-8D26-92F176342C3C}"/>
              </a:ext>
            </a:extLst>
          </p:cNvPr>
          <p:cNvSpPr txBox="1"/>
          <p:nvPr/>
        </p:nvSpPr>
        <p:spPr>
          <a:xfrm>
            <a:off x="1427307" y="5048581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158,955</a:t>
            </a:r>
          </a:p>
          <a:p>
            <a:r>
              <a:rPr lang="en-US" dirty="0"/>
              <a:t>A: 13.91        C: -2.78       K: -2.42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4BBE-1B62-40AD-A7F0-F19536713BEC}"/>
              </a:ext>
            </a:extLst>
          </p:cNvPr>
          <p:cNvSpPr txBox="1"/>
          <p:nvPr/>
        </p:nvSpPr>
        <p:spPr>
          <a:xfrm>
            <a:off x="6652083" y="4995107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469,719</a:t>
            </a:r>
          </a:p>
          <a:p>
            <a:r>
              <a:rPr lang="en-US" dirty="0"/>
              <a:t>A: 16.14        C: -3.19      K: -3.47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0C594-74DD-4961-84BF-ADCA14A71115}"/>
              </a:ext>
            </a:extLst>
          </p:cNvPr>
          <p:cNvSpPr txBox="1"/>
          <p:nvPr/>
        </p:nvSpPr>
        <p:spPr>
          <a:xfrm>
            <a:off x="1169542" y="5990853"/>
            <a:ext cx="886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Li, 2019: for this subgroup: A=15.0+/-0.2,  C=-3.1+/- 0.2  and  K=-1.8+/-0.3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824AD-0637-4FF4-A737-DE1CD871F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90" y="12095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2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D90C-532E-4D1F-8205-9DD6CEF6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4" y="1846173"/>
            <a:ext cx="10515600" cy="4351338"/>
          </a:xfrm>
        </p:spPr>
        <p:txBody>
          <a:bodyPr/>
          <a:lstStyle/>
          <a:p>
            <a:r>
              <a:rPr lang="en-US" dirty="0"/>
              <a:t>Why did </a:t>
            </a:r>
            <a:r>
              <a:rPr lang="en-US" i="1" dirty="0"/>
              <a:t>Li</a:t>
            </a:r>
            <a:r>
              <a:rPr lang="en-US" dirty="0"/>
              <a:t> select 40&lt;|b|&lt;50 in analyzing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 don’t know…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Selecting |b|&lt;20  also yields good result and has a lager sample number for both subgroups.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98F1-57F5-446A-91F0-C8CA8DE9A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64" y="1995470"/>
            <a:ext cx="322133" cy="2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9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12800" y="1825625"/>
              <a:ext cx="834644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742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1293978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56640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807723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)&lt;0.8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276,357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)≥2.4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12800" y="1825625"/>
              <a:ext cx="834644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742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1293978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56640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807723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180328" r="-98842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280328" r="-9884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380328" r="-98842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480328" r="-9884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580328" r="-9884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276,357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680328" r="-988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56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3085-C251-44AA-A30C-ADEFCD22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9EF16-9898-446C-96B4-9046B59B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9" y="1328307"/>
            <a:ext cx="6874194" cy="4582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6A477-5947-424C-A20D-972F627582BE}"/>
              </a:ext>
            </a:extLst>
          </p:cNvPr>
          <p:cNvSpPr txBox="1"/>
          <p:nvPr/>
        </p:nvSpPr>
        <p:spPr>
          <a:xfrm>
            <a:off x="7065978" y="2527720"/>
            <a:ext cx="4934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Parallax &gt; 2</a:t>
            </a:r>
          </a:p>
          <a:p>
            <a:r>
              <a:rPr lang="en-US" sz="2400" dirty="0" err="1"/>
              <a:t>Parallax_error</a:t>
            </a:r>
            <a:r>
              <a:rPr lang="en-US" sz="2400" dirty="0"/>
              <a:t>/parallax&lt;0.1</a:t>
            </a:r>
          </a:p>
          <a:p>
            <a:r>
              <a:rPr lang="en-US" sz="2400" dirty="0" err="1"/>
              <a:t>phot_bp_mean_flux_over_error</a:t>
            </a:r>
            <a:r>
              <a:rPr lang="en-US" sz="2400" dirty="0"/>
              <a:t> &gt; 10</a:t>
            </a:r>
          </a:p>
          <a:p>
            <a:r>
              <a:rPr lang="en-US" sz="2400" dirty="0" err="1"/>
              <a:t>phot_rp_mean_flux_over_error</a:t>
            </a:r>
            <a:r>
              <a:rPr lang="en-US" sz="2400" dirty="0"/>
              <a:t> &gt; 10</a:t>
            </a:r>
          </a:p>
          <a:p>
            <a:endParaRPr lang="en-US" sz="2400" dirty="0"/>
          </a:p>
          <a:p>
            <a:r>
              <a:rPr lang="en-US" sz="2400" dirty="0"/>
              <a:t>Total sample count: 12899067</a:t>
            </a:r>
          </a:p>
          <a:p>
            <a:r>
              <a:rPr lang="en-US" sz="2400" dirty="0"/>
              <a:t>Main sequence stars count: 6158038</a:t>
            </a:r>
          </a:p>
        </p:txBody>
      </p:sp>
    </p:spTree>
    <p:extLst>
      <p:ext uri="{BB962C8B-B14F-4D97-AF65-F5344CB8AC3E}">
        <p14:creationId xmlns:p14="http://schemas.microsoft.com/office/powerpoint/2010/main" val="16438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8DF890-4FFC-4B99-8E5F-1D3A5CF60A1F}"/>
              </a:ext>
            </a:extLst>
          </p:cNvPr>
          <p:cNvSpPr txBox="1">
            <a:spLocks/>
          </p:cNvSpPr>
          <p:nvPr/>
        </p:nvSpPr>
        <p:spPr>
          <a:xfrm>
            <a:off x="1362182" y="2604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Subgroup#1: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DBC19-4B92-4A62-91FE-16FFAA946A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50" y="3030574"/>
            <a:ext cx="5709713" cy="3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4530A6-1C0D-4B5E-AFCC-3F6E212BA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8" y="1932998"/>
            <a:ext cx="6033459" cy="402230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4E13F1D4-CAB2-4FF1-9E81-F15B5B4C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5596"/>
            <a:ext cx="3814528" cy="25430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BF0650-03AD-4111-8B9C-B39D75FD332C}"/>
              </a:ext>
            </a:extLst>
          </p:cNvPr>
          <p:cNvSpPr txBox="1"/>
          <p:nvPr/>
        </p:nvSpPr>
        <p:spPr>
          <a:xfrm>
            <a:off x="9910528" y="1932998"/>
            <a:ext cx="18517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endParaRPr lang="en-US" sz="1000" dirty="0"/>
          </a:p>
          <a:p>
            <a:r>
              <a:rPr lang="en-US" dirty="0"/>
              <a:t>Sample size: 306,872</a:t>
            </a:r>
          </a:p>
          <a:p>
            <a:r>
              <a:rPr lang="en-US" dirty="0"/>
              <a:t>A=16.08  </a:t>
            </a:r>
          </a:p>
          <a:p>
            <a:r>
              <a:rPr lang="en-US" dirty="0"/>
              <a:t>B =-12.60  </a:t>
            </a:r>
          </a:p>
          <a:p>
            <a:r>
              <a:rPr lang="en-US" dirty="0"/>
              <a:t> C= -2.29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69FA1-04ED-45AB-A5DF-2A722E4D3D7C}"/>
              </a:ext>
            </a:extLst>
          </p:cNvPr>
          <p:cNvSpPr txBox="1"/>
          <p:nvPr/>
        </p:nvSpPr>
        <p:spPr>
          <a:xfrm>
            <a:off x="1145461" y="5955304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454,025</a:t>
            </a:r>
          </a:p>
          <a:p>
            <a:r>
              <a:rPr lang="en-US" dirty="0"/>
              <a:t>A: 15.31        B: -12.97        C: -2.68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27F5CE-2764-4EED-B29C-3421CC5CFD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5" y="1298195"/>
            <a:ext cx="10052249" cy="35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E095A-A78A-4CC5-B9D5-27F57C9F9B42}"/>
              </a:ext>
            </a:extLst>
          </p:cNvPr>
          <p:cNvSpPr txBox="1"/>
          <p:nvPr/>
        </p:nvSpPr>
        <p:spPr>
          <a:xfrm>
            <a:off x="10152585" y="4933270"/>
            <a:ext cx="1631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Li: </a:t>
            </a:r>
          </a:p>
          <a:p>
            <a:r>
              <a:rPr lang="en-US" dirty="0"/>
              <a:t>A= 15.3 +/- 0.2, B=-13.5+/-0.2, </a:t>
            </a:r>
          </a:p>
          <a:p>
            <a:r>
              <a:rPr lang="en-US" dirty="0"/>
              <a:t>C=-3.0+/-0.2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D9A68E-BCB6-4926-ACF1-183BEF1118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/>
          <a:stretch/>
        </p:blipFill>
        <p:spPr>
          <a:xfrm>
            <a:off x="6243775" y="4206517"/>
            <a:ext cx="3559299" cy="2499134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2E2CADED-A2B3-4E69-BBF7-6BA7A48C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71BF495-6EBD-463D-A622-D6D6579CF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1" y="1391296"/>
            <a:ext cx="5909233" cy="3939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C0B41-A9D7-40F2-91CC-4F758B9A2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94" y="1099114"/>
            <a:ext cx="4256788" cy="283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F053F-6CD4-4943-AB6D-A5E6F96CF85C}"/>
              </a:ext>
            </a:extLst>
          </p:cNvPr>
          <p:cNvSpPr txBox="1"/>
          <p:nvPr/>
        </p:nvSpPr>
        <p:spPr>
          <a:xfrm>
            <a:off x="10329664" y="1391296"/>
            <a:ext cx="165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r>
              <a:rPr lang="en-US" dirty="0"/>
              <a:t>Sample size :</a:t>
            </a:r>
          </a:p>
          <a:p>
            <a:r>
              <a:rPr lang="en-US" dirty="0"/>
              <a:t>139,067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848C7-F878-4449-B1C6-5439FCA60EBE}"/>
              </a:ext>
            </a:extLst>
          </p:cNvPr>
          <p:cNvSpPr txBox="1"/>
          <p:nvPr/>
        </p:nvSpPr>
        <p:spPr>
          <a:xfrm>
            <a:off x="10302426" y="2412877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A=5.46, C=-4.85,</a:t>
            </a:r>
          </a:p>
          <a:p>
            <a:r>
              <a:rPr lang="en-US" dirty="0"/>
              <a:t> K=5.04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C97736-A61E-4CAC-BEDD-8792B3079B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7" y="355908"/>
            <a:ext cx="7011047" cy="1161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8CEF3-3348-43AC-A99E-B1B506009DF6}"/>
              </a:ext>
            </a:extLst>
          </p:cNvPr>
          <p:cNvSpPr txBox="1"/>
          <p:nvPr/>
        </p:nvSpPr>
        <p:spPr>
          <a:xfrm>
            <a:off x="1104364" y="5419436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93,293</a:t>
            </a:r>
          </a:p>
          <a:p>
            <a:r>
              <a:rPr lang="en-US" dirty="0"/>
              <a:t>A: 13.91        C: -2.78       K: -2.42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226EAE-DF6A-409C-B15F-1C0162FE8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8"/>
          <a:stretch/>
        </p:blipFill>
        <p:spPr>
          <a:xfrm>
            <a:off x="6260216" y="3936973"/>
            <a:ext cx="3829050" cy="2527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4AF2B5-CEB4-481C-AFF3-820F0B52CADA}"/>
              </a:ext>
            </a:extLst>
          </p:cNvPr>
          <p:cNvSpPr txBox="1"/>
          <p:nvPr/>
        </p:nvSpPr>
        <p:spPr>
          <a:xfrm>
            <a:off x="9987011" y="4865438"/>
            <a:ext cx="200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Li, 2019</a:t>
            </a:r>
          </a:p>
          <a:p>
            <a:r>
              <a:rPr lang="en-US" dirty="0"/>
              <a:t>A=15.31+/-0.2, </a:t>
            </a:r>
          </a:p>
          <a:p>
            <a:r>
              <a:rPr lang="en-US" dirty="0"/>
              <a:t>C=-3.0 +/- 0.2      </a:t>
            </a:r>
          </a:p>
          <a:p>
            <a:r>
              <a:rPr lang="en-US" dirty="0"/>
              <a:t>K=-2.0+/-0.3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6EC132-0CEB-4BE4-B12A-3437DDA8E4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9" y="848102"/>
            <a:ext cx="2608762" cy="2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BF9E34-B00D-4DF8-87DE-F19F243D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" y="1384661"/>
            <a:ext cx="6330896" cy="3803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0B47C-A04C-4ADD-B2BA-A8CE450CAC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4" y="472184"/>
            <a:ext cx="5319614" cy="401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276C2-B4D4-4B11-95B9-C4AB0372D623}"/>
              </a:ext>
            </a:extLst>
          </p:cNvPr>
          <p:cNvSpPr txBox="1"/>
          <p:nvPr/>
        </p:nvSpPr>
        <p:spPr>
          <a:xfrm>
            <a:off x="1003957" y="5292019"/>
            <a:ext cx="4524103" cy="66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300,078</a:t>
            </a:r>
          </a:p>
          <a:p>
            <a:r>
              <a:rPr lang="en-US" dirty="0"/>
              <a:t>A: 15.31        C: -2.14        C: -0.68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7B065DE-9626-4CBE-8B5C-785DFB878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1091"/>
            <a:ext cx="5744602" cy="3829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99976-9E04-4F97-A190-DE777C601B54}"/>
              </a:ext>
            </a:extLst>
          </p:cNvPr>
          <p:cNvSpPr txBox="1"/>
          <p:nvPr/>
        </p:nvSpPr>
        <p:spPr>
          <a:xfrm>
            <a:off x="6889301" y="5292019"/>
            <a:ext cx="460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r>
              <a:rPr lang="en-US" dirty="0"/>
              <a:t>Sample size: 306,872</a:t>
            </a:r>
          </a:p>
          <a:p>
            <a:r>
              <a:rPr lang="en-US" dirty="0"/>
              <a:t>A: 16.01    C: -2.20      K: -0.72</a:t>
            </a:r>
          </a:p>
        </p:txBody>
      </p:sp>
    </p:spTree>
    <p:extLst>
      <p:ext uri="{BB962C8B-B14F-4D97-AF65-F5344CB8AC3E}">
        <p14:creationId xmlns:p14="http://schemas.microsoft.com/office/powerpoint/2010/main" val="321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AF4357-F78F-4487-A5FE-B1B94641FDD1}"/>
              </a:ext>
            </a:extLst>
          </p:cNvPr>
          <p:cNvSpPr txBox="1">
            <a:spLocks/>
          </p:cNvSpPr>
          <p:nvPr/>
        </p:nvSpPr>
        <p:spPr>
          <a:xfrm>
            <a:off x="766280" y="25018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Subgroup#2: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B81EB-1274-45A0-A28E-F96AAD6AFF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48" y="2927833"/>
            <a:ext cx="6703997" cy="3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BF0650-03AD-4111-8B9C-B39D75FD332C}"/>
              </a:ext>
            </a:extLst>
          </p:cNvPr>
          <p:cNvSpPr txBox="1"/>
          <p:nvPr/>
        </p:nvSpPr>
        <p:spPr>
          <a:xfrm>
            <a:off x="9910528" y="1932998"/>
            <a:ext cx="18517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endParaRPr lang="en-US" sz="1000" dirty="0"/>
          </a:p>
          <a:p>
            <a:r>
              <a:rPr lang="en-US" dirty="0"/>
              <a:t>Sample size: 189,037</a:t>
            </a:r>
          </a:p>
          <a:p>
            <a:r>
              <a:rPr lang="en-US" dirty="0"/>
              <a:t>A=15.84  </a:t>
            </a:r>
          </a:p>
          <a:p>
            <a:r>
              <a:rPr lang="en-US" dirty="0"/>
              <a:t>B =-11.7  </a:t>
            </a:r>
          </a:p>
          <a:p>
            <a:r>
              <a:rPr lang="en-US" dirty="0"/>
              <a:t> C= -3.16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69FA1-04ED-45AB-A5DF-2A722E4D3D7C}"/>
              </a:ext>
            </a:extLst>
          </p:cNvPr>
          <p:cNvSpPr txBox="1"/>
          <p:nvPr/>
        </p:nvSpPr>
        <p:spPr>
          <a:xfrm>
            <a:off x="1175530" y="5805708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739,786</a:t>
            </a:r>
          </a:p>
          <a:p>
            <a:r>
              <a:rPr lang="en-US" dirty="0"/>
              <a:t>A: 15.31        B: -12.97        C: -2.68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27F5CE-2764-4EED-B29C-3421CC5CFD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5" y="1298195"/>
            <a:ext cx="10052249" cy="35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D9A68E-BCB6-4926-ACF1-183BEF111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/>
          <a:stretch/>
        </p:blipFill>
        <p:spPr>
          <a:xfrm>
            <a:off x="6243775" y="4206517"/>
            <a:ext cx="3559299" cy="2499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5EBFA-4605-46AA-8664-4150401E5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" y="1797651"/>
            <a:ext cx="5911460" cy="3940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117B30-A5BC-4FC1-867F-4E1576734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0" y="1665497"/>
            <a:ext cx="3457634" cy="23050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CDCB22-7E2A-412B-A578-918473297A79}"/>
              </a:ext>
            </a:extLst>
          </p:cNvPr>
          <p:cNvSpPr txBox="1"/>
          <p:nvPr/>
        </p:nvSpPr>
        <p:spPr>
          <a:xfrm>
            <a:off x="9910528" y="4504312"/>
            <a:ext cx="1753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Li: </a:t>
            </a:r>
          </a:p>
          <a:p>
            <a:r>
              <a:rPr lang="en-US" dirty="0"/>
              <a:t>A= 15.0 +/- 0.2, </a:t>
            </a:r>
          </a:p>
          <a:p>
            <a:r>
              <a:rPr lang="en-US" dirty="0"/>
              <a:t>B=-13.6+/-0.1, </a:t>
            </a:r>
          </a:p>
          <a:p>
            <a:r>
              <a:rPr lang="en-US" dirty="0"/>
              <a:t>C=-3.1+/-0.2</a:t>
            </a:r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B37B328-37CC-42BA-A032-F913AE54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BF053F-6CD4-4943-AB6D-A5E6F96CF85C}"/>
              </a:ext>
            </a:extLst>
          </p:cNvPr>
          <p:cNvSpPr txBox="1"/>
          <p:nvPr/>
        </p:nvSpPr>
        <p:spPr>
          <a:xfrm>
            <a:off x="10473541" y="1730343"/>
            <a:ext cx="171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result:</a:t>
            </a:r>
          </a:p>
          <a:p>
            <a:r>
              <a:rPr lang="en-US" dirty="0"/>
              <a:t>Too few samples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C97736-A61E-4CAC-BEDD-8792B3079B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456180"/>
            <a:ext cx="7011047" cy="1161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8CEF3-3348-43AC-A99E-B1B506009DF6}"/>
              </a:ext>
            </a:extLst>
          </p:cNvPr>
          <p:cNvSpPr txBox="1"/>
          <p:nvPr/>
        </p:nvSpPr>
        <p:spPr>
          <a:xfrm>
            <a:off x="1122139" y="5686732"/>
            <a:ext cx="43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size: 158,955</a:t>
            </a:r>
          </a:p>
          <a:p>
            <a:r>
              <a:rPr lang="en-US" dirty="0"/>
              <a:t>A: 14.89     C: -3.40       K: -1.58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AF2B5-CEB4-481C-AFF3-820F0B52CADA}"/>
              </a:ext>
            </a:extLst>
          </p:cNvPr>
          <p:cNvSpPr txBox="1"/>
          <p:nvPr/>
        </p:nvSpPr>
        <p:spPr>
          <a:xfrm>
            <a:off x="10428800" y="4866539"/>
            <a:ext cx="200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Li, 2019</a:t>
            </a:r>
          </a:p>
          <a:p>
            <a:r>
              <a:rPr lang="en-US" dirty="0"/>
              <a:t>A=15.0+/-0.2, </a:t>
            </a:r>
          </a:p>
          <a:p>
            <a:r>
              <a:rPr lang="en-US" dirty="0"/>
              <a:t>C=-3.1 +/- 0.2      </a:t>
            </a:r>
          </a:p>
          <a:p>
            <a:r>
              <a:rPr lang="en-US" dirty="0"/>
              <a:t>K=-1.8+/-0.3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6EC132-0CEB-4BE4-B12A-3437DDA8E4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16" y="935417"/>
            <a:ext cx="2608762" cy="202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18561-297D-4297-9757-FCB1958671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1807169"/>
            <a:ext cx="5819345" cy="3879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ED73BE-114D-4EDE-BCEE-BB5A08B3A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91" y="936479"/>
            <a:ext cx="4133809" cy="2755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521BB0-547F-46D3-BD6C-617A7EAB36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/>
          <a:stretch/>
        </p:blipFill>
        <p:spPr>
          <a:xfrm>
            <a:off x="6796967" y="3773932"/>
            <a:ext cx="3631833" cy="2620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AE41D-58E6-4F78-BDCF-479DDD58CF0D}"/>
              </a:ext>
            </a:extLst>
          </p:cNvPr>
          <p:cNvSpPr txBox="1"/>
          <p:nvPr/>
        </p:nvSpPr>
        <p:spPr>
          <a:xfrm>
            <a:off x="6892467" y="2298167"/>
            <a:ext cx="329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Larger samples give a better result</a:t>
            </a:r>
          </a:p>
        </p:txBody>
      </p:sp>
    </p:spTree>
    <p:extLst>
      <p:ext uri="{BB962C8B-B14F-4D97-AF65-F5344CB8AC3E}">
        <p14:creationId xmlns:p14="http://schemas.microsoft.com/office/powerpoint/2010/main" val="2976211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73.266"/>
  <p:tag name="LATEXADDIN" val="\documentclass{article}&#10;\usepackage{amsmath}&#10;\pagestyle{empty}&#10;\begin{document}&#10;&#10;$G_{BP}-G_{RP}-E(BP-RP)&lt;0.8$&#10;&#10;&#10;\end{document}"/>
  <p:tag name="IGUANATEXSIZE" val="30"/>
  <p:tag name="IGUANATEXCURSOR" val="9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40.045"/>
  <p:tag name="LATEXADDIN" val="\documentclass{article}&#10;\usepackage{amsmath}&#10;\pagestyle{empty}&#10;\begin{document}&#10;&#10;$v_{los}/d = K+C cos 2l +A sin 2l$&#10;&#10;&#10;\end{document}"/>
  <p:tag name="IGUANATEXSIZE" val="20"/>
  <p:tag name="IGUANATEXCURSOR" val="114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26.022"/>
  <p:tag name="LATEXADDIN" val="\documentclass{article}&#10;\usepackage{amsmath}&#10;\pagestyle{empty}&#10;\begin{document}&#10;&#10;For $\Delta \mu_b$, why select $40&lt;|b|&lt;50$&#10;&#10;&#10;\end{document}"/>
  <p:tag name="IGUANATEXSIZE" val="44"/>
  <p:tag name="IGUANATEXCURSOR" val="85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73.266"/>
  <p:tag name="LATEXADDIN" val="\documentclass{article}&#10;\usepackage{amsmath}&#10;\pagestyle{empty}&#10;\begin{document}&#10;&#10;$G_{BP}-G_{RP}-E(BP-RP)&lt;0.8$&#10;&#10;&#10;\end{document}"/>
  <p:tag name="IGUANATEXSIZE" val="30"/>
  <p:tag name="IGUANATEXCURSOR" val="9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5.913"/>
  <p:tag name="LATEXADDIN" val="\documentclass{article}&#10;\usepackage{amsmath}&#10;\pagestyle{empty}&#10;\begin{document}&#10;&#10;&#10;$40&lt;|b|&lt;50$&#10;&#10;\end{document}"/>
  <p:tag name="IGUANATEXSIZE" val="20"/>
  <p:tag name="IGUANATEXCURSOR" val="92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4.4507"/>
  <p:tag name="LATEXADDIN" val="\documentclass{article}&#10;\usepackage{amsmath}&#10;\pagestyle{empty}&#10;\begin{document}&#10;&#10;&#10;$|b|&lt;20$&#10;&#10;\end{document}"/>
  <p:tag name="IGUANATEXSIZE" val="20"/>
  <p:tag name="IGUANATEXCURSOR" val="8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99.475"/>
  <p:tag name="LATEXADDIN" val="\documentclass{article}&#10;\usepackage{amsmath}&#10;\pagestyle{empty}&#10;\begin{document}&#10;&#10;$0.8\leq G_{BP}-G_{RP}-E(BP-RP)&lt;1.2$&#10;&#10;&#10;\end{document}"/>
  <p:tag name="IGUANATEXSIZE" val="30"/>
  <p:tag name="IGUANATEXCURSOR" val="99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5.913"/>
  <p:tag name="LATEXADDIN" val="\documentclass{article}&#10;\usepackage{amsmath}&#10;\pagestyle{empty}&#10;\begin{document}&#10;&#10;&#10;$40&lt;|b|&lt;50$&#10;&#10;\end{document}"/>
  <p:tag name="IGUANATEXSIZE" val="20"/>
  <p:tag name="IGUANATEXCURSOR" val="92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4.4507"/>
  <p:tag name="LATEXADDIN" val="\documentclass{article}&#10;\usepackage{amsmath}&#10;\pagestyle{empty}&#10;\begin{document}&#10;&#10;&#10;$|b|&lt;20$&#10;&#10;\end{document}"/>
  <p:tag name="IGUANATEXSIZE" val="20"/>
  <p:tag name="IGUANATEXCURSOR" val="8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3.2358"/>
  <p:tag name="LATEXADDIN" val="\documentclass{article}&#10;\usepackage{amsmath}&#10;\pagestyle{empty}&#10;\begin{document}&#10;&#10;$\mu_b$&#10;&#10;&#10;\end{document}"/>
  <p:tag name="IGUANATEXSIZE" val="28"/>
  <p:tag name="IGUANATEXCURSOR" val="87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33.558"/>
  <p:tag name="LATEXADDIN" val="\documentclass{article}&#10;\usepackage{amsmath}&#10;\pagestyle{empty}&#10;\begin{document}&#10;&#10;$\Delta \mu_l(l) = (\mu_l-\varpi [u_0 sin l + v_0 cos l])/cosb = A cos 2l-2 Csin2l+B$&#10;&#10;&#10;\end{document}"/>
  <p:tag name="IGUANATEXSIZE" val="20"/>
  <p:tag name="IGUANATEXCURSOR" val="15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1.4286"/>
  <p:tag name="ORIGINALWIDTH" val="3450.319"/>
  <p:tag name="LATEXADDIN" val="\documentclass{article}&#10;\usepackage{amsmath}&#10;\pagestyle{empty}&#10;\begin{document}&#10;&#10;&#10;$\Delta \mu_b = -(\mu_b-\varpi[(u_0sinl + v_0cosl)sinb - w_0 cos b])/sinb$ $cosb$\\&#10;\\&#10;\\&#10;*\hspace{1cm} where $40&lt;|b|&lt;50$&#10;&#10;\end{document}"/>
  <p:tag name="IGUANATEXSIZE" val="20"/>
  <p:tag name="IGUANATEXCURSOR" val="17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283.839"/>
  <p:tag name="LATEXADDIN" val="\documentclass{article}&#10;\usepackage{amsmath}&#10;\pagestyle{empty}&#10;\begin{document}&#10;&#10;$= Asin2l+C cos2l+K$&#10;&#10;&#10;\end{document}"/>
  <p:tag name="IGUANATEXSIZE" val="20"/>
  <p:tag name="IGUANATEXCURSOR" val="10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40.045"/>
  <p:tag name="LATEXADDIN" val="\documentclass{article}&#10;\usepackage{amsmath}&#10;\pagestyle{empty}&#10;\begin{document}&#10;&#10;$v_{los}/d = K+C cos 2l +A sin 2l$&#10;&#10;&#10;\end{document}"/>
  <p:tag name="IGUANATEXSIZE" val="20"/>
  <p:tag name="IGUANATEXCURSOR" val="114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99.475"/>
  <p:tag name="LATEXADDIN" val="\documentclass{article}&#10;\usepackage{amsmath}&#10;\pagestyle{empty}&#10;\begin{document}&#10;&#10;$0.8\leq G_{BP}-G_{RP}-E(BP-RP)&lt;1.2$&#10;&#10;&#10;\end{document}"/>
  <p:tag name="IGUANATEXSIZE" val="30"/>
  <p:tag name="IGUANATEXCURSOR" val="99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33.558"/>
  <p:tag name="LATEXADDIN" val="\documentclass{article}&#10;\usepackage{amsmath}&#10;\pagestyle{empty}&#10;\begin{document}&#10;&#10;$\Delta \mu_l(l) = (\mu_l-\varpi [u_0 sin l + v_0 cos l])/cosb = A cos 2l-2 Csin2l+B$&#10;&#10;&#10;\end{document}"/>
  <p:tag name="IGUANATEXSIZE" val="20"/>
  <p:tag name="IGUANATEXCURSOR" val="15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1.4286"/>
  <p:tag name="ORIGINALWIDTH" val="3450.319"/>
  <p:tag name="LATEXADDIN" val="\documentclass{article}&#10;\usepackage{amsmath}&#10;\pagestyle{empty}&#10;\begin{document}&#10;&#10;&#10;$\Delta \mu_b = -(\mu_b-\varpi[(u_0sinl + v_0cosl)sinb - w_0 cos b])/sinb$ $cosb$\\&#10;\\&#10;\\&#10;*\hspace{1cm} where $40&lt;|b|&lt;50$&#10;&#10;\end{document}"/>
  <p:tag name="IGUANATEXSIZE" val="20"/>
  <p:tag name="IGUANATEXCURSOR" val="17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283.839"/>
  <p:tag name="LATEXADDIN" val="\documentclass{article}&#10;\usepackage{amsmath}&#10;\pagestyle{empty}&#10;\begin{document}&#10;&#10;$= Asin2l+C cos2l+K$&#10;&#10;&#10;\end{document}"/>
  <p:tag name="IGUANATEXSIZE" val="20"/>
  <p:tag name="IGUANATEXCURSOR" val="10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641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July 6-10</vt:lpstr>
      <vt:lpstr>H-R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μ_(b ,) |b|&lt;20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Shufan</dc:creator>
  <cp:lastModifiedBy>Xia Shufan</cp:lastModifiedBy>
  <cp:revision>23</cp:revision>
  <dcterms:created xsi:type="dcterms:W3CDTF">2020-07-10T10:52:02Z</dcterms:created>
  <dcterms:modified xsi:type="dcterms:W3CDTF">2020-07-24T07:54:37Z</dcterms:modified>
</cp:coreProperties>
</file>