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6" r:id="rId4"/>
    <p:sldId id="268" r:id="rId5"/>
    <p:sldId id="259" r:id="rId6"/>
    <p:sldId id="267" r:id="rId7"/>
    <p:sldId id="269" r:id="rId8"/>
    <p:sldId id="260" r:id="rId9"/>
    <p:sldId id="265" r:id="rId10"/>
    <p:sldId id="261" r:id="rId11"/>
    <p:sldId id="257" r:id="rId12"/>
    <p:sldId id="273" r:id="rId13"/>
    <p:sldId id="264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A9B3-1AAE-4B18-A060-D8A0D1105F8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3D57-B5B7-4B90-8A8E-95D2F9FB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7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03D57-B5B7-4B90-8A8E-95D2F9FBB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DBB4-6D35-4A1A-9E78-EB945ECC9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CA683-6639-480A-A4A7-7E824F96B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17E41-AB23-4215-B697-0E75CDFA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25D8-3C5D-402A-9B47-28AF24AC28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96F9-9E51-4BB3-90E0-9D35314E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4B98-8C6D-4119-98F6-C88DCD8D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5200-8606-45B0-9B5A-13A032B9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2FB0-15EE-405D-93B2-E1E5867E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A9A97-32D3-4BEA-88C6-10E57B52B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2C66C-385D-496B-830C-012B1634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25D8-3C5D-402A-9B47-28AF24AC28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1DE19-E261-47CB-A898-3BFD0A4F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38D68-7ADC-4C88-B73E-F0F0CD4C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5200-8606-45B0-9B5A-13A032B9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9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1648E-2406-4288-9473-E4029F050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A96F7-D430-47E8-9C24-60E8BB3A7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17B40-4DB7-443E-8E38-4BB4E9BB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25D8-3C5D-402A-9B47-28AF24AC28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05A62-594E-40A4-A6B8-0784560E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C5757-B2BD-4C8B-B2FC-A3B03E9B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5200-8606-45B0-9B5A-13A032B9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8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2419-C52C-439C-A795-A5948C91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3E4B-401A-491F-9840-4D539618F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59FC-0A81-40C8-9ACF-D1D343B3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25D8-3C5D-402A-9B47-28AF24AC28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3894-B2D3-4340-B339-19C91E2F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E457-B8FF-4667-8572-DBA2F3EE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5200-8606-45B0-9B5A-13A032B9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8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9F24-BDCE-4B51-8335-78F7F508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A232A-BC88-40C3-B19C-6044946DC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02CE9-58F2-480C-9F83-6FE3A812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25D8-3C5D-402A-9B47-28AF24AC28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C3A6-B3D9-4B94-8E8A-CAC65DC7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84BC2-2FCA-4238-939C-6CAA4349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5200-8606-45B0-9B5A-13A032B9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A1F2-605F-4EF0-B3E3-F8411347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9373-BA18-41E0-B0CF-C5F5BB3B0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A25CF-36F7-4ED8-9F46-19349E796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C4D47-55F7-4DF4-80FB-EDC82BD5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25D8-3C5D-402A-9B47-28AF24AC28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D0452-D140-4831-85E8-F901CB1D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C7462-6D83-45E9-A549-EF311C69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5200-8606-45B0-9B5A-13A032B9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0D69-41CC-4416-A040-B6AEDB1D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A5B31-DF50-40CD-A61B-8E96A64F5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63B2D-F0A1-45AD-82CF-6A4ACE296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67C01-7A0B-4CF4-88AD-023AE21F7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EAF08-43BF-4ADB-97CE-91E3DCF35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E988B-1320-4FD5-AE1B-FF3BE58F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25D8-3C5D-402A-9B47-28AF24AC28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E335D-0C20-4F18-87C8-BBFD99A6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6B6C8-F24C-45BD-9054-D6BF716A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5200-8606-45B0-9B5A-13A032B9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1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9C81-92CB-4AB1-B112-776D0852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D8E17-F5A8-4F91-9C18-702D2BBB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25D8-3C5D-402A-9B47-28AF24AC28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82261-CFC1-49B4-BDD3-DD9D2B2A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18957-7406-4F16-A554-3C5D2B18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5200-8606-45B0-9B5A-13A032B9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8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9F9DB-92A3-44F0-8547-F63B11AD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25D8-3C5D-402A-9B47-28AF24AC28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28736-2209-41BB-8A65-A19BFE37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5D313-80E1-4043-8D08-F5E3E9C5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5200-8606-45B0-9B5A-13A032B9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4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7F1-7589-4D0C-9C33-480F7775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72B0-114B-4376-A6FB-A3157996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E4A5D-4C6C-4B38-8D06-B822D6372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6C988-5C2B-4618-9C75-EEDA8968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25D8-3C5D-402A-9B47-28AF24AC28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ECEEA-233E-4132-9232-64C20555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0DEC0-FF61-4D64-BD1D-2BA706A9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5200-8606-45B0-9B5A-13A032B9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0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B8CC-8495-4076-91A8-4C62C06E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009DF-BA99-496E-956A-B0621D179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2D0F7-CB8A-49D7-B887-9826470A4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A7F26-908A-42B4-8C31-B11FD274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25D8-3C5D-402A-9B47-28AF24AC28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D30B5-B4CC-4F58-AB55-A758CBCD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F28F3-AE32-4CB2-9BD8-3DC80A65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5200-8606-45B0-9B5A-13A032B9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4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3DEB7-20D3-45E3-998C-552D9913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E0585-94A8-49D9-B5EC-7549FC3C4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A92F-B07E-4D56-BC5A-C9DE4AEDB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325D8-3C5D-402A-9B47-28AF24AC28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FB6E3-82CC-4C64-A15A-D387B9679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5A0BB-71F5-4613-9B32-C304600A0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55200-8606-45B0-9B5A-13A032B9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40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3B25-0823-49C1-99E0-0D6F1141E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July13-24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A63DB-B941-428D-B8B1-81A7FFB9D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9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69D8-3920-4603-872F-9077E149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0F8E4-0912-45A1-95E8-57EF997C6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Local angular velocity of Sun: |A-B|=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Local gradient of the rotation curve: </a:t>
                </a:r>
              </a:p>
              <a:p>
                <a:pPr lvl="2"/>
                <a:r>
                  <a:rPr lang="en-US" dirty="0"/>
                  <a:t>-(A+B)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-15+12&lt;0</a:t>
                </a:r>
              </a:p>
              <a:p>
                <a:pPr lvl="2"/>
                <a:r>
                  <a:rPr lang="en-US" dirty="0"/>
                  <a:t>Velocity decreases </a:t>
                </a:r>
              </a:p>
              <a:p>
                <a:r>
                  <a:rPr lang="en-US" dirty="0"/>
                  <a:t>Radial velocity gradient as a function of R: K+C,</a:t>
                </a:r>
              </a:p>
              <a:p>
                <a:r>
                  <a:rPr lang="en-US" dirty="0"/>
                  <a:t>Non zero K and C: </a:t>
                </a:r>
                <a:r>
                  <a:rPr lang="en-US" dirty="0" err="1"/>
                  <a:t>nonaxisymmetric</a:t>
                </a:r>
                <a:r>
                  <a:rPr lang="en-US" dirty="0"/>
                  <a:t> distribution of MW</a:t>
                </a:r>
              </a:p>
              <a:p>
                <a:r>
                  <a:rPr lang="en-US" altLang="zh-CN" dirty="0"/>
                  <a:t>Most reliable tracer: which group? </a:t>
                </a:r>
              </a:p>
              <a:p>
                <a:pPr lvl="1"/>
                <a:r>
                  <a:rPr lang="en-US" altLang="zh-CN" dirty="0"/>
                  <a:t>Li: Red Giants, but they used the result from the first five color bins at the end.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0F8E4-0912-45A1-95E8-57EF997C6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2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3AD8-119D-4D2F-8537-C2D21A40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87E8B-AD45-4947-A9C1-93C46F68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Oort constant A</a:t>
            </a:r>
            <a:r>
              <a:rPr lang="en-US" dirty="0">
                <a:sym typeface="Wingdings" panose="05000000000000000000" pitchFamily="2" charset="2"/>
              </a:rPr>
              <a:t> know </a:t>
            </a:r>
            <a:r>
              <a:rPr lang="en-US" dirty="0" err="1">
                <a:sym typeface="Wingdings" panose="05000000000000000000" pitchFamily="2" charset="2"/>
              </a:rPr>
              <a:t>vc</a:t>
            </a:r>
            <a:r>
              <a:rPr lang="en-US" dirty="0">
                <a:sym typeface="Wingdings" panose="05000000000000000000" pitchFamily="2" charset="2"/>
              </a:rPr>
              <a:t>(R) profile</a:t>
            </a:r>
          </a:p>
          <a:p>
            <a:r>
              <a:rPr lang="en-US" dirty="0">
                <a:sym typeface="Wingdings" panose="05000000000000000000" pitchFamily="2" charset="2"/>
              </a:rPr>
              <a:t> do we already know </a:t>
            </a:r>
            <a:r>
              <a:rPr lang="en-US" dirty="0" err="1">
                <a:sym typeface="Wingdings" panose="05000000000000000000" pitchFamily="2" charset="2"/>
              </a:rPr>
              <a:t>vc</a:t>
            </a:r>
            <a:r>
              <a:rPr lang="en-US" dirty="0">
                <a:sym typeface="Wingdings" panose="05000000000000000000" pitchFamily="2" charset="2"/>
              </a:rPr>
              <a:t>(R) of the MW?</a:t>
            </a:r>
          </a:p>
          <a:p>
            <a:r>
              <a:rPr lang="en-US" dirty="0"/>
              <a:t>possibility to visualize differential rotation?</a:t>
            </a:r>
          </a:p>
        </p:txBody>
      </p:sp>
    </p:spTree>
    <p:extLst>
      <p:ext uri="{BB962C8B-B14F-4D97-AF65-F5344CB8AC3E}">
        <p14:creationId xmlns:p14="http://schemas.microsoft.com/office/powerpoint/2010/main" val="236205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A3CC-A5C9-41A9-BDFE-125AD2B0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bin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722B46-5177-46DA-BE32-7E62327CC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4479785" cy="29865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7C4B2-C907-4CDC-998F-542534049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0" y="1671095"/>
            <a:ext cx="4479785" cy="2986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657C9E-9475-4AF1-90EE-7F9F6BB33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371" y="1651501"/>
            <a:ext cx="4450396" cy="2966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B74B7A-82A0-4AE7-942D-339EF9FCFDB0}"/>
              </a:ext>
            </a:extLst>
          </p:cNvPr>
          <p:cNvSpPr txBox="1"/>
          <p:nvPr/>
        </p:nvSpPr>
        <p:spPr>
          <a:xfrm>
            <a:off x="1528354" y="4805702"/>
            <a:ext cx="1066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1,				 by 10, 			                             by 36 degree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0B06E-319E-4291-B7EC-2F2F28E40D84}"/>
              </a:ext>
            </a:extLst>
          </p:cNvPr>
          <p:cNvSpPr txBox="1"/>
          <p:nvPr/>
        </p:nvSpPr>
        <p:spPr>
          <a:xfrm>
            <a:off x="966651" y="5590903"/>
            <a:ext cx="569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Binned by 1 degree: too detailed, too scatter</a:t>
            </a:r>
          </a:p>
          <a:p>
            <a:r>
              <a:rPr lang="en-US" dirty="0"/>
              <a:t>Binned by 36 degree: too coarse</a:t>
            </a:r>
          </a:p>
        </p:txBody>
      </p:sp>
    </p:spTree>
    <p:extLst>
      <p:ext uri="{BB962C8B-B14F-4D97-AF65-F5344CB8AC3E}">
        <p14:creationId xmlns:p14="http://schemas.microsoft.com/office/powerpoint/2010/main" val="50765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A71C73-837B-4D78-8774-A9EFF2D042F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" y="1605278"/>
            <a:ext cx="7127373" cy="2502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895572-2EC3-4481-AB74-A7B971ACB173}"/>
              </a:ext>
            </a:extLst>
          </p:cNvPr>
          <p:cNvSpPr txBox="1"/>
          <p:nvPr/>
        </p:nvSpPr>
        <p:spPr>
          <a:xfrm>
            <a:off x="1005839" y="711200"/>
            <a:ext cx="37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 velocity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7BAEC5-E897-4A7E-B505-049A82F56DF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" y="4368800"/>
            <a:ext cx="4903619" cy="203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33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1">
            <a:extLst>
              <a:ext uri="{FF2B5EF4-FFF2-40B4-BE49-F238E27FC236}">
                <a16:creationId xmlns:a16="http://schemas.microsoft.com/office/drawing/2014/main" id="{1CD4776D-93BF-4E45-BA4E-844F13F1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error propagation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3181496-0999-454A-AA80-8E7D183981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48" y="1881250"/>
            <a:ext cx="9218134" cy="7978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6F9F4C-3E4F-40A1-9663-74A74FF3624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82" y="2977640"/>
            <a:ext cx="6060798" cy="428800"/>
          </a:xfrm>
          <a:prstGeom prst="rect">
            <a:avLst/>
          </a:prstGeom>
        </p:spPr>
      </p:pic>
      <p:sp>
        <p:nvSpPr>
          <p:cNvPr id="24" name="Title 1 2">
            <a:extLst>
              <a:ext uri="{FF2B5EF4-FFF2-40B4-BE49-F238E27FC236}">
                <a16:creationId xmlns:a16="http://schemas.microsoft.com/office/drawing/2014/main" id="{F1F5530B-2B2C-41FC-8D49-6EBA445DB480}"/>
              </a:ext>
            </a:extLst>
          </p:cNvPr>
          <p:cNvSpPr txBox="1">
            <a:spLocks/>
          </p:cNvSpPr>
          <p:nvPr/>
        </p:nvSpPr>
        <p:spPr>
          <a:xfrm>
            <a:off x="1011648" y="3970475"/>
            <a:ext cx="10117906" cy="2051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</a:rPr>
              <a:t>Q: Which way to find the error of y-values                  ?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To-do: Determine uncertainty from MCMC: standard deviation of the Gaussian distribution for each parameter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96A42CB-EAC8-4058-A81A-A49B6015D68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580" y="4451791"/>
            <a:ext cx="1085715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B9D53-307C-4002-8691-9858C8B44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837" y="2557749"/>
            <a:ext cx="5276579" cy="42591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E99B6B-AF30-4195-9BC2-3AB720BC4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3413"/>
            <a:ext cx="5408838" cy="3786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9D0050-18E2-4E78-9381-3A36520F1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9" y="365125"/>
            <a:ext cx="4351338" cy="29008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CABC0B-37E9-4ECB-8ECE-9499928F26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16" y="1186304"/>
            <a:ext cx="4425600" cy="4100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2E5769-B42F-42A7-95F6-14D857A7FAD3}"/>
              </a:ext>
            </a:extLst>
          </p:cNvPr>
          <p:cNvSpPr txBox="1"/>
          <p:nvPr/>
        </p:nvSpPr>
        <p:spPr>
          <a:xfrm>
            <a:off x="5878285" y="692331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For each bin</a:t>
            </a:r>
          </a:p>
        </p:txBody>
      </p:sp>
    </p:spTree>
    <p:extLst>
      <p:ext uri="{BB962C8B-B14F-4D97-AF65-F5344CB8AC3E}">
        <p14:creationId xmlns:p14="http://schemas.microsoft.com/office/powerpoint/2010/main" val="1273227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69D209-D7F5-48AF-895F-4EAD1301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4758"/>
            <a:ext cx="5401400" cy="37809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B26798-ABAA-4602-ACAC-3D11B1A85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86" y="97899"/>
            <a:ext cx="4778366" cy="318557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B0796-FBAB-4C2B-AA46-7F84CE4AC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338" y="1690687"/>
            <a:ext cx="5648465" cy="511693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DB02C0-D5E9-47B6-A60C-91271251B7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189652"/>
            <a:ext cx="4409142" cy="2386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831823-5A79-4814-9CE9-900566A672EB}"/>
              </a:ext>
            </a:extLst>
          </p:cNvPr>
          <p:cNvSpPr txBox="1"/>
          <p:nvPr/>
        </p:nvSpPr>
        <p:spPr>
          <a:xfrm>
            <a:off x="5878285" y="692331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For each bin</a:t>
            </a:r>
          </a:p>
        </p:txBody>
      </p:sp>
    </p:spTree>
    <p:extLst>
      <p:ext uri="{BB962C8B-B14F-4D97-AF65-F5344CB8AC3E}">
        <p14:creationId xmlns:p14="http://schemas.microsoft.com/office/powerpoint/2010/main" val="279214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683FE1-9CE5-4138-AF09-7C05D194FB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868680" y="-322739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683FE1-9CE5-4138-AF09-7C05D194F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868680" y="-322739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4AD5695-E91D-4E68-AF80-A83841B478A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39124444"/>
                  </p:ext>
                </p:extLst>
              </p:nvPr>
            </p:nvGraphicFramePr>
            <p:xfrm>
              <a:off x="962025" y="826135"/>
              <a:ext cx="9718041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50360">
                      <a:extLst>
                        <a:ext uri="{9D8B030D-6E8A-4147-A177-3AD203B41FA5}">
                          <a16:colId xmlns:a16="http://schemas.microsoft.com/office/drawing/2014/main" val="1378484827"/>
                        </a:ext>
                      </a:extLst>
                    </a:gridCol>
                    <a:gridCol w="2509520">
                      <a:extLst>
                        <a:ext uri="{9D8B030D-6E8A-4147-A177-3AD203B41FA5}">
                          <a16:colId xmlns:a16="http://schemas.microsoft.com/office/drawing/2014/main" val="1742395453"/>
                        </a:ext>
                      </a:extLst>
                    </a:gridCol>
                    <a:gridCol w="847765">
                      <a:extLst>
                        <a:ext uri="{9D8B030D-6E8A-4147-A177-3AD203B41FA5}">
                          <a16:colId xmlns:a16="http://schemas.microsoft.com/office/drawing/2014/main" val="3939500585"/>
                        </a:ext>
                      </a:extLst>
                    </a:gridCol>
                    <a:gridCol w="1018561">
                      <a:extLst>
                        <a:ext uri="{9D8B030D-6E8A-4147-A177-3AD203B41FA5}">
                          <a16:colId xmlns:a16="http://schemas.microsoft.com/office/drawing/2014/main" val="357346972"/>
                        </a:ext>
                      </a:extLst>
                    </a:gridCol>
                    <a:gridCol w="1191835">
                      <a:extLst>
                        <a:ext uri="{9D8B030D-6E8A-4147-A177-3AD203B41FA5}">
                          <a16:colId xmlns:a16="http://schemas.microsoft.com/office/drawing/2014/main" val="8020142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Group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3922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)&lt;0.8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454,025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-12.97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-2.68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85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0.8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)&lt;1.2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739,786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-12.42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-2.42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701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1.2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)&lt;1.6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584,908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-12.49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-2.80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361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1.6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)&lt;2.0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440,648   Binned by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-12.87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-3.02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532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1.6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)&lt;2.0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440,648   Binned by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-12.87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797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2.0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)&lt;2.4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335,098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-12.86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-1.91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9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)≥2.4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130,733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13.74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-12.70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-3.84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4121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4AD5695-E91D-4E68-AF80-A83841B478A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39124444"/>
                  </p:ext>
                </p:extLst>
              </p:nvPr>
            </p:nvGraphicFramePr>
            <p:xfrm>
              <a:off x="962025" y="826135"/>
              <a:ext cx="9718041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50360">
                      <a:extLst>
                        <a:ext uri="{9D8B030D-6E8A-4147-A177-3AD203B41FA5}">
                          <a16:colId xmlns:a16="http://schemas.microsoft.com/office/drawing/2014/main" val="1378484827"/>
                        </a:ext>
                      </a:extLst>
                    </a:gridCol>
                    <a:gridCol w="2509520">
                      <a:extLst>
                        <a:ext uri="{9D8B030D-6E8A-4147-A177-3AD203B41FA5}">
                          <a16:colId xmlns:a16="http://schemas.microsoft.com/office/drawing/2014/main" val="1742395453"/>
                        </a:ext>
                      </a:extLst>
                    </a:gridCol>
                    <a:gridCol w="847765">
                      <a:extLst>
                        <a:ext uri="{9D8B030D-6E8A-4147-A177-3AD203B41FA5}">
                          <a16:colId xmlns:a16="http://schemas.microsoft.com/office/drawing/2014/main" val="3939500585"/>
                        </a:ext>
                      </a:extLst>
                    </a:gridCol>
                    <a:gridCol w="1018561">
                      <a:extLst>
                        <a:ext uri="{9D8B030D-6E8A-4147-A177-3AD203B41FA5}">
                          <a16:colId xmlns:a16="http://schemas.microsoft.com/office/drawing/2014/main" val="357346972"/>
                        </a:ext>
                      </a:extLst>
                    </a:gridCol>
                    <a:gridCol w="1191835">
                      <a:extLst>
                        <a:ext uri="{9D8B030D-6E8A-4147-A177-3AD203B41FA5}">
                          <a16:colId xmlns:a16="http://schemas.microsoft.com/office/drawing/2014/main" val="8020142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Group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3922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7" t="-108197" r="-13494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454,025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-12.97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-2.68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85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7" t="-208197" r="-13494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739,786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-12.42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-2.42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701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7" t="-308197" r="-13494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584,908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-12.49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-2.80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361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7" t="-408197" r="-13494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440,648   Binned by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-12.87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-3.02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532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7" t="-508197" r="-13494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440,648   Binned by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-12.87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797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7" t="-608197" r="-13494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335,098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-12.86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-1.91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9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7" t="-708197" r="-13494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130,733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13.74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-12.70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-3.84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41213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FA2B2DB-4828-4F0C-8DF8-447C6D0B7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25" y="4045267"/>
            <a:ext cx="102679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23F3-917F-4196-8CFB-6E49506A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88" y="375285"/>
            <a:ext cx="3175000" cy="508635"/>
          </a:xfrm>
        </p:spPr>
        <p:txBody>
          <a:bodyPr>
            <a:normAutofit/>
          </a:bodyPr>
          <a:lstStyle/>
          <a:p>
            <a:r>
              <a:rPr lang="en-US" sz="2000" b="1" dirty="0"/>
              <a:t>Binned by 10 degree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6E8E92-C1DA-436A-B721-E1238F467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575" y="658995"/>
            <a:ext cx="4337819" cy="28918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8A4A8-BD7A-4188-B671-5E27B3497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88" y="658995"/>
            <a:ext cx="4390747" cy="2927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398B61-D437-4A69-8CDF-C2DB0FAAE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582" y="901561"/>
            <a:ext cx="4390745" cy="2927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6C7EDC-C4A5-4D20-859C-C8F5368001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7" y="3811084"/>
            <a:ext cx="4204610" cy="28030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74A18-1F3D-4D48-A52A-058BFD61E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12" y="3811085"/>
            <a:ext cx="4257535" cy="28383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A8C35F-4067-4986-BCAB-FAEC93ACC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651" y="3811086"/>
            <a:ext cx="4204608" cy="28030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772D81A-F880-45D0-ADDD-5F8EAB6D6B06}"/>
              </a:ext>
            </a:extLst>
          </p:cNvPr>
          <p:cNvSpPr/>
          <p:nvPr/>
        </p:nvSpPr>
        <p:spPr>
          <a:xfrm>
            <a:off x="3715060" y="3064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(Li: 36degree per bin)</a:t>
            </a:r>
          </a:p>
          <a:p>
            <a:r>
              <a:rPr lang="en-US" dirty="0"/>
              <a:t>(Bovy:360/45 = 8 degree per bin)</a:t>
            </a:r>
          </a:p>
        </p:txBody>
      </p:sp>
    </p:spTree>
    <p:extLst>
      <p:ext uri="{BB962C8B-B14F-4D97-AF65-F5344CB8AC3E}">
        <p14:creationId xmlns:p14="http://schemas.microsoft.com/office/powerpoint/2010/main" val="222953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F8B1-37C8-47BD-AA3F-E5BC1F1A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38" y="269449"/>
            <a:ext cx="10515600" cy="1325563"/>
          </a:xfrm>
        </p:spPr>
        <p:txBody>
          <a:bodyPr/>
          <a:lstStyle/>
          <a:p>
            <a:r>
              <a:rPr lang="en-US" dirty="0"/>
              <a:t>Li,2019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744DF-A576-40E1-9B75-37111A18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346413"/>
            <a:ext cx="7432040" cy="2645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9E97B-AFFA-482C-9116-8955CFD30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168" y="1390967"/>
            <a:ext cx="3727494" cy="2556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94101F-984F-4990-84FE-0EDC05511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82" y="4006955"/>
            <a:ext cx="3395738" cy="2581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9D3D67-754D-4C15-81B1-2D3A6EF12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622" y="3965646"/>
            <a:ext cx="7917498" cy="266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5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683FE1-9CE5-4138-AF09-7C05D194FB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5960" y="75455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&lt;50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683FE1-9CE5-4138-AF09-7C05D194F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5960" y="75455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4AD5695-E91D-4E68-AF80-A83841B478A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76985599"/>
                  </p:ext>
                </p:extLst>
              </p:nvPr>
            </p:nvGraphicFramePr>
            <p:xfrm>
              <a:off x="1170940" y="1508760"/>
              <a:ext cx="956564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12731">
                      <a:extLst>
                        <a:ext uri="{9D8B030D-6E8A-4147-A177-3AD203B41FA5}">
                          <a16:colId xmlns:a16="http://schemas.microsoft.com/office/drawing/2014/main" val="1378484827"/>
                        </a:ext>
                      </a:extLst>
                    </a:gridCol>
                    <a:gridCol w="2410240">
                      <a:extLst>
                        <a:ext uri="{9D8B030D-6E8A-4147-A177-3AD203B41FA5}">
                          <a16:colId xmlns:a16="http://schemas.microsoft.com/office/drawing/2014/main" val="1742395453"/>
                        </a:ext>
                      </a:extLst>
                    </a:gridCol>
                    <a:gridCol w="833116">
                      <a:extLst>
                        <a:ext uri="{9D8B030D-6E8A-4147-A177-3AD203B41FA5}">
                          <a16:colId xmlns:a16="http://schemas.microsoft.com/office/drawing/2014/main" val="3939500585"/>
                        </a:ext>
                      </a:extLst>
                    </a:gridCol>
                    <a:gridCol w="812797">
                      <a:extLst>
                        <a:ext uri="{9D8B030D-6E8A-4147-A177-3AD203B41FA5}">
                          <a16:colId xmlns:a16="http://schemas.microsoft.com/office/drawing/2014/main" val="802014240"/>
                        </a:ext>
                      </a:extLst>
                    </a:gridCol>
                    <a:gridCol w="796756">
                      <a:extLst>
                        <a:ext uri="{9D8B030D-6E8A-4147-A177-3AD203B41FA5}">
                          <a16:colId xmlns:a16="http://schemas.microsoft.com/office/drawing/2014/main" val="18431474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Group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3922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)&lt;0.8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93,293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13.91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-2.42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85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0.8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)&lt;1.2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158,955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yy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zz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701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1.2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)&lt;1.6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130452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-1.89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361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1.6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)&lt;2.0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116,696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797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2.0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)&lt;2.4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98,113 (binned by 36)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-4.11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9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)≥2.4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41,738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4121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4AD5695-E91D-4E68-AF80-A83841B478A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76985599"/>
                  </p:ext>
                </p:extLst>
              </p:nvPr>
            </p:nvGraphicFramePr>
            <p:xfrm>
              <a:off x="1170940" y="1508760"/>
              <a:ext cx="956564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12731">
                      <a:extLst>
                        <a:ext uri="{9D8B030D-6E8A-4147-A177-3AD203B41FA5}">
                          <a16:colId xmlns:a16="http://schemas.microsoft.com/office/drawing/2014/main" val="1378484827"/>
                        </a:ext>
                      </a:extLst>
                    </a:gridCol>
                    <a:gridCol w="2410240">
                      <a:extLst>
                        <a:ext uri="{9D8B030D-6E8A-4147-A177-3AD203B41FA5}">
                          <a16:colId xmlns:a16="http://schemas.microsoft.com/office/drawing/2014/main" val="1742395453"/>
                        </a:ext>
                      </a:extLst>
                    </a:gridCol>
                    <a:gridCol w="833116">
                      <a:extLst>
                        <a:ext uri="{9D8B030D-6E8A-4147-A177-3AD203B41FA5}">
                          <a16:colId xmlns:a16="http://schemas.microsoft.com/office/drawing/2014/main" val="3939500585"/>
                        </a:ext>
                      </a:extLst>
                    </a:gridCol>
                    <a:gridCol w="812797">
                      <a:extLst>
                        <a:ext uri="{9D8B030D-6E8A-4147-A177-3AD203B41FA5}">
                          <a16:colId xmlns:a16="http://schemas.microsoft.com/office/drawing/2014/main" val="802014240"/>
                        </a:ext>
                      </a:extLst>
                    </a:gridCol>
                    <a:gridCol w="796756">
                      <a:extLst>
                        <a:ext uri="{9D8B030D-6E8A-4147-A177-3AD203B41FA5}">
                          <a16:colId xmlns:a16="http://schemas.microsoft.com/office/drawing/2014/main" val="18431474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Group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3922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9" t="-108197" r="-10362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93,293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13.91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-2.42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85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9" t="-208197" r="-10362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158,955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yy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zz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701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9" t="-308197" r="-10362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130452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-1.89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361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9" t="-408197" r="-10362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116,696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797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9" t="-508197" r="-10362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98,113 (binned by 36)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-4.11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9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9" t="-608197" r="-10362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41,738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41213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B1504D6-5902-4508-A552-BBEC5B438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413044"/>
            <a:ext cx="11531600" cy="213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5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7B42A-1E7A-4D1F-8FEB-2A766D002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5" y="881757"/>
            <a:ext cx="4040015" cy="26933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3EB687-5FDA-4C3F-8BFC-CB2D11AA7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56" y="832638"/>
            <a:ext cx="4187370" cy="2791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668CB-09B5-4650-B80F-04FD686D8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2" y="795976"/>
            <a:ext cx="4297355" cy="2864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A6C2E1-CA9D-4514-8138-B07DA7D2BE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080" y="3400525"/>
            <a:ext cx="4297355" cy="28649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437AC2-C012-4A02-B728-DAF70DC0D9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53" y="3573170"/>
            <a:ext cx="4048319" cy="2698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D967BE-FB63-4678-9E15-3A00B6A49118}"/>
                  </a:ext>
                </a:extLst>
              </p:cNvPr>
              <p:cNvSpPr txBox="1"/>
              <p:nvPr/>
            </p:nvSpPr>
            <p:spPr>
              <a:xfrm>
                <a:off x="8329577" y="3573170"/>
                <a:ext cx="348987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𝐵𝑃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𝑅𝑃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)≥2.4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D967BE-FB63-4678-9E15-3A00B6A49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577" y="3573170"/>
                <a:ext cx="3489878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4A481225-40E3-4396-B1E6-6D1C1ADF97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8" y="3453846"/>
            <a:ext cx="4227307" cy="28182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9D3F2F-22B6-41F1-BFA3-9380AD69EDF4}"/>
              </a:ext>
            </a:extLst>
          </p:cNvPr>
          <p:cNvSpPr txBox="1"/>
          <p:nvPr/>
        </p:nvSpPr>
        <p:spPr>
          <a:xfrm>
            <a:off x="1320800" y="6184537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(Binned by 1 degree)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94DC3E-CC61-4084-B8FE-F99724D302CF}"/>
              </a:ext>
            </a:extLst>
          </p:cNvPr>
          <p:cNvSpPr txBox="1">
            <a:spLocks/>
          </p:cNvSpPr>
          <p:nvPr/>
        </p:nvSpPr>
        <p:spPr>
          <a:xfrm>
            <a:off x="328785" y="311630"/>
            <a:ext cx="3175000" cy="508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/>
              <a:t>Binned by 10 degree</a:t>
            </a:r>
            <a:endParaRPr lang="en-US" sz="2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9E043E-268B-4FFD-A1C7-F54816BF1235}"/>
              </a:ext>
            </a:extLst>
          </p:cNvPr>
          <p:cNvSpPr/>
          <p:nvPr/>
        </p:nvSpPr>
        <p:spPr>
          <a:xfrm>
            <a:off x="3480509" y="3349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(Li: 36degree per bin)</a:t>
            </a:r>
          </a:p>
          <a:p>
            <a:r>
              <a:rPr lang="en-US" dirty="0"/>
              <a:t>(Bovy:360/45 = 8 degree per bin)</a:t>
            </a:r>
          </a:p>
        </p:txBody>
      </p:sp>
    </p:spTree>
    <p:extLst>
      <p:ext uri="{BB962C8B-B14F-4D97-AF65-F5344CB8AC3E}">
        <p14:creationId xmlns:p14="http://schemas.microsoft.com/office/powerpoint/2010/main" val="136372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2AAD98-D3DB-4BCB-BACC-0275614DB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0525" y="1093629"/>
            <a:ext cx="3424047" cy="2620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4EC0EA-9B37-4C9D-B12E-C0FB06DA5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5" y="1027906"/>
            <a:ext cx="7599045" cy="26862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BF609-5FD6-498A-B121-AD48288B9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89" y="3887630"/>
            <a:ext cx="3614991" cy="27350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6FF4B5-E8D3-400D-81C3-5C8AC7CE0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080" y="3887630"/>
            <a:ext cx="7409815" cy="274762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9AAFC2B-17DC-4BEE-8081-2591994F2E3C}"/>
              </a:ext>
            </a:extLst>
          </p:cNvPr>
          <p:cNvSpPr txBox="1">
            <a:spLocks/>
          </p:cNvSpPr>
          <p:nvPr/>
        </p:nvSpPr>
        <p:spPr>
          <a:xfrm>
            <a:off x="581089" y="93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Li,2019</a:t>
            </a:r>
          </a:p>
        </p:txBody>
      </p:sp>
    </p:spTree>
    <p:extLst>
      <p:ext uri="{BB962C8B-B14F-4D97-AF65-F5344CB8AC3E}">
        <p14:creationId xmlns:p14="http://schemas.microsoft.com/office/powerpoint/2010/main" val="50152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683FE1-9CE5-4138-AF09-7C05D194FB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683FE1-9CE5-4138-AF09-7C05D194F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4AD5695-E91D-4E68-AF80-A83841B478A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22448188"/>
                  </p:ext>
                </p:extLst>
              </p:nvPr>
            </p:nvGraphicFramePr>
            <p:xfrm>
              <a:off x="812800" y="1825625"/>
              <a:ext cx="8346443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6240">
                      <a:extLst>
                        <a:ext uri="{9D8B030D-6E8A-4147-A177-3AD203B41FA5}">
                          <a16:colId xmlns:a16="http://schemas.microsoft.com/office/drawing/2014/main" val="1378484827"/>
                        </a:ext>
                      </a:extLst>
                    </a:gridCol>
                    <a:gridCol w="1300480">
                      <a:extLst>
                        <a:ext uri="{9D8B030D-6E8A-4147-A177-3AD203B41FA5}">
                          <a16:colId xmlns:a16="http://schemas.microsoft.com/office/drawing/2014/main" val="1742395453"/>
                        </a:ext>
                      </a:extLst>
                    </a:gridCol>
                    <a:gridCol w="975360">
                      <a:extLst>
                        <a:ext uri="{9D8B030D-6E8A-4147-A177-3AD203B41FA5}">
                          <a16:colId xmlns:a16="http://schemas.microsoft.com/office/drawing/2014/main" val="3939500585"/>
                        </a:ext>
                      </a:extLst>
                    </a:gridCol>
                    <a:gridCol w="1056640">
                      <a:extLst>
                        <a:ext uri="{9D8B030D-6E8A-4147-A177-3AD203B41FA5}">
                          <a16:colId xmlns:a16="http://schemas.microsoft.com/office/drawing/2014/main" val="802014240"/>
                        </a:ext>
                      </a:extLst>
                    </a:gridCol>
                    <a:gridCol w="807723">
                      <a:extLst>
                        <a:ext uri="{9D8B030D-6E8A-4147-A177-3AD203B41FA5}">
                          <a16:colId xmlns:a16="http://schemas.microsoft.com/office/drawing/2014/main" val="18431474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Group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3922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)&lt;0.8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300,078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-2.14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85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0.8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)&lt;1.2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158,955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701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1.2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)&lt;1.6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43,436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/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/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361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1.6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)&lt;2.0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7823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797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2.0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)&lt;2.4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2,091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9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)≥2.4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4121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4AD5695-E91D-4E68-AF80-A83841B478A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22448188"/>
                  </p:ext>
                </p:extLst>
              </p:nvPr>
            </p:nvGraphicFramePr>
            <p:xfrm>
              <a:off x="812800" y="1825625"/>
              <a:ext cx="8346443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6240">
                      <a:extLst>
                        <a:ext uri="{9D8B030D-6E8A-4147-A177-3AD203B41FA5}">
                          <a16:colId xmlns:a16="http://schemas.microsoft.com/office/drawing/2014/main" val="1378484827"/>
                        </a:ext>
                      </a:extLst>
                    </a:gridCol>
                    <a:gridCol w="1300480">
                      <a:extLst>
                        <a:ext uri="{9D8B030D-6E8A-4147-A177-3AD203B41FA5}">
                          <a16:colId xmlns:a16="http://schemas.microsoft.com/office/drawing/2014/main" val="1742395453"/>
                        </a:ext>
                      </a:extLst>
                    </a:gridCol>
                    <a:gridCol w="975360">
                      <a:extLst>
                        <a:ext uri="{9D8B030D-6E8A-4147-A177-3AD203B41FA5}">
                          <a16:colId xmlns:a16="http://schemas.microsoft.com/office/drawing/2014/main" val="3939500585"/>
                        </a:ext>
                      </a:extLst>
                    </a:gridCol>
                    <a:gridCol w="1056640">
                      <a:extLst>
                        <a:ext uri="{9D8B030D-6E8A-4147-A177-3AD203B41FA5}">
                          <a16:colId xmlns:a16="http://schemas.microsoft.com/office/drawing/2014/main" val="802014240"/>
                        </a:ext>
                      </a:extLst>
                    </a:gridCol>
                    <a:gridCol w="807723">
                      <a:extLst>
                        <a:ext uri="{9D8B030D-6E8A-4147-A177-3AD203B41FA5}">
                          <a16:colId xmlns:a16="http://schemas.microsoft.com/office/drawing/2014/main" val="18431474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Group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3922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" t="-108197" r="-9913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300,078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-2.14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85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" t="-208197" r="-9913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158,955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701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" t="-308197" r="-9913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43,436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/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/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361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" t="-408197" r="-9913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7823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797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" t="-508197" r="-9913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2,091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9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" t="-608197" r="-9913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4121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139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90E5-925F-4F66-A08C-A9878560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take the average of the results from each color bin, using mean solar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5ECC-7EEC-4937-AD9C-A1A62C9C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204" y="2175670"/>
            <a:ext cx="10515600" cy="4351338"/>
          </a:xfrm>
        </p:spPr>
        <p:txBody>
          <a:bodyPr/>
          <a:lstStyle/>
          <a:p>
            <a:r>
              <a:rPr lang="en-US" dirty="0"/>
              <a:t>A=15.51</a:t>
            </a:r>
          </a:p>
          <a:p>
            <a:r>
              <a:rPr lang="en-US" dirty="0"/>
              <a:t>B=-12.63</a:t>
            </a:r>
          </a:p>
          <a:p>
            <a:r>
              <a:rPr lang="en-US" dirty="0"/>
              <a:t>C=-2.35</a:t>
            </a:r>
          </a:p>
          <a:p>
            <a:endParaRPr lang="en-US" dirty="0"/>
          </a:p>
          <a:p>
            <a:r>
              <a:rPr lang="en-US" dirty="0"/>
              <a:t>A=15.0</a:t>
            </a:r>
          </a:p>
          <a:p>
            <a:r>
              <a:rPr lang="en-US" dirty="0"/>
              <a:t>C=-2.43</a:t>
            </a:r>
          </a:p>
          <a:p>
            <a:r>
              <a:rPr lang="en-US" dirty="0"/>
              <a:t>D=-1.75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9593B24-60B8-4C78-AEC7-99CB506FEFDC}"/>
                  </a:ext>
                </a:extLst>
              </p:cNvPr>
              <p:cNvSpPr/>
              <p:nvPr/>
            </p:nvSpPr>
            <p:spPr>
              <a:xfrm>
                <a:off x="393512" y="3969824"/>
                <a:ext cx="551368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9593B24-60B8-4C78-AEC7-99CB506FE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12" y="3969824"/>
                <a:ext cx="551368" cy="381515"/>
              </a:xfrm>
              <a:prstGeom prst="rect">
                <a:avLst/>
              </a:prstGeom>
              <a:blipFill>
                <a:blip r:embed="rId2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DAD4FD-1776-4380-A044-CD70511B934D}"/>
                  </a:ext>
                </a:extLst>
              </p:cNvPr>
              <p:cNvSpPr/>
              <p:nvPr/>
            </p:nvSpPr>
            <p:spPr>
              <a:xfrm>
                <a:off x="292682" y="2137330"/>
                <a:ext cx="7145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DAD4FD-1776-4380-A044-CD70511B9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82" y="2137330"/>
                <a:ext cx="714522" cy="369332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E1D944A-BF52-423E-991F-FA55E2601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03" y="1729028"/>
            <a:ext cx="5269311" cy="3512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72B665-BFF8-4531-A091-04C34517FE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07" y="1748403"/>
            <a:ext cx="5211187" cy="347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87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2.104"/>
  <p:tag name="ORIGINALWIDTH" val="3338.583"/>
  <p:tag name="LATEXADDIN" val="\documentclass{article}&#10;\usepackage{amsmath}&#10;\pagestyle{empty}&#10;\begin{document}&#10; \begin{eqnarray}&#10; v_{terminal} &amp;=&amp; \Omega_{R_0 sin l} R_0 sin(l)-\Omega_{R_0} R_0 sin l\\&#10; &amp;=&amp; (\Omega_{R_0 sin l} -\Omega_{R_0}) R_0 sin l\\&#10; &amp;\approx&amp; [\frac{d\Omega}{d R}\bigg |_{R0} (R_0sinl-R_0)]R_0sinl\\&#10; &amp;=&amp;(R_0 \frac{d \Omega}{\d R})(R_0sin l-R_0) \\&#10; &amp;=&amp; 2AR_0(sinl-1)&#10; \end{eqnarray}&#10;&#10;&#10;&#10;\end{document}"/>
  <p:tag name="IGUANATEXSIZE" val="28"/>
  <p:tag name="IGUANATEXCURSOR" val="374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2.625"/>
  <p:tag name="ORIGINALWIDTH" val="2413.198"/>
  <p:tag name="LATEXADDIN" val="\documentclass{article}&#10;\usepackage{amsmath}&#10;\pagestyle{empty}&#10;\begin{document}&#10;&#10; \begin{eqnarray*}&#10; v_{terminal} &amp;=&amp; v_{max}\\&#10;&amp; =&amp; \Omega\bigg|_{R_\odot sin(l)}R_\odot sin (l) -v_0 sin (l)\\&#10;&amp;=&amp; v(R)\bigg|_{R_\odot sin(l)}-v_0 sin (l)\\&#10;&amp;=&amp; v_C - v_0 sin (l)&#10; \end{eqnarray*}&#10;&#10;\end{document}"/>
  <p:tag name="IGUANATEXSIZE" val="20"/>
  <p:tag name="IGUANATEXCURSOR" val="260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0.465"/>
  <p:tag name="ORIGINALWIDTH" val="3240.345"/>
  <p:tag name="LATEXADDIN" val="\documentclass{article}&#10;\usepackage{amsmath}&#10;\pagestyle{empty}&#10;\begin{document}&#10;&#10;&#10;&#10;$\mu_l = \frac{1}{cosb}(C_1 \mu_\alpha+C_2 \mu_\delta)$,\\ where $C_1$ and $C_2$ are two coefficients dependent on $\alpha$ and $\delta$&#10;\end{document}"/>
  <p:tag name="IGUANATEXSIZE" val="28"/>
  <p:tag name="IGUANATEXCURSOR" val="141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2130.484"/>
  <p:tag name="LATEXADDIN" val="\documentclass{article}&#10;\usepackage{amsmath}&#10;\pagestyle{empty}&#10;\begin{document}&#10;&#10;&#10;$error_{\mu_l} =\frac{1}{cosb}(C_1 error_{\mu_\alpha}+C_2 error_{\mu_\delta})$ &#10;&#10;\end{document}"/>
  <p:tag name="IGUANATEXSIZE" val="28"/>
  <p:tag name="IGUANATEXCURSOR" val="158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356.2054"/>
  <p:tag name="LATEXADDIN" val="\documentclass{article}&#10;\usepackage{amsmath}&#10;\pagestyle{empty}&#10;\begin{document}&#10;&#10;$&lt;\mu_l&gt;$&#10;&#10;&#10;\end{document}"/>
  <p:tag name="IGUANATEXSIZE" val="30"/>
  <p:tag name="IGUANATEXCURSOR" val="89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419.948"/>
  <p:tag name="LATEXADDIN" val="\documentclass{article}&#10;\usepackage{amsmath}&#10;\pagestyle{empty}&#10;\begin{document}&#10;$error_i = \sqrt{error_{\mu_1}^2+error_{\mu_2}^2+...+error_{\mu_n}^2}$&#10;&#10;\end{document}"/>
  <p:tag name="IGUANATEXSIZE" val="18"/>
  <p:tag name="IGUANATEXCURSOR" val="133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2410.949"/>
  <p:tag name="LATEXADDIN" val="\documentclass{article}&#10;\usepackage{amsmath}&#10;\pagestyle{empty}&#10;\begin{document}&#10;$error_i = mean([error_{\mu_1},error_{\mu_2}...,error_{\mu_n}])$&#10;&#10;\end{document}"/>
  <p:tag name="IGUANATEXSIZE" val="18"/>
  <p:tag name="IGUANATEXCURSOR" val="143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674</Words>
  <Application>Microsoft Office PowerPoint</Application>
  <PresentationFormat>Widescreen</PresentationFormat>
  <Paragraphs>158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July13-24</vt:lpstr>
      <vt:lpstr>μ_l</vt:lpstr>
      <vt:lpstr>Binned by 10 degree</vt:lpstr>
      <vt:lpstr>Li,2019</vt:lpstr>
      <vt:lpstr>μ_(b ,) 40&lt;|b|&lt;50 </vt:lpstr>
      <vt:lpstr>PowerPoint Presentation</vt:lpstr>
      <vt:lpstr>PowerPoint Presentation</vt:lpstr>
      <vt:lpstr>v_los</vt:lpstr>
      <vt:lpstr> take the average of the results from each color bin, using mean solar velocity</vt:lpstr>
      <vt:lpstr>Implications</vt:lpstr>
      <vt:lpstr>PowerPoint Presentation</vt:lpstr>
      <vt:lpstr>Compare bin size</vt:lpstr>
      <vt:lpstr>PowerPoint Presentation</vt:lpstr>
      <vt:lpstr>MCMC error propagation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 Shufan</dc:creator>
  <cp:lastModifiedBy>Xia Shufan</cp:lastModifiedBy>
  <cp:revision>68</cp:revision>
  <dcterms:created xsi:type="dcterms:W3CDTF">2020-07-13T06:58:24Z</dcterms:created>
  <dcterms:modified xsi:type="dcterms:W3CDTF">2020-08-17T14:55:26Z</dcterms:modified>
</cp:coreProperties>
</file>