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322-0E51-453E-96BD-673D7ABF8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39F15-046A-496C-AA99-102AAD73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2A95-BD0F-49F9-A45D-2BFBEE96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2983-4E0E-415F-8D6D-321E0BB8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74CC-74F4-4821-B934-FD1790A8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DD85-F5E5-4D12-BDFA-9426F85A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C0734-DEFD-4022-940F-6C79124E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C74C-D281-407D-88A8-1C35BEB7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1095-6F6D-40D2-8AE0-71EB603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15BB-4273-48BF-A82C-01E110F5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2D754-7D5B-4511-8592-8318BCC2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25C5A-8804-497C-9FED-C87140E0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7C6-6BAA-41AA-89F6-4F1F5562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E9A3-9D07-4335-98E8-9CF79B6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D028-7163-4C03-9543-EE36F4E6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1DC-D91E-4E20-AD80-02694EC3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8898-2240-46A6-8153-D192E248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843A-59F9-4D03-9781-3A65D602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3737-C26C-4772-AC92-1AFDA1FB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BBE0-5A14-456C-80B4-14C94BCD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843D-678E-4CB7-A066-745853F6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73CA-3FA7-4DB3-A370-82F41AE0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E4FA-EB82-40DF-AB79-98BB1943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AE5C-BACD-4CD3-AD3A-121A701E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0A48-D6B5-4D59-A984-81ABB5B0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E45F-4D69-48C1-B711-0B26CA55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705E-94E3-4C06-A0CC-7E6E1BD13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4DBB7-0858-4CBD-9DCF-1656BFEF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D2A1D-F3BF-48C9-9B84-1407F4F4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2227-26CA-4035-9153-BDD679A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73E4-1840-4387-A680-A1FCD1A8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3E76-DFA1-4F9D-8B1D-EE88C4A3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030BA-40C3-46DA-AFD3-251ACF16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5E031-B233-44BB-9F8C-B52969C0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C4D49-0275-4FBC-AC42-17F21E741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56175-6F3C-44E7-8323-4E54DEDD0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76D4F-3711-4B76-BC1F-79123EF9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C6B7D-99DE-4907-84BE-04A29147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76E9A-B9C4-4E10-86F7-4DD32394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AA5-2EDC-4248-B145-B04CEEC3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91314-C4F7-4D9B-A1FF-4ED6E3D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458A1-C178-49CA-8F10-862019F3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38FE-9E47-4564-A807-830316D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1FBEB-7884-435A-A2AA-539E605B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646A6-187E-4E1B-98BE-F230E877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8C808-9B1A-4C45-B46B-B9C6BCBC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2B7-47CE-4CF9-BE7D-562C6629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DBD0-CDEC-4A65-A0DF-194F4C66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C7DD6-ADE6-4231-A54E-7FB0B355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5EDB-8013-431B-9BD2-2AF693D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5EB4-1B97-4ADC-B053-D0AAECCE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BEDAD-DB83-4C80-9CB5-70D826D4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B9D-256B-4C90-8D11-8C930F1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76A60-681D-40F9-BD0D-0B107941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64D6-1B53-4A2D-97A2-2B530D0A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2493-2DDD-4E12-86E3-966CC10E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74AE6-8725-4C5B-86F8-CF8DA2B8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AF37-2FC1-4CBD-AC77-E8797CF2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F965D-A3E0-4445-B8E5-7F61AE77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1BC-9879-4579-B240-4AE095F7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D288-8EDF-4E57-A5A4-FE9D64AF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BA4-CA28-493B-AAA5-DE11D901792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4765-A2E8-4737-9F03-5AA9CE9D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0C25-FD92-400A-98FD-BD23E5554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E6DD-EB71-401C-9C19-9EAE6721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598B-1F2B-4D57-996C-0561D23D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552450"/>
            <a:ext cx="10734040" cy="596011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         binned by 1 degree interval</a:t>
            </a:r>
          </a:p>
          <a:p>
            <a:r>
              <a:rPr lang="en-US" dirty="0"/>
              <a:t>Fit</a:t>
            </a:r>
          </a:p>
          <a:p>
            <a:r>
              <a:rPr lang="en-US" dirty="0"/>
              <a:t>Bayesian Statistics   </a:t>
            </a:r>
          </a:p>
          <a:p>
            <a:pPr marL="0" indent="0">
              <a:buNone/>
            </a:pPr>
            <a:r>
              <a:rPr lang="en-US" b="1" dirty="0"/>
              <a:t>	likelihood function based on the data + Prior distribution 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	 Posterior distribution of the parameters</a:t>
            </a:r>
            <a:endParaRPr lang="en-US" dirty="0"/>
          </a:p>
          <a:p>
            <a:pPr lvl="1"/>
            <a:r>
              <a:rPr lang="en-US" dirty="0"/>
              <a:t>Prior distribution</a:t>
            </a:r>
          </a:p>
          <a:p>
            <a:pPr lvl="1"/>
            <a:r>
              <a:rPr lang="en-US" dirty="0"/>
              <a:t>Likelihood function</a:t>
            </a:r>
          </a:p>
          <a:p>
            <a:pPr lvl="1"/>
            <a:r>
              <a:rPr lang="en-US" dirty="0"/>
              <a:t>Posterior distribution</a:t>
            </a:r>
          </a:p>
          <a:p>
            <a:pPr lvl="1"/>
            <a:endParaRPr lang="en-US" dirty="0"/>
          </a:p>
          <a:p>
            <a:r>
              <a:rPr lang="en-US" dirty="0"/>
              <a:t>Monte Carlo Simulation  </a:t>
            </a:r>
          </a:p>
          <a:p>
            <a:pPr lvl="1"/>
            <a:r>
              <a:rPr lang="en-US" altLang="zh-CN" dirty="0"/>
              <a:t>Sampling from a high-dimension / complex probability distribution to </a:t>
            </a:r>
          </a:p>
          <a:p>
            <a:pPr marL="0" indent="0">
              <a:buNone/>
            </a:pPr>
            <a:r>
              <a:rPr lang="en-US" altLang="zh-CN" dirty="0"/>
              <a:t>		approximating the desired quantity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en-US" dirty="0"/>
              <a:t>sample from the set of parameters that produces the models that well-fit 		our data</a:t>
            </a:r>
          </a:p>
          <a:p>
            <a:pPr lvl="1"/>
            <a:r>
              <a:rPr lang="en-US" dirty="0"/>
              <a:t>Many walkers, initial guess around the maximum likelihood fit result</a:t>
            </a:r>
          </a:p>
          <a:p>
            <a:pPr lvl="1"/>
            <a:endParaRPr lang="en-US" dirty="0"/>
          </a:p>
          <a:p>
            <a:r>
              <a:rPr lang="en-US" dirty="0"/>
              <a:t>Markov Chain</a:t>
            </a:r>
          </a:p>
          <a:p>
            <a:pPr lvl="1"/>
            <a:r>
              <a:rPr lang="en-US" dirty="0"/>
              <a:t>Move little by little to find a better estimate of the parameter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2CA01-8DAD-478E-B121-8EFD0DD5DF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" y="542290"/>
            <a:ext cx="522667" cy="356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175C6-24B1-4678-8FDC-0A09911504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87" y="908717"/>
            <a:ext cx="1213868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E6F4-5073-449A-9903-46E4C3F1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967865"/>
            <a:ext cx="10515600" cy="435133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Prior distribution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Likelihood function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Posterior distribution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0DC9D-DB2A-41FC-8FA6-57233F2BFF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3878835"/>
            <a:ext cx="10618801" cy="1008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959E3-ABA5-4841-ACC9-FCF6A942E4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67" y="806649"/>
            <a:ext cx="6292417" cy="51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54694-2CCE-4B9D-A46B-742F1AF211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2489200"/>
            <a:ext cx="7296000" cy="60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971B5-CC85-41FB-AE30-94235CD0C1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5514232"/>
            <a:ext cx="6470095" cy="6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C469B-775C-448E-85B7-97D67B8B54E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574196"/>
            <a:ext cx="4751238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D0D4-C8A1-461F-9DF9-E81C2097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6" y="0"/>
            <a:ext cx="10515600" cy="932306"/>
          </a:xfrm>
        </p:spPr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7F361-7B52-410D-B1A4-B9397AEF6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840" y="840105"/>
                <a:ext cx="10515600" cy="4351338"/>
              </a:xfrm>
            </p:spPr>
            <p:txBody>
              <a:bodyPr/>
              <a:lstStyle/>
              <a:p>
                <a:r>
                  <a:rPr lang="zh-CN" altLang="en-US" sz="2000" dirty="0"/>
                  <a:t>以多少度为一个</a:t>
                </a:r>
                <a:r>
                  <a:rPr lang="en-US" altLang="zh-CN" sz="2000" dirty="0"/>
                  <a:t>l bin</a:t>
                </a:r>
                <a:r>
                  <a:rPr lang="zh-CN" altLang="en-US" sz="2000" dirty="0"/>
                  <a:t>合适</a:t>
                </a:r>
                <a:endParaRPr lang="en-US" altLang="zh-CN" sz="2000" dirty="0"/>
              </a:p>
              <a:p>
                <a:r>
                  <a:rPr lang="en-US" altLang="zh-CN" dirty="0"/>
                  <a:t> </a:t>
                </a:r>
              </a:p>
              <a:p>
                <a:endParaRPr lang="en-US" dirty="0"/>
              </a:p>
              <a:p>
                <a:pPr lvl="1"/>
                <a:r>
                  <a:rPr lang="en-US" altLang="zh-CN" dirty="0"/>
                  <a:t>                          </a:t>
                </a:r>
                <a:r>
                  <a:rPr lang="zh-CN" altLang="en-US" dirty="0"/>
                  <a:t>用什么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</a:t>
                </a:r>
                <a:r>
                  <a:rPr lang="en-US" altLang="zh-CN" dirty="0"/>
                  <a:t>error propagation</a:t>
                </a:r>
                <a:r>
                  <a:rPr lang="zh-CN" altLang="en-US" dirty="0"/>
                  <a:t>算出了每一个</a:t>
                </a:r>
                <a:r>
                  <a:rPr lang="en-US" altLang="zh-CN" dirty="0"/>
                  <a:t>star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error, </a:t>
                </a:r>
                <a:r>
                  <a:rPr lang="zh-CN" altLang="en-US" dirty="0"/>
                  <a:t>但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的是</a:t>
                </a:r>
                <a:r>
                  <a:rPr lang="en-US" altLang="zh-CN" dirty="0"/>
                  <a:t>binned average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likelihood function</a:t>
                </a:r>
                <a:r>
                  <a:rPr lang="zh-CN" altLang="en-US" dirty="0"/>
                  <a:t>里的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binned error mean </a:t>
                </a:r>
                <a:r>
                  <a:rPr lang="zh-CN" altLang="en-US" dirty="0"/>
                  <a:t>吗？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7F361-7B52-410D-B1A4-B9397AEF6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" y="840105"/>
                <a:ext cx="10515600" cy="4351338"/>
              </a:xfrm>
              <a:blipFill>
                <a:blip r:embed="rId4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AF4E0D6-4AE6-4B21-BD0F-EC8EF74DF6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9" y="1186660"/>
            <a:ext cx="10618801" cy="100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9E40F-17E4-4055-8AEF-CBDEC2A57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81" y="3876943"/>
            <a:ext cx="5393524" cy="2422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712F6-CDDB-45C9-BB5B-B3FACBD13A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4" y="2380095"/>
            <a:ext cx="1718857" cy="20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209FBD-A38B-4B1F-A45E-E2529398B0D0}"/>
                  </a:ext>
                </a:extLst>
              </p:cNvPr>
              <p:cNvSpPr/>
              <p:nvPr/>
            </p:nvSpPr>
            <p:spPr>
              <a:xfrm>
                <a:off x="-180017" y="3644135"/>
                <a:ext cx="6175217" cy="2888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CN" dirty="0"/>
                  <a:t>Bovy: “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describing Gaussian scatter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…”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209FBD-A38B-4B1F-A45E-E2529398B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017" y="3644135"/>
                <a:ext cx="6175217" cy="2888419"/>
              </a:xfrm>
              <a:prstGeom prst="rect">
                <a:avLst/>
              </a:prstGeom>
              <a:blipFill>
                <a:blip r:embed="rId8"/>
                <a:stretch>
                  <a:fillRect t="-1055" b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E2BB53D-EED1-4E86-A0C2-BB38270CD680}"/>
              </a:ext>
            </a:extLst>
          </p:cNvPr>
          <p:cNvSpPr txBox="1"/>
          <p:nvPr/>
        </p:nvSpPr>
        <p:spPr>
          <a:xfrm>
            <a:off x="6196802" y="3441680"/>
            <a:ext cx="145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Li: “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“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8ED7B-F622-41D0-B15C-6E0ED400B2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1963" y="3779527"/>
            <a:ext cx="5387818" cy="1327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13EF22-3C35-423A-8FC5-17C5DFF17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0583" y="4888284"/>
            <a:ext cx="5430578" cy="13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5F83-F0BE-4ABE-9B93-FCF9D820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0"/>
            <a:ext cx="10515600" cy="1325563"/>
          </a:xfrm>
        </p:spPr>
        <p:txBody>
          <a:bodyPr/>
          <a:lstStyle/>
          <a:p>
            <a:r>
              <a:rPr lang="en-US" dirty="0"/>
              <a:t>MCMC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BB81C-A8D9-45F3-BB40-23883E6C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1470699"/>
            <a:ext cx="5305920" cy="5305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D4AD1E-76EB-49F6-BD40-8CF112A94920}"/>
                  </a:ext>
                </a:extLst>
              </p:cNvPr>
              <p:cNvSpPr txBox="1"/>
              <p:nvPr/>
            </p:nvSpPr>
            <p:spPr>
              <a:xfrm>
                <a:off x="2739320" y="732035"/>
                <a:ext cx="35102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randomly generated error and std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binned by one degree.</a:t>
                </a:r>
              </a:p>
              <a:p>
                <a:r>
                  <a:rPr lang="en-US" dirty="0"/>
                  <a:t>(not quite Gaussian 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for each bin. Bin size? 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D4AD1E-76EB-49F6-BD40-8CF112A9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20" y="732035"/>
                <a:ext cx="3510280" cy="1477328"/>
              </a:xfrm>
              <a:prstGeom prst="rect">
                <a:avLst/>
              </a:prstGeom>
              <a:blipFill>
                <a:blip r:embed="rId3"/>
                <a:stretch>
                  <a:fillRect l="-1389" t="-2066" r="-104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C4FB4-877A-4F9D-AA34-4E49FCE5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84" y="2679065"/>
            <a:ext cx="6216196" cy="4351338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E098614-55D7-4E43-9A89-C464C4C82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42" y="0"/>
            <a:ext cx="4754018" cy="31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31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3.727"/>
  <p:tag name="LATEXADDIN" val="\documentclass{article}&#10;\usepackage{amsmath}&#10;\pagestyle{empty}&#10;\begin{document}&#10;&#10;$\langle \mu_l \rangle$&#10;&#10;\end{document}"/>
  <p:tag name="IGUANATEXSIZE" val="28"/>
  <p:tag name="IGUANATEXCURSOR" val="95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6.6967"/>
  <p:tag name="LATEXADDIN" val="\documentclass{article}&#10;\usepackage{amsmath}&#10;\pagestyle{empty}&#10;\begin{document}&#10;&#10;$\langle \mu_l \rangle$ vs $l$&#10;&#10;\end{document}"/>
  <p:tag name="IGUANATEXSIZE" val="28"/>
  <p:tag name="IGUANATEXCURSOR" val="110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4.6794"/>
  <p:tag name="ORIGINALWIDTH" val="5844.02"/>
  <p:tag name="LATEXADDIN" val="\documentclass{article}&#10;\usepackage{amsmath}&#10;\pagestyle{empty}&#10;\begin{document}&#10;&#10;&#10;\begin{eqnarray*}&#10;&amp;&amp;ln L  = -\frac{1}{2}\sum_i \Bigg(\frac{(\langle \mu \rangle_i -\bar y_i)^2 }{\sigma_{\langle \mu \rangle_i}^2+error_{\langle \mu \rangle_i}^2}+ln [\sigma_{\langle \mu \rangle_i}^2+error_{\langle \mu \rangle_i}^2 ]\Bigg),\\&#10;&amp;&amp;\text{where }&#10;\sigma_{\langle \mu \rangle_i}\text{ and } error_{\langle \mu \rangle_i} \text{ is the standard deviation of Gaussian scatter and measurement error in each }\langle \mu \rangle_i&#10;\end{eqnarray*}&#10;&#10;\end{document}"/>
  <p:tag name="IGUANATEXSIZE" val="20"/>
  <p:tag name="IGUANATEXCURSOR" val="535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407.574"/>
  <p:tag name="LATEXADDIN" val="\documentclass{article}&#10;\usepackage{amsmath}&#10;\pagestyle{empty}&#10;\begin{document}&#10;&#10;&#10;$\bar y_i = A cos 2l-C sin 2l+B$&#10;&#10;\end{document}"/>
  <p:tag name="IGUANATEXSIZE" val="44"/>
  <p:tag name="IGUANATEXCURSOR" val="11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590.551"/>
  <p:tag name="LATEXADDIN" val="\documentclass{article}&#10;\usepackage{amsmath}&#10;\pagestyle{empty}&#10;\begin{document}&#10;&#10;\begin{eqnarray*}&#10;P(\theta)=\left\{&#10;        \begin{array}{ll}&#10;             0 \quad \text{if }10&lt;A&lt;20,\text{ }-15&lt;B&lt;-5\text{ and }-10&lt;C&lt;0, \\&#10;&#10;            -\infty \quad  \text{if A, B and C are not within the range above} &#10;        \end{array}&#10;    \right.&#10; \end{eqnarray*}&#10;&#10;\end{document}"/>
  <p:tag name="IGUANATEXSIZE" val="20"/>
  <p:tag name="IGUANATEXCURSOR" val="35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184.102"/>
  <p:tag name="LATEXADDIN" val="\documentclass{article}&#10;\usepackage{amsmath}&#10;\pagestyle{empty}&#10;\begin{document}&#10;&#10;\begin{eqnarray}&#10;Ln P(\theta|y) =\left\{&#10;        \begin{array}{ll}&#10;             ln L \quad \text{if }P(\theta) =0 \\&#10;&#10;            0 \quad  \text{if }P(\theta) = - \infty&#10;        \end{array}&#10;    \right.&#10;\end{eqnarray}&#10;&#10;&#10;\end{document}"/>
  <p:tag name="IGUANATEXSIZE" val="20"/>
  <p:tag name="IGUANATEXCURSOR" val="297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38.208"/>
  <p:tag name="LATEXADDIN" val="\documentclass{article}&#10;\usepackage{amsmath}&#10;\pagestyle{empty}&#10;\begin{document}&#10;&#10;$\theta$ = model parameters, A,B,and C for $\mu_l(l)$&#10;&#10;&#10;\end{document}"/>
  <p:tag name="IGUANATEXSIZE" val="20"/>
  <p:tag name="IGUANATEXCURSOR" val="134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4.6794"/>
  <p:tag name="ORIGINALWIDTH" val="5844.02"/>
  <p:tag name="LATEXADDIN" val="\documentclass{article}&#10;\usepackage{amsmath}&#10;\pagestyle{empty}&#10;\begin{document}&#10;&#10;&#10;\begin{eqnarray*}&#10;&amp;&amp;ln L  = -\frac{1}{2}\sum_i \Bigg(\frac{(\langle \mu \rangle_i -\bar y_i)^2 }{\sigma_{\langle \mu \rangle_i}^2+error_{\langle \mu \rangle_i}^2}+ln [\sigma_{\langle \mu \rangle_i}^2+error_{\langle \mu \rangle_i}^2 ]\Bigg),\\&#10;&amp;&amp;\text{where }&#10;\sigma_{\langle \mu \rangle_i}\text{ and } error_{\langle \mu \rangle_i} \text{ is the standard deviation of Gaussian scatter and measurement error in each }\langle \mu \rangle_i&#10;\end{eqnarray*}&#10;&#10;\end{document}"/>
  <p:tag name="IGUANATEXSIZE" val="20"/>
  <p:tag name="IGUANATEXCURSOR" val="535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704.9119"/>
  <p:tag name="LATEXADDIN" val="\documentclass{article}&#10;\usepackage{amsmath}&#10;\pagestyle{empty}&#10;\begin{document}&#10;&#10;$\sigma_{\mu_l}$, $error_{\langle \mu_l \rangle}$&#10;&#10;&#10;\end{document}"/>
  <p:tag name="IGUANATEXSIZE" val="24"/>
  <p:tag name="IGUANATEXCURSOR" val="128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201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问题</vt:lpstr>
      <vt:lpstr>MCMC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Shufan</dc:creator>
  <cp:lastModifiedBy>Xia Shufan</cp:lastModifiedBy>
  <cp:revision>19</cp:revision>
  <dcterms:created xsi:type="dcterms:W3CDTF">2020-07-02T13:09:59Z</dcterms:created>
  <dcterms:modified xsi:type="dcterms:W3CDTF">2020-07-05T13:19:06Z</dcterms:modified>
</cp:coreProperties>
</file>