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71" r:id="rId7"/>
    <p:sldId id="262" r:id="rId8"/>
    <p:sldId id="263" r:id="rId9"/>
    <p:sldId id="264" r:id="rId10"/>
    <p:sldId id="272" r:id="rId11"/>
    <p:sldId id="265" r:id="rId12"/>
    <p:sldId id="266" r:id="rId13"/>
    <p:sldId id="270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 Shufan" initials="XS" lastIdx="1" clrIdx="0">
    <p:extLst>
      <p:ext uri="{19B8F6BF-5375-455C-9EA6-DF929625EA0E}">
        <p15:presenceInfo xmlns:p15="http://schemas.microsoft.com/office/powerpoint/2012/main" userId="6d8b27a33db6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18B"/>
    <a:srgbClr val="ECC162"/>
    <a:srgbClr val="BA491C"/>
    <a:srgbClr val="E38E83"/>
    <a:srgbClr val="FF5050"/>
    <a:srgbClr val="6699FF"/>
    <a:srgbClr val="6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6fd220e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86fd220e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86fd220ee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86fd220ee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3c88c5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3c88c5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83c88c5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83c88c5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6fd220e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6fd220ee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3c88c5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3c88c5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3c88c5c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3c88c5c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3c88c5c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83c88c5c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6fd220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86fd220e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6fd220e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86fd220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system.nasa.gov/resources/285/the-milky-way-galax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sa.int/ESA_Multimedia/Images/2006/05/Artist_s_impression_of_the_Gaia_satellit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9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26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5.png"/><Relationship Id="rId4" Type="http://schemas.openxmlformats.org/officeDocument/2006/relationships/tags" Target="../tags/tag10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4.xml"/><Relationship Id="rId15" Type="http://schemas.openxmlformats.org/officeDocument/2006/relationships/image" Target="../media/image10.png"/><Relationship Id="rId4" Type="http://schemas.openxmlformats.org/officeDocument/2006/relationships/slideLayout" Target="../slideLayouts/slideLayout3.xml"/><Relationship Id="rId1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47429" y="2061815"/>
            <a:ext cx="4737714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Deriving the Galactic Oort Constants from Observational Data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704060" y="3081685"/>
            <a:ext cx="503441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/>
              <a:t>Shufan Xia</a:t>
            </a:r>
            <a:endParaRPr sz="17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/>
              <a:t>Advised by Karen Masters (Haverford)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/>
              <a:t>&amp; Zhaoyu Li (Shanghai Jiaotong University)</a:t>
            </a:r>
            <a:endParaRPr sz="1750" dirty="0"/>
          </a:p>
        </p:txBody>
      </p:sp>
      <p:pic>
        <p:nvPicPr>
          <p:cNvPr id="1026" name="Picture 2" descr="One of the Milky Way’s arms might encircle the entire galaxy">
            <a:extLst>
              <a:ext uri="{FF2B5EF4-FFF2-40B4-BE49-F238E27FC236}">
                <a16:creationId xmlns:a16="http://schemas.microsoft.com/office/drawing/2014/main" id="{19DE52CB-05EB-4861-9547-749E100E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4" y="617585"/>
            <a:ext cx="4399856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5CFAC41-6F9A-494B-A611-E37446361E85}"/>
              </a:ext>
            </a:extLst>
          </p:cNvPr>
          <p:cNvSpPr/>
          <p:nvPr/>
        </p:nvSpPr>
        <p:spPr>
          <a:xfrm>
            <a:off x="2127714" y="1722120"/>
            <a:ext cx="531665" cy="504718"/>
          </a:xfrm>
          <a:prstGeom prst="ellipse">
            <a:avLst/>
          </a:prstGeom>
          <a:noFill/>
          <a:ln w="57150">
            <a:solidFill>
              <a:srgbClr val="F1D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06CE-C7A9-41D2-AEE0-76671FFA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Acknowledgement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12623-C871-4BBA-A4F6-122516870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30313"/>
            <a:ext cx="8521700" cy="124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Prof. Karen Masters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Dr. </a:t>
            </a:r>
            <a:r>
              <a:rPr lang="en-US" sz="2000" b="1" dirty="0" err="1">
                <a:solidFill>
                  <a:schemeClr val="bg2"/>
                </a:solidFill>
              </a:rPr>
              <a:t>Zhaoyu</a:t>
            </a:r>
            <a:r>
              <a:rPr lang="en-US" sz="2000" b="1" dirty="0">
                <a:solidFill>
                  <a:schemeClr val="bg2"/>
                </a:solidFill>
              </a:rPr>
              <a:t> Li and Dr. </a:t>
            </a:r>
            <a:r>
              <a:rPr lang="en-US" sz="2000" b="1" dirty="0" err="1">
                <a:solidFill>
                  <a:schemeClr val="bg2"/>
                </a:solidFill>
              </a:rPr>
              <a:t>Juntai</a:t>
            </a:r>
            <a:r>
              <a:rPr lang="en-US" sz="2000" b="1" dirty="0">
                <a:solidFill>
                  <a:schemeClr val="bg2"/>
                </a:solidFill>
              </a:rPr>
              <a:t> Shen from </a:t>
            </a:r>
            <a:r>
              <a:rPr lang="en-US" sz="2000" b="1" dirty="0" err="1">
                <a:solidFill>
                  <a:schemeClr val="bg2"/>
                </a:solidFill>
              </a:rPr>
              <a:t>Shanghaijiaotong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Univeristy</a:t>
            </a:r>
            <a:endParaRPr lang="en-US" sz="2000" b="1" dirty="0">
              <a:solidFill>
                <a:schemeClr val="bg2"/>
              </a:solidFill>
            </a:endParaRPr>
          </a:p>
          <a:p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9F539-BC10-49B7-A75A-42C60651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834" y="2324379"/>
            <a:ext cx="1246466" cy="12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9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300" dirty="0">
                <a:solidFill>
                  <a:srgbClr val="3A3A3A"/>
                </a:solidFill>
              </a:rPr>
              <a:t>Artist’s impression of the Milky Way: NASA/JPL-Caltech/R. Hurt (SSC/Caltech), </a:t>
            </a:r>
            <a:r>
              <a:rPr lang="en" sz="1300" dirty="0">
                <a:solidFill>
                  <a:srgbClr val="3A3A3A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https://solarsystem.nasa.gov/resources/285/the-milky-way-galaxy/</a:t>
            </a:r>
            <a:endParaRPr sz="1300" dirty="0">
              <a:solidFill>
                <a:srgbClr val="3A3A3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A3A3A"/>
                </a:solidFill>
              </a:rPr>
              <a:t>Artist’s impression of Gaia:European Space Agenecy,  </a:t>
            </a:r>
            <a:r>
              <a:rPr lang="en" sz="1300" dirty="0">
                <a:solidFill>
                  <a:srgbClr val="3A3A3A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https://www.esa.int/ESA_Multimedia/Images/2006/05/Artist_s_impression_of_the_Gaia_satellite</a:t>
            </a:r>
            <a:endParaRPr sz="1300" dirty="0">
              <a:solidFill>
                <a:srgbClr val="3A3A3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A3A3A"/>
                </a:solidFill>
              </a:rPr>
              <a:t>Rotation curve: Eilers, A.-C., Hogg, D. W., Rix, H.-W., &amp; Ness, M. K.2019, ApJ, 871, 120, doi: 10.3847/1538-4357/aaf648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A3A3A"/>
                </a:solidFill>
              </a:rPr>
              <a:t>Galactic coordinate: </a:t>
            </a:r>
            <a:r>
              <a:rPr lang="en-US" sz="1300" dirty="0">
                <a:solidFill>
                  <a:srgbClr val="3A3A3A"/>
                </a:solidFill>
              </a:rPr>
              <a:t>COSMOS - The SAO Encyclopedia of Astronomy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A3A3A"/>
                </a:solidFill>
              </a:rPr>
              <a:t>Geometry of a differentially rotating disc: Wikipedia – Oort constants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A3A3A"/>
                </a:solidFill>
              </a:rPr>
              <a:t>Different rotation curve: Wikipedia - Oort constants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A3A3A"/>
                </a:solidFill>
              </a:rPr>
              <a:t>Proper motion: Wikipedia – proper motion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A3A3A"/>
                </a:solidFill>
              </a:rPr>
              <a:t>Longitude proper motion: Li, C., Zhao, G., &amp; Yang, C. 2019, </a:t>
            </a:r>
            <a:r>
              <a:rPr lang="en-US" sz="1300" dirty="0" err="1">
                <a:solidFill>
                  <a:srgbClr val="3A3A3A"/>
                </a:solidFill>
              </a:rPr>
              <a:t>ApJ</a:t>
            </a:r>
            <a:r>
              <a:rPr lang="en-US" sz="1300" dirty="0">
                <a:solidFill>
                  <a:srgbClr val="3A3A3A"/>
                </a:solidFill>
              </a:rPr>
              <a:t>, 872, 205, </a:t>
            </a:r>
            <a:r>
              <a:rPr lang="en-US" sz="1300" dirty="0" err="1">
                <a:solidFill>
                  <a:srgbClr val="3A3A3A"/>
                </a:solidFill>
              </a:rPr>
              <a:t>doi</a:t>
            </a:r>
            <a:r>
              <a:rPr lang="en-US" sz="1300" dirty="0">
                <a:solidFill>
                  <a:srgbClr val="3A3A3A"/>
                </a:solidFill>
              </a:rPr>
              <a:t>: 10.3847/1538-4357/ab0104</a:t>
            </a:r>
            <a:endParaRPr lang="en" sz="1300" dirty="0">
              <a:solidFill>
                <a:srgbClr val="3A3A3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A3A3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A3A3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A3A3A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3A3A3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equations</a:t>
            </a:r>
            <a:endParaRPr dirty="0"/>
          </a:p>
        </p:txBody>
      </p:sp>
      <p:pic>
        <p:nvPicPr>
          <p:cNvPr id="4" name="Google Shape;112;p17">
            <a:extLst>
              <a:ext uri="{FF2B5EF4-FFF2-40B4-BE49-F238E27FC236}">
                <a16:creationId xmlns:a16="http://schemas.microsoft.com/office/drawing/2014/main" id="{D30814FF-C4BF-4C9C-9EBD-6DEBC6C7E64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1752"/>
          <a:stretch/>
        </p:blipFill>
        <p:spPr>
          <a:xfrm>
            <a:off x="6096000" y="153632"/>
            <a:ext cx="2968462" cy="231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FF2860-8A7F-419E-AC38-A4450D2F276A}"/>
              </a:ext>
            </a:extLst>
          </p:cNvPr>
          <p:cNvGrpSpPr/>
          <p:nvPr/>
        </p:nvGrpSpPr>
        <p:grpSpPr>
          <a:xfrm>
            <a:off x="294078" y="1997254"/>
            <a:ext cx="5970742" cy="2324417"/>
            <a:chOff x="294078" y="2195374"/>
            <a:chExt cx="5970742" cy="2324417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9590F4E6-F727-433E-861B-890BADBD8B65}"/>
                </a:ext>
              </a:extLst>
            </p:cNvPr>
            <p:cNvSpPr/>
            <p:nvPr/>
          </p:nvSpPr>
          <p:spPr>
            <a:xfrm>
              <a:off x="294078" y="2195374"/>
              <a:ext cx="396187" cy="1205547"/>
            </a:xfrm>
            <a:prstGeom prst="leftBrace">
              <a:avLst>
                <a:gd name="adj1" fmla="val 37876"/>
                <a:gd name="adj2" fmla="val 51053"/>
              </a:avLst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000BBC-43F3-40AE-80DA-0FD58445656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755307" y="2231671"/>
              <a:ext cx="2703418" cy="20776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0E5F9BF-7165-4666-B281-B9FDAEE8E0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93964" y="2941653"/>
              <a:ext cx="4057166" cy="51238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0992D7-9FB9-4E54-888C-CEC7327E73A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721152" y="2560412"/>
              <a:ext cx="4954139" cy="20776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3E5BF0-C86E-401F-963B-DCD7783EB265}"/>
                </a:ext>
              </a:extLst>
            </p:cNvPr>
            <p:cNvSpPr/>
            <p:nvPr/>
          </p:nvSpPr>
          <p:spPr>
            <a:xfrm>
              <a:off x="3889764" y="2526042"/>
              <a:ext cx="2006086" cy="272106"/>
            </a:xfrm>
            <a:prstGeom prst="rect">
              <a:avLst/>
            </a:prstGeom>
            <a:noFill/>
            <a:ln>
              <a:solidFill>
                <a:srgbClr val="BA4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FD8976-A4F4-44B8-B65D-6A8239AF3D82}"/>
                </a:ext>
              </a:extLst>
            </p:cNvPr>
            <p:cNvSpPr/>
            <p:nvPr/>
          </p:nvSpPr>
          <p:spPr>
            <a:xfrm>
              <a:off x="1488388" y="3212798"/>
              <a:ext cx="3409282" cy="307267"/>
            </a:xfrm>
            <a:prstGeom prst="rect">
              <a:avLst/>
            </a:prstGeom>
            <a:noFill/>
            <a:ln>
              <a:solidFill>
                <a:srgbClr val="BA4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6CEA6A-CE74-49FB-8FAE-59CEE6AE80AE}"/>
                </a:ext>
              </a:extLst>
            </p:cNvPr>
            <p:cNvSpPr txBox="1"/>
            <p:nvPr/>
          </p:nvSpPr>
          <p:spPr>
            <a:xfrm>
              <a:off x="3888336" y="3781127"/>
              <a:ext cx="2376484" cy="738664"/>
            </a:xfrm>
            <a:prstGeom prst="rect">
              <a:avLst/>
            </a:prstGeom>
            <a:noFill/>
            <a:ln w="38100">
              <a:solidFill>
                <a:srgbClr val="BA491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Correction for Sun’s random motion (u0,v0,w0 ) deviated from circular orbit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09A1B9-851D-40C9-923C-E19724537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686" y="2941654"/>
              <a:ext cx="0" cy="650231"/>
            </a:xfrm>
            <a:prstGeom prst="straightConnector1">
              <a:avLst/>
            </a:prstGeom>
            <a:ln w="28575">
              <a:solidFill>
                <a:srgbClr val="BA49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93D8E20-9540-4418-B09D-1AA76CEC5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4419" y="3507041"/>
              <a:ext cx="60022" cy="169689"/>
            </a:xfrm>
            <a:prstGeom prst="straightConnector1">
              <a:avLst/>
            </a:prstGeom>
            <a:ln w="28575">
              <a:solidFill>
                <a:srgbClr val="BA49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5C9184A-D255-4A8B-AEFB-88E45C5E17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8092" y="1409897"/>
            <a:ext cx="2832761" cy="251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3F83FD-6121-4DBC-82BC-EB6F1FDBFFBB}"/>
              </a:ext>
            </a:extLst>
          </p:cNvPr>
          <p:cNvSpPr txBox="1"/>
          <p:nvPr/>
        </p:nvSpPr>
        <p:spPr>
          <a:xfrm>
            <a:off x="294078" y="1065366"/>
            <a:ext cx="361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Rotational velocity and radial velocity: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CC9E9E-E489-4491-B5A6-E02450C555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2196" y="2463975"/>
            <a:ext cx="2376484" cy="24509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76425" y="359771"/>
            <a:ext cx="4011925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Milky Way rotation curve tells us a lot about our Galaxy. </a:t>
            </a:r>
            <a:endParaRPr sz="2400"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5062"/>
            <a:ext cx="4454814" cy="3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78442-AD2E-4BD1-A85A-2D41EEF5FC43}"/>
              </a:ext>
            </a:extLst>
          </p:cNvPr>
          <p:cNvSpPr txBox="1"/>
          <p:nvPr/>
        </p:nvSpPr>
        <p:spPr>
          <a:xfrm>
            <a:off x="376425" y="2294789"/>
            <a:ext cx="37185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Differential rotation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MW potential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Mass distribution: existence of dark matters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72E7E-16DC-437A-9618-3F0AC703E5B4}"/>
              </a:ext>
            </a:extLst>
          </p:cNvPr>
          <p:cNvSpPr txBox="1"/>
          <p:nvPr/>
        </p:nvSpPr>
        <p:spPr>
          <a:xfrm>
            <a:off x="5025663" y="867285"/>
            <a:ext cx="37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red line shows the overall rotation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BA227-BDF4-4783-97F0-3DF81DA299C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8464" y="1847213"/>
            <a:ext cx="989385" cy="293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699" y="373677"/>
            <a:ext cx="3864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We have multiple methods to meaure the rotation curve, but it is hard due to observation constraints.</a:t>
            </a:r>
            <a:endParaRPr sz="20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699" y="1882139"/>
            <a:ext cx="4124941" cy="254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400" dirty="0"/>
              <a:t>- Radial velocity of atomic hydrogen (HI) and CO emission (tangent point method); classical Cepheids; RR </a:t>
            </a:r>
            <a:r>
              <a:rPr lang="en-US" sz="1400" dirty="0" err="1"/>
              <a:t>lyrae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1400" dirty="0"/>
              <a:t>- Observation constraints because of our location in the MW: </a:t>
            </a:r>
          </a:p>
          <a:p>
            <a:pPr marL="54864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1) co-moving with MW; </a:t>
            </a:r>
          </a:p>
          <a:p>
            <a:pPr marL="54864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2) we can only see one side of the MW;</a:t>
            </a:r>
          </a:p>
          <a:p>
            <a:pPr marL="548640" lvl="1" indent="-28575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3) dust and gas block our line of sight.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E8A70B-6415-4EFC-BABB-E3B1E85479DB}"/>
              </a:ext>
            </a:extLst>
          </p:cNvPr>
          <p:cNvCxnSpPr>
            <a:cxnSpLocks/>
          </p:cNvCxnSpPr>
          <p:nvPr/>
        </p:nvCxnSpPr>
        <p:spPr>
          <a:xfrm flipH="1">
            <a:off x="4876800" y="2770246"/>
            <a:ext cx="1836419" cy="1555948"/>
          </a:xfrm>
          <a:prstGeom prst="straightConnector1">
            <a:avLst/>
          </a:prstGeom>
          <a:ln w="28575">
            <a:solidFill>
              <a:srgbClr val="E38E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CCE9EB-711F-44C6-8829-6629278E9CFA}"/>
              </a:ext>
            </a:extLst>
          </p:cNvPr>
          <p:cNvSpPr txBox="1"/>
          <p:nvPr/>
        </p:nvSpPr>
        <p:spPr>
          <a:xfrm rot="18848522">
            <a:off x="5056483" y="3068030"/>
            <a:ext cx="96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16 kpc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BF428-1627-4850-A467-F446D11CFDC8}"/>
              </a:ext>
            </a:extLst>
          </p:cNvPr>
          <p:cNvCxnSpPr>
            <a:cxnSpLocks/>
          </p:cNvCxnSpPr>
          <p:nvPr/>
        </p:nvCxnSpPr>
        <p:spPr>
          <a:xfrm>
            <a:off x="6786509" y="2819929"/>
            <a:ext cx="0" cy="673994"/>
          </a:xfrm>
          <a:prstGeom prst="straightConnector1">
            <a:avLst/>
          </a:prstGeom>
          <a:ln w="28575">
            <a:solidFill>
              <a:srgbClr val="E38E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50DF38-A685-445D-AD89-E0F43D8FA168}"/>
              </a:ext>
            </a:extLst>
          </p:cNvPr>
          <p:cNvSpPr txBox="1"/>
          <p:nvPr/>
        </p:nvSpPr>
        <p:spPr>
          <a:xfrm rot="5210733">
            <a:off x="6690051" y="3105011"/>
            <a:ext cx="96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 kpc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82174-5B64-47AA-B2A7-920AFC642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4482"/>
          <a:stretch/>
        </p:blipFill>
        <p:spPr>
          <a:xfrm>
            <a:off x="4770120" y="722721"/>
            <a:ext cx="4206960" cy="3603473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FE8CA0B-2058-4F24-9B49-6137DE2B2BEE}"/>
              </a:ext>
            </a:extLst>
          </p:cNvPr>
          <p:cNvSpPr/>
          <p:nvPr/>
        </p:nvSpPr>
        <p:spPr>
          <a:xfrm>
            <a:off x="5836920" y="2133600"/>
            <a:ext cx="60960" cy="228600"/>
          </a:xfrm>
          <a:prstGeom prst="downArrow">
            <a:avLst/>
          </a:prstGeom>
          <a:solidFill>
            <a:srgbClr val="E38E83"/>
          </a:solidFill>
          <a:ln>
            <a:solidFill>
              <a:srgbClr val="E3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38E83"/>
                </a:solidFill>
              </a:ln>
              <a:solidFill>
                <a:srgbClr val="E38E8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235C4-614E-433F-B264-6ABE48C8A0D0}"/>
              </a:ext>
            </a:extLst>
          </p:cNvPr>
          <p:cNvSpPr txBox="1"/>
          <p:nvPr/>
        </p:nvSpPr>
        <p:spPr>
          <a:xfrm>
            <a:off x="5173984" y="1620529"/>
            <a:ext cx="138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38E83"/>
                </a:solidFill>
              </a:rPr>
              <a:t>Farthest spacecraft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A3B558-72EC-4AD8-88FF-20109B715DE3}"/>
              </a:ext>
            </a:extLst>
          </p:cNvPr>
          <p:cNvSpPr txBox="1"/>
          <p:nvPr/>
        </p:nvSpPr>
        <p:spPr>
          <a:xfrm>
            <a:off x="302570" y="700446"/>
            <a:ext cx="8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BA491C"/>
                </a:solidFill>
                <a:latin typeface="Roboto"/>
                <a:ea typeface="Roboto"/>
                <a:sym typeface="Roboto"/>
              </a:rPr>
              <a:t>The Oort Constants describe the local rotation in the solar vicinity: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3348F3-C446-4372-B007-1F8C8F80A7B4}"/>
                  </a:ext>
                </a:extLst>
              </p:cNvPr>
              <p:cNvSpPr txBox="1"/>
              <p:nvPr/>
            </p:nvSpPr>
            <p:spPr>
              <a:xfrm>
                <a:off x="302570" y="1078412"/>
                <a:ext cx="6705140" cy="3012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Assume circular orbits and axis-symmetric potential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Expanding local velocity field for radial velocity(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) and proper motion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):</a:t>
                </a:r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full equations need 4 constants: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 -- azimuthal shearing, B-- vorticity,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C -- radial shearing, K-- divergence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Sun’s non-circular motion adds single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	sine (and cosine) terms</a:t>
                </a:r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3348F3-C446-4372-B007-1F8C8F80A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0" y="1078412"/>
                <a:ext cx="6705140" cy="3012107"/>
              </a:xfrm>
              <a:prstGeom prst="rect">
                <a:avLst/>
              </a:prstGeom>
              <a:blipFill>
                <a:blip r:embed="rId6"/>
                <a:stretch>
                  <a:fillRect l="-273" t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DE3645E-1C94-497C-BD26-F874F7D8B031}"/>
              </a:ext>
            </a:extLst>
          </p:cNvPr>
          <p:cNvGrpSpPr/>
          <p:nvPr/>
        </p:nvGrpSpPr>
        <p:grpSpPr>
          <a:xfrm>
            <a:off x="6887760" y="551434"/>
            <a:ext cx="2207164" cy="2614474"/>
            <a:chOff x="6583286" y="1398197"/>
            <a:chExt cx="2410629" cy="251705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61DDA4-1E13-4479-8450-B30058FE4EFD}"/>
                </a:ext>
              </a:extLst>
            </p:cNvPr>
            <p:cNvGrpSpPr/>
            <p:nvPr/>
          </p:nvGrpSpPr>
          <p:grpSpPr>
            <a:xfrm>
              <a:off x="6583286" y="1398197"/>
              <a:ext cx="2397800" cy="2517050"/>
              <a:chOff x="6809000" y="1005950"/>
              <a:chExt cx="2130536" cy="214390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8E1CAA4-BD90-4716-B150-548C64166526}"/>
                  </a:ext>
                </a:extLst>
              </p:cNvPr>
              <p:cNvGrpSpPr/>
              <p:nvPr/>
            </p:nvGrpSpPr>
            <p:grpSpPr>
              <a:xfrm>
                <a:off x="6809000" y="1005950"/>
                <a:ext cx="2023300" cy="2073900"/>
                <a:chOff x="6809000" y="1005950"/>
                <a:chExt cx="2023300" cy="2073900"/>
              </a:xfrm>
            </p:grpSpPr>
            <p:pic>
              <p:nvPicPr>
                <p:cNvPr id="43" name="Google Shape;113;p17">
                  <a:extLst>
                    <a:ext uri="{FF2B5EF4-FFF2-40B4-BE49-F238E27FC236}">
                      <a16:creationId xmlns:a16="http://schemas.microsoft.com/office/drawing/2014/main" id="{DC96F049-8405-4FF3-9193-24435527977F}"/>
                    </a:ext>
                  </a:extLst>
                </p:cNvPr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6809000" y="1005950"/>
                  <a:ext cx="2023300" cy="2073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6DF55E4-BD9A-41E9-82F0-AC32068FB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8658" y="1942770"/>
                  <a:ext cx="717755" cy="730822"/>
                </a:xfrm>
                <a:prstGeom prst="straightConnector1">
                  <a:avLst/>
                </a:prstGeom>
                <a:ln w="57150">
                  <a:solidFill>
                    <a:srgbClr val="69A12B"/>
                  </a:solidFill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E8A08B8-18F4-4F02-8B68-0F6639A37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21330" y="2419912"/>
                  <a:ext cx="250722" cy="304521"/>
                </a:xfrm>
                <a:prstGeom prst="straightConnector1">
                  <a:avLst/>
                </a:prstGeom>
                <a:ln w="28575">
                  <a:solidFill>
                    <a:srgbClr val="6699FF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1BE57A4-A189-4A88-80D6-8639AEDCB621}"/>
                        </a:ext>
                      </a:extLst>
                    </p:cNvPr>
                    <p:cNvSpPr txBox="1"/>
                    <p:nvPr/>
                  </p:nvSpPr>
                  <p:spPr>
                    <a:xfrm rot="2561102">
                      <a:off x="7539818" y="2261419"/>
                      <a:ext cx="984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rgbClr val="69A1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rgbClr val="69A12B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rgbClr val="69A12B"/>
                                    </a:solidFill>
                                    <a:latin typeface="Cambria Math" panose="02040503050406030204" pitchFamily="18" charset="0"/>
                                  </a:rPr>
                                  <m:t>𝒍𝒐𝒔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00" b="1" dirty="0">
                        <a:solidFill>
                          <a:srgbClr val="69A12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1BE57A4-A189-4A88-80D6-8639AEDCB6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561102">
                      <a:off x="7539818" y="2261419"/>
                      <a:ext cx="98475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05CA07F-6919-4B3F-AA9C-5326F4ADE0D1}"/>
                      </a:ext>
                    </a:extLst>
                  </p:cNvPr>
                  <p:cNvSpPr txBox="1"/>
                  <p:nvPr/>
                </p:nvSpPr>
                <p:spPr>
                  <a:xfrm rot="18522006">
                    <a:off x="8262494" y="2472811"/>
                    <a:ext cx="9847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66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6699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6699FF"/>
                                  </a:solidFill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</m:sub>
                          </m:sSub>
                        </m:oMath>
                      </m:oMathPara>
                    </a14:m>
                    <a:endParaRPr lang="en-US" sz="1800" b="1" dirty="0">
                      <a:solidFill>
                        <a:srgbClr val="69A12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05CA07F-6919-4B3F-AA9C-5326F4ADE0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522006">
                    <a:off x="8262494" y="2472811"/>
                    <a:ext cx="98475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0E49391-5DBD-45C7-AC48-7B23B3F6F0A3}"/>
                    </a:ext>
                  </a:extLst>
                </p:cNvPr>
                <p:cNvSpPr txBox="1"/>
                <p:nvPr/>
              </p:nvSpPr>
              <p:spPr>
                <a:xfrm>
                  <a:off x="7503948" y="1922335"/>
                  <a:ext cx="1489967" cy="237046"/>
                </a:xfrm>
                <a:prstGeom prst="rect">
                  <a:avLst/>
                </a:prstGeom>
                <a:noFill/>
                <a:ln w="38100">
                  <a:solidFill>
                    <a:srgbClr val="BA491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sz="10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𝒑𝒂𝒓𝒂𝒍𝒍𝒂𝒙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𝝕</m:t>
                      </m:r>
                    </m:oMath>
                  </a14:m>
                  <a:r>
                    <a:rPr lang="en-US" sz="1000" b="1" dirty="0">
                      <a:solidFill>
                        <a:schemeClr val="bg2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0E49391-5DBD-45C7-AC48-7B23B3F6F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948" y="1922335"/>
                  <a:ext cx="1489967" cy="237046"/>
                </a:xfrm>
                <a:prstGeom prst="rect">
                  <a:avLst/>
                </a:prstGeom>
                <a:blipFill>
                  <a:blip r:embed="rId13"/>
                  <a:stretch>
                    <a:fillRect b="-2174"/>
                  </a:stretch>
                </a:blipFill>
                <a:ln w="38100">
                  <a:solidFill>
                    <a:srgbClr val="BA491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4A2132-DEB5-482A-A228-C51B86C8B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332" y="2000829"/>
              <a:ext cx="228395" cy="109410"/>
            </a:xfrm>
            <a:prstGeom prst="straightConnector1">
              <a:avLst/>
            </a:prstGeom>
            <a:ln w="28575">
              <a:solidFill>
                <a:srgbClr val="BA49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F529BC9-4EE8-4041-8A8C-4BAF8E25843F}"/>
              </a:ext>
            </a:extLst>
          </p:cNvPr>
          <p:cNvSpPr txBox="1"/>
          <p:nvPr/>
        </p:nvSpPr>
        <p:spPr>
          <a:xfrm>
            <a:off x="96456" y="243987"/>
            <a:ext cx="83617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Roboto"/>
                <a:ea typeface="Roboto"/>
              </a:rPr>
              <a:t>The Oort Constants are local traceres of the Galactic kinematics.</a:t>
            </a:r>
            <a:endParaRPr lang="en-US" sz="220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pic>
        <p:nvPicPr>
          <p:cNvPr id="1026" name="Picture 2" descr="Proper motion - Wikipedia">
            <a:extLst>
              <a:ext uri="{FF2B5EF4-FFF2-40B4-BE49-F238E27FC236}">
                <a16:creationId xmlns:a16="http://schemas.microsoft.com/office/drawing/2014/main" id="{179C2385-F915-4E73-81D3-FC8A2C68E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72" y="3191449"/>
            <a:ext cx="2243763" cy="14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41E7AA-BECF-4B3C-A228-7D99A86B814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569"/>
          <a:stretch/>
        </p:blipFill>
        <p:spPr>
          <a:xfrm>
            <a:off x="3402630" y="2371334"/>
            <a:ext cx="3009900" cy="207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04F158-51BF-4589-BA5D-97750AB39A27}"/>
              </a:ext>
            </a:extLst>
          </p:cNvPr>
          <p:cNvGrpSpPr/>
          <p:nvPr/>
        </p:nvGrpSpPr>
        <p:grpSpPr>
          <a:xfrm>
            <a:off x="486179" y="1779151"/>
            <a:ext cx="4985710" cy="382812"/>
            <a:chOff x="486179" y="1779151"/>
            <a:chExt cx="4985710" cy="3828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4CD769-9618-4B04-9389-AE017FE5700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608994" y="1858671"/>
              <a:ext cx="1307428" cy="2773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72B504-8A97-4549-B091-8FE11768674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333701" y="1832540"/>
              <a:ext cx="1290667" cy="2514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686BBD-D319-4730-BCF4-14D78DB932D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900890" y="1824309"/>
              <a:ext cx="1321143" cy="25142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F00A69-12C6-4558-8D38-77B03D880EED}"/>
                </a:ext>
              </a:extLst>
            </p:cNvPr>
            <p:cNvSpPr/>
            <p:nvPr/>
          </p:nvSpPr>
          <p:spPr>
            <a:xfrm>
              <a:off x="486179" y="1779151"/>
              <a:ext cx="4985710" cy="382812"/>
            </a:xfrm>
            <a:prstGeom prst="rect">
              <a:avLst/>
            </a:prstGeom>
            <a:noFill/>
            <a:ln w="28575">
              <a:solidFill>
                <a:srgbClr val="BA491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32304" y="4854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BA491C"/>
                </a:solidFill>
              </a:rPr>
              <a:t>The Oort constants and the MW rotation curve</a:t>
            </a:r>
            <a:endParaRPr sz="2000" b="1" dirty="0">
              <a:solidFill>
                <a:srgbClr val="BA491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40E04-D4B1-4403-BB21-F39B5E20E8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2156" y="1609272"/>
            <a:ext cx="2927890" cy="450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80E01-5FDE-4D05-9066-1C66DAF8BA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2156" y="2090511"/>
            <a:ext cx="3136303" cy="450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4AD3B-DB62-4C04-99BD-6804167A233E}"/>
              </a:ext>
            </a:extLst>
          </p:cNvPr>
          <p:cNvSpPr txBox="1"/>
          <p:nvPr/>
        </p:nvSpPr>
        <p:spPr>
          <a:xfrm>
            <a:off x="292036" y="946339"/>
            <a:ext cx="412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The slope of the local rotation curve can be written in terms of A and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F39752-B104-4B33-A459-1362A1D85CF2}"/>
                  </a:ext>
                </a:extLst>
              </p:cNvPr>
              <p:cNvSpPr txBox="1"/>
              <p:nvPr/>
            </p:nvSpPr>
            <p:spPr>
              <a:xfrm>
                <a:off x="311700" y="2839930"/>
                <a:ext cx="4587960" cy="1361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- The Oort constants can be used to test different rotation models.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- The Oort constants give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⨀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sz="1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𝑐𝑖𝑟𝑐</m:t>
                            </m:r>
                          </m:sub>
                        </m:sSub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⨀</m:t>
                        </m:r>
                      </m:sub>
                    </m:sSub>
                  </m:oMath>
                </a14:m>
                <a:r>
                  <a:rPr lang="en-US" sz="1600" dirty="0"/>
                  <a:t> and ellipticity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F39752-B104-4B33-A459-1362A1D8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839930"/>
                <a:ext cx="4587960" cy="1361976"/>
              </a:xfrm>
              <a:prstGeom prst="rect">
                <a:avLst/>
              </a:prstGeom>
              <a:blipFill>
                <a:blip r:embed="rId7"/>
                <a:stretch>
                  <a:fillRect l="-664" t="-1345" b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Picture 102">
            <a:extLst>
              <a:ext uri="{FF2B5EF4-FFF2-40B4-BE49-F238E27FC236}">
                <a16:creationId xmlns:a16="http://schemas.microsoft.com/office/drawing/2014/main" id="{DE4F9341-84D1-4C7A-8A4E-CBF82508F1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604" y="1247715"/>
            <a:ext cx="4378590" cy="318442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30DF2A-011C-4DCC-880E-C858CBFED1D6}"/>
              </a:ext>
            </a:extLst>
          </p:cNvPr>
          <p:cNvGrpSpPr/>
          <p:nvPr/>
        </p:nvGrpSpPr>
        <p:grpSpPr>
          <a:xfrm>
            <a:off x="6910078" y="1622309"/>
            <a:ext cx="1899074" cy="402497"/>
            <a:chOff x="6254758" y="1609272"/>
            <a:chExt cx="1899074" cy="4024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A92398-ECF3-4795-9C03-EB943DE9B329}"/>
                </a:ext>
              </a:extLst>
            </p:cNvPr>
            <p:cNvSpPr txBox="1"/>
            <p:nvPr/>
          </p:nvSpPr>
          <p:spPr>
            <a:xfrm>
              <a:off x="6515099" y="1609272"/>
              <a:ext cx="1638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Slope = -(A+B)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23634F-0137-4DF6-AEC1-C65261239F90}"/>
                </a:ext>
              </a:extLst>
            </p:cNvPr>
            <p:cNvGrpSpPr/>
            <p:nvPr/>
          </p:nvGrpSpPr>
          <p:grpSpPr>
            <a:xfrm>
              <a:off x="6254758" y="1641246"/>
              <a:ext cx="1647183" cy="370523"/>
              <a:chOff x="6254758" y="1641246"/>
              <a:chExt cx="1647183" cy="3705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6D51BB-F0CA-4CF7-AE39-9F4B42642018}"/>
                  </a:ext>
                </a:extLst>
              </p:cNvPr>
              <p:cNvSpPr/>
              <p:nvPr/>
            </p:nvSpPr>
            <p:spPr>
              <a:xfrm>
                <a:off x="6515099" y="1641246"/>
                <a:ext cx="1386842" cy="307777"/>
              </a:xfrm>
              <a:prstGeom prst="rect">
                <a:avLst/>
              </a:prstGeom>
              <a:noFill/>
              <a:ln w="28575">
                <a:solidFill>
                  <a:srgbClr val="BA4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F2602CE-68CE-4E97-971A-DDD60BAF2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4758" y="1898124"/>
                <a:ext cx="209118" cy="113645"/>
              </a:xfrm>
              <a:prstGeom prst="straightConnector1">
                <a:avLst/>
              </a:prstGeom>
              <a:ln w="28575">
                <a:solidFill>
                  <a:srgbClr val="BA49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C2AC73-1490-4E39-A245-F8589EE0D42F}"/>
              </a:ext>
            </a:extLst>
          </p:cNvPr>
          <p:cNvCxnSpPr/>
          <p:nvPr/>
        </p:nvCxnSpPr>
        <p:spPr>
          <a:xfrm>
            <a:off x="7088716" y="2307800"/>
            <a:ext cx="0" cy="1647885"/>
          </a:xfrm>
          <a:prstGeom prst="line">
            <a:avLst/>
          </a:prstGeom>
          <a:ln w="28575">
            <a:solidFill>
              <a:srgbClr val="BA491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1ADB-4E43-43B5-BCB1-85F9AC99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Constraints and influencing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739B-FA00-4142-8846-DBF519378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Requires a massive proper motion catalogue for stars just distant enough and enough sky coverage.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Non-axisymmetric potential adds ellipticity to circular orbits.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Spiral arms add streaming motions and random motions.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Systematic error from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 uniform distribution of parallax over longitudinal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Tx/>
              <a:buChar char="-"/>
            </a:pPr>
            <a:endParaRPr lang="en-US" sz="18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Tx/>
              <a:buChar char="-"/>
            </a:pPr>
            <a:endParaRPr lang="en-US" sz="18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9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33420" y="310842"/>
            <a:ext cx="87282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Gaia DR 2 has proper motion measurements of nearly 1.7 billion stars</a:t>
            </a:r>
            <a:endParaRPr sz="2000" dirty="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41" y="2111031"/>
            <a:ext cx="3067200" cy="2064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24800" y="1086150"/>
            <a:ext cx="3067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C28C5-563D-420E-8F91-B188B8CAE45F}"/>
              </a:ext>
            </a:extLst>
          </p:cNvPr>
          <p:cNvSpPr txBox="1"/>
          <p:nvPr/>
        </p:nvSpPr>
        <p:spPr>
          <a:xfrm>
            <a:off x="532261" y="4369770"/>
            <a:ext cx="466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December, </a:t>
            </a:r>
            <a:r>
              <a:rPr lang="en-US" i="1" dirty="0"/>
              <a:t>Gaia EDR3,</a:t>
            </a:r>
            <a:r>
              <a:rPr lang="en-US" dirty="0"/>
              <a:t> &gt;1.8 billion stars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04BD9-DD91-47D3-BD98-04478FEB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68" y="2146006"/>
            <a:ext cx="4139412" cy="2759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2756DE-AC98-4316-A977-812B2E860FD4}"/>
                  </a:ext>
                </a:extLst>
              </p:cNvPr>
              <p:cNvSpPr txBox="1"/>
              <p:nvPr/>
            </p:nvSpPr>
            <p:spPr>
              <a:xfrm>
                <a:off x="4922218" y="1671839"/>
                <a:ext cx="3888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Preliminary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 using Gaia DR2 shows interesting over-dense regions and lower than expected peak at 180degree.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2756DE-AC98-4316-A977-812B2E860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8" y="1671839"/>
                <a:ext cx="3888362" cy="646331"/>
              </a:xfrm>
              <a:prstGeom prst="rect">
                <a:avLst/>
              </a:prstGeom>
              <a:blipFill>
                <a:blip r:embed="rId5"/>
                <a:stretch>
                  <a:fillRect t="-943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A58001-B685-497D-97FB-62D623B29324}"/>
              </a:ext>
            </a:extLst>
          </p:cNvPr>
          <p:cNvSpPr txBox="1"/>
          <p:nvPr/>
        </p:nvSpPr>
        <p:spPr>
          <a:xfrm>
            <a:off x="333420" y="838319"/>
            <a:ext cx="78581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Gaia makes it possible to look at fine local kinematic features</a:t>
            </a:r>
          </a:p>
          <a:p>
            <a:r>
              <a:rPr lang="en-US" sz="1600" dirty="0"/>
              <a:t>- Previous studies of Oort constants: radial velocity unused, patterns due to individual sample not included, sampling limits without much justification.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plan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45747" y="1137462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What is the best sample of stars to carry out Oort constants derivation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Determine the deviation of Gaia observational results from theoretical model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Derive Oort constants from </a:t>
            </a:r>
            <a:r>
              <a:rPr lang="en" b="1" i="1" dirty="0"/>
              <a:t>Gaia</a:t>
            </a:r>
            <a:r>
              <a:rPr lang="en" dirty="0"/>
              <a:t> DR2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Study the overdense regions and deviation from double sine curves</a:t>
            </a:r>
            <a:r>
              <a:rPr lang="en" b="1" dirty="0"/>
              <a:t> 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 a toy model simulation to find at what latitude and parallax the Oort constants analysis is appropriate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054777"/>
            <a:ext cx="873324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Rotation curve tells us about the potential and mass distribution of the MW.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It is not easy to measure rotation curve.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Oort constants describe local rotation motion, but can be used to test rotation models and determine other galactic parameters.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Gaia makes it possible to determine Oort constants to higher precision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 wil derive the Oort constants from </a:t>
            </a:r>
            <a:r>
              <a:rPr lang="en" b="1" i="1" dirty="0"/>
              <a:t>Gaia</a:t>
            </a:r>
            <a:r>
              <a:rPr lang="en" dirty="0"/>
              <a:t> data and examine the sampling limits. 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16.9479"/>
  <p:tag name="LATEXADDIN" val="\documentclass{article}&#10;\usepackage{amsmath}&#10;\pagestyle{empty}&#10;\begin{document}&#10;&#10;&#10;$v_{circ}(R)$&#10;&#10;\end{document}"/>
  <p:tag name="IGUANATEXSIZE" val="20"/>
  <p:tag name="IGUANATEXCURSOR" val="9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913.386"/>
  <p:tag name="LATEXADDIN" val="\documentclass{article}&#10;\usepackage{amsmath}&#10;\pagestyle{empty}&#10;\begin{document}&#10;&#10;$\mu_l = (Acos2l-C sin 2l +B)cosb+\varpi(u_0sinl - v_0cosl)$&#10;&#10;&#10;\end{document}"/>
  <p:tag name="IGUANATEXSIZE" val="20"/>
  <p:tag name="IGUANATEXCURSOR" val="82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643.4196"/>
  <p:tag name="LATEXADDIN" val="\documentclass{article}&#10;\usepackage{amsmath}&#10;\pagestyle{empty}&#10;\begin{document}&#10;&#10;$ \frac{v_{r}}{d} \propto sin(2l)$&#10;&#10;&#10;\end{document}"/>
  <p:tag name="IGUANATEXSIZE" val="20"/>
  <p:tag name="IGUANATEXCURSOR" val="9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35.1707"/>
  <p:tag name="LATEXADDIN" val="\documentclass{article}&#10;\usepackage{amsmath}&#10;\pagestyle{empty}&#10;\begin{document}&#10;&#10;$\mu_l \propto cos(2l)$&#10;&#10;&#10;\end{document}"/>
  <p:tag name="IGUANATEXSIZE" val="20"/>
  <p:tag name="IGUANATEXCURSOR" val="10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50.1688"/>
  <p:tag name="LATEXADDIN" val="\documentclass{article}&#10;\usepackage{amsmath}&#10;\pagestyle{empty}&#10;\begin{document}&#10;&#10;$\mu_b \propto sin(2l)$&#10;&#10;&#10;\end{document}"/>
  <p:tag name="IGUANATEXSIZE" val="20"/>
  <p:tag name="IGUANATEXCURSOR" val="104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1301.087"/>
  <p:tag name="LATEXADDIN" val="\documentclass{article}&#10;\usepackage{amsmath}&#10;\pagestyle{empty}&#10;\begin{document}&#10;&#10;$A= \frac{1}{2}(\frac{v_{circ}}{R_\odot}-\frac{dv_{circ}}{dr}\large |_{R_\odot})$&#10;&#10;&#10;\end{document}"/>
  <p:tag name="IGUANATEXSIZE" val="20"/>
  <p:tag name="IGUANATEXCURSOR" val="11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1403.825"/>
  <p:tag name="LATEXADDIN" val="\documentclass{article}&#10;\usepackage{amsmath}&#10;\pagestyle{empty}&#10;\begin{document}&#10;&#10;$B= -\frac{1}{2}(\frac{v_{circ}}{R_\odot}+\frac{dv_{circ}}{dr}\large |_{R_\odot})$&#10;&#10;&#10;\end{document}"/>
  <p:tag name="IGUANATEXSIZE" val="20"/>
  <p:tag name="IGUANATEXCURSOR" val="138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94.076"/>
  <p:tag name="LATEXADDIN" val="\documentclass{article}&#10;\usepackage{amsmath}&#10;\pagestyle{empty}&#10;\begin{document}&#10;&#10;&#10;$v_r = (v_{circ}-v_{circ})R_\odot sin l$&#10;&#10;\end{document}"/>
  <p:tag name="IGUANATEXSIZE" val="20"/>
  <p:tag name="IGUANATEXCURSOR" val="108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89.801"/>
  <p:tag name="LATEXADDIN" val="\documentclass{article}&#10;\usepackage{amsmath}&#10;\pagestyle{empty}&#10;\begin{document}&#10;&#10;$v_{r} = d(K+C cos 2l +A sin 2l)$&#10;&#10;&#10;\end{document}"/>
  <p:tag name="IGUANATEXSIZE" val="20"/>
  <p:tag name="IGUANATEXCURSOR" val="86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2427.447"/>
  <p:tag name="LATEXADDIN" val="\documentclass{article}&#10;\usepackage{amsmath}&#10;\pagestyle{empty}&#10;\begin{document}&#10;\begin{eqnarray*}&#10;\mu_b &amp;=&amp; -(Asin2l+C cos 2l +K)sinb cosb\\&#10;&amp;&amp;+\varpi&#10;((u_0sinl + v_0cosl)sinb - w_0 cos b)&#10;\end{eqnarray*}&#10;\end{document}"/>
  <p:tag name="IGUANATEXSIZE" val="24"/>
  <p:tag name="IGUANATEXCURSOR" val="14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1323</TotalTime>
  <Words>779</Words>
  <Application>Microsoft Office PowerPoint</Application>
  <PresentationFormat>On-screen Show (16:9)</PresentationFormat>
  <Paragraphs>80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Cambria Math</vt:lpstr>
      <vt:lpstr>Geometric</vt:lpstr>
      <vt:lpstr>Deriving the Galactic Oort Constants from Observational Data</vt:lpstr>
      <vt:lpstr>The Milky Way rotation curve tells us a lot about our Galaxy. </vt:lpstr>
      <vt:lpstr>We have multiple methods to meaure the rotation curve, but it is hard due to observation constraints.</vt:lpstr>
      <vt:lpstr>PowerPoint Presentation</vt:lpstr>
      <vt:lpstr>The Oort constants and the MW rotation curve</vt:lpstr>
      <vt:lpstr>Constraints and influencing factors</vt:lpstr>
      <vt:lpstr>Gaia DR 2 has proper motion measurements of nearly 1.7 billion stars</vt:lpstr>
      <vt:lpstr>My plan</vt:lpstr>
      <vt:lpstr>Summary</vt:lpstr>
      <vt:lpstr>Acknowledgement </vt:lpstr>
      <vt:lpstr>Image Sources</vt:lpstr>
      <vt:lpstr>Key equations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Xia Shufan</cp:lastModifiedBy>
  <cp:revision>61</cp:revision>
  <dcterms:modified xsi:type="dcterms:W3CDTF">2020-12-13T23:15:27Z</dcterms:modified>
</cp:coreProperties>
</file>