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notesMasterIdLst>
    <p:notesMasterId r:id="rId42"/>
  </p:notesMasterIdLst>
  <p:sldIdLst>
    <p:sldId id="256" r:id="rId2"/>
    <p:sldId id="284" r:id="rId3"/>
    <p:sldId id="279" r:id="rId4"/>
    <p:sldId id="280" r:id="rId5"/>
    <p:sldId id="281" r:id="rId6"/>
    <p:sldId id="282" r:id="rId7"/>
    <p:sldId id="285" r:id="rId8"/>
    <p:sldId id="283" r:id="rId9"/>
    <p:sldId id="296" r:id="rId10"/>
    <p:sldId id="286" r:id="rId11"/>
    <p:sldId id="297" r:id="rId12"/>
    <p:sldId id="287" r:id="rId13"/>
    <p:sldId id="288" r:id="rId14"/>
    <p:sldId id="289" r:id="rId15"/>
    <p:sldId id="290" r:id="rId16"/>
    <p:sldId id="291" r:id="rId17"/>
    <p:sldId id="293" r:id="rId18"/>
    <p:sldId id="300" r:id="rId19"/>
    <p:sldId id="301" r:id="rId20"/>
    <p:sldId id="303" r:id="rId21"/>
    <p:sldId id="304" r:id="rId22"/>
    <p:sldId id="292" r:id="rId23"/>
    <p:sldId id="305" r:id="rId24"/>
    <p:sldId id="294" r:id="rId25"/>
    <p:sldId id="299" r:id="rId26"/>
    <p:sldId id="306" r:id="rId27"/>
    <p:sldId id="307" r:id="rId28"/>
    <p:sldId id="308" r:id="rId29"/>
    <p:sldId id="309" r:id="rId30"/>
    <p:sldId id="295" r:id="rId31"/>
    <p:sldId id="298" r:id="rId32"/>
    <p:sldId id="267" r:id="rId33"/>
    <p:sldId id="268" r:id="rId34"/>
    <p:sldId id="269" r:id="rId35"/>
    <p:sldId id="270" r:id="rId36"/>
    <p:sldId id="271" r:id="rId37"/>
    <p:sldId id="272" r:id="rId38"/>
    <p:sldId id="273" r:id="rId39"/>
    <p:sldId id="274" r:id="rId40"/>
    <p:sldId id="275" r:id="rId4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89610" autoAdjust="0"/>
  </p:normalViewPr>
  <p:slideViewPr>
    <p:cSldViewPr>
      <p:cViewPr>
        <p:scale>
          <a:sx n="75" d="100"/>
          <a:sy n="75" d="100"/>
        </p:scale>
        <p:origin x="-1152" y="594"/>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9C79624-B7FA-4A81-ACFA-9B307A7B8D49}" type="doc">
      <dgm:prSet loTypeId="urn:microsoft.com/office/officeart/2005/8/layout/hProcess11" loCatId="process" qsTypeId="urn:microsoft.com/office/officeart/2005/8/quickstyle/3d9" qsCatId="3D" csTypeId="urn:microsoft.com/office/officeart/2005/8/colors/accent1_2" csCatId="accent1" phldr="1"/>
      <dgm:spPr/>
    </dgm:pt>
    <dgm:pt modelId="{AB8C2670-5BA7-4752-A15C-BA1A0BBE4F0C}">
      <dgm:prSet phldrT="[文本]"/>
      <dgm:spPr/>
      <dgm:t>
        <a:bodyPr/>
        <a:lstStyle/>
        <a:p>
          <a:r>
            <a:rPr lang="zh-CN" altLang="en-US" dirty="0" smtClean="0">
              <a:latin typeface="华文中宋" pitchFamily="2" charset="-122"/>
              <a:ea typeface="华文中宋" pitchFamily="2" charset="-122"/>
            </a:rPr>
            <a:t>门户</a:t>
          </a:r>
          <a:endParaRPr lang="zh-CN" altLang="en-US" dirty="0">
            <a:latin typeface="华文中宋" pitchFamily="2" charset="-122"/>
            <a:ea typeface="华文中宋" pitchFamily="2" charset="-122"/>
          </a:endParaRPr>
        </a:p>
      </dgm:t>
    </dgm:pt>
    <dgm:pt modelId="{B60F1DC5-6FE7-4CDE-AB6A-1976122AF6BB}" type="parTrans" cxnId="{C41E6F32-40B2-466C-9332-097AA6C11ECA}">
      <dgm:prSet/>
      <dgm:spPr/>
      <dgm:t>
        <a:bodyPr/>
        <a:lstStyle/>
        <a:p>
          <a:endParaRPr lang="zh-CN" altLang="en-US"/>
        </a:p>
      </dgm:t>
    </dgm:pt>
    <dgm:pt modelId="{3B894EBB-C3F6-4A39-92DA-5F9CE485C1F3}" type="sibTrans" cxnId="{C41E6F32-40B2-466C-9332-097AA6C11ECA}">
      <dgm:prSet/>
      <dgm:spPr/>
      <dgm:t>
        <a:bodyPr/>
        <a:lstStyle/>
        <a:p>
          <a:endParaRPr lang="zh-CN" altLang="en-US"/>
        </a:p>
      </dgm:t>
    </dgm:pt>
    <dgm:pt modelId="{97C0961B-727D-407A-820C-53FE64580200}">
      <dgm:prSet phldrT="[文本]"/>
      <dgm:spPr/>
      <dgm:t>
        <a:bodyPr/>
        <a:lstStyle/>
        <a:p>
          <a:r>
            <a:rPr lang="zh-CN" altLang="en-US" dirty="0" smtClean="0">
              <a:latin typeface="华文中宋" pitchFamily="2" charset="-122"/>
              <a:ea typeface="华文中宋" pitchFamily="2" charset="-122"/>
            </a:rPr>
            <a:t>客户端</a:t>
          </a:r>
          <a:endParaRPr lang="zh-CN" altLang="en-US" dirty="0">
            <a:latin typeface="华文中宋" pitchFamily="2" charset="-122"/>
            <a:ea typeface="华文中宋" pitchFamily="2" charset="-122"/>
          </a:endParaRPr>
        </a:p>
      </dgm:t>
    </dgm:pt>
    <dgm:pt modelId="{6113E337-43E5-4EBF-9B30-376741F79623}" type="parTrans" cxnId="{214CA28C-DBCE-4C10-A42C-C0EC544DD745}">
      <dgm:prSet/>
      <dgm:spPr/>
      <dgm:t>
        <a:bodyPr/>
        <a:lstStyle/>
        <a:p>
          <a:endParaRPr lang="zh-CN" altLang="en-US"/>
        </a:p>
      </dgm:t>
    </dgm:pt>
    <dgm:pt modelId="{4D6BD63D-9E72-425B-AAD8-DEB7E698C3E8}" type="sibTrans" cxnId="{214CA28C-DBCE-4C10-A42C-C0EC544DD745}">
      <dgm:prSet/>
      <dgm:spPr/>
      <dgm:t>
        <a:bodyPr/>
        <a:lstStyle/>
        <a:p>
          <a:endParaRPr lang="zh-CN" altLang="en-US"/>
        </a:p>
      </dgm:t>
    </dgm:pt>
    <dgm:pt modelId="{63739D6E-4D6E-4F29-9DB1-5B4A5B184615}">
      <dgm:prSet phldrT="[文本]"/>
      <dgm:spPr/>
      <dgm:t>
        <a:bodyPr/>
        <a:lstStyle/>
        <a:p>
          <a:r>
            <a:rPr lang="zh-CN" altLang="en-US" dirty="0" smtClean="0">
              <a:latin typeface="华文中宋" pitchFamily="2" charset="-122"/>
              <a:ea typeface="华文中宋" pitchFamily="2" charset="-122"/>
            </a:rPr>
            <a:t>搜索引擎</a:t>
          </a:r>
          <a:endParaRPr lang="zh-CN" altLang="en-US" dirty="0">
            <a:latin typeface="华文中宋" pitchFamily="2" charset="-122"/>
            <a:ea typeface="华文中宋" pitchFamily="2" charset="-122"/>
          </a:endParaRPr>
        </a:p>
      </dgm:t>
    </dgm:pt>
    <dgm:pt modelId="{2C775DAB-CD7C-4F58-B0B1-EA6F76EE5963}" type="parTrans" cxnId="{CB333852-0400-4E6C-96FA-3F7C96497D87}">
      <dgm:prSet/>
      <dgm:spPr/>
      <dgm:t>
        <a:bodyPr/>
        <a:lstStyle/>
        <a:p>
          <a:endParaRPr lang="zh-CN" altLang="en-US"/>
        </a:p>
      </dgm:t>
    </dgm:pt>
    <dgm:pt modelId="{88E74102-F0BC-40AE-8182-F6C683472A8E}" type="sibTrans" cxnId="{CB333852-0400-4E6C-96FA-3F7C96497D87}">
      <dgm:prSet/>
      <dgm:spPr/>
      <dgm:t>
        <a:bodyPr/>
        <a:lstStyle/>
        <a:p>
          <a:endParaRPr lang="zh-CN" altLang="en-US"/>
        </a:p>
      </dgm:t>
    </dgm:pt>
    <dgm:pt modelId="{E984E263-9793-4668-BF75-91D676A1AD35}">
      <dgm:prSet phldrT="[文本]"/>
      <dgm:spPr/>
      <dgm:t>
        <a:bodyPr/>
        <a:lstStyle/>
        <a:p>
          <a:r>
            <a:rPr lang="zh-CN" altLang="en-US" dirty="0" smtClean="0">
              <a:latin typeface="华文中宋" pitchFamily="2" charset="-122"/>
              <a:ea typeface="华文中宋" pitchFamily="2" charset="-122"/>
            </a:rPr>
            <a:t>社交网络</a:t>
          </a:r>
          <a:endParaRPr lang="zh-CN" altLang="en-US" dirty="0">
            <a:latin typeface="华文中宋" pitchFamily="2" charset="-122"/>
            <a:ea typeface="华文中宋" pitchFamily="2" charset="-122"/>
          </a:endParaRPr>
        </a:p>
      </dgm:t>
    </dgm:pt>
    <dgm:pt modelId="{CD32289B-7D30-42D9-B9E3-3E5DFC42139C}" type="parTrans" cxnId="{1F74F4B6-6203-4CDD-AC13-198A38F7694C}">
      <dgm:prSet/>
      <dgm:spPr/>
      <dgm:t>
        <a:bodyPr/>
        <a:lstStyle/>
        <a:p>
          <a:endParaRPr lang="zh-CN" altLang="en-US"/>
        </a:p>
      </dgm:t>
    </dgm:pt>
    <dgm:pt modelId="{53129ACA-7021-4C6B-A6A0-DF6E7D10F4F9}" type="sibTrans" cxnId="{1F74F4B6-6203-4CDD-AC13-198A38F7694C}">
      <dgm:prSet/>
      <dgm:spPr/>
      <dgm:t>
        <a:bodyPr/>
        <a:lstStyle/>
        <a:p>
          <a:endParaRPr lang="zh-CN" altLang="en-US"/>
        </a:p>
      </dgm:t>
    </dgm:pt>
    <dgm:pt modelId="{F4F679C7-ED56-4057-BDB4-22CBA5E9DD8E}">
      <dgm:prSet phldrT="[文本]"/>
      <dgm:spPr/>
      <dgm:t>
        <a:bodyPr/>
        <a:lstStyle/>
        <a:p>
          <a:r>
            <a:rPr lang="zh-CN" altLang="en-US" dirty="0" smtClean="0">
              <a:latin typeface="华文中宋" pitchFamily="2" charset="-122"/>
              <a:ea typeface="华文中宋" pitchFamily="2" charset="-122"/>
            </a:rPr>
            <a:t>电子商务</a:t>
          </a:r>
          <a:endParaRPr lang="zh-CN" altLang="en-US" dirty="0">
            <a:latin typeface="华文中宋" pitchFamily="2" charset="-122"/>
            <a:ea typeface="华文中宋" pitchFamily="2" charset="-122"/>
          </a:endParaRPr>
        </a:p>
      </dgm:t>
    </dgm:pt>
    <dgm:pt modelId="{B35529F7-6DAD-41EF-95A6-B98A4A41976D}" type="parTrans" cxnId="{655CE035-FA64-4EA6-85F3-9D1BC3F34E87}">
      <dgm:prSet/>
      <dgm:spPr/>
      <dgm:t>
        <a:bodyPr/>
        <a:lstStyle/>
        <a:p>
          <a:endParaRPr lang="zh-CN" altLang="en-US"/>
        </a:p>
      </dgm:t>
    </dgm:pt>
    <dgm:pt modelId="{B1FC735E-3655-4EDD-8B92-3505A6B0D587}" type="sibTrans" cxnId="{655CE035-FA64-4EA6-85F3-9D1BC3F34E87}">
      <dgm:prSet/>
      <dgm:spPr/>
      <dgm:t>
        <a:bodyPr/>
        <a:lstStyle/>
        <a:p>
          <a:endParaRPr lang="zh-CN" altLang="en-US"/>
        </a:p>
      </dgm:t>
    </dgm:pt>
    <dgm:pt modelId="{10D32363-41E9-49E2-9566-788E4FB15B0B}">
      <dgm:prSet phldrT="[文本]"/>
      <dgm:spPr/>
      <dgm:t>
        <a:bodyPr/>
        <a:lstStyle/>
        <a:p>
          <a:r>
            <a:rPr lang="zh-CN" altLang="en-US" dirty="0" smtClean="0">
              <a:latin typeface="华文中宋" pitchFamily="2" charset="-122"/>
              <a:ea typeface="华文中宋" pitchFamily="2" charset="-122"/>
            </a:rPr>
            <a:t>微博</a:t>
          </a:r>
          <a:r>
            <a:rPr lang="en-US" altLang="zh-CN" dirty="0" smtClean="0">
              <a:latin typeface="华文中宋" pitchFamily="2" charset="-122"/>
              <a:ea typeface="华文中宋" pitchFamily="2" charset="-122"/>
            </a:rPr>
            <a:t>/360</a:t>
          </a:r>
          <a:endParaRPr lang="zh-CN" altLang="en-US" dirty="0">
            <a:latin typeface="华文中宋" pitchFamily="2" charset="-122"/>
            <a:ea typeface="华文中宋" pitchFamily="2" charset="-122"/>
          </a:endParaRPr>
        </a:p>
      </dgm:t>
    </dgm:pt>
    <dgm:pt modelId="{3D8581E0-EC86-4DDB-B18F-13B29FFCE69A}" type="parTrans" cxnId="{F9D700D1-9225-46D7-BE69-1D81ACA664AA}">
      <dgm:prSet/>
      <dgm:spPr/>
      <dgm:t>
        <a:bodyPr/>
        <a:lstStyle/>
        <a:p>
          <a:endParaRPr lang="zh-CN" altLang="en-US"/>
        </a:p>
      </dgm:t>
    </dgm:pt>
    <dgm:pt modelId="{D3505295-6F70-4CE6-BE29-3D9BF1E6D4A3}" type="sibTrans" cxnId="{F9D700D1-9225-46D7-BE69-1D81ACA664AA}">
      <dgm:prSet/>
      <dgm:spPr/>
      <dgm:t>
        <a:bodyPr/>
        <a:lstStyle/>
        <a:p>
          <a:endParaRPr lang="zh-CN" altLang="en-US"/>
        </a:p>
      </dgm:t>
    </dgm:pt>
    <dgm:pt modelId="{626C18C7-744B-476D-B906-C16A37C93125}">
      <dgm:prSet phldrT="[文本]"/>
      <dgm:spPr/>
      <dgm:t>
        <a:bodyPr/>
        <a:lstStyle/>
        <a:p>
          <a:r>
            <a:rPr lang="zh-CN" altLang="en-US" dirty="0" smtClean="0">
              <a:latin typeface="华文中宋" pitchFamily="2" charset="-122"/>
              <a:ea typeface="华文中宋" pitchFamily="2" charset="-122"/>
            </a:rPr>
            <a:t>移动终端</a:t>
          </a:r>
          <a:endParaRPr lang="zh-CN" altLang="en-US" dirty="0">
            <a:latin typeface="华文中宋" pitchFamily="2" charset="-122"/>
            <a:ea typeface="华文中宋" pitchFamily="2" charset="-122"/>
          </a:endParaRPr>
        </a:p>
      </dgm:t>
    </dgm:pt>
    <dgm:pt modelId="{E7053D7E-CCB1-4247-B3B1-F0AF7448D282}" type="parTrans" cxnId="{B0BA82E4-B646-49BE-ABC9-E4D8BD3FDE60}">
      <dgm:prSet/>
      <dgm:spPr/>
      <dgm:t>
        <a:bodyPr/>
        <a:lstStyle/>
        <a:p>
          <a:endParaRPr lang="zh-CN" altLang="en-US"/>
        </a:p>
      </dgm:t>
    </dgm:pt>
    <dgm:pt modelId="{5E1785CB-445C-47B0-AB5A-7D356DFCA93F}" type="sibTrans" cxnId="{B0BA82E4-B646-49BE-ABC9-E4D8BD3FDE60}">
      <dgm:prSet/>
      <dgm:spPr/>
      <dgm:t>
        <a:bodyPr/>
        <a:lstStyle/>
        <a:p>
          <a:endParaRPr lang="zh-CN" altLang="en-US"/>
        </a:p>
      </dgm:t>
    </dgm:pt>
    <dgm:pt modelId="{3DBD0712-EF39-4322-BD2B-ACA853801FC0}" type="pres">
      <dgm:prSet presAssocID="{B9C79624-B7FA-4A81-ACFA-9B307A7B8D49}" presName="Name0" presStyleCnt="0">
        <dgm:presLayoutVars>
          <dgm:dir/>
          <dgm:resizeHandles val="exact"/>
        </dgm:presLayoutVars>
      </dgm:prSet>
      <dgm:spPr/>
    </dgm:pt>
    <dgm:pt modelId="{92C1B7E7-08C4-4DBE-8DA1-79A41B6BB69B}" type="pres">
      <dgm:prSet presAssocID="{B9C79624-B7FA-4A81-ACFA-9B307A7B8D49}" presName="arrow" presStyleLbl="bgShp" presStyleIdx="0" presStyleCnt="1" custLinFactNeighborY="-2966"/>
      <dgm:spPr/>
    </dgm:pt>
    <dgm:pt modelId="{485E1F60-69F5-42B2-B19C-67066716BC2C}" type="pres">
      <dgm:prSet presAssocID="{B9C79624-B7FA-4A81-ACFA-9B307A7B8D49}" presName="points" presStyleCnt="0"/>
      <dgm:spPr/>
    </dgm:pt>
    <dgm:pt modelId="{16FF6A13-0508-46C4-8516-FBBB5D3DC6E6}" type="pres">
      <dgm:prSet presAssocID="{AB8C2670-5BA7-4752-A15C-BA1A0BBE4F0C}" presName="compositeA" presStyleCnt="0"/>
      <dgm:spPr/>
    </dgm:pt>
    <dgm:pt modelId="{8C596D2E-7B07-4CC8-986E-D4637640C887}" type="pres">
      <dgm:prSet presAssocID="{AB8C2670-5BA7-4752-A15C-BA1A0BBE4F0C}" presName="textA" presStyleLbl="revTx" presStyleIdx="0" presStyleCnt="7">
        <dgm:presLayoutVars>
          <dgm:bulletEnabled val="1"/>
        </dgm:presLayoutVars>
      </dgm:prSet>
      <dgm:spPr/>
      <dgm:t>
        <a:bodyPr/>
        <a:lstStyle/>
        <a:p>
          <a:endParaRPr lang="zh-CN" altLang="en-US"/>
        </a:p>
      </dgm:t>
    </dgm:pt>
    <dgm:pt modelId="{21AE9E5D-BDA8-4B69-B00F-8673A2AD35F0}" type="pres">
      <dgm:prSet presAssocID="{AB8C2670-5BA7-4752-A15C-BA1A0BBE4F0C}" presName="circleA" presStyleLbl="node1" presStyleIdx="0" presStyleCnt="7"/>
      <dgm:spPr/>
    </dgm:pt>
    <dgm:pt modelId="{1CF8C182-8229-4CB1-861A-3863A049ABCB}" type="pres">
      <dgm:prSet presAssocID="{AB8C2670-5BA7-4752-A15C-BA1A0BBE4F0C}" presName="spaceA" presStyleCnt="0"/>
      <dgm:spPr/>
    </dgm:pt>
    <dgm:pt modelId="{720DCD89-0702-4654-9A10-39C1495AD0E9}" type="pres">
      <dgm:prSet presAssocID="{3B894EBB-C3F6-4A39-92DA-5F9CE485C1F3}" presName="space" presStyleCnt="0"/>
      <dgm:spPr/>
    </dgm:pt>
    <dgm:pt modelId="{15A7E7C5-6533-4116-B675-D2ED0552AA70}" type="pres">
      <dgm:prSet presAssocID="{97C0961B-727D-407A-820C-53FE64580200}" presName="compositeB" presStyleCnt="0"/>
      <dgm:spPr/>
    </dgm:pt>
    <dgm:pt modelId="{B237ECA2-4D75-469B-B59E-5CA4B45E5DC1}" type="pres">
      <dgm:prSet presAssocID="{97C0961B-727D-407A-820C-53FE64580200}" presName="textB" presStyleLbl="revTx" presStyleIdx="1" presStyleCnt="7">
        <dgm:presLayoutVars>
          <dgm:bulletEnabled val="1"/>
        </dgm:presLayoutVars>
      </dgm:prSet>
      <dgm:spPr/>
      <dgm:t>
        <a:bodyPr/>
        <a:lstStyle/>
        <a:p>
          <a:endParaRPr lang="zh-CN" altLang="en-US"/>
        </a:p>
      </dgm:t>
    </dgm:pt>
    <dgm:pt modelId="{64C8D075-FE8C-4B8A-B240-F7EC38B105E0}" type="pres">
      <dgm:prSet presAssocID="{97C0961B-727D-407A-820C-53FE64580200}" presName="circleB" presStyleLbl="node1" presStyleIdx="1" presStyleCnt="7" custLinFactNeighborX="-71327" custLinFactNeighborY="-9322"/>
      <dgm:spPr/>
    </dgm:pt>
    <dgm:pt modelId="{E5879481-FAB6-412E-9569-2C122EE8A628}" type="pres">
      <dgm:prSet presAssocID="{97C0961B-727D-407A-820C-53FE64580200}" presName="spaceB" presStyleCnt="0"/>
      <dgm:spPr/>
    </dgm:pt>
    <dgm:pt modelId="{25D97EA9-C39C-48A5-8377-A02859DAF25C}" type="pres">
      <dgm:prSet presAssocID="{4D6BD63D-9E72-425B-AAD8-DEB7E698C3E8}" presName="space" presStyleCnt="0"/>
      <dgm:spPr/>
    </dgm:pt>
    <dgm:pt modelId="{C8DA96A9-DBF4-4384-869D-CBD5588A46C2}" type="pres">
      <dgm:prSet presAssocID="{63739D6E-4D6E-4F29-9DB1-5B4A5B184615}" presName="compositeA" presStyleCnt="0"/>
      <dgm:spPr/>
    </dgm:pt>
    <dgm:pt modelId="{D8DA1236-ED32-4C87-8694-CC039638326B}" type="pres">
      <dgm:prSet presAssocID="{63739D6E-4D6E-4F29-9DB1-5B4A5B184615}" presName="textA" presStyleLbl="revTx" presStyleIdx="2" presStyleCnt="7">
        <dgm:presLayoutVars>
          <dgm:bulletEnabled val="1"/>
        </dgm:presLayoutVars>
      </dgm:prSet>
      <dgm:spPr/>
      <dgm:t>
        <a:bodyPr/>
        <a:lstStyle/>
        <a:p>
          <a:endParaRPr lang="zh-CN" altLang="en-US"/>
        </a:p>
      </dgm:t>
    </dgm:pt>
    <dgm:pt modelId="{CA6DAFCC-6370-4D8A-9734-96FACF150A33}" type="pres">
      <dgm:prSet presAssocID="{63739D6E-4D6E-4F29-9DB1-5B4A5B184615}" presName="circleA" presStyleLbl="node1" presStyleIdx="2" presStyleCnt="7"/>
      <dgm:spPr/>
    </dgm:pt>
    <dgm:pt modelId="{97E3D091-CE9F-4ACD-B63C-8A882644DA78}" type="pres">
      <dgm:prSet presAssocID="{63739D6E-4D6E-4F29-9DB1-5B4A5B184615}" presName="spaceA" presStyleCnt="0"/>
      <dgm:spPr/>
    </dgm:pt>
    <dgm:pt modelId="{02965A52-2499-48D3-8C7F-32E119B336B9}" type="pres">
      <dgm:prSet presAssocID="{88E74102-F0BC-40AE-8182-F6C683472A8E}" presName="space" presStyleCnt="0"/>
      <dgm:spPr/>
    </dgm:pt>
    <dgm:pt modelId="{253CC47D-728F-46B9-B864-3A6121E86AC9}" type="pres">
      <dgm:prSet presAssocID="{E984E263-9793-4668-BF75-91D676A1AD35}" presName="compositeB" presStyleCnt="0"/>
      <dgm:spPr/>
    </dgm:pt>
    <dgm:pt modelId="{53520CCE-40D8-42D5-94A1-A37A9B2BCF0E}" type="pres">
      <dgm:prSet presAssocID="{E984E263-9793-4668-BF75-91D676A1AD35}" presName="textB" presStyleLbl="revTx" presStyleIdx="3" presStyleCnt="7">
        <dgm:presLayoutVars>
          <dgm:bulletEnabled val="1"/>
        </dgm:presLayoutVars>
      </dgm:prSet>
      <dgm:spPr/>
      <dgm:t>
        <a:bodyPr/>
        <a:lstStyle/>
        <a:p>
          <a:endParaRPr lang="zh-CN" altLang="en-US"/>
        </a:p>
      </dgm:t>
    </dgm:pt>
    <dgm:pt modelId="{159FC74E-47C3-4DB9-B7E6-21539956103E}" type="pres">
      <dgm:prSet presAssocID="{E984E263-9793-4668-BF75-91D676A1AD35}" presName="circleB" presStyleLbl="node1" presStyleIdx="3" presStyleCnt="7"/>
      <dgm:spPr/>
    </dgm:pt>
    <dgm:pt modelId="{C79C4F8A-F676-4A97-8D33-C63F405F52FE}" type="pres">
      <dgm:prSet presAssocID="{E984E263-9793-4668-BF75-91D676A1AD35}" presName="spaceB" presStyleCnt="0"/>
      <dgm:spPr/>
    </dgm:pt>
    <dgm:pt modelId="{7836B9E6-8099-4E1F-AEBB-4D1F4412CF78}" type="pres">
      <dgm:prSet presAssocID="{53129ACA-7021-4C6B-A6A0-DF6E7D10F4F9}" presName="space" presStyleCnt="0"/>
      <dgm:spPr/>
    </dgm:pt>
    <dgm:pt modelId="{7A7B2AA6-EF35-4B71-B198-7FC7DE6C9559}" type="pres">
      <dgm:prSet presAssocID="{F4F679C7-ED56-4057-BDB4-22CBA5E9DD8E}" presName="compositeA" presStyleCnt="0"/>
      <dgm:spPr/>
    </dgm:pt>
    <dgm:pt modelId="{C2BF4306-3BC0-4549-B828-5BE2E77A0C01}" type="pres">
      <dgm:prSet presAssocID="{F4F679C7-ED56-4057-BDB4-22CBA5E9DD8E}" presName="textA" presStyleLbl="revTx" presStyleIdx="4" presStyleCnt="7" custLinFactNeighborX="-18535" custLinFactNeighborY="4237">
        <dgm:presLayoutVars>
          <dgm:bulletEnabled val="1"/>
        </dgm:presLayoutVars>
      </dgm:prSet>
      <dgm:spPr/>
      <dgm:t>
        <a:bodyPr/>
        <a:lstStyle/>
        <a:p>
          <a:endParaRPr lang="zh-CN" altLang="en-US"/>
        </a:p>
      </dgm:t>
    </dgm:pt>
    <dgm:pt modelId="{C5CFDB7D-E7FD-46CA-A81D-5D5D2FD2AAE2}" type="pres">
      <dgm:prSet presAssocID="{F4F679C7-ED56-4057-BDB4-22CBA5E9DD8E}" presName="circleA" presStyleLbl="node1" presStyleIdx="4" presStyleCnt="7"/>
      <dgm:spPr/>
    </dgm:pt>
    <dgm:pt modelId="{D0FF05C2-E3EE-467A-8D9F-FFC77E9B735F}" type="pres">
      <dgm:prSet presAssocID="{F4F679C7-ED56-4057-BDB4-22CBA5E9DD8E}" presName="spaceA" presStyleCnt="0"/>
      <dgm:spPr/>
    </dgm:pt>
    <dgm:pt modelId="{0CE3DF95-3543-4E82-AD9B-01371D08B180}" type="pres">
      <dgm:prSet presAssocID="{B1FC735E-3655-4EDD-8B92-3505A6B0D587}" presName="space" presStyleCnt="0"/>
      <dgm:spPr/>
    </dgm:pt>
    <dgm:pt modelId="{B673E574-6CC8-4228-B380-80C234C020A7}" type="pres">
      <dgm:prSet presAssocID="{10D32363-41E9-49E2-9566-788E4FB15B0B}" presName="compositeB" presStyleCnt="0"/>
      <dgm:spPr/>
    </dgm:pt>
    <dgm:pt modelId="{70E162A4-DAE6-4ED7-8B73-58A921060C72}" type="pres">
      <dgm:prSet presAssocID="{10D32363-41E9-49E2-9566-788E4FB15B0B}" presName="textB" presStyleLbl="revTx" presStyleIdx="5" presStyleCnt="7">
        <dgm:presLayoutVars>
          <dgm:bulletEnabled val="1"/>
        </dgm:presLayoutVars>
      </dgm:prSet>
      <dgm:spPr/>
      <dgm:t>
        <a:bodyPr/>
        <a:lstStyle/>
        <a:p>
          <a:endParaRPr lang="zh-CN" altLang="en-US"/>
        </a:p>
      </dgm:t>
    </dgm:pt>
    <dgm:pt modelId="{5B3AD86E-FE89-4A36-94FE-46ACD0BA6B86}" type="pres">
      <dgm:prSet presAssocID="{10D32363-41E9-49E2-9566-788E4FB15B0B}" presName="circleB" presStyleLbl="node1" presStyleIdx="5" presStyleCnt="7"/>
      <dgm:spPr/>
    </dgm:pt>
    <dgm:pt modelId="{6F46424D-A3A7-411A-BCE0-5B6978D508D9}" type="pres">
      <dgm:prSet presAssocID="{10D32363-41E9-49E2-9566-788E4FB15B0B}" presName="spaceB" presStyleCnt="0"/>
      <dgm:spPr/>
    </dgm:pt>
    <dgm:pt modelId="{726F123E-22FA-47D2-AFDE-2336240D95A1}" type="pres">
      <dgm:prSet presAssocID="{D3505295-6F70-4CE6-BE29-3D9BF1E6D4A3}" presName="space" presStyleCnt="0"/>
      <dgm:spPr/>
    </dgm:pt>
    <dgm:pt modelId="{5235951A-60A6-4890-BA35-CC009856BAF6}" type="pres">
      <dgm:prSet presAssocID="{626C18C7-744B-476D-B906-C16A37C93125}" presName="compositeA" presStyleCnt="0"/>
      <dgm:spPr/>
    </dgm:pt>
    <dgm:pt modelId="{1BD46AE2-6EAA-45A3-95EB-55679A588947}" type="pres">
      <dgm:prSet presAssocID="{626C18C7-744B-476D-B906-C16A37C93125}" presName="textA" presStyleLbl="revTx" presStyleIdx="6" presStyleCnt="7">
        <dgm:presLayoutVars>
          <dgm:bulletEnabled val="1"/>
        </dgm:presLayoutVars>
      </dgm:prSet>
      <dgm:spPr/>
      <dgm:t>
        <a:bodyPr/>
        <a:lstStyle/>
        <a:p>
          <a:endParaRPr lang="zh-CN" altLang="en-US"/>
        </a:p>
      </dgm:t>
    </dgm:pt>
    <dgm:pt modelId="{F45F714F-801E-4802-A79D-0200B6E806D6}" type="pres">
      <dgm:prSet presAssocID="{626C18C7-744B-476D-B906-C16A37C93125}" presName="circleA" presStyleLbl="node1" presStyleIdx="6" presStyleCnt="7"/>
      <dgm:spPr/>
    </dgm:pt>
    <dgm:pt modelId="{A5560704-837A-4628-947C-FDC939B18F9B}" type="pres">
      <dgm:prSet presAssocID="{626C18C7-744B-476D-B906-C16A37C93125}" presName="spaceA" presStyleCnt="0"/>
      <dgm:spPr/>
    </dgm:pt>
  </dgm:ptLst>
  <dgm:cxnLst>
    <dgm:cxn modelId="{B98AB5C6-BB49-4EBA-A795-8D684B4B2B9F}" type="presOf" srcId="{B9C79624-B7FA-4A81-ACFA-9B307A7B8D49}" destId="{3DBD0712-EF39-4322-BD2B-ACA853801FC0}" srcOrd="0" destOrd="0" presId="urn:microsoft.com/office/officeart/2005/8/layout/hProcess11"/>
    <dgm:cxn modelId="{559AB335-2E81-4B79-9351-31D1880CF5E5}" type="presOf" srcId="{AB8C2670-5BA7-4752-A15C-BA1A0BBE4F0C}" destId="{8C596D2E-7B07-4CC8-986E-D4637640C887}" srcOrd="0" destOrd="0" presId="urn:microsoft.com/office/officeart/2005/8/layout/hProcess11"/>
    <dgm:cxn modelId="{214CA28C-DBCE-4C10-A42C-C0EC544DD745}" srcId="{B9C79624-B7FA-4A81-ACFA-9B307A7B8D49}" destId="{97C0961B-727D-407A-820C-53FE64580200}" srcOrd="1" destOrd="0" parTransId="{6113E337-43E5-4EBF-9B30-376741F79623}" sibTransId="{4D6BD63D-9E72-425B-AAD8-DEB7E698C3E8}"/>
    <dgm:cxn modelId="{97B435FA-A8B9-4C1C-A49E-45B7334DE944}" type="presOf" srcId="{63739D6E-4D6E-4F29-9DB1-5B4A5B184615}" destId="{D8DA1236-ED32-4C87-8694-CC039638326B}" srcOrd="0" destOrd="0" presId="urn:microsoft.com/office/officeart/2005/8/layout/hProcess11"/>
    <dgm:cxn modelId="{C41E6F32-40B2-466C-9332-097AA6C11ECA}" srcId="{B9C79624-B7FA-4A81-ACFA-9B307A7B8D49}" destId="{AB8C2670-5BA7-4752-A15C-BA1A0BBE4F0C}" srcOrd="0" destOrd="0" parTransId="{B60F1DC5-6FE7-4CDE-AB6A-1976122AF6BB}" sibTransId="{3B894EBB-C3F6-4A39-92DA-5F9CE485C1F3}"/>
    <dgm:cxn modelId="{5A99DF73-F2C8-4169-B00B-9BE00C6E2328}" type="presOf" srcId="{10D32363-41E9-49E2-9566-788E4FB15B0B}" destId="{70E162A4-DAE6-4ED7-8B73-58A921060C72}" srcOrd="0" destOrd="0" presId="urn:microsoft.com/office/officeart/2005/8/layout/hProcess11"/>
    <dgm:cxn modelId="{BE664FBE-0486-411D-BBE7-06923E2B1ED6}" type="presOf" srcId="{626C18C7-744B-476D-B906-C16A37C93125}" destId="{1BD46AE2-6EAA-45A3-95EB-55679A588947}" srcOrd="0" destOrd="0" presId="urn:microsoft.com/office/officeart/2005/8/layout/hProcess11"/>
    <dgm:cxn modelId="{B0BA82E4-B646-49BE-ABC9-E4D8BD3FDE60}" srcId="{B9C79624-B7FA-4A81-ACFA-9B307A7B8D49}" destId="{626C18C7-744B-476D-B906-C16A37C93125}" srcOrd="6" destOrd="0" parTransId="{E7053D7E-CCB1-4247-B3B1-F0AF7448D282}" sibTransId="{5E1785CB-445C-47B0-AB5A-7D356DFCA93F}"/>
    <dgm:cxn modelId="{655CE035-FA64-4EA6-85F3-9D1BC3F34E87}" srcId="{B9C79624-B7FA-4A81-ACFA-9B307A7B8D49}" destId="{F4F679C7-ED56-4057-BDB4-22CBA5E9DD8E}" srcOrd="4" destOrd="0" parTransId="{B35529F7-6DAD-41EF-95A6-B98A4A41976D}" sibTransId="{B1FC735E-3655-4EDD-8B92-3505A6B0D587}"/>
    <dgm:cxn modelId="{2DBC9017-2052-429D-8D97-AC4C32F3FC33}" type="presOf" srcId="{97C0961B-727D-407A-820C-53FE64580200}" destId="{B237ECA2-4D75-469B-B59E-5CA4B45E5DC1}" srcOrd="0" destOrd="0" presId="urn:microsoft.com/office/officeart/2005/8/layout/hProcess11"/>
    <dgm:cxn modelId="{CB333852-0400-4E6C-96FA-3F7C96497D87}" srcId="{B9C79624-B7FA-4A81-ACFA-9B307A7B8D49}" destId="{63739D6E-4D6E-4F29-9DB1-5B4A5B184615}" srcOrd="2" destOrd="0" parTransId="{2C775DAB-CD7C-4F58-B0B1-EA6F76EE5963}" sibTransId="{88E74102-F0BC-40AE-8182-F6C683472A8E}"/>
    <dgm:cxn modelId="{3EB9D3F0-E0F1-41DE-B530-E03EC63D2960}" type="presOf" srcId="{E984E263-9793-4668-BF75-91D676A1AD35}" destId="{53520CCE-40D8-42D5-94A1-A37A9B2BCF0E}" srcOrd="0" destOrd="0" presId="urn:microsoft.com/office/officeart/2005/8/layout/hProcess11"/>
    <dgm:cxn modelId="{1F74F4B6-6203-4CDD-AC13-198A38F7694C}" srcId="{B9C79624-B7FA-4A81-ACFA-9B307A7B8D49}" destId="{E984E263-9793-4668-BF75-91D676A1AD35}" srcOrd="3" destOrd="0" parTransId="{CD32289B-7D30-42D9-B9E3-3E5DFC42139C}" sibTransId="{53129ACA-7021-4C6B-A6A0-DF6E7D10F4F9}"/>
    <dgm:cxn modelId="{F2FC454D-07DA-4851-ABFC-620F5804C093}" type="presOf" srcId="{F4F679C7-ED56-4057-BDB4-22CBA5E9DD8E}" destId="{C2BF4306-3BC0-4549-B828-5BE2E77A0C01}" srcOrd="0" destOrd="0" presId="urn:microsoft.com/office/officeart/2005/8/layout/hProcess11"/>
    <dgm:cxn modelId="{F9D700D1-9225-46D7-BE69-1D81ACA664AA}" srcId="{B9C79624-B7FA-4A81-ACFA-9B307A7B8D49}" destId="{10D32363-41E9-49E2-9566-788E4FB15B0B}" srcOrd="5" destOrd="0" parTransId="{3D8581E0-EC86-4DDB-B18F-13B29FFCE69A}" sibTransId="{D3505295-6F70-4CE6-BE29-3D9BF1E6D4A3}"/>
    <dgm:cxn modelId="{54E764B7-B0C4-4A79-9DAF-71986E183731}" type="presParOf" srcId="{3DBD0712-EF39-4322-BD2B-ACA853801FC0}" destId="{92C1B7E7-08C4-4DBE-8DA1-79A41B6BB69B}" srcOrd="0" destOrd="0" presId="urn:microsoft.com/office/officeart/2005/8/layout/hProcess11"/>
    <dgm:cxn modelId="{EA84F0D8-33AF-41EB-B95D-A36B1C4C155C}" type="presParOf" srcId="{3DBD0712-EF39-4322-BD2B-ACA853801FC0}" destId="{485E1F60-69F5-42B2-B19C-67066716BC2C}" srcOrd="1" destOrd="0" presId="urn:microsoft.com/office/officeart/2005/8/layout/hProcess11"/>
    <dgm:cxn modelId="{52F6A22B-8BB8-4539-B942-719316DE6B8C}" type="presParOf" srcId="{485E1F60-69F5-42B2-B19C-67066716BC2C}" destId="{16FF6A13-0508-46C4-8516-FBBB5D3DC6E6}" srcOrd="0" destOrd="0" presId="urn:microsoft.com/office/officeart/2005/8/layout/hProcess11"/>
    <dgm:cxn modelId="{69845CD5-170F-4EB5-9007-CC3978CAE2B0}" type="presParOf" srcId="{16FF6A13-0508-46C4-8516-FBBB5D3DC6E6}" destId="{8C596D2E-7B07-4CC8-986E-D4637640C887}" srcOrd="0" destOrd="0" presId="urn:microsoft.com/office/officeart/2005/8/layout/hProcess11"/>
    <dgm:cxn modelId="{73F9089B-E1AF-48B6-9883-1C3E6C3D635A}" type="presParOf" srcId="{16FF6A13-0508-46C4-8516-FBBB5D3DC6E6}" destId="{21AE9E5D-BDA8-4B69-B00F-8673A2AD35F0}" srcOrd="1" destOrd="0" presId="urn:microsoft.com/office/officeart/2005/8/layout/hProcess11"/>
    <dgm:cxn modelId="{C3B66014-E215-40EA-BE21-9D145E42253F}" type="presParOf" srcId="{16FF6A13-0508-46C4-8516-FBBB5D3DC6E6}" destId="{1CF8C182-8229-4CB1-861A-3863A049ABCB}" srcOrd="2" destOrd="0" presId="urn:microsoft.com/office/officeart/2005/8/layout/hProcess11"/>
    <dgm:cxn modelId="{6DCAEF9E-832C-49DD-AA11-61633530931F}" type="presParOf" srcId="{485E1F60-69F5-42B2-B19C-67066716BC2C}" destId="{720DCD89-0702-4654-9A10-39C1495AD0E9}" srcOrd="1" destOrd="0" presId="urn:microsoft.com/office/officeart/2005/8/layout/hProcess11"/>
    <dgm:cxn modelId="{26D8AA0E-0487-468C-9F49-F5A3E1F1E499}" type="presParOf" srcId="{485E1F60-69F5-42B2-B19C-67066716BC2C}" destId="{15A7E7C5-6533-4116-B675-D2ED0552AA70}" srcOrd="2" destOrd="0" presId="urn:microsoft.com/office/officeart/2005/8/layout/hProcess11"/>
    <dgm:cxn modelId="{30BA9D6E-783B-4CCB-B718-B5A360006EDE}" type="presParOf" srcId="{15A7E7C5-6533-4116-B675-D2ED0552AA70}" destId="{B237ECA2-4D75-469B-B59E-5CA4B45E5DC1}" srcOrd="0" destOrd="0" presId="urn:microsoft.com/office/officeart/2005/8/layout/hProcess11"/>
    <dgm:cxn modelId="{AF7B9F4C-3651-4A7A-BECA-1491D997D95F}" type="presParOf" srcId="{15A7E7C5-6533-4116-B675-D2ED0552AA70}" destId="{64C8D075-FE8C-4B8A-B240-F7EC38B105E0}" srcOrd="1" destOrd="0" presId="urn:microsoft.com/office/officeart/2005/8/layout/hProcess11"/>
    <dgm:cxn modelId="{BC6E4EDF-E5DC-41EF-992E-30C58FD8B15B}" type="presParOf" srcId="{15A7E7C5-6533-4116-B675-D2ED0552AA70}" destId="{E5879481-FAB6-412E-9569-2C122EE8A628}" srcOrd="2" destOrd="0" presId="urn:microsoft.com/office/officeart/2005/8/layout/hProcess11"/>
    <dgm:cxn modelId="{D6AD191D-1B9E-4FC4-8833-7D99FF881A2D}" type="presParOf" srcId="{485E1F60-69F5-42B2-B19C-67066716BC2C}" destId="{25D97EA9-C39C-48A5-8377-A02859DAF25C}" srcOrd="3" destOrd="0" presId="urn:microsoft.com/office/officeart/2005/8/layout/hProcess11"/>
    <dgm:cxn modelId="{9FD9252D-9BF3-43AB-8C00-5BDA2B71B9BB}" type="presParOf" srcId="{485E1F60-69F5-42B2-B19C-67066716BC2C}" destId="{C8DA96A9-DBF4-4384-869D-CBD5588A46C2}" srcOrd="4" destOrd="0" presId="urn:microsoft.com/office/officeart/2005/8/layout/hProcess11"/>
    <dgm:cxn modelId="{129B338F-99C7-4EEF-94F9-A85C3011BCAF}" type="presParOf" srcId="{C8DA96A9-DBF4-4384-869D-CBD5588A46C2}" destId="{D8DA1236-ED32-4C87-8694-CC039638326B}" srcOrd="0" destOrd="0" presId="urn:microsoft.com/office/officeart/2005/8/layout/hProcess11"/>
    <dgm:cxn modelId="{3D16E5BD-18F3-4DB2-AB61-964D4BE08557}" type="presParOf" srcId="{C8DA96A9-DBF4-4384-869D-CBD5588A46C2}" destId="{CA6DAFCC-6370-4D8A-9734-96FACF150A33}" srcOrd="1" destOrd="0" presId="urn:microsoft.com/office/officeart/2005/8/layout/hProcess11"/>
    <dgm:cxn modelId="{BD3BD06E-9C49-4D61-AEDB-14B21141D4F3}" type="presParOf" srcId="{C8DA96A9-DBF4-4384-869D-CBD5588A46C2}" destId="{97E3D091-CE9F-4ACD-B63C-8A882644DA78}" srcOrd="2" destOrd="0" presId="urn:microsoft.com/office/officeart/2005/8/layout/hProcess11"/>
    <dgm:cxn modelId="{C886C76A-A2BD-442B-82FD-CC1D616634C0}" type="presParOf" srcId="{485E1F60-69F5-42B2-B19C-67066716BC2C}" destId="{02965A52-2499-48D3-8C7F-32E119B336B9}" srcOrd="5" destOrd="0" presId="urn:microsoft.com/office/officeart/2005/8/layout/hProcess11"/>
    <dgm:cxn modelId="{1D4BBB3A-B1BB-41B2-8E4F-14973B19E0A6}" type="presParOf" srcId="{485E1F60-69F5-42B2-B19C-67066716BC2C}" destId="{253CC47D-728F-46B9-B864-3A6121E86AC9}" srcOrd="6" destOrd="0" presId="urn:microsoft.com/office/officeart/2005/8/layout/hProcess11"/>
    <dgm:cxn modelId="{ABC3C8B0-1349-4A29-9B4E-FD9277BF821E}" type="presParOf" srcId="{253CC47D-728F-46B9-B864-3A6121E86AC9}" destId="{53520CCE-40D8-42D5-94A1-A37A9B2BCF0E}" srcOrd="0" destOrd="0" presId="urn:microsoft.com/office/officeart/2005/8/layout/hProcess11"/>
    <dgm:cxn modelId="{EB11D21D-F664-4882-A46C-8CB228D1E83F}" type="presParOf" srcId="{253CC47D-728F-46B9-B864-3A6121E86AC9}" destId="{159FC74E-47C3-4DB9-B7E6-21539956103E}" srcOrd="1" destOrd="0" presId="urn:microsoft.com/office/officeart/2005/8/layout/hProcess11"/>
    <dgm:cxn modelId="{26F8F76F-8362-4865-B2ED-0182AF9EB470}" type="presParOf" srcId="{253CC47D-728F-46B9-B864-3A6121E86AC9}" destId="{C79C4F8A-F676-4A97-8D33-C63F405F52FE}" srcOrd="2" destOrd="0" presId="urn:microsoft.com/office/officeart/2005/8/layout/hProcess11"/>
    <dgm:cxn modelId="{17C73D44-90AA-40C3-908B-9A4B053120DE}" type="presParOf" srcId="{485E1F60-69F5-42B2-B19C-67066716BC2C}" destId="{7836B9E6-8099-4E1F-AEBB-4D1F4412CF78}" srcOrd="7" destOrd="0" presId="urn:microsoft.com/office/officeart/2005/8/layout/hProcess11"/>
    <dgm:cxn modelId="{CF2437C0-B051-412F-B263-52E67E7C244D}" type="presParOf" srcId="{485E1F60-69F5-42B2-B19C-67066716BC2C}" destId="{7A7B2AA6-EF35-4B71-B198-7FC7DE6C9559}" srcOrd="8" destOrd="0" presId="urn:microsoft.com/office/officeart/2005/8/layout/hProcess11"/>
    <dgm:cxn modelId="{E4FB7E1F-CCD7-455B-9A8B-5B8858319A62}" type="presParOf" srcId="{7A7B2AA6-EF35-4B71-B198-7FC7DE6C9559}" destId="{C2BF4306-3BC0-4549-B828-5BE2E77A0C01}" srcOrd="0" destOrd="0" presId="urn:microsoft.com/office/officeart/2005/8/layout/hProcess11"/>
    <dgm:cxn modelId="{850F5B47-8B8D-4EBF-B9A5-C20436E82F4C}" type="presParOf" srcId="{7A7B2AA6-EF35-4B71-B198-7FC7DE6C9559}" destId="{C5CFDB7D-E7FD-46CA-A81D-5D5D2FD2AAE2}" srcOrd="1" destOrd="0" presId="urn:microsoft.com/office/officeart/2005/8/layout/hProcess11"/>
    <dgm:cxn modelId="{091EEB4A-FE52-40CE-AA9C-1D69847A20F3}" type="presParOf" srcId="{7A7B2AA6-EF35-4B71-B198-7FC7DE6C9559}" destId="{D0FF05C2-E3EE-467A-8D9F-FFC77E9B735F}" srcOrd="2" destOrd="0" presId="urn:microsoft.com/office/officeart/2005/8/layout/hProcess11"/>
    <dgm:cxn modelId="{8C5290F4-8EC9-45DA-8769-6D9327F5E4B9}" type="presParOf" srcId="{485E1F60-69F5-42B2-B19C-67066716BC2C}" destId="{0CE3DF95-3543-4E82-AD9B-01371D08B180}" srcOrd="9" destOrd="0" presId="urn:microsoft.com/office/officeart/2005/8/layout/hProcess11"/>
    <dgm:cxn modelId="{FD45BE04-7E42-4F6C-A6C4-1342372F12E1}" type="presParOf" srcId="{485E1F60-69F5-42B2-B19C-67066716BC2C}" destId="{B673E574-6CC8-4228-B380-80C234C020A7}" srcOrd="10" destOrd="0" presId="urn:microsoft.com/office/officeart/2005/8/layout/hProcess11"/>
    <dgm:cxn modelId="{A353D35C-F8C4-4C9E-B372-5EBFC407D07F}" type="presParOf" srcId="{B673E574-6CC8-4228-B380-80C234C020A7}" destId="{70E162A4-DAE6-4ED7-8B73-58A921060C72}" srcOrd="0" destOrd="0" presId="urn:microsoft.com/office/officeart/2005/8/layout/hProcess11"/>
    <dgm:cxn modelId="{503C8F52-0727-4FAD-9732-0502E4A0A7F7}" type="presParOf" srcId="{B673E574-6CC8-4228-B380-80C234C020A7}" destId="{5B3AD86E-FE89-4A36-94FE-46ACD0BA6B86}" srcOrd="1" destOrd="0" presId="urn:microsoft.com/office/officeart/2005/8/layout/hProcess11"/>
    <dgm:cxn modelId="{01FBA406-A7F4-4834-853C-059EED71CDC5}" type="presParOf" srcId="{B673E574-6CC8-4228-B380-80C234C020A7}" destId="{6F46424D-A3A7-411A-BCE0-5B6978D508D9}" srcOrd="2" destOrd="0" presId="urn:microsoft.com/office/officeart/2005/8/layout/hProcess11"/>
    <dgm:cxn modelId="{995618A0-EB7C-4EDF-BABF-D90E67209CF2}" type="presParOf" srcId="{485E1F60-69F5-42B2-B19C-67066716BC2C}" destId="{726F123E-22FA-47D2-AFDE-2336240D95A1}" srcOrd="11" destOrd="0" presId="urn:microsoft.com/office/officeart/2005/8/layout/hProcess11"/>
    <dgm:cxn modelId="{A4F4ABA5-6E47-4D40-809E-E82224BAF8AB}" type="presParOf" srcId="{485E1F60-69F5-42B2-B19C-67066716BC2C}" destId="{5235951A-60A6-4890-BA35-CC009856BAF6}" srcOrd="12" destOrd="0" presId="urn:microsoft.com/office/officeart/2005/8/layout/hProcess11"/>
    <dgm:cxn modelId="{200DAB05-F6EA-41BC-A664-946E21A6E066}" type="presParOf" srcId="{5235951A-60A6-4890-BA35-CC009856BAF6}" destId="{1BD46AE2-6EAA-45A3-95EB-55679A588947}" srcOrd="0" destOrd="0" presId="urn:microsoft.com/office/officeart/2005/8/layout/hProcess11"/>
    <dgm:cxn modelId="{7285CE60-7132-41C5-B12C-A6AA5185A8F4}" type="presParOf" srcId="{5235951A-60A6-4890-BA35-CC009856BAF6}" destId="{F45F714F-801E-4802-A79D-0200B6E806D6}" srcOrd="1" destOrd="0" presId="urn:microsoft.com/office/officeart/2005/8/layout/hProcess11"/>
    <dgm:cxn modelId="{75BBA31B-D4CD-4DB0-BC66-BCFF9DF2A4CA}" type="presParOf" srcId="{5235951A-60A6-4890-BA35-CC009856BAF6}" destId="{A5560704-837A-4628-947C-FDC939B18F9B}" srcOrd="2" destOrd="0" presId="urn:microsoft.com/office/officeart/2005/8/layout/hProcess11"/>
  </dgm:cxnLst>
  <dgm:bg/>
  <dgm:whole/>
  <dgm:extLst>
    <a:ext uri="http://schemas.microsoft.com/office/drawing/2008/diagram">
      <dsp:dataModelExt xmlns:dsp="http://schemas.microsoft.com/office/drawing/2008/diagram" xmlns=""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C1B7E7-08C4-4DBE-8DA1-79A41B6BB69B}">
      <dsp:nvSpPr>
        <dsp:cNvPr id="0" name=""/>
        <dsp:cNvSpPr/>
      </dsp:nvSpPr>
      <dsp:spPr>
        <a:xfrm>
          <a:off x="0" y="1224137"/>
          <a:ext cx="7128791" cy="1699388"/>
        </a:xfrm>
        <a:prstGeom prst="notchedRightArrow">
          <a:avLst/>
        </a:prstGeom>
        <a:solidFill>
          <a:schemeClr val="accent1">
            <a:tint val="40000"/>
            <a:hueOff val="0"/>
            <a:satOff val="0"/>
            <a:lumOff val="0"/>
            <a:alphaOff val="0"/>
          </a:schemeClr>
        </a:solidFill>
        <a:ln>
          <a:noFill/>
        </a:ln>
        <a:effectLst/>
        <a:sp3d z="-227350" prstMaterial="matte"/>
      </dsp:spPr>
      <dsp:style>
        <a:lnRef idx="0">
          <a:scrgbClr r="0" g="0" b="0"/>
        </a:lnRef>
        <a:fillRef idx="1">
          <a:scrgbClr r="0" g="0" b="0"/>
        </a:fillRef>
        <a:effectRef idx="0">
          <a:scrgbClr r="0" g="0" b="0"/>
        </a:effectRef>
        <a:fontRef idx="minor"/>
      </dsp:style>
    </dsp:sp>
    <dsp:sp modelId="{8C596D2E-7B07-4CC8-986E-D4637640C887}">
      <dsp:nvSpPr>
        <dsp:cNvPr id="0" name=""/>
        <dsp:cNvSpPr/>
      </dsp:nvSpPr>
      <dsp:spPr>
        <a:xfrm>
          <a:off x="548" y="0"/>
          <a:ext cx="878741" cy="16993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128" tIns="135128" rIns="135128" bIns="135128" numCol="1" spcCol="1270" anchor="b" anchorCtr="0">
          <a:noAutofit/>
          <a:sp3d extrusionH="28000" prstMaterial="matte"/>
        </a:bodyPr>
        <a:lstStyle/>
        <a:p>
          <a:pPr lvl="0" algn="ctr" defTabSz="844550">
            <a:lnSpc>
              <a:spcPct val="90000"/>
            </a:lnSpc>
            <a:spcBef>
              <a:spcPct val="0"/>
            </a:spcBef>
            <a:spcAft>
              <a:spcPct val="35000"/>
            </a:spcAft>
          </a:pPr>
          <a:r>
            <a:rPr lang="zh-CN" altLang="en-US" sz="1900" kern="1200" dirty="0" smtClean="0">
              <a:latin typeface="华文中宋" pitchFamily="2" charset="-122"/>
              <a:ea typeface="华文中宋" pitchFamily="2" charset="-122"/>
            </a:rPr>
            <a:t>门户</a:t>
          </a:r>
          <a:endParaRPr lang="zh-CN" altLang="en-US" sz="1900" kern="1200" dirty="0">
            <a:latin typeface="华文中宋" pitchFamily="2" charset="-122"/>
            <a:ea typeface="华文中宋" pitchFamily="2" charset="-122"/>
          </a:endParaRPr>
        </a:p>
      </dsp:txBody>
      <dsp:txXfrm>
        <a:off x="548" y="0"/>
        <a:ext cx="878741" cy="1699388"/>
      </dsp:txXfrm>
    </dsp:sp>
    <dsp:sp modelId="{21AE9E5D-BDA8-4B69-B00F-8673A2AD35F0}">
      <dsp:nvSpPr>
        <dsp:cNvPr id="0" name=""/>
        <dsp:cNvSpPr/>
      </dsp:nvSpPr>
      <dsp:spPr>
        <a:xfrm>
          <a:off x="227495" y="1911812"/>
          <a:ext cx="424847" cy="424847"/>
        </a:xfrm>
        <a:prstGeom prst="ellipse">
          <a:avLst/>
        </a:prstGeom>
        <a:solidFill>
          <a:schemeClr val="accent1">
            <a:hueOff val="0"/>
            <a:satOff val="0"/>
            <a:lumOff val="0"/>
            <a:alphaOff val="0"/>
          </a:schemeClr>
        </a:solidFill>
        <a:ln>
          <a:noFill/>
        </a:ln>
        <a:effectLst>
          <a:outerShdw blurRad="50800" dist="381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sp>
    <dsp:sp modelId="{B237ECA2-4D75-469B-B59E-5CA4B45E5DC1}">
      <dsp:nvSpPr>
        <dsp:cNvPr id="0" name=""/>
        <dsp:cNvSpPr/>
      </dsp:nvSpPr>
      <dsp:spPr>
        <a:xfrm>
          <a:off x="923227" y="2549083"/>
          <a:ext cx="878741" cy="16993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128" tIns="135128" rIns="135128" bIns="135128" numCol="1" spcCol="1270" anchor="t" anchorCtr="0">
          <a:noAutofit/>
          <a:sp3d extrusionH="28000" prstMaterial="matte"/>
        </a:bodyPr>
        <a:lstStyle/>
        <a:p>
          <a:pPr lvl="0" algn="ctr" defTabSz="844550">
            <a:lnSpc>
              <a:spcPct val="90000"/>
            </a:lnSpc>
            <a:spcBef>
              <a:spcPct val="0"/>
            </a:spcBef>
            <a:spcAft>
              <a:spcPct val="35000"/>
            </a:spcAft>
          </a:pPr>
          <a:r>
            <a:rPr lang="zh-CN" altLang="en-US" sz="1900" kern="1200" dirty="0" smtClean="0">
              <a:latin typeface="华文中宋" pitchFamily="2" charset="-122"/>
              <a:ea typeface="华文中宋" pitchFamily="2" charset="-122"/>
            </a:rPr>
            <a:t>客户端</a:t>
          </a:r>
          <a:endParaRPr lang="zh-CN" altLang="en-US" sz="1900" kern="1200" dirty="0">
            <a:latin typeface="华文中宋" pitchFamily="2" charset="-122"/>
            <a:ea typeface="华文中宋" pitchFamily="2" charset="-122"/>
          </a:endParaRPr>
        </a:p>
      </dsp:txBody>
      <dsp:txXfrm>
        <a:off x="923227" y="2549083"/>
        <a:ext cx="878741" cy="1699388"/>
      </dsp:txXfrm>
    </dsp:sp>
    <dsp:sp modelId="{64C8D075-FE8C-4B8A-B240-F7EC38B105E0}">
      <dsp:nvSpPr>
        <dsp:cNvPr id="0" name=""/>
        <dsp:cNvSpPr/>
      </dsp:nvSpPr>
      <dsp:spPr>
        <a:xfrm>
          <a:off x="847143" y="1872208"/>
          <a:ext cx="424847" cy="424847"/>
        </a:xfrm>
        <a:prstGeom prst="ellipse">
          <a:avLst/>
        </a:prstGeom>
        <a:solidFill>
          <a:schemeClr val="accent1">
            <a:hueOff val="0"/>
            <a:satOff val="0"/>
            <a:lumOff val="0"/>
            <a:alphaOff val="0"/>
          </a:schemeClr>
        </a:solidFill>
        <a:ln>
          <a:noFill/>
        </a:ln>
        <a:effectLst>
          <a:outerShdw blurRad="50800" dist="381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sp>
    <dsp:sp modelId="{D8DA1236-ED32-4C87-8694-CC039638326B}">
      <dsp:nvSpPr>
        <dsp:cNvPr id="0" name=""/>
        <dsp:cNvSpPr/>
      </dsp:nvSpPr>
      <dsp:spPr>
        <a:xfrm>
          <a:off x="1845906" y="0"/>
          <a:ext cx="878741" cy="16993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128" tIns="135128" rIns="135128" bIns="135128" numCol="1" spcCol="1270" anchor="b" anchorCtr="0">
          <a:noAutofit/>
          <a:sp3d extrusionH="28000" prstMaterial="matte"/>
        </a:bodyPr>
        <a:lstStyle/>
        <a:p>
          <a:pPr lvl="0" algn="ctr" defTabSz="844550">
            <a:lnSpc>
              <a:spcPct val="90000"/>
            </a:lnSpc>
            <a:spcBef>
              <a:spcPct val="0"/>
            </a:spcBef>
            <a:spcAft>
              <a:spcPct val="35000"/>
            </a:spcAft>
          </a:pPr>
          <a:r>
            <a:rPr lang="zh-CN" altLang="en-US" sz="1900" kern="1200" dirty="0" smtClean="0">
              <a:latin typeface="华文中宋" pitchFamily="2" charset="-122"/>
              <a:ea typeface="华文中宋" pitchFamily="2" charset="-122"/>
            </a:rPr>
            <a:t>搜索引擎</a:t>
          </a:r>
          <a:endParaRPr lang="zh-CN" altLang="en-US" sz="1900" kern="1200" dirty="0">
            <a:latin typeface="华文中宋" pitchFamily="2" charset="-122"/>
            <a:ea typeface="华文中宋" pitchFamily="2" charset="-122"/>
          </a:endParaRPr>
        </a:p>
      </dsp:txBody>
      <dsp:txXfrm>
        <a:off x="1845906" y="0"/>
        <a:ext cx="878741" cy="1699388"/>
      </dsp:txXfrm>
    </dsp:sp>
    <dsp:sp modelId="{CA6DAFCC-6370-4D8A-9734-96FACF150A33}">
      <dsp:nvSpPr>
        <dsp:cNvPr id="0" name=""/>
        <dsp:cNvSpPr/>
      </dsp:nvSpPr>
      <dsp:spPr>
        <a:xfrm>
          <a:off x="2072853" y="1911812"/>
          <a:ext cx="424847" cy="424847"/>
        </a:xfrm>
        <a:prstGeom prst="ellipse">
          <a:avLst/>
        </a:prstGeom>
        <a:solidFill>
          <a:schemeClr val="accent1">
            <a:hueOff val="0"/>
            <a:satOff val="0"/>
            <a:lumOff val="0"/>
            <a:alphaOff val="0"/>
          </a:schemeClr>
        </a:solidFill>
        <a:ln>
          <a:noFill/>
        </a:ln>
        <a:effectLst>
          <a:outerShdw blurRad="50800" dist="381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sp>
    <dsp:sp modelId="{53520CCE-40D8-42D5-94A1-A37A9B2BCF0E}">
      <dsp:nvSpPr>
        <dsp:cNvPr id="0" name=""/>
        <dsp:cNvSpPr/>
      </dsp:nvSpPr>
      <dsp:spPr>
        <a:xfrm>
          <a:off x="2768585" y="2549083"/>
          <a:ext cx="878741" cy="16993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128" tIns="135128" rIns="135128" bIns="135128" numCol="1" spcCol="1270" anchor="t" anchorCtr="0">
          <a:noAutofit/>
          <a:sp3d extrusionH="28000" prstMaterial="matte"/>
        </a:bodyPr>
        <a:lstStyle/>
        <a:p>
          <a:pPr lvl="0" algn="ctr" defTabSz="844550">
            <a:lnSpc>
              <a:spcPct val="90000"/>
            </a:lnSpc>
            <a:spcBef>
              <a:spcPct val="0"/>
            </a:spcBef>
            <a:spcAft>
              <a:spcPct val="35000"/>
            </a:spcAft>
          </a:pPr>
          <a:r>
            <a:rPr lang="zh-CN" altLang="en-US" sz="1900" kern="1200" dirty="0" smtClean="0">
              <a:latin typeface="华文中宋" pitchFamily="2" charset="-122"/>
              <a:ea typeface="华文中宋" pitchFamily="2" charset="-122"/>
            </a:rPr>
            <a:t>社交网络</a:t>
          </a:r>
          <a:endParaRPr lang="zh-CN" altLang="en-US" sz="1900" kern="1200" dirty="0">
            <a:latin typeface="华文中宋" pitchFamily="2" charset="-122"/>
            <a:ea typeface="华文中宋" pitchFamily="2" charset="-122"/>
          </a:endParaRPr>
        </a:p>
      </dsp:txBody>
      <dsp:txXfrm>
        <a:off x="2768585" y="2549083"/>
        <a:ext cx="878741" cy="1699388"/>
      </dsp:txXfrm>
    </dsp:sp>
    <dsp:sp modelId="{159FC74E-47C3-4DB9-B7E6-21539956103E}">
      <dsp:nvSpPr>
        <dsp:cNvPr id="0" name=""/>
        <dsp:cNvSpPr/>
      </dsp:nvSpPr>
      <dsp:spPr>
        <a:xfrm>
          <a:off x="2995532" y="1911812"/>
          <a:ext cx="424847" cy="424847"/>
        </a:xfrm>
        <a:prstGeom prst="ellipse">
          <a:avLst/>
        </a:prstGeom>
        <a:solidFill>
          <a:schemeClr val="accent1">
            <a:hueOff val="0"/>
            <a:satOff val="0"/>
            <a:lumOff val="0"/>
            <a:alphaOff val="0"/>
          </a:schemeClr>
        </a:solidFill>
        <a:ln>
          <a:noFill/>
        </a:ln>
        <a:effectLst>
          <a:outerShdw blurRad="50800" dist="381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sp>
    <dsp:sp modelId="{C2BF4306-3BC0-4549-B828-5BE2E77A0C01}">
      <dsp:nvSpPr>
        <dsp:cNvPr id="0" name=""/>
        <dsp:cNvSpPr/>
      </dsp:nvSpPr>
      <dsp:spPr>
        <a:xfrm>
          <a:off x="3528389" y="72003"/>
          <a:ext cx="878741" cy="16993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128" tIns="135128" rIns="135128" bIns="135128" numCol="1" spcCol="1270" anchor="b" anchorCtr="0">
          <a:noAutofit/>
          <a:sp3d extrusionH="28000" prstMaterial="matte"/>
        </a:bodyPr>
        <a:lstStyle/>
        <a:p>
          <a:pPr lvl="0" algn="ctr" defTabSz="844550">
            <a:lnSpc>
              <a:spcPct val="90000"/>
            </a:lnSpc>
            <a:spcBef>
              <a:spcPct val="0"/>
            </a:spcBef>
            <a:spcAft>
              <a:spcPct val="35000"/>
            </a:spcAft>
          </a:pPr>
          <a:r>
            <a:rPr lang="zh-CN" altLang="en-US" sz="1900" kern="1200" dirty="0" smtClean="0">
              <a:latin typeface="华文中宋" pitchFamily="2" charset="-122"/>
              <a:ea typeface="华文中宋" pitchFamily="2" charset="-122"/>
            </a:rPr>
            <a:t>电子商务</a:t>
          </a:r>
          <a:endParaRPr lang="zh-CN" altLang="en-US" sz="1900" kern="1200" dirty="0">
            <a:latin typeface="华文中宋" pitchFamily="2" charset="-122"/>
            <a:ea typeface="华文中宋" pitchFamily="2" charset="-122"/>
          </a:endParaRPr>
        </a:p>
      </dsp:txBody>
      <dsp:txXfrm>
        <a:off x="3528389" y="72003"/>
        <a:ext cx="878741" cy="1699388"/>
      </dsp:txXfrm>
    </dsp:sp>
    <dsp:sp modelId="{C5CFDB7D-E7FD-46CA-A81D-5D5D2FD2AAE2}">
      <dsp:nvSpPr>
        <dsp:cNvPr id="0" name=""/>
        <dsp:cNvSpPr/>
      </dsp:nvSpPr>
      <dsp:spPr>
        <a:xfrm>
          <a:off x="3918211" y="1911812"/>
          <a:ext cx="424847" cy="424847"/>
        </a:xfrm>
        <a:prstGeom prst="ellipse">
          <a:avLst/>
        </a:prstGeom>
        <a:solidFill>
          <a:schemeClr val="accent1">
            <a:hueOff val="0"/>
            <a:satOff val="0"/>
            <a:lumOff val="0"/>
            <a:alphaOff val="0"/>
          </a:schemeClr>
        </a:solidFill>
        <a:ln>
          <a:noFill/>
        </a:ln>
        <a:effectLst>
          <a:outerShdw blurRad="50800" dist="381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sp>
    <dsp:sp modelId="{70E162A4-DAE6-4ED7-8B73-58A921060C72}">
      <dsp:nvSpPr>
        <dsp:cNvPr id="0" name=""/>
        <dsp:cNvSpPr/>
      </dsp:nvSpPr>
      <dsp:spPr>
        <a:xfrm>
          <a:off x="4613942" y="2549083"/>
          <a:ext cx="878741" cy="16993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128" tIns="135128" rIns="135128" bIns="135128" numCol="1" spcCol="1270" anchor="t" anchorCtr="0">
          <a:noAutofit/>
          <a:sp3d extrusionH="28000" prstMaterial="matte"/>
        </a:bodyPr>
        <a:lstStyle/>
        <a:p>
          <a:pPr lvl="0" algn="ctr" defTabSz="844550">
            <a:lnSpc>
              <a:spcPct val="90000"/>
            </a:lnSpc>
            <a:spcBef>
              <a:spcPct val="0"/>
            </a:spcBef>
            <a:spcAft>
              <a:spcPct val="35000"/>
            </a:spcAft>
          </a:pPr>
          <a:r>
            <a:rPr lang="zh-CN" altLang="en-US" sz="1900" kern="1200" dirty="0" smtClean="0">
              <a:latin typeface="华文中宋" pitchFamily="2" charset="-122"/>
              <a:ea typeface="华文中宋" pitchFamily="2" charset="-122"/>
            </a:rPr>
            <a:t>微博</a:t>
          </a:r>
          <a:r>
            <a:rPr lang="en-US" altLang="zh-CN" sz="1900" kern="1200" dirty="0" smtClean="0">
              <a:latin typeface="华文中宋" pitchFamily="2" charset="-122"/>
              <a:ea typeface="华文中宋" pitchFamily="2" charset="-122"/>
            </a:rPr>
            <a:t>/360</a:t>
          </a:r>
          <a:endParaRPr lang="zh-CN" altLang="en-US" sz="1900" kern="1200" dirty="0">
            <a:latin typeface="华文中宋" pitchFamily="2" charset="-122"/>
            <a:ea typeface="华文中宋" pitchFamily="2" charset="-122"/>
          </a:endParaRPr>
        </a:p>
      </dsp:txBody>
      <dsp:txXfrm>
        <a:off x="4613942" y="2549083"/>
        <a:ext cx="878741" cy="1699388"/>
      </dsp:txXfrm>
    </dsp:sp>
    <dsp:sp modelId="{5B3AD86E-FE89-4A36-94FE-46ACD0BA6B86}">
      <dsp:nvSpPr>
        <dsp:cNvPr id="0" name=""/>
        <dsp:cNvSpPr/>
      </dsp:nvSpPr>
      <dsp:spPr>
        <a:xfrm>
          <a:off x="4840890" y="1911812"/>
          <a:ext cx="424847" cy="424847"/>
        </a:xfrm>
        <a:prstGeom prst="ellipse">
          <a:avLst/>
        </a:prstGeom>
        <a:solidFill>
          <a:schemeClr val="accent1">
            <a:hueOff val="0"/>
            <a:satOff val="0"/>
            <a:lumOff val="0"/>
            <a:alphaOff val="0"/>
          </a:schemeClr>
        </a:solidFill>
        <a:ln>
          <a:noFill/>
        </a:ln>
        <a:effectLst>
          <a:outerShdw blurRad="50800" dist="381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sp>
    <dsp:sp modelId="{1BD46AE2-6EAA-45A3-95EB-55679A588947}">
      <dsp:nvSpPr>
        <dsp:cNvPr id="0" name=""/>
        <dsp:cNvSpPr/>
      </dsp:nvSpPr>
      <dsp:spPr>
        <a:xfrm>
          <a:off x="5536621" y="0"/>
          <a:ext cx="878741" cy="16993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128" tIns="135128" rIns="135128" bIns="135128" numCol="1" spcCol="1270" anchor="b" anchorCtr="0">
          <a:noAutofit/>
          <a:sp3d extrusionH="28000" prstMaterial="matte"/>
        </a:bodyPr>
        <a:lstStyle/>
        <a:p>
          <a:pPr lvl="0" algn="ctr" defTabSz="844550">
            <a:lnSpc>
              <a:spcPct val="90000"/>
            </a:lnSpc>
            <a:spcBef>
              <a:spcPct val="0"/>
            </a:spcBef>
            <a:spcAft>
              <a:spcPct val="35000"/>
            </a:spcAft>
          </a:pPr>
          <a:r>
            <a:rPr lang="zh-CN" altLang="en-US" sz="1900" kern="1200" dirty="0" smtClean="0">
              <a:latin typeface="华文中宋" pitchFamily="2" charset="-122"/>
              <a:ea typeface="华文中宋" pitchFamily="2" charset="-122"/>
            </a:rPr>
            <a:t>移动终端</a:t>
          </a:r>
          <a:endParaRPr lang="zh-CN" altLang="en-US" sz="1900" kern="1200" dirty="0">
            <a:latin typeface="华文中宋" pitchFamily="2" charset="-122"/>
            <a:ea typeface="华文中宋" pitchFamily="2" charset="-122"/>
          </a:endParaRPr>
        </a:p>
      </dsp:txBody>
      <dsp:txXfrm>
        <a:off x="5536621" y="0"/>
        <a:ext cx="878741" cy="1699388"/>
      </dsp:txXfrm>
    </dsp:sp>
    <dsp:sp modelId="{F45F714F-801E-4802-A79D-0200B6E806D6}">
      <dsp:nvSpPr>
        <dsp:cNvPr id="0" name=""/>
        <dsp:cNvSpPr/>
      </dsp:nvSpPr>
      <dsp:spPr>
        <a:xfrm>
          <a:off x="5763569" y="1911812"/>
          <a:ext cx="424847" cy="424847"/>
        </a:xfrm>
        <a:prstGeom prst="ellipse">
          <a:avLst/>
        </a:prstGeom>
        <a:solidFill>
          <a:schemeClr val="accent1">
            <a:hueOff val="0"/>
            <a:satOff val="0"/>
            <a:lumOff val="0"/>
            <a:alphaOff val="0"/>
          </a:schemeClr>
        </a:solidFill>
        <a:ln>
          <a:noFill/>
        </a:ln>
        <a:effectLst>
          <a:outerShdw blurRad="50800" dist="381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3d9">
  <dgm:title val=""/>
  <dgm:desc val=""/>
  <dgm:catLst>
    <dgm:cat type="3D" pri="11900"/>
  </dgm:catLst>
  <dgm:scene3d>
    <a:camera prst="perspectiveRelaxed">
      <a:rot lat="19149996" lon="20104178" rev="1577324"/>
    </a:camera>
    <a:lightRig rig="soft" dir="t"/>
    <a:backdrop>
      <a:anchor x="0" y="0" z="-210000"/>
      <a:norm dx="0" dy="0" dz="914400"/>
      <a:up dx="0" dy="914400" dz="0"/>
    </a:backdrop>
  </dgm:scene3d>
  <dgm:styleLbl name="node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52250" prstMaterial="matte">
      <a:bevelT w="165100" prst="coolSlant"/>
    </dgm:sp3d>
    <dgm:txPr>
      <a:sp3d extrusionH="28000" prstMaterial="matte"/>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152250" prstMaterial="matte">
      <a:bevelT w="165100" prst="coolSlant"/>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prstMaterial="matte"/>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22735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2D4">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1D1">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prstMaterial="matte"/>
    <dgm:txPr/>
    <dgm:style>
      <a:lnRef idx="0">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a:sp3d extrusionH="28000" prstMaterial="matte"/>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E6BDB5F-331A-4D90-BA52-54E7DE6CA162}" type="datetimeFigureOut">
              <a:rPr lang="zh-CN" altLang="en-US" smtClean="0"/>
              <a:pPr/>
              <a:t>2019/3/25</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9777A88-B021-4C4B-84E4-C7C2212250CB}" type="slidenum">
              <a:rPr lang="zh-CN" altLang="en-US" smtClean="0"/>
              <a:pPr/>
              <a:t>‹#›</a:t>
            </a:fld>
            <a:endParaRPr lang="zh-CN" altLang="en-US"/>
          </a:p>
        </p:txBody>
      </p:sp>
    </p:spTree>
    <p:extLst>
      <p:ext uri="{BB962C8B-B14F-4D97-AF65-F5344CB8AC3E}">
        <p14:creationId xmlns:p14="http://schemas.microsoft.com/office/powerpoint/2010/main" xmlns="" val="4333603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C9777A88-B021-4C4B-84E4-C7C2212250CB}" type="slidenum">
              <a:rPr lang="zh-CN" altLang="en-US" smtClean="0"/>
              <a:pPr/>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dirty="0" smtClean="0">
                <a:solidFill>
                  <a:schemeClr val="tx1"/>
                </a:solidFill>
                <a:effectLst/>
                <a:latin typeface="+mn-lt"/>
                <a:ea typeface="+mn-ea"/>
                <a:cs typeface="+mn-cs"/>
              </a:rPr>
              <a:t>2012</a:t>
            </a:r>
            <a:r>
              <a:rPr lang="zh-CN" altLang="en-US" sz="1200" b="0" i="0" u="none" strike="noStrike" kern="1200" dirty="0" smtClean="0">
                <a:solidFill>
                  <a:schemeClr val="tx1"/>
                </a:solidFill>
                <a:effectLst/>
                <a:latin typeface="+mn-lt"/>
                <a:ea typeface="+mn-ea"/>
                <a:cs typeface="+mn-cs"/>
              </a:rPr>
              <a:t>年</a:t>
            </a:r>
            <a:r>
              <a:rPr lang="en-US" altLang="zh-CN" sz="1200" b="0" i="0" u="none" strike="noStrike" kern="1200" dirty="0" smtClean="0">
                <a:solidFill>
                  <a:schemeClr val="tx1"/>
                </a:solidFill>
                <a:effectLst/>
                <a:latin typeface="+mn-lt"/>
                <a:ea typeface="+mn-ea"/>
                <a:cs typeface="+mn-cs"/>
              </a:rPr>
              <a:t>9</a:t>
            </a:r>
            <a:r>
              <a:rPr lang="zh-CN" altLang="en-US" sz="1200" b="0" i="0" u="none" strike="noStrike" kern="1200" dirty="0" smtClean="0">
                <a:solidFill>
                  <a:schemeClr val="tx1"/>
                </a:solidFill>
                <a:effectLst/>
                <a:latin typeface="+mn-lt"/>
                <a:ea typeface="+mn-ea"/>
                <a:cs typeface="+mn-cs"/>
              </a:rPr>
              <a:t>月，腾讯</a:t>
            </a:r>
            <a:r>
              <a:rPr lang="en-US" altLang="zh-CN" sz="1200" b="0" i="0" u="none" strike="noStrike" kern="1200" dirty="0" smtClean="0">
                <a:solidFill>
                  <a:schemeClr val="tx1"/>
                </a:solidFill>
                <a:effectLst/>
                <a:latin typeface="+mn-lt"/>
                <a:ea typeface="+mn-ea"/>
                <a:cs typeface="+mn-cs"/>
              </a:rPr>
              <a:t>CEO</a:t>
            </a:r>
            <a:r>
              <a:rPr lang="zh-CN" altLang="en-US" sz="1200" b="0" i="0" u="none" strike="noStrike" kern="1200" dirty="0" smtClean="0">
                <a:solidFill>
                  <a:schemeClr val="tx1"/>
                </a:solidFill>
                <a:effectLst/>
                <a:latin typeface="+mn-lt"/>
                <a:ea typeface="+mn-ea"/>
                <a:cs typeface="+mn-cs"/>
              </a:rPr>
              <a:t>马化腾在互联网大会上的演讲中提到，移动互联网的地理位置信息带来了一个崭新的机遇，这个机遇就是</a:t>
            </a:r>
            <a:r>
              <a:rPr lang="en-US" altLang="zh-CN" sz="1200" b="0" i="0" u="none" strike="noStrike" kern="1200" dirty="0" smtClean="0">
                <a:solidFill>
                  <a:schemeClr val="tx1"/>
                </a:solidFill>
                <a:effectLst/>
                <a:latin typeface="+mn-lt"/>
                <a:ea typeface="+mn-ea"/>
                <a:cs typeface="+mn-cs"/>
              </a:rPr>
              <a:t>O2O</a:t>
            </a:r>
            <a:r>
              <a:rPr lang="zh-CN" altLang="en-US" sz="1200" b="0" i="0" u="none" strike="noStrike" kern="1200" dirty="0" smtClean="0">
                <a:solidFill>
                  <a:schemeClr val="tx1"/>
                </a:solidFill>
                <a:effectLst/>
                <a:latin typeface="+mn-lt"/>
                <a:ea typeface="+mn-ea"/>
                <a:cs typeface="+mn-cs"/>
              </a:rPr>
              <a:t>，二维码是线上和线下的关键入口，将后端蕴藏的丰富资源带到前端，</a:t>
            </a:r>
            <a:r>
              <a:rPr lang="en-US" altLang="zh-CN" sz="1200" b="0" i="0" u="none" strike="noStrike" kern="1200" dirty="0" smtClean="0">
                <a:solidFill>
                  <a:schemeClr val="tx1"/>
                </a:solidFill>
                <a:effectLst/>
                <a:latin typeface="+mn-lt"/>
                <a:ea typeface="+mn-ea"/>
                <a:cs typeface="+mn-cs"/>
              </a:rPr>
              <a:t>O2O</a:t>
            </a:r>
            <a:r>
              <a:rPr lang="zh-CN" altLang="en-US" sz="1200" b="0" i="0" u="none" strike="noStrike" kern="1200" dirty="0" smtClean="0">
                <a:solidFill>
                  <a:schemeClr val="tx1"/>
                </a:solidFill>
                <a:effectLst/>
                <a:latin typeface="+mn-lt"/>
                <a:ea typeface="+mn-ea"/>
                <a:cs typeface="+mn-cs"/>
              </a:rPr>
              <a:t>和二维码是移动开发者应该具备的基础能力。</a:t>
            </a:r>
            <a:endParaRPr lang="zh-CN" altLang="en-US" dirty="0"/>
          </a:p>
        </p:txBody>
      </p:sp>
      <p:sp>
        <p:nvSpPr>
          <p:cNvPr id="4" name="灯片编号占位符 3"/>
          <p:cNvSpPr>
            <a:spLocks noGrp="1"/>
          </p:cNvSpPr>
          <p:nvPr>
            <p:ph type="sldNum" sz="quarter" idx="10"/>
          </p:nvPr>
        </p:nvSpPr>
        <p:spPr/>
        <p:txBody>
          <a:bodyPr/>
          <a:lstStyle/>
          <a:p>
            <a:fld id="{C9777A88-B021-4C4B-84E4-C7C2212250CB}" type="slidenum">
              <a:rPr lang="zh-CN" altLang="en-US" smtClean="0"/>
              <a:pPr/>
              <a:t>23</a:t>
            </a:fld>
            <a:endParaRPr lang="zh-CN" altLang="en-US"/>
          </a:p>
        </p:txBody>
      </p:sp>
    </p:spTree>
    <p:extLst>
      <p:ext uri="{BB962C8B-B14F-4D97-AF65-F5344CB8AC3E}">
        <p14:creationId xmlns:p14="http://schemas.microsoft.com/office/powerpoint/2010/main" xmlns="" val="38737120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9777A88-B021-4C4B-84E4-C7C2212250CB}" type="slidenum">
              <a:rPr lang="zh-CN" altLang="en-US" smtClean="0"/>
              <a:pPr/>
              <a:t>24</a:t>
            </a:fld>
            <a:endParaRPr lang="zh-CN" altLang="en-US"/>
          </a:p>
        </p:txBody>
      </p:sp>
    </p:spTree>
    <p:extLst>
      <p:ext uri="{BB962C8B-B14F-4D97-AF65-F5344CB8AC3E}">
        <p14:creationId xmlns:p14="http://schemas.microsoft.com/office/powerpoint/2010/main" xmlns="" val="38737120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，原因有：</a:t>
            </a:r>
            <a:r>
              <a:rPr lang="zh-CN" altLang="en-US" b="1" dirty="0" smtClean="0"/>
              <a:t>第一，这个平台是开放的，可以整合全球的各种资源；第二，这个平台可以让所有的用户参与进来，实现企业和用户之间的零距离。</a:t>
            </a:r>
            <a:endParaRPr lang="en-US" altLang="zh-CN" b="1" dirty="0" smtClean="0"/>
          </a:p>
          <a:p>
            <a:r>
              <a:rPr lang="zh-CN" altLang="en-US" sz="1200" b="0" i="0" u="none" strike="noStrike" kern="1200" dirty="0" smtClean="0">
                <a:solidFill>
                  <a:schemeClr val="tx1"/>
                </a:solidFill>
                <a:effectLst/>
                <a:latin typeface="+mn-lt"/>
                <a:ea typeface="+mn-ea"/>
                <a:cs typeface="+mn-cs"/>
              </a:rPr>
              <a:t>但是对于传统企业而言，不要轻易尝试做平台，尤其是中小企业不应该一味地追求大而全、做大平台，而是应该集中自己的优势资源，发现自身产品或服务的独特性，瞄住精准的目标用户，发掘出用户的痛点，设计好针对用户痛点的极致产品，围绕产品打造核心用户群，并以此为据点快速地打造一个品牌。</a:t>
            </a:r>
            <a:endParaRPr lang="en-US" altLang="zh-CN" sz="1200" b="0" i="0" u="none" strike="noStrike"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C9777A88-B021-4C4B-84E4-C7C2212250CB}" type="slidenum">
              <a:rPr lang="zh-CN" altLang="en-US" smtClean="0"/>
              <a:pPr/>
              <a:t>25</a:t>
            </a:fld>
            <a:endParaRPr lang="zh-CN" altLang="en-US"/>
          </a:p>
        </p:txBody>
      </p:sp>
    </p:spTree>
    <p:extLst>
      <p:ext uri="{BB962C8B-B14F-4D97-AF65-F5344CB8AC3E}">
        <p14:creationId xmlns:p14="http://schemas.microsoft.com/office/powerpoint/2010/main" xmlns="" val="15887623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9777A88-B021-4C4B-84E4-C7C2212250CB}" type="slidenum">
              <a:rPr lang="zh-CN" altLang="en-US" smtClean="0"/>
              <a:pPr/>
              <a:t>30</a:t>
            </a:fld>
            <a:endParaRPr lang="zh-CN" altLang="en-US"/>
          </a:p>
        </p:txBody>
      </p:sp>
    </p:spTree>
    <p:extLst>
      <p:ext uri="{BB962C8B-B14F-4D97-AF65-F5344CB8AC3E}">
        <p14:creationId xmlns:p14="http://schemas.microsoft.com/office/powerpoint/2010/main" xmlns="" val="15887623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幻灯片图像占位符 1"/>
          <p:cNvSpPr>
            <a:spLocks noGrp="1" noRot="1" noChangeAspect="1" noChangeArrowheads="1" noTextEdit="1"/>
          </p:cNvSpPr>
          <p:nvPr>
            <p:ph type="sldImg" idx="4294967295"/>
          </p:nvPr>
        </p:nvSpPr>
        <p:spPr>
          <a:xfrm>
            <a:off x="1143000" y="685800"/>
            <a:ext cx="4572000" cy="3429000"/>
          </a:xfrm>
          <a:ln/>
        </p:spPr>
      </p:sp>
      <p:sp>
        <p:nvSpPr>
          <p:cNvPr id="20482" name="备注占位符 2"/>
          <p:cNvSpPr>
            <a:spLocks noGrp="1" noChangeArrowheads="1"/>
          </p:cNvSpPr>
          <p:nvPr>
            <p:ph type="body" idx="4294967295"/>
          </p:nvPr>
        </p:nvSpPr>
        <p:spPr>
          <a:ln/>
        </p:spPr>
        <p:txBody>
          <a:bodyPr/>
          <a:lstStyle/>
          <a:p>
            <a:endParaRPr lang="zh-CN" altLang="en-US" smtClean="0"/>
          </a:p>
        </p:txBody>
      </p:sp>
      <p:sp>
        <p:nvSpPr>
          <p:cNvPr id="20483" name="灯片编号占位符 3"/>
          <p:cNvSpPr txBox="1">
            <a:spLocks noGrp="1" noChangeArrowheads="1"/>
          </p:cNvSpPr>
          <p:nvPr/>
        </p:nvSpPr>
        <p:spPr bwMode="auto">
          <a:xfrm>
            <a:off x="3884414" y="8685894"/>
            <a:ext cx="2972098" cy="456595"/>
          </a:xfrm>
          <a:prstGeom prst="rect">
            <a:avLst/>
          </a:prstGeom>
          <a:noFill/>
          <a:ln w="9525">
            <a:noFill/>
            <a:miter lim="800000"/>
            <a:headEnd/>
            <a:tailEnd/>
          </a:ln>
        </p:spPr>
        <p:txBody>
          <a:bodyPr lIns="91432" tIns="45716" rIns="91432" bIns="45716" anchor="b"/>
          <a:lstStyle/>
          <a:p>
            <a:pPr algn="r"/>
            <a:fld id="{CF8F14F1-DA28-4554-9CA0-8E5CAC32715C}" type="slidenum">
              <a:rPr lang="zh-CN" altLang="en-US" sz="1200" b="1" i="1">
                <a:latin typeface="Calibri" pitchFamily="34" charset="0"/>
              </a:rPr>
              <a:pPr algn="r"/>
              <a:t>32</a:t>
            </a:fld>
            <a:endParaRPr lang="en-US" altLang="zh-CN" sz="1200" b="1" i="1" dirty="0">
              <a:latin typeface="Calibri"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solidFill>
                  <a:schemeClr val="accent4"/>
                </a:solidFill>
                <a:ea typeface="黑体" charset="0"/>
                <a:sym typeface="+mn-ea"/>
              </a:rPr>
              <a:t>中国人的生活和社交方式已经被互联网彻底改变。</a:t>
            </a:r>
          </a:p>
          <a:p>
            <a:r>
              <a:rPr lang="zh-CN" altLang="en-US" b="1" dirty="0" smtClean="0">
                <a:solidFill>
                  <a:schemeClr val="accent4"/>
                </a:solidFill>
                <a:latin typeface="宋体" charset="0"/>
                <a:ea typeface="宋体" charset="0"/>
                <a:sym typeface="+mn-ea"/>
              </a:rPr>
              <a:t>互联网形态的重心，已经正式从</a:t>
            </a:r>
            <a:r>
              <a:rPr lang="en-US" altLang="zh-CN" b="1" dirty="0" smtClean="0">
                <a:solidFill>
                  <a:schemeClr val="accent4"/>
                </a:solidFill>
                <a:latin typeface="宋体" charset="0"/>
                <a:ea typeface="宋体" charset="0"/>
                <a:sym typeface="+mn-ea"/>
              </a:rPr>
              <a:t>PC</a:t>
            </a:r>
            <a:r>
              <a:rPr lang="zh-CN" altLang="en-US" b="1" dirty="0" smtClean="0">
                <a:solidFill>
                  <a:schemeClr val="accent4"/>
                </a:solidFill>
                <a:latin typeface="宋体" charset="0"/>
                <a:ea typeface="宋体" charset="0"/>
                <a:sym typeface="+mn-ea"/>
              </a:rPr>
              <a:t>移到了移动互联网，可穿戴式设备也开始萌芽。</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C9777A88-B021-4C4B-84E4-C7C2212250CB}" type="slidenum">
              <a:rPr lang="zh-CN" altLang="en-US" smtClean="0"/>
              <a:pPr/>
              <a:t>4</a:t>
            </a:fld>
            <a:endParaRPr lang="zh-CN" altLang="en-US"/>
          </a:p>
        </p:txBody>
      </p:sp>
    </p:spTree>
    <p:extLst>
      <p:ext uri="{BB962C8B-B14F-4D97-AF65-F5344CB8AC3E}">
        <p14:creationId xmlns:p14="http://schemas.microsoft.com/office/powerpoint/2010/main" xmlns="" val="8587926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i="0" u="none" strike="noStrike" kern="1200" dirty="0" smtClean="0">
                <a:solidFill>
                  <a:schemeClr val="tx1"/>
                </a:solidFill>
                <a:effectLst/>
                <a:latin typeface="+mn-lt"/>
                <a:ea typeface="+mn-ea"/>
                <a:cs typeface="+mn-cs"/>
              </a:rPr>
              <a:t>工具如同一道锐利的刀锋，它能够满足用户的痛点需求，用来做流量的入口，但它无法有效沉淀粉丝用户。社群是关系属性，用来沉淀流量；商业是交易属性，用来变现流量价值。</a:t>
            </a:r>
            <a:endParaRPr lang="zh-CN" altLang="en-US" dirty="0"/>
          </a:p>
        </p:txBody>
      </p:sp>
      <p:sp>
        <p:nvSpPr>
          <p:cNvPr id="4" name="灯片编号占位符 3"/>
          <p:cNvSpPr>
            <a:spLocks noGrp="1"/>
          </p:cNvSpPr>
          <p:nvPr>
            <p:ph type="sldNum" sz="quarter" idx="10"/>
          </p:nvPr>
        </p:nvSpPr>
        <p:spPr/>
        <p:txBody>
          <a:bodyPr/>
          <a:lstStyle/>
          <a:p>
            <a:fld id="{C9777A88-B021-4C4B-84E4-C7C2212250CB}" type="slidenum">
              <a:rPr lang="zh-CN" altLang="en-US" smtClean="0"/>
              <a:pPr/>
              <a:t>8</a:t>
            </a:fld>
            <a:endParaRPr lang="zh-CN" altLang="en-US"/>
          </a:p>
        </p:txBody>
      </p:sp>
    </p:spTree>
    <p:extLst>
      <p:ext uri="{BB962C8B-B14F-4D97-AF65-F5344CB8AC3E}">
        <p14:creationId xmlns:p14="http://schemas.microsoft.com/office/powerpoint/2010/main" xmlns="" val="22614526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9777A88-B021-4C4B-84E4-C7C2212250CB}" type="slidenum">
              <a:rPr lang="zh-CN" altLang="en-US" smtClean="0"/>
              <a:pPr/>
              <a:t>12</a:t>
            </a:fld>
            <a:endParaRPr lang="zh-CN" altLang="en-US"/>
          </a:p>
        </p:txBody>
      </p:sp>
    </p:spTree>
    <p:extLst>
      <p:ext uri="{BB962C8B-B14F-4D97-AF65-F5344CB8AC3E}">
        <p14:creationId xmlns:p14="http://schemas.microsoft.com/office/powerpoint/2010/main" xmlns="" val="24176855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9777A88-B021-4C4B-84E4-C7C2212250CB}" type="slidenum">
              <a:rPr lang="zh-CN" altLang="en-US" smtClean="0"/>
              <a:pPr/>
              <a:t>15</a:t>
            </a:fld>
            <a:endParaRPr lang="zh-CN" altLang="en-US"/>
          </a:p>
        </p:txBody>
      </p:sp>
    </p:spTree>
    <p:extLst>
      <p:ext uri="{BB962C8B-B14F-4D97-AF65-F5344CB8AC3E}">
        <p14:creationId xmlns:p14="http://schemas.microsoft.com/office/powerpoint/2010/main" xmlns="" val="6438782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dirty="0" smtClean="0">
                <a:solidFill>
                  <a:schemeClr val="tx1"/>
                </a:solidFill>
                <a:effectLst/>
                <a:latin typeface="+mn-lt"/>
                <a:ea typeface="+mn-ea"/>
                <a:cs typeface="+mn-cs"/>
              </a:rPr>
              <a:t>“互联网</a:t>
            </a:r>
            <a:r>
              <a:rPr lang="en-US" altLang="zh-CN" sz="1200" b="0" i="0" u="none" strike="noStrike" kern="1200" dirty="0" smtClean="0">
                <a:solidFill>
                  <a:schemeClr val="tx1"/>
                </a:solidFill>
                <a:effectLst/>
                <a:latin typeface="+mn-lt"/>
                <a:ea typeface="+mn-ea"/>
                <a:cs typeface="+mn-cs"/>
              </a:rPr>
              <a:t>+”</a:t>
            </a:r>
            <a:r>
              <a:rPr lang="zh-CN" altLang="en-US" sz="1200" b="0" i="0" u="none" strike="noStrike" kern="1200" dirty="0" smtClean="0">
                <a:solidFill>
                  <a:schemeClr val="tx1"/>
                </a:solidFill>
                <a:effectLst/>
                <a:latin typeface="+mn-lt"/>
                <a:ea typeface="+mn-ea"/>
                <a:cs typeface="+mn-cs"/>
              </a:rPr>
              <a:t>时代是一个“信息过剩”的时代，也是一个“注意力稀缺”的时代，</a:t>
            </a:r>
            <a:r>
              <a:rPr lang="zh-CN" altLang="en-US" sz="1200" b="1" i="0" u="none" strike="noStrike" kern="1200" dirty="0" smtClean="0">
                <a:solidFill>
                  <a:schemeClr val="tx1"/>
                </a:solidFill>
                <a:effectLst/>
                <a:latin typeface="+mn-lt"/>
                <a:ea typeface="+mn-ea"/>
                <a:cs typeface="+mn-cs"/>
              </a:rPr>
              <a:t>怎样在“无限的信息中”获取“有限的注意力”，便成为“互联网</a:t>
            </a:r>
            <a:r>
              <a:rPr lang="en-US" altLang="zh-CN" sz="1200" b="1" i="0" u="none" strike="noStrike" kern="1200" dirty="0" smtClean="0">
                <a:solidFill>
                  <a:schemeClr val="tx1"/>
                </a:solidFill>
                <a:effectLst/>
                <a:latin typeface="+mn-lt"/>
                <a:ea typeface="+mn-ea"/>
                <a:cs typeface="+mn-cs"/>
              </a:rPr>
              <a:t>+”</a:t>
            </a:r>
            <a:r>
              <a:rPr lang="zh-CN" altLang="en-US" sz="1200" b="1" i="0" u="none" strike="noStrike" kern="1200" dirty="0" smtClean="0">
                <a:solidFill>
                  <a:schemeClr val="tx1"/>
                </a:solidFill>
                <a:effectLst/>
                <a:latin typeface="+mn-lt"/>
                <a:ea typeface="+mn-ea"/>
                <a:cs typeface="+mn-cs"/>
              </a:rPr>
              <a:t>时代的核心命题。</a:t>
            </a:r>
            <a:r>
              <a:rPr lang="zh-CN" altLang="en-US" sz="1200" b="0" i="0" u="none" strike="noStrike" kern="1200" dirty="0" smtClean="0">
                <a:solidFill>
                  <a:schemeClr val="tx1"/>
                </a:solidFill>
                <a:effectLst/>
                <a:latin typeface="+mn-lt"/>
                <a:ea typeface="+mn-ea"/>
                <a:cs typeface="+mn-cs"/>
              </a:rPr>
              <a:t>注意力稀缺导致众多互联网创业者们开始想尽办法去争夺注意力资源，而互联网产品最重要的就是流量，有了流量才能够以此为基础构建自已的商业模式，所以说</a:t>
            </a:r>
            <a:r>
              <a:rPr lang="zh-CN" altLang="en-US" sz="1200" b="1" i="0" u="none" strike="noStrike" kern="1200" dirty="0" smtClean="0">
                <a:solidFill>
                  <a:schemeClr val="tx1"/>
                </a:solidFill>
                <a:effectLst/>
                <a:latin typeface="+mn-lt"/>
                <a:ea typeface="+mn-ea"/>
                <a:cs typeface="+mn-cs"/>
              </a:rPr>
              <a:t>互联网经济就是以吸引大众注意力为基础，去创造价值，然后转化成赢利。</a:t>
            </a:r>
            <a:endParaRPr lang="zh-CN" altLang="en-US" dirty="0"/>
          </a:p>
        </p:txBody>
      </p:sp>
      <p:sp>
        <p:nvSpPr>
          <p:cNvPr id="4" name="灯片编号占位符 3"/>
          <p:cNvSpPr>
            <a:spLocks noGrp="1"/>
          </p:cNvSpPr>
          <p:nvPr>
            <p:ph type="sldNum" sz="quarter" idx="10"/>
          </p:nvPr>
        </p:nvSpPr>
        <p:spPr/>
        <p:txBody>
          <a:bodyPr/>
          <a:lstStyle/>
          <a:p>
            <a:fld id="{C9777A88-B021-4C4B-84E4-C7C2212250CB}" type="slidenum">
              <a:rPr lang="zh-CN" altLang="en-US" smtClean="0"/>
              <a:pPr/>
              <a:t>16</a:t>
            </a:fld>
            <a:endParaRPr lang="zh-CN" altLang="en-US"/>
          </a:p>
        </p:txBody>
      </p:sp>
    </p:spTree>
    <p:extLst>
      <p:ext uri="{BB962C8B-B14F-4D97-AF65-F5344CB8AC3E}">
        <p14:creationId xmlns:p14="http://schemas.microsoft.com/office/powerpoint/2010/main" xmlns="" val="5283237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9777A88-B021-4C4B-84E4-C7C2212250CB}" type="slidenum">
              <a:rPr lang="zh-CN" altLang="en-US" smtClean="0"/>
              <a:pPr/>
              <a:t>17</a:t>
            </a:fld>
            <a:endParaRPr lang="zh-CN" altLang="en-US"/>
          </a:p>
        </p:txBody>
      </p:sp>
    </p:spTree>
    <p:extLst>
      <p:ext uri="{BB962C8B-B14F-4D97-AF65-F5344CB8AC3E}">
        <p14:creationId xmlns:p14="http://schemas.microsoft.com/office/powerpoint/2010/main" xmlns="" val="22379563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产品客单价很高。毛利润在</a:t>
            </a:r>
            <a:r>
              <a:rPr lang="en-US" altLang="zh-CN" dirty="0" smtClean="0"/>
              <a:t>4</a:t>
            </a:r>
            <a:r>
              <a:rPr lang="zh-CN" altLang="en-US" dirty="0" smtClean="0"/>
              <a:t>成以上。</a:t>
            </a:r>
            <a:endParaRPr lang="en-US" altLang="zh-CN" dirty="0" smtClean="0"/>
          </a:p>
          <a:p>
            <a:r>
              <a:rPr lang="zh-CN" altLang="en-US" dirty="0" smtClean="0"/>
              <a:t>成熟的运营体系。</a:t>
            </a:r>
            <a:endParaRPr lang="en-US" altLang="zh-CN" dirty="0" smtClean="0"/>
          </a:p>
          <a:p>
            <a:r>
              <a:rPr lang="zh-CN" altLang="en-US" dirty="0" smtClean="0"/>
              <a:t>快速的人才培养机制，通过母公司（园方软件）培养优秀人才。</a:t>
            </a:r>
            <a:endParaRPr lang="zh-CN" altLang="en-US" dirty="0"/>
          </a:p>
        </p:txBody>
      </p:sp>
      <p:sp>
        <p:nvSpPr>
          <p:cNvPr id="4" name="灯片编号占位符 3"/>
          <p:cNvSpPr>
            <a:spLocks noGrp="1"/>
          </p:cNvSpPr>
          <p:nvPr>
            <p:ph type="sldNum" sz="quarter" idx="10"/>
          </p:nvPr>
        </p:nvSpPr>
        <p:spPr/>
        <p:txBody>
          <a:bodyPr/>
          <a:lstStyle/>
          <a:p>
            <a:fld id="{C9777A88-B021-4C4B-84E4-C7C2212250CB}" type="slidenum">
              <a:rPr lang="zh-CN" altLang="en-US" smtClean="0"/>
              <a:pPr/>
              <a:t>21</a:t>
            </a:fld>
            <a:endParaRPr lang="zh-CN" altLang="en-US"/>
          </a:p>
        </p:txBody>
      </p:sp>
    </p:spTree>
    <p:extLst>
      <p:ext uri="{BB962C8B-B14F-4D97-AF65-F5344CB8AC3E}">
        <p14:creationId xmlns:p14="http://schemas.microsoft.com/office/powerpoint/2010/main" xmlns="" val="17453525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dirty="0" smtClean="0">
                <a:solidFill>
                  <a:schemeClr val="tx1"/>
                </a:solidFill>
                <a:effectLst/>
                <a:latin typeface="+mn-lt"/>
                <a:ea typeface="+mn-ea"/>
                <a:cs typeface="+mn-cs"/>
              </a:rPr>
              <a:t>2012</a:t>
            </a:r>
            <a:r>
              <a:rPr lang="zh-CN" altLang="en-US" sz="1200" b="0" i="0" u="none" strike="noStrike" kern="1200" dirty="0" smtClean="0">
                <a:solidFill>
                  <a:schemeClr val="tx1"/>
                </a:solidFill>
                <a:effectLst/>
                <a:latin typeface="+mn-lt"/>
                <a:ea typeface="+mn-ea"/>
                <a:cs typeface="+mn-cs"/>
              </a:rPr>
              <a:t>年</a:t>
            </a:r>
            <a:r>
              <a:rPr lang="en-US" altLang="zh-CN" sz="1200" b="0" i="0" u="none" strike="noStrike" kern="1200" dirty="0" smtClean="0">
                <a:solidFill>
                  <a:schemeClr val="tx1"/>
                </a:solidFill>
                <a:effectLst/>
                <a:latin typeface="+mn-lt"/>
                <a:ea typeface="+mn-ea"/>
                <a:cs typeface="+mn-cs"/>
              </a:rPr>
              <a:t>9</a:t>
            </a:r>
            <a:r>
              <a:rPr lang="zh-CN" altLang="en-US" sz="1200" b="0" i="0" u="none" strike="noStrike" kern="1200" dirty="0" smtClean="0">
                <a:solidFill>
                  <a:schemeClr val="tx1"/>
                </a:solidFill>
                <a:effectLst/>
                <a:latin typeface="+mn-lt"/>
                <a:ea typeface="+mn-ea"/>
                <a:cs typeface="+mn-cs"/>
              </a:rPr>
              <a:t>月，腾讯</a:t>
            </a:r>
            <a:r>
              <a:rPr lang="en-US" altLang="zh-CN" sz="1200" b="0" i="0" u="none" strike="noStrike" kern="1200" dirty="0" smtClean="0">
                <a:solidFill>
                  <a:schemeClr val="tx1"/>
                </a:solidFill>
                <a:effectLst/>
                <a:latin typeface="+mn-lt"/>
                <a:ea typeface="+mn-ea"/>
                <a:cs typeface="+mn-cs"/>
              </a:rPr>
              <a:t>CEO</a:t>
            </a:r>
            <a:r>
              <a:rPr lang="zh-CN" altLang="en-US" sz="1200" b="0" i="0" u="none" strike="noStrike" kern="1200" dirty="0" smtClean="0">
                <a:solidFill>
                  <a:schemeClr val="tx1"/>
                </a:solidFill>
                <a:effectLst/>
                <a:latin typeface="+mn-lt"/>
                <a:ea typeface="+mn-ea"/>
                <a:cs typeface="+mn-cs"/>
              </a:rPr>
              <a:t>马化腾在互联网大会上的演讲中提到，移动互联网的地理位置信息带来了一个崭新的机遇，这个机遇就是</a:t>
            </a:r>
            <a:r>
              <a:rPr lang="en-US" altLang="zh-CN" sz="1200" b="0" i="0" u="none" strike="noStrike" kern="1200" dirty="0" smtClean="0">
                <a:solidFill>
                  <a:schemeClr val="tx1"/>
                </a:solidFill>
                <a:effectLst/>
                <a:latin typeface="+mn-lt"/>
                <a:ea typeface="+mn-ea"/>
                <a:cs typeface="+mn-cs"/>
              </a:rPr>
              <a:t>O2O</a:t>
            </a:r>
            <a:r>
              <a:rPr lang="zh-CN" altLang="en-US" sz="1200" b="0" i="0" u="none" strike="noStrike" kern="1200" dirty="0" smtClean="0">
                <a:solidFill>
                  <a:schemeClr val="tx1"/>
                </a:solidFill>
                <a:effectLst/>
                <a:latin typeface="+mn-lt"/>
                <a:ea typeface="+mn-ea"/>
                <a:cs typeface="+mn-cs"/>
              </a:rPr>
              <a:t>，二维码是线上和线下的关键入口，将后端蕴藏的丰富资源带到前端，</a:t>
            </a:r>
            <a:r>
              <a:rPr lang="en-US" altLang="zh-CN" sz="1200" b="0" i="0" u="none" strike="noStrike" kern="1200" dirty="0" smtClean="0">
                <a:solidFill>
                  <a:schemeClr val="tx1"/>
                </a:solidFill>
                <a:effectLst/>
                <a:latin typeface="+mn-lt"/>
                <a:ea typeface="+mn-ea"/>
                <a:cs typeface="+mn-cs"/>
              </a:rPr>
              <a:t>O2O</a:t>
            </a:r>
            <a:r>
              <a:rPr lang="zh-CN" altLang="en-US" sz="1200" b="0" i="0" u="none" strike="noStrike" kern="1200" dirty="0" smtClean="0">
                <a:solidFill>
                  <a:schemeClr val="tx1"/>
                </a:solidFill>
                <a:effectLst/>
                <a:latin typeface="+mn-lt"/>
                <a:ea typeface="+mn-ea"/>
                <a:cs typeface="+mn-cs"/>
              </a:rPr>
              <a:t>和二维码是移动开发者应该具备的基础能力。</a:t>
            </a:r>
            <a:endParaRPr lang="zh-CN" altLang="en-US" dirty="0"/>
          </a:p>
        </p:txBody>
      </p:sp>
      <p:sp>
        <p:nvSpPr>
          <p:cNvPr id="4" name="灯片编号占位符 3"/>
          <p:cNvSpPr>
            <a:spLocks noGrp="1"/>
          </p:cNvSpPr>
          <p:nvPr>
            <p:ph type="sldNum" sz="quarter" idx="10"/>
          </p:nvPr>
        </p:nvSpPr>
        <p:spPr/>
        <p:txBody>
          <a:bodyPr/>
          <a:lstStyle/>
          <a:p>
            <a:fld id="{C9777A88-B021-4C4B-84E4-C7C2212250CB}" type="slidenum">
              <a:rPr lang="zh-CN" altLang="en-US" smtClean="0"/>
              <a:pPr/>
              <a:t>22</a:t>
            </a:fld>
            <a:endParaRPr lang="zh-CN" altLang="en-US"/>
          </a:p>
        </p:txBody>
      </p:sp>
    </p:spTree>
    <p:extLst>
      <p:ext uri="{BB962C8B-B14F-4D97-AF65-F5344CB8AC3E}">
        <p14:creationId xmlns:p14="http://schemas.microsoft.com/office/powerpoint/2010/main" xmlns="" val="387371200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直角三角形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标题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zh-CN" altLang="en-US" smtClean="0"/>
              <a:t>单击此处编辑母版标题样式</a:t>
            </a:r>
            <a:endParaRPr kumimoji="0" lang="en-US"/>
          </a:p>
        </p:txBody>
      </p:sp>
      <p:sp>
        <p:nvSpPr>
          <p:cNvPr id="17" name="副标题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smtClean="0"/>
              <a:t>单击此处编辑母版副标题样式</a:t>
            </a:r>
            <a:endParaRPr kumimoji="0" lang="en-US"/>
          </a:p>
        </p:txBody>
      </p:sp>
      <p:grpSp>
        <p:nvGrpSpPr>
          <p:cNvPr id="2" name="组合 1"/>
          <p:cNvGrpSpPr/>
          <p:nvPr/>
        </p:nvGrpSpPr>
        <p:grpSpPr>
          <a:xfrm>
            <a:off x="-3765" y="4953000"/>
            <a:ext cx="9147765" cy="1912088"/>
            <a:chOff x="-3765" y="4832896"/>
            <a:chExt cx="9147765" cy="2032192"/>
          </a:xfrm>
        </p:grpSpPr>
        <p:sp>
          <p:nvSpPr>
            <p:cNvPr id="7" name="任意多边形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任意多边形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任意多边形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直接连接符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日期占位符 29"/>
          <p:cNvSpPr>
            <a:spLocks noGrp="1"/>
          </p:cNvSpPr>
          <p:nvPr>
            <p:ph type="dt" sz="half" idx="10"/>
          </p:nvPr>
        </p:nvSpPr>
        <p:spPr/>
        <p:txBody>
          <a:bodyPr/>
          <a:lstStyle>
            <a:lvl1pPr>
              <a:defRPr>
                <a:solidFill>
                  <a:srgbClr val="FFFFFF"/>
                </a:solidFill>
              </a:defRPr>
            </a:lvl1pPr>
            <a:extLst/>
          </a:lstStyle>
          <a:p>
            <a:fld id="{222428B6-8080-40D1-9498-19A555FAB3B9}" type="datetimeFigureOut">
              <a:rPr lang="zh-CN" altLang="en-US" smtClean="0"/>
              <a:pPr/>
              <a:t>2019/3/25</a:t>
            </a:fld>
            <a:endParaRPr lang="zh-CN" altLang="en-US"/>
          </a:p>
        </p:txBody>
      </p:sp>
      <p:sp>
        <p:nvSpPr>
          <p:cNvPr id="19" name="页脚占位符 18"/>
          <p:cNvSpPr>
            <a:spLocks noGrp="1"/>
          </p:cNvSpPr>
          <p:nvPr>
            <p:ph type="ftr" sz="quarter" idx="11"/>
          </p:nvPr>
        </p:nvSpPr>
        <p:spPr/>
        <p:txBody>
          <a:bodyPr/>
          <a:lstStyle>
            <a:lvl1pPr>
              <a:defRPr>
                <a:solidFill>
                  <a:schemeClr val="accent1">
                    <a:tint val="20000"/>
                  </a:schemeClr>
                </a:solidFill>
              </a:defRPr>
            </a:lvl1pPr>
            <a:extLst/>
          </a:lstStyle>
          <a:p>
            <a:endParaRPr lang="zh-CN" altLang="en-US"/>
          </a:p>
        </p:txBody>
      </p:sp>
      <p:sp>
        <p:nvSpPr>
          <p:cNvPr id="27" name="灯片编号占位符 26"/>
          <p:cNvSpPr>
            <a:spLocks noGrp="1"/>
          </p:cNvSpPr>
          <p:nvPr>
            <p:ph type="sldNum" sz="quarter" idx="12"/>
          </p:nvPr>
        </p:nvSpPr>
        <p:spPr/>
        <p:txBody>
          <a:bodyPr/>
          <a:lstStyle>
            <a:lvl1pPr>
              <a:defRPr>
                <a:solidFill>
                  <a:srgbClr val="FFFFFF"/>
                </a:solidFill>
              </a:defRPr>
            </a:lvl1pPr>
            <a:extLst/>
          </a:lstStyle>
          <a:p>
            <a:fld id="{1D105035-1C55-4A5F-8523-32C8CDB12AAC}"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1481329"/>
            <a:ext cx="8229600" cy="4386071"/>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222428B6-8080-40D1-9498-19A555FAB3B9}" type="datetimeFigureOut">
              <a:rPr lang="zh-CN" altLang="en-US" smtClean="0"/>
              <a:pPr/>
              <a:t>2019/3/25</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1D105035-1C55-4A5F-8523-32C8CDB12AAC}"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41"/>
            <a:ext cx="6324600" cy="5592760"/>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222428B6-8080-40D1-9498-19A555FAB3B9}" type="datetimeFigureOut">
              <a:rPr lang="zh-CN" altLang="en-US" smtClean="0"/>
              <a:pPr/>
              <a:t>2019/3/25</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1D105035-1C55-4A5F-8523-32C8CDB12AAC}"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内容">
    <p:bg>
      <p:bgPr>
        <a:solidFill>
          <a:schemeClr val="bg1"/>
        </a:solidFill>
        <a:effectLst/>
      </p:bgPr>
    </p:bg>
    <p:spTree>
      <p:nvGrpSpPr>
        <p:cNvPr id="1" name=""/>
        <p:cNvGrpSpPr/>
        <p:nvPr/>
      </p:nvGrpSpPr>
      <p:grpSpPr>
        <a:xfrm>
          <a:off x="0" y="0"/>
          <a:ext cx="0" cy="0"/>
          <a:chOff x="0" y="0"/>
          <a:chExt cx="0" cy="0"/>
        </a:xfrm>
      </p:grpSpPr>
      <p:sp>
        <p:nvSpPr>
          <p:cNvPr id="3" name="圆角矩形 2"/>
          <p:cNvSpPr>
            <a:spLocks noChangeArrowheads="1"/>
          </p:cNvSpPr>
          <p:nvPr userDrawn="1"/>
        </p:nvSpPr>
        <p:spPr bwMode="auto">
          <a:xfrm>
            <a:off x="7019927" y="6381754"/>
            <a:ext cx="2016125" cy="358775"/>
          </a:xfrm>
          <a:prstGeom prst="roundRect">
            <a:avLst>
              <a:gd name="adj" fmla="val 16667"/>
            </a:avLst>
          </a:prstGeom>
          <a:solidFill>
            <a:schemeClr val="bg1"/>
          </a:solidFill>
          <a:ln w="12700">
            <a:noFill/>
            <a:round/>
            <a:headEnd/>
            <a:tailEnd/>
          </a:ln>
        </p:spPr>
        <p:txBody>
          <a:bodyPr anchor="ctr"/>
          <a:lstStyle/>
          <a:p>
            <a:pPr algn="ctr">
              <a:lnSpc>
                <a:spcPct val="90000"/>
              </a:lnSpc>
              <a:spcBef>
                <a:spcPct val="0"/>
              </a:spcBef>
            </a:pPr>
            <a:endParaRPr lang="zh-CN" altLang="en-US" sz="1800">
              <a:solidFill>
                <a:srgbClr val="C00000"/>
              </a:solidFill>
              <a:latin typeface="Tahoma" pitchFamily="34" charset="0"/>
              <a:cs typeface="Arial" pitchFamily="34" charset="0"/>
            </a:endParaRPr>
          </a:p>
        </p:txBody>
      </p:sp>
      <p:sp>
        <p:nvSpPr>
          <p:cNvPr id="2" name="内容占位符 1"/>
          <p:cNvSpPr>
            <a:spLocks noGrp="1"/>
          </p:cNvSpPr>
          <p:nvPr>
            <p:ph/>
          </p:nvPr>
        </p:nvSpPr>
        <p:spPr>
          <a:xfrm>
            <a:off x="467360" y="260038"/>
            <a:ext cx="8229600" cy="5851525"/>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2"/>
          <p:cNvSpPr>
            <a:spLocks noGrp="1"/>
          </p:cNvSpPr>
          <p:nvPr>
            <p:ph type="dt" sz="half" idx="10"/>
          </p:nvPr>
        </p:nvSpPr>
        <p:spPr>
          <a:xfrm>
            <a:off x="457200" y="6245225"/>
            <a:ext cx="2133600" cy="476250"/>
          </a:xfrm>
          <a:prstGeom prst="rect">
            <a:avLst/>
          </a:prstGeom>
        </p:spPr>
        <p:txBody>
          <a:bodyPr vert="horz" wrap="square" lIns="91440" tIns="45720" rIns="91440" bIns="45720" numCol="1" anchor="t" anchorCtr="0" compatLnSpc="1"/>
          <a:lstStyle>
            <a:lvl1pPr algn="ctr" eaLnBrk="0" hangingPunct="0">
              <a:defRPr b="1" i="1">
                <a:latin typeface="Arial" charset="0"/>
              </a:defRPr>
            </a:lvl1pPr>
          </a:lstStyle>
          <a:p>
            <a:pPr>
              <a:defRPr/>
            </a:pPr>
            <a:fld id="{68A5AD57-275F-44F7-9309-D0224BE8D7D9}" type="datetimeFigureOut">
              <a:rPr lang="zh-CN" altLang="en-US"/>
              <a:pPr>
                <a:defRPr/>
              </a:pPr>
              <a:t>2019/3/25</a:t>
            </a:fld>
            <a:endParaRPr lang="zh-CN" altLang="en-US"/>
          </a:p>
        </p:txBody>
      </p:sp>
      <p:sp>
        <p:nvSpPr>
          <p:cNvPr id="5" name="页脚占位符 3"/>
          <p:cNvSpPr>
            <a:spLocks noGrp="1"/>
          </p:cNvSpPr>
          <p:nvPr>
            <p:ph type="ftr" sz="quarter" idx="11"/>
          </p:nvPr>
        </p:nvSpPr>
        <p:spPr>
          <a:xfrm>
            <a:off x="2627313" y="6308725"/>
            <a:ext cx="2895600" cy="476250"/>
          </a:xfrm>
          <a:prstGeom prst="rect">
            <a:avLst/>
          </a:prstGeom>
        </p:spPr>
        <p:txBody>
          <a:bodyPr vert="horz" wrap="square" lIns="91440" tIns="45720" rIns="91440" bIns="45720" numCol="1" anchor="t" anchorCtr="0" compatLnSpc="1"/>
          <a:lstStyle>
            <a:lvl1pPr algn="ctr" eaLnBrk="0" hangingPunct="0">
              <a:defRPr b="1" i="1">
                <a:latin typeface="Arial" charset="0"/>
              </a:defRPr>
            </a:lvl1pPr>
          </a:lstStyle>
          <a:p>
            <a:pPr>
              <a:defRPr/>
            </a:pPr>
            <a:endParaRPr lang="en-US" altLang="zh-CN"/>
          </a:p>
        </p:txBody>
      </p:sp>
      <p:sp>
        <p:nvSpPr>
          <p:cNvPr id="6" name="灯片编号占位符 4"/>
          <p:cNvSpPr>
            <a:spLocks noGrp="1"/>
          </p:cNvSpPr>
          <p:nvPr>
            <p:ph type="sldNum" sz="quarter" idx="12"/>
          </p:nvPr>
        </p:nvSpPr>
        <p:spPr>
          <a:xfrm>
            <a:off x="5076827" y="6308725"/>
            <a:ext cx="1573213" cy="476250"/>
          </a:xfrm>
          <a:prstGeom prst="rect">
            <a:avLst/>
          </a:prstGeom>
        </p:spPr>
        <p:txBody>
          <a:bodyPr vert="horz" wrap="square" lIns="91440" tIns="45720" rIns="91440" bIns="45720" numCol="1" anchor="t" anchorCtr="0" compatLnSpc="1">
            <a:prstTxWarp prst="textNoShape">
              <a:avLst/>
            </a:prstTxWarp>
          </a:bodyPr>
          <a:lstStyle>
            <a:lvl1pPr algn="ctr">
              <a:defRPr sz="1800" b="1" i="1">
                <a:solidFill>
                  <a:schemeClr val="tx1"/>
                </a:solidFill>
              </a:defRPr>
            </a:lvl1pPr>
          </a:lstStyle>
          <a:p>
            <a:fld id="{CB855D76-6607-4B0C-BDB4-8709BC906039}" type="slidenum">
              <a:rPr lang="en-US" altLang="zh-CN"/>
              <a:pPr/>
              <a:t>‹#›</a:t>
            </a:fld>
            <a:endParaRPr lang="en-US" altLang="zh-CN">
              <a:cs typeface="Arial" pitchFamily="34" charset="0"/>
            </a:endParaRPr>
          </a:p>
        </p:txBody>
      </p:sp>
    </p:spTree>
    <p:extLst>
      <p:ext uri="{BB962C8B-B14F-4D97-AF65-F5344CB8AC3E}">
        <p14:creationId xmlns:p14="http://schemas.microsoft.com/office/powerpoint/2010/main" xmlns="" val="1052425275"/>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222428B6-8080-40D1-9498-19A555FAB3B9}" type="datetimeFigureOut">
              <a:rPr lang="zh-CN" altLang="en-US" smtClean="0"/>
              <a:pPr/>
              <a:t>2019/3/25</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1D105035-1C55-4A5F-8523-32C8CDB12AAC}" type="slidenum">
              <a:rPr lang="zh-CN" altLang="en-US" smtClean="0"/>
              <a:pPr/>
              <a:t>‹#›</a:t>
            </a:fld>
            <a:endParaRPr lang="zh-CN" altLang="en-US"/>
          </a:p>
        </p:txBody>
      </p:sp>
      <p:sp>
        <p:nvSpPr>
          <p:cNvPr id="7" name="标题 6"/>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extLst/>
          </a:lstStyle>
          <a:p>
            <a:fld id="{222428B6-8080-40D1-9498-19A555FAB3B9}" type="datetimeFigureOut">
              <a:rPr lang="zh-CN" altLang="en-US" smtClean="0"/>
              <a:pPr/>
              <a:t>2019/3/25</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1D105035-1C55-4A5F-8523-32C8CDB12AAC}" type="slidenum">
              <a:rPr lang="zh-CN" altLang="en-US" smtClean="0"/>
              <a:pPr/>
              <a:t>‹#›</a:t>
            </a:fld>
            <a:endParaRPr lang="zh-CN" altLang="en-US"/>
          </a:p>
        </p:txBody>
      </p:sp>
      <p:sp>
        <p:nvSpPr>
          <p:cNvPr id="7" name="燕尾形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燕尾形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Ref idx="1002">
        <a:schemeClr val="bg1"/>
      </p:bgRef>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fld id="{222428B6-8080-40D1-9498-19A555FAB3B9}" type="datetimeFigureOut">
              <a:rPr lang="zh-CN" altLang="en-US" smtClean="0"/>
              <a:pPr/>
              <a:t>2019/3/25</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1D105035-1C55-4A5F-8523-32C8CDB12AAC}" type="slidenum">
              <a:rPr lang="zh-CN" altLang="en-US" smtClean="0"/>
              <a:pPr/>
              <a:t>‹#›</a:t>
            </a:fld>
            <a:endParaRPr lang="zh-CN" altLang="en-US"/>
          </a:p>
        </p:txBody>
      </p:sp>
      <p:sp>
        <p:nvSpPr>
          <p:cNvPr id="8" name="标题 7"/>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nchor="ctr"/>
          <a:lstStyle>
            <a:lvl1pPr>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extLst/>
          </a:lstStyle>
          <a:p>
            <a:fld id="{222428B6-8080-40D1-9498-19A555FAB3B9}" type="datetimeFigureOut">
              <a:rPr lang="zh-CN" altLang="en-US" smtClean="0"/>
              <a:pPr/>
              <a:t>2019/3/25</a:t>
            </a:fld>
            <a:endParaRPr lang="zh-CN" altLang="en-US"/>
          </a:p>
        </p:txBody>
      </p:sp>
      <p:sp>
        <p:nvSpPr>
          <p:cNvPr id="8" name="页脚占位符 7"/>
          <p:cNvSpPr>
            <a:spLocks noGrp="1"/>
          </p:cNvSpPr>
          <p:nvPr>
            <p:ph type="ftr" sz="quarter" idx="11"/>
          </p:nvPr>
        </p:nvSpPr>
        <p:spPr/>
        <p:txBody>
          <a:bodyPr/>
          <a:lstStyle>
            <a:extLst/>
          </a:lstStyle>
          <a:p>
            <a:endParaRPr lang="zh-CN" altLang="en-US"/>
          </a:p>
        </p:txBody>
      </p:sp>
      <p:sp>
        <p:nvSpPr>
          <p:cNvPr id="9" name="灯片编号占位符 8"/>
          <p:cNvSpPr>
            <a:spLocks noGrp="1"/>
          </p:cNvSpPr>
          <p:nvPr>
            <p:ph type="sldNum" sz="quarter" idx="12"/>
          </p:nvPr>
        </p:nvSpPr>
        <p:spPr/>
        <p:txBody>
          <a:bodyPr/>
          <a:lstStyle>
            <a:extLst/>
          </a:lstStyle>
          <a:p>
            <a:fld id="{1D105035-1C55-4A5F-8523-32C8CDB12AAC}"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Ref idx="1002">
        <a:schemeClr val="bg1"/>
      </p:bgRef>
    </p:bg>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extLst/>
          </a:lstStyle>
          <a:p>
            <a:fld id="{222428B6-8080-40D1-9498-19A555FAB3B9}" type="datetimeFigureOut">
              <a:rPr lang="zh-CN" altLang="en-US" smtClean="0"/>
              <a:pPr/>
              <a:t>2019/3/25</a:t>
            </a:fld>
            <a:endParaRPr lang="zh-CN" altLang="en-US"/>
          </a:p>
        </p:txBody>
      </p:sp>
      <p:sp>
        <p:nvSpPr>
          <p:cNvPr id="4" name="页脚占位符 3"/>
          <p:cNvSpPr>
            <a:spLocks noGrp="1"/>
          </p:cNvSpPr>
          <p:nvPr>
            <p:ph type="ftr" sz="quarter" idx="11"/>
          </p:nvPr>
        </p:nvSpPr>
        <p:spPr/>
        <p:txBody>
          <a:bodyPr/>
          <a:lstStyle>
            <a:extLst/>
          </a:lstStyle>
          <a:p>
            <a:endParaRPr lang="zh-CN" altLang="en-US"/>
          </a:p>
        </p:txBody>
      </p:sp>
      <p:sp>
        <p:nvSpPr>
          <p:cNvPr id="5" name="灯片编号占位符 4"/>
          <p:cNvSpPr>
            <a:spLocks noGrp="1"/>
          </p:cNvSpPr>
          <p:nvPr>
            <p:ph type="sldNum" sz="quarter" idx="12"/>
          </p:nvPr>
        </p:nvSpPr>
        <p:spPr/>
        <p:txBody>
          <a:bodyPr/>
          <a:lstStyle>
            <a:extLst/>
          </a:lstStyle>
          <a:p>
            <a:fld id="{1D105035-1C55-4A5F-8523-32C8CDB12AAC}" type="slidenum">
              <a:rPr lang="zh-CN" altLang="en-US" smtClean="0"/>
              <a:pPr/>
              <a:t>‹#›</a:t>
            </a:fld>
            <a:endParaRPr lang="zh-CN" altLang="en-US"/>
          </a:p>
        </p:txBody>
      </p:sp>
      <p:sp>
        <p:nvSpPr>
          <p:cNvPr id="6" name="标题 5"/>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extLst/>
          </a:lstStyle>
          <a:p>
            <a:fld id="{222428B6-8080-40D1-9498-19A555FAB3B9}" type="datetimeFigureOut">
              <a:rPr lang="zh-CN" altLang="en-US" smtClean="0"/>
              <a:pPr/>
              <a:t>2019/3/25</a:t>
            </a:fld>
            <a:endParaRPr lang="zh-CN" altLang="en-US"/>
          </a:p>
        </p:txBody>
      </p:sp>
      <p:sp>
        <p:nvSpPr>
          <p:cNvPr id="3" name="页脚占位符 2"/>
          <p:cNvSpPr>
            <a:spLocks noGrp="1"/>
          </p:cNvSpPr>
          <p:nvPr>
            <p:ph type="ftr" sz="quarter" idx="11"/>
          </p:nvPr>
        </p:nvSpPr>
        <p:spPr/>
        <p:txBody>
          <a:bodyPr/>
          <a:lstStyle>
            <a:extLst/>
          </a:lstStyle>
          <a:p>
            <a:endParaRPr lang="zh-CN" altLang="en-US"/>
          </a:p>
        </p:txBody>
      </p:sp>
      <p:sp>
        <p:nvSpPr>
          <p:cNvPr id="4" name="灯片编号占位符 3"/>
          <p:cNvSpPr>
            <a:spLocks noGrp="1"/>
          </p:cNvSpPr>
          <p:nvPr>
            <p:ph type="sldNum" sz="quarter" idx="12"/>
          </p:nvPr>
        </p:nvSpPr>
        <p:spPr/>
        <p:txBody>
          <a:bodyPr/>
          <a:lstStyle>
            <a:extLst/>
          </a:lstStyle>
          <a:p>
            <a:fld id="{1D105035-1C55-4A5F-8523-32C8CDB12AAC}"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a:xfrm>
            <a:off x="6727032" y="6407944"/>
            <a:ext cx="1920240" cy="365760"/>
          </a:xfrm>
        </p:spPr>
        <p:txBody>
          <a:bodyPr/>
          <a:lstStyle>
            <a:extLst/>
          </a:lstStyle>
          <a:p>
            <a:fld id="{222428B6-8080-40D1-9498-19A555FAB3B9}" type="datetimeFigureOut">
              <a:rPr lang="zh-CN" altLang="en-US" smtClean="0"/>
              <a:pPr/>
              <a:t>2019/3/25</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1D105035-1C55-4A5F-8523-32C8CDB12AAC}"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2">
        <a:schemeClr val="bg1"/>
      </p:bgRef>
    </p:bg>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zh-CN" altLang="en-US" smtClean="0"/>
              <a:t>单击此处编辑母版文本样式</a:t>
            </a:r>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zh-CN" altLang="en-US" smtClean="0"/>
              <a:t>单击图标添加图片</a:t>
            </a:r>
            <a:endParaRPr kumimoji="0" lang="en-US" dirty="0"/>
          </a:p>
        </p:txBody>
      </p:sp>
      <p:sp>
        <p:nvSpPr>
          <p:cNvPr id="5" name="日期占位符 4"/>
          <p:cNvSpPr>
            <a:spLocks noGrp="1"/>
          </p:cNvSpPr>
          <p:nvPr>
            <p:ph type="dt" sz="half" idx="10"/>
          </p:nvPr>
        </p:nvSpPr>
        <p:spPr/>
        <p:txBody>
          <a:bodyPr/>
          <a:lstStyle>
            <a:lvl1pPr>
              <a:defRPr>
                <a:solidFill>
                  <a:schemeClr val="tx1"/>
                </a:solidFill>
              </a:defRPr>
            </a:lvl1pPr>
            <a:extLst/>
          </a:lstStyle>
          <a:p>
            <a:fld id="{222428B6-8080-40D1-9498-19A555FAB3B9}" type="datetimeFigureOut">
              <a:rPr lang="zh-CN" altLang="en-US" smtClean="0"/>
              <a:pPr/>
              <a:t>2019/3/25</a:t>
            </a:fld>
            <a:endParaRPr lang="zh-CN" altLang="en-US"/>
          </a:p>
        </p:txBody>
      </p:sp>
      <p:sp>
        <p:nvSpPr>
          <p:cNvPr id="6" name="页脚占位符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zh-CN" altLang="en-US"/>
          </a:p>
        </p:txBody>
      </p:sp>
      <p:sp>
        <p:nvSpPr>
          <p:cNvPr id="7" name="灯片编号占位符 6"/>
          <p:cNvSpPr>
            <a:spLocks noGrp="1"/>
          </p:cNvSpPr>
          <p:nvPr>
            <p:ph type="sldNum" sz="quarter" idx="12"/>
          </p:nvPr>
        </p:nvSpPr>
        <p:spPr/>
        <p:txBody>
          <a:bodyPr/>
          <a:lstStyle>
            <a:lvl1pPr>
              <a:defRPr>
                <a:solidFill>
                  <a:schemeClr val="tx1"/>
                </a:solidFill>
              </a:defRPr>
            </a:lvl1pPr>
            <a:extLst/>
          </a:lstStyle>
          <a:p>
            <a:fld id="{1D105035-1C55-4A5F-8523-32C8CDB12AAC}" type="slidenum">
              <a:rPr lang="zh-CN" altLang="en-US" smtClean="0"/>
              <a:pPr/>
              <a:t>‹#›</a:t>
            </a:fld>
            <a:endParaRPr lang="zh-CN" altLang="en-US"/>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zh-CN" altLang="en-US" smtClean="0"/>
              <a:t>单击此处编辑母版标题样式</a:t>
            </a:r>
            <a:endParaRPr kumimoji="0" lang="en-US"/>
          </a:p>
        </p:txBody>
      </p:sp>
      <p:sp>
        <p:nvSpPr>
          <p:cNvPr id="8" name="任意多边形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任意多边形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直角三角形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直接连接符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燕尾形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燕尾形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任意多边形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任意多边形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直角三角形 13"/>
          <p:cNvSpPr>
            <a:spLocks/>
          </p:cNvSpPr>
          <p:nvPr/>
        </p:nvSpPr>
        <p:spPr bwMode="auto">
          <a:xfrm>
            <a:off x="-6042" y="5791253"/>
            <a:ext cx="3402314" cy="1080868"/>
          </a:xfrm>
          <a:prstGeom prst="rtTriangle">
            <a:avLst/>
          </a:prstGeom>
          <a:blipFill>
            <a:blip r:embed="rId14">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zh-CN" altLang="en-US" smtClean="0"/>
              <a:t>单击此处编辑母版标题样式</a:t>
            </a:r>
            <a:endParaRPr kumimoji="0" lang="en-US"/>
          </a:p>
        </p:txBody>
      </p:sp>
      <p:sp>
        <p:nvSpPr>
          <p:cNvPr id="30" name="文本占位符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0" name="日期占位符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222428B6-8080-40D1-9498-19A555FAB3B9}" type="datetimeFigureOut">
              <a:rPr lang="zh-CN" altLang="en-US" smtClean="0"/>
              <a:pPr/>
              <a:t>2019/3/25</a:t>
            </a:fld>
            <a:endParaRPr lang="zh-CN" altLang="en-US"/>
          </a:p>
        </p:txBody>
      </p:sp>
      <p:sp>
        <p:nvSpPr>
          <p:cNvPr id="22" name="页脚占位符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zh-CN" altLang="en-US"/>
          </a:p>
        </p:txBody>
      </p:sp>
      <p:sp>
        <p:nvSpPr>
          <p:cNvPr id="18" name="灯片编号占位符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1D105035-1C55-4A5F-8523-32C8CDB12AAC}"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jpeg"/><Relationship Id="rId18" Type="http://schemas.openxmlformats.org/officeDocument/2006/relationships/image" Target="../media/image18.jpeg"/><Relationship Id="rId3" Type="http://schemas.openxmlformats.org/officeDocument/2006/relationships/image" Target="../media/image7.jpeg"/><Relationship Id="rId21" Type="http://schemas.openxmlformats.org/officeDocument/2006/relationships/image" Target="../media/image21.jpeg"/><Relationship Id="rId7" Type="http://schemas.openxmlformats.org/officeDocument/2006/relationships/diagramColors" Target="../diagrams/colors1.xml"/><Relationship Id="rId12" Type="http://schemas.openxmlformats.org/officeDocument/2006/relationships/image" Target="../media/image12.jpeg"/><Relationship Id="rId17" Type="http://schemas.openxmlformats.org/officeDocument/2006/relationships/image" Target="../media/image17.jpeg"/><Relationship Id="rId2" Type="http://schemas.openxmlformats.org/officeDocument/2006/relationships/notesSlide" Target="../notesSlides/notesSlide14.xml"/><Relationship Id="rId16" Type="http://schemas.openxmlformats.org/officeDocument/2006/relationships/image" Target="../media/image16.jpeg"/><Relationship Id="rId20" Type="http://schemas.openxmlformats.org/officeDocument/2006/relationships/image" Target="../media/image20.jpeg"/><Relationship Id="rId1" Type="http://schemas.openxmlformats.org/officeDocument/2006/relationships/slideLayout" Target="../slideLayouts/slideLayout12.xml"/><Relationship Id="rId6" Type="http://schemas.openxmlformats.org/officeDocument/2006/relationships/diagramQuickStyle" Target="../diagrams/quickStyle1.xml"/><Relationship Id="rId11" Type="http://schemas.openxmlformats.org/officeDocument/2006/relationships/image" Target="../media/image11.png"/><Relationship Id="rId5" Type="http://schemas.openxmlformats.org/officeDocument/2006/relationships/diagramLayout" Target="../diagrams/layout1.xml"/><Relationship Id="rId15" Type="http://schemas.openxmlformats.org/officeDocument/2006/relationships/image" Target="../media/image15.jpeg"/><Relationship Id="rId23" Type="http://schemas.microsoft.com/office/2007/relationships/diagramDrawing" Target="../diagrams/drawing1.xml"/><Relationship Id="rId10" Type="http://schemas.openxmlformats.org/officeDocument/2006/relationships/image" Target="../media/image10.png"/><Relationship Id="rId19" Type="http://schemas.openxmlformats.org/officeDocument/2006/relationships/image" Target="../media/image19.png"/><Relationship Id="rId4" Type="http://schemas.openxmlformats.org/officeDocument/2006/relationships/diagramData" Target="../diagrams/data1.xml"/><Relationship Id="rId9" Type="http://schemas.openxmlformats.org/officeDocument/2006/relationships/image" Target="../media/image9.png"/><Relationship Id="rId14" Type="http://schemas.openxmlformats.org/officeDocument/2006/relationships/image" Target="../media/image14.png"/><Relationship Id="rId22" Type="http://schemas.openxmlformats.org/officeDocument/2006/relationships/image" Target="../media/image22.jpe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2.xml"/><Relationship Id="rId6" Type="http://schemas.openxmlformats.org/officeDocument/2006/relationships/image" Target="../media/image27.jpeg"/><Relationship Id="rId5" Type="http://schemas.openxmlformats.org/officeDocument/2006/relationships/image" Target="../media/image26.png"/><Relationship Id="rId4" Type="http://schemas.openxmlformats.org/officeDocument/2006/relationships/image" Target="../media/image25.png"/></Relationships>
</file>

<file path=ppt/slides/_rels/slide35.xml.rels><?xml version="1.0" encoding="UTF-8" standalone="yes"?>
<Relationships xmlns="http://schemas.openxmlformats.org/package/2006/relationships"><Relationship Id="rId8" Type="http://schemas.openxmlformats.org/officeDocument/2006/relationships/image" Target="../media/image34.jpeg"/><Relationship Id="rId3" Type="http://schemas.openxmlformats.org/officeDocument/2006/relationships/image" Target="../media/image29.jpeg"/><Relationship Id="rId7" Type="http://schemas.openxmlformats.org/officeDocument/2006/relationships/image" Target="../media/image33.png"/><Relationship Id="rId2" Type="http://schemas.openxmlformats.org/officeDocument/2006/relationships/image" Target="../media/image28.png"/><Relationship Id="rId1" Type="http://schemas.openxmlformats.org/officeDocument/2006/relationships/slideLayout" Target="../slideLayouts/slideLayout12.xml"/><Relationship Id="rId6" Type="http://schemas.openxmlformats.org/officeDocument/2006/relationships/image" Target="../media/image32.png"/><Relationship Id="rId5" Type="http://schemas.openxmlformats.org/officeDocument/2006/relationships/image" Target="../media/image31.jpeg"/><Relationship Id="rId4" Type="http://schemas.openxmlformats.org/officeDocument/2006/relationships/image" Target="../media/image30.jpe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2.xml"/><Relationship Id="rId4" Type="http://schemas.openxmlformats.org/officeDocument/2006/relationships/image" Target="../media/image37.png"/></Relationships>
</file>

<file path=ppt/slides/_rels/slide3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hyperlink" Target="http://wiki.mbalib.com/wiki/%E5%95%86%E4%B8%9A%E6%A8%A1%E5%BC%8F%E5%88%9B%E6%96%B0"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428728" y="1000108"/>
            <a:ext cx="6572296" cy="1829761"/>
          </a:xfrm>
        </p:spPr>
        <p:txBody>
          <a:bodyPr>
            <a:normAutofit/>
          </a:bodyPr>
          <a:lstStyle/>
          <a:p>
            <a:r>
              <a:rPr lang="zh-CN" altLang="en-US" sz="3200" b="1" dirty="0" smtClean="0"/>
              <a:t>第</a:t>
            </a:r>
            <a:r>
              <a:rPr lang="en-US" altLang="zh-CN" sz="3200" b="1" dirty="0" smtClean="0"/>
              <a:t>3</a:t>
            </a:r>
            <a:r>
              <a:rPr lang="zh-CN" altLang="en-US" sz="3200" b="1" dirty="0" smtClean="0"/>
              <a:t>讲 基于互联网思维的商业模式</a:t>
            </a:r>
            <a:endParaRPr lang="zh-CN" altLang="en-US" sz="3200" b="1" dirty="0"/>
          </a:p>
        </p:txBody>
      </p:sp>
    </p:spTree>
    <p:extLst>
      <p:ext uri="{BB962C8B-B14F-4D97-AF65-F5344CB8AC3E}">
        <p14:creationId xmlns:p14="http://schemas.microsoft.com/office/powerpoint/2010/main" xmlns="" val="20436393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a:t>长尾概念由克里斯</a:t>
            </a:r>
            <a:r>
              <a:rPr lang="en-US" altLang="zh-CN" dirty="0"/>
              <a:t>·</a:t>
            </a:r>
            <a:r>
              <a:rPr lang="zh-CN" altLang="en-US" dirty="0"/>
              <a:t>安德森提出，这个概念描述了媒体行业从面向大量用户销售少数拳头产品，到销售庞大数量的利基产品的转变，虽然每种利基产品相对而言只产生小额销售量</a:t>
            </a:r>
            <a:r>
              <a:rPr lang="zh-CN" altLang="en-US" dirty="0" smtClean="0"/>
              <a:t>。</a:t>
            </a:r>
            <a:endParaRPr lang="en-US" altLang="zh-CN" dirty="0" smtClean="0"/>
          </a:p>
          <a:p>
            <a:r>
              <a:rPr lang="zh-CN" altLang="en-US" dirty="0" smtClean="0"/>
              <a:t>但</a:t>
            </a:r>
            <a:r>
              <a:rPr lang="zh-CN" altLang="en-US" dirty="0"/>
              <a:t>利基产品销售总额可以与传统面向大量用户销售少数拳头产品的销售模式媲美</a:t>
            </a:r>
            <a:r>
              <a:rPr lang="zh-CN" altLang="en-US" dirty="0" smtClean="0"/>
              <a:t>。</a:t>
            </a:r>
            <a:endParaRPr lang="en-US" altLang="zh-CN" dirty="0" smtClean="0"/>
          </a:p>
          <a:p>
            <a:r>
              <a:rPr lang="zh-CN" altLang="en-US" b="1" dirty="0" smtClean="0"/>
              <a:t>所以</a:t>
            </a:r>
            <a:r>
              <a:rPr lang="zh-CN" altLang="en-US" b="1" dirty="0"/>
              <a:t>长尾模式需要低库存成本和强大的平台，并使得利基产品对于兴趣买家来说容易获得</a:t>
            </a:r>
            <a:r>
              <a:rPr lang="zh-CN" altLang="en-US" b="1" dirty="0" smtClean="0"/>
              <a:t>。</a:t>
            </a:r>
            <a:endParaRPr lang="en-US" altLang="zh-CN" b="1" dirty="0" smtClean="0"/>
          </a:p>
          <a:p>
            <a:endParaRPr lang="zh-CN" altLang="en-US" dirty="0"/>
          </a:p>
        </p:txBody>
      </p:sp>
      <p:sp>
        <p:nvSpPr>
          <p:cNvPr id="2" name="标题 1"/>
          <p:cNvSpPr>
            <a:spLocks noGrp="1"/>
          </p:cNvSpPr>
          <p:nvPr>
            <p:ph type="title"/>
          </p:nvPr>
        </p:nvSpPr>
        <p:spPr/>
        <p:txBody>
          <a:bodyPr/>
          <a:lstStyle/>
          <a:p>
            <a:r>
              <a:rPr lang="zh-CN" altLang="en-US" dirty="0"/>
              <a:t>长尾型商业模式</a:t>
            </a:r>
          </a:p>
        </p:txBody>
      </p:sp>
    </p:spTree>
    <p:extLst>
      <p:ext uri="{BB962C8B-B14F-4D97-AF65-F5344CB8AC3E}">
        <p14:creationId xmlns:p14="http://schemas.microsoft.com/office/powerpoint/2010/main" xmlns="" val="26443667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endParaRPr lang="zh-CN" altLang="en-US"/>
          </a:p>
        </p:txBody>
      </p:sp>
      <p:sp>
        <p:nvSpPr>
          <p:cNvPr id="2" name="标题 1"/>
          <p:cNvSpPr>
            <a:spLocks noGrp="1"/>
          </p:cNvSpPr>
          <p:nvPr>
            <p:ph type="title"/>
          </p:nvPr>
        </p:nvSpPr>
        <p:spPr/>
        <p:txBody>
          <a:bodyPr/>
          <a:lstStyle/>
          <a:p>
            <a:r>
              <a:rPr lang="zh-CN" altLang="en-US" dirty="0"/>
              <a:t>长尾型商业模式</a:t>
            </a:r>
          </a:p>
        </p:txBody>
      </p:sp>
      <p:pic>
        <p:nvPicPr>
          <p:cNvPr id="1028" name="Picture 4" descr="https://timgsa.baidu.com/timg?image&amp;quality=80&amp;size=b9999_10000&amp;sec=1535902219259&amp;di=55294a6baa86ffbb48e15b2719c46d56&amp;imgtype=0&amp;src=http%3A%2F%2Fimg.mp.itc.cn%2Fupload%2F20161107%2Fe240d9f0037c452cbe187e1e32691728_th.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403648" y="2420888"/>
            <a:ext cx="5429250" cy="337185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250051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smtClean="0"/>
              <a:t>案例</a:t>
            </a:r>
            <a:r>
              <a:rPr lang="en-US" altLang="zh-CN" dirty="0" smtClean="0"/>
              <a:t>——ZARA</a:t>
            </a:r>
          </a:p>
          <a:p>
            <a:r>
              <a:rPr lang="zh-CN" altLang="en-US" dirty="0" smtClean="0"/>
              <a:t>快速时尚：快速、少量、多款</a:t>
            </a:r>
            <a:endParaRPr lang="en-US" altLang="zh-CN" dirty="0" smtClean="0"/>
          </a:p>
          <a:p>
            <a:r>
              <a:rPr lang="zh-CN" altLang="en-US" dirty="0" smtClean="0"/>
              <a:t>通过</a:t>
            </a:r>
            <a:r>
              <a:rPr lang="en-US" altLang="zh-CN" b="1" dirty="0"/>
              <a:t>C2B</a:t>
            </a:r>
            <a:r>
              <a:rPr lang="zh-CN" altLang="en-US" dirty="0"/>
              <a:t>实现大规模个性化定制，核心是“多款少量”。</a:t>
            </a:r>
            <a:endParaRPr lang="en-US" altLang="zh-CN" dirty="0"/>
          </a:p>
          <a:p>
            <a:endParaRPr lang="zh-CN" altLang="en-US" dirty="0"/>
          </a:p>
        </p:txBody>
      </p:sp>
      <p:sp>
        <p:nvSpPr>
          <p:cNvPr id="2" name="标题 1"/>
          <p:cNvSpPr>
            <a:spLocks noGrp="1"/>
          </p:cNvSpPr>
          <p:nvPr>
            <p:ph type="title"/>
          </p:nvPr>
        </p:nvSpPr>
        <p:spPr/>
        <p:txBody>
          <a:bodyPr/>
          <a:lstStyle/>
          <a:p>
            <a:r>
              <a:rPr lang="zh-CN" altLang="en-US" dirty="0"/>
              <a:t>长尾型商业模式</a:t>
            </a:r>
          </a:p>
        </p:txBody>
      </p:sp>
    </p:spTree>
    <p:extLst>
      <p:ext uri="{BB962C8B-B14F-4D97-AF65-F5344CB8AC3E}">
        <p14:creationId xmlns:p14="http://schemas.microsoft.com/office/powerpoint/2010/main" xmlns="" val="11344232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smtClean="0"/>
              <a:t>如果</a:t>
            </a:r>
            <a:r>
              <a:rPr lang="zh-CN" altLang="en-US" dirty="0"/>
              <a:t>银行不改变，那我们就改变</a:t>
            </a:r>
            <a:r>
              <a:rPr lang="zh-CN" altLang="en-US" dirty="0" smtClean="0"/>
              <a:t>银行。</a:t>
            </a:r>
            <a:endParaRPr lang="en-US" altLang="zh-CN" dirty="0" smtClean="0"/>
          </a:p>
          <a:p>
            <a:pPr marL="0" indent="0" algn="r">
              <a:buNone/>
            </a:pPr>
            <a:r>
              <a:rPr lang="en-US" altLang="zh-CN" dirty="0" smtClean="0"/>
              <a:t>——</a:t>
            </a:r>
            <a:r>
              <a:rPr lang="zh-CN" altLang="en-US" dirty="0" smtClean="0"/>
              <a:t>马云</a:t>
            </a:r>
            <a:endParaRPr lang="en-US" altLang="zh-CN" dirty="0" smtClean="0"/>
          </a:p>
          <a:p>
            <a:pPr lvl="1"/>
            <a:r>
              <a:rPr lang="zh-CN" altLang="en-US" dirty="0" smtClean="0"/>
              <a:t>余额</a:t>
            </a:r>
            <a:r>
              <a:rPr lang="zh-CN" altLang="en-US" dirty="0"/>
              <a:t>宝推出半年规模就接近</a:t>
            </a:r>
            <a:r>
              <a:rPr lang="en-US" altLang="zh-CN" dirty="0"/>
              <a:t>3000</a:t>
            </a:r>
            <a:r>
              <a:rPr lang="zh-CN" altLang="en-US" dirty="0"/>
              <a:t>个</a:t>
            </a:r>
            <a:r>
              <a:rPr lang="zh-CN" altLang="en-US" dirty="0" smtClean="0"/>
              <a:t>亿。</a:t>
            </a:r>
            <a:endParaRPr lang="en-US" altLang="zh-CN" b="1" dirty="0" smtClean="0"/>
          </a:p>
          <a:p>
            <a:r>
              <a:rPr lang="zh-CN" altLang="en-US" dirty="0" smtClean="0"/>
              <a:t>不管</a:t>
            </a:r>
            <a:r>
              <a:rPr lang="zh-CN" altLang="en-US" dirty="0"/>
              <a:t>你们是做哪个行业的，真正对你们构成最大威胁的对手一定不是现在行业内的对手，而是那些行业之外你看不到的竞争对手。</a:t>
            </a:r>
          </a:p>
          <a:p>
            <a:pPr marL="0" indent="0">
              <a:buNone/>
            </a:pPr>
            <a:r>
              <a:rPr lang="en-US" altLang="zh-CN" dirty="0" smtClean="0"/>
              <a:t>                             ——</a:t>
            </a:r>
            <a:r>
              <a:rPr lang="zh-CN" altLang="en-US" dirty="0"/>
              <a:t>互联网预言帝 凯文</a:t>
            </a:r>
            <a:r>
              <a:rPr lang="en-US" altLang="zh-CN" dirty="0"/>
              <a:t>·</a:t>
            </a:r>
            <a:r>
              <a:rPr lang="zh-CN" altLang="en-US" dirty="0"/>
              <a:t>凯利</a:t>
            </a:r>
          </a:p>
          <a:p>
            <a:endParaRPr lang="zh-CN" altLang="en-US" dirty="0"/>
          </a:p>
        </p:txBody>
      </p:sp>
      <p:sp>
        <p:nvSpPr>
          <p:cNvPr id="2" name="标题 1"/>
          <p:cNvSpPr>
            <a:spLocks noGrp="1"/>
          </p:cNvSpPr>
          <p:nvPr>
            <p:ph type="title"/>
          </p:nvPr>
        </p:nvSpPr>
        <p:spPr/>
        <p:txBody>
          <a:bodyPr/>
          <a:lstStyle/>
          <a:p>
            <a:r>
              <a:rPr lang="zh-CN" altLang="en-US" dirty="0"/>
              <a:t>跨界商业模式</a:t>
            </a:r>
          </a:p>
        </p:txBody>
      </p:sp>
    </p:spTree>
    <p:extLst>
      <p:ext uri="{BB962C8B-B14F-4D97-AF65-F5344CB8AC3E}">
        <p14:creationId xmlns:p14="http://schemas.microsoft.com/office/powerpoint/2010/main" xmlns="" val="2942899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a:t>雕爷不仅做了</a:t>
            </a:r>
            <a:r>
              <a:rPr lang="zh-CN" altLang="en-US" b="1" dirty="0"/>
              <a:t>牛腩</a:t>
            </a:r>
            <a:r>
              <a:rPr lang="zh-CN" altLang="en-US" dirty="0"/>
              <a:t>，还做了烤串、下午茶、煎饼，还进军了美</a:t>
            </a:r>
            <a:r>
              <a:rPr lang="zh-CN" altLang="en-US" dirty="0" smtClean="0"/>
              <a:t>甲</a:t>
            </a:r>
            <a:endParaRPr lang="en-US" altLang="zh-CN" dirty="0" smtClean="0"/>
          </a:p>
          <a:p>
            <a:r>
              <a:rPr lang="zh-CN" altLang="en-US" dirty="0" smtClean="0"/>
              <a:t>小米</a:t>
            </a:r>
            <a:r>
              <a:rPr lang="zh-CN" altLang="en-US" dirty="0"/>
              <a:t>做了</a:t>
            </a:r>
            <a:r>
              <a:rPr lang="zh-CN" altLang="en-US" b="1" dirty="0"/>
              <a:t>手机</a:t>
            </a:r>
            <a:r>
              <a:rPr lang="zh-CN" altLang="en-US" dirty="0"/>
              <a:t>，做了电视，做了农业，还要做汽车、智能家居</a:t>
            </a:r>
            <a:r>
              <a:rPr lang="zh-CN" altLang="en-US" dirty="0" smtClean="0"/>
              <a:t>。</a:t>
            </a:r>
            <a:endParaRPr lang="en-US" altLang="zh-CN" dirty="0" smtClean="0"/>
          </a:p>
          <a:p>
            <a:endParaRPr lang="en-US" altLang="zh-CN" dirty="0"/>
          </a:p>
          <a:p>
            <a:endParaRPr lang="en-US" altLang="zh-CN" dirty="0" smtClean="0"/>
          </a:p>
          <a:p>
            <a:r>
              <a:rPr lang="zh-CN" altLang="en-US" dirty="0" smtClean="0"/>
              <a:t>思考：</a:t>
            </a:r>
            <a:r>
              <a:rPr lang="zh-CN" altLang="en-US" dirty="0"/>
              <a:t>互联网为什么能够如此迅速的颠覆传统行业呢？</a:t>
            </a:r>
          </a:p>
        </p:txBody>
      </p:sp>
      <p:sp>
        <p:nvSpPr>
          <p:cNvPr id="2" name="标题 1"/>
          <p:cNvSpPr>
            <a:spLocks noGrp="1"/>
          </p:cNvSpPr>
          <p:nvPr>
            <p:ph type="title"/>
          </p:nvPr>
        </p:nvSpPr>
        <p:spPr/>
        <p:txBody>
          <a:bodyPr/>
          <a:lstStyle/>
          <a:p>
            <a:r>
              <a:rPr lang="zh-CN" altLang="en-US" dirty="0"/>
              <a:t>跨界商业模式</a:t>
            </a:r>
          </a:p>
        </p:txBody>
      </p:sp>
    </p:spTree>
    <p:extLst>
      <p:ext uri="{BB962C8B-B14F-4D97-AF65-F5344CB8AC3E}">
        <p14:creationId xmlns:p14="http://schemas.microsoft.com/office/powerpoint/2010/main" xmlns="" val="3799857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zh-CN" altLang="en-US" b="1" dirty="0"/>
              <a:t>互联网颠覆实质上就是利用高效率来整合低效率，对传统产业核心要素的再分配，也是生产关系的重构，并以此来提升整体系统效率</a:t>
            </a:r>
            <a:r>
              <a:rPr lang="zh-CN" altLang="en-US" b="1" dirty="0" smtClean="0"/>
              <a:t>。</a:t>
            </a:r>
            <a:endParaRPr lang="en-US" altLang="zh-CN" b="1" dirty="0" smtClean="0"/>
          </a:p>
          <a:p>
            <a:r>
              <a:rPr lang="zh-CN" altLang="en-US" dirty="0" smtClean="0"/>
              <a:t>互联网</a:t>
            </a:r>
            <a:r>
              <a:rPr lang="zh-CN" altLang="en-US" dirty="0"/>
              <a:t>企业通过减少中间环节，减少所有渠道不必要的损耗，减少产品从生产到进入用户手中所需要经历的环节来提高效率，降低成本</a:t>
            </a:r>
            <a:r>
              <a:rPr lang="zh-CN" altLang="en-US" dirty="0" smtClean="0"/>
              <a:t>。</a:t>
            </a:r>
            <a:endParaRPr lang="en-US" altLang="zh-CN" dirty="0" smtClean="0"/>
          </a:p>
          <a:p>
            <a:r>
              <a:rPr lang="zh-CN" altLang="en-US" dirty="0" smtClean="0"/>
              <a:t>因此</a:t>
            </a:r>
            <a:r>
              <a:rPr lang="zh-CN" altLang="en-US" dirty="0"/>
              <a:t>，对于互联网企业来说，只要抓住传统行业价值链条当中的低效或高利润环节，利用互联网工具和互联网思维，重新构建商业价值链就有机会获得成功。</a:t>
            </a:r>
          </a:p>
        </p:txBody>
      </p:sp>
      <p:sp>
        <p:nvSpPr>
          <p:cNvPr id="2" name="标题 1"/>
          <p:cNvSpPr>
            <a:spLocks noGrp="1"/>
          </p:cNvSpPr>
          <p:nvPr>
            <p:ph type="title"/>
          </p:nvPr>
        </p:nvSpPr>
        <p:spPr/>
        <p:txBody>
          <a:bodyPr/>
          <a:lstStyle/>
          <a:p>
            <a:endParaRPr lang="zh-CN" altLang="en-US"/>
          </a:p>
        </p:txBody>
      </p:sp>
    </p:spTree>
    <p:extLst>
      <p:ext uri="{BB962C8B-B14F-4D97-AF65-F5344CB8AC3E}">
        <p14:creationId xmlns:p14="http://schemas.microsoft.com/office/powerpoint/2010/main" xmlns="" val="16024654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b="1" dirty="0"/>
              <a:t>互联网行业从来不打价格战，它们一上来就免费。传统企业向互联网转型，必须要深刻理解这个“免费”背后的商业逻辑的精髓到底是什么。</a:t>
            </a:r>
            <a:endParaRPr lang="zh-CN" altLang="en-US" dirty="0"/>
          </a:p>
          <a:p>
            <a:pPr marL="0" indent="0" algn="r">
              <a:buNone/>
            </a:pPr>
            <a:r>
              <a:rPr lang="en-US" altLang="zh-CN" dirty="0"/>
              <a:t>——</a:t>
            </a:r>
            <a:r>
              <a:rPr lang="zh-CN" altLang="en-US" dirty="0"/>
              <a:t>小米科技董事长 雷</a:t>
            </a:r>
            <a:r>
              <a:rPr lang="zh-CN" altLang="en-US" dirty="0" smtClean="0"/>
              <a:t>军</a:t>
            </a:r>
            <a:endParaRPr lang="en-US" altLang="zh-CN" dirty="0" smtClean="0"/>
          </a:p>
          <a:p>
            <a:pPr marL="0" indent="0" algn="r">
              <a:buNone/>
            </a:pPr>
            <a:endParaRPr lang="en-US" altLang="zh-CN" dirty="0"/>
          </a:p>
          <a:p>
            <a:pPr marL="0" indent="0" algn="r">
              <a:buNone/>
            </a:pPr>
            <a:endParaRPr lang="zh-CN" altLang="en-US" dirty="0"/>
          </a:p>
          <a:p>
            <a:r>
              <a:rPr lang="zh-CN" altLang="en-US" b="1" dirty="0" smtClean="0"/>
              <a:t>思考：“免费”</a:t>
            </a:r>
            <a:r>
              <a:rPr lang="zh-CN" altLang="en-US" b="1" dirty="0"/>
              <a:t>背后的商业逻辑的精髓到底是</a:t>
            </a:r>
            <a:r>
              <a:rPr lang="zh-CN" altLang="en-US" b="1" dirty="0" smtClean="0"/>
              <a:t>什么？</a:t>
            </a:r>
            <a:endParaRPr lang="zh-CN" altLang="en-US" dirty="0"/>
          </a:p>
        </p:txBody>
      </p:sp>
      <p:sp>
        <p:nvSpPr>
          <p:cNvPr id="2" name="标题 1"/>
          <p:cNvSpPr>
            <a:spLocks noGrp="1"/>
          </p:cNvSpPr>
          <p:nvPr>
            <p:ph type="title"/>
          </p:nvPr>
        </p:nvSpPr>
        <p:spPr/>
        <p:txBody>
          <a:bodyPr/>
          <a:lstStyle/>
          <a:p>
            <a:r>
              <a:rPr lang="zh-CN" altLang="en-US" dirty="0"/>
              <a:t>免费商业模式</a:t>
            </a:r>
          </a:p>
        </p:txBody>
      </p:sp>
    </p:spTree>
    <p:extLst>
      <p:ext uri="{BB962C8B-B14F-4D97-AF65-F5344CB8AC3E}">
        <p14:creationId xmlns:p14="http://schemas.microsoft.com/office/powerpoint/2010/main" xmlns="" val="12896152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a:t>克里斯</a:t>
            </a:r>
            <a:r>
              <a:rPr lang="en-US" altLang="zh-CN" dirty="0"/>
              <a:t>·</a:t>
            </a:r>
            <a:r>
              <a:rPr lang="zh-CN" altLang="en-US" dirty="0"/>
              <a:t>安德森在</a:t>
            </a:r>
            <a:r>
              <a:rPr lang="en-US" altLang="zh-CN" dirty="0"/>
              <a:t>《</a:t>
            </a:r>
            <a:r>
              <a:rPr lang="zh-CN" altLang="en-US" dirty="0"/>
              <a:t>免费：商业的未来</a:t>
            </a:r>
            <a:r>
              <a:rPr lang="en-US" altLang="zh-CN" dirty="0"/>
              <a:t>》</a:t>
            </a:r>
            <a:r>
              <a:rPr lang="zh-CN" altLang="en-US" dirty="0"/>
              <a:t>中归纳基于核心服务完全免费的商业模式</a:t>
            </a:r>
            <a:r>
              <a:rPr lang="en-US" altLang="zh-CN" dirty="0" smtClean="0"/>
              <a:t>:</a:t>
            </a:r>
          </a:p>
          <a:p>
            <a:pPr lvl="1"/>
            <a:r>
              <a:rPr lang="zh-CN" altLang="en-US" dirty="0" smtClean="0"/>
              <a:t>一</a:t>
            </a:r>
            <a:r>
              <a:rPr lang="zh-CN" altLang="en-US" dirty="0"/>
              <a:t>是直接交叉</a:t>
            </a:r>
            <a:r>
              <a:rPr lang="zh-CN" altLang="en-US" dirty="0" smtClean="0"/>
              <a:t>补贴</a:t>
            </a:r>
            <a:endParaRPr lang="en-US" altLang="zh-CN" dirty="0" smtClean="0"/>
          </a:p>
          <a:p>
            <a:pPr lvl="1"/>
            <a:r>
              <a:rPr lang="zh-CN" altLang="en-US" dirty="0" smtClean="0"/>
              <a:t>二</a:t>
            </a:r>
            <a:r>
              <a:rPr lang="zh-CN" altLang="en-US" dirty="0"/>
              <a:t>是第三方</a:t>
            </a:r>
            <a:r>
              <a:rPr lang="zh-CN" altLang="en-US" dirty="0" smtClean="0"/>
              <a:t>市场</a:t>
            </a:r>
            <a:endParaRPr lang="en-US" altLang="zh-CN" dirty="0" smtClean="0"/>
          </a:p>
          <a:p>
            <a:pPr lvl="1"/>
            <a:r>
              <a:rPr lang="zh-CN" altLang="en-US" dirty="0" smtClean="0"/>
              <a:t>三</a:t>
            </a:r>
            <a:r>
              <a:rPr lang="zh-CN" altLang="en-US" dirty="0"/>
              <a:t>是免费加</a:t>
            </a:r>
            <a:r>
              <a:rPr lang="zh-CN" altLang="en-US" dirty="0" smtClean="0"/>
              <a:t>收费</a:t>
            </a:r>
            <a:endParaRPr lang="en-US" altLang="zh-CN" dirty="0" smtClean="0"/>
          </a:p>
          <a:p>
            <a:pPr lvl="1"/>
            <a:r>
              <a:rPr lang="zh-CN" altLang="en-US" dirty="0" smtClean="0"/>
              <a:t>四</a:t>
            </a:r>
            <a:r>
              <a:rPr lang="zh-CN" altLang="en-US" dirty="0"/>
              <a:t>是纯</a:t>
            </a:r>
            <a:r>
              <a:rPr lang="zh-CN" altLang="en-US" dirty="0" smtClean="0"/>
              <a:t>免费</a:t>
            </a:r>
            <a:endParaRPr lang="zh-CN" altLang="en-US" dirty="0"/>
          </a:p>
        </p:txBody>
      </p:sp>
      <p:sp>
        <p:nvSpPr>
          <p:cNvPr id="2" name="标题 1"/>
          <p:cNvSpPr>
            <a:spLocks noGrp="1"/>
          </p:cNvSpPr>
          <p:nvPr>
            <p:ph type="title"/>
          </p:nvPr>
        </p:nvSpPr>
        <p:spPr/>
        <p:txBody>
          <a:bodyPr/>
          <a:lstStyle/>
          <a:p>
            <a:r>
              <a:rPr lang="zh-CN" altLang="en-US" dirty="0" smtClean="0"/>
              <a:t>免费商业模式</a:t>
            </a:r>
            <a:endParaRPr lang="zh-CN" altLang="en-US" dirty="0"/>
          </a:p>
        </p:txBody>
      </p:sp>
    </p:spTree>
    <p:extLst>
      <p:ext uri="{BB962C8B-B14F-4D97-AF65-F5344CB8AC3E}">
        <p14:creationId xmlns:p14="http://schemas.microsoft.com/office/powerpoint/2010/main" xmlns="" val="34606592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dirty="0" smtClean="0"/>
              <a:t>360</a:t>
            </a:r>
            <a:r>
              <a:rPr lang="zh-CN" altLang="en-US" dirty="0" smtClean="0"/>
              <a:t>的免费模式：第三方市场</a:t>
            </a:r>
            <a:endParaRPr lang="zh-CN" altLang="en-US" dirty="0"/>
          </a:p>
        </p:txBody>
      </p:sp>
      <p:sp>
        <p:nvSpPr>
          <p:cNvPr id="2" name="标题 1"/>
          <p:cNvSpPr>
            <a:spLocks noGrp="1"/>
          </p:cNvSpPr>
          <p:nvPr>
            <p:ph type="title"/>
          </p:nvPr>
        </p:nvSpPr>
        <p:spPr/>
        <p:txBody>
          <a:bodyPr/>
          <a:lstStyle/>
          <a:p>
            <a:r>
              <a:rPr lang="zh-CN" altLang="en-US" dirty="0"/>
              <a:t>免费商业模式</a:t>
            </a:r>
          </a:p>
        </p:txBody>
      </p:sp>
    </p:spTree>
    <p:extLst>
      <p:ext uri="{BB962C8B-B14F-4D97-AF65-F5344CB8AC3E}">
        <p14:creationId xmlns:p14="http://schemas.microsoft.com/office/powerpoint/2010/main" xmlns="" val="15570475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dirty="0" smtClean="0"/>
              <a:t>QQ</a:t>
            </a:r>
            <a:r>
              <a:rPr lang="zh-CN" altLang="en-US" dirty="0" smtClean="0"/>
              <a:t>的免费模式：基础服务免费</a:t>
            </a:r>
            <a:r>
              <a:rPr lang="en-US" altLang="zh-CN" dirty="0" smtClean="0"/>
              <a:t>+</a:t>
            </a:r>
            <a:r>
              <a:rPr lang="zh-CN" altLang="en-US" dirty="0" smtClean="0"/>
              <a:t>增值服务收费</a:t>
            </a:r>
            <a:endParaRPr lang="zh-CN" altLang="en-US" dirty="0"/>
          </a:p>
        </p:txBody>
      </p:sp>
      <p:sp>
        <p:nvSpPr>
          <p:cNvPr id="2" name="标题 1"/>
          <p:cNvSpPr>
            <a:spLocks noGrp="1"/>
          </p:cNvSpPr>
          <p:nvPr>
            <p:ph type="title"/>
          </p:nvPr>
        </p:nvSpPr>
        <p:spPr/>
        <p:txBody>
          <a:bodyPr/>
          <a:lstStyle/>
          <a:p>
            <a:r>
              <a:rPr lang="zh-CN" altLang="en-US" dirty="0"/>
              <a:t>免费商业模式</a:t>
            </a:r>
          </a:p>
        </p:txBody>
      </p:sp>
    </p:spTree>
    <p:extLst>
      <p:ext uri="{BB962C8B-B14F-4D97-AF65-F5344CB8AC3E}">
        <p14:creationId xmlns:p14="http://schemas.microsoft.com/office/powerpoint/2010/main" xmlns="" val="9493825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“互联网</a:t>
            </a:r>
            <a:r>
              <a:rPr lang="en-US" altLang="zh-CN" dirty="0"/>
              <a:t>+”</a:t>
            </a:r>
            <a:r>
              <a:rPr lang="zh-CN" altLang="en-US" dirty="0"/>
              <a:t>企业四大落地系统（商业模式、管理模式、生产模式、营销模式</a:t>
            </a:r>
            <a:r>
              <a:rPr lang="zh-CN" altLang="en-US" dirty="0" smtClean="0"/>
              <a:t>）</a:t>
            </a:r>
            <a:endParaRPr lang="en-US" altLang="zh-CN" dirty="0" smtClean="0"/>
          </a:p>
          <a:p>
            <a:endParaRPr lang="en-US" altLang="zh-CN" dirty="0"/>
          </a:p>
          <a:p>
            <a:r>
              <a:rPr lang="zh-CN" altLang="en-US" dirty="0"/>
              <a:t>其中最核心的就是商业模式的互联网化，即</a:t>
            </a:r>
            <a:r>
              <a:rPr lang="zh-CN" altLang="en-US" b="1" dirty="0"/>
              <a:t>利用互联网精神（平等、开放、协作、分享）来颠覆和重构整个商业价值</a:t>
            </a:r>
            <a:r>
              <a:rPr lang="zh-CN" altLang="en-US" b="1" dirty="0" smtClean="0"/>
              <a:t>链。</a:t>
            </a:r>
            <a:endParaRPr lang="en-US" altLang="zh-CN" dirty="0" smtClean="0"/>
          </a:p>
          <a:p>
            <a:endParaRPr lang="zh-CN" altLang="en-US" dirty="0"/>
          </a:p>
        </p:txBody>
      </p:sp>
      <p:sp>
        <p:nvSpPr>
          <p:cNvPr id="3" name="标题 2"/>
          <p:cNvSpPr>
            <a:spLocks noGrp="1"/>
          </p:cNvSpPr>
          <p:nvPr>
            <p:ph type="title"/>
          </p:nvPr>
        </p:nvSpPr>
        <p:spPr/>
        <p:txBody>
          <a:bodyPr/>
          <a:lstStyle/>
          <a:p>
            <a:r>
              <a:rPr lang="zh-CN" altLang="en-US" dirty="0" smtClean="0"/>
              <a:t>本章导读</a:t>
            </a:r>
            <a:endParaRPr lang="zh-CN" altLang="en-US" dirty="0"/>
          </a:p>
        </p:txBody>
      </p:sp>
    </p:spTree>
    <p:extLst>
      <p:ext uri="{BB962C8B-B14F-4D97-AF65-F5344CB8AC3E}">
        <p14:creationId xmlns:p14="http://schemas.microsoft.com/office/powerpoint/2010/main" xmlns="" val="12680716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smtClean="0"/>
              <a:t>小米的免费模式：硬件免费</a:t>
            </a:r>
            <a:r>
              <a:rPr lang="en-US" altLang="zh-CN" dirty="0" smtClean="0"/>
              <a:t>+</a:t>
            </a:r>
            <a:r>
              <a:rPr lang="zh-CN" altLang="en-US" dirty="0" smtClean="0"/>
              <a:t>增值收费</a:t>
            </a:r>
            <a:endParaRPr lang="en-US" altLang="zh-CN" dirty="0" smtClean="0"/>
          </a:p>
          <a:p>
            <a:r>
              <a:rPr lang="zh-CN" altLang="en-US" dirty="0" smtClean="0"/>
              <a:t>“电视不要钱”？</a:t>
            </a:r>
            <a:r>
              <a:rPr lang="en-US" altLang="zh-CN" dirty="0" smtClean="0"/>
              <a:t>——</a:t>
            </a:r>
            <a:r>
              <a:rPr lang="zh-CN" altLang="en-US" dirty="0" smtClean="0"/>
              <a:t>“沙发购”</a:t>
            </a:r>
            <a:endParaRPr lang="en-US" altLang="zh-CN" dirty="0" smtClean="0"/>
          </a:p>
          <a:p>
            <a:r>
              <a:rPr lang="zh-CN" altLang="en-US" dirty="0" smtClean="0"/>
              <a:t>用户最低只需预付</a:t>
            </a:r>
            <a:r>
              <a:rPr lang="en-US" altLang="zh-CN" dirty="0" smtClean="0"/>
              <a:t>3999</a:t>
            </a:r>
            <a:r>
              <a:rPr lang="zh-CN" altLang="en-US" dirty="0" smtClean="0"/>
              <a:t>元，可获得市场上售价为</a:t>
            </a:r>
            <a:r>
              <a:rPr lang="en-US" altLang="zh-CN" dirty="0" smtClean="0"/>
              <a:t>3999</a:t>
            </a:r>
            <a:r>
              <a:rPr lang="zh-CN" altLang="en-US" dirty="0" smtClean="0"/>
              <a:t>元的最新创维</a:t>
            </a:r>
            <a:r>
              <a:rPr lang="en-US" altLang="zh-CN" dirty="0" smtClean="0"/>
              <a:t>42</a:t>
            </a:r>
            <a:r>
              <a:rPr lang="zh-CN" altLang="en-US" dirty="0" smtClean="0"/>
              <a:t>英寸全高清</a:t>
            </a:r>
            <a:r>
              <a:rPr lang="en-US" altLang="zh-CN" dirty="0" smtClean="0"/>
              <a:t>LED</a:t>
            </a:r>
            <a:r>
              <a:rPr lang="zh-CN" altLang="en-US" dirty="0" smtClean="0"/>
              <a:t>智能电视一台，所预付金额可全部用于消费“沙发购”的商品，如日化、视频等其他商品。</a:t>
            </a:r>
            <a:endParaRPr lang="zh-CN" altLang="en-US" dirty="0"/>
          </a:p>
        </p:txBody>
      </p:sp>
      <p:sp>
        <p:nvSpPr>
          <p:cNvPr id="2" name="标题 1"/>
          <p:cNvSpPr>
            <a:spLocks noGrp="1"/>
          </p:cNvSpPr>
          <p:nvPr>
            <p:ph type="title"/>
          </p:nvPr>
        </p:nvSpPr>
        <p:spPr/>
        <p:txBody>
          <a:bodyPr/>
          <a:lstStyle/>
          <a:p>
            <a:r>
              <a:rPr lang="zh-CN" altLang="en-US" dirty="0"/>
              <a:t>免费商业模式</a:t>
            </a:r>
          </a:p>
        </p:txBody>
      </p:sp>
    </p:spTree>
    <p:extLst>
      <p:ext uri="{BB962C8B-B14F-4D97-AF65-F5344CB8AC3E}">
        <p14:creationId xmlns:p14="http://schemas.microsoft.com/office/powerpoint/2010/main" xmlns="" val="20989208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zh-CN" altLang="en-US" dirty="0" smtClean="0"/>
              <a:t>尚品宅配</a:t>
            </a:r>
            <a:endParaRPr lang="en-US" altLang="zh-CN" dirty="0" smtClean="0"/>
          </a:p>
          <a:p>
            <a:r>
              <a:rPr lang="zh-CN" altLang="en-US" dirty="0" smtClean="0"/>
              <a:t>家具行业的免费模式</a:t>
            </a:r>
            <a:endParaRPr lang="en-US" altLang="zh-CN" dirty="0" smtClean="0"/>
          </a:p>
          <a:p>
            <a:pPr lvl="1"/>
            <a:r>
              <a:rPr lang="zh-CN" altLang="en-US" dirty="0" smtClean="0"/>
              <a:t>上门量尺寸免费，不用缴纳定金</a:t>
            </a:r>
            <a:endParaRPr lang="en-US" altLang="zh-CN" dirty="0" smtClean="0"/>
          </a:p>
          <a:p>
            <a:pPr lvl="1"/>
            <a:r>
              <a:rPr lang="zh-CN" altLang="en-US" dirty="0" smtClean="0"/>
              <a:t>做方案免费，业主进店看方案之前也不用交定金</a:t>
            </a:r>
            <a:endParaRPr lang="en-US" altLang="zh-CN" dirty="0" smtClean="0"/>
          </a:p>
          <a:p>
            <a:pPr lvl="1"/>
            <a:r>
              <a:rPr lang="zh-CN" altLang="en-US" dirty="0" smtClean="0"/>
              <a:t>修改方案也免费</a:t>
            </a:r>
            <a:endParaRPr lang="en-US" altLang="zh-CN" dirty="0" smtClean="0"/>
          </a:p>
          <a:p>
            <a:r>
              <a:rPr lang="zh-CN" altLang="en-US" dirty="0" smtClean="0"/>
              <a:t>非标准化的设计，通过过软件标准化</a:t>
            </a:r>
            <a:endParaRPr lang="en-US" altLang="zh-CN" dirty="0" smtClean="0"/>
          </a:p>
          <a:p>
            <a:r>
              <a:rPr lang="zh-CN" altLang="en-US" dirty="0" smtClean="0"/>
              <a:t>把低频次的家具购买，编程高频次的需求沟通</a:t>
            </a:r>
            <a:endParaRPr lang="en-US" altLang="zh-CN" dirty="0" smtClean="0"/>
          </a:p>
          <a:p>
            <a:r>
              <a:rPr lang="zh-CN" altLang="en-US" dirty="0" smtClean="0"/>
              <a:t>如何支撑免费思维？</a:t>
            </a:r>
            <a:endParaRPr lang="zh-CN" altLang="en-US" dirty="0"/>
          </a:p>
        </p:txBody>
      </p:sp>
      <p:sp>
        <p:nvSpPr>
          <p:cNvPr id="2" name="标题 1"/>
          <p:cNvSpPr>
            <a:spLocks noGrp="1"/>
          </p:cNvSpPr>
          <p:nvPr>
            <p:ph type="title"/>
          </p:nvPr>
        </p:nvSpPr>
        <p:spPr/>
        <p:txBody>
          <a:bodyPr/>
          <a:lstStyle/>
          <a:p>
            <a:r>
              <a:rPr lang="zh-CN" altLang="en-US" dirty="0"/>
              <a:t>免费商业模式</a:t>
            </a:r>
          </a:p>
        </p:txBody>
      </p:sp>
    </p:spTree>
    <p:extLst>
      <p:ext uri="{BB962C8B-B14F-4D97-AF65-F5344CB8AC3E}">
        <p14:creationId xmlns:p14="http://schemas.microsoft.com/office/powerpoint/2010/main" xmlns="" val="14934760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en-US" altLang="zh-CN" dirty="0"/>
              <a:t>O2O</a:t>
            </a:r>
            <a:r>
              <a:rPr lang="zh-CN" altLang="en-US" dirty="0"/>
              <a:t>狭义来理解就是线上交易、线下体验消费的商务模式，主要</a:t>
            </a:r>
            <a:r>
              <a:rPr lang="zh-CN" altLang="en-US" dirty="0" smtClean="0"/>
              <a:t>包括四种模式：</a:t>
            </a:r>
            <a:endParaRPr lang="en-US" altLang="zh-CN" dirty="0" smtClean="0"/>
          </a:p>
          <a:p>
            <a:r>
              <a:rPr lang="zh-CN" altLang="en-US" b="1" dirty="0" smtClean="0"/>
              <a:t>线上交易到</a:t>
            </a:r>
            <a:r>
              <a:rPr lang="zh-CN" altLang="en-US" b="1" dirty="0"/>
              <a:t>线</a:t>
            </a:r>
            <a:r>
              <a:rPr lang="zh-CN" altLang="en-US" b="1" dirty="0" smtClean="0"/>
              <a:t>下消费体验</a:t>
            </a:r>
            <a:r>
              <a:rPr lang="zh-CN" altLang="en-US" dirty="0" smtClean="0"/>
              <a:t>，</a:t>
            </a:r>
            <a:r>
              <a:rPr lang="zh-CN" altLang="en-US" dirty="0"/>
              <a:t>用户在线上购买或预订服务，再到线下商户实地享受</a:t>
            </a:r>
            <a:r>
              <a:rPr lang="zh-CN" altLang="en-US" dirty="0" smtClean="0"/>
              <a:t>服务。</a:t>
            </a:r>
            <a:endParaRPr lang="en-US" altLang="zh-CN" dirty="0" smtClean="0"/>
          </a:p>
          <a:p>
            <a:pPr lvl="1"/>
            <a:r>
              <a:rPr lang="en-US" altLang="zh-CN" dirty="0" smtClean="0"/>
              <a:t>E.g.</a:t>
            </a:r>
            <a:r>
              <a:rPr lang="zh-CN" altLang="en-US" dirty="0" smtClean="0"/>
              <a:t>携程网线上预订酒店，线下入住。</a:t>
            </a:r>
            <a:endParaRPr lang="en-US" altLang="zh-CN" dirty="0" smtClean="0"/>
          </a:p>
          <a:p>
            <a:pPr lvl="1"/>
            <a:r>
              <a:rPr lang="en-US" altLang="zh-CN" dirty="0"/>
              <a:t>E.g.</a:t>
            </a:r>
            <a:r>
              <a:rPr lang="zh-CN" altLang="en-US" dirty="0" smtClean="0"/>
              <a:t>手机下载优惠券，实体饭店进行消费。</a:t>
            </a:r>
            <a:endParaRPr lang="en-US" altLang="zh-CN" dirty="0" smtClean="0"/>
          </a:p>
          <a:p>
            <a:r>
              <a:rPr lang="zh-CN" altLang="en-US" b="1" dirty="0" smtClean="0"/>
              <a:t>线下营销到</a:t>
            </a:r>
            <a:r>
              <a:rPr lang="zh-CN" altLang="en-US" b="1" dirty="0"/>
              <a:t>线</a:t>
            </a:r>
            <a:r>
              <a:rPr lang="zh-CN" altLang="en-US" b="1" dirty="0" smtClean="0"/>
              <a:t>上交易</a:t>
            </a:r>
            <a:r>
              <a:rPr lang="zh-CN" altLang="en-US" dirty="0" smtClean="0"/>
              <a:t>，</a:t>
            </a:r>
            <a:r>
              <a:rPr lang="zh-CN" altLang="en-US" dirty="0"/>
              <a:t>用户通过线下实体店体验并选好商品，然后通过线上下单来购买商品</a:t>
            </a:r>
            <a:r>
              <a:rPr lang="zh-CN" altLang="en-US" dirty="0" smtClean="0"/>
              <a:t>。</a:t>
            </a:r>
            <a:endParaRPr lang="en-US" altLang="zh-CN" dirty="0" smtClean="0"/>
          </a:p>
          <a:p>
            <a:pPr lvl="1"/>
            <a:r>
              <a:rPr lang="en-US" altLang="zh-CN" dirty="0"/>
              <a:t>E.g.</a:t>
            </a:r>
            <a:r>
              <a:rPr lang="zh-CN" altLang="en-US" dirty="0" smtClean="0"/>
              <a:t>扫描带有二维码的宣传标识，进入电视功能平台买单。</a:t>
            </a:r>
            <a:endParaRPr lang="zh-CN" altLang="en-US" dirty="0"/>
          </a:p>
        </p:txBody>
      </p:sp>
      <p:sp>
        <p:nvSpPr>
          <p:cNvPr id="2" name="标题 1"/>
          <p:cNvSpPr>
            <a:spLocks noGrp="1"/>
          </p:cNvSpPr>
          <p:nvPr>
            <p:ph type="title"/>
          </p:nvPr>
        </p:nvSpPr>
        <p:spPr/>
        <p:txBody>
          <a:bodyPr/>
          <a:lstStyle/>
          <a:p>
            <a:r>
              <a:rPr lang="en-US" altLang="zh-CN" dirty="0"/>
              <a:t>O2O</a:t>
            </a:r>
            <a:r>
              <a:rPr lang="zh-CN" altLang="en-US" dirty="0"/>
              <a:t>商业模式</a:t>
            </a:r>
          </a:p>
        </p:txBody>
      </p:sp>
    </p:spTree>
    <p:extLst>
      <p:ext uri="{BB962C8B-B14F-4D97-AF65-F5344CB8AC3E}">
        <p14:creationId xmlns:p14="http://schemas.microsoft.com/office/powerpoint/2010/main" xmlns="" val="40121954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zh-CN" altLang="en-US" b="1" dirty="0"/>
              <a:t>线下营销到线上交易</a:t>
            </a:r>
            <a:r>
              <a:rPr lang="zh-CN" altLang="en-US" dirty="0" smtClean="0"/>
              <a:t>，</a:t>
            </a:r>
            <a:r>
              <a:rPr lang="zh-CN" altLang="en-US" b="1" dirty="0"/>
              <a:t>再</a:t>
            </a:r>
            <a:r>
              <a:rPr lang="zh-CN" altLang="en-US" b="1" dirty="0" smtClean="0"/>
              <a:t>到</a:t>
            </a:r>
            <a:r>
              <a:rPr lang="zh-CN" altLang="en-US" b="1" dirty="0"/>
              <a:t>线</a:t>
            </a:r>
            <a:r>
              <a:rPr lang="zh-CN" altLang="en-US" b="1" dirty="0" smtClean="0"/>
              <a:t>下消费体验</a:t>
            </a:r>
            <a:endParaRPr lang="en-US" altLang="zh-CN" b="1" dirty="0" smtClean="0"/>
          </a:p>
          <a:p>
            <a:r>
              <a:rPr lang="zh-CN" altLang="en-US" dirty="0"/>
              <a:t>线</a:t>
            </a:r>
            <a:r>
              <a:rPr lang="zh-CN" altLang="en-US" dirty="0" smtClean="0"/>
              <a:t>下看到海报，扫描二维码，线上完成身份认证与交易，然后用户去线下商户完成消费体验。</a:t>
            </a:r>
            <a:endParaRPr lang="en-US" altLang="zh-CN" dirty="0" smtClean="0"/>
          </a:p>
          <a:p>
            <a:pPr lvl="1"/>
            <a:r>
              <a:rPr lang="en-US" altLang="zh-CN" dirty="0" smtClean="0"/>
              <a:t>E.G.</a:t>
            </a:r>
            <a:r>
              <a:rPr lang="zh-CN" altLang="en-US" dirty="0" smtClean="0"/>
              <a:t>用户在地铁口看到餐厅二维码广告，扫描后可以实时预定座位，获取折扣，然后到餐厅进行消费。</a:t>
            </a:r>
            <a:endParaRPr lang="en-US" altLang="zh-CN" dirty="0" smtClean="0"/>
          </a:p>
          <a:p>
            <a:r>
              <a:rPr lang="zh-CN" altLang="en-US" b="1" dirty="0"/>
              <a:t>线</a:t>
            </a:r>
            <a:r>
              <a:rPr lang="zh-CN" altLang="en-US" b="1" dirty="0" smtClean="0"/>
              <a:t>上交易到线下消费体验，再到线上消费体验</a:t>
            </a:r>
            <a:endParaRPr lang="en-US" altLang="zh-CN" b="1" dirty="0" smtClean="0"/>
          </a:p>
          <a:p>
            <a:pPr lvl="1"/>
            <a:r>
              <a:rPr lang="en-US" altLang="zh-CN" dirty="0" smtClean="0"/>
              <a:t>E.g.</a:t>
            </a:r>
            <a:r>
              <a:rPr lang="zh-CN" altLang="en-US" dirty="0" smtClean="0"/>
              <a:t>会展、交友、培训沙龙等，线上报名参与主题活动，线下现场体验，再到线上分享体验。</a:t>
            </a:r>
            <a:endParaRPr lang="en-US" altLang="zh-CN" dirty="0" smtClean="0"/>
          </a:p>
        </p:txBody>
      </p:sp>
      <p:sp>
        <p:nvSpPr>
          <p:cNvPr id="2" name="标题 1"/>
          <p:cNvSpPr>
            <a:spLocks noGrp="1"/>
          </p:cNvSpPr>
          <p:nvPr>
            <p:ph type="title"/>
          </p:nvPr>
        </p:nvSpPr>
        <p:spPr/>
        <p:txBody>
          <a:bodyPr/>
          <a:lstStyle/>
          <a:p>
            <a:r>
              <a:rPr lang="en-US" altLang="zh-CN" dirty="0"/>
              <a:t>O2O</a:t>
            </a:r>
            <a:r>
              <a:rPr lang="zh-CN" altLang="en-US" dirty="0"/>
              <a:t>商业模式</a:t>
            </a:r>
          </a:p>
        </p:txBody>
      </p:sp>
    </p:spTree>
    <p:extLst>
      <p:ext uri="{BB962C8B-B14F-4D97-AF65-F5344CB8AC3E}">
        <p14:creationId xmlns:p14="http://schemas.microsoft.com/office/powerpoint/2010/main" xmlns="" val="32842329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en-US" altLang="zh-CN" dirty="0" smtClean="0"/>
              <a:t>O2O</a:t>
            </a:r>
            <a:r>
              <a:rPr lang="zh-CN" altLang="en-US" dirty="0"/>
              <a:t>的核心价值是充分利用线上与线下渠道各自优势，让顾客实现全渠道购物</a:t>
            </a:r>
            <a:r>
              <a:rPr lang="zh-CN" altLang="en-US" dirty="0" smtClean="0"/>
              <a:t>。</a:t>
            </a:r>
            <a:endParaRPr lang="en-US" altLang="zh-CN" dirty="0" smtClean="0"/>
          </a:p>
          <a:p>
            <a:pPr marL="457200" lvl="1" indent="0">
              <a:buNone/>
            </a:pPr>
            <a:r>
              <a:rPr lang="en-US" altLang="zh-CN" dirty="0" smtClean="0"/>
              <a:t>                         ——1</a:t>
            </a:r>
            <a:r>
              <a:rPr lang="zh-CN" altLang="en-US" dirty="0"/>
              <a:t>号店联合董事长</a:t>
            </a:r>
            <a:r>
              <a:rPr lang="zh-CN" altLang="en-US" dirty="0" smtClean="0"/>
              <a:t>于刚</a:t>
            </a:r>
            <a:endParaRPr lang="en-US" altLang="zh-CN" dirty="0" smtClean="0"/>
          </a:p>
          <a:p>
            <a:r>
              <a:rPr lang="zh-CN" altLang="en-US" dirty="0" smtClean="0"/>
              <a:t>线</a:t>
            </a:r>
            <a:r>
              <a:rPr lang="zh-CN" altLang="en-US" dirty="0"/>
              <a:t>上的价值就是方便、随时随地，并且品类丰富，不受时间、空间和货架的限制</a:t>
            </a:r>
            <a:r>
              <a:rPr lang="zh-CN" altLang="en-US" dirty="0" smtClean="0"/>
              <a:t>。</a:t>
            </a:r>
            <a:endParaRPr lang="en-US" altLang="zh-CN" dirty="0" smtClean="0"/>
          </a:p>
          <a:p>
            <a:r>
              <a:rPr lang="zh-CN" altLang="en-US" dirty="0" smtClean="0"/>
              <a:t>线</a:t>
            </a:r>
            <a:r>
              <a:rPr lang="zh-CN" altLang="en-US" dirty="0"/>
              <a:t>下的价值在于商品看得见摸得着，且即时可得</a:t>
            </a:r>
            <a:r>
              <a:rPr lang="zh-CN" altLang="en-US" dirty="0" smtClean="0"/>
              <a:t>。</a:t>
            </a:r>
            <a:endParaRPr lang="en-US" altLang="zh-CN" dirty="0" smtClean="0"/>
          </a:p>
          <a:p>
            <a:r>
              <a:rPr lang="en-US" altLang="zh-CN" dirty="0" smtClean="0"/>
              <a:t>O2O</a:t>
            </a:r>
            <a:r>
              <a:rPr lang="zh-CN" altLang="en-US" dirty="0"/>
              <a:t>应该把两个渠道的价值和优势无缝对接起来，让顾客觉得每个渠道都有价值。</a:t>
            </a:r>
          </a:p>
        </p:txBody>
      </p:sp>
      <p:sp>
        <p:nvSpPr>
          <p:cNvPr id="2" name="标题 1"/>
          <p:cNvSpPr>
            <a:spLocks noGrp="1"/>
          </p:cNvSpPr>
          <p:nvPr>
            <p:ph type="title"/>
          </p:nvPr>
        </p:nvSpPr>
        <p:spPr/>
        <p:txBody>
          <a:bodyPr/>
          <a:lstStyle/>
          <a:p>
            <a:r>
              <a:rPr lang="en-US" altLang="zh-CN" dirty="0"/>
              <a:t>O2O</a:t>
            </a:r>
            <a:r>
              <a:rPr lang="zh-CN" altLang="en-US" dirty="0"/>
              <a:t>商业模式</a:t>
            </a:r>
          </a:p>
        </p:txBody>
      </p:sp>
    </p:spTree>
    <p:extLst>
      <p:ext uri="{BB962C8B-B14F-4D97-AF65-F5344CB8AC3E}">
        <p14:creationId xmlns:p14="http://schemas.microsoft.com/office/powerpoint/2010/main" xmlns="" val="36744581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marL="0" indent="0">
              <a:buNone/>
            </a:pPr>
            <a:r>
              <a:rPr lang="zh-CN" altLang="en-US" b="1" dirty="0" smtClean="0"/>
              <a:t>平台是什么？</a:t>
            </a:r>
            <a:endParaRPr lang="en-US" altLang="zh-CN" b="1" dirty="0" smtClean="0"/>
          </a:p>
          <a:p>
            <a:r>
              <a:rPr lang="zh-CN" altLang="en-US" dirty="0" smtClean="0"/>
              <a:t>快速配置资源的框架，形成生态圈。</a:t>
            </a:r>
            <a:endParaRPr lang="en-US" altLang="zh-CN" dirty="0" smtClean="0"/>
          </a:p>
          <a:p>
            <a:r>
              <a:rPr lang="zh-CN" altLang="en-US" dirty="0" smtClean="0"/>
              <a:t>平台两大特性：开放，资源</a:t>
            </a:r>
            <a:endParaRPr lang="en-US" altLang="zh-CN" dirty="0" smtClean="0"/>
          </a:p>
          <a:p>
            <a:endParaRPr lang="en-US" altLang="zh-CN" dirty="0"/>
          </a:p>
          <a:p>
            <a:r>
              <a:rPr lang="zh-CN" altLang="en-US" dirty="0" smtClean="0"/>
              <a:t>迈克尔</a:t>
            </a:r>
            <a:r>
              <a:rPr lang="en-US" altLang="zh-CN" dirty="0" smtClean="0"/>
              <a:t>.A.</a:t>
            </a:r>
            <a:r>
              <a:rPr lang="zh-CN" altLang="en-US" dirty="0" smtClean="0"/>
              <a:t>库斯玛诺（麻省理工）对平台的定义：</a:t>
            </a:r>
            <a:endParaRPr lang="en-US" altLang="zh-CN" dirty="0" smtClean="0"/>
          </a:p>
          <a:p>
            <a:r>
              <a:rPr lang="zh-CN" altLang="en-US" dirty="0" smtClean="0"/>
              <a:t>首先要有被众多公司应用的基础技术或产品（服务）</a:t>
            </a:r>
            <a:endParaRPr lang="en-US" altLang="zh-CN" dirty="0" smtClean="0"/>
          </a:p>
          <a:p>
            <a:r>
              <a:rPr lang="zh-CN" altLang="en-US" dirty="0" smtClean="0"/>
              <a:t>其次要将众多参与方汇集到一个共同的目的</a:t>
            </a:r>
            <a:endParaRPr lang="en-US" altLang="zh-CN" dirty="0" smtClean="0"/>
          </a:p>
          <a:p>
            <a:r>
              <a:rPr lang="zh-CN" altLang="en-US" dirty="0" smtClean="0"/>
              <a:t>通过更多用户、更多补充的产品使得其价值呈几何技术增长。</a:t>
            </a:r>
            <a:endParaRPr lang="en-US" altLang="zh-CN" dirty="0" smtClean="0"/>
          </a:p>
          <a:p>
            <a:endParaRPr lang="en-US" altLang="zh-CN" b="1" dirty="0" smtClean="0"/>
          </a:p>
        </p:txBody>
      </p:sp>
      <p:sp>
        <p:nvSpPr>
          <p:cNvPr id="2" name="标题 1"/>
          <p:cNvSpPr>
            <a:spLocks noGrp="1"/>
          </p:cNvSpPr>
          <p:nvPr>
            <p:ph type="title"/>
          </p:nvPr>
        </p:nvSpPr>
        <p:spPr/>
        <p:txBody>
          <a:bodyPr>
            <a:normAutofit fontScale="90000"/>
          </a:bodyPr>
          <a:lstStyle/>
          <a:p>
            <a:r>
              <a:rPr lang="zh-CN" altLang="en-US" dirty="0"/>
              <a:t>平台商业模式</a:t>
            </a:r>
            <a:br>
              <a:rPr lang="zh-CN" altLang="en-US" dirty="0"/>
            </a:br>
            <a:endParaRPr lang="zh-CN" altLang="en-US" dirty="0"/>
          </a:p>
        </p:txBody>
      </p:sp>
    </p:spTree>
    <p:extLst>
      <p:ext uri="{BB962C8B-B14F-4D97-AF65-F5344CB8AC3E}">
        <p14:creationId xmlns:p14="http://schemas.microsoft.com/office/powerpoint/2010/main" xmlns="" val="40943291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endParaRPr lang="zh-CN" altLang="en-US"/>
          </a:p>
        </p:txBody>
      </p:sp>
      <p:sp>
        <p:nvSpPr>
          <p:cNvPr id="2" name="标题 1"/>
          <p:cNvSpPr>
            <a:spLocks noGrp="1"/>
          </p:cNvSpPr>
          <p:nvPr>
            <p:ph type="title"/>
          </p:nvPr>
        </p:nvSpPr>
        <p:spPr/>
        <p:txBody>
          <a:bodyPr/>
          <a:lstStyle/>
          <a:p>
            <a:r>
              <a:rPr lang="zh-CN" altLang="en-US" dirty="0"/>
              <a:t>平台商业</a:t>
            </a:r>
            <a:r>
              <a:rPr lang="zh-CN" altLang="en-US" dirty="0" smtClean="0"/>
              <a:t>模式</a:t>
            </a:r>
            <a:endParaRPr lang="zh-CN"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57200" y="1491733"/>
            <a:ext cx="8229600" cy="389572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42141038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endParaRPr lang="zh-CN" altLang="en-US"/>
          </a:p>
        </p:txBody>
      </p:sp>
      <p:sp>
        <p:nvSpPr>
          <p:cNvPr id="2" name="标题 1"/>
          <p:cNvSpPr>
            <a:spLocks noGrp="1"/>
          </p:cNvSpPr>
          <p:nvPr>
            <p:ph type="title"/>
          </p:nvPr>
        </p:nvSpPr>
        <p:spPr/>
        <p:txBody>
          <a:bodyPr/>
          <a:lstStyle/>
          <a:p>
            <a:r>
              <a:rPr lang="zh-CN" altLang="en-US" dirty="0"/>
              <a:t>平台商业模式</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23838" y="1556791"/>
            <a:ext cx="8696325" cy="4377283"/>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42849221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endParaRPr lang="zh-CN" altLang="en-US"/>
          </a:p>
        </p:txBody>
      </p:sp>
      <p:sp>
        <p:nvSpPr>
          <p:cNvPr id="2" name="标题 1"/>
          <p:cNvSpPr>
            <a:spLocks noGrp="1"/>
          </p:cNvSpPr>
          <p:nvPr>
            <p:ph type="title"/>
          </p:nvPr>
        </p:nvSpPr>
        <p:spPr/>
        <p:txBody>
          <a:bodyPr/>
          <a:lstStyle/>
          <a:p>
            <a:r>
              <a:rPr lang="zh-CN" altLang="en-US" dirty="0"/>
              <a:t>平台商业模式</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63121" y="1628800"/>
            <a:ext cx="8639175" cy="481965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19239775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endParaRPr lang="zh-CN" altLang="en-US"/>
          </a:p>
        </p:txBody>
      </p:sp>
      <p:sp>
        <p:nvSpPr>
          <p:cNvPr id="2" name="标题 1"/>
          <p:cNvSpPr>
            <a:spLocks noGrp="1"/>
          </p:cNvSpPr>
          <p:nvPr>
            <p:ph type="title"/>
          </p:nvPr>
        </p:nvSpPr>
        <p:spPr/>
        <p:txBody>
          <a:bodyPr/>
          <a:lstStyle/>
          <a:p>
            <a:r>
              <a:rPr lang="zh-CN" altLang="en-US" dirty="0"/>
              <a:t>平台商业模式</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76275" y="2314575"/>
            <a:ext cx="7791450" cy="222885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42938772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zh-CN" altLang="en-US" dirty="0"/>
              <a:t>当今</a:t>
            </a:r>
            <a:r>
              <a:rPr lang="zh-CN" altLang="en-US" dirty="0" smtClean="0"/>
              <a:t>企业之间的竞争，不是产品的竞争，而是商业模式之间的竞争。</a:t>
            </a:r>
            <a:endParaRPr lang="en-US" altLang="zh-CN" dirty="0" smtClean="0"/>
          </a:p>
          <a:p>
            <a:pPr marL="457200" lvl="1" indent="0">
              <a:buNone/>
            </a:pPr>
            <a:r>
              <a:rPr lang="en-US" altLang="zh-CN" dirty="0" smtClean="0"/>
              <a:t>                                         ——</a:t>
            </a:r>
            <a:r>
              <a:rPr lang="zh-CN" altLang="en-US" dirty="0" smtClean="0"/>
              <a:t>彼得</a:t>
            </a:r>
            <a:r>
              <a:rPr lang="en-US" altLang="zh-CN" dirty="0"/>
              <a:t>.</a:t>
            </a:r>
            <a:r>
              <a:rPr lang="zh-CN" altLang="en-US" dirty="0" smtClean="0"/>
              <a:t>德鲁克</a:t>
            </a:r>
            <a:endParaRPr lang="en-US" altLang="zh-CN" dirty="0" smtClean="0"/>
          </a:p>
          <a:p>
            <a:r>
              <a:rPr lang="zh-CN" altLang="en-US" dirty="0" smtClean="0"/>
              <a:t>商业</a:t>
            </a:r>
            <a:r>
              <a:rPr lang="zh-CN" altLang="en-US" dirty="0"/>
              <a:t>模式是指一个完整的产品、服务和信息流体系，包括每一个参与者和其在其中起到的作用，以及每一个参与者的潜在利益和相应的收益来源和方式</a:t>
            </a:r>
            <a:r>
              <a:rPr lang="zh-CN" altLang="en-US" dirty="0" smtClean="0"/>
              <a:t>。</a:t>
            </a:r>
            <a:endParaRPr lang="en-US" altLang="zh-CN" dirty="0" smtClean="0"/>
          </a:p>
          <a:p>
            <a:pPr marL="0" indent="0" algn="r">
              <a:buNone/>
            </a:pPr>
            <a:r>
              <a:rPr lang="en-US" altLang="zh-CN" dirty="0" smtClean="0"/>
              <a:t>——</a:t>
            </a:r>
            <a:r>
              <a:rPr lang="zh-CN" altLang="en-US" dirty="0" smtClean="0"/>
              <a:t>泰</a:t>
            </a:r>
            <a:r>
              <a:rPr lang="zh-CN" altLang="en-US" dirty="0"/>
              <a:t>莫斯</a:t>
            </a:r>
            <a:r>
              <a:rPr lang="zh-CN" altLang="en-US" dirty="0" smtClean="0"/>
              <a:t>定义</a:t>
            </a:r>
            <a:endParaRPr lang="en-US" altLang="zh-CN" dirty="0" smtClean="0"/>
          </a:p>
          <a:p>
            <a:pPr marL="0" indent="0" algn="r">
              <a:buNone/>
            </a:pPr>
            <a:r>
              <a:rPr lang="zh-CN" altLang="en-US" dirty="0" smtClean="0"/>
              <a:t>商业模式能让你全面实事求是地理解如何赚钱。</a:t>
            </a:r>
            <a:endParaRPr lang="en-US" altLang="zh-CN" dirty="0" smtClean="0"/>
          </a:p>
          <a:p>
            <a:pPr marL="0" indent="0" algn="r">
              <a:buNone/>
            </a:pPr>
            <a:r>
              <a:rPr lang="en-US" altLang="zh-CN" dirty="0"/>
              <a:t>—— </a:t>
            </a:r>
            <a:r>
              <a:rPr lang="en-US" altLang="zh-CN" dirty="0" smtClean="0"/>
              <a:t>《</a:t>
            </a:r>
            <a:r>
              <a:rPr lang="zh-CN" altLang="en-US" dirty="0" smtClean="0"/>
              <a:t>转型</a:t>
            </a:r>
            <a:r>
              <a:rPr lang="en-US" altLang="zh-CN" dirty="0" smtClean="0"/>
              <a:t>》</a:t>
            </a:r>
            <a:r>
              <a:rPr lang="zh-CN" altLang="en-US" dirty="0" smtClean="0"/>
              <a:t>拉姆</a:t>
            </a:r>
            <a:r>
              <a:rPr lang="en-US" altLang="zh-CN" dirty="0" smtClean="0"/>
              <a:t>.</a:t>
            </a:r>
            <a:r>
              <a:rPr lang="zh-CN" altLang="en-US" dirty="0" smtClean="0"/>
              <a:t>查兰</a:t>
            </a:r>
            <a:endParaRPr lang="en-US" altLang="zh-CN" dirty="0" smtClean="0"/>
          </a:p>
          <a:p>
            <a:pPr marL="0" indent="0">
              <a:buNone/>
            </a:pPr>
            <a:endParaRPr lang="zh-CN" altLang="en-US" dirty="0"/>
          </a:p>
          <a:p>
            <a:endParaRPr lang="zh-CN" altLang="en-US" dirty="0">
              <a:solidFill>
                <a:schemeClr val="accent4"/>
              </a:solidFill>
              <a:ea typeface="黑体" charset="0"/>
              <a:sym typeface="+mn-ea"/>
            </a:endParaRPr>
          </a:p>
          <a:p>
            <a:endParaRPr lang="zh-CN" altLang="en-US" dirty="0"/>
          </a:p>
        </p:txBody>
      </p:sp>
      <p:sp>
        <p:nvSpPr>
          <p:cNvPr id="2" name="标题 1"/>
          <p:cNvSpPr>
            <a:spLocks noGrp="1"/>
          </p:cNvSpPr>
          <p:nvPr>
            <p:ph type="title"/>
          </p:nvPr>
        </p:nvSpPr>
        <p:spPr/>
        <p:txBody>
          <a:bodyPr/>
          <a:lstStyle/>
          <a:p>
            <a:r>
              <a:rPr lang="zh-CN" altLang="en-US" dirty="0" smtClean="0"/>
              <a:t>商业模式</a:t>
            </a:r>
            <a:endParaRPr lang="zh-CN" altLang="en-US" dirty="0"/>
          </a:p>
        </p:txBody>
      </p:sp>
    </p:spTree>
    <p:extLst>
      <p:ext uri="{BB962C8B-B14F-4D97-AF65-F5344CB8AC3E}">
        <p14:creationId xmlns:p14="http://schemas.microsoft.com/office/powerpoint/2010/main" xmlns="" val="33378781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a:t>平台型商业模式的核心是打造足够大的平台，产品更为多元化和多样化，更加重视用户体验和产品的闭环设计</a:t>
            </a:r>
            <a:r>
              <a:rPr lang="zh-CN" altLang="en-US" dirty="0" smtClean="0"/>
              <a:t>。</a:t>
            </a:r>
            <a:endParaRPr lang="en-US" altLang="zh-CN" dirty="0" smtClean="0"/>
          </a:p>
          <a:p>
            <a:r>
              <a:rPr lang="zh-CN" altLang="en-US" dirty="0" smtClean="0"/>
              <a:t>平台模式的精髓，在于打造一个多方共赢互利的生态圈。</a:t>
            </a:r>
            <a:endParaRPr lang="en-US" altLang="zh-CN" dirty="0" smtClean="0"/>
          </a:p>
          <a:p>
            <a:r>
              <a:rPr lang="zh-CN" altLang="en-US" dirty="0" smtClean="0"/>
              <a:t>利用</a:t>
            </a:r>
            <a:r>
              <a:rPr lang="zh-CN" altLang="en-US" dirty="0"/>
              <a:t>互联网平台，企业可以</a:t>
            </a:r>
            <a:r>
              <a:rPr lang="zh-CN" altLang="en-US" dirty="0" smtClean="0"/>
              <a:t>放大。</a:t>
            </a:r>
            <a:endParaRPr lang="en-US" altLang="zh-CN" b="1" dirty="0" smtClean="0"/>
          </a:p>
          <a:p>
            <a:pPr marL="0" indent="0" algn="r">
              <a:buNone/>
            </a:pPr>
            <a:r>
              <a:rPr lang="en-US" altLang="zh-CN" b="1" dirty="0" smtClean="0"/>
              <a:t>——</a:t>
            </a:r>
            <a:r>
              <a:rPr lang="zh-CN" altLang="en-US" dirty="0"/>
              <a:t>张瑞</a:t>
            </a:r>
            <a:r>
              <a:rPr lang="zh-CN" altLang="en-US" dirty="0" smtClean="0"/>
              <a:t>敏</a:t>
            </a:r>
            <a:endParaRPr lang="en-US" altLang="zh-CN" dirty="0" smtClean="0"/>
          </a:p>
          <a:p>
            <a:pPr marL="0" indent="0">
              <a:buNone/>
            </a:pPr>
            <a:r>
              <a:rPr lang="zh-CN" altLang="en-US" dirty="0" smtClean="0"/>
              <a:t>思考：什么样的企业适合做平台？</a:t>
            </a:r>
            <a:endParaRPr lang="zh-CN" altLang="en-US" dirty="0"/>
          </a:p>
        </p:txBody>
      </p:sp>
      <p:sp>
        <p:nvSpPr>
          <p:cNvPr id="2" name="标题 1"/>
          <p:cNvSpPr>
            <a:spLocks noGrp="1"/>
          </p:cNvSpPr>
          <p:nvPr>
            <p:ph type="title"/>
          </p:nvPr>
        </p:nvSpPr>
        <p:spPr/>
        <p:txBody>
          <a:bodyPr>
            <a:normAutofit fontScale="90000"/>
          </a:bodyPr>
          <a:lstStyle/>
          <a:p>
            <a:r>
              <a:rPr lang="zh-CN" altLang="en-US" dirty="0"/>
              <a:t>平台商业模式</a:t>
            </a:r>
            <a:br>
              <a:rPr lang="zh-CN" altLang="en-US" dirty="0"/>
            </a:br>
            <a:endParaRPr lang="zh-CN" altLang="en-US" dirty="0"/>
          </a:p>
        </p:txBody>
      </p:sp>
    </p:spTree>
    <p:extLst>
      <p:ext uri="{BB962C8B-B14F-4D97-AF65-F5344CB8AC3E}">
        <p14:creationId xmlns:p14="http://schemas.microsoft.com/office/powerpoint/2010/main" xmlns="" val="28159068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b="1" dirty="0"/>
              <a:t>淘宝</a:t>
            </a:r>
            <a:endParaRPr lang="en-US" altLang="zh-CN" b="1" dirty="0"/>
          </a:p>
          <a:p>
            <a:pPr lvl="1"/>
            <a:r>
              <a:rPr lang="zh-CN" altLang="en-US" dirty="0"/>
              <a:t>信息交互平台</a:t>
            </a:r>
            <a:endParaRPr lang="en-US" altLang="zh-CN" dirty="0"/>
          </a:p>
          <a:p>
            <a:pPr lvl="1"/>
            <a:r>
              <a:rPr lang="zh-CN" altLang="en-US" dirty="0"/>
              <a:t>支付平台</a:t>
            </a:r>
            <a:endParaRPr lang="en-US" altLang="zh-CN" dirty="0"/>
          </a:p>
          <a:p>
            <a:pPr lvl="1"/>
            <a:r>
              <a:rPr lang="zh-CN" altLang="en-US" dirty="0"/>
              <a:t>配送平台</a:t>
            </a:r>
            <a:endParaRPr lang="en-US" altLang="zh-CN" dirty="0"/>
          </a:p>
          <a:p>
            <a:endParaRPr lang="zh-CN" altLang="en-US" dirty="0"/>
          </a:p>
        </p:txBody>
      </p:sp>
      <p:sp>
        <p:nvSpPr>
          <p:cNvPr id="2" name="标题 1"/>
          <p:cNvSpPr>
            <a:spLocks noGrp="1"/>
          </p:cNvSpPr>
          <p:nvPr>
            <p:ph type="title"/>
          </p:nvPr>
        </p:nvSpPr>
        <p:spPr/>
        <p:txBody>
          <a:bodyPr/>
          <a:lstStyle/>
          <a:p>
            <a:endParaRPr lang="zh-CN" altLang="en-US"/>
          </a:p>
        </p:txBody>
      </p:sp>
    </p:spTree>
    <p:extLst>
      <p:ext uri="{BB962C8B-B14F-4D97-AF65-F5344CB8AC3E}">
        <p14:creationId xmlns:p14="http://schemas.microsoft.com/office/powerpoint/2010/main" xmlns="" val="21577008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图片 21" descr="big_358.jpg"/>
          <p:cNvPicPr>
            <a:picLocks noChangeAspect="1" noChangeArrowheads="1"/>
          </p:cNvPicPr>
          <p:nvPr/>
        </p:nvPicPr>
        <p:blipFill>
          <a:blip r:embed="rId3" cstate="print"/>
          <a:srcRect/>
          <a:stretch>
            <a:fillRect/>
          </a:stretch>
        </p:blipFill>
        <p:spPr bwMode="auto">
          <a:xfrm rot="-619209">
            <a:off x="2751138" y="2641600"/>
            <a:ext cx="914400" cy="647700"/>
          </a:xfrm>
          <a:prstGeom prst="rect">
            <a:avLst/>
          </a:prstGeom>
          <a:noFill/>
          <a:ln w="9525">
            <a:noFill/>
            <a:miter lim="800000"/>
            <a:headEnd/>
            <a:tailEnd/>
          </a:ln>
        </p:spPr>
      </p:pic>
      <p:graphicFrame>
        <p:nvGraphicFramePr>
          <p:cNvPr id="5" name="图示 4"/>
          <p:cNvGraphicFramePr/>
          <p:nvPr/>
        </p:nvGraphicFramePr>
        <p:xfrm>
          <a:off x="251522" y="1556791"/>
          <a:ext cx="7128791" cy="424847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cxnSp>
        <p:nvCxnSpPr>
          <p:cNvPr id="13" name="直接箭头连接符 12"/>
          <p:cNvCxnSpPr/>
          <p:nvPr/>
        </p:nvCxnSpPr>
        <p:spPr bwMode="auto">
          <a:xfrm flipV="1">
            <a:off x="468313" y="4724404"/>
            <a:ext cx="6335712" cy="1008063"/>
          </a:xfrm>
          <a:prstGeom prst="straightConnector1">
            <a:avLst/>
          </a:prstGeom>
          <a:ln>
            <a:headEnd type="oval" w="med" len="med"/>
            <a:tailEnd type="triangle" w="med" len="med"/>
          </a:ln>
        </p:spPr>
        <p:style>
          <a:lnRef idx="3">
            <a:schemeClr val="accent3"/>
          </a:lnRef>
          <a:fillRef idx="0">
            <a:schemeClr val="accent3"/>
          </a:fillRef>
          <a:effectRef idx="2">
            <a:schemeClr val="accent3"/>
          </a:effectRef>
          <a:fontRef idx="minor">
            <a:schemeClr val="tx1"/>
          </a:fontRef>
        </p:style>
      </p:cxnSp>
      <p:sp>
        <p:nvSpPr>
          <p:cNvPr id="16" name="TextBox 15"/>
          <p:cNvSpPr txBox="1"/>
          <p:nvPr/>
        </p:nvSpPr>
        <p:spPr>
          <a:xfrm rot="20925038">
            <a:off x="2814639" y="5044867"/>
            <a:ext cx="1109662" cy="338554"/>
          </a:xfrm>
          <a:prstGeom prst="rect">
            <a:avLst/>
          </a:prstGeom>
        </p:spPr>
        <p:style>
          <a:lnRef idx="0">
            <a:schemeClr val="accent5"/>
          </a:lnRef>
          <a:fillRef idx="3">
            <a:schemeClr val="accent5"/>
          </a:fillRef>
          <a:effectRef idx="3">
            <a:schemeClr val="accent5"/>
          </a:effectRef>
          <a:fontRef idx="minor">
            <a:schemeClr val="lt1"/>
          </a:fontRef>
        </p:style>
        <p:txBody>
          <a:bodyPr>
            <a:spAutoFit/>
          </a:bodyPr>
          <a:lstStyle/>
          <a:p>
            <a:pPr eaLnBrk="0" hangingPunct="0">
              <a:defRPr/>
            </a:pPr>
            <a:r>
              <a:rPr lang="zh-CN" altLang="en-US" sz="1600" b="1" dirty="0">
                <a:solidFill>
                  <a:schemeClr val="tx1"/>
                </a:solidFill>
              </a:rPr>
              <a:t>    腾 讯</a:t>
            </a:r>
          </a:p>
        </p:txBody>
      </p:sp>
      <p:pic>
        <p:nvPicPr>
          <p:cNvPr id="17" name="图片 16" descr="TENCENT TRAVELER.PNG"/>
          <p:cNvPicPr>
            <a:picLocks noChangeAspect="1" noChangeArrowheads="1"/>
          </p:cNvPicPr>
          <p:nvPr/>
        </p:nvPicPr>
        <p:blipFill>
          <a:blip r:embed="rId8"/>
          <a:srcRect/>
          <a:stretch>
            <a:fillRect/>
          </a:stretch>
        </p:blipFill>
        <p:spPr bwMode="auto">
          <a:xfrm rot="-549814">
            <a:off x="930275" y="5295900"/>
            <a:ext cx="1008063" cy="431800"/>
          </a:xfrm>
          <a:prstGeom prst="rect">
            <a:avLst/>
          </a:prstGeom>
          <a:noFill/>
          <a:ln w="9525">
            <a:noFill/>
            <a:miter lim="800000"/>
            <a:headEnd/>
            <a:tailEnd/>
          </a:ln>
        </p:spPr>
      </p:pic>
      <p:pic>
        <p:nvPicPr>
          <p:cNvPr id="18" name="图片 17" descr="01300000075149124874637372516.gif"/>
          <p:cNvPicPr>
            <a:picLocks noChangeAspect="1" noChangeArrowheads="1"/>
          </p:cNvPicPr>
          <p:nvPr/>
        </p:nvPicPr>
        <p:blipFill>
          <a:blip r:embed="rId9"/>
          <a:srcRect/>
          <a:stretch>
            <a:fillRect/>
          </a:stretch>
        </p:blipFill>
        <p:spPr bwMode="auto">
          <a:xfrm rot="-415873">
            <a:off x="38100" y="5492754"/>
            <a:ext cx="915988" cy="434975"/>
          </a:xfrm>
          <a:prstGeom prst="rect">
            <a:avLst/>
          </a:prstGeom>
          <a:noFill/>
          <a:ln w="9525">
            <a:noFill/>
            <a:miter lim="800000"/>
            <a:headEnd/>
            <a:tailEnd/>
          </a:ln>
        </p:spPr>
      </p:pic>
      <p:pic>
        <p:nvPicPr>
          <p:cNvPr id="19" name="图片 18" descr="logo-SOSO.gif"/>
          <p:cNvPicPr>
            <a:picLocks noChangeAspect="1" noChangeArrowheads="1"/>
          </p:cNvPicPr>
          <p:nvPr/>
        </p:nvPicPr>
        <p:blipFill>
          <a:blip r:embed="rId10"/>
          <a:srcRect/>
          <a:stretch>
            <a:fillRect/>
          </a:stretch>
        </p:blipFill>
        <p:spPr bwMode="auto">
          <a:xfrm rot="-465477">
            <a:off x="1908177" y="5284792"/>
            <a:ext cx="830263" cy="261937"/>
          </a:xfrm>
          <a:prstGeom prst="rect">
            <a:avLst/>
          </a:prstGeom>
          <a:noFill/>
          <a:ln w="9525">
            <a:noFill/>
            <a:miter lim="800000"/>
            <a:headEnd/>
            <a:tailEnd/>
          </a:ln>
        </p:spPr>
      </p:pic>
      <p:pic>
        <p:nvPicPr>
          <p:cNvPr id="20" name="图片 19" descr="TENCENT DOCTOR.PNG"/>
          <p:cNvPicPr>
            <a:picLocks noChangeAspect="1" noChangeArrowheads="1"/>
          </p:cNvPicPr>
          <p:nvPr/>
        </p:nvPicPr>
        <p:blipFill>
          <a:blip r:embed="rId11"/>
          <a:srcRect/>
          <a:stretch>
            <a:fillRect/>
          </a:stretch>
        </p:blipFill>
        <p:spPr bwMode="auto">
          <a:xfrm rot="-298710">
            <a:off x="3965576" y="4745038"/>
            <a:ext cx="741363" cy="741362"/>
          </a:xfrm>
          <a:prstGeom prst="rect">
            <a:avLst/>
          </a:prstGeom>
          <a:noFill/>
          <a:ln w="9525">
            <a:noFill/>
            <a:miter lim="800000"/>
            <a:headEnd/>
            <a:tailEnd/>
          </a:ln>
        </p:spPr>
      </p:pic>
      <p:pic>
        <p:nvPicPr>
          <p:cNvPr id="21" name="图片 20" descr="0019b91ec94409c55a3c23.jpg"/>
          <p:cNvPicPr>
            <a:picLocks noChangeAspect="1" noChangeArrowheads="1"/>
          </p:cNvPicPr>
          <p:nvPr/>
        </p:nvPicPr>
        <p:blipFill>
          <a:blip r:embed="rId12"/>
          <a:srcRect/>
          <a:stretch>
            <a:fillRect/>
          </a:stretch>
        </p:blipFill>
        <p:spPr bwMode="auto">
          <a:xfrm rot="10348885" flipV="1">
            <a:off x="5329240" y="4546600"/>
            <a:ext cx="955675" cy="622300"/>
          </a:xfrm>
          <a:prstGeom prst="rect">
            <a:avLst/>
          </a:prstGeom>
          <a:noFill/>
          <a:ln w="9525">
            <a:noFill/>
            <a:miter lim="800000"/>
            <a:headEnd/>
            <a:tailEnd/>
          </a:ln>
        </p:spPr>
      </p:pic>
      <p:pic>
        <p:nvPicPr>
          <p:cNvPr id="23" name="图片 22" descr="9f66b5172d713931972b43e4.jpg"/>
          <p:cNvPicPr>
            <a:picLocks noChangeAspect="1" noChangeArrowheads="1"/>
          </p:cNvPicPr>
          <p:nvPr/>
        </p:nvPicPr>
        <p:blipFill>
          <a:blip r:embed="rId13"/>
          <a:srcRect/>
          <a:stretch>
            <a:fillRect/>
          </a:stretch>
        </p:blipFill>
        <p:spPr bwMode="auto">
          <a:xfrm rot="-696417">
            <a:off x="2516190" y="2373317"/>
            <a:ext cx="1003300" cy="427037"/>
          </a:xfrm>
          <a:prstGeom prst="rect">
            <a:avLst/>
          </a:prstGeom>
          <a:noFill/>
          <a:ln w="9525">
            <a:noFill/>
            <a:miter lim="800000"/>
            <a:headEnd/>
            <a:tailEnd/>
          </a:ln>
        </p:spPr>
      </p:pic>
      <p:pic>
        <p:nvPicPr>
          <p:cNvPr id="24" name="图片 23" descr="android-mobile-platform-logo.png"/>
          <p:cNvPicPr>
            <a:picLocks noChangeAspect="1" noChangeArrowheads="1"/>
          </p:cNvPicPr>
          <p:nvPr/>
        </p:nvPicPr>
        <p:blipFill>
          <a:blip r:embed="rId14"/>
          <a:srcRect/>
          <a:stretch>
            <a:fillRect/>
          </a:stretch>
        </p:blipFill>
        <p:spPr bwMode="auto">
          <a:xfrm rot="-1029099">
            <a:off x="6205540" y="3406779"/>
            <a:ext cx="398462" cy="398463"/>
          </a:xfrm>
          <a:prstGeom prst="rect">
            <a:avLst/>
          </a:prstGeom>
          <a:noFill/>
          <a:ln w="9525">
            <a:noFill/>
            <a:miter lim="800000"/>
            <a:headEnd/>
            <a:tailEnd/>
          </a:ln>
        </p:spPr>
      </p:pic>
      <p:pic>
        <p:nvPicPr>
          <p:cNvPr id="25" name="图片 24" descr="2524079_163045005_2.jpg"/>
          <p:cNvPicPr>
            <a:picLocks noChangeAspect="1" noChangeArrowheads="1"/>
          </p:cNvPicPr>
          <p:nvPr/>
        </p:nvPicPr>
        <p:blipFill>
          <a:blip r:embed="rId15"/>
          <a:srcRect/>
          <a:stretch>
            <a:fillRect/>
          </a:stretch>
        </p:blipFill>
        <p:spPr bwMode="auto">
          <a:xfrm rot="-894817">
            <a:off x="6086475" y="2828925"/>
            <a:ext cx="438150" cy="546100"/>
          </a:xfrm>
          <a:prstGeom prst="rect">
            <a:avLst/>
          </a:prstGeom>
          <a:noFill/>
          <a:ln w="9525">
            <a:noFill/>
            <a:miter lim="800000"/>
            <a:headEnd/>
            <a:tailEnd/>
          </a:ln>
        </p:spPr>
      </p:pic>
      <p:pic>
        <p:nvPicPr>
          <p:cNvPr id="27" name="图片 26" descr="360logo.jpg"/>
          <p:cNvPicPr>
            <a:picLocks noChangeAspect="1" noChangeArrowheads="1"/>
          </p:cNvPicPr>
          <p:nvPr/>
        </p:nvPicPr>
        <p:blipFill>
          <a:blip r:embed="rId16"/>
          <a:srcRect/>
          <a:stretch>
            <a:fillRect/>
          </a:stretch>
        </p:blipFill>
        <p:spPr bwMode="auto">
          <a:xfrm rot="-827811">
            <a:off x="4522790" y="2935288"/>
            <a:ext cx="720725" cy="279400"/>
          </a:xfrm>
          <a:prstGeom prst="rect">
            <a:avLst/>
          </a:prstGeom>
          <a:noFill/>
          <a:ln w="9525">
            <a:noFill/>
            <a:miter lim="800000"/>
            <a:headEnd/>
            <a:tailEnd/>
          </a:ln>
        </p:spPr>
      </p:pic>
      <p:pic>
        <p:nvPicPr>
          <p:cNvPr id="32" name="图片 31" descr="111205472010178.jpg"/>
          <p:cNvPicPr>
            <a:picLocks noChangeAspect="1" noChangeArrowheads="1"/>
          </p:cNvPicPr>
          <p:nvPr/>
        </p:nvPicPr>
        <p:blipFill>
          <a:blip r:embed="rId17"/>
          <a:srcRect/>
          <a:stretch>
            <a:fillRect/>
          </a:stretch>
        </p:blipFill>
        <p:spPr bwMode="auto">
          <a:xfrm rot="-315150">
            <a:off x="4646614" y="4608513"/>
            <a:ext cx="615950" cy="679450"/>
          </a:xfrm>
          <a:prstGeom prst="rect">
            <a:avLst/>
          </a:prstGeom>
          <a:noFill/>
          <a:ln w="9525">
            <a:noFill/>
            <a:miter lim="800000"/>
            <a:headEnd/>
            <a:tailEnd/>
          </a:ln>
        </p:spPr>
      </p:pic>
      <p:pic>
        <p:nvPicPr>
          <p:cNvPr id="33" name="图片 32" descr="u=2955441590,1659551011&amp;fm=0&amp;gp=0.jpg"/>
          <p:cNvPicPr>
            <a:picLocks noChangeAspect="1" noChangeArrowheads="1"/>
          </p:cNvPicPr>
          <p:nvPr/>
        </p:nvPicPr>
        <p:blipFill>
          <a:blip r:embed="rId18"/>
          <a:srcRect/>
          <a:stretch>
            <a:fillRect/>
          </a:stretch>
        </p:blipFill>
        <p:spPr bwMode="auto">
          <a:xfrm rot="-479927">
            <a:off x="2249488" y="4335463"/>
            <a:ext cx="1066800" cy="533400"/>
          </a:xfrm>
          <a:prstGeom prst="rect">
            <a:avLst/>
          </a:prstGeom>
          <a:noFill/>
          <a:ln w="9525">
            <a:noFill/>
            <a:miter lim="800000"/>
            <a:headEnd/>
            <a:tailEnd/>
          </a:ln>
        </p:spPr>
      </p:pic>
      <p:pic>
        <p:nvPicPr>
          <p:cNvPr id="34" name="图片 33" descr="logo-graphics-rgb-png.png"/>
          <p:cNvPicPr>
            <a:picLocks noChangeAspect="1" noChangeArrowheads="1"/>
          </p:cNvPicPr>
          <p:nvPr/>
        </p:nvPicPr>
        <p:blipFill>
          <a:blip r:embed="rId19"/>
          <a:srcRect/>
          <a:stretch>
            <a:fillRect/>
          </a:stretch>
        </p:blipFill>
        <p:spPr bwMode="auto">
          <a:xfrm>
            <a:off x="4067175" y="2276479"/>
            <a:ext cx="1346200" cy="835025"/>
          </a:xfrm>
          <a:prstGeom prst="rect">
            <a:avLst/>
          </a:prstGeom>
          <a:noFill/>
          <a:ln w="9525">
            <a:noFill/>
            <a:miter lim="800000"/>
            <a:headEnd/>
            <a:tailEnd/>
          </a:ln>
        </p:spPr>
      </p:pic>
      <p:pic>
        <p:nvPicPr>
          <p:cNvPr id="35" name="图片 34" descr="淘宝网~1.JPG"/>
          <p:cNvPicPr>
            <a:picLocks noChangeAspect="1" noChangeArrowheads="1"/>
          </p:cNvPicPr>
          <p:nvPr/>
        </p:nvPicPr>
        <p:blipFill>
          <a:blip r:embed="rId20"/>
          <a:srcRect/>
          <a:stretch>
            <a:fillRect/>
          </a:stretch>
        </p:blipFill>
        <p:spPr bwMode="auto">
          <a:xfrm rot="-515923">
            <a:off x="4132265" y="4060825"/>
            <a:ext cx="777875" cy="361950"/>
          </a:xfrm>
          <a:prstGeom prst="rect">
            <a:avLst/>
          </a:prstGeom>
          <a:noFill/>
          <a:ln w="9525">
            <a:noFill/>
            <a:miter lim="800000"/>
            <a:headEnd/>
            <a:tailEnd/>
          </a:ln>
        </p:spPr>
      </p:pic>
      <p:sp>
        <p:nvSpPr>
          <p:cNvPr id="37" name="TextBox 36"/>
          <p:cNvSpPr txBox="1"/>
          <p:nvPr/>
        </p:nvSpPr>
        <p:spPr>
          <a:xfrm>
            <a:off x="6732589" y="1700215"/>
            <a:ext cx="1979612" cy="1323439"/>
          </a:xfrm>
          <a:prstGeom prst="rect">
            <a:avLst/>
          </a:prstGeom>
        </p:spPr>
        <p:style>
          <a:lnRef idx="3">
            <a:schemeClr val="lt1"/>
          </a:lnRef>
          <a:fillRef idx="1">
            <a:schemeClr val="accent3"/>
          </a:fillRef>
          <a:effectRef idx="1">
            <a:schemeClr val="accent3"/>
          </a:effectRef>
          <a:fontRef idx="minor">
            <a:schemeClr val="lt1"/>
          </a:fontRef>
        </p:style>
        <p:txBody>
          <a:bodyPr>
            <a:spAutoFit/>
          </a:bodyPr>
          <a:lstStyle/>
          <a:p>
            <a:pPr eaLnBrk="0" hangingPunct="0">
              <a:defRPr/>
            </a:pPr>
            <a:r>
              <a:rPr lang="zh-CN" altLang="en-US" sz="1600" b="1" dirty="0">
                <a:solidFill>
                  <a:schemeClr val="tx1"/>
                </a:solidFill>
              </a:rPr>
              <a:t>什么是平台</a:t>
            </a:r>
            <a:endParaRPr lang="en-US" altLang="zh-CN" sz="1600" b="1" dirty="0">
              <a:solidFill>
                <a:schemeClr val="tx1"/>
              </a:solidFill>
            </a:endParaRPr>
          </a:p>
          <a:p>
            <a:pPr eaLnBrk="0" hangingPunct="0">
              <a:buFont typeface="Wingdings" pitchFamily="2" charset="2"/>
              <a:buChar char="ü"/>
              <a:defRPr/>
            </a:pPr>
            <a:r>
              <a:rPr lang="zh-CN" altLang="en-US" sz="1600" dirty="0">
                <a:solidFill>
                  <a:schemeClr val="tx1"/>
                </a:solidFill>
              </a:rPr>
              <a:t> 流量入口</a:t>
            </a:r>
            <a:endParaRPr lang="en-US" altLang="zh-CN" sz="1600" dirty="0">
              <a:solidFill>
                <a:schemeClr val="tx1"/>
              </a:solidFill>
            </a:endParaRPr>
          </a:p>
          <a:p>
            <a:pPr eaLnBrk="0" hangingPunct="0">
              <a:buFont typeface="Wingdings" pitchFamily="2" charset="2"/>
              <a:buChar char="ü"/>
              <a:defRPr/>
            </a:pPr>
            <a:r>
              <a:rPr lang="zh-CN" altLang="en-US" sz="1600" dirty="0">
                <a:solidFill>
                  <a:schemeClr val="tx1"/>
                </a:solidFill>
              </a:rPr>
              <a:t> 在平台的基础上能够建立很多新的商业模式</a:t>
            </a:r>
          </a:p>
        </p:txBody>
      </p:sp>
      <p:cxnSp>
        <p:nvCxnSpPr>
          <p:cNvPr id="40" name="直接连接符 39"/>
          <p:cNvCxnSpPr/>
          <p:nvPr/>
        </p:nvCxnSpPr>
        <p:spPr bwMode="auto">
          <a:xfrm rot="16200000" flipH="1">
            <a:off x="107156" y="3140869"/>
            <a:ext cx="3887788" cy="0"/>
          </a:xfrm>
          <a:prstGeom prst="line">
            <a:avLst/>
          </a:prstGeom>
          <a:ln>
            <a:prstDash val="sysDash"/>
            <a:headEnd type="none" w="med" len="med"/>
            <a:tailEnd type="none" w="med" len="med"/>
          </a:ln>
        </p:spPr>
        <p:style>
          <a:lnRef idx="3">
            <a:schemeClr val="accent5"/>
          </a:lnRef>
          <a:fillRef idx="0">
            <a:schemeClr val="accent5"/>
          </a:fillRef>
          <a:effectRef idx="2">
            <a:schemeClr val="accent5"/>
          </a:effectRef>
          <a:fontRef idx="minor">
            <a:schemeClr val="tx1"/>
          </a:fontRef>
        </p:style>
      </p:cxnSp>
      <p:pic>
        <p:nvPicPr>
          <p:cNvPr id="42" name="图片 41" descr="01300000887572127736467337621.jpg"/>
          <p:cNvPicPr>
            <a:picLocks noChangeAspect="1" noChangeArrowheads="1"/>
          </p:cNvPicPr>
          <p:nvPr/>
        </p:nvPicPr>
        <p:blipFill>
          <a:blip r:embed="rId21"/>
          <a:srcRect/>
          <a:stretch>
            <a:fillRect/>
          </a:stretch>
        </p:blipFill>
        <p:spPr bwMode="auto">
          <a:xfrm rot="-749186">
            <a:off x="850900" y="3662363"/>
            <a:ext cx="865188" cy="315912"/>
          </a:xfrm>
          <a:prstGeom prst="rect">
            <a:avLst/>
          </a:prstGeom>
          <a:noFill/>
          <a:ln w="9525">
            <a:noFill/>
            <a:miter lim="800000"/>
            <a:headEnd/>
            <a:tailEnd/>
          </a:ln>
        </p:spPr>
      </p:pic>
      <p:pic>
        <p:nvPicPr>
          <p:cNvPr id="43" name="图片 42" descr="11503C3N-0.jpg"/>
          <p:cNvPicPr>
            <a:picLocks noChangeAspect="1" noChangeArrowheads="1"/>
          </p:cNvPicPr>
          <p:nvPr/>
        </p:nvPicPr>
        <p:blipFill>
          <a:blip r:embed="rId22"/>
          <a:srcRect/>
          <a:stretch>
            <a:fillRect/>
          </a:stretch>
        </p:blipFill>
        <p:spPr bwMode="auto">
          <a:xfrm rot="-547488">
            <a:off x="209550" y="4706938"/>
            <a:ext cx="1093788" cy="438150"/>
          </a:xfrm>
          <a:prstGeom prst="rect">
            <a:avLst/>
          </a:prstGeom>
          <a:noFill/>
          <a:ln w="9525">
            <a:noFill/>
            <a:miter lim="800000"/>
            <a:headEnd/>
            <a:tailEnd/>
          </a:ln>
        </p:spPr>
      </p:pic>
      <p:sp>
        <p:nvSpPr>
          <p:cNvPr id="49" name="TextBox 48"/>
          <p:cNvSpPr txBox="1">
            <a:spLocks noChangeArrowheads="1"/>
          </p:cNvSpPr>
          <p:nvPr/>
        </p:nvSpPr>
        <p:spPr bwMode="auto">
          <a:xfrm>
            <a:off x="46009" y="1561715"/>
            <a:ext cx="2051050" cy="1600438"/>
          </a:xfrm>
          <a:prstGeom prst="rect">
            <a:avLst/>
          </a:prstGeom>
          <a:noFill/>
          <a:ln w="9525">
            <a:noFill/>
            <a:miter lim="800000"/>
            <a:headEnd/>
            <a:tailEnd/>
          </a:ln>
        </p:spPr>
        <p:txBody>
          <a:bodyPr>
            <a:spAutoFit/>
          </a:bodyPr>
          <a:lstStyle/>
          <a:p>
            <a:r>
              <a:rPr lang="zh-CN" altLang="en-US" sz="1400" dirty="0">
                <a:solidFill>
                  <a:schemeClr val="tx1"/>
                </a:solidFill>
              </a:rPr>
              <a:t>非平台</a:t>
            </a:r>
            <a:r>
              <a:rPr lang="en-US" altLang="zh-CN" sz="1400" dirty="0">
                <a:solidFill>
                  <a:schemeClr val="tx1"/>
                </a:solidFill>
              </a:rPr>
              <a:t>—</a:t>
            </a:r>
            <a:r>
              <a:rPr lang="zh-CN" altLang="en-US" sz="1400" dirty="0">
                <a:solidFill>
                  <a:schemeClr val="tx1"/>
                </a:solidFill>
              </a:rPr>
              <a:t>独立商业模式</a:t>
            </a:r>
            <a:endParaRPr lang="en-US" altLang="zh-CN" sz="1400" dirty="0">
              <a:solidFill>
                <a:schemeClr val="tx1"/>
              </a:solidFill>
            </a:endParaRPr>
          </a:p>
          <a:p>
            <a:r>
              <a:rPr lang="zh-CN" altLang="en-US" sz="1400" dirty="0">
                <a:solidFill>
                  <a:schemeClr val="tx1"/>
                </a:solidFill>
              </a:rPr>
              <a:t>门户生态圈</a:t>
            </a:r>
            <a:r>
              <a:rPr lang="en-US" altLang="zh-CN" sz="1400" dirty="0">
                <a:solidFill>
                  <a:schemeClr val="tx1"/>
                </a:solidFill>
              </a:rPr>
              <a:t>:</a:t>
            </a:r>
            <a:r>
              <a:rPr lang="zh-CN" altLang="en-US" sz="1400" dirty="0">
                <a:solidFill>
                  <a:schemeClr val="tx1"/>
                </a:solidFill>
              </a:rPr>
              <a:t> </a:t>
            </a:r>
            <a:endParaRPr lang="en-US" altLang="zh-CN" sz="1400" dirty="0">
              <a:solidFill>
                <a:schemeClr val="tx1"/>
              </a:solidFill>
            </a:endParaRPr>
          </a:p>
          <a:p>
            <a:pPr>
              <a:buFont typeface="Wingdings" pitchFamily="2" charset="2"/>
              <a:buChar char="ü"/>
            </a:pPr>
            <a:r>
              <a:rPr lang="zh-CN" altLang="en-US" sz="1400" dirty="0">
                <a:solidFill>
                  <a:schemeClr val="tx1"/>
                </a:solidFill>
              </a:rPr>
              <a:t>广告</a:t>
            </a:r>
            <a:r>
              <a:rPr lang="en-US" altLang="zh-CN" sz="1400" dirty="0">
                <a:solidFill>
                  <a:schemeClr val="tx1"/>
                </a:solidFill>
              </a:rPr>
              <a:t>,</a:t>
            </a:r>
            <a:r>
              <a:rPr lang="zh-CN" altLang="en-US" sz="1400" dirty="0">
                <a:solidFill>
                  <a:schemeClr val="tx1"/>
                </a:solidFill>
              </a:rPr>
              <a:t>邮箱</a:t>
            </a:r>
            <a:endParaRPr lang="en-US" altLang="zh-CN" sz="1400" dirty="0">
              <a:solidFill>
                <a:schemeClr val="tx1"/>
              </a:solidFill>
            </a:endParaRPr>
          </a:p>
          <a:p>
            <a:pPr>
              <a:buFont typeface="Wingdings" pitchFamily="2" charset="2"/>
              <a:buChar char="ü"/>
            </a:pPr>
            <a:r>
              <a:rPr lang="zh-CN" altLang="en-US" sz="1400" dirty="0">
                <a:solidFill>
                  <a:schemeClr val="tx1"/>
                </a:solidFill>
              </a:rPr>
              <a:t>门户逐渐重视垂直</a:t>
            </a:r>
            <a:r>
              <a:rPr lang="en-US" altLang="zh-CN" sz="1400" dirty="0">
                <a:solidFill>
                  <a:schemeClr val="tx1"/>
                </a:solidFill>
              </a:rPr>
              <a:t>,</a:t>
            </a:r>
            <a:r>
              <a:rPr lang="zh-CN" altLang="en-US" sz="1400" dirty="0">
                <a:solidFill>
                  <a:schemeClr val="tx1"/>
                </a:solidFill>
              </a:rPr>
              <a:t>并进入了游戏领域</a:t>
            </a:r>
            <a:endParaRPr lang="en-US" altLang="zh-CN" sz="1400" dirty="0">
              <a:solidFill>
                <a:schemeClr val="tx1"/>
              </a:solidFill>
            </a:endParaRPr>
          </a:p>
          <a:p>
            <a:r>
              <a:rPr lang="zh-CN" altLang="en-US" sz="1400" dirty="0">
                <a:solidFill>
                  <a:schemeClr val="tx1"/>
                </a:solidFill>
              </a:rPr>
              <a:t>客户端</a:t>
            </a:r>
            <a:r>
              <a:rPr lang="en-US" altLang="zh-CN" sz="1400" dirty="0">
                <a:solidFill>
                  <a:schemeClr val="tx1"/>
                </a:solidFill>
              </a:rPr>
              <a:t>:</a:t>
            </a:r>
            <a:r>
              <a:rPr lang="zh-CN" altLang="en-US" sz="1400" dirty="0">
                <a:solidFill>
                  <a:schemeClr val="tx1"/>
                </a:solidFill>
              </a:rPr>
              <a:t> 讯雷</a:t>
            </a:r>
            <a:r>
              <a:rPr lang="en-US" altLang="zh-CN" sz="1400" dirty="0">
                <a:solidFill>
                  <a:schemeClr val="tx1"/>
                </a:solidFill>
              </a:rPr>
              <a:t>,</a:t>
            </a:r>
            <a:r>
              <a:rPr lang="zh-CN" altLang="en-US" sz="1400" dirty="0">
                <a:solidFill>
                  <a:schemeClr val="tx1"/>
                </a:solidFill>
              </a:rPr>
              <a:t>暴风</a:t>
            </a:r>
            <a:r>
              <a:rPr lang="en-US" altLang="zh-CN" sz="1400" dirty="0">
                <a:solidFill>
                  <a:schemeClr val="tx1"/>
                </a:solidFill>
              </a:rPr>
              <a:t>,PPS</a:t>
            </a:r>
          </a:p>
          <a:p>
            <a:r>
              <a:rPr lang="zh-CN" altLang="en-US" sz="1400" dirty="0">
                <a:solidFill>
                  <a:schemeClr val="tx1"/>
                </a:solidFill>
              </a:rPr>
              <a:t> </a:t>
            </a:r>
          </a:p>
        </p:txBody>
      </p:sp>
      <p:sp>
        <p:nvSpPr>
          <p:cNvPr id="51" name="TextBox 50"/>
          <p:cNvSpPr txBox="1"/>
          <p:nvPr/>
        </p:nvSpPr>
        <p:spPr>
          <a:xfrm rot="21086104">
            <a:off x="1192215" y="5662716"/>
            <a:ext cx="4824412" cy="307777"/>
          </a:xfrm>
          <a:prstGeom prst="rect">
            <a:avLst/>
          </a:prstGeom>
        </p:spPr>
        <p:style>
          <a:lnRef idx="2">
            <a:schemeClr val="accent3"/>
          </a:lnRef>
          <a:fillRef idx="1">
            <a:schemeClr val="lt1"/>
          </a:fillRef>
          <a:effectRef idx="0">
            <a:schemeClr val="accent3"/>
          </a:effectRef>
          <a:fontRef idx="minor">
            <a:schemeClr val="dk1"/>
          </a:fontRef>
        </p:style>
        <p:txBody>
          <a:bodyPr>
            <a:spAutoFit/>
          </a:bodyPr>
          <a:lstStyle/>
          <a:p>
            <a:pPr eaLnBrk="0" hangingPunct="0">
              <a:defRPr/>
            </a:pPr>
            <a:r>
              <a:rPr lang="zh-CN" altLang="en-US" sz="1400" dirty="0">
                <a:solidFill>
                  <a:schemeClr val="tx1"/>
                </a:solidFill>
              </a:rPr>
              <a:t>腾讯</a:t>
            </a:r>
            <a:r>
              <a:rPr lang="en-US" altLang="zh-CN" sz="1400" dirty="0">
                <a:solidFill>
                  <a:schemeClr val="tx1"/>
                </a:solidFill>
              </a:rPr>
              <a:t>—</a:t>
            </a:r>
            <a:r>
              <a:rPr lang="zh-CN" altLang="en-US" sz="1400" dirty="0">
                <a:solidFill>
                  <a:schemeClr val="tx1"/>
                </a:solidFill>
              </a:rPr>
              <a:t>覆盖整条产业链的平台，以前封闭，现慢慢开放</a:t>
            </a:r>
          </a:p>
        </p:txBody>
      </p:sp>
      <p:sp>
        <p:nvSpPr>
          <p:cNvPr id="19480" name="TextBox 51"/>
          <p:cNvSpPr txBox="1">
            <a:spLocks noChangeArrowheads="1"/>
          </p:cNvSpPr>
          <p:nvPr/>
        </p:nvSpPr>
        <p:spPr bwMode="auto">
          <a:xfrm>
            <a:off x="323851" y="334963"/>
            <a:ext cx="5976938" cy="369332"/>
          </a:xfrm>
          <a:prstGeom prst="rect">
            <a:avLst/>
          </a:prstGeom>
          <a:noFill/>
          <a:ln w="9525">
            <a:noFill/>
            <a:miter lim="800000"/>
            <a:headEnd/>
            <a:tailEnd/>
          </a:ln>
        </p:spPr>
        <p:txBody>
          <a:bodyPr>
            <a:spAutoFit/>
          </a:bodyPr>
          <a:lstStyle/>
          <a:p>
            <a:r>
              <a:rPr lang="zh-CN" altLang="en-US" sz="1800">
                <a:solidFill>
                  <a:schemeClr val="bg1"/>
                </a:solidFill>
              </a:rPr>
              <a:t>从百度开始诞生了许多平台类的商业模式</a:t>
            </a:r>
          </a:p>
        </p:txBody>
      </p:sp>
    </p:spTree>
    <p:extLst>
      <p:ext uri="{BB962C8B-B14F-4D97-AF65-F5344CB8AC3E}">
        <p14:creationId xmlns:p14="http://schemas.microsoft.com/office/powerpoint/2010/main" xmlns="" val="245843578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43"/>
                                        </p:tgtEl>
                                        <p:attrNameLst>
                                          <p:attrName>style.visibility</p:attrName>
                                        </p:attrNameLst>
                                      </p:cBhvr>
                                      <p:to>
                                        <p:strVal val="visible"/>
                                      </p:to>
                                    </p:set>
                                    <p:anim to="" calcmode="lin" valueType="num">
                                      <p:cBhvr>
                                        <p:cTn id="12" dur="1" fill="hold"/>
                                        <p:tgtEl>
                                          <p:spTgt spid="43"/>
                                        </p:tgtEl>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nodeType="clickEffect">
                                  <p:stCondLst>
                                    <p:cond delay="0"/>
                                  </p:stCondLst>
                                  <p:childTnLst>
                                    <p:set>
                                      <p:cBhvr>
                                        <p:cTn id="16" dur="1" fill="hold">
                                          <p:stCondLst>
                                            <p:cond delay="0"/>
                                          </p:stCondLst>
                                        </p:cTn>
                                        <p:tgtEl>
                                          <p:spTgt spid="42"/>
                                        </p:tgtEl>
                                        <p:attrNameLst>
                                          <p:attrName>style.visibility</p:attrName>
                                        </p:attrNameLst>
                                      </p:cBhvr>
                                      <p:to>
                                        <p:strVal val="visible"/>
                                      </p:to>
                                    </p:set>
                                    <p:anim to="" calcmode="lin" valueType="num">
                                      <p:cBhvr>
                                        <p:cTn id="17" dur="1" fill="hold"/>
                                        <p:tgtEl>
                                          <p:spTgt spid="42"/>
                                        </p:tgtEl>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nodeType="clickEffect">
                                  <p:stCondLst>
                                    <p:cond delay="0"/>
                                  </p:stCondLst>
                                  <p:childTnLst>
                                    <p:set>
                                      <p:cBhvr>
                                        <p:cTn id="21" dur="1" fill="hold">
                                          <p:stCondLst>
                                            <p:cond delay="0"/>
                                          </p:stCondLst>
                                        </p:cTn>
                                        <p:tgtEl>
                                          <p:spTgt spid="33"/>
                                        </p:tgtEl>
                                        <p:attrNameLst>
                                          <p:attrName>style.visibility</p:attrName>
                                        </p:attrNameLst>
                                      </p:cBhvr>
                                      <p:to>
                                        <p:strVal val="visible"/>
                                      </p:to>
                                    </p:set>
                                    <p:anim to="" calcmode="lin" valueType="num">
                                      <p:cBhvr>
                                        <p:cTn id="22" dur="1" fill="hold"/>
                                        <p:tgtEl>
                                          <p:spTgt spid="33"/>
                                        </p:tgtEl>
                                      </p:cBhvr>
                                    </p:anim>
                                  </p:childTnLst>
                                </p:cTn>
                              </p:par>
                            </p:childTnLst>
                          </p:cTn>
                        </p:par>
                      </p:childTnLst>
                    </p:cTn>
                  </p:par>
                  <p:par>
                    <p:cTn id="23" fill="hold">
                      <p:stCondLst>
                        <p:cond delay="indefinite"/>
                      </p:stCondLst>
                      <p:childTnLst>
                        <p:par>
                          <p:cTn id="24" fill="hold">
                            <p:stCondLst>
                              <p:cond delay="0"/>
                            </p:stCondLst>
                            <p:childTnLst>
                              <p:par>
                                <p:cTn id="25" presetID="55" presetClass="entr" presetSubtype="0" fill="hold" nodeType="clickEffect">
                                  <p:stCondLst>
                                    <p:cond delay="0"/>
                                  </p:stCondLst>
                                  <p:childTnLst>
                                    <p:set>
                                      <p:cBhvr>
                                        <p:cTn id="26" dur="1" fill="hold">
                                          <p:stCondLst>
                                            <p:cond delay="0"/>
                                          </p:stCondLst>
                                        </p:cTn>
                                        <p:tgtEl>
                                          <p:spTgt spid="23"/>
                                        </p:tgtEl>
                                        <p:attrNameLst>
                                          <p:attrName>style.visibility</p:attrName>
                                        </p:attrNameLst>
                                      </p:cBhvr>
                                      <p:to>
                                        <p:strVal val="visible"/>
                                      </p:to>
                                    </p:set>
                                    <p:anim calcmode="lin" valueType="num">
                                      <p:cBhvr>
                                        <p:cTn id="27" dur="1000" fill="hold"/>
                                        <p:tgtEl>
                                          <p:spTgt spid="23"/>
                                        </p:tgtEl>
                                        <p:attrNameLst>
                                          <p:attrName>ppt_w</p:attrName>
                                        </p:attrNameLst>
                                      </p:cBhvr>
                                      <p:tavLst>
                                        <p:tav tm="0">
                                          <p:val>
                                            <p:strVal val="#ppt_w*0.70"/>
                                          </p:val>
                                        </p:tav>
                                        <p:tav tm="100000">
                                          <p:val>
                                            <p:strVal val="#ppt_w"/>
                                          </p:val>
                                        </p:tav>
                                      </p:tavLst>
                                    </p:anim>
                                    <p:anim calcmode="lin" valueType="num">
                                      <p:cBhvr>
                                        <p:cTn id="28" dur="1000" fill="hold"/>
                                        <p:tgtEl>
                                          <p:spTgt spid="23"/>
                                        </p:tgtEl>
                                        <p:attrNameLst>
                                          <p:attrName>ppt_h</p:attrName>
                                        </p:attrNameLst>
                                      </p:cBhvr>
                                      <p:tavLst>
                                        <p:tav tm="0">
                                          <p:val>
                                            <p:strVal val="#ppt_h"/>
                                          </p:val>
                                        </p:tav>
                                        <p:tav tm="100000">
                                          <p:val>
                                            <p:strVal val="#ppt_h"/>
                                          </p:val>
                                        </p:tav>
                                      </p:tavLst>
                                    </p:anim>
                                    <p:animEffect transition="in" filter="fade">
                                      <p:cBhvr>
                                        <p:cTn id="29" dur="1000"/>
                                        <p:tgtEl>
                                          <p:spTgt spid="23"/>
                                        </p:tgtEl>
                                      </p:cBhvr>
                                    </p:animEffect>
                                  </p:childTnLst>
                                </p:cTn>
                              </p:par>
                              <p:par>
                                <p:cTn id="30" presetID="24" presetClass="entr" presetSubtype="0" fill="hold" nodeType="withEffect">
                                  <p:stCondLst>
                                    <p:cond delay="0"/>
                                  </p:stCondLst>
                                  <p:childTnLst>
                                    <p:set>
                                      <p:cBhvr>
                                        <p:cTn id="31" dur="1" fill="hold">
                                          <p:stCondLst>
                                            <p:cond delay="0"/>
                                          </p:stCondLst>
                                        </p:cTn>
                                        <p:tgtEl>
                                          <p:spTgt spid="22"/>
                                        </p:tgtEl>
                                        <p:attrNameLst>
                                          <p:attrName>style.visibility</p:attrName>
                                        </p:attrNameLst>
                                      </p:cBhvr>
                                      <p:to>
                                        <p:strVal val="visible"/>
                                      </p:to>
                                    </p:set>
                                    <p:anim to="" calcmode="lin" valueType="num">
                                      <p:cBhvr>
                                        <p:cTn id="32" dur="1" fill="hold"/>
                                        <p:tgtEl>
                                          <p:spTgt spid="22"/>
                                        </p:tgtEl>
                                      </p:cBhvr>
                                    </p:anim>
                                  </p:childTnLst>
                                </p:cTn>
                              </p:par>
                            </p:childTnLst>
                          </p:cTn>
                        </p:par>
                      </p:childTnLst>
                    </p:cTn>
                  </p:par>
                  <p:par>
                    <p:cTn id="33" fill="hold">
                      <p:stCondLst>
                        <p:cond delay="indefinite"/>
                      </p:stCondLst>
                      <p:childTnLst>
                        <p:par>
                          <p:cTn id="34" fill="hold">
                            <p:stCondLst>
                              <p:cond delay="0"/>
                            </p:stCondLst>
                            <p:childTnLst>
                              <p:par>
                                <p:cTn id="35" presetID="24" presetClass="entr" presetSubtype="0" fill="hold" nodeType="clickEffect">
                                  <p:stCondLst>
                                    <p:cond delay="0"/>
                                  </p:stCondLst>
                                  <p:childTnLst>
                                    <p:set>
                                      <p:cBhvr>
                                        <p:cTn id="36" dur="1" fill="hold">
                                          <p:stCondLst>
                                            <p:cond delay="0"/>
                                          </p:stCondLst>
                                        </p:cTn>
                                        <p:tgtEl>
                                          <p:spTgt spid="35"/>
                                        </p:tgtEl>
                                        <p:attrNameLst>
                                          <p:attrName>style.visibility</p:attrName>
                                        </p:attrNameLst>
                                      </p:cBhvr>
                                      <p:to>
                                        <p:strVal val="visible"/>
                                      </p:to>
                                    </p:set>
                                    <p:anim to="" calcmode="lin" valueType="num">
                                      <p:cBhvr>
                                        <p:cTn id="37" dur="1" fill="hold"/>
                                        <p:tgtEl>
                                          <p:spTgt spid="35"/>
                                        </p:tgtEl>
                                      </p:cBhvr>
                                    </p:anim>
                                  </p:childTnLst>
                                </p:cTn>
                              </p:par>
                            </p:childTnLst>
                          </p:cTn>
                        </p:par>
                      </p:childTnLst>
                    </p:cTn>
                  </p:par>
                  <p:par>
                    <p:cTn id="38" fill="hold">
                      <p:stCondLst>
                        <p:cond delay="indefinite"/>
                      </p:stCondLst>
                      <p:childTnLst>
                        <p:par>
                          <p:cTn id="39" fill="hold">
                            <p:stCondLst>
                              <p:cond delay="0"/>
                            </p:stCondLst>
                            <p:childTnLst>
                              <p:par>
                                <p:cTn id="40" presetID="24" presetClass="entr" presetSubtype="0" fill="hold" nodeType="clickEffect">
                                  <p:stCondLst>
                                    <p:cond delay="0"/>
                                  </p:stCondLst>
                                  <p:childTnLst>
                                    <p:set>
                                      <p:cBhvr>
                                        <p:cTn id="41" dur="1" fill="hold">
                                          <p:stCondLst>
                                            <p:cond delay="0"/>
                                          </p:stCondLst>
                                        </p:cTn>
                                        <p:tgtEl>
                                          <p:spTgt spid="34"/>
                                        </p:tgtEl>
                                        <p:attrNameLst>
                                          <p:attrName>style.visibility</p:attrName>
                                        </p:attrNameLst>
                                      </p:cBhvr>
                                      <p:to>
                                        <p:strVal val="visible"/>
                                      </p:to>
                                    </p:set>
                                    <p:anim to="" calcmode="lin" valueType="num">
                                      <p:cBhvr>
                                        <p:cTn id="42" dur="1" fill="hold"/>
                                        <p:tgtEl>
                                          <p:spTgt spid="34"/>
                                        </p:tgtEl>
                                      </p:cBhvr>
                                    </p:anim>
                                  </p:childTnLst>
                                </p:cTn>
                              </p:par>
                            </p:childTnLst>
                          </p:cTn>
                        </p:par>
                      </p:childTnLst>
                    </p:cTn>
                  </p:par>
                  <p:par>
                    <p:cTn id="43" fill="hold">
                      <p:stCondLst>
                        <p:cond delay="indefinite"/>
                      </p:stCondLst>
                      <p:childTnLst>
                        <p:par>
                          <p:cTn id="44" fill="hold">
                            <p:stCondLst>
                              <p:cond delay="0"/>
                            </p:stCondLst>
                            <p:childTnLst>
                              <p:par>
                                <p:cTn id="45" presetID="24" presetClass="entr" presetSubtype="0" fill="hold" nodeType="clickEffect">
                                  <p:stCondLst>
                                    <p:cond delay="0"/>
                                  </p:stCondLst>
                                  <p:childTnLst>
                                    <p:set>
                                      <p:cBhvr>
                                        <p:cTn id="46" dur="1" fill="hold">
                                          <p:stCondLst>
                                            <p:cond delay="0"/>
                                          </p:stCondLst>
                                        </p:cTn>
                                        <p:tgtEl>
                                          <p:spTgt spid="27"/>
                                        </p:tgtEl>
                                        <p:attrNameLst>
                                          <p:attrName>style.visibility</p:attrName>
                                        </p:attrNameLst>
                                      </p:cBhvr>
                                      <p:to>
                                        <p:strVal val="visible"/>
                                      </p:to>
                                    </p:set>
                                    <p:anim to="" calcmode="lin" valueType="num">
                                      <p:cBhvr>
                                        <p:cTn id="47" dur="1" fill="hold"/>
                                        <p:tgtEl>
                                          <p:spTgt spid="27"/>
                                        </p:tgtEl>
                                      </p:cBhvr>
                                    </p:anim>
                                  </p:childTnLst>
                                </p:cTn>
                              </p:par>
                            </p:childTnLst>
                          </p:cTn>
                        </p:par>
                      </p:childTnLst>
                    </p:cTn>
                  </p:par>
                  <p:par>
                    <p:cTn id="48" fill="hold">
                      <p:stCondLst>
                        <p:cond delay="indefinite"/>
                      </p:stCondLst>
                      <p:childTnLst>
                        <p:par>
                          <p:cTn id="49" fill="hold">
                            <p:stCondLst>
                              <p:cond delay="0"/>
                            </p:stCondLst>
                            <p:childTnLst>
                              <p:par>
                                <p:cTn id="50" presetID="24" presetClass="entr" presetSubtype="0" fill="hold" nodeType="clickEffect">
                                  <p:stCondLst>
                                    <p:cond delay="0"/>
                                  </p:stCondLst>
                                  <p:childTnLst>
                                    <p:set>
                                      <p:cBhvr>
                                        <p:cTn id="51" dur="1" fill="hold">
                                          <p:stCondLst>
                                            <p:cond delay="0"/>
                                          </p:stCondLst>
                                        </p:cTn>
                                        <p:tgtEl>
                                          <p:spTgt spid="25"/>
                                        </p:tgtEl>
                                        <p:attrNameLst>
                                          <p:attrName>style.visibility</p:attrName>
                                        </p:attrNameLst>
                                      </p:cBhvr>
                                      <p:to>
                                        <p:strVal val="visible"/>
                                      </p:to>
                                    </p:set>
                                    <p:anim to="" calcmode="lin" valueType="num">
                                      <p:cBhvr>
                                        <p:cTn id="52" dur="1" fill="hold"/>
                                        <p:tgtEl>
                                          <p:spTgt spid="25"/>
                                        </p:tgtEl>
                                      </p:cBhvr>
                                    </p:anim>
                                  </p:childTnLst>
                                </p:cTn>
                              </p:par>
                              <p:par>
                                <p:cTn id="53" presetID="24" presetClass="entr" presetSubtype="0" fill="hold" nodeType="withEffect">
                                  <p:stCondLst>
                                    <p:cond delay="0"/>
                                  </p:stCondLst>
                                  <p:childTnLst>
                                    <p:set>
                                      <p:cBhvr>
                                        <p:cTn id="54" dur="1" fill="hold">
                                          <p:stCondLst>
                                            <p:cond delay="0"/>
                                          </p:stCondLst>
                                        </p:cTn>
                                        <p:tgtEl>
                                          <p:spTgt spid="24"/>
                                        </p:tgtEl>
                                        <p:attrNameLst>
                                          <p:attrName>style.visibility</p:attrName>
                                        </p:attrNameLst>
                                      </p:cBhvr>
                                      <p:to>
                                        <p:strVal val="visible"/>
                                      </p:to>
                                    </p:set>
                                    <p:anim to="" calcmode="lin" valueType="num">
                                      <p:cBhvr>
                                        <p:cTn id="55" dur="1" fill="hold"/>
                                        <p:tgtEl>
                                          <p:spTgt spid="24"/>
                                        </p:tgtEl>
                                      </p:cBhvr>
                                    </p:anim>
                                  </p:childTnLst>
                                </p:cTn>
                              </p:par>
                            </p:childTnLst>
                          </p:cTn>
                        </p:par>
                      </p:childTnLst>
                    </p:cTn>
                  </p:par>
                  <p:par>
                    <p:cTn id="56" fill="hold">
                      <p:stCondLst>
                        <p:cond delay="indefinite"/>
                      </p:stCondLst>
                      <p:childTnLst>
                        <p:par>
                          <p:cTn id="57" fill="hold">
                            <p:stCondLst>
                              <p:cond delay="0"/>
                            </p:stCondLst>
                            <p:childTnLst>
                              <p:par>
                                <p:cTn id="58" presetID="53" presetClass="entr" presetSubtype="0" fill="hold" nodeType="clickEffect">
                                  <p:stCondLst>
                                    <p:cond delay="0"/>
                                  </p:stCondLst>
                                  <p:childTnLst>
                                    <p:set>
                                      <p:cBhvr>
                                        <p:cTn id="59" dur="1" fill="hold">
                                          <p:stCondLst>
                                            <p:cond delay="0"/>
                                          </p:stCondLst>
                                        </p:cTn>
                                        <p:tgtEl>
                                          <p:spTgt spid="16"/>
                                        </p:tgtEl>
                                        <p:attrNameLst>
                                          <p:attrName>style.visibility</p:attrName>
                                        </p:attrNameLst>
                                      </p:cBhvr>
                                      <p:to>
                                        <p:strVal val="visible"/>
                                      </p:to>
                                    </p:set>
                                    <p:anim calcmode="lin" valueType="num">
                                      <p:cBhvr>
                                        <p:cTn id="60" dur="500" fill="hold"/>
                                        <p:tgtEl>
                                          <p:spTgt spid="16"/>
                                        </p:tgtEl>
                                        <p:attrNameLst>
                                          <p:attrName>ppt_w</p:attrName>
                                        </p:attrNameLst>
                                      </p:cBhvr>
                                      <p:tavLst>
                                        <p:tav tm="0">
                                          <p:val>
                                            <p:fltVal val="0"/>
                                          </p:val>
                                        </p:tav>
                                        <p:tav tm="100000">
                                          <p:val>
                                            <p:strVal val="#ppt_w"/>
                                          </p:val>
                                        </p:tav>
                                      </p:tavLst>
                                    </p:anim>
                                    <p:anim calcmode="lin" valueType="num">
                                      <p:cBhvr>
                                        <p:cTn id="61" dur="500" fill="hold"/>
                                        <p:tgtEl>
                                          <p:spTgt spid="16"/>
                                        </p:tgtEl>
                                        <p:attrNameLst>
                                          <p:attrName>ppt_h</p:attrName>
                                        </p:attrNameLst>
                                      </p:cBhvr>
                                      <p:tavLst>
                                        <p:tav tm="0">
                                          <p:val>
                                            <p:fltVal val="0"/>
                                          </p:val>
                                        </p:tav>
                                        <p:tav tm="100000">
                                          <p:val>
                                            <p:strVal val="#ppt_h"/>
                                          </p:val>
                                        </p:tav>
                                      </p:tavLst>
                                    </p:anim>
                                    <p:animEffect transition="in" filter="fade">
                                      <p:cBhvr>
                                        <p:cTn id="62" dur="500"/>
                                        <p:tgtEl>
                                          <p:spTgt spid="16"/>
                                        </p:tgtEl>
                                      </p:cBhvr>
                                    </p:animEffect>
                                  </p:childTnLst>
                                </p:cTn>
                              </p:par>
                              <p:par>
                                <p:cTn id="63" presetID="10" presetClass="entr" presetSubtype="0" fill="hold" nodeType="withEffect">
                                  <p:stCondLst>
                                    <p:cond delay="0"/>
                                  </p:stCondLst>
                                  <p:childTnLst>
                                    <p:set>
                                      <p:cBhvr>
                                        <p:cTn id="64" dur="1" fill="hold">
                                          <p:stCondLst>
                                            <p:cond delay="0"/>
                                          </p:stCondLst>
                                        </p:cTn>
                                        <p:tgtEl>
                                          <p:spTgt spid="13"/>
                                        </p:tgtEl>
                                        <p:attrNameLst>
                                          <p:attrName>style.visibility</p:attrName>
                                        </p:attrNameLst>
                                      </p:cBhvr>
                                      <p:to>
                                        <p:strVal val="visible"/>
                                      </p:to>
                                    </p:set>
                                    <p:animEffect transition="in" filter="fade">
                                      <p:cBhvr>
                                        <p:cTn id="65" dur="2000"/>
                                        <p:tgtEl>
                                          <p:spTgt spid="13"/>
                                        </p:tgtEl>
                                      </p:cBhvr>
                                    </p:animEffect>
                                  </p:childTnLst>
                                </p:cTn>
                              </p:par>
                            </p:childTnLst>
                          </p:cTn>
                        </p:par>
                      </p:childTnLst>
                    </p:cTn>
                  </p:par>
                  <p:par>
                    <p:cTn id="66" fill="hold">
                      <p:stCondLst>
                        <p:cond delay="indefinite"/>
                      </p:stCondLst>
                      <p:childTnLst>
                        <p:par>
                          <p:cTn id="67" fill="hold">
                            <p:stCondLst>
                              <p:cond delay="0"/>
                            </p:stCondLst>
                            <p:childTnLst>
                              <p:par>
                                <p:cTn id="68" presetID="55" presetClass="entr" presetSubtype="0" fill="hold" nodeType="clickEffect">
                                  <p:stCondLst>
                                    <p:cond delay="0"/>
                                  </p:stCondLst>
                                  <p:childTnLst>
                                    <p:set>
                                      <p:cBhvr>
                                        <p:cTn id="69" dur="1" fill="hold">
                                          <p:stCondLst>
                                            <p:cond delay="0"/>
                                          </p:stCondLst>
                                        </p:cTn>
                                        <p:tgtEl>
                                          <p:spTgt spid="18"/>
                                        </p:tgtEl>
                                        <p:attrNameLst>
                                          <p:attrName>style.visibility</p:attrName>
                                        </p:attrNameLst>
                                      </p:cBhvr>
                                      <p:to>
                                        <p:strVal val="visible"/>
                                      </p:to>
                                    </p:set>
                                    <p:anim calcmode="lin" valueType="num">
                                      <p:cBhvr>
                                        <p:cTn id="70" dur="1000" fill="hold"/>
                                        <p:tgtEl>
                                          <p:spTgt spid="18"/>
                                        </p:tgtEl>
                                        <p:attrNameLst>
                                          <p:attrName>ppt_w</p:attrName>
                                        </p:attrNameLst>
                                      </p:cBhvr>
                                      <p:tavLst>
                                        <p:tav tm="0">
                                          <p:val>
                                            <p:strVal val="#ppt_w*0.70"/>
                                          </p:val>
                                        </p:tav>
                                        <p:tav tm="100000">
                                          <p:val>
                                            <p:strVal val="#ppt_w"/>
                                          </p:val>
                                        </p:tav>
                                      </p:tavLst>
                                    </p:anim>
                                    <p:anim calcmode="lin" valueType="num">
                                      <p:cBhvr>
                                        <p:cTn id="71" dur="1000" fill="hold"/>
                                        <p:tgtEl>
                                          <p:spTgt spid="18"/>
                                        </p:tgtEl>
                                        <p:attrNameLst>
                                          <p:attrName>ppt_h</p:attrName>
                                        </p:attrNameLst>
                                      </p:cBhvr>
                                      <p:tavLst>
                                        <p:tav tm="0">
                                          <p:val>
                                            <p:strVal val="#ppt_h"/>
                                          </p:val>
                                        </p:tav>
                                        <p:tav tm="100000">
                                          <p:val>
                                            <p:strVal val="#ppt_h"/>
                                          </p:val>
                                        </p:tav>
                                      </p:tavLst>
                                    </p:anim>
                                    <p:animEffect transition="in" filter="fade">
                                      <p:cBhvr>
                                        <p:cTn id="72" dur="1000"/>
                                        <p:tgtEl>
                                          <p:spTgt spid="18"/>
                                        </p:tgtEl>
                                      </p:cBhvr>
                                    </p:animEffect>
                                  </p:childTnLst>
                                </p:cTn>
                              </p:par>
                            </p:childTnLst>
                          </p:cTn>
                        </p:par>
                      </p:childTnLst>
                    </p:cTn>
                  </p:par>
                  <p:par>
                    <p:cTn id="73" fill="hold">
                      <p:stCondLst>
                        <p:cond delay="indefinite"/>
                      </p:stCondLst>
                      <p:childTnLst>
                        <p:par>
                          <p:cTn id="74" fill="hold">
                            <p:stCondLst>
                              <p:cond delay="0"/>
                            </p:stCondLst>
                            <p:childTnLst>
                              <p:par>
                                <p:cTn id="75" presetID="17" presetClass="entr" presetSubtype="10" fill="hold" nodeType="clickEffect">
                                  <p:stCondLst>
                                    <p:cond delay="0"/>
                                  </p:stCondLst>
                                  <p:childTnLst>
                                    <p:set>
                                      <p:cBhvr>
                                        <p:cTn id="76" dur="1" fill="hold">
                                          <p:stCondLst>
                                            <p:cond delay="0"/>
                                          </p:stCondLst>
                                        </p:cTn>
                                        <p:tgtEl>
                                          <p:spTgt spid="17"/>
                                        </p:tgtEl>
                                        <p:attrNameLst>
                                          <p:attrName>style.visibility</p:attrName>
                                        </p:attrNameLst>
                                      </p:cBhvr>
                                      <p:to>
                                        <p:strVal val="visible"/>
                                      </p:to>
                                    </p:set>
                                    <p:anim calcmode="lin" valueType="num">
                                      <p:cBhvr>
                                        <p:cTn id="77" dur="500" fill="hold"/>
                                        <p:tgtEl>
                                          <p:spTgt spid="17"/>
                                        </p:tgtEl>
                                        <p:attrNameLst>
                                          <p:attrName>ppt_w</p:attrName>
                                        </p:attrNameLst>
                                      </p:cBhvr>
                                      <p:tavLst>
                                        <p:tav tm="0">
                                          <p:val>
                                            <p:fltVal val="0"/>
                                          </p:val>
                                        </p:tav>
                                        <p:tav tm="100000">
                                          <p:val>
                                            <p:strVal val="#ppt_w"/>
                                          </p:val>
                                        </p:tav>
                                      </p:tavLst>
                                    </p:anim>
                                    <p:anim calcmode="lin" valueType="num">
                                      <p:cBhvr>
                                        <p:cTn id="78" dur="500" fill="hold"/>
                                        <p:tgtEl>
                                          <p:spTgt spid="17"/>
                                        </p:tgtEl>
                                        <p:attrNameLst>
                                          <p:attrName>ppt_h</p:attrName>
                                        </p:attrNameLst>
                                      </p:cBhvr>
                                      <p:tavLst>
                                        <p:tav tm="0">
                                          <p:val>
                                            <p:strVal val="#ppt_h"/>
                                          </p:val>
                                        </p:tav>
                                        <p:tav tm="100000">
                                          <p:val>
                                            <p:strVal val="#ppt_h"/>
                                          </p:val>
                                        </p:tav>
                                      </p:tavLst>
                                    </p:anim>
                                  </p:childTnLst>
                                </p:cTn>
                              </p:par>
                            </p:childTnLst>
                          </p:cTn>
                        </p:par>
                      </p:childTnLst>
                    </p:cTn>
                  </p:par>
                  <p:par>
                    <p:cTn id="79" fill="hold">
                      <p:stCondLst>
                        <p:cond delay="indefinite"/>
                      </p:stCondLst>
                      <p:childTnLst>
                        <p:par>
                          <p:cTn id="80" fill="hold">
                            <p:stCondLst>
                              <p:cond delay="0"/>
                            </p:stCondLst>
                            <p:childTnLst>
                              <p:par>
                                <p:cTn id="81" presetID="55" presetClass="entr" presetSubtype="0" fill="hold" nodeType="clickEffect">
                                  <p:stCondLst>
                                    <p:cond delay="0"/>
                                  </p:stCondLst>
                                  <p:childTnLst>
                                    <p:set>
                                      <p:cBhvr>
                                        <p:cTn id="82" dur="1" fill="hold">
                                          <p:stCondLst>
                                            <p:cond delay="0"/>
                                          </p:stCondLst>
                                        </p:cTn>
                                        <p:tgtEl>
                                          <p:spTgt spid="19"/>
                                        </p:tgtEl>
                                        <p:attrNameLst>
                                          <p:attrName>style.visibility</p:attrName>
                                        </p:attrNameLst>
                                      </p:cBhvr>
                                      <p:to>
                                        <p:strVal val="visible"/>
                                      </p:to>
                                    </p:set>
                                    <p:anim calcmode="lin" valueType="num">
                                      <p:cBhvr>
                                        <p:cTn id="83" dur="1000" fill="hold"/>
                                        <p:tgtEl>
                                          <p:spTgt spid="19"/>
                                        </p:tgtEl>
                                        <p:attrNameLst>
                                          <p:attrName>ppt_w</p:attrName>
                                        </p:attrNameLst>
                                      </p:cBhvr>
                                      <p:tavLst>
                                        <p:tav tm="0">
                                          <p:val>
                                            <p:strVal val="#ppt_w*0.70"/>
                                          </p:val>
                                        </p:tav>
                                        <p:tav tm="100000">
                                          <p:val>
                                            <p:strVal val="#ppt_w"/>
                                          </p:val>
                                        </p:tav>
                                      </p:tavLst>
                                    </p:anim>
                                    <p:anim calcmode="lin" valueType="num">
                                      <p:cBhvr>
                                        <p:cTn id="84" dur="1000" fill="hold"/>
                                        <p:tgtEl>
                                          <p:spTgt spid="19"/>
                                        </p:tgtEl>
                                        <p:attrNameLst>
                                          <p:attrName>ppt_h</p:attrName>
                                        </p:attrNameLst>
                                      </p:cBhvr>
                                      <p:tavLst>
                                        <p:tav tm="0">
                                          <p:val>
                                            <p:strVal val="#ppt_h"/>
                                          </p:val>
                                        </p:tav>
                                        <p:tav tm="100000">
                                          <p:val>
                                            <p:strVal val="#ppt_h"/>
                                          </p:val>
                                        </p:tav>
                                      </p:tavLst>
                                    </p:anim>
                                    <p:animEffect transition="in" filter="fade">
                                      <p:cBhvr>
                                        <p:cTn id="85" dur="1000"/>
                                        <p:tgtEl>
                                          <p:spTgt spid="19"/>
                                        </p:tgtEl>
                                      </p:cBhvr>
                                    </p:animEffect>
                                  </p:childTnLst>
                                </p:cTn>
                              </p:par>
                            </p:childTnLst>
                          </p:cTn>
                        </p:par>
                      </p:childTnLst>
                    </p:cTn>
                  </p:par>
                  <p:par>
                    <p:cTn id="86" fill="hold">
                      <p:stCondLst>
                        <p:cond delay="indefinite"/>
                      </p:stCondLst>
                      <p:childTnLst>
                        <p:par>
                          <p:cTn id="87" fill="hold">
                            <p:stCondLst>
                              <p:cond delay="0"/>
                            </p:stCondLst>
                            <p:childTnLst>
                              <p:par>
                                <p:cTn id="88" presetID="17" presetClass="entr" presetSubtype="10" fill="hold" nodeType="clickEffect">
                                  <p:stCondLst>
                                    <p:cond delay="0"/>
                                  </p:stCondLst>
                                  <p:childTnLst>
                                    <p:set>
                                      <p:cBhvr>
                                        <p:cTn id="89" dur="1" fill="hold">
                                          <p:stCondLst>
                                            <p:cond delay="0"/>
                                          </p:stCondLst>
                                        </p:cTn>
                                        <p:tgtEl>
                                          <p:spTgt spid="20"/>
                                        </p:tgtEl>
                                        <p:attrNameLst>
                                          <p:attrName>style.visibility</p:attrName>
                                        </p:attrNameLst>
                                      </p:cBhvr>
                                      <p:to>
                                        <p:strVal val="visible"/>
                                      </p:to>
                                    </p:set>
                                    <p:anim calcmode="lin" valueType="num">
                                      <p:cBhvr>
                                        <p:cTn id="90" dur="500" fill="hold"/>
                                        <p:tgtEl>
                                          <p:spTgt spid="20"/>
                                        </p:tgtEl>
                                        <p:attrNameLst>
                                          <p:attrName>ppt_w</p:attrName>
                                        </p:attrNameLst>
                                      </p:cBhvr>
                                      <p:tavLst>
                                        <p:tav tm="0">
                                          <p:val>
                                            <p:fltVal val="0"/>
                                          </p:val>
                                        </p:tav>
                                        <p:tav tm="100000">
                                          <p:val>
                                            <p:strVal val="#ppt_w"/>
                                          </p:val>
                                        </p:tav>
                                      </p:tavLst>
                                    </p:anim>
                                    <p:anim calcmode="lin" valueType="num">
                                      <p:cBhvr>
                                        <p:cTn id="91" dur="500" fill="hold"/>
                                        <p:tgtEl>
                                          <p:spTgt spid="20"/>
                                        </p:tgtEl>
                                        <p:attrNameLst>
                                          <p:attrName>ppt_h</p:attrName>
                                        </p:attrNameLst>
                                      </p:cBhvr>
                                      <p:tavLst>
                                        <p:tav tm="0">
                                          <p:val>
                                            <p:strVal val="#ppt_h"/>
                                          </p:val>
                                        </p:tav>
                                        <p:tav tm="100000">
                                          <p:val>
                                            <p:strVal val="#ppt_h"/>
                                          </p:val>
                                        </p:tav>
                                      </p:tavLst>
                                    </p:anim>
                                  </p:childTnLst>
                                </p:cTn>
                              </p:par>
                            </p:childTnLst>
                          </p:cTn>
                        </p:par>
                      </p:childTnLst>
                    </p:cTn>
                  </p:par>
                  <p:par>
                    <p:cTn id="92" fill="hold">
                      <p:stCondLst>
                        <p:cond delay="indefinite"/>
                      </p:stCondLst>
                      <p:childTnLst>
                        <p:par>
                          <p:cTn id="93" fill="hold">
                            <p:stCondLst>
                              <p:cond delay="0"/>
                            </p:stCondLst>
                            <p:childTnLst>
                              <p:par>
                                <p:cTn id="94" presetID="17" presetClass="entr" presetSubtype="10" fill="hold" nodeType="clickEffect">
                                  <p:stCondLst>
                                    <p:cond delay="0"/>
                                  </p:stCondLst>
                                  <p:childTnLst>
                                    <p:set>
                                      <p:cBhvr>
                                        <p:cTn id="95" dur="1" fill="hold">
                                          <p:stCondLst>
                                            <p:cond delay="0"/>
                                          </p:stCondLst>
                                        </p:cTn>
                                        <p:tgtEl>
                                          <p:spTgt spid="32"/>
                                        </p:tgtEl>
                                        <p:attrNameLst>
                                          <p:attrName>style.visibility</p:attrName>
                                        </p:attrNameLst>
                                      </p:cBhvr>
                                      <p:to>
                                        <p:strVal val="visible"/>
                                      </p:to>
                                    </p:set>
                                    <p:anim calcmode="lin" valueType="num">
                                      <p:cBhvr>
                                        <p:cTn id="96" dur="500" fill="hold"/>
                                        <p:tgtEl>
                                          <p:spTgt spid="32"/>
                                        </p:tgtEl>
                                        <p:attrNameLst>
                                          <p:attrName>ppt_w</p:attrName>
                                        </p:attrNameLst>
                                      </p:cBhvr>
                                      <p:tavLst>
                                        <p:tav tm="0">
                                          <p:val>
                                            <p:fltVal val="0"/>
                                          </p:val>
                                        </p:tav>
                                        <p:tav tm="100000">
                                          <p:val>
                                            <p:strVal val="#ppt_w"/>
                                          </p:val>
                                        </p:tav>
                                      </p:tavLst>
                                    </p:anim>
                                    <p:anim calcmode="lin" valueType="num">
                                      <p:cBhvr>
                                        <p:cTn id="97" dur="500" fill="hold"/>
                                        <p:tgtEl>
                                          <p:spTgt spid="32"/>
                                        </p:tgtEl>
                                        <p:attrNameLst>
                                          <p:attrName>ppt_h</p:attrName>
                                        </p:attrNameLst>
                                      </p:cBhvr>
                                      <p:tavLst>
                                        <p:tav tm="0">
                                          <p:val>
                                            <p:strVal val="#ppt_h"/>
                                          </p:val>
                                        </p:tav>
                                        <p:tav tm="100000">
                                          <p:val>
                                            <p:strVal val="#ppt_h"/>
                                          </p:val>
                                        </p:tav>
                                      </p:tavLst>
                                    </p:anim>
                                  </p:childTnLst>
                                </p:cTn>
                              </p:par>
                            </p:childTnLst>
                          </p:cTn>
                        </p:par>
                      </p:childTnLst>
                    </p:cTn>
                  </p:par>
                  <p:par>
                    <p:cTn id="98" fill="hold">
                      <p:stCondLst>
                        <p:cond delay="indefinite"/>
                      </p:stCondLst>
                      <p:childTnLst>
                        <p:par>
                          <p:cTn id="99" fill="hold">
                            <p:stCondLst>
                              <p:cond delay="0"/>
                            </p:stCondLst>
                            <p:childTnLst>
                              <p:par>
                                <p:cTn id="100" presetID="31" presetClass="entr" presetSubtype="0" fill="hold" nodeType="clickEffect">
                                  <p:stCondLst>
                                    <p:cond delay="0"/>
                                  </p:stCondLst>
                                  <p:iterate type="lt">
                                    <p:tmPct val="5000"/>
                                  </p:iterate>
                                  <p:childTnLst>
                                    <p:set>
                                      <p:cBhvr>
                                        <p:cTn id="101" dur="1" fill="hold">
                                          <p:stCondLst>
                                            <p:cond delay="0"/>
                                          </p:stCondLst>
                                        </p:cTn>
                                        <p:tgtEl>
                                          <p:spTgt spid="21"/>
                                        </p:tgtEl>
                                        <p:attrNameLst>
                                          <p:attrName>style.visibility</p:attrName>
                                        </p:attrNameLst>
                                      </p:cBhvr>
                                      <p:to>
                                        <p:strVal val="visible"/>
                                      </p:to>
                                    </p:set>
                                    <p:anim calcmode="lin" valueType="num">
                                      <p:cBhvr>
                                        <p:cTn id="102" dur="1000" fill="hold"/>
                                        <p:tgtEl>
                                          <p:spTgt spid="21"/>
                                        </p:tgtEl>
                                        <p:attrNameLst>
                                          <p:attrName>ppt_w</p:attrName>
                                        </p:attrNameLst>
                                      </p:cBhvr>
                                      <p:tavLst>
                                        <p:tav tm="0">
                                          <p:val>
                                            <p:fltVal val="0"/>
                                          </p:val>
                                        </p:tav>
                                        <p:tav tm="100000">
                                          <p:val>
                                            <p:strVal val="#ppt_w"/>
                                          </p:val>
                                        </p:tav>
                                      </p:tavLst>
                                    </p:anim>
                                    <p:anim calcmode="lin" valueType="num">
                                      <p:cBhvr>
                                        <p:cTn id="103" dur="1000" fill="hold"/>
                                        <p:tgtEl>
                                          <p:spTgt spid="21"/>
                                        </p:tgtEl>
                                        <p:attrNameLst>
                                          <p:attrName>ppt_h</p:attrName>
                                        </p:attrNameLst>
                                      </p:cBhvr>
                                      <p:tavLst>
                                        <p:tav tm="0">
                                          <p:val>
                                            <p:fltVal val="0"/>
                                          </p:val>
                                        </p:tav>
                                        <p:tav tm="100000">
                                          <p:val>
                                            <p:strVal val="#ppt_h"/>
                                          </p:val>
                                        </p:tav>
                                      </p:tavLst>
                                    </p:anim>
                                    <p:anim calcmode="lin" valueType="num">
                                      <p:cBhvr>
                                        <p:cTn id="104" dur="1000" fill="hold"/>
                                        <p:tgtEl>
                                          <p:spTgt spid="21"/>
                                        </p:tgtEl>
                                        <p:attrNameLst>
                                          <p:attrName>style.rotation</p:attrName>
                                        </p:attrNameLst>
                                      </p:cBhvr>
                                      <p:tavLst>
                                        <p:tav tm="0">
                                          <p:val>
                                            <p:fltVal val="90"/>
                                          </p:val>
                                        </p:tav>
                                        <p:tav tm="100000">
                                          <p:val>
                                            <p:fltVal val="0"/>
                                          </p:val>
                                        </p:tav>
                                      </p:tavLst>
                                    </p:anim>
                                    <p:animEffect transition="in" filter="fade">
                                      <p:cBhvr>
                                        <p:cTn id="105" dur="1000"/>
                                        <p:tgtEl>
                                          <p:spTgt spid="21"/>
                                        </p:tgtEl>
                                      </p:cBhvr>
                                    </p:animEffect>
                                  </p:childTnLst>
                                </p:cTn>
                              </p:par>
                            </p:childTnLst>
                          </p:cTn>
                        </p:par>
                      </p:childTnLst>
                    </p:cTn>
                  </p:par>
                  <p:par>
                    <p:cTn id="106" fill="hold">
                      <p:stCondLst>
                        <p:cond delay="indefinite"/>
                      </p:stCondLst>
                      <p:childTnLst>
                        <p:par>
                          <p:cTn id="107" fill="hold">
                            <p:stCondLst>
                              <p:cond delay="0"/>
                            </p:stCondLst>
                            <p:childTnLst>
                              <p:par>
                                <p:cTn id="108" presetID="29" presetClass="entr" presetSubtype="0" fill="hold" grpId="0" nodeType="clickEffect">
                                  <p:stCondLst>
                                    <p:cond delay="0"/>
                                  </p:stCondLst>
                                  <p:iterate type="lt">
                                    <p:tmAbs val="0"/>
                                  </p:iterate>
                                  <p:childTnLst>
                                    <p:set>
                                      <p:cBhvr>
                                        <p:cTn id="109" dur="1" fill="hold">
                                          <p:stCondLst>
                                            <p:cond delay="0"/>
                                          </p:stCondLst>
                                        </p:cTn>
                                        <p:tgtEl>
                                          <p:spTgt spid="49"/>
                                        </p:tgtEl>
                                        <p:attrNameLst>
                                          <p:attrName>style.visibility</p:attrName>
                                        </p:attrNameLst>
                                      </p:cBhvr>
                                      <p:to>
                                        <p:strVal val="visible"/>
                                      </p:to>
                                    </p:set>
                                    <p:anim calcmode="lin" valueType="num">
                                      <p:cBhvr>
                                        <p:cTn id="110" dur="1000" fill="hold"/>
                                        <p:tgtEl>
                                          <p:spTgt spid="49"/>
                                        </p:tgtEl>
                                        <p:attrNameLst>
                                          <p:attrName>ppt_x</p:attrName>
                                        </p:attrNameLst>
                                      </p:cBhvr>
                                      <p:tavLst>
                                        <p:tav tm="0">
                                          <p:val>
                                            <p:strVal val="#ppt_x-.2"/>
                                          </p:val>
                                        </p:tav>
                                        <p:tav tm="100000">
                                          <p:val>
                                            <p:strVal val="#ppt_x"/>
                                          </p:val>
                                        </p:tav>
                                      </p:tavLst>
                                    </p:anim>
                                    <p:anim calcmode="lin" valueType="num">
                                      <p:cBhvr>
                                        <p:cTn id="111" dur="1000" fill="hold"/>
                                        <p:tgtEl>
                                          <p:spTgt spid="49"/>
                                        </p:tgtEl>
                                        <p:attrNameLst>
                                          <p:attrName>ppt_y</p:attrName>
                                        </p:attrNameLst>
                                      </p:cBhvr>
                                      <p:tavLst>
                                        <p:tav tm="0">
                                          <p:val>
                                            <p:strVal val="#ppt_y"/>
                                          </p:val>
                                        </p:tav>
                                        <p:tav tm="100000">
                                          <p:val>
                                            <p:strVal val="#ppt_y"/>
                                          </p:val>
                                        </p:tav>
                                      </p:tavLst>
                                    </p:anim>
                                    <p:animEffect transition="in" filter="wipe(right)" prLst="gradientSize: 0.1">
                                      <p:cBhvr>
                                        <p:cTn id="112" dur="1000"/>
                                        <p:tgtEl>
                                          <p:spTgt spid="49"/>
                                        </p:tgtEl>
                                      </p:cBhvr>
                                    </p:animEffect>
                                  </p:childTnLst>
                                </p:cTn>
                              </p:par>
                              <p:par>
                                <p:cTn id="113" presetID="10" presetClass="entr" presetSubtype="0" fill="hold" grpId="1" nodeType="withEffect">
                                  <p:stCondLst>
                                    <p:cond delay="0"/>
                                  </p:stCondLst>
                                  <p:iterate type="lt">
                                    <p:tmAbs val="0"/>
                                  </p:iterate>
                                  <p:childTnLst>
                                    <p:set>
                                      <p:cBhvr>
                                        <p:cTn id="114" dur="1" fill="hold">
                                          <p:stCondLst>
                                            <p:cond delay="0"/>
                                          </p:stCondLst>
                                        </p:cTn>
                                        <p:tgtEl>
                                          <p:spTgt spid="49"/>
                                        </p:tgtEl>
                                        <p:attrNameLst>
                                          <p:attrName>style.visibility</p:attrName>
                                        </p:attrNameLst>
                                      </p:cBhvr>
                                      <p:to>
                                        <p:strVal val="visible"/>
                                      </p:to>
                                    </p:set>
                                    <p:animEffect transition="in" filter="fade">
                                      <p:cBhvr>
                                        <p:cTn id="115" dur="2000"/>
                                        <p:tgtEl>
                                          <p:spTgt spid="49"/>
                                        </p:tgtEl>
                                      </p:cBhvr>
                                    </p:animEffect>
                                  </p:childTnLst>
                                </p:cTn>
                              </p:par>
                              <p:par>
                                <p:cTn id="116" presetID="53" presetClass="entr" presetSubtype="0" fill="hold" grpId="2" nodeType="withEffect">
                                  <p:stCondLst>
                                    <p:cond delay="0"/>
                                  </p:stCondLst>
                                  <p:iterate type="lt">
                                    <p:tmAbs val="0"/>
                                  </p:iterate>
                                  <p:childTnLst>
                                    <p:set>
                                      <p:cBhvr>
                                        <p:cTn id="117" dur="1" fill="hold">
                                          <p:stCondLst>
                                            <p:cond delay="0"/>
                                          </p:stCondLst>
                                        </p:cTn>
                                        <p:tgtEl>
                                          <p:spTgt spid="49"/>
                                        </p:tgtEl>
                                        <p:attrNameLst>
                                          <p:attrName>style.visibility</p:attrName>
                                        </p:attrNameLst>
                                      </p:cBhvr>
                                      <p:to>
                                        <p:strVal val="visible"/>
                                      </p:to>
                                    </p:set>
                                    <p:anim calcmode="lin" valueType="num">
                                      <p:cBhvr>
                                        <p:cTn id="118" dur="500" fill="hold"/>
                                        <p:tgtEl>
                                          <p:spTgt spid="49"/>
                                        </p:tgtEl>
                                        <p:attrNameLst>
                                          <p:attrName>ppt_w</p:attrName>
                                        </p:attrNameLst>
                                      </p:cBhvr>
                                      <p:tavLst>
                                        <p:tav tm="0">
                                          <p:val>
                                            <p:fltVal val="0"/>
                                          </p:val>
                                        </p:tav>
                                        <p:tav tm="100000">
                                          <p:val>
                                            <p:strVal val="#ppt_w"/>
                                          </p:val>
                                        </p:tav>
                                      </p:tavLst>
                                    </p:anim>
                                    <p:anim calcmode="lin" valueType="num">
                                      <p:cBhvr>
                                        <p:cTn id="119" dur="500" fill="hold"/>
                                        <p:tgtEl>
                                          <p:spTgt spid="49"/>
                                        </p:tgtEl>
                                        <p:attrNameLst>
                                          <p:attrName>ppt_h</p:attrName>
                                        </p:attrNameLst>
                                      </p:cBhvr>
                                      <p:tavLst>
                                        <p:tav tm="0">
                                          <p:val>
                                            <p:fltVal val="0"/>
                                          </p:val>
                                        </p:tav>
                                        <p:tav tm="100000">
                                          <p:val>
                                            <p:strVal val="#ppt_h"/>
                                          </p:val>
                                        </p:tav>
                                      </p:tavLst>
                                    </p:anim>
                                    <p:animEffect transition="in" filter="fade">
                                      <p:cBhvr>
                                        <p:cTn id="120" dur="500"/>
                                        <p:tgtEl>
                                          <p:spTgt spid="49"/>
                                        </p:tgtEl>
                                      </p:cBhvr>
                                    </p:animEffect>
                                  </p:childTnLst>
                                </p:cTn>
                              </p:par>
                              <p:par>
                                <p:cTn id="121" presetID="31" presetClass="entr" presetSubtype="0" fill="hold" grpId="3" nodeType="withEffect">
                                  <p:stCondLst>
                                    <p:cond delay="0"/>
                                  </p:stCondLst>
                                  <p:iterate type="lt">
                                    <p:tmPct val="5000"/>
                                  </p:iterate>
                                  <p:childTnLst>
                                    <p:set>
                                      <p:cBhvr>
                                        <p:cTn id="122" dur="1" fill="hold">
                                          <p:stCondLst>
                                            <p:cond delay="0"/>
                                          </p:stCondLst>
                                        </p:cTn>
                                        <p:tgtEl>
                                          <p:spTgt spid="49"/>
                                        </p:tgtEl>
                                        <p:attrNameLst>
                                          <p:attrName>style.visibility</p:attrName>
                                        </p:attrNameLst>
                                      </p:cBhvr>
                                      <p:to>
                                        <p:strVal val="visible"/>
                                      </p:to>
                                    </p:set>
                                    <p:anim calcmode="lin" valueType="num">
                                      <p:cBhvr>
                                        <p:cTn id="123" dur="1000" fill="hold"/>
                                        <p:tgtEl>
                                          <p:spTgt spid="49"/>
                                        </p:tgtEl>
                                        <p:attrNameLst>
                                          <p:attrName>ppt_w</p:attrName>
                                        </p:attrNameLst>
                                      </p:cBhvr>
                                      <p:tavLst>
                                        <p:tav tm="0">
                                          <p:val>
                                            <p:fltVal val="0"/>
                                          </p:val>
                                        </p:tav>
                                        <p:tav tm="100000">
                                          <p:val>
                                            <p:strVal val="#ppt_w"/>
                                          </p:val>
                                        </p:tav>
                                      </p:tavLst>
                                    </p:anim>
                                    <p:anim calcmode="lin" valueType="num">
                                      <p:cBhvr>
                                        <p:cTn id="124" dur="1000" fill="hold"/>
                                        <p:tgtEl>
                                          <p:spTgt spid="49"/>
                                        </p:tgtEl>
                                        <p:attrNameLst>
                                          <p:attrName>ppt_h</p:attrName>
                                        </p:attrNameLst>
                                      </p:cBhvr>
                                      <p:tavLst>
                                        <p:tav tm="0">
                                          <p:val>
                                            <p:fltVal val="0"/>
                                          </p:val>
                                        </p:tav>
                                        <p:tav tm="100000">
                                          <p:val>
                                            <p:strVal val="#ppt_h"/>
                                          </p:val>
                                        </p:tav>
                                      </p:tavLst>
                                    </p:anim>
                                    <p:anim calcmode="lin" valueType="num">
                                      <p:cBhvr>
                                        <p:cTn id="125" dur="1000" fill="hold"/>
                                        <p:tgtEl>
                                          <p:spTgt spid="49"/>
                                        </p:tgtEl>
                                        <p:attrNameLst>
                                          <p:attrName>style.rotation</p:attrName>
                                        </p:attrNameLst>
                                      </p:cBhvr>
                                      <p:tavLst>
                                        <p:tav tm="0">
                                          <p:val>
                                            <p:fltVal val="90"/>
                                          </p:val>
                                        </p:tav>
                                        <p:tav tm="100000">
                                          <p:val>
                                            <p:fltVal val="0"/>
                                          </p:val>
                                        </p:tav>
                                      </p:tavLst>
                                    </p:anim>
                                    <p:animEffect transition="in" filter="fade">
                                      <p:cBhvr>
                                        <p:cTn id="126" dur="1000"/>
                                        <p:tgtEl>
                                          <p:spTgt spid="49"/>
                                        </p:tgtEl>
                                      </p:cBhvr>
                                    </p:animEffect>
                                  </p:childTnLst>
                                </p:cTn>
                              </p:par>
                              <p:par>
                                <p:cTn id="127" presetID="10" presetClass="entr" presetSubtype="0" fill="hold" nodeType="withEffect">
                                  <p:stCondLst>
                                    <p:cond delay="0"/>
                                  </p:stCondLst>
                                  <p:childTnLst>
                                    <p:set>
                                      <p:cBhvr>
                                        <p:cTn id="128" dur="1" fill="hold">
                                          <p:stCondLst>
                                            <p:cond delay="0"/>
                                          </p:stCondLst>
                                        </p:cTn>
                                        <p:tgtEl>
                                          <p:spTgt spid="40"/>
                                        </p:tgtEl>
                                        <p:attrNameLst>
                                          <p:attrName>style.visibility</p:attrName>
                                        </p:attrNameLst>
                                      </p:cBhvr>
                                      <p:to>
                                        <p:strVal val="visible"/>
                                      </p:to>
                                    </p:set>
                                    <p:animEffect transition="in" filter="fade">
                                      <p:cBhvr>
                                        <p:cTn id="129" dur="2000"/>
                                        <p:tgtEl>
                                          <p:spTgt spid="40"/>
                                        </p:tgtEl>
                                      </p:cBhvr>
                                    </p:animEffect>
                                  </p:childTnLst>
                                </p:cTn>
                              </p:par>
                            </p:childTnLst>
                          </p:cTn>
                        </p:par>
                      </p:childTnLst>
                    </p:cTn>
                  </p:par>
                  <p:par>
                    <p:cTn id="130" fill="hold">
                      <p:stCondLst>
                        <p:cond delay="indefinite"/>
                      </p:stCondLst>
                      <p:childTnLst>
                        <p:par>
                          <p:cTn id="131" fill="hold">
                            <p:stCondLst>
                              <p:cond delay="0"/>
                            </p:stCondLst>
                            <p:childTnLst>
                              <p:par>
                                <p:cTn id="132" presetID="10" presetClass="entr" presetSubtype="0" fill="hold" grpId="0" nodeType="clickEffect">
                                  <p:stCondLst>
                                    <p:cond delay="0"/>
                                  </p:stCondLst>
                                  <p:childTnLst>
                                    <p:set>
                                      <p:cBhvr>
                                        <p:cTn id="133" dur="1" fill="hold">
                                          <p:stCondLst>
                                            <p:cond delay="0"/>
                                          </p:stCondLst>
                                        </p:cTn>
                                        <p:tgtEl>
                                          <p:spTgt spid="51"/>
                                        </p:tgtEl>
                                        <p:attrNameLst>
                                          <p:attrName>style.visibility</p:attrName>
                                        </p:attrNameLst>
                                      </p:cBhvr>
                                      <p:to>
                                        <p:strVal val="visible"/>
                                      </p:to>
                                    </p:set>
                                    <p:animEffect transition="in" filter="fade">
                                      <p:cBhvr>
                                        <p:cTn id="134" dur="2000"/>
                                        <p:tgtEl>
                                          <p:spTgt spid="51"/>
                                        </p:tgtEl>
                                      </p:cBhvr>
                                    </p:animEffect>
                                  </p:childTnLst>
                                </p:cTn>
                              </p:par>
                            </p:childTnLst>
                          </p:cTn>
                        </p:par>
                      </p:childTnLst>
                    </p:cTn>
                  </p:par>
                  <p:par>
                    <p:cTn id="135" fill="hold">
                      <p:stCondLst>
                        <p:cond delay="indefinite"/>
                      </p:stCondLst>
                      <p:childTnLst>
                        <p:par>
                          <p:cTn id="136" fill="hold">
                            <p:stCondLst>
                              <p:cond delay="0"/>
                            </p:stCondLst>
                            <p:childTnLst>
                              <p:par>
                                <p:cTn id="137" presetID="31" presetClass="entr" presetSubtype="0" fill="hold" grpId="0" nodeType="clickEffect">
                                  <p:stCondLst>
                                    <p:cond delay="0"/>
                                  </p:stCondLst>
                                  <p:iterate type="lt">
                                    <p:tmPct val="5000"/>
                                  </p:iterate>
                                  <p:childTnLst>
                                    <p:set>
                                      <p:cBhvr>
                                        <p:cTn id="138" dur="1" fill="hold">
                                          <p:stCondLst>
                                            <p:cond delay="0"/>
                                          </p:stCondLst>
                                        </p:cTn>
                                        <p:tgtEl>
                                          <p:spTgt spid="37"/>
                                        </p:tgtEl>
                                        <p:attrNameLst>
                                          <p:attrName>style.visibility</p:attrName>
                                        </p:attrNameLst>
                                      </p:cBhvr>
                                      <p:to>
                                        <p:strVal val="visible"/>
                                      </p:to>
                                    </p:set>
                                    <p:anim calcmode="lin" valueType="num">
                                      <p:cBhvr>
                                        <p:cTn id="139" dur="1000" fill="hold"/>
                                        <p:tgtEl>
                                          <p:spTgt spid="37"/>
                                        </p:tgtEl>
                                        <p:attrNameLst>
                                          <p:attrName>ppt_w</p:attrName>
                                        </p:attrNameLst>
                                      </p:cBhvr>
                                      <p:tavLst>
                                        <p:tav tm="0">
                                          <p:val>
                                            <p:fltVal val="0"/>
                                          </p:val>
                                        </p:tav>
                                        <p:tav tm="100000">
                                          <p:val>
                                            <p:strVal val="#ppt_w"/>
                                          </p:val>
                                        </p:tav>
                                      </p:tavLst>
                                    </p:anim>
                                    <p:anim calcmode="lin" valueType="num">
                                      <p:cBhvr>
                                        <p:cTn id="140" dur="1000" fill="hold"/>
                                        <p:tgtEl>
                                          <p:spTgt spid="37"/>
                                        </p:tgtEl>
                                        <p:attrNameLst>
                                          <p:attrName>ppt_h</p:attrName>
                                        </p:attrNameLst>
                                      </p:cBhvr>
                                      <p:tavLst>
                                        <p:tav tm="0">
                                          <p:val>
                                            <p:fltVal val="0"/>
                                          </p:val>
                                        </p:tav>
                                        <p:tav tm="100000">
                                          <p:val>
                                            <p:strVal val="#ppt_h"/>
                                          </p:val>
                                        </p:tav>
                                      </p:tavLst>
                                    </p:anim>
                                    <p:anim calcmode="lin" valueType="num">
                                      <p:cBhvr>
                                        <p:cTn id="141" dur="1000" fill="hold"/>
                                        <p:tgtEl>
                                          <p:spTgt spid="37"/>
                                        </p:tgtEl>
                                        <p:attrNameLst>
                                          <p:attrName>style.rotation</p:attrName>
                                        </p:attrNameLst>
                                      </p:cBhvr>
                                      <p:tavLst>
                                        <p:tav tm="0">
                                          <p:val>
                                            <p:fltVal val="90"/>
                                          </p:val>
                                        </p:tav>
                                        <p:tav tm="100000">
                                          <p:val>
                                            <p:fltVal val="0"/>
                                          </p:val>
                                        </p:tav>
                                      </p:tavLst>
                                    </p:anim>
                                    <p:animEffect transition="in" filter="fade">
                                      <p:cBhvr>
                                        <p:cTn id="142" dur="10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P spid="37" grpId="0" animBg="1"/>
      <p:bldP spid="49" grpId="0"/>
      <p:bldP spid="49" grpId="1"/>
      <p:bldP spid="49" grpId="2"/>
      <p:bldP spid="49" grpId="3"/>
      <p:bldP spid="51"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a:spLocks noChangeArrowheads="1"/>
          </p:cNvSpPr>
          <p:nvPr/>
        </p:nvSpPr>
        <p:spPr bwMode="auto">
          <a:xfrm>
            <a:off x="250825" y="1556792"/>
            <a:ext cx="5761038" cy="1754326"/>
          </a:xfrm>
          <a:prstGeom prst="rect">
            <a:avLst/>
          </a:prstGeom>
          <a:noFill/>
          <a:ln w="9525">
            <a:noFill/>
            <a:miter lim="800000"/>
            <a:headEnd/>
            <a:tailEnd/>
          </a:ln>
        </p:spPr>
        <p:txBody>
          <a:bodyPr>
            <a:spAutoFit/>
          </a:bodyPr>
          <a:lstStyle/>
          <a:p>
            <a:pPr>
              <a:buFont typeface="Wingdings" pitchFamily="2" charset="2"/>
              <a:buChar char="n"/>
            </a:pPr>
            <a:r>
              <a:rPr lang="zh-CN" altLang="en-US" dirty="0">
                <a:solidFill>
                  <a:schemeClr val="tx1"/>
                </a:solidFill>
              </a:rPr>
              <a:t>  在百度平台上诞生了一批</a:t>
            </a:r>
            <a:endParaRPr lang="en-US" altLang="zh-CN" dirty="0">
              <a:solidFill>
                <a:schemeClr val="tx1"/>
              </a:solidFill>
            </a:endParaRPr>
          </a:p>
          <a:p>
            <a:pPr>
              <a:buFont typeface="Wingdings" pitchFamily="2" charset="2"/>
              <a:buChar char="ü"/>
            </a:pPr>
            <a:r>
              <a:rPr lang="zh-CN" altLang="en-US" dirty="0">
                <a:solidFill>
                  <a:schemeClr val="tx1"/>
                </a:solidFill>
              </a:rPr>
              <a:t>垂直应用</a:t>
            </a:r>
            <a:r>
              <a:rPr lang="en-US" altLang="zh-CN" dirty="0">
                <a:solidFill>
                  <a:schemeClr val="tx1"/>
                </a:solidFill>
              </a:rPr>
              <a:t>/</a:t>
            </a:r>
            <a:r>
              <a:rPr lang="zh-CN" altLang="en-US" dirty="0">
                <a:solidFill>
                  <a:schemeClr val="tx1"/>
                </a:solidFill>
              </a:rPr>
              <a:t>门户</a:t>
            </a:r>
            <a:r>
              <a:rPr lang="en-US" altLang="zh-CN" dirty="0">
                <a:solidFill>
                  <a:schemeClr val="tx1"/>
                </a:solidFill>
              </a:rPr>
              <a:t>-----</a:t>
            </a:r>
            <a:r>
              <a:rPr lang="zh-CN" altLang="en-US" dirty="0">
                <a:solidFill>
                  <a:schemeClr val="tx1"/>
                </a:solidFill>
              </a:rPr>
              <a:t>音乐</a:t>
            </a:r>
            <a:r>
              <a:rPr lang="en-US" altLang="zh-CN" dirty="0">
                <a:solidFill>
                  <a:schemeClr val="tx1"/>
                </a:solidFill>
              </a:rPr>
              <a:t>/</a:t>
            </a:r>
            <a:r>
              <a:rPr lang="zh-CN" altLang="en-US" dirty="0">
                <a:solidFill>
                  <a:schemeClr val="tx1"/>
                </a:solidFill>
              </a:rPr>
              <a:t>游戏</a:t>
            </a:r>
            <a:r>
              <a:rPr lang="en-US" altLang="zh-CN" dirty="0">
                <a:solidFill>
                  <a:schemeClr val="tx1"/>
                </a:solidFill>
              </a:rPr>
              <a:t>/</a:t>
            </a:r>
            <a:r>
              <a:rPr lang="zh-CN" altLang="en-US" dirty="0">
                <a:solidFill>
                  <a:schemeClr val="tx1"/>
                </a:solidFill>
              </a:rPr>
              <a:t>视频</a:t>
            </a:r>
            <a:r>
              <a:rPr lang="en-US" altLang="zh-CN" dirty="0">
                <a:solidFill>
                  <a:schemeClr val="tx1"/>
                </a:solidFill>
              </a:rPr>
              <a:t>/</a:t>
            </a:r>
            <a:r>
              <a:rPr lang="zh-CN" altLang="en-US" dirty="0">
                <a:solidFill>
                  <a:schemeClr val="tx1"/>
                </a:solidFill>
              </a:rPr>
              <a:t>去哪儿</a:t>
            </a:r>
            <a:r>
              <a:rPr lang="en-US" altLang="zh-CN" dirty="0">
                <a:solidFill>
                  <a:schemeClr val="tx1"/>
                </a:solidFill>
              </a:rPr>
              <a:t>/</a:t>
            </a:r>
            <a:r>
              <a:rPr lang="zh-CN" altLang="en-US" dirty="0">
                <a:solidFill>
                  <a:schemeClr val="tx1"/>
                </a:solidFill>
              </a:rPr>
              <a:t>安居客</a:t>
            </a:r>
            <a:r>
              <a:rPr lang="en-US" altLang="zh-CN" dirty="0">
                <a:solidFill>
                  <a:schemeClr val="tx1"/>
                </a:solidFill>
              </a:rPr>
              <a:t>/</a:t>
            </a:r>
            <a:r>
              <a:rPr lang="zh-CN" altLang="en-US" dirty="0">
                <a:solidFill>
                  <a:schemeClr val="tx1"/>
                </a:solidFill>
              </a:rPr>
              <a:t>分类信息等</a:t>
            </a:r>
            <a:endParaRPr lang="en-US" altLang="zh-CN" dirty="0">
              <a:solidFill>
                <a:schemeClr val="tx1"/>
              </a:solidFill>
            </a:endParaRPr>
          </a:p>
          <a:p>
            <a:pPr>
              <a:buFont typeface="Wingdings" pitchFamily="2" charset="2"/>
              <a:buChar char="ü"/>
            </a:pPr>
            <a:r>
              <a:rPr lang="zh-CN" altLang="en-US" dirty="0">
                <a:solidFill>
                  <a:schemeClr val="tx1"/>
                </a:solidFill>
              </a:rPr>
              <a:t>广告联盟</a:t>
            </a:r>
            <a:endParaRPr lang="en-US" altLang="zh-CN" dirty="0">
              <a:solidFill>
                <a:schemeClr val="tx1"/>
              </a:solidFill>
            </a:endParaRPr>
          </a:p>
          <a:p>
            <a:pPr>
              <a:buFont typeface="Wingdings" pitchFamily="2" charset="2"/>
              <a:buChar char="n"/>
            </a:pPr>
            <a:r>
              <a:rPr lang="zh-CN" altLang="en-US" dirty="0">
                <a:solidFill>
                  <a:schemeClr val="tx1"/>
                </a:solidFill>
              </a:rPr>
              <a:t>  这些新模式的核心竞争力：</a:t>
            </a:r>
            <a:r>
              <a:rPr lang="en-US" altLang="zh-CN" dirty="0">
                <a:solidFill>
                  <a:schemeClr val="tx1"/>
                </a:solidFill>
              </a:rPr>
              <a:t>SEO(Search Engine Optimization)+SEM</a:t>
            </a:r>
          </a:p>
        </p:txBody>
      </p:sp>
      <p:sp>
        <p:nvSpPr>
          <p:cNvPr id="4" name="TextBox 3"/>
          <p:cNvSpPr txBox="1">
            <a:spLocks noChangeArrowheads="1"/>
          </p:cNvSpPr>
          <p:nvPr/>
        </p:nvSpPr>
        <p:spPr bwMode="auto">
          <a:xfrm>
            <a:off x="323851" y="3789040"/>
            <a:ext cx="7705725" cy="2308324"/>
          </a:xfrm>
          <a:prstGeom prst="rect">
            <a:avLst/>
          </a:prstGeom>
          <a:noFill/>
          <a:ln w="9525">
            <a:noFill/>
            <a:miter lim="800000"/>
            <a:headEnd/>
            <a:tailEnd/>
          </a:ln>
        </p:spPr>
        <p:txBody>
          <a:bodyPr>
            <a:spAutoFit/>
          </a:bodyPr>
          <a:lstStyle/>
          <a:p>
            <a:pPr>
              <a:buFont typeface="Wingdings" pitchFamily="2" charset="2"/>
              <a:buChar char="n"/>
            </a:pPr>
            <a:r>
              <a:rPr lang="zh-CN" altLang="en-US" dirty="0">
                <a:solidFill>
                  <a:schemeClr val="tx1"/>
                </a:solidFill>
              </a:rPr>
              <a:t>  新模式的搜索引擎流量占比？</a:t>
            </a:r>
            <a:endParaRPr lang="en-US" altLang="zh-CN" dirty="0">
              <a:solidFill>
                <a:schemeClr val="tx1"/>
              </a:solidFill>
            </a:endParaRPr>
          </a:p>
          <a:p>
            <a:pPr>
              <a:buFont typeface="Wingdings" pitchFamily="2" charset="2"/>
              <a:buChar char="ü"/>
            </a:pPr>
            <a:r>
              <a:rPr lang="zh-CN" altLang="en-US" dirty="0">
                <a:solidFill>
                  <a:schemeClr val="tx1"/>
                </a:solidFill>
              </a:rPr>
              <a:t>携程，</a:t>
            </a:r>
            <a:r>
              <a:rPr lang="en-US" altLang="zh-CN" dirty="0" err="1">
                <a:solidFill>
                  <a:schemeClr val="tx1"/>
                </a:solidFill>
              </a:rPr>
              <a:t>Elong</a:t>
            </a:r>
            <a:r>
              <a:rPr lang="en-US" altLang="zh-CN" dirty="0">
                <a:solidFill>
                  <a:schemeClr val="tx1"/>
                </a:solidFill>
              </a:rPr>
              <a:t> (45%</a:t>
            </a:r>
            <a:r>
              <a:rPr lang="zh-CN" altLang="en-US" dirty="0">
                <a:solidFill>
                  <a:schemeClr val="tx1"/>
                </a:solidFill>
              </a:rPr>
              <a:t>的</a:t>
            </a:r>
            <a:r>
              <a:rPr lang="en-US" altLang="zh-CN" dirty="0">
                <a:solidFill>
                  <a:schemeClr val="tx1"/>
                </a:solidFill>
              </a:rPr>
              <a:t>1/3), </a:t>
            </a:r>
            <a:r>
              <a:rPr lang="zh-CN" altLang="en-US" dirty="0">
                <a:solidFill>
                  <a:schemeClr val="tx1"/>
                </a:solidFill>
              </a:rPr>
              <a:t>易车（</a:t>
            </a:r>
            <a:r>
              <a:rPr lang="en-US" altLang="zh-CN" dirty="0">
                <a:solidFill>
                  <a:schemeClr val="tx1"/>
                </a:solidFill>
              </a:rPr>
              <a:t>30%</a:t>
            </a:r>
            <a:r>
              <a:rPr lang="zh-CN" altLang="en-US" dirty="0">
                <a:solidFill>
                  <a:schemeClr val="tx1"/>
                </a:solidFill>
              </a:rPr>
              <a:t>），搜房（</a:t>
            </a:r>
            <a:r>
              <a:rPr lang="en-US" altLang="zh-CN" dirty="0">
                <a:solidFill>
                  <a:schemeClr val="tx1"/>
                </a:solidFill>
              </a:rPr>
              <a:t>20%</a:t>
            </a:r>
            <a:r>
              <a:rPr lang="zh-CN" altLang="en-US" dirty="0">
                <a:solidFill>
                  <a:schemeClr val="tx1"/>
                </a:solidFill>
              </a:rPr>
              <a:t>），去哪儿（</a:t>
            </a:r>
            <a:r>
              <a:rPr lang="en-US" altLang="zh-CN" dirty="0">
                <a:solidFill>
                  <a:schemeClr val="tx1"/>
                </a:solidFill>
              </a:rPr>
              <a:t>40%</a:t>
            </a:r>
            <a:r>
              <a:rPr lang="zh-CN" altLang="en-US" dirty="0">
                <a:solidFill>
                  <a:schemeClr val="tx1"/>
                </a:solidFill>
              </a:rPr>
              <a:t>）</a:t>
            </a:r>
            <a:endParaRPr lang="en-US" altLang="zh-CN" dirty="0">
              <a:solidFill>
                <a:schemeClr val="tx1"/>
              </a:solidFill>
            </a:endParaRPr>
          </a:p>
          <a:p>
            <a:pPr>
              <a:buFont typeface="Wingdings" pitchFamily="2" charset="2"/>
              <a:buChar char="ü"/>
            </a:pPr>
            <a:r>
              <a:rPr lang="zh-CN" altLang="en-US" dirty="0">
                <a:solidFill>
                  <a:schemeClr val="tx1"/>
                </a:solidFill>
              </a:rPr>
              <a:t>当当（不到</a:t>
            </a:r>
            <a:r>
              <a:rPr lang="en-US" altLang="zh-CN" dirty="0">
                <a:solidFill>
                  <a:schemeClr val="tx1"/>
                </a:solidFill>
              </a:rPr>
              <a:t>20%</a:t>
            </a:r>
            <a:r>
              <a:rPr lang="zh-CN" altLang="en-US" dirty="0">
                <a:solidFill>
                  <a:schemeClr val="tx1"/>
                </a:solidFill>
              </a:rPr>
              <a:t>），淘宝（</a:t>
            </a:r>
            <a:r>
              <a:rPr lang="en-US" altLang="zh-CN" dirty="0">
                <a:solidFill>
                  <a:schemeClr val="tx1"/>
                </a:solidFill>
              </a:rPr>
              <a:t>0</a:t>
            </a:r>
            <a:r>
              <a:rPr lang="zh-CN" altLang="en-US" dirty="0">
                <a:solidFill>
                  <a:schemeClr val="tx1"/>
                </a:solidFill>
              </a:rPr>
              <a:t>），优酷，金融界，网络游戏（线上与地面推广）</a:t>
            </a:r>
            <a:endParaRPr lang="en-US" altLang="zh-CN" dirty="0">
              <a:solidFill>
                <a:schemeClr val="tx1"/>
              </a:solidFill>
            </a:endParaRPr>
          </a:p>
          <a:p>
            <a:pPr>
              <a:buFont typeface="Wingdings" pitchFamily="2" charset="2"/>
              <a:buChar char="ü"/>
            </a:pPr>
            <a:r>
              <a:rPr lang="en-US" altLang="zh-CN" dirty="0">
                <a:solidFill>
                  <a:schemeClr val="tx1"/>
                </a:solidFill>
              </a:rPr>
              <a:t>58</a:t>
            </a:r>
            <a:r>
              <a:rPr lang="zh-CN" altLang="en-US" dirty="0">
                <a:solidFill>
                  <a:schemeClr val="tx1"/>
                </a:solidFill>
              </a:rPr>
              <a:t>同城，赶集网，大众点评，齐家</a:t>
            </a:r>
            <a:endParaRPr lang="en-US" altLang="zh-CN" dirty="0">
              <a:solidFill>
                <a:schemeClr val="tx1"/>
              </a:solidFill>
            </a:endParaRPr>
          </a:p>
          <a:p>
            <a:pPr>
              <a:buFont typeface="Wingdings" pitchFamily="2" charset="2"/>
              <a:buChar char="n"/>
            </a:pPr>
            <a:r>
              <a:rPr lang="zh-CN" altLang="en-US" dirty="0">
                <a:solidFill>
                  <a:schemeClr val="tx1"/>
                </a:solidFill>
              </a:rPr>
              <a:t> 谁真正跑了出来？</a:t>
            </a:r>
            <a:endParaRPr lang="en-US" altLang="zh-CN" dirty="0">
              <a:solidFill>
                <a:schemeClr val="tx1"/>
              </a:solidFill>
            </a:endParaRPr>
          </a:p>
          <a:p>
            <a:r>
              <a:rPr lang="zh-CN" altLang="en-US" b="1" dirty="0">
                <a:solidFill>
                  <a:schemeClr val="tx1"/>
                </a:solidFill>
              </a:rPr>
              <a:t>流量占比低的：除了品牌，很多核心竞争力在线下</a:t>
            </a:r>
            <a:endParaRPr lang="en-US" altLang="zh-CN" b="1" dirty="0">
              <a:solidFill>
                <a:schemeClr val="tx1"/>
              </a:solidFill>
            </a:endParaRPr>
          </a:p>
          <a:p>
            <a:r>
              <a:rPr lang="zh-CN" altLang="en-US" dirty="0">
                <a:solidFill>
                  <a:schemeClr val="tx1"/>
                </a:solidFill>
              </a:rPr>
              <a:t>流量占比高的： </a:t>
            </a:r>
            <a:r>
              <a:rPr lang="en-US" altLang="zh-CN" dirty="0">
                <a:solidFill>
                  <a:schemeClr val="tx1"/>
                </a:solidFill>
              </a:rPr>
              <a:t>40</a:t>
            </a:r>
            <a:r>
              <a:rPr lang="zh-CN" altLang="en-US" dirty="0">
                <a:solidFill>
                  <a:schemeClr val="tx1"/>
                </a:solidFill>
              </a:rPr>
              <a:t>，</a:t>
            </a:r>
            <a:r>
              <a:rPr lang="en-US" altLang="zh-CN" dirty="0">
                <a:solidFill>
                  <a:schemeClr val="tx1"/>
                </a:solidFill>
              </a:rPr>
              <a:t>50</a:t>
            </a:r>
            <a:r>
              <a:rPr lang="zh-CN" altLang="en-US" dirty="0">
                <a:solidFill>
                  <a:schemeClr val="tx1"/>
                </a:solidFill>
              </a:rPr>
              <a:t>的同志们还在挣扎当中</a:t>
            </a:r>
            <a:endParaRPr lang="en-US" altLang="zh-CN" dirty="0">
              <a:solidFill>
                <a:schemeClr val="tx1"/>
              </a:solidFill>
            </a:endParaRPr>
          </a:p>
        </p:txBody>
      </p:sp>
      <p:sp>
        <p:nvSpPr>
          <p:cNvPr id="21507" name="TextBox 4"/>
          <p:cNvSpPr txBox="1">
            <a:spLocks noChangeArrowheads="1"/>
          </p:cNvSpPr>
          <p:nvPr/>
        </p:nvSpPr>
        <p:spPr bwMode="auto">
          <a:xfrm>
            <a:off x="323851" y="334963"/>
            <a:ext cx="5976938" cy="369332"/>
          </a:xfrm>
          <a:prstGeom prst="rect">
            <a:avLst/>
          </a:prstGeom>
          <a:noFill/>
          <a:ln w="9525">
            <a:noFill/>
            <a:miter lim="800000"/>
            <a:headEnd/>
            <a:tailEnd/>
          </a:ln>
        </p:spPr>
        <p:txBody>
          <a:bodyPr>
            <a:spAutoFit/>
          </a:bodyPr>
          <a:lstStyle/>
          <a:p>
            <a:r>
              <a:rPr lang="zh-CN" altLang="en-US" sz="1800">
                <a:solidFill>
                  <a:schemeClr val="bg1"/>
                </a:solidFill>
              </a:rPr>
              <a:t>百度平台现状</a:t>
            </a:r>
            <a:r>
              <a:rPr lang="en-US" altLang="zh-CN" sz="1800">
                <a:solidFill>
                  <a:schemeClr val="bg1"/>
                </a:solidFill>
              </a:rPr>
              <a:t>---</a:t>
            </a:r>
            <a:r>
              <a:rPr lang="zh-CN" altLang="en-US" sz="1800">
                <a:solidFill>
                  <a:schemeClr val="bg1"/>
                </a:solidFill>
              </a:rPr>
              <a:t>冯唐易老，李广难封</a:t>
            </a:r>
          </a:p>
        </p:txBody>
      </p:sp>
    </p:spTree>
    <p:extLst>
      <p:ext uri="{BB962C8B-B14F-4D97-AF65-F5344CB8AC3E}">
        <p14:creationId xmlns:p14="http://schemas.microsoft.com/office/powerpoint/2010/main" xmlns="" val="422518232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iterate type="lt">
                                    <p:tmPct val="5000"/>
                                  </p:iterate>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90"/>
                                          </p:val>
                                        </p:tav>
                                        <p:tav tm="100000">
                                          <p:val>
                                            <p:fltVal val="0"/>
                                          </p:val>
                                        </p:tav>
                                      </p:tavLst>
                                    </p:anim>
                                    <p:animEffect transition="in" filter="fade">
                                      <p:cBhvr>
                                        <p:cTn id="10" dur="10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Effect transition="in" filter="fade">
                                      <p:cBhvr>
                                        <p:cTn id="15" dur="2000"/>
                                        <p:tgtEl>
                                          <p:spTgt spid="4">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9" presetClass="entr" presetSubtype="0" fill="hold" nodeType="clickEffect">
                                  <p:stCondLst>
                                    <p:cond delay="0"/>
                                  </p:stCondLst>
                                  <p:childTnLst>
                                    <p:set>
                                      <p:cBhvr>
                                        <p:cTn id="19" dur="1" fill="hold">
                                          <p:stCondLst>
                                            <p:cond delay="0"/>
                                          </p:stCondLst>
                                        </p:cTn>
                                        <p:tgtEl>
                                          <p:spTgt spid="4">
                                            <p:txEl>
                                              <p:pRg st="1" end="1"/>
                                            </p:txEl>
                                          </p:spTgt>
                                        </p:tgtEl>
                                        <p:attrNameLst>
                                          <p:attrName>style.visibility</p:attrName>
                                        </p:attrNameLst>
                                      </p:cBhvr>
                                      <p:to>
                                        <p:strVal val="visible"/>
                                      </p:to>
                                    </p:set>
                                    <p:anim calcmode="lin" valueType="num">
                                      <p:cBhvr>
                                        <p:cTn id="20" dur="1000" fill="hold"/>
                                        <p:tgtEl>
                                          <p:spTgt spid="4">
                                            <p:txEl>
                                              <p:pRg st="1" end="1"/>
                                            </p:txEl>
                                          </p:spTgt>
                                        </p:tgtEl>
                                        <p:attrNameLst>
                                          <p:attrName>ppt_x</p:attrName>
                                        </p:attrNameLst>
                                      </p:cBhvr>
                                      <p:tavLst>
                                        <p:tav tm="0">
                                          <p:val>
                                            <p:strVal val="#ppt_x-.2"/>
                                          </p:val>
                                        </p:tav>
                                        <p:tav tm="100000">
                                          <p:val>
                                            <p:strVal val="#ppt_x"/>
                                          </p:val>
                                        </p:tav>
                                      </p:tavLst>
                                    </p:anim>
                                    <p:anim calcmode="lin" valueType="num">
                                      <p:cBhvr>
                                        <p:cTn id="21" dur="1000" fill="hold"/>
                                        <p:tgtEl>
                                          <p:spTgt spid="4">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22" dur="1000"/>
                                        <p:tgtEl>
                                          <p:spTgt spid="4">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9" presetClass="entr" presetSubtype="0" fill="hold" nodeType="clickEffect">
                                  <p:stCondLst>
                                    <p:cond delay="0"/>
                                  </p:stCondLst>
                                  <p:childTnLst>
                                    <p:set>
                                      <p:cBhvr>
                                        <p:cTn id="26" dur="1" fill="hold">
                                          <p:stCondLst>
                                            <p:cond delay="0"/>
                                          </p:stCondLst>
                                        </p:cTn>
                                        <p:tgtEl>
                                          <p:spTgt spid="4">
                                            <p:txEl>
                                              <p:pRg st="2" end="2"/>
                                            </p:txEl>
                                          </p:spTgt>
                                        </p:tgtEl>
                                        <p:attrNameLst>
                                          <p:attrName>style.visibility</p:attrName>
                                        </p:attrNameLst>
                                      </p:cBhvr>
                                      <p:to>
                                        <p:strVal val="visible"/>
                                      </p:to>
                                    </p:set>
                                    <p:anim calcmode="lin" valueType="num">
                                      <p:cBhvr>
                                        <p:cTn id="27" dur="1000" fill="hold"/>
                                        <p:tgtEl>
                                          <p:spTgt spid="4">
                                            <p:txEl>
                                              <p:pRg st="2" end="2"/>
                                            </p:txEl>
                                          </p:spTgt>
                                        </p:tgtEl>
                                        <p:attrNameLst>
                                          <p:attrName>ppt_x</p:attrName>
                                        </p:attrNameLst>
                                      </p:cBhvr>
                                      <p:tavLst>
                                        <p:tav tm="0">
                                          <p:val>
                                            <p:strVal val="#ppt_x-.2"/>
                                          </p:val>
                                        </p:tav>
                                        <p:tav tm="100000">
                                          <p:val>
                                            <p:strVal val="#ppt_x"/>
                                          </p:val>
                                        </p:tav>
                                      </p:tavLst>
                                    </p:anim>
                                    <p:anim calcmode="lin" valueType="num">
                                      <p:cBhvr>
                                        <p:cTn id="28" dur="1000" fill="hold"/>
                                        <p:tgtEl>
                                          <p:spTgt spid="4">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29" dur="1000"/>
                                        <p:tgtEl>
                                          <p:spTgt spid="4">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9" presetClass="entr" presetSubtype="0" fill="hold" nodeType="clickEffect">
                                  <p:stCondLst>
                                    <p:cond delay="0"/>
                                  </p:stCondLst>
                                  <p:childTnLst>
                                    <p:set>
                                      <p:cBhvr>
                                        <p:cTn id="33" dur="1" fill="hold">
                                          <p:stCondLst>
                                            <p:cond delay="0"/>
                                          </p:stCondLst>
                                        </p:cTn>
                                        <p:tgtEl>
                                          <p:spTgt spid="4">
                                            <p:txEl>
                                              <p:pRg st="3" end="3"/>
                                            </p:txEl>
                                          </p:spTgt>
                                        </p:tgtEl>
                                        <p:attrNameLst>
                                          <p:attrName>style.visibility</p:attrName>
                                        </p:attrNameLst>
                                      </p:cBhvr>
                                      <p:to>
                                        <p:strVal val="visible"/>
                                      </p:to>
                                    </p:set>
                                    <p:anim calcmode="lin" valueType="num">
                                      <p:cBhvr>
                                        <p:cTn id="34" dur="1000" fill="hold"/>
                                        <p:tgtEl>
                                          <p:spTgt spid="4">
                                            <p:txEl>
                                              <p:pRg st="3" end="3"/>
                                            </p:txEl>
                                          </p:spTgt>
                                        </p:tgtEl>
                                        <p:attrNameLst>
                                          <p:attrName>ppt_x</p:attrName>
                                        </p:attrNameLst>
                                      </p:cBhvr>
                                      <p:tavLst>
                                        <p:tav tm="0">
                                          <p:val>
                                            <p:strVal val="#ppt_x-.2"/>
                                          </p:val>
                                        </p:tav>
                                        <p:tav tm="100000">
                                          <p:val>
                                            <p:strVal val="#ppt_x"/>
                                          </p:val>
                                        </p:tav>
                                      </p:tavLst>
                                    </p:anim>
                                    <p:anim calcmode="lin" valueType="num">
                                      <p:cBhvr>
                                        <p:cTn id="35" dur="1000" fill="hold"/>
                                        <p:tgtEl>
                                          <p:spTgt spid="4">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36" dur="1000"/>
                                        <p:tgtEl>
                                          <p:spTgt spid="4">
                                            <p:txEl>
                                              <p:pRg st="3" end="3"/>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7" presetClass="entr" presetSubtype="10" fill="hold" nodeType="clickEffect">
                                  <p:stCondLst>
                                    <p:cond delay="0"/>
                                  </p:stCondLst>
                                  <p:childTnLst>
                                    <p:set>
                                      <p:cBhvr>
                                        <p:cTn id="40" dur="1" fill="hold">
                                          <p:stCondLst>
                                            <p:cond delay="0"/>
                                          </p:stCondLst>
                                        </p:cTn>
                                        <p:tgtEl>
                                          <p:spTgt spid="4">
                                            <p:txEl>
                                              <p:pRg st="4" end="4"/>
                                            </p:txEl>
                                          </p:spTgt>
                                        </p:tgtEl>
                                        <p:attrNameLst>
                                          <p:attrName>style.visibility</p:attrName>
                                        </p:attrNameLst>
                                      </p:cBhvr>
                                      <p:to>
                                        <p:strVal val="visible"/>
                                      </p:to>
                                    </p:set>
                                    <p:anim calcmode="lin" valueType="num">
                                      <p:cBhvr>
                                        <p:cTn id="41" dur="500" fill="hold"/>
                                        <p:tgtEl>
                                          <p:spTgt spid="4">
                                            <p:txEl>
                                              <p:pRg st="4" end="4"/>
                                            </p:txEl>
                                          </p:spTgt>
                                        </p:tgtEl>
                                        <p:attrNameLst>
                                          <p:attrName>ppt_w</p:attrName>
                                        </p:attrNameLst>
                                      </p:cBhvr>
                                      <p:tavLst>
                                        <p:tav tm="0">
                                          <p:val>
                                            <p:fltVal val="0"/>
                                          </p:val>
                                        </p:tav>
                                        <p:tav tm="100000">
                                          <p:val>
                                            <p:strVal val="#ppt_w"/>
                                          </p:val>
                                        </p:tav>
                                      </p:tavLst>
                                    </p:anim>
                                    <p:anim calcmode="lin" valueType="num">
                                      <p:cBhvr>
                                        <p:cTn id="42" dur="500" fill="hold"/>
                                        <p:tgtEl>
                                          <p:spTgt spid="4">
                                            <p:txEl>
                                              <p:pRg st="4" end="4"/>
                                            </p:txEl>
                                          </p:spTgt>
                                        </p:tgtEl>
                                        <p:attrNameLst>
                                          <p:attrName>ppt_h</p:attrName>
                                        </p:attrNameLst>
                                      </p:cBhvr>
                                      <p:tavLst>
                                        <p:tav tm="0">
                                          <p:val>
                                            <p:strVal val="#ppt_h"/>
                                          </p:val>
                                        </p:tav>
                                        <p:tav tm="100000">
                                          <p:val>
                                            <p:strVal val="#ppt_h"/>
                                          </p:val>
                                        </p:tav>
                                      </p:tavLst>
                                    </p:anim>
                                  </p:childTnLst>
                                </p:cTn>
                              </p:par>
                            </p:childTnLst>
                          </p:cTn>
                        </p:par>
                      </p:childTnLst>
                    </p:cTn>
                  </p:par>
                  <p:par>
                    <p:cTn id="43" fill="hold">
                      <p:stCondLst>
                        <p:cond delay="indefinite"/>
                      </p:stCondLst>
                      <p:childTnLst>
                        <p:par>
                          <p:cTn id="44" fill="hold">
                            <p:stCondLst>
                              <p:cond delay="0"/>
                            </p:stCondLst>
                            <p:childTnLst>
                              <p:par>
                                <p:cTn id="45" presetID="29" presetClass="entr" presetSubtype="0" fill="hold" nodeType="clickEffect">
                                  <p:stCondLst>
                                    <p:cond delay="0"/>
                                  </p:stCondLst>
                                  <p:childTnLst>
                                    <p:set>
                                      <p:cBhvr>
                                        <p:cTn id="46" dur="1" fill="hold">
                                          <p:stCondLst>
                                            <p:cond delay="0"/>
                                          </p:stCondLst>
                                        </p:cTn>
                                        <p:tgtEl>
                                          <p:spTgt spid="4">
                                            <p:txEl>
                                              <p:pRg st="5" end="5"/>
                                            </p:txEl>
                                          </p:spTgt>
                                        </p:tgtEl>
                                        <p:attrNameLst>
                                          <p:attrName>style.visibility</p:attrName>
                                        </p:attrNameLst>
                                      </p:cBhvr>
                                      <p:to>
                                        <p:strVal val="visible"/>
                                      </p:to>
                                    </p:set>
                                    <p:anim calcmode="lin" valueType="num">
                                      <p:cBhvr>
                                        <p:cTn id="47" dur="1000" fill="hold"/>
                                        <p:tgtEl>
                                          <p:spTgt spid="4">
                                            <p:txEl>
                                              <p:pRg st="5" end="5"/>
                                            </p:txEl>
                                          </p:spTgt>
                                        </p:tgtEl>
                                        <p:attrNameLst>
                                          <p:attrName>ppt_x</p:attrName>
                                        </p:attrNameLst>
                                      </p:cBhvr>
                                      <p:tavLst>
                                        <p:tav tm="0">
                                          <p:val>
                                            <p:strVal val="#ppt_x-.2"/>
                                          </p:val>
                                        </p:tav>
                                        <p:tav tm="100000">
                                          <p:val>
                                            <p:strVal val="#ppt_x"/>
                                          </p:val>
                                        </p:tav>
                                      </p:tavLst>
                                    </p:anim>
                                    <p:anim calcmode="lin" valueType="num">
                                      <p:cBhvr>
                                        <p:cTn id="48" dur="1000" fill="hold"/>
                                        <p:tgtEl>
                                          <p:spTgt spid="4">
                                            <p:txEl>
                                              <p:pRg st="5" end="5"/>
                                            </p:txEl>
                                          </p:spTgt>
                                        </p:tgtEl>
                                        <p:attrNameLst>
                                          <p:attrName>ppt_y</p:attrName>
                                        </p:attrNameLst>
                                      </p:cBhvr>
                                      <p:tavLst>
                                        <p:tav tm="0">
                                          <p:val>
                                            <p:strVal val="#ppt_y"/>
                                          </p:val>
                                        </p:tav>
                                        <p:tav tm="100000">
                                          <p:val>
                                            <p:strVal val="#ppt_y"/>
                                          </p:val>
                                        </p:tav>
                                      </p:tavLst>
                                    </p:anim>
                                    <p:animEffect transition="in" filter="wipe(right)" prLst="gradientSize: 0.1">
                                      <p:cBhvr>
                                        <p:cTn id="49" dur="1000"/>
                                        <p:tgtEl>
                                          <p:spTgt spid="4">
                                            <p:txEl>
                                              <p:pRg st="5" end="5"/>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7" presetClass="entr" presetSubtype="10" fill="hold" nodeType="clickEffect">
                                  <p:stCondLst>
                                    <p:cond delay="0"/>
                                  </p:stCondLst>
                                  <p:childTnLst>
                                    <p:set>
                                      <p:cBhvr>
                                        <p:cTn id="53" dur="1" fill="hold">
                                          <p:stCondLst>
                                            <p:cond delay="0"/>
                                          </p:stCondLst>
                                        </p:cTn>
                                        <p:tgtEl>
                                          <p:spTgt spid="4">
                                            <p:txEl>
                                              <p:pRg st="6" end="6"/>
                                            </p:txEl>
                                          </p:spTgt>
                                        </p:tgtEl>
                                        <p:attrNameLst>
                                          <p:attrName>style.visibility</p:attrName>
                                        </p:attrNameLst>
                                      </p:cBhvr>
                                      <p:to>
                                        <p:strVal val="visible"/>
                                      </p:to>
                                    </p:set>
                                    <p:anim calcmode="lin" valueType="num">
                                      <p:cBhvr>
                                        <p:cTn id="54" dur="500" fill="hold"/>
                                        <p:tgtEl>
                                          <p:spTgt spid="4">
                                            <p:txEl>
                                              <p:pRg st="6" end="6"/>
                                            </p:txEl>
                                          </p:spTgt>
                                        </p:tgtEl>
                                        <p:attrNameLst>
                                          <p:attrName>ppt_w</p:attrName>
                                        </p:attrNameLst>
                                      </p:cBhvr>
                                      <p:tavLst>
                                        <p:tav tm="0">
                                          <p:val>
                                            <p:fltVal val="0"/>
                                          </p:val>
                                        </p:tav>
                                        <p:tav tm="100000">
                                          <p:val>
                                            <p:strVal val="#ppt_w"/>
                                          </p:val>
                                        </p:tav>
                                      </p:tavLst>
                                    </p:anim>
                                    <p:anim calcmode="lin" valueType="num">
                                      <p:cBhvr>
                                        <p:cTn id="55" dur="500" fill="hold"/>
                                        <p:tgtEl>
                                          <p:spTgt spid="4">
                                            <p:txEl>
                                              <p:pRg st="6" end="6"/>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baidu1.PNG"/>
          <p:cNvPicPr>
            <a:picLocks noChangeAspect="1" noChangeArrowheads="1"/>
          </p:cNvPicPr>
          <p:nvPr/>
        </p:nvPicPr>
        <p:blipFill>
          <a:blip r:embed="rId2"/>
          <a:srcRect/>
          <a:stretch>
            <a:fillRect/>
          </a:stretch>
        </p:blipFill>
        <p:spPr bwMode="auto">
          <a:xfrm>
            <a:off x="3059113" y="1349376"/>
            <a:ext cx="5427662" cy="809625"/>
          </a:xfrm>
          <a:prstGeom prst="rect">
            <a:avLst/>
          </a:prstGeom>
          <a:noFill/>
          <a:ln w="9525">
            <a:noFill/>
            <a:miter lim="800000"/>
            <a:headEnd/>
            <a:tailEnd/>
          </a:ln>
        </p:spPr>
      </p:pic>
      <p:pic>
        <p:nvPicPr>
          <p:cNvPr id="5" name="图片 4" descr="baidu2.PNG"/>
          <p:cNvPicPr>
            <a:picLocks noChangeAspect="1" noChangeArrowheads="1"/>
          </p:cNvPicPr>
          <p:nvPr/>
        </p:nvPicPr>
        <p:blipFill>
          <a:blip r:embed="rId3"/>
          <a:srcRect/>
          <a:stretch>
            <a:fillRect/>
          </a:stretch>
        </p:blipFill>
        <p:spPr bwMode="auto">
          <a:xfrm>
            <a:off x="3044827" y="1879600"/>
            <a:ext cx="5127625" cy="685800"/>
          </a:xfrm>
          <a:prstGeom prst="rect">
            <a:avLst/>
          </a:prstGeom>
          <a:noFill/>
          <a:ln w="9525">
            <a:noFill/>
            <a:miter lim="800000"/>
            <a:headEnd/>
            <a:tailEnd/>
          </a:ln>
        </p:spPr>
      </p:pic>
      <p:sp>
        <p:nvSpPr>
          <p:cNvPr id="10" name="TextBox 9"/>
          <p:cNvSpPr txBox="1">
            <a:spLocks noChangeArrowheads="1"/>
          </p:cNvSpPr>
          <p:nvPr/>
        </p:nvSpPr>
        <p:spPr bwMode="auto">
          <a:xfrm>
            <a:off x="3887790" y="1268417"/>
            <a:ext cx="576262" cy="461665"/>
          </a:xfrm>
          <a:prstGeom prst="rect">
            <a:avLst/>
          </a:prstGeom>
          <a:noFill/>
          <a:ln w="9525">
            <a:noFill/>
            <a:miter lim="800000"/>
            <a:headEnd/>
            <a:tailEnd/>
          </a:ln>
        </p:spPr>
        <p:txBody>
          <a:bodyPr>
            <a:spAutoFit/>
          </a:bodyPr>
          <a:lstStyle/>
          <a:p>
            <a:r>
              <a:rPr lang="zh-CN" altLang="en-US" sz="1200">
                <a:solidFill>
                  <a:schemeClr val="tx1"/>
                </a:solidFill>
              </a:rPr>
              <a:t>  视频</a:t>
            </a:r>
          </a:p>
        </p:txBody>
      </p:sp>
      <p:cxnSp>
        <p:nvCxnSpPr>
          <p:cNvPr id="12" name="肘形连接符 11"/>
          <p:cNvCxnSpPr>
            <a:cxnSpLocks noChangeShapeType="1"/>
          </p:cNvCxnSpPr>
          <p:nvPr/>
        </p:nvCxnSpPr>
        <p:spPr bwMode="auto">
          <a:xfrm flipV="1">
            <a:off x="3600450" y="1493838"/>
            <a:ext cx="431800" cy="215900"/>
          </a:xfrm>
          <a:prstGeom prst="bentConnector3">
            <a:avLst>
              <a:gd name="adj1" fmla="val 50000"/>
            </a:avLst>
          </a:prstGeom>
          <a:noFill/>
          <a:ln w="50800">
            <a:solidFill>
              <a:schemeClr val="tx1"/>
            </a:solidFill>
            <a:round/>
            <a:headEnd/>
            <a:tailEnd/>
          </a:ln>
        </p:spPr>
      </p:cxnSp>
      <p:sp>
        <p:nvSpPr>
          <p:cNvPr id="13" name="TextBox 12"/>
          <p:cNvSpPr txBox="1">
            <a:spLocks noChangeArrowheads="1"/>
          </p:cNvSpPr>
          <p:nvPr/>
        </p:nvSpPr>
        <p:spPr bwMode="auto">
          <a:xfrm>
            <a:off x="6769102" y="1303341"/>
            <a:ext cx="576263" cy="461665"/>
          </a:xfrm>
          <a:prstGeom prst="rect">
            <a:avLst/>
          </a:prstGeom>
          <a:noFill/>
          <a:ln w="9525">
            <a:noFill/>
            <a:miter lim="800000"/>
            <a:headEnd/>
            <a:tailEnd/>
          </a:ln>
        </p:spPr>
        <p:txBody>
          <a:bodyPr>
            <a:spAutoFit/>
          </a:bodyPr>
          <a:lstStyle/>
          <a:p>
            <a:r>
              <a:rPr lang="zh-CN" altLang="en-US" sz="1200">
                <a:solidFill>
                  <a:schemeClr val="tx1"/>
                </a:solidFill>
              </a:rPr>
              <a:t>  软件</a:t>
            </a:r>
          </a:p>
        </p:txBody>
      </p:sp>
      <p:cxnSp>
        <p:nvCxnSpPr>
          <p:cNvPr id="14" name="肘形连接符 13"/>
          <p:cNvCxnSpPr>
            <a:cxnSpLocks noChangeShapeType="1"/>
          </p:cNvCxnSpPr>
          <p:nvPr/>
        </p:nvCxnSpPr>
        <p:spPr bwMode="auto">
          <a:xfrm flipV="1">
            <a:off x="6480177" y="1493838"/>
            <a:ext cx="431800" cy="215900"/>
          </a:xfrm>
          <a:prstGeom prst="bentConnector3">
            <a:avLst>
              <a:gd name="adj1" fmla="val 50000"/>
            </a:avLst>
          </a:prstGeom>
          <a:noFill/>
          <a:ln w="50800">
            <a:solidFill>
              <a:schemeClr val="tx1"/>
            </a:solidFill>
            <a:round/>
            <a:headEnd/>
            <a:tailEnd/>
          </a:ln>
        </p:spPr>
      </p:cxnSp>
      <p:cxnSp>
        <p:nvCxnSpPr>
          <p:cNvPr id="15" name="肘形连接符 14"/>
          <p:cNvCxnSpPr>
            <a:cxnSpLocks noChangeShapeType="1"/>
          </p:cNvCxnSpPr>
          <p:nvPr/>
        </p:nvCxnSpPr>
        <p:spPr bwMode="auto">
          <a:xfrm flipV="1">
            <a:off x="8137525" y="1493842"/>
            <a:ext cx="350838" cy="225425"/>
          </a:xfrm>
          <a:prstGeom prst="bentConnector3">
            <a:avLst>
              <a:gd name="adj1" fmla="val 50000"/>
            </a:avLst>
          </a:prstGeom>
          <a:noFill/>
          <a:ln w="50800">
            <a:solidFill>
              <a:schemeClr val="tx1"/>
            </a:solidFill>
            <a:round/>
            <a:headEnd/>
            <a:tailEnd/>
          </a:ln>
        </p:spPr>
      </p:cxnSp>
      <p:sp>
        <p:nvSpPr>
          <p:cNvPr id="17" name="TextBox 16"/>
          <p:cNvSpPr txBox="1">
            <a:spLocks noChangeArrowheads="1"/>
          </p:cNvSpPr>
          <p:nvPr/>
        </p:nvSpPr>
        <p:spPr bwMode="auto">
          <a:xfrm>
            <a:off x="8353426" y="1316042"/>
            <a:ext cx="1042988" cy="276999"/>
          </a:xfrm>
          <a:prstGeom prst="rect">
            <a:avLst/>
          </a:prstGeom>
          <a:noFill/>
          <a:ln w="9525">
            <a:noFill/>
            <a:miter lim="800000"/>
            <a:headEnd/>
            <a:tailEnd/>
          </a:ln>
        </p:spPr>
        <p:txBody>
          <a:bodyPr>
            <a:spAutoFit/>
          </a:bodyPr>
          <a:lstStyle/>
          <a:p>
            <a:r>
              <a:rPr lang="zh-CN" altLang="en-US" sz="1200">
                <a:solidFill>
                  <a:schemeClr val="tx1"/>
                </a:solidFill>
              </a:rPr>
              <a:t>  电子商务</a:t>
            </a:r>
          </a:p>
        </p:txBody>
      </p:sp>
      <p:cxnSp>
        <p:nvCxnSpPr>
          <p:cNvPr id="19" name="肘形连接符 18"/>
          <p:cNvCxnSpPr>
            <a:cxnSpLocks noChangeShapeType="1"/>
          </p:cNvCxnSpPr>
          <p:nvPr/>
        </p:nvCxnSpPr>
        <p:spPr bwMode="auto">
          <a:xfrm>
            <a:off x="6516690" y="2276479"/>
            <a:ext cx="358775" cy="144463"/>
          </a:xfrm>
          <a:prstGeom prst="bentConnector3">
            <a:avLst>
              <a:gd name="adj1" fmla="val 50000"/>
            </a:avLst>
          </a:prstGeom>
          <a:noFill/>
          <a:ln w="50800">
            <a:solidFill>
              <a:schemeClr val="tx1"/>
            </a:solidFill>
            <a:round/>
            <a:headEnd/>
            <a:tailEnd/>
          </a:ln>
        </p:spPr>
      </p:cxnSp>
      <p:sp>
        <p:nvSpPr>
          <p:cNvPr id="20" name="TextBox 19"/>
          <p:cNvSpPr txBox="1">
            <a:spLocks noChangeArrowheads="1"/>
          </p:cNvSpPr>
          <p:nvPr/>
        </p:nvSpPr>
        <p:spPr bwMode="auto">
          <a:xfrm>
            <a:off x="6732588" y="2276479"/>
            <a:ext cx="576262" cy="461665"/>
          </a:xfrm>
          <a:prstGeom prst="rect">
            <a:avLst/>
          </a:prstGeom>
          <a:noFill/>
          <a:ln w="9525">
            <a:noFill/>
            <a:miter lim="800000"/>
            <a:headEnd/>
            <a:tailEnd/>
          </a:ln>
        </p:spPr>
        <p:txBody>
          <a:bodyPr>
            <a:spAutoFit/>
          </a:bodyPr>
          <a:lstStyle/>
          <a:p>
            <a:r>
              <a:rPr lang="zh-CN" altLang="en-US" sz="1200">
                <a:solidFill>
                  <a:schemeClr val="tx1"/>
                </a:solidFill>
              </a:rPr>
              <a:t>  音乐</a:t>
            </a:r>
          </a:p>
        </p:txBody>
      </p:sp>
      <p:sp>
        <p:nvSpPr>
          <p:cNvPr id="22539" name="TextBox 20"/>
          <p:cNvSpPr txBox="1">
            <a:spLocks noChangeArrowheads="1"/>
          </p:cNvSpPr>
          <p:nvPr/>
        </p:nvSpPr>
        <p:spPr bwMode="auto">
          <a:xfrm>
            <a:off x="395288" y="333376"/>
            <a:ext cx="5905500" cy="369332"/>
          </a:xfrm>
          <a:prstGeom prst="rect">
            <a:avLst/>
          </a:prstGeom>
          <a:noFill/>
          <a:ln w="9525">
            <a:noFill/>
            <a:miter lim="800000"/>
            <a:headEnd/>
            <a:tailEnd/>
          </a:ln>
        </p:spPr>
        <p:txBody>
          <a:bodyPr>
            <a:spAutoFit/>
          </a:bodyPr>
          <a:lstStyle/>
          <a:p>
            <a:r>
              <a:rPr lang="zh-CN" altLang="en-US" sz="1800">
                <a:solidFill>
                  <a:schemeClr val="bg1"/>
                </a:solidFill>
              </a:rPr>
              <a:t>形成百度平台格局的原因</a:t>
            </a:r>
          </a:p>
        </p:txBody>
      </p:sp>
      <p:sp>
        <p:nvSpPr>
          <p:cNvPr id="22" name="TextBox 21"/>
          <p:cNvSpPr txBox="1">
            <a:spLocks noChangeArrowheads="1"/>
          </p:cNvSpPr>
          <p:nvPr/>
        </p:nvSpPr>
        <p:spPr bwMode="auto">
          <a:xfrm>
            <a:off x="125414" y="1585118"/>
            <a:ext cx="2987675" cy="3046988"/>
          </a:xfrm>
          <a:prstGeom prst="rect">
            <a:avLst/>
          </a:prstGeom>
          <a:noFill/>
          <a:ln w="9525">
            <a:noFill/>
            <a:miter lim="800000"/>
            <a:headEnd/>
            <a:tailEnd/>
          </a:ln>
        </p:spPr>
        <p:txBody>
          <a:bodyPr>
            <a:spAutoFit/>
          </a:bodyPr>
          <a:lstStyle/>
          <a:p>
            <a:pPr>
              <a:buFont typeface="Wingdings" pitchFamily="2" charset="2"/>
              <a:buChar char="n"/>
            </a:pPr>
            <a:r>
              <a:rPr lang="zh-CN" altLang="en-US" sz="1600" dirty="0">
                <a:solidFill>
                  <a:schemeClr val="tx1"/>
                </a:solidFill>
              </a:rPr>
              <a:t>几乎所有赚钱的垂直应用都由自己来做</a:t>
            </a:r>
            <a:endParaRPr lang="en-US" altLang="zh-CN" sz="1600" dirty="0">
              <a:solidFill>
                <a:schemeClr val="tx1"/>
              </a:solidFill>
            </a:endParaRPr>
          </a:p>
          <a:p>
            <a:pPr>
              <a:buFont typeface="Wingdings" pitchFamily="2" charset="2"/>
              <a:buChar char="n"/>
            </a:pPr>
            <a:r>
              <a:rPr lang="zh-CN" altLang="en-US" sz="1600" dirty="0">
                <a:solidFill>
                  <a:schemeClr val="tx1"/>
                </a:solidFill>
              </a:rPr>
              <a:t>做不了的垂直领域进行战略投资，同时签署两张合同，所有投资的钱转成广告框架协议</a:t>
            </a:r>
            <a:endParaRPr lang="en-US" altLang="zh-CN" sz="1600" dirty="0">
              <a:solidFill>
                <a:schemeClr val="tx1"/>
              </a:solidFill>
            </a:endParaRPr>
          </a:p>
          <a:p>
            <a:pPr>
              <a:buFont typeface="Wingdings" pitchFamily="2" charset="2"/>
              <a:buChar char="n"/>
            </a:pPr>
            <a:r>
              <a:rPr lang="zh-CN" altLang="en-US" sz="1600" dirty="0">
                <a:solidFill>
                  <a:schemeClr val="tx1"/>
                </a:solidFill>
              </a:rPr>
              <a:t>随时涨价</a:t>
            </a:r>
            <a:r>
              <a:rPr lang="en-US" altLang="zh-CN" sz="1600" dirty="0">
                <a:solidFill>
                  <a:schemeClr val="tx1"/>
                </a:solidFill>
              </a:rPr>
              <a:t>SEM</a:t>
            </a:r>
            <a:r>
              <a:rPr lang="zh-CN" altLang="en-US" sz="1600" dirty="0">
                <a:solidFill>
                  <a:schemeClr val="tx1"/>
                </a:solidFill>
              </a:rPr>
              <a:t>（</a:t>
            </a:r>
            <a:r>
              <a:rPr lang="en-US" altLang="zh-CN" sz="1600" dirty="0">
                <a:solidFill>
                  <a:schemeClr val="tx1"/>
                </a:solidFill>
              </a:rPr>
              <a:t>Search Engine Marketing</a:t>
            </a:r>
            <a:r>
              <a:rPr lang="zh-CN" altLang="en-US" sz="1600" dirty="0">
                <a:solidFill>
                  <a:schemeClr val="tx1"/>
                </a:solidFill>
              </a:rPr>
              <a:t>，随时调整搜索方式和权重，用你想象不到的方式来收费（品牌专区：当当，京东）</a:t>
            </a:r>
            <a:endParaRPr lang="en-US" altLang="zh-CN" sz="1600" dirty="0">
              <a:solidFill>
                <a:schemeClr val="tx1"/>
              </a:solidFill>
            </a:endParaRPr>
          </a:p>
          <a:p>
            <a:pPr>
              <a:buFont typeface="Wingdings" pitchFamily="2" charset="2"/>
              <a:buChar char="n"/>
            </a:pPr>
            <a:r>
              <a:rPr lang="zh-CN" altLang="en-US" sz="1600" dirty="0">
                <a:solidFill>
                  <a:schemeClr val="tx1"/>
                </a:solidFill>
              </a:rPr>
              <a:t> 今年所有的大客户先签框架，预付费，价格策略本月制定</a:t>
            </a:r>
          </a:p>
        </p:txBody>
      </p:sp>
      <p:cxnSp>
        <p:nvCxnSpPr>
          <p:cNvPr id="23" name="肘形连接符 22"/>
          <p:cNvCxnSpPr>
            <a:cxnSpLocks noChangeShapeType="1"/>
          </p:cNvCxnSpPr>
          <p:nvPr/>
        </p:nvCxnSpPr>
        <p:spPr bwMode="auto">
          <a:xfrm flipV="1">
            <a:off x="4787901" y="1412875"/>
            <a:ext cx="431800" cy="215900"/>
          </a:xfrm>
          <a:prstGeom prst="bentConnector3">
            <a:avLst>
              <a:gd name="adj1" fmla="val 50000"/>
            </a:avLst>
          </a:prstGeom>
          <a:noFill/>
          <a:ln w="50800">
            <a:solidFill>
              <a:schemeClr val="tx1"/>
            </a:solidFill>
            <a:round/>
            <a:headEnd/>
            <a:tailEnd/>
          </a:ln>
        </p:spPr>
      </p:cxnSp>
      <p:sp>
        <p:nvSpPr>
          <p:cNvPr id="24" name="TextBox 23"/>
          <p:cNvSpPr txBox="1">
            <a:spLocks noChangeArrowheads="1"/>
          </p:cNvSpPr>
          <p:nvPr/>
        </p:nvSpPr>
        <p:spPr bwMode="auto">
          <a:xfrm>
            <a:off x="5076827" y="1196978"/>
            <a:ext cx="1008063" cy="276999"/>
          </a:xfrm>
          <a:prstGeom prst="rect">
            <a:avLst/>
          </a:prstGeom>
          <a:noFill/>
          <a:ln w="9525">
            <a:noFill/>
            <a:miter lim="800000"/>
            <a:headEnd/>
            <a:tailEnd/>
          </a:ln>
        </p:spPr>
        <p:txBody>
          <a:bodyPr>
            <a:spAutoFit/>
          </a:bodyPr>
          <a:lstStyle/>
          <a:p>
            <a:r>
              <a:rPr lang="zh-CN" altLang="en-US" sz="1200">
                <a:solidFill>
                  <a:schemeClr val="tx1"/>
                </a:solidFill>
              </a:rPr>
              <a:t>  房产服务</a:t>
            </a:r>
          </a:p>
        </p:txBody>
      </p:sp>
      <p:pic>
        <p:nvPicPr>
          <p:cNvPr id="25" name="图片 24" descr="baidu3.PNG"/>
          <p:cNvPicPr>
            <a:picLocks noChangeAspect="1" noChangeArrowheads="1"/>
          </p:cNvPicPr>
          <p:nvPr/>
        </p:nvPicPr>
        <p:blipFill>
          <a:blip r:embed="rId4"/>
          <a:srcRect/>
          <a:stretch>
            <a:fillRect/>
          </a:stretch>
        </p:blipFill>
        <p:spPr bwMode="auto">
          <a:xfrm>
            <a:off x="3038477" y="2636842"/>
            <a:ext cx="6099175" cy="701675"/>
          </a:xfrm>
          <a:prstGeom prst="rect">
            <a:avLst/>
          </a:prstGeom>
          <a:noFill/>
          <a:ln w="9525">
            <a:noFill/>
            <a:miter lim="800000"/>
            <a:headEnd/>
            <a:tailEnd/>
          </a:ln>
        </p:spPr>
      </p:pic>
      <p:cxnSp>
        <p:nvCxnSpPr>
          <p:cNvPr id="26" name="肘形连接符 25"/>
          <p:cNvCxnSpPr>
            <a:cxnSpLocks noChangeShapeType="1"/>
          </p:cNvCxnSpPr>
          <p:nvPr/>
        </p:nvCxnSpPr>
        <p:spPr bwMode="auto">
          <a:xfrm flipV="1">
            <a:off x="3708400" y="2852738"/>
            <a:ext cx="647700" cy="215900"/>
          </a:xfrm>
          <a:prstGeom prst="bentConnector3">
            <a:avLst>
              <a:gd name="adj1" fmla="val 50000"/>
            </a:avLst>
          </a:prstGeom>
          <a:noFill/>
          <a:ln w="50800">
            <a:solidFill>
              <a:schemeClr val="tx1"/>
            </a:solidFill>
            <a:round/>
            <a:headEnd/>
            <a:tailEnd/>
          </a:ln>
        </p:spPr>
      </p:cxnSp>
      <p:sp>
        <p:nvSpPr>
          <p:cNvPr id="30" name="TextBox 29"/>
          <p:cNvSpPr txBox="1">
            <a:spLocks noChangeArrowheads="1"/>
          </p:cNvSpPr>
          <p:nvPr/>
        </p:nvSpPr>
        <p:spPr bwMode="auto">
          <a:xfrm>
            <a:off x="4284664" y="2636842"/>
            <a:ext cx="1008062" cy="276999"/>
          </a:xfrm>
          <a:prstGeom prst="rect">
            <a:avLst/>
          </a:prstGeom>
          <a:noFill/>
          <a:ln w="9525">
            <a:noFill/>
            <a:miter lim="800000"/>
            <a:headEnd/>
            <a:tailEnd/>
          </a:ln>
        </p:spPr>
        <p:txBody>
          <a:bodyPr>
            <a:spAutoFit/>
          </a:bodyPr>
          <a:lstStyle/>
          <a:p>
            <a:r>
              <a:rPr lang="zh-CN" altLang="en-US" sz="1200">
                <a:solidFill>
                  <a:schemeClr val="tx1"/>
                </a:solidFill>
              </a:rPr>
              <a:t> 电子商务</a:t>
            </a:r>
          </a:p>
        </p:txBody>
      </p:sp>
      <p:cxnSp>
        <p:nvCxnSpPr>
          <p:cNvPr id="31" name="肘形连接符 30"/>
          <p:cNvCxnSpPr>
            <a:cxnSpLocks noChangeShapeType="1"/>
          </p:cNvCxnSpPr>
          <p:nvPr/>
        </p:nvCxnSpPr>
        <p:spPr bwMode="auto">
          <a:xfrm rot="10800000">
            <a:off x="8027990" y="2708275"/>
            <a:ext cx="504825" cy="215900"/>
          </a:xfrm>
          <a:prstGeom prst="bentConnector3">
            <a:avLst>
              <a:gd name="adj1" fmla="val 50000"/>
            </a:avLst>
          </a:prstGeom>
          <a:noFill/>
          <a:ln w="50800">
            <a:solidFill>
              <a:schemeClr val="tx1"/>
            </a:solidFill>
            <a:round/>
            <a:headEnd/>
            <a:tailEnd/>
          </a:ln>
        </p:spPr>
      </p:cxnSp>
      <p:sp>
        <p:nvSpPr>
          <p:cNvPr id="35" name="TextBox 34"/>
          <p:cNvSpPr txBox="1">
            <a:spLocks noChangeArrowheads="1"/>
          </p:cNvSpPr>
          <p:nvPr/>
        </p:nvSpPr>
        <p:spPr bwMode="auto">
          <a:xfrm>
            <a:off x="7524752" y="2492379"/>
            <a:ext cx="576263" cy="461665"/>
          </a:xfrm>
          <a:prstGeom prst="rect">
            <a:avLst/>
          </a:prstGeom>
          <a:noFill/>
          <a:ln w="9525">
            <a:noFill/>
            <a:miter lim="800000"/>
            <a:headEnd/>
            <a:tailEnd/>
          </a:ln>
        </p:spPr>
        <p:txBody>
          <a:bodyPr>
            <a:spAutoFit/>
          </a:bodyPr>
          <a:lstStyle/>
          <a:p>
            <a:r>
              <a:rPr lang="zh-CN" altLang="en-US" sz="1200">
                <a:solidFill>
                  <a:schemeClr val="tx1"/>
                </a:solidFill>
              </a:rPr>
              <a:t>  支付</a:t>
            </a:r>
          </a:p>
        </p:txBody>
      </p:sp>
      <p:pic>
        <p:nvPicPr>
          <p:cNvPr id="36" name="图片 35" descr="baidu4.PNG"/>
          <p:cNvPicPr>
            <a:picLocks noChangeAspect="1" noChangeArrowheads="1"/>
          </p:cNvPicPr>
          <p:nvPr/>
        </p:nvPicPr>
        <p:blipFill>
          <a:blip r:embed="rId5"/>
          <a:srcRect/>
          <a:stretch>
            <a:fillRect/>
          </a:stretch>
        </p:blipFill>
        <p:spPr bwMode="auto">
          <a:xfrm>
            <a:off x="3063875" y="3284538"/>
            <a:ext cx="5915025" cy="647700"/>
          </a:xfrm>
          <a:prstGeom prst="rect">
            <a:avLst/>
          </a:prstGeom>
          <a:noFill/>
          <a:ln w="9525">
            <a:noFill/>
            <a:miter lim="800000"/>
            <a:headEnd/>
            <a:tailEnd/>
          </a:ln>
        </p:spPr>
      </p:pic>
      <p:pic>
        <p:nvPicPr>
          <p:cNvPr id="124930" name="Picture 2" descr="http://www.logozj.com/uploads/allimg/090121/111P32M3-15.jpg"/>
          <p:cNvPicPr>
            <a:picLocks noChangeAspect="1" noChangeArrowheads="1"/>
          </p:cNvPicPr>
          <p:nvPr/>
        </p:nvPicPr>
        <p:blipFill>
          <a:blip r:embed="rId6"/>
          <a:srcRect/>
          <a:stretch>
            <a:fillRect/>
          </a:stretch>
        </p:blipFill>
        <p:spPr bwMode="auto">
          <a:xfrm>
            <a:off x="1619252" y="5175254"/>
            <a:ext cx="1590675" cy="1133475"/>
          </a:xfrm>
          <a:prstGeom prst="rect">
            <a:avLst/>
          </a:prstGeom>
          <a:noFill/>
          <a:ln w="9525">
            <a:noFill/>
            <a:miter lim="800000"/>
            <a:headEnd/>
            <a:tailEnd/>
          </a:ln>
        </p:spPr>
      </p:pic>
      <p:sp>
        <p:nvSpPr>
          <p:cNvPr id="40" name="TextBox 39"/>
          <p:cNvSpPr txBox="1">
            <a:spLocks noChangeArrowheads="1"/>
          </p:cNvSpPr>
          <p:nvPr/>
        </p:nvSpPr>
        <p:spPr bwMode="auto">
          <a:xfrm>
            <a:off x="250827" y="5229225"/>
            <a:ext cx="1441450" cy="707886"/>
          </a:xfrm>
          <a:prstGeom prst="rect">
            <a:avLst/>
          </a:prstGeom>
          <a:noFill/>
          <a:ln w="9525">
            <a:noFill/>
            <a:miter lim="800000"/>
            <a:headEnd/>
            <a:tailEnd/>
          </a:ln>
        </p:spPr>
        <p:txBody>
          <a:bodyPr>
            <a:spAutoFit/>
          </a:bodyPr>
          <a:lstStyle/>
          <a:p>
            <a:r>
              <a:rPr lang="zh-CN" altLang="en-US" sz="2000">
                <a:solidFill>
                  <a:schemeClr val="tx1"/>
                </a:solidFill>
              </a:rPr>
              <a:t>史上最不靠谱平台</a:t>
            </a:r>
          </a:p>
        </p:txBody>
      </p:sp>
      <p:sp>
        <p:nvSpPr>
          <p:cNvPr id="41" name="虚尾箭头 40"/>
          <p:cNvSpPr/>
          <p:nvPr/>
        </p:nvSpPr>
        <p:spPr bwMode="auto">
          <a:xfrm>
            <a:off x="3348040" y="4292600"/>
            <a:ext cx="1368425" cy="1728788"/>
          </a:xfrm>
          <a:prstGeom prst="stripedRightArrow">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anchor="ctr"/>
          <a:lstStyle/>
          <a:p>
            <a:pPr algn="ctr">
              <a:lnSpc>
                <a:spcPct val="90000"/>
              </a:lnSpc>
              <a:spcBef>
                <a:spcPct val="0"/>
              </a:spcBef>
              <a:buClrTx/>
              <a:buSzTx/>
              <a:buFontTx/>
              <a:buNone/>
              <a:defRPr/>
            </a:pPr>
            <a:endParaRPr lang="zh-CN" altLang="en-US" sz="1800" dirty="0">
              <a:solidFill>
                <a:srgbClr val="C00000"/>
              </a:solidFill>
              <a:latin typeface="Tahoma" pitchFamily="34" charset="0"/>
            </a:endParaRPr>
          </a:p>
        </p:txBody>
      </p:sp>
      <p:sp>
        <p:nvSpPr>
          <p:cNvPr id="42" name="TextBox 41"/>
          <p:cNvSpPr txBox="1">
            <a:spLocks noChangeArrowheads="1"/>
          </p:cNvSpPr>
          <p:nvPr/>
        </p:nvSpPr>
        <p:spPr bwMode="auto">
          <a:xfrm>
            <a:off x="4716465" y="4221166"/>
            <a:ext cx="3671887" cy="2031325"/>
          </a:xfrm>
          <a:prstGeom prst="rect">
            <a:avLst/>
          </a:prstGeom>
          <a:noFill/>
          <a:ln w="9525">
            <a:noFill/>
            <a:miter lim="800000"/>
            <a:headEnd/>
            <a:tailEnd/>
          </a:ln>
        </p:spPr>
        <p:txBody>
          <a:bodyPr>
            <a:spAutoFit/>
          </a:bodyPr>
          <a:lstStyle/>
          <a:p>
            <a:r>
              <a:rPr lang="zh-CN" altLang="en-US" dirty="0">
                <a:solidFill>
                  <a:schemeClr val="tx1"/>
                </a:solidFill>
              </a:rPr>
              <a:t>今年</a:t>
            </a:r>
            <a:r>
              <a:rPr lang="en-US" altLang="zh-CN" dirty="0">
                <a:solidFill>
                  <a:schemeClr val="tx1"/>
                </a:solidFill>
              </a:rPr>
              <a:t>40</a:t>
            </a:r>
            <a:r>
              <a:rPr lang="zh-CN" altLang="en-US" dirty="0">
                <a:solidFill>
                  <a:schemeClr val="tx1"/>
                </a:solidFill>
              </a:rPr>
              <a:t>，</a:t>
            </a:r>
            <a:r>
              <a:rPr lang="en-US" altLang="zh-CN" dirty="0">
                <a:solidFill>
                  <a:schemeClr val="tx1"/>
                </a:solidFill>
              </a:rPr>
              <a:t>50</a:t>
            </a:r>
            <a:r>
              <a:rPr lang="zh-CN" altLang="en-US" dirty="0">
                <a:solidFill>
                  <a:schemeClr val="tx1"/>
                </a:solidFill>
              </a:rPr>
              <a:t>们的日子将会更加水深火热</a:t>
            </a:r>
            <a:endParaRPr lang="en-US" altLang="zh-CN" dirty="0">
              <a:solidFill>
                <a:schemeClr val="tx1"/>
              </a:solidFill>
            </a:endParaRPr>
          </a:p>
          <a:p>
            <a:r>
              <a:rPr lang="zh-CN" altLang="en-US" dirty="0">
                <a:solidFill>
                  <a:schemeClr val="tx1"/>
                </a:solidFill>
              </a:rPr>
              <a:t>该怎么与坏人共存：</a:t>
            </a:r>
            <a:endParaRPr lang="en-US" altLang="zh-CN" dirty="0">
              <a:solidFill>
                <a:schemeClr val="tx1"/>
              </a:solidFill>
            </a:endParaRPr>
          </a:p>
          <a:p>
            <a:pPr>
              <a:buFont typeface="Wingdings" pitchFamily="2" charset="2"/>
              <a:buChar char="ü"/>
            </a:pPr>
            <a:r>
              <a:rPr lang="zh-CN" altLang="en-US" dirty="0">
                <a:solidFill>
                  <a:schemeClr val="tx1"/>
                </a:solidFill>
              </a:rPr>
              <a:t>利用新媒介新平台，利用搜索以外方式来增加消费者品牌</a:t>
            </a:r>
            <a:endParaRPr lang="en-US" altLang="zh-CN" dirty="0">
              <a:solidFill>
                <a:schemeClr val="tx1"/>
              </a:solidFill>
            </a:endParaRPr>
          </a:p>
          <a:p>
            <a:pPr>
              <a:buFont typeface="Wingdings" pitchFamily="2" charset="2"/>
              <a:buChar char="ü"/>
            </a:pPr>
            <a:r>
              <a:rPr lang="zh-CN" altLang="en-US" dirty="0">
                <a:solidFill>
                  <a:schemeClr val="tx1"/>
                </a:solidFill>
              </a:rPr>
              <a:t>建立线下核心竞争力（电子商务</a:t>
            </a:r>
            <a:r>
              <a:rPr lang="en-US" altLang="zh-CN" dirty="0">
                <a:solidFill>
                  <a:schemeClr val="tx1"/>
                </a:solidFill>
              </a:rPr>
              <a:t>/</a:t>
            </a:r>
            <a:r>
              <a:rPr lang="zh-CN" altLang="en-US" dirty="0">
                <a:solidFill>
                  <a:schemeClr val="tx1"/>
                </a:solidFill>
              </a:rPr>
              <a:t>团购）</a:t>
            </a:r>
          </a:p>
        </p:txBody>
      </p:sp>
    </p:spTree>
    <p:extLst>
      <p:ext uri="{BB962C8B-B14F-4D97-AF65-F5344CB8AC3E}">
        <p14:creationId xmlns:p14="http://schemas.microsoft.com/office/powerpoint/2010/main" xmlns="" val="3108479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 calcmode="lin" valueType="num">
                                      <p:cBhvr>
                                        <p:cTn id="7" dur="500" fill="hold"/>
                                        <p:tgtEl>
                                          <p:spTgt spid="22">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22">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55"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1000" fill="hold"/>
                                        <p:tgtEl>
                                          <p:spTgt spid="4"/>
                                        </p:tgtEl>
                                        <p:attrNameLst>
                                          <p:attrName>ppt_w</p:attrName>
                                        </p:attrNameLst>
                                      </p:cBhvr>
                                      <p:tavLst>
                                        <p:tav tm="0">
                                          <p:val>
                                            <p:strVal val="#ppt_w*0.70"/>
                                          </p:val>
                                        </p:tav>
                                        <p:tav tm="100000">
                                          <p:val>
                                            <p:strVal val="#ppt_w"/>
                                          </p:val>
                                        </p:tav>
                                      </p:tavLst>
                                    </p:anim>
                                    <p:anim calcmode="lin" valueType="num">
                                      <p:cBhvr>
                                        <p:cTn id="14" dur="1000" fill="hold"/>
                                        <p:tgtEl>
                                          <p:spTgt spid="4"/>
                                        </p:tgtEl>
                                        <p:attrNameLst>
                                          <p:attrName>ppt_h</p:attrName>
                                        </p:attrNameLst>
                                      </p:cBhvr>
                                      <p:tavLst>
                                        <p:tav tm="0">
                                          <p:val>
                                            <p:strVal val="#ppt_h"/>
                                          </p:val>
                                        </p:tav>
                                        <p:tav tm="100000">
                                          <p:val>
                                            <p:strVal val="#ppt_h"/>
                                          </p:val>
                                        </p:tav>
                                      </p:tavLst>
                                    </p:anim>
                                    <p:animEffect transition="in" filter="fade">
                                      <p:cBhvr>
                                        <p:cTn id="15" dur="10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2000"/>
                                        <p:tgtEl>
                                          <p:spTgt spid="12"/>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2000"/>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fade">
                                      <p:cBhvr>
                                        <p:cTn id="28" dur="2000"/>
                                        <p:tgtEl>
                                          <p:spTgt spid="23"/>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fade">
                                      <p:cBhvr>
                                        <p:cTn id="31" dur="2000"/>
                                        <p:tgtEl>
                                          <p:spTgt spid="24"/>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fade">
                                      <p:cBhvr>
                                        <p:cTn id="36" dur="2000"/>
                                        <p:tgtEl>
                                          <p:spTgt spid="14"/>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2000"/>
                                        <p:tgtEl>
                                          <p:spTgt spid="13"/>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15"/>
                                        </p:tgtEl>
                                        <p:attrNameLst>
                                          <p:attrName>style.visibility</p:attrName>
                                        </p:attrNameLst>
                                      </p:cBhvr>
                                      <p:to>
                                        <p:strVal val="visible"/>
                                      </p:to>
                                    </p:set>
                                    <p:animEffect transition="in" filter="fade">
                                      <p:cBhvr>
                                        <p:cTn id="44" dur="2000"/>
                                        <p:tgtEl>
                                          <p:spTgt spid="15"/>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fade">
                                      <p:cBhvr>
                                        <p:cTn id="47" dur="2000"/>
                                        <p:tgtEl>
                                          <p:spTgt spid="17"/>
                                        </p:tgtEl>
                                      </p:cBhvr>
                                    </p:animEffect>
                                  </p:childTnLst>
                                </p:cTn>
                              </p:par>
                            </p:childTnLst>
                          </p:cTn>
                        </p:par>
                      </p:childTnLst>
                    </p:cTn>
                  </p:par>
                  <p:par>
                    <p:cTn id="48" fill="hold">
                      <p:stCondLst>
                        <p:cond delay="indefinite"/>
                      </p:stCondLst>
                      <p:childTnLst>
                        <p:par>
                          <p:cTn id="49" fill="hold">
                            <p:stCondLst>
                              <p:cond delay="0"/>
                            </p:stCondLst>
                            <p:childTnLst>
                              <p:par>
                                <p:cTn id="50" presetID="53" presetClass="entr" presetSubtype="0" fill="hold" nodeType="clickEffect">
                                  <p:stCondLst>
                                    <p:cond delay="0"/>
                                  </p:stCondLst>
                                  <p:childTnLst>
                                    <p:set>
                                      <p:cBhvr>
                                        <p:cTn id="51" dur="1" fill="hold">
                                          <p:stCondLst>
                                            <p:cond delay="0"/>
                                          </p:stCondLst>
                                        </p:cTn>
                                        <p:tgtEl>
                                          <p:spTgt spid="5"/>
                                        </p:tgtEl>
                                        <p:attrNameLst>
                                          <p:attrName>style.visibility</p:attrName>
                                        </p:attrNameLst>
                                      </p:cBhvr>
                                      <p:to>
                                        <p:strVal val="visible"/>
                                      </p:to>
                                    </p:set>
                                    <p:anim calcmode="lin" valueType="num">
                                      <p:cBhvr>
                                        <p:cTn id="52" dur="500" fill="hold"/>
                                        <p:tgtEl>
                                          <p:spTgt spid="5"/>
                                        </p:tgtEl>
                                        <p:attrNameLst>
                                          <p:attrName>ppt_w</p:attrName>
                                        </p:attrNameLst>
                                      </p:cBhvr>
                                      <p:tavLst>
                                        <p:tav tm="0">
                                          <p:val>
                                            <p:fltVal val="0"/>
                                          </p:val>
                                        </p:tav>
                                        <p:tav tm="100000">
                                          <p:val>
                                            <p:strVal val="#ppt_w"/>
                                          </p:val>
                                        </p:tav>
                                      </p:tavLst>
                                    </p:anim>
                                    <p:anim calcmode="lin" valueType="num">
                                      <p:cBhvr>
                                        <p:cTn id="53" dur="500" fill="hold"/>
                                        <p:tgtEl>
                                          <p:spTgt spid="5"/>
                                        </p:tgtEl>
                                        <p:attrNameLst>
                                          <p:attrName>ppt_h</p:attrName>
                                        </p:attrNameLst>
                                      </p:cBhvr>
                                      <p:tavLst>
                                        <p:tav tm="0">
                                          <p:val>
                                            <p:fltVal val="0"/>
                                          </p:val>
                                        </p:tav>
                                        <p:tav tm="100000">
                                          <p:val>
                                            <p:strVal val="#ppt_h"/>
                                          </p:val>
                                        </p:tav>
                                      </p:tavLst>
                                    </p:anim>
                                    <p:animEffect transition="in" filter="fade">
                                      <p:cBhvr>
                                        <p:cTn id="54" dur="500"/>
                                        <p:tgtEl>
                                          <p:spTgt spid="5"/>
                                        </p:tgtEl>
                                      </p:cBhvr>
                                    </p:animEffect>
                                  </p:childTnLst>
                                </p:cTn>
                              </p:par>
                            </p:childTnLst>
                          </p:cTn>
                        </p:par>
                      </p:childTnLst>
                    </p:cTn>
                  </p:par>
                  <p:par>
                    <p:cTn id="55" fill="hold">
                      <p:stCondLst>
                        <p:cond delay="indefinite"/>
                      </p:stCondLst>
                      <p:childTnLst>
                        <p:par>
                          <p:cTn id="56" fill="hold">
                            <p:stCondLst>
                              <p:cond delay="0"/>
                            </p:stCondLst>
                            <p:childTnLst>
                              <p:par>
                                <p:cTn id="57" presetID="17" presetClass="entr" presetSubtype="10" fill="hold" nodeType="clickEffect">
                                  <p:stCondLst>
                                    <p:cond delay="0"/>
                                  </p:stCondLst>
                                  <p:childTnLst>
                                    <p:set>
                                      <p:cBhvr>
                                        <p:cTn id="58" dur="1" fill="hold">
                                          <p:stCondLst>
                                            <p:cond delay="0"/>
                                          </p:stCondLst>
                                        </p:cTn>
                                        <p:tgtEl>
                                          <p:spTgt spid="5"/>
                                        </p:tgtEl>
                                        <p:attrNameLst>
                                          <p:attrName>style.visibility</p:attrName>
                                        </p:attrNameLst>
                                      </p:cBhvr>
                                      <p:to>
                                        <p:strVal val="visible"/>
                                      </p:to>
                                    </p:set>
                                    <p:anim calcmode="lin" valueType="num">
                                      <p:cBhvr>
                                        <p:cTn id="59" dur="500" fill="hold"/>
                                        <p:tgtEl>
                                          <p:spTgt spid="5"/>
                                        </p:tgtEl>
                                        <p:attrNameLst>
                                          <p:attrName>ppt_w</p:attrName>
                                        </p:attrNameLst>
                                      </p:cBhvr>
                                      <p:tavLst>
                                        <p:tav tm="0">
                                          <p:val>
                                            <p:fltVal val="0"/>
                                          </p:val>
                                        </p:tav>
                                        <p:tav tm="100000">
                                          <p:val>
                                            <p:strVal val="#ppt_w"/>
                                          </p:val>
                                        </p:tav>
                                      </p:tavLst>
                                    </p:anim>
                                    <p:anim calcmode="lin" valueType="num">
                                      <p:cBhvr>
                                        <p:cTn id="60" dur="500" fill="hold"/>
                                        <p:tgtEl>
                                          <p:spTgt spid="5"/>
                                        </p:tgtEl>
                                        <p:attrNameLst>
                                          <p:attrName>ppt_h</p:attrName>
                                        </p:attrNameLst>
                                      </p:cBhvr>
                                      <p:tavLst>
                                        <p:tav tm="0">
                                          <p:val>
                                            <p:strVal val="#ppt_h"/>
                                          </p:val>
                                        </p:tav>
                                        <p:tav tm="100000">
                                          <p:val>
                                            <p:strVal val="#ppt_h"/>
                                          </p:val>
                                        </p:tav>
                                      </p:tavLst>
                                    </p:anim>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19"/>
                                        </p:tgtEl>
                                        <p:attrNameLst>
                                          <p:attrName>style.visibility</p:attrName>
                                        </p:attrNameLst>
                                      </p:cBhvr>
                                      <p:to>
                                        <p:strVal val="visible"/>
                                      </p:to>
                                    </p:set>
                                    <p:animEffect transition="in" filter="fade">
                                      <p:cBhvr>
                                        <p:cTn id="65" dur="2000"/>
                                        <p:tgtEl>
                                          <p:spTgt spid="19"/>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20"/>
                                        </p:tgtEl>
                                        <p:attrNameLst>
                                          <p:attrName>style.visibility</p:attrName>
                                        </p:attrNameLst>
                                      </p:cBhvr>
                                      <p:to>
                                        <p:strVal val="visible"/>
                                      </p:to>
                                    </p:set>
                                    <p:animEffect transition="in" filter="fade">
                                      <p:cBhvr>
                                        <p:cTn id="68" dur="2000"/>
                                        <p:tgtEl>
                                          <p:spTgt spid="20"/>
                                        </p:tgtEl>
                                      </p:cBhvr>
                                    </p:animEffect>
                                  </p:childTnLst>
                                </p:cTn>
                              </p:par>
                            </p:childTnLst>
                          </p:cTn>
                        </p:par>
                      </p:childTnLst>
                    </p:cTn>
                  </p:par>
                  <p:par>
                    <p:cTn id="69" fill="hold">
                      <p:stCondLst>
                        <p:cond delay="indefinite"/>
                      </p:stCondLst>
                      <p:childTnLst>
                        <p:par>
                          <p:cTn id="70" fill="hold">
                            <p:stCondLst>
                              <p:cond delay="0"/>
                            </p:stCondLst>
                            <p:childTnLst>
                              <p:par>
                                <p:cTn id="71" presetID="29" presetClass="entr" presetSubtype="0" fill="hold" nodeType="clickEffect">
                                  <p:stCondLst>
                                    <p:cond delay="0"/>
                                  </p:stCondLst>
                                  <p:childTnLst>
                                    <p:set>
                                      <p:cBhvr>
                                        <p:cTn id="72" dur="1" fill="hold">
                                          <p:stCondLst>
                                            <p:cond delay="0"/>
                                          </p:stCondLst>
                                        </p:cTn>
                                        <p:tgtEl>
                                          <p:spTgt spid="25"/>
                                        </p:tgtEl>
                                        <p:attrNameLst>
                                          <p:attrName>style.visibility</p:attrName>
                                        </p:attrNameLst>
                                      </p:cBhvr>
                                      <p:to>
                                        <p:strVal val="visible"/>
                                      </p:to>
                                    </p:set>
                                    <p:anim calcmode="lin" valueType="num">
                                      <p:cBhvr>
                                        <p:cTn id="73" dur="1000" fill="hold"/>
                                        <p:tgtEl>
                                          <p:spTgt spid="25"/>
                                        </p:tgtEl>
                                        <p:attrNameLst>
                                          <p:attrName>ppt_x</p:attrName>
                                        </p:attrNameLst>
                                      </p:cBhvr>
                                      <p:tavLst>
                                        <p:tav tm="0">
                                          <p:val>
                                            <p:strVal val="#ppt_x-.2"/>
                                          </p:val>
                                        </p:tav>
                                        <p:tav tm="100000">
                                          <p:val>
                                            <p:strVal val="#ppt_x"/>
                                          </p:val>
                                        </p:tav>
                                      </p:tavLst>
                                    </p:anim>
                                    <p:anim calcmode="lin" valueType="num">
                                      <p:cBhvr>
                                        <p:cTn id="74" dur="1000" fill="hold"/>
                                        <p:tgtEl>
                                          <p:spTgt spid="25"/>
                                        </p:tgtEl>
                                        <p:attrNameLst>
                                          <p:attrName>ppt_y</p:attrName>
                                        </p:attrNameLst>
                                      </p:cBhvr>
                                      <p:tavLst>
                                        <p:tav tm="0">
                                          <p:val>
                                            <p:strVal val="#ppt_y"/>
                                          </p:val>
                                        </p:tav>
                                        <p:tav tm="100000">
                                          <p:val>
                                            <p:strVal val="#ppt_y"/>
                                          </p:val>
                                        </p:tav>
                                      </p:tavLst>
                                    </p:anim>
                                    <p:animEffect transition="in" filter="wipe(right)" prLst="gradientSize: 0.1">
                                      <p:cBhvr>
                                        <p:cTn id="75" dur="1000"/>
                                        <p:tgtEl>
                                          <p:spTgt spid="25"/>
                                        </p:tgtEl>
                                      </p:cBhvr>
                                    </p:animEffect>
                                  </p:childTnLst>
                                </p:cTn>
                              </p:par>
                            </p:childTnLst>
                          </p:cTn>
                        </p:par>
                      </p:childTnLst>
                    </p:cTn>
                  </p:par>
                  <p:par>
                    <p:cTn id="76" fill="hold">
                      <p:stCondLst>
                        <p:cond delay="indefinite"/>
                      </p:stCondLst>
                      <p:childTnLst>
                        <p:par>
                          <p:cTn id="77" fill="hold">
                            <p:stCondLst>
                              <p:cond delay="0"/>
                            </p:stCondLst>
                            <p:childTnLst>
                              <p:par>
                                <p:cTn id="78" presetID="17" presetClass="entr" presetSubtype="10" fill="hold" nodeType="clickEffect">
                                  <p:stCondLst>
                                    <p:cond delay="0"/>
                                  </p:stCondLst>
                                  <p:childTnLst>
                                    <p:set>
                                      <p:cBhvr>
                                        <p:cTn id="79" dur="1" fill="hold">
                                          <p:stCondLst>
                                            <p:cond delay="0"/>
                                          </p:stCondLst>
                                        </p:cTn>
                                        <p:tgtEl>
                                          <p:spTgt spid="25"/>
                                        </p:tgtEl>
                                        <p:attrNameLst>
                                          <p:attrName>style.visibility</p:attrName>
                                        </p:attrNameLst>
                                      </p:cBhvr>
                                      <p:to>
                                        <p:strVal val="visible"/>
                                      </p:to>
                                    </p:set>
                                    <p:anim calcmode="lin" valueType="num">
                                      <p:cBhvr>
                                        <p:cTn id="80" dur="500" fill="hold"/>
                                        <p:tgtEl>
                                          <p:spTgt spid="25"/>
                                        </p:tgtEl>
                                        <p:attrNameLst>
                                          <p:attrName>ppt_w</p:attrName>
                                        </p:attrNameLst>
                                      </p:cBhvr>
                                      <p:tavLst>
                                        <p:tav tm="0">
                                          <p:val>
                                            <p:fltVal val="0"/>
                                          </p:val>
                                        </p:tav>
                                        <p:tav tm="100000">
                                          <p:val>
                                            <p:strVal val="#ppt_w"/>
                                          </p:val>
                                        </p:tav>
                                      </p:tavLst>
                                    </p:anim>
                                    <p:anim calcmode="lin" valueType="num">
                                      <p:cBhvr>
                                        <p:cTn id="81" dur="500" fill="hold"/>
                                        <p:tgtEl>
                                          <p:spTgt spid="25"/>
                                        </p:tgtEl>
                                        <p:attrNameLst>
                                          <p:attrName>ppt_h</p:attrName>
                                        </p:attrNameLst>
                                      </p:cBhvr>
                                      <p:tavLst>
                                        <p:tav tm="0">
                                          <p:val>
                                            <p:strVal val="#ppt_h"/>
                                          </p:val>
                                        </p:tav>
                                        <p:tav tm="100000">
                                          <p:val>
                                            <p:strVal val="#ppt_h"/>
                                          </p:val>
                                        </p:tav>
                                      </p:tavLst>
                                    </p:anim>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nodeType="clickEffect">
                                  <p:stCondLst>
                                    <p:cond delay="0"/>
                                  </p:stCondLst>
                                  <p:childTnLst>
                                    <p:set>
                                      <p:cBhvr>
                                        <p:cTn id="85" dur="1" fill="hold">
                                          <p:stCondLst>
                                            <p:cond delay="0"/>
                                          </p:stCondLst>
                                        </p:cTn>
                                        <p:tgtEl>
                                          <p:spTgt spid="26"/>
                                        </p:tgtEl>
                                        <p:attrNameLst>
                                          <p:attrName>style.visibility</p:attrName>
                                        </p:attrNameLst>
                                      </p:cBhvr>
                                      <p:to>
                                        <p:strVal val="visible"/>
                                      </p:to>
                                    </p:set>
                                    <p:animEffect transition="in" filter="fade">
                                      <p:cBhvr>
                                        <p:cTn id="86" dur="2000"/>
                                        <p:tgtEl>
                                          <p:spTgt spid="26"/>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30"/>
                                        </p:tgtEl>
                                        <p:attrNameLst>
                                          <p:attrName>style.visibility</p:attrName>
                                        </p:attrNameLst>
                                      </p:cBhvr>
                                      <p:to>
                                        <p:strVal val="visible"/>
                                      </p:to>
                                    </p:set>
                                    <p:animEffect transition="in" filter="fade">
                                      <p:cBhvr>
                                        <p:cTn id="89" dur="2000"/>
                                        <p:tgtEl>
                                          <p:spTgt spid="30"/>
                                        </p:tgtEl>
                                      </p:cBhvr>
                                    </p:animEffect>
                                  </p:childTnLst>
                                </p:cTn>
                              </p:par>
                            </p:childTnLst>
                          </p:cTn>
                        </p:par>
                      </p:childTnLst>
                    </p:cTn>
                  </p:par>
                  <p:par>
                    <p:cTn id="90" fill="hold">
                      <p:stCondLst>
                        <p:cond delay="indefinite"/>
                      </p:stCondLst>
                      <p:childTnLst>
                        <p:par>
                          <p:cTn id="91" fill="hold">
                            <p:stCondLst>
                              <p:cond delay="0"/>
                            </p:stCondLst>
                            <p:childTnLst>
                              <p:par>
                                <p:cTn id="92" presetID="10" presetClass="entr" presetSubtype="0" fill="hold" nodeType="clickEffect">
                                  <p:stCondLst>
                                    <p:cond delay="0"/>
                                  </p:stCondLst>
                                  <p:childTnLst>
                                    <p:set>
                                      <p:cBhvr>
                                        <p:cTn id="93" dur="1" fill="hold">
                                          <p:stCondLst>
                                            <p:cond delay="0"/>
                                          </p:stCondLst>
                                        </p:cTn>
                                        <p:tgtEl>
                                          <p:spTgt spid="31"/>
                                        </p:tgtEl>
                                        <p:attrNameLst>
                                          <p:attrName>style.visibility</p:attrName>
                                        </p:attrNameLst>
                                      </p:cBhvr>
                                      <p:to>
                                        <p:strVal val="visible"/>
                                      </p:to>
                                    </p:set>
                                    <p:animEffect transition="in" filter="fade">
                                      <p:cBhvr>
                                        <p:cTn id="94" dur="2000"/>
                                        <p:tgtEl>
                                          <p:spTgt spid="31"/>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35"/>
                                        </p:tgtEl>
                                        <p:attrNameLst>
                                          <p:attrName>style.visibility</p:attrName>
                                        </p:attrNameLst>
                                      </p:cBhvr>
                                      <p:to>
                                        <p:strVal val="visible"/>
                                      </p:to>
                                    </p:set>
                                    <p:animEffect transition="in" filter="fade">
                                      <p:cBhvr>
                                        <p:cTn id="97" dur="2000"/>
                                        <p:tgtEl>
                                          <p:spTgt spid="35"/>
                                        </p:tgtEl>
                                      </p:cBhvr>
                                    </p:animEffect>
                                  </p:childTnLst>
                                </p:cTn>
                              </p:par>
                            </p:childTnLst>
                          </p:cTn>
                        </p:par>
                      </p:childTnLst>
                    </p:cTn>
                  </p:par>
                  <p:par>
                    <p:cTn id="98" fill="hold">
                      <p:stCondLst>
                        <p:cond delay="indefinite"/>
                      </p:stCondLst>
                      <p:childTnLst>
                        <p:par>
                          <p:cTn id="99" fill="hold">
                            <p:stCondLst>
                              <p:cond delay="0"/>
                            </p:stCondLst>
                            <p:childTnLst>
                              <p:par>
                                <p:cTn id="100" presetID="17" presetClass="entr" presetSubtype="10" fill="hold" nodeType="clickEffect">
                                  <p:stCondLst>
                                    <p:cond delay="0"/>
                                  </p:stCondLst>
                                  <p:childTnLst>
                                    <p:set>
                                      <p:cBhvr>
                                        <p:cTn id="101" dur="1" fill="hold">
                                          <p:stCondLst>
                                            <p:cond delay="0"/>
                                          </p:stCondLst>
                                        </p:cTn>
                                        <p:tgtEl>
                                          <p:spTgt spid="36"/>
                                        </p:tgtEl>
                                        <p:attrNameLst>
                                          <p:attrName>style.visibility</p:attrName>
                                        </p:attrNameLst>
                                      </p:cBhvr>
                                      <p:to>
                                        <p:strVal val="visible"/>
                                      </p:to>
                                    </p:set>
                                    <p:anim calcmode="lin" valueType="num">
                                      <p:cBhvr>
                                        <p:cTn id="102" dur="500" fill="hold"/>
                                        <p:tgtEl>
                                          <p:spTgt spid="36"/>
                                        </p:tgtEl>
                                        <p:attrNameLst>
                                          <p:attrName>ppt_w</p:attrName>
                                        </p:attrNameLst>
                                      </p:cBhvr>
                                      <p:tavLst>
                                        <p:tav tm="0">
                                          <p:val>
                                            <p:fltVal val="0"/>
                                          </p:val>
                                        </p:tav>
                                        <p:tav tm="100000">
                                          <p:val>
                                            <p:strVal val="#ppt_w"/>
                                          </p:val>
                                        </p:tav>
                                      </p:tavLst>
                                    </p:anim>
                                    <p:anim calcmode="lin" valueType="num">
                                      <p:cBhvr>
                                        <p:cTn id="103" dur="500" fill="hold"/>
                                        <p:tgtEl>
                                          <p:spTgt spid="36"/>
                                        </p:tgtEl>
                                        <p:attrNameLst>
                                          <p:attrName>ppt_h</p:attrName>
                                        </p:attrNameLst>
                                      </p:cBhvr>
                                      <p:tavLst>
                                        <p:tav tm="0">
                                          <p:val>
                                            <p:strVal val="#ppt_h"/>
                                          </p:val>
                                        </p:tav>
                                        <p:tav tm="100000">
                                          <p:val>
                                            <p:strVal val="#ppt_h"/>
                                          </p:val>
                                        </p:tav>
                                      </p:tavLst>
                                    </p:anim>
                                  </p:childTnLst>
                                </p:cTn>
                              </p:par>
                            </p:childTnLst>
                          </p:cTn>
                        </p:par>
                      </p:childTnLst>
                    </p:cTn>
                  </p:par>
                  <p:par>
                    <p:cTn id="104" fill="hold">
                      <p:stCondLst>
                        <p:cond delay="indefinite"/>
                      </p:stCondLst>
                      <p:childTnLst>
                        <p:par>
                          <p:cTn id="105" fill="hold">
                            <p:stCondLst>
                              <p:cond delay="0"/>
                            </p:stCondLst>
                            <p:childTnLst>
                              <p:par>
                                <p:cTn id="106" presetID="29" presetClass="entr" presetSubtype="0" fill="hold" nodeType="clickEffect">
                                  <p:stCondLst>
                                    <p:cond delay="0"/>
                                  </p:stCondLst>
                                  <p:childTnLst>
                                    <p:set>
                                      <p:cBhvr>
                                        <p:cTn id="107" dur="1" fill="hold">
                                          <p:stCondLst>
                                            <p:cond delay="0"/>
                                          </p:stCondLst>
                                        </p:cTn>
                                        <p:tgtEl>
                                          <p:spTgt spid="22">
                                            <p:txEl>
                                              <p:pRg st="1" end="1"/>
                                            </p:txEl>
                                          </p:spTgt>
                                        </p:tgtEl>
                                        <p:attrNameLst>
                                          <p:attrName>style.visibility</p:attrName>
                                        </p:attrNameLst>
                                      </p:cBhvr>
                                      <p:to>
                                        <p:strVal val="visible"/>
                                      </p:to>
                                    </p:set>
                                    <p:anim calcmode="lin" valueType="num">
                                      <p:cBhvr>
                                        <p:cTn id="108" dur="1000" fill="hold"/>
                                        <p:tgtEl>
                                          <p:spTgt spid="22">
                                            <p:txEl>
                                              <p:pRg st="1" end="1"/>
                                            </p:txEl>
                                          </p:spTgt>
                                        </p:tgtEl>
                                        <p:attrNameLst>
                                          <p:attrName>ppt_x</p:attrName>
                                        </p:attrNameLst>
                                      </p:cBhvr>
                                      <p:tavLst>
                                        <p:tav tm="0">
                                          <p:val>
                                            <p:strVal val="#ppt_x-.2"/>
                                          </p:val>
                                        </p:tav>
                                        <p:tav tm="100000">
                                          <p:val>
                                            <p:strVal val="#ppt_x"/>
                                          </p:val>
                                        </p:tav>
                                      </p:tavLst>
                                    </p:anim>
                                    <p:anim calcmode="lin" valueType="num">
                                      <p:cBhvr>
                                        <p:cTn id="109" dur="1000" fill="hold"/>
                                        <p:tgtEl>
                                          <p:spTgt spid="22">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110" dur="1000"/>
                                        <p:tgtEl>
                                          <p:spTgt spid="22">
                                            <p:txEl>
                                              <p:pRg st="1" end="1"/>
                                            </p:txEl>
                                          </p:spTgt>
                                        </p:tgtEl>
                                      </p:cBhvr>
                                    </p:animEffect>
                                  </p:childTnLst>
                                </p:cTn>
                              </p:par>
                            </p:childTnLst>
                          </p:cTn>
                        </p:par>
                      </p:childTnLst>
                    </p:cTn>
                  </p:par>
                  <p:par>
                    <p:cTn id="111" fill="hold">
                      <p:stCondLst>
                        <p:cond delay="indefinite"/>
                      </p:stCondLst>
                      <p:childTnLst>
                        <p:par>
                          <p:cTn id="112" fill="hold">
                            <p:stCondLst>
                              <p:cond delay="0"/>
                            </p:stCondLst>
                            <p:childTnLst>
                              <p:par>
                                <p:cTn id="113" presetID="29" presetClass="entr" presetSubtype="0" fill="hold" nodeType="clickEffect">
                                  <p:stCondLst>
                                    <p:cond delay="0"/>
                                  </p:stCondLst>
                                  <p:childTnLst>
                                    <p:set>
                                      <p:cBhvr>
                                        <p:cTn id="114" dur="1" fill="hold">
                                          <p:stCondLst>
                                            <p:cond delay="0"/>
                                          </p:stCondLst>
                                        </p:cTn>
                                        <p:tgtEl>
                                          <p:spTgt spid="22">
                                            <p:txEl>
                                              <p:charRg st="57" end="102"/>
                                            </p:txEl>
                                          </p:spTgt>
                                        </p:tgtEl>
                                        <p:attrNameLst>
                                          <p:attrName>style.visibility</p:attrName>
                                        </p:attrNameLst>
                                      </p:cBhvr>
                                      <p:to>
                                        <p:strVal val="visible"/>
                                      </p:to>
                                    </p:set>
                                    <p:anim calcmode="lin" valueType="num">
                                      <p:cBhvr>
                                        <p:cTn id="115" dur="1000" fill="hold"/>
                                        <p:tgtEl>
                                          <p:spTgt spid="22">
                                            <p:txEl>
                                              <p:charRg st="57" end="102"/>
                                            </p:txEl>
                                          </p:spTgt>
                                        </p:tgtEl>
                                        <p:attrNameLst>
                                          <p:attrName>ppt_x</p:attrName>
                                        </p:attrNameLst>
                                      </p:cBhvr>
                                      <p:tavLst>
                                        <p:tav tm="0">
                                          <p:val>
                                            <p:strVal val="#ppt_x-.2"/>
                                          </p:val>
                                        </p:tav>
                                        <p:tav tm="100000">
                                          <p:val>
                                            <p:strVal val="#ppt_x"/>
                                          </p:val>
                                        </p:tav>
                                      </p:tavLst>
                                    </p:anim>
                                    <p:anim calcmode="lin" valueType="num">
                                      <p:cBhvr>
                                        <p:cTn id="116" dur="1000" fill="hold"/>
                                        <p:tgtEl>
                                          <p:spTgt spid="22">
                                            <p:txEl>
                                              <p:charRg st="57" end="102"/>
                                            </p:txEl>
                                          </p:spTgt>
                                        </p:tgtEl>
                                        <p:attrNameLst>
                                          <p:attrName>ppt_y</p:attrName>
                                        </p:attrNameLst>
                                      </p:cBhvr>
                                      <p:tavLst>
                                        <p:tav tm="0">
                                          <p:val>
                                            <p:strVal val="#ppt_y"/>
                                          </p:val>
                                        </p:tav>
                                        <p:tav tm="100000">
                                          <p:val>
                                            <p:strVal val="#ppt_y"/>
                                          </p:val>
                                        </p:tav>
                                      </p:tavLst>
                                    </p:anim>
                                    <p:animEffect transition="in" filter="wipe(right)" prLst="gradientSize: 0.1">
                                      <p:cBhvr>
                                        <p:cTn id="117" dur="1000"/>
                                        <p:tgtEl>
                                          <p:spTgt spid="22">
                                            <p:txEl>
                                              <p:charRg st="57" end="102"/>
                                            </p:txEl>
                                          </p:spTgt>
                                        </p:tgtEl>
                                      </p:cBhvr>
                                    </p:animEffect>
                                  </p:childTnLst>
                                </p:cTn>
                              </p:par>
                            </p:childTnLst>
                          </p:cTn>
                        </p:par>
                      </p:childTnLst>
                    </p:cTn>
                  </p:par>
                  <p:par>
                    <p:cTn id="118" fill="hold">
                      <p:stCondLst>
                        <p:cond delay="indefinite"/>
                      </p:stCondLst>
                      <p:childTnLst>
                        <p:par>
                          <p:cTn id="119" fill="hold">
                            <p:stCondLst>
                              <p:cond delay="0"/>
                            </p:stCondLst>
                            <p:childTnLst>
                              <p:par>
                                <p:cTn id="120" presetID="29" presetClass="entr" presetSubtype="0" fill="hold" nodeType="clickEffect">
                                  <p:stCondLst>
                                    <p:cond delay="0"/>
                                  </p:stCondLst>
                                  <p:childTnLst>
                                    <p:set>
                                      <p:cBhvr>
                                        <p:cTn id="121" dur="1" fill="hold">
                                          <p:stCondLst>
                                            <p:cond delay="0"/>
                                          </p:stCondLst>
                                        </p:cTn>
                                        <p:tgtEl>
                                          <p:spTgt spid="22">
                                            <p:txEl>
                                              <p:charRg st="102" end="129"/>
                                            </p:txEl>
                                          </p:spTgt>
                                        </p:tgtEl>
                                        <p:attrNameLst>
                                          <p:attrName>style.visibility</p:attrName>
                                        </p:attrNameLst>
                                      </p:cBhvr>
                                      <p:to>
                                        <p:strVal val="visible"/>
                                      </p:to>
                                    </p:set>
                                    <p:anim calcmode="lin" valueType="num">
                                      <p:cBhvr>
                                        <p:cTn id="122" dur="1000" fill="hold"/>
                                        <p:tgtEl>
                                          <p:spTgt spid="22">
                                            <p:txEl>
                                              <p:charRg st="102" end="129"/>
                                            </p:txEl>
                                          </p:spTgt>
                                        </p:tgtEl>
                                        <p:attrNameLst>
                                          <p:attrName>ppt_x</p:attrName>
                                        </p:attrNameLst>
                                      </p:cBhvr>
                                      <p:tavLst>
                                        <p:tav tm="0">
                                          <p:val>
                                            <p:strVal val="#ppt_x-.2"/>
                                          </p:val>
                                        </p:tav>
                                        <p:tav tm="100000">
                                          <p:val>
                                            <p:strVal val="#ppt_x"/>
                                          </p:val>
                                        </p:tav>
                                      </p:tavLst>
                                    </p:anim>
                                    <p:anim calcmode="lin" valueType="num">
                                      <p:cBhvr>
                                        <p:cTn id="123" dur="1000" fill="hold"/>
                                        <p:tgtEl>
                                          <p:spTgt spid="22">
                                            <p:txEl>
                                              <p:charRg st="102" end="129"/>
                                            </p:txEl>
                                          </p:spTgt>
                                        </p:tgtEl>
                                        <p:attrNameLst>
                                          <p:attrName>ppt_y</p:attrName>
                                        </p:attrNameLst>
                                      </p:cBhvr>
                                      <p:tavLst>
                                        <p:tav tm="0">
                                          <p:val>
                                            <p:strVal val="#ppt_y"/>
                                          </p:val>
                                        </p:tav>
                                        <p:tav tm="100000">
                                          <p:val>
                                            <p:strVal val="#ppt_y"/>
                                          </p:val>
                                        </p:tav>
                                      </p:tavLst>
                                    </p:anim>
                                    <p:animEffect transition="in" filter="wipe(right)" prLst="gradientSize: 0.1">
                                      <p:cBhvr>
                                        <p:cTn id="124" dur="1000"/>
                                        <p:tgtEl>
                                          <p:spTgt spid="22">
                                            <p:txEl>
                                              <p:charRg st="102" end="129"/>
                                            </p:txEl>
                                          </p:spTgt>
                                        </p:tgtEl>
                                      </p:cBhvr>
                                    </p:animEffect>
                                  </p:childTnLst>
                                </p:cTn>
                              </p:par>
                            </p:childTnLst>
                          </p:cTn>
                        </p:par>
                      </p:childTnLst>
                    </p:cTn>
                  </p:par>
                  <p:par>
                    <p:cTn id="125" fill="hold">
                      <p:stCondLst>
                        <p:cond delay="indefinite"/>
                      </p:stCondLst>
                      <p:childTnLst>
                        <p:par>
                          <p:cTn id="126" fill="hold">
                            <p:stCondLst>
                              <p:cond delay="0"/>
                            </p:stCondLst>
                            <p:childTnLst>
                              <p:par>
                                <p:cTn id="127" presetID="29" presetClass="entr" presetSubtype="0" fill="hold" grpId="0" nodeType="clickEffect">
                                  <p:stCondLst>
                                    <p:cond delay="0"/>
                                  </p:stCondLst>
                                  <p:childTnLst>
                                    <p:set>
                                      <p:cBhvr>
                                        <p:cTn id="128" dur="1" fill="hold">
                                          <p:stCondLst>
                                            <p:cond delay="0"/>
                                          </p:stCondLst>
                                        </p:cTn>
                                        <p:tgtEl>
                                          <p:spTgt spid="40"/>
                                        </p:tgtEl>
                                        <p:attrNameLst>
                                          <p:attrName>style.visibility</p:attrName>
                                        </p:attrNameLst>
                                      </p:cBhvr>
                                      <p:to>
                                        <p:strVal val="visible"/>
                                      </p:to>
                                    </p:set>
                                    <p:anim calcmode="lin" valueType="num">
                                      <p:cBhvr>
                                        <p:cTn id="129" dur="1000" fill="hold"/>
                                        <p:tgtEl>
                                          <p:spTgt spid="40"/>
                                        </p:tgtEl>
                                        <p:attrNameLst>
                                          <p:attrName>ppt_x</p:attrName>
                                        </p:attrNameLst>
                                      </p:cBhvr>
                                      <p:tavLst>
                                        <p:tav tm="0">
                                          <p:val>
                                            <p:strVal val="#ppt_x-.2"/>
                                          </p:val>
                                        </p:tav>
                                        <p:tav tm="100000">
                                          <p:val>
                                            <p:strVal val="#ppt_x"/>
                                          </p:val>
                                        </p:tav>
                                      </p:tavLst>
                                    </p:anim>
                                    <p:anim calcmode="lin" valueType="num">
                                      <p:cBhvr>
                                        <p:cTn id="130" dur="1000" fill="hold"/>
                                        <p:tgtEl>
                                          <p:spTgt spid="40"/>
                                        </p:tgtEl>
                                        <p:attrNameLst>
                                          <p:attrName>ppt_y</p:attrName>
                                        </p:attrNameLst>
                                      </p:cBhvr>
                                      <p:tavLst>
                                        <p:tav tm="0">
                                          <p:val>
                                            <p:strVal val="#ppt_y"/>
                                          </p:val>
                                        </p:tav>
                                        <p:tav tm="100000">
                                          <p:val>
                                            <p:strVal val="#ppt_y"/>
                                          </p:val>
                                        </p:tav>
                                      </p:tavLst>
                                    </p:anim>
                                    <p:animEffect transition="in" filter="wipe(right)" prLst="gradientSize: 0.1">
                                      <p:cBhvr>
                                        <p:cTn id="131" dur="1000"/>
                                        <p:tgtEl>
                                          <p:spTgt spid="40"/>
                                        </p:tgtEl>
                                      </p:cBhvr>
                                    </p:animEffect>
                                  </p:childTnLst>
                                </p:cTn>
                              </p:par>
                              <p:par>
                                <p:cTn id="132" presetID="29" presetClass="entr" presetSubtype="0" fill="hold" nodeType="withEffect">
                                  <p:stCondLst>
                                    <p:cond delay="0"/>
                                  </p:stCondLst>
                                  <p:childTnLst>
                                    <p:set>
                                      <p:cBhvr>
                                        <p:cTn id="133" dur="1" fill="hold">
                                          <p:stCondLst>
                                            <p:cond delay="0"/>
                                          </p:stCondLst>
                                        </p:cTn>
                                        <p:tgtEl>
                                          <p:spTgt spid="124930"/>
                                        </p:tgtEl>
                                        <p:attrNameLst>
                                          <p:attrName>style.visibility</p:attrName>
                                        </p:attrNameLst>
                                      </p:cBhvr>
                                      <p:to>
                                        <p:strVal val="visible"/>
                                      </p:to>
                                    </p:set>
                                    <p:anim calcmode="lin" valueType="num">
                                      <p:cBhvr>
                                        <p:cTn id="134" dur="1000" fill="hold"/>
                                        <p:tgtEl>
                                          <p:spTgt spid="124930"/>
                                        </p:tgtEl>
                                        <p:attrNameLst>
                                          <p:attrName>ppt_x</p:attrName>
                                        </p:attrNameLst>
                                      </p:cBhvr>
                                      <p:tavLst>
                                        <p:tav tm="0">
                                          <p:val>
                                            <p:strVal val="#ppt_x-.2"/>
                                          </p:val>
                                        </p:tav>
                                        <p:tav tm="100000">
                                          <p:val>
                                            <p:strVal val="#ppt_x"/>
                                          </p:val>
                                        </p:tav>
                                      </p:tavLst>
                                    </p:anim>
                                    <p:anim calcmode="lin" valueType="num">
                                      <p:cBhvr>
                                        <p:cTn id="135" dur="1000" fill="hold"/>
                                        <p:tgtEl>
                                          <p:spTgt spid="124930"/>
                                        </p:tgtEl>
                                        <p:attrNameLst>
                                          <p:attrName>ppt_y</p:attrName>
                                        </p:attrNameLst>
                                      </p:cBhvr>
                                      <p:tavLst>
                                        <p:tav tm="0">
                                          <p:val>
                                            <p:strVal val="#ppt_y"/>
                                          </p:val>
                                        </p:tav>
                                        <p:tav tm="100000">
                                          <p:val>
                                            <p:strVal val="#ppt_y"/>
                                          </p:val>
                                        </p:tav>
                                      </p:tavLst>
                                    </p:anim>
                                    <p:animEffect transition="in" filter="wipe(right)" prLst="gradientSize: 0.1">
                                      <p:cBhvr>
                                        <p:cTn id="136" dur="1000"/>
                                        <p:tgtEl>
                                          <p:spTgt spid="124930"/>
                                        </p:tgtEl>
                                      </p:cBhvr>
                                    </p:animEffect>
                                  </p:childTnLst>
                                </p:cTn>
                              </p:par>
                            </p:childTnLst>
                          </p:cTn>
                        </p:par>
                      </p:childTnLst>
                    </p:cTn>
                  </p:par>
                  <p:par>
                    <p:cTn id="137" fill="hold">
                      <p:stCondLst>
                        <p:cond delay="indefinite"/>
                      </p:stCondLst>
                      <p:childTnLst>
                        <p:par>
                          <p:cTn id="138" fill="hold">
                            <p:stCondLst>
                              <p:cond delay="0"/>
                            </p:stCondLst>
                            <p:childTnLst>
                              <p:par>
                                <p:cTn id="139" presetID="10" presetClass="entr" presetSubtype="0" fill="hold" nodeType="clickEffect">
                                  <p:stCondLst>
                                    <p:cond delay="0"/>
                                  </p:stCondLst>
                                  <p:childTnLst>
                                    <p:set>
                                      <p:cBhvr>
                                        <p:cTn id="140" dur="1" fill="hold">
                                          <p:stCondLst>
                                            <p:cond delay="0"/>
                                          </p:stCondLst>
                                        </p:cTn>
                                        <p:tgtEl>
                                          <p:spTgt spid="41"/>
                                        </p:tgtEl>
                                        <p:attrNameLst>
                                          <p:attrName>style.visibility</p:attrName>
                                        </p:attrNameLst>
                                      </p:cBhvr>
                                      <p:to>
                                        <p:strVal val="visible"/>
                                      </p:to>
                                    </p:set>
                                    <p:animEffect transition="in" filter="fade">
                                      <p:cBhvr>
                                        <p:cTn id="141" dur="2000"/>
                                        <p:tgtEl>
                                          <p:spTgt spid="41"/>
                                        </p:tgtEl>
                                      </p:cBhvr>
                                    </p:animEffect>
                                  </p:childTnLst>
                                </p:cTn>
                              </p:par>
                            </p:childTnLst>
                          </p:cTn>
                        </p:par>
                      </p:childTnLst>
                    </p:cTn>
                  </p:par>
                  <p:par>
                    <p:cTn id="142" fill="hold">
                      <p:stCondLst>
                        <p:cond delay="indefinite"/>
                      </p:stCondLst>
                      <p:childTnLst>
                        <p:par>
                          <p:cTn id="143" fill="hold">
                            <p:stCondLst>
                              <p:cond delay="0"/>
                            </p:stCondLst>
                            <p:childTnLst>
                              <p:par>
                                <p:cTn id="144" presetID="31" presetClass="entr" presetSubtype="0" fill="hold" grpId="0" nodeType="clickEffect">
                                  <p:stCondLst>
                                    <p:cond delay="0"/>
                                  </p:stCondLst>
                                  <p:iterate type="lt">
                                    <p:tmPct val="5000"/>
                                  </p:iterate>
                                  <p:childTnLst>
                                    <p:set>
                                      <p:cBhvr>
                                        <p:cTn id="145" dur="1" fill="hold">
                                          <p:stCondLst>
                                            <p:cond delay="0"/>
                                          </p:stCondLst>
                                        </p:cTn>
                                        <p:tgtEl>
                                          <p:spTgt spid="42"/>
                                        </p:tgtEl>
                                        <p:attrNameLst>
                                          <p:attrName>style.visibility</p:attrName>
                                        </p:attrNameLst>
                                      </p:cBhvr>
                                      <p:to>
                                        <p:strVal val="visible"/>
                                      </p:to>
                                    </p:set>
                                    <p:anim calcmode="lin" valueType="num">
                                      <p:cBhvr>
                                        <p:cTn id="146" dur="1000" fill="hold"/>
                                        <p:tgtEl>
                                          <p:spTgt spid="42"/>
                                        </p:tgtEl>
                                        <p:attrNameLst>
                                          <p:attrName>ppt_w</p:attrName>
                                        </p:attrNameLst>
                                      </p:cBhvr>
                                      <p:tavLst>
                                        <p:tav tm="0">
                                          <p:val>
                                            <p:fltVal val="0"/>
                                          </p:val>
                                        </p:tav>
                                        <p:tav tm="100000">
                                          <p:val>
                                            <p:strVal val="#ppt_w"/>
                                          </p:val>
                                        </p:tav>
                                      </p:tavLst>
                                    </p:anim>
                                    <p:anim calcmode="lin" valueType="num">
                                      <p:cBhvr>
                                        <p:cTn id="147" dur="1000" fill="hold"/>
                                        <p:tgtEl>
                                          <p:spTgt spid="42"/>
                                        </p:tgtEl>
                                        <p:attrNameLst>
                                          <p:attrName>ppt_h</p:attrName>
                                        </p:attrNameLst>
                                      </p:cBhvr>
                                      <p:tavLst>
                                        <p:tav tm="0">
                                          <p:val>
                                            <p:fltVal val="0"/>
                                          </p:val>
                                        </p:tav>
                                        <p:tav tm="100000">
                                          <p:val>
                                            <p:strVal val="#ppt_h"/>
                                          </p:val>
                                        </p:tav>
                                      </p:tavLst>
                                    </p:anim>
                                    <p:anim calcmode="lin" valueType="num">
                                      <p:cBhvr>
                                        <p:cTn id="148" dur="1000" fill="hold"/>
                                        <p:tgtEl>
                                          <p:spTgt spid="42"/>
                                        </p:tgtEl>
                                        <p:attrNameLst>
                                          <p:attrName>style.rotation</p:attrName>
                                        </p:attrNameLst>
                                      </p:cBhvr>
                                      <p:tavLst>
                                        <p:tav tm="0">
                                          <p:val>
                                            <p:fltVal val="90"/>
                                          </p:val>
                                        </p:tav>
                                        <p:tav tm="100000">
                                          <p:val>
                                            <p:fltVal val="0"/>
                                          </p:val>
                                        </p:tav>
                                      </p:tavLst>
                                    </p:anim>
                                    <p:animEffect transition="in" filter="fade">
                                      <p:cBhvr>
                                        <p:cTn id="149" dur="10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p:bldP spid="17" grpId="0"/>
      <p:bldP spid="20" grpId="0"/>
      <p:bldP spid="24" grpId="0"/>
      <p:bldP spid="30" grpId="0"/>
      <p:bldP spid="35" grpId="0"/>
      <p:bldP spid="40" grpId="0"/>
      <p:bldP spid="4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a:spLocks noChangeArrowheads="1"/>
          </p:cNvSpPr>
          <p:nvPr/>
        </p:nvSpPr>
        <p:spPr bwMode="auto">
          <a:xfrm>
            <a:off x="250827" y="1125538"/>
            <a:ext cx="3241675" cy="738664"/>
          </a:xfrm>
          <a:prstGeom prst="rect">
            <a:avLst/>
          </a:prstGeom>
          <a:noFill/>
          <a:ln w="9525">
            <a:noFill/>
            <a:miter lim="800000"/>
            <a:headEnd/>
            <a:tailEnd/>
          </a:ln>
        </p:spPr>
        <p:txBody>
          <a:bodyPr>
            <a:spAutoFit/>
          </a:bodyPr>
          <a:lstStyle/>
          <a:p>
            <a:pPr>
              <a:buFont typeface="Wingdings" pitchFamily="2" charset="2"/>
              <a:buChar char="n"/>
            </a:pPr>
            <a:r>
              <a:rPr lang="zh-CN" altLang="en-US" sz="1400">
                <a:solidFill>
                  <a:schemeClr val="tx1"/>
                </a:solidFill>
              </a:rPr>
              <a:t>除了社交游戏外，没有孕育出新的平台价值和生态</a:t>
            </a:r>
            <a:endParaRPr lang="en-US" altLang="zh-CN" sz="1400">
              <a:solidFill>
                <a:schemeClr val="tx1"/>
              </a:solidFill>
            </a:endParaRPr>
          </a:p>
          <a:p>
            <a:pPr>
              <a:buFont typeface="Wingdings" pitchFamily="2" charset="2"/>
              <a:buChar char="n"/>
            </a:pPr>
            <a:r>
              <a:rPr lang="zh-CN" altLang="en-US" sz="1400">
                <a:solidFill>
                  <a:schemeClr val="tx1"/>
                </a:solidFill>
              </a:rPr>
              <a:t>不算好人（参考社交类游戏排行）</a:t>
            </a:r>
          </a:p>
        </p:txBody>
      </p:sp>
      <p:pic>
        <p:nvPicPr>
          <p:cNvPr id="4" name="图片 3" descr="renren game.PNG"/>
          <p:cNvPicPr>
            <a:picLocks noChangeAspect="1" noChangeArrowheads="1"/>
          </p:cNvPicPr>
          <p:nvPr/>
        </p:nvPicPr>
        <p:blipFill>
          <a:blip r:embed="rId2"/>
          <a:srcRect/>
          <a:stretch>
            <a:fillRect/>
          </a:stretch>
        </p:blipFill>
        <p:spPr bwMode="auto">
          <a:xfrm>
            <a:off x="395288" y="2636842"/>
            <a:ext cx="2305050" cy="3709987"/>
          </a:xfrm>
          <a:prstGeom prst="rect">
            <a:avLst/>
          </a:prstGeom>
          <a:noFill/>
          <a:ln w="9525">
            <a:noFill/>
            <a:miter lim="800000"/>
            <a:headEnd/>
            <a:tailEnd/>
          </a:ln>
        </p:spPr>
      </p:pic>
      <p:pic>
        <p:nvPicPr>
          <p:cNvPr id="151554" name="Picture 2" descr="http://smt.114chn.com/Webpub/upload/091102/129016123320781250.jpg"/>
          <p:cNvPicPr>
            <a:picLocks noChangeAspect="1" noChangeArrowheads="1"/>
          </p:cNvPicPr>
          <p:nvPr/>
        </p:nvPicPr>
        <p:blipFill>
          <a:blip r:embed="rId3"/>
          <a:srcRect/>
          <a:stretch>
            <a:fillRect/>
          </a:stretch>
        </p:blipFill>
        <p:spPr bwMode="auto">
          <a:xfrm>
            <a:off x="5364165" y="1125542"/>
            <a:ext cx="1995487" cy="790575"/>
          </a:xfrm>
          <a:prstGeom prst="rect">
            <a:avLst/>
          </a:prstGeom>
          <a:noFill/>
          <a:ln w="9525">
            <a:noFill/>
            <a:miter lim="800000"/>
            <a:headEnd/>
            <a:tailEnd/>
          </a:ln>
        </p:spPr>
      </p:pic>
      <p:pic>
        <p:nvPicPr>
          <p:cNvPr id="6" name="图片 5" descr="9f66b5172d713931972b43e4.jpg"/>
          <p:cNvPicPr>
            <a:picLocks noChangeAspect="1" noChangeArrowheads="1"/>
          </p:cNvPicPr>
          <p:nvPr/>
        </p:nvPicPr>
        <p:blipFill>
          <a:blip r:embed="rId4"/>
          <a:srcRect/>
          <a:stretch>
            <a:fillRect/>
          </a:stretch>
        </p:blipFill>
        <p:spPr bwMode="auto">
          <a:xfrm>
            <a:off x="1042990" y="2270129"/>
            <a:ext cx="1368425" cy="582613"/>
          </a:xfrm>
          <a:prstGeom prst="rect">
            <a:avLst/>
          </a:prstGeom>
          <a:noFill/>
          <a:ln w="9525">
            <a:noFill/>
            <a:miter lim="800000"/>
            <a:headEnd/>
            <a:tailEnd/>
          </a:ln>
        </p:spPr>
      </p:pic>
      <p:pic>
        <p:nvPicPr>
          <p:cNvPr id="151556" name="Picture 4" descr="http://kids.youth.cn/xzbb/yw/201002/W020100225350153852763.jpg"/>
          <p:cNvPicPr>
            <a:picLocks noChangeAspect="1" noChangeArrowheads="1"/>
          </p:cNvPicPr>
          <p:nvPr/>
        </p:nvPicPr>
        <p:blipFill>
          <a:blip r:embed="rId5"/>
          <a:srcRect/>
          <a:stretch>
            <a:fillRect/>
          </a:stretch>
        </p:blipFill>
        <p:spPr bwMode="auto">
          <a:xfrm>
            <a:off x="3348038" y="2254250"/>
            <a:ext cx="2843212" cy="1854200"/>
          </a:xfrm>
          <a:prstGeom prst="rect">
            <a:avLst/>
          </a:prstGeom>
          <a:noFill/>
          <a:ln w="9525">
            <a:noFill/>
            <a:miter lim="800000"/>
            <a:headEnd/>
            <a:tailEnd/>
          </a:ln>
        </p:spPr>
      </p:pic>
      <p:pic>
        <p:nvPicPr>
          <p:cNvPr id="151562" name="Picture 10" descr="http://img.kaixin001.com.cn/i3/cafe/icon/bzctlogo_1.gif"/>
          <p:cNvPicPr>
            <a:picLocks noChangeAspect="1" noChangeArrowheads="1"/>
          </p:cNvPicPr>
          <p:nvPr/>
        </p:nvPicPr>
        <p:blipFill>
          <a:blip r:embed="rId6"/>
          <a:srcRect/>
          <a:stretch>
            <a:fillRect/>
          </a:stretch>
        </p:blipFill>
        <p:spPr bwMode="auto">
          <a:xfrm>
            <a:off x="4067175" y="1773238"/>
            <a:ext cx="1257300" cy="495300"/>
          </a:xfrm>
          <a:prstGeom prst="rect">
            <a:avLst/>
          </a:prstGeom>
          <a:noFill/>
          <a:ln w="9525">
            <a:noFill/>
            <a:miter lim="800000"/>
            <a:headEnd/>
            <a:tailEnd/>
          </a:ln>
        </p:spPr>
      </p:pic>
      <p:pic>
        <p:nvPicPr>
          <p:cNvPr id="13" name="图片 12" descr="kaixinchengshi.PNG"/>
          <p:cNvPicPr>
            <a:picLocks noChangeAspect="1" noChangeArrowheads="1"/>
          </p:cNvPicPr>
          <p:nvPr/>
        </p:nvPicPr>
        <p:blipFill>
          <a:blip r:embed="rId7"/>
          <a:srcRect/>
          <a:stretch>
            <a:fillRect/>
          </a:stretch>
        </p:blipFill>
        <p:spPr bwMode="auto">
          <a:xfrm>
            <a:off x="3348039" y="4149729"/>
            <a:ext cx="3175000" cy="2232025"/>
          </a:xfrm>
          <a:prstGeom prst="rect">
            <a:avLst/>
          </a:prstGeom>
          <a:noFill/>
          <a:ln w="9525">
            <a:noFill/>
            <a:miter lim="800000"/>
            <a:headEnd/>
            <a:tailEnd/>
          </a:ln>
        </p:spPr>
      </p:pic>
      <p:pic>
        <p:nvPicPr>
          <p:cNvPr id="151564" name="Picture 12" descr="http://img.kaixin001.com.cn/i3/dh/icon_dh2.jpg"/>
          <p:cNvPicPr>
            <a:picLocks noChangeAspect="1" noChangeArrowheads="1"/>
          </p:cNvPicPr>
          <p:nvPr/>
        </p:nvPicPr>
        <p:blipFill>
          <a:blip r:embed="rId8"/>
          <a:srcRect/>
          <a:stretch>
            <a:fillRect/>
          </a:stretch>
        </p:blipFill>
        <p:spPr bwMode="auto">
          <a:xfrm>
            <a:off x="6156325" y="3500438"/>
            <a:ext cx="2941638" cy="792162"/>
          </a:xfrm>
          <a:prstGeom prst="rect">
            <a:avLst/>
          </a:prstGeom>
          <a:noFill/>
          <a:ln w="9525">
            <a:noFill/>
            <a:miter lim="800000"/>
            <a:headEnd/>
            <a:tailEnd/>
          </a:ln>
        </p:spPr>
      </p:pic>
      <p:sp>
        <p:nvSpPr>
          <p:cNvPr id="23561" name="TextBox 15"/>
          <p:cNvSpPr txBox="1">
            <a:spLocks noChangeArrowheads="1"/>
          </p:cNvSpPr>
          <p:nvPr/>
        </p:nvSpPr>
        <p:spPr bwMode="auto">
          <a:xfrm>
            <a:off x="395288" y="333376"/>
            <a:ext cx="5905500" cy="369332"/>
          </a:xfrm>
          <a:prstGeom prst="rect">
            <a:avLst/>
          </a:prstGeom>
          <a:noFill/>
          <a:ln w="9525">
            <a:noFill/>
            <a:miter lim="800000"/>
            <a:headEnd/>
            <a:tailEnd/>
          </a:ln>
        </p:spPr>
        <p:txBody>
          <a:bodyPr>
            <a:spAutoFit/>
          </a:bodyPr>
          <a:lstStyle/>
          <a:p>
            <a:r>
              <a:rPr lang="zh-CN" altLang="en-US" sz="1800">
                <a:solidFill>
                  <a:schemeClr val="bg1"/>
                </a:solidFill>
              </a:rPr>
              <a:t>社交网络平台</a:t>
            </a:r>
            <a:r>
              <a:rPr lang="en-US" altLang="zh-CN" sz="1800">
                <a:solidFill>
                  <a:schemeClr val="bg1"/>
                </a:solidFill>
              </a:rPr>
              <a:t>---</a:t>
            </a:r>
            <a:r>
              <a:rPr lang="zh-CN" altLang="en-US" sz="1800">
                <a:solidFill>
                  <a:schemeClr val="bg1"/>
                </a:solidFill>
              </a:rPr>
              <a:t>也无风雨也无晴</a:t>
            </a:r>
          </a:p>
        </p:txBody>
      </p:sp>
    </p:spTree>
    <p:extLst>
      <p:ext uri="{BB962C8B-B14F-4D97-AF65-F5344CB8AC3E}">
        <p14:creationId xmlns:p14="http://schemas.microsoft.com/office/powerpoint/2010/main" xmlns="" val="12088124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ppt_x</p:attrName>
                                        </p:attrNameLst>
                                      </p:cBhvr>
                                      <p:tavLst>
                                        <p:tav tm="0">
                                          <p:val>
                                            <p:strVal val="#ppt_x-.2"/>
                                          </p:val>
                                        </p:tav>
                                        <p:tav tm="100000">
                                          <p:val>
                                            <p:strVal val="#ppt_x"/>
                                          </p:val>
                                        </p:tav>
                                      </p:tavLst>
                                    </p:anim>
                                    <p:anim calcmode="lin" valueType="num">
                                      <p:cBhvr>
                                        <p:cTn id="8" dur="1000" fill="hold"/>
                                        <p:tgtEl>
                                          <p:spTgt spid="3">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29"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1000" fill="hold"/>
                                        <p:tgtEl>
                                          <p:spTgt spid="3">
                                            <p:txEl>
                                              <p:pRg st="1" end="1"/>
                                            </p:txEl>
                                          </p:spTgt>
                                        </p:tgtEl>
                                        <p:attrNameLst>
                                          <p:attrName>ppt_x</p:attrName>
                                        </p:attrNameLst>
                                      </p:cBhvr>
                                      <p:tavLst>
                                        <p:tav tm="0">
                                          <p:val>
                                            <p:strVal val="#ppt_x-.2"/>
                                          </p:val>
                                        </p:tav>
                                        <p:tav tm="100000">
                                          <p:val>
                                            <p:strVal val="#ppt_x"/>
                                          </p:val>
                                        </p:tav>
                                      </p:tavLst>
                                    </p:anim>
                                    <p:anim calcmode="lin" valueType="num">
                                      <p:cBhvr>
                                        <p:cTn id="15" dur="1000" fill="hold"/>
                                        <p:tgtEl>
                                          <p:spTgt spid="3">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16" dur="10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2000"/>
                                        <p:tgtEl>
                                          <p:spTgt spid="6"/>
                                        </p:tgtEl>
                                      </p:cBhvr>
                                    </p:animEffect>
                                  </p:childTnLst>
                                </p:cTn>
                              </p:par>
                              <p:par>
                                <p:cTn id="22" presetID="10" presetClass="entr" presetSubtype="0" fill="hold" nodeType="with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fade">
                                      <p:cBhvr>
                                        <p:cTn id="24" dur="2000"/>
                                        <p:tgtEl>
                                          <p:spTgt spid="4"/>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51554"/>
                                        </p:tgtEl>
                                        <p:attrNameLst>
                                          <p:attrName>style.visibility</p:attrName>
                                        </p:attrNameLst>
                                      </p:cBhvr>
                                      <p:to>
                                        <p:strVal val="visible"/>
                                      </p:to>
                                    </p:set>
                                    <p:animEffect transition="in" filter="fade">
                                      <p:cBhvr>
                                        <p:cTn id="29" dur="2000"/>
                                        <p:tgtEl>
                                          <p:spTgt spid="151554"/>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151562"/>
                                        </p:tgtEl>
                                        <p:attrNameLst>
                                          <p:attrName>style.visibility</p:attrName>
                                        </p:attrNameLst>
                                      </p:cBhvr>
                                      <p:to>
                                        <p:strVal val="visible"/>
                                      </p:to>
                                    </p:set>
                                    <p:animEffect transition="in" filter="fade">
                                      <p:cBhvr>
                                        <p:cTn id="34" dur="2000"/>
                                        <p:tgtEl>
                                          <p:spTgt spid="151562"/>
                                        </p:tgtEl>
                                      </p:cBhvr>
                                    </p:animEffect>
                                  </p:childTnLst>
                                </p:cTn>
                              </p:par>
                              <p:par>
                                <p:cTn id="35" presetID="10" presetClass="entr" presetSubtype="0" fill="hold" nodeType="withEffect">
                                  <p:stCondLst>
                                    <p:cond delay="0"/>
                                  </p:stCondLst>
                                  <p:childTnLst>
                                    <p:set>
                                      <p:cBhvr>
                                        <p:cTn id="36" dur="1" fill="hold">
                                          <p:stCondLst>
                                            <p:cond delay="0"/>
                                          </p:stCondLst>
                                        </p:cTn>
                                        <p:tgtEl>
                                          <p:spTgt spid="151556"/>
                                        </p:tgtEl>
                                        <p:attrNameLst>
                                          <p:attrName>style.visibility</p:attrName>
                                        </p:attrNameLst>
                                      </p:cBhvr>
                                      <p:to>
                                        <p:strVal val="visible"/>
                                      </p:to>
                                    </p:set>
                                    <p:animEffect transition="in" filter="fade">
                                      <p:cBhvr>
                                        <p:cTn id="37" dur="2000"/>
                                        <p:tgtEl>
                                          <p:spTgt spid="15155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fade">
                                      <p:cBhvr>
                                        <p:cTn id="42" dur="2000"/>
                                        <p:tgtEl>
                                          <p:spTgt spid="13"/>
                                        </p:tgtEl>
                                      </p:cBhvr>
                                    </p:animEffect>
                                  </p:childTnLst>
                                </p:cTn>
                              </p:par>
                            </p:childTnLst>
                          </p:cTn>
                        </p:par>
                      </p:childTnLst>
                    </p:cTn>
                  </p:par>
                  <p:par>
                    <p:cTn id="43" fill="hold">
                      <p:stCondLst>
                        <p:cond delay="indefinite"/>
                      </p:stCondLst>
                      <p:childTnLst>
                        <p:par>
                          <p:cTn id="44" fill="hold">
                            <p:stCondLst>
                              <p:cond delay="0"/>
                            </p:stCondLst>
                            <p:childTnLst>
                              <p:par>
                                <p:cTn id="45" presetID="29" presetClass="entr" presetSubtype="0" fill="hold" nodeType="clickEffect">
                                  <p:stCondLst>
                                    <p:cond delay="0"/>
                                  </p:stCondLst>
                                  <p:childTnLst>
                                    <p:set>
                                      <p:cBhvr>
                                        <p:cTn id="46" dur="1" fill="hold">
                                          <p:stCondLst>
                                            <p:cond delay="0"/>
                                          </p:stCondLst>
                                        </p:cTn>
                                        <p:tgtEl>
                                          <p:spTgt spid="151564"/>
                                        </p:tgtEl>
                                        <p:attrNameLst>
                                          <p:attrName>style.visibility</p:attrName>
                                        </p:attrNameLst>
                                      </p:cBhvr>
                                      <p:to>
                                        <p:strVal val="visible"/>
                                      </p:to>
                                    </p:set>
                                    <p:anim calcmode="lin" valueType="num">
                                      <p:cBhvr>
                                        <p:cTn id="47" dur="1000" fill="hold"/>
                                        <p:tgtEl>
                                          <p:spTgt spid="151564"/>
                                        </p:tgtEl>
                                        <p:attrNameLst>
                                          <p:attrName>ppt_x</p:attrName>
                                        </p:attrNameLst>
                                      </p:cBhvr>
                                      <p:tavLst>
                                        <p:tav tm="0">
                                          <p:val>
                                            <p:strVal val="#ppt_x-.2"/>
                                          </p:val>
                                        </p:tav>
                                        <p:tav tm="100000">
                                          <p:val>
                                            <p:strVal val="#ppt_x"/>
                                          </p:val>
                                        </p:tav>
                                      </p:tavLst>
                                    </p:anim>
                                    <p:anim calcmode="lin" valueType="num">
                                      <p:cBhvr>
                                        <p:cTn id="48" dur="1000" fill="hold"/>
                                        <p:tgtEl>
                                          <p:spTgt spid="151564"/>
                                        </p:tgtEl>
                                        <p:attrNameLst>
                                          <p:attrName>ppt_y</p:attrName>
                                        </p:attrNameLst>
                                      </p:cBhvr>
                                      <p:tavLst>
                                        <p:tav tm="0">
                                          <p:val>
                                            <p:strVal val="#ppt_y"/>
                                          </p:val>
                                        </p:tav>
                                        <p:tav tm="100000">
                                          <p:val>
                                            <p:strVal val="#ppt_y"/>
                                          </p:val>
                                        </p:tav>
                                      </p:tavLst>
                                    </p:anim>
                                    <p:animEffect transition="in" filter="wipe(right)" prLst="gradientSize: 0.1">
                                      <p:cBhvr>
                                        <p:cTn id="49" dur="1000"/>
                                        <p:tgtEl>
                                          <p:spTgt spid="1515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直接箭头连接符 21"/>
          <p:cNvCxnSpPr>
            <a:cxnSpLocks noChangeShapeType="1"/>
          </p:cNvCxnSpPr>
          <p:nvPr/>
        </p:nvCxnSpPr>
        <p:spPr bwMode="auto">
          <a:xfrm rot="5400000">
            <a:off x="5828508" y="3821909"/>
            <a:ext cx="504825" cy="1588"/>
          </a:xfrm>
          <a:prstGeom prst="straightConnector1">
            <a:avLst/>
          </a:prstGeom>
          <a:noFill/>
          <a:ln w="50800">
            <a:solidFill>
              <a:schemeClr val="tx1"/>
            </a:solidFill>
            <a:round/>
            <a:headEnd/>
            <a:tailEnd type="arrow" w="med" len="med"/>
          </a:ln>
        </p:spPr>
      </p:cxnSp>
      <p:sp>
        <p:nvSpPr>
          <p:cNvPr id="24578" name="TextBox 2"/>
          <p:cNvSpPr txBox="1">
            <a:spLocks noChangeArrowheads="1"/>
          </p:cNvSpPr>
          <p:nvPr/>
        </p:nvSpPr>
        <p:spPr bwMode="auto">
          <a:xfrm>
            <a:off x="323850" y="334963"/>
            <a:ext cx="4248150" cy="369332"/>
          </a:xfrm>
          <a:prstGeom prst="rect">
            <a:avLst/>
          </a:prstGeom>
          <a:noFill/>
          <a:ln w="9525">
            <a:noFill/>
            <a:miter lim="800000"/>
            <a:headEnd/>
            <a:tailEnd/>
          </a:ln>
        </p:spPr>
        <p:txBody>
          <a:bodyPr>
            <a:spAutoFit/>
          </a:bodyPr>
          <a:lstStyle/>
          <a:p>
            <a:r>
              <a:rPr lang="zh-CN" altLang="en-US" sz="1800">
                <a:solidFill>
                  <a:schemeClr val="bg1"/>
                </a:solidFill>
              </a:rPr>
              <a:t>淘宝</a:t>
            </a:r>
            <a:r>
              <a:rPr lang="en-US" altLang="zh-CN" sz="1800">
                <a:solidFill>
                  <a:schemeClr val="bg1"/>
                </a:solidFill>
              </a:rPr>
              <a:t>---</a:t>
            </a:r>
            <a:r>
              <a:rPr lang="zh-CN" altLang="en-US" sz="1800">
                <a:solidFill>
                  <a:schemeClr val="bg1"/>
                </a:solidFill>
              </a:rPr>
              <a:t>为人民服务</a:t>
            </a:r>
          </a:p>
        </p:txBody>
      </p:sp>
      <p:sp>
        <p:nvSpPr>
          <p:cNvPr id="4" name="TextBox 3"/>
          <p:cNvSpPr txBox="1">
            <a:spLocks noChangeArrowheads="1"/>
          </p:cNvSpPr>
          <p:nvPr/>
        </p:nvSpPr>
        <p:spPr bwMode="auto">
          <a:xfrm>
            <a:off x="323850" y="1268416"/>
            <a:ext cx="2808288" cy="584775"/>
          </a:xfrm>
          <a:prstGeom prst="rect">
            <a:avLst/>
          </a:prstGeom>
          <a:noFill/>
          <a:ln w="9525">
            <a:noFill/>
            <a:miter lim="800000"/>
            <a:headEnd/>
            <a:tailEnd/>
          </a:ln>
        </p:spPr>
        <p:txBody>
          <a:bodyPr>
            <a:spAutoFit/>
          </a:bodyPr>
          <a:lstStyle/>
          <a:p>
            <a:r>
              <a:rPr lang="zh-CN" altLang="en-US" sz="1600">
                <a:solidFill>
                  <a:schemeClr val="tx1"/>
                </a:solidFill>
              </a:rPr>
              <a:t>淘宝数据：</a:t>
            </a:r>
            <a:endParaRPr lang="en-US" altLang="zh-CN" sz="1600">
              <a:solidFill>
                <a:schemeClr val="tx1"/>
              </a:solidFill>
            </a:endParaRPr>
          </a:p>
          <a:p>
            <a:endParaRPr lang="zh-CN" altLang="en-US" sz="1600">
              <a:solidFill>
                <a:schemeClr val="tx1"/>
              </a:solidFill>
            </a:endParaRPr>
          </a:p>
        </p:txBody>
      </p:sp>
      <p:sp>
        <p:nvSpPr>
          <p:cNvPr id="5" name="TextBox 4"/>
          <p:cNvSpPr txBox="1"/>
          <p:nvPr/>
        </p:nvSpPr>
        <p:spPr>
          <a:xfrm>
            <a:off x="395290" y="1844677"/>
            <a:ext cx="1512887" cy="307777"/>
          </a:xfrm>
          <a:prstGeom prst="rect">
            <a:avLst/>
          </a:prstGeom>
        </p:spPr>
        <p:style>
          <a:lnRef idx="3">
            <a:schemeClr val="lt1"/>
          </a:lnRef>
          <a:fillRef idx="1">
            <a:schemeClr val="accent1"/>
          </a:fillRef>
          <a:effectRef idx="1">
            <a:schemeClr val="accent1"/>
          </a:effectRef>
          <a:fontRef idx="minor">
            <a:schemeClr val="lt1"/>
          </a:fontRef>
        </p:style>
        <p:txBody>
          <a:bodyPr>
            <a:spAutoFit/>
          </a:bodyPr>
          <a:lstStyle/>
          <a:p>
            <a:pPr eaLnBrk="0" hangingPunct="0">
              <a:defRPr/>
            </a:pPr>
            <a:r>
              <a:rPr lang="en-US" altLang="zh-CN" sz="1400" dirty="0"/>
              <a:t>3.5</a:t>
            </a:r>
            <a:r>
              <a:rPr lang="zh-CN" altLang="en-US" sz="1400" dirty="0"/>
              <a:t>亿注册用户</a:t>
            </a:r>
          </a:p>
        </p:txBody>
      </p:sp>
      <p:sp>
        <p:nvSpPr>
          <p:cNvPr id="6" name="TextBox 5"/>
          <p:cNvSpPr txBox="1"/>
          <p:nvPr/>
        </p:nvSpPr>
        <p:spPr>
          <a:xfrm>
            <a:off x="1979615" y="1844677"/>
            <a:ext cx="1512887" cy="307777"/>
          </a:xfrm>
          <a:prstGeom prst="rect">
            <a:avLst/>
          </a:prstGeom>
        </p:spPr>
        <p:style>
          <a:lnRef idx="3">
            <a:schemeClr val="lt1"/>
          </a:lnRef>
          <a:fillRef idx="1">
            <a:schemeClr val="accent2"/>
          </a:fillRef>
          <a:effectRef idx="1">
            <a:schemeClr val="accent2"/>
          </a:effectRef>
          <a:fontRef idx="minor">
            <a:schemeClr val="lt1"/>
          </a:fontRef>
        </p:style>
        <p:txBody>
          <a:bodyPr>
            <a:spAutoFit/>
          </a:bodyPr>
          <a:lstStyle/>
          <a:p>
            <a:pPr eaLnBrk="0" hangingPunct="0">
              <a:defRPr/>
            </a:pPr>
            <a:r>
              <a:rPr lang="en-US" altLang="zh-CN" sz="1400" dirty="0"/>
              <a:t>320</a:t>
            </a:r>
            <a:r>
              <a:rPr lang="zh-CN" altLang="en-US" sz="1400" dirty="0"/>
              <a:t>万买家</a:t>
            </a:r>
          </a:p>
        </p:txBody>
      </p:sp>
      <p:sp>
        <p:nvSpPr>
          <p:cNvPr id="7" name="TextBox 6"/>
          <p:cNvSpPr txBox="1"/>
          <p:nvPr/>
        </p:nvSpPr>
        <p:spPr>
          <a:xfrm>
            <a:off x="3563940" y="1844677"/>
            <a:ext cx="1512887" cy="307777"/>
          </a:xfrm>
          <a:prstGeom prst="rect">
            <a:avLst/>
          </a:prstGeom>
        </p:spPr>
        <p:style>
          <a:lnRef idx="3">
            <a:schemeClr val="lt1"/>
          </a:lnRef>
          <a:fillRef idx="1">
            <a:schemeClr val="accent1"/>
          </a:fillRef>
          <a:effectRef idx="1">
            <a:schemeClr val="accent1"/>
          </a:effectRef>
          <a:fontRef idx="minor">
            <a:schemeClr val="lt1"/>
          </a:fontRef>
        </p:style>
        <p:txBody>
          <a:bodyPr>
            <a:spAutoFit/>
          </a:bodyPr>
          <a:lstStyle/>
          <a:p>
            <a:pPr eaLnBrk="0" hangingPunct="0">
              <a:defRPr/>
            </a:pPr>
            <a:r>
              <a:rPr lang="zh-CN" altLang="en-US" sz="1400" dirty="0"/>
              <a:t>日均</a:t>
            </a:r>
            <a:r>
              <a:rPr lang="en-US" altLang="zh-CN" sz="1400" dirty="0"/>
              <a:t>6000</a:t>
            </a:r>
            <a:r>
              <a:rPr lang="zh-CN" altLang="en-US" sz="1400" dirty="0"/>
              <a:t>万</a:t>
            </a:r>
            <a:r>
              <a:rPr lang="en-US" altLang="zh-CN" sz="1400" dirty="0"/>
              <a:t>UV</a:t>
            </a:r>
            <a:endParaRPr lang="zh-CN" altLang="en-US" sz="1400" dirty="0"/>
          </a:p>
        </p:txBody>
      </p:sp>
      <p:sp>
        <p:nvSpPr>
          <p:cNvPr id="8" name="TextBox 7"/>
          <p:cNvSpPr txBox="1"/>
          <p:nvPr/>
        </p:nvSpPr>
        <p:spPr>
          <a:xfrm>
            <a:off x="5219700" y="1844677"/>
            <a:ext cx="1512888" cy="307777"/>
          </a:xfrm>
          <a:prstGeom prst="rect">
            <a:avLst/>
          </a:prstGeom>
        </p:spPr>
        <p:style>
          <a:lnRef idx="3">
            <a:schemeClr val="lt1"/>
          </a:lnRef>
          <a:fillRef idx="1">
            <a:schemeClr val="accent2"/>
          </a:fillRef>
          <a:effectRef idx="1">
            <a:schemeClr val="accent2"/>
          </a:effectRef>
          <a:fontRef idx="minor">
            <a:schemeClr val="lt1"/>
          </a:fontRef>
        </p:style>
        <p:txBody>
          <a:bodyPr>
            <a:spAutoFit/>
          </a:bodyPr>
          <a:lstStyle/>
          <a:p>
            <a:pPr eaLnBrk="0" hangingPunct="0">
              <a:defRPr/>
            </a:pPr>
            <a:r>
              <a:rPr lang="zh-CN" altLang="en-US" sz="1400" dirty="0"/>
              <a:t>人均</a:t>
            </a:r>
            <a:r>
              <a:rPr lang="en-US" altLang="zh-CN" sz="1400" dirty="0"/>
              <a:t>PV20</a:t>
            </a:r>
            <a:endParaRPr lang="zh-CN" altLang="en-US" sz="1400" dirty="0"/>
          </a:p>
        </p:txBody>
      </p:sp>
      <p:sp>
        <p:nvSpPr>
          <p:cNvPr id="9" name="TextBox 8"/>
          <p:cNvSpPr txBox="1"/>
          <p:nvPr/>
        </p:nvSpPr>
        <p:spPr>
          <a:xfrm>
            <a:off x="395288" y="2349503"/>
            <a:ext cx="1800225" cy="307777"/>
          </a:xfrm>
          <a:prstGeom prst="rect">
            <a:avLst/>
          </a:prstGeom>
        </p:spPr>
        <p:style>
          <a:lnRef idx="3">
            <a:schemeClr val="lt1"/>
          </a:lnRef>
          <a:fillRef idx="1">
            <a:schemeClr val="accent2"/>
          </a:fillRef>
          <a:effectRef idx="1">
            <a:schemeClr val="accent2"/>
          </a:effectRef>
          <a:fontRef idx="minor">
            <a:schemeClr val="lt1"/>
          </a:fontRef>
        </p:style>
        <p:txBody>
          <a:bodyPr>
            <a:spAutoFit/>
          </a:bodyPr>
          <a:lstStyle/>
          <a:p>
            <a:pPr eaLnBrk="0" hangingPunct="0">
              <a:defRPr/>
            </a:pPr>
            <a:r>
              <a:rPr lang="zh-CN" altLang="en-US" sz="1400" dirty="0"/>
              <a:t>日发出</a:t>
            </a:r>
            <a:r>
              <a:rPr lang="en-US" altLang="zh-CN" sz="1400" dirty="0"/>
              <a:t>700</a:t>
            </a:r>
            <a:r>
              <a:rPr lang="zh-CN" altLang="en-US" sz="1400" dirty="0"/>
              <a:t>万件包裹</a:t>
            </a:r>
          </a:p>
        </p:txBody>
      </p:sp>
      <p:sp>
        <p:nvSpPr>
          <p:cNvPr id="10" name="TextBox 9"/>
          <p:cNvSpPr txBox="1"/>
          <p:nvPr/>
        </p:nvSpPr>
        <p:spPr>
          <a:xfrm>
            <a:off x="2268539" y="2349503"/>
            <a:ext cx="4535487" cy="307777"/>
          </a:xfrm>
          <a:prstGeom prst="rect">
            <a:avLst/>
          </a:prstGeom>
        </p:spPr>
        <p:style>
          <a:lnRef idx="3">
            <a:schemeClr val="lt1"/>
          </a:lnRef>
          <a:fillRef idx="1">
            <a:schemeClr val="accent1"/>
          </a:fillRef>
          <a:effectRef idx="1">
            <a:schemeClr val="accent1"/>
          </a:effectRef>
          <a:fontRef idx="minor">
            <a:schemeClr val="lt1"/>
          </a:fontRef>
        </p:style>
        <p:txBody>
          <a:bodyPr>
            <a:spAutoFit/>
          </a:bodyPr>
          <a:lstStyle/>
          <a:p>
            <a:pPr eaLnBrk="0" hangingPunct="0">
              <a:defRPr/>
            </a:pPr>
            <a:r>
              <a:rPr lang="zh-CN" altLang="en-US" sz="1400" dirty="0"/>
              <a:t>整站</a:t>
            </a:r>
            <a:r>
              <a:rPr lang="en-US" altLang="zh-CN" sz="1400" dirty="0"/>
              <a:t>UV</a:t>
            </a:r>
            <a:r>
              <a:rPr lang="zh-CN" altLang="en-US" sz="1400" dirty="0"/>
              <a:t>购买转化率</a:t>
            </a:r>
            <a:r>
              <a:rPr lang="en-US" altLang="zh-CN" sz="1400" dirty="0"/>
              <a:t>10%</a:t>
            </a:r>
            <a:r>
              <a:rPr lang="zh-CN" altLang="en-US" sz="1400" dirty="0"/>
              <a:t>以上，大店</a:t>
            </a:r>
            <a:r>
              <a:rPr lang="en-US" altLang="zh-CN" sz="1400" dirty="0"/>
              <a:t>2%</a:t>
            </a:r>
            <a:r>
              <a:rPr lang="zh-CN" altLang="en-US" sz="1400" dirty="0"/>
              <a:t>（独立</a:t>
            </a:r>
            <a:r>
              <a:rPr lang="en-US" altLang="zh-CN" sz="1400" dirty="0"/>
              <a:t>B2C2%</a:t>
            </a:r>
            <a:r>
              <a:rPr lang="zh-CN" altLang="en-US" sz="1400" dirty="0"/>
              <a:t>）</a:t>
            </a:r>
          </a:p>
        </p:txBody>
      </p:sp>
      <p:sp>
        <p:nvSpPr>
          <p:cNvPr id="11" name="TextBox 10"/>
          <p:cNvSpPr txBox="1"/>
          <p:nvPr/>
        </p:nvSpPr>
        <p:spPr>
          <a:xfrm>
            <a:off x="2051052" y="2870202"/>
            <a:ext cx="3025775" cy="523220"/>
          </a:xfrm>
          <a:prstGeom prst="rect">
            <a:avLst/>
          </a:prstGeom>
        </p:spPr>
        <p:style>
          <a:lnRef idx="3">
            <a:schemeClr val="lt1"/>
          </a:lnRef>
          <a:fillRef idx="1">
            <a:schemeClr val="accent2"/>
          </a:fillRef>
          <a:effectRef idx="1">
            <a:schemeClr val="accent2"/>
          </a:effectRef>
          <a:fontRef idx="minor">
            <a:schemeClr val="lt1"/>
          </a:fontRef>
        </p:style>
        <p:txBody>
          <a:bodyPr>
            <a:spAutoFit/>
          </a:bodyPr>
          <a:lstStyle/>
          <a:p>
            <a:pPr eaLnBrk="0" hangingPunct="0">
              <a:defRPr/>
            </a:pPr>
            <a:r>
              <a:rPr lang="zh-CN" altLang="en-US" sz="1400" dirty="0"/>
              <a:t>交易量</a:t>
            </a:r>
            <a:r>
              <a:rPr lang="en-US" altLang="zh-CN" sz="1400" dirty="0"/>
              <a:t>4000</a:t>
            </a:r>
            <a:r>
              <a:rPr lang="zh-CN" altLang="en-US" sz="1400" dirty="0"/>
              <a:t>亿（实际估计</a:t>
            </a:r>
            <a:r>
              <a:rPr lang="en-US" altLang="zh-CN" sz="1400" dirty="0"/>
              <a:t>3000</a:t>
            </a:r>
            <a:r>
              <a:rPr lang="zh-CN" altLang="en-US" sz="1400" dirty="0"/>
              <a:t>亿）</a:t>
            </a:r>
          </a:p>
        </p:txBody>
      </p:sp>
      <p:sp>
        <p:nvSpPr>
          <p:cNvPr id="12" name="TextBox 11"/>
          <p:cNvSpPr txBox="1"/>
          <p:nvPr/>
        </p:nvSpPr>
        <p:spPr>
          <a:xfrm>
            <a:off x="395290" y="2911479"/>
            <a:ext cx="1512887" cy="307777"/>
          </a:xfrm>
          <a:prstGeom prst="rect">
            <a:avLst/>
          </a:prstGeom>
        </p:spPr>
        <p:style>
          <a:lnRef idx="3">
            <a:schemeClr val="lt1"/>
          </a:lnRef>
          <a:fillRef idx="1">
            <a:schemeClr val="accent1"/>
          </a:fillRef>
          <a:effectRef idx="1">
            <a:schemeClr val="accent1"/>
          </a:effectRef>
          <a:fontRef idx="minor">
            <a:schemeClr val="lt1"/>
          </a:fontRef>
        </p:style>
        <p:txBody>
          <a:bodyPr>
            <a:spAutoFit/>
          </a:bodyPr>
          <a:lstStyle/>
          <a:p>
            <a:pPr eaLnBrk="0" hangingPunct="0">
              <a:defRPr/>
            </a:pPr>
            <a:r>
              <a:rPr lang="zh-CN" altLang="en-US" sz="1400" dirty="0"/>
              <a:t>广告收入</a:t>
            </a:r>
            <a:r>
              <a:rPr lang="en-US" altLang="zh-CN" sz="1400" dirty="0"/>
              <a:t>35</a:t>
            </a:r>
            <a:r>
              <a:rPr lang="zh-CN" altLang="en-US" sz="1400" dirty="0"/>
              <a:t>亿</a:t>
            </a:r>
          </a:p>
        </p:txBody>
      </p:sp>
      <p:sp>
        <p:nvSpPr>
          <p:cNvPr id="13" name="TextBox 12"/>
          <p:cNvSpPr txBox="1"/>
          <p:nvPr/>
        </p:nvSpPr>
        <p:spPr>
          <a:xfrm>
            <a:off x="5148264" y="2852742"/>
            <a:ext cx="3384550" cy="307777"/>
          </a:xfrm>
          <a:prstGeom prst="rect">
            <a:avLst/>
          </a:prstGeom>
        </p:spPr>
        <p:style>
          <a:lnRef idx="3">
            <a:schemeClr val="lt1"/>
          </a:lnRef>
          <a:fillRef idx="1">
            <a:schemeClr val="accent1"/>
          </a:fillRef>
          <a:effectRef idx="1">
            <a:schemeClr val="accent1"/>
          </a:effectRef>
          <a:fontRef idx="minor">
            <a:schemeClr val="lt1"/>
          </a:fontRef>
        </p:style>
        <p:txBody>
          <a:bodyPr>
            <a:spAutoFit/>
          </a:bodyPr>
          <a:lstStyle/>
          <a:p>
            <a:pPr eaLnBrk="0" hangingPunct="0">
              <a:defRPr/>
            </a:pPr>
            <a:r>
              <a:rPr lang="zh-CN" altLang="en-US" sz="1400" dirty="0"/>
              <a:t>大店广告投入</a:t>
            </a:r>
            <a:r>
              <a:rPr lang="en-US" altLang="zh-CN" sz="1400" dirty="0"/>
              <a:t>5%</a:t>
            </a:r>
            <a:r>
              <a:rPr lang="zh-CN" altLang="en-US" sz="1400" dirty="0"/>
              <a:t>（独立</a:t>
            </a:r>
            <a:r>
              <a:rPr lang="en-US" altLang="zh-CN" sz="1400" dirty="0"/>
              <a:t>B2C</a:t>
            </a:r>
            <a:r>
              <a:rPr lang="zh-CN" altLang="en-US" sz="1400" dirty="0"/>
              <a:t> </a:t>
            </a:r>
            <a:r>
              <a:rPr lang="en-US" altLang="zh-CN" sz="1400" dirty="0"/>
              <a:t>20%</a:t>
            </a:r>
            <a:r>
              <a:rPr lang="zh-CN" altLang="en-US" sz="1400" dirty="0"/>
              <a:t>以上）</a:t>
            </a:r>
          </a:p>
        </p:txBody>
      </p:sp>
      <p:sp>
        <p:nvSpPr>
          <p:cNvPr id="14" name="TextBox 13"/>
          <p:cNvSpPr txBox="1"/>
          <p:nvPr/>
        </p:nvSpPr>
        <p:spPr>
          <a:xfrm>
            <a:off x="395288" y="3357567"/>
            <a:ext cx="3600450" cy="307777"/>
          </a:xfrm>
          <a:prstGeom prst="rect">
            <a:avLst/>
          </a:prstGeom>
        </p:spPr>
        <p:style>
          <a:lnRef idx="3">
            <a:schemeClr val="lt1"/>
          </a:lnRef>
          <a:fillRef idx="1">
            <a:schemeClr val="accent2"/>
          </a:fillRef>
          <a:effectRef idx="1">
            <a:schemeClr val="accent2"/>
          </a:effectRef>
          <a:fontRef idx="minor">
            <a:schemeClr val="lt1"/>
          </a:fontRef>
        </p:style>
        <p:txBody>
          <a:bodyPr>
            <a:spAutoFit/>
          </a:bodyPr>
          <a:lstStyle/>
          <a:p>
            <a:pPr eaLnBrk="0" hangingPunct="0">
              <a:defRPr/>
            </a:pPr>
            <a:r>
              <a:rPr lang="en-US" altLang="zh-CN" sz="1400" dirty="0"/>
              <a:t>ROI</a:t>
            </a:r>
            <a:r>
              <a:rPr lang="zh-CN" altLang="en-US" sz="1400" dirty="0"/>
              <a:t>符合毛利率（独立</a:t>
            </a:r>
            <a:r>
              <a:rPr lang="en-US" altLang="zh-CN" sz="1400" dirty="0"/>
              <a:t>B2C ROI 1:2</a:t>
            </a:r>
            <a:r>
              <a:rPr lang="zh-CN" altLang="en-US" sz="1400" dirty="0"/>
              <a:t>以下）</a:t>
            </a:r>
          </a:p>
        </p:txBody>
      </p:sp>
      <p:sp>
        <p:nvSpPr>
          <p:cNvPr id="15" name="TextBox 14"/>
          <p:cNvSpPr txBox="1">
            <a:spLocks noChangeArrowheads="1"/>
          </p:cNvSpPr>
          <p:nvPr/>
        </p:nvSpPr>
        <p:spPr bwMode="auto">
          <a:xfrm>
            <a:off x="323850" y="4365629"/>
            <a:ext cx="2952750" cy="1169551"/>
          </a:xfrm>
          <a:prstGeom prst="rect">
            <a:avLst/>
          </a:prstGeom>
          <a:noFill/>
          <a:ln w="9525">
            <a:noFill/>
            <a:miter lim="800000"/>
            <a:headEnd/>
            <a:tailEnd/>
          </a:ln>
        </p:spPr>
        <p:txBody>
          <a:bodyPr>
            <a:spAutoFit/>
          </a:bodyPr>
          <a:lstStyle/>
          <a:p>
            <a:pPr>
              <a:buFont typeface="Wingdings" pitchFamily="2" charset="2"/>
              <a:buChar char="ü"/>
            </a:pPr>
            <a:r>
              <a:rPr lang="zh-CN" altLang="en-US" sz="1400">
                <a:solidFill>
                  <a:schemeClr val="tx1"/>
                </a:solidFill>
              </a:rPr>
              <a:t>不做垂直生意</a:t>
            </a:r>
            <a:endParaRPr lang="en-US" altLang="zh-CN" sz="1400">
              <a:solidFill>
                <a:schemeClr val="tx1"/>
              </a:solidFill>
            </a:endParaRPr>
          </a:p>
          <a:p>
            <a:pPr>
              <a:buFont typeface="Wingdings" pitchFamily="2" charset="2"/>
              <a:buChar char="ü"/>
            </a:pPr>
            <a:r>
              <a:rPr lang="zh-CN" altLang="en-US" sz="1400">
                <a:solidFill>
                  <a:schemeClr val="tx1"/>
                </a:solidFill>
              </a:rPr>
              <a:t>不投资商家</a:t>
            </a:r>
            <a:endParaRPr lang="en-US" altLang="zh-CN" sz="1400">
              <a:solidFill>
                <a:schemeClr val="tx1"/>
              </a:solidFill>
            </a:endParaRPr>
          </a:p>
          <a:p>
            <a:pPr>
              <a:buFont typeface="Wingdings" pitchFamily="2" charset="2"/>
              <a:buChar char="ü"/>
            </a:pPr>
            <a:r>
              <a:rPr lang="zh-CN" altLang="en-US" sz="1400">
                <a:solidFill>
                  <a:schemeClr val="tx1"/>
                </a:solidFill>
              </a:rPr>
              <a:t>广告资源不买断</a:t>
            </a:r>
            <a:endParaRPr lang="en-US" altLang="zh-CN" sz="1400">
              <a:solidFill>
                <a:schemeClr val="tx1"/>
              </a:solidFill>
            </a:endParaRPr>
          </a:p>
          <a:p>
            <a:pPr>
              <a:buFont typeface="Wingdings" pitchFamily="2" charset="2"/>
              <a:buChar char="ü"/>
            </a:pPr>
            <a:r>
              <a:rPr lang="zh-CN" altLang="en-US" sz="1400">
                <a:solidFill>
                  <a:schemeClr val="tx1"/>
                </a:solidFill>
              </a:rPr>
              <a:t>出淘的卖家没有追杀</a:t>
            </a:r>
            <a:endParaRPr lang="en-US" altLang="zh-CN" sz="1400">
              <a:solidFill>
                <a:schemeClr val="tx1"/>
              </a:solidFill>
            </a:endParaRPr>
          </a:p>
          <a:p>
            <a:pPr>
              <a:buFont typeface="Wingdings" pitchFamily="2" charset="2"/>
              <a:buChar char="ü"/>
            </a:pPr>
            <a:endParaRPr lang="zh-CN" altLang="en-US" sz="1400">
              <a:solidFill>
                <a:schemeClr val="tx1"/>
              </a:solidFill>
            </a:endParaRPr>
          </a:p>
        </p:txBody>
      </p:sp>
      <p:sp>
        <p:nvSpPr>
          <p:cNvPr id="16" name="右箭头 15"/>
          <p:cNvSpPr/>
          <p:nvPr/>
        </p:nvSpPr>
        <p:spPr bwMode="auto">
          <a:xfrm>
            <a:off x="2123728" y="4365104"/>
            <a:ext cx="1512168" cy="1512168"/>
          </a:xfrm>
          <a:prstGeom prst="rightArrow">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anchor="ctr"/>
          <a:lstStyle/>
          <a:p>
            <a:pPr algn="ctr">
              <a:lnSpc>
                <a:spcPct val="90000"/>
              </a:lnSpc>
              <a:spcBef>
                <a:spcPct val="0"/>
              </a:spcBef>
              <a:buClrTx/>
              <a:buSzTx/>
              <a:buFontTx/>
              <a:buNone/>
              <a:defRPr/>
            </a:pPr>
            <a:r>
              <a:rPr lang="zh-CN" altLang="en-US" sz="20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Tahoma" pitchFamily="34" charset="0"/>
              </a:rPr>
              <a:t>价值观</a:t>
            </a:r>
          </a:p>
        </p:txBody>
      </p:sp>
      <p:sp>
        <p:nvSpPr>
          <p:cNvPr id="17" name="TextBox 16"/>
          <p:cNvSpPr txBox="1"/>
          <p:nvPr/>
        </p:nvSpPr>
        <p:spPr>
          <a:xfrm>
            <a:off x="4140200" y="4652966"/>
            <a:ext cx="3455988" cy="646331"/>
          </a:xfrm>
          <a:prstGeom prst="rect">
            <a:avLst/>
          </a:prstGeom>
        </p:spPr>
        <p:style>
          <a:lnRef idx="3">
            <a:schemeClr val="lt1"/>
          </a:lnRef>
          <a:fillRef idx="1">
            <a:schemeClr val="accent3"/>
          </a:fillRef>
          <a:effectRef idx="1">
            <a:schemeClr val="accent3"/>
          </a:effectRef>
          <a:fontRef idx="minor">
            <a:schemeClr val="lt1"/>
          </a:fontRef>
        </p:style>
        <p:txBody>
          <a:bodyPr>
            <a:spAutoFit/>
          </a:bodyPr>
          <a:lstStyle/>
          <a:p>
            <a:pPr eaLnBrk="0" hangingPunct="0">
              <a:defRPr/>
            </a:pPr>
            <a:r>
              <a:rPr lang="zh-CN" altLang="en-US" sz="1800" dirty="0">
                <a:solidFill>
                  <a:schemeClr val="tx1"/>
                </a:solidFill>
              </a:rPr>
              <a:t>为了</a:t>
            </a:r>
            <a:r>
              <a:rPr lang="en-US" altLang="zh-CN" sz="1800" dirty="0">
                <a:solidFill>
                  <a:schemeClr val="tx1"/>
                </a:solidFill>
              </a:rPr>
              <a:t>300</a:t>
            </a:r>
            <a:r>
              <a:rPr lang="zh-CN" altLang="en-US" sz="1800" dirty="0">
                <a:solidFill>
                  <a:schemeClr val="tx1"/>
                </a:solidFill>
              </a:rPr>
              <a:t>万从来不付费的小卖家有尊严的活着</a:t>
            </a:r>
          </a:p>
        </p:txBody>
      </p:sp>
      <p:sp>
        <p:nvSpPr>
          <p:cNvPr id="18" name="TextBox 17"/>
          <p:cNvSpPr txBox="1"/>
          <p:nvPr/>
        </p:nvSpPr>
        <p:spPr>
          <a:xfrm>
            <a:off x="4211638" y="3357567"/>
            <a:ext cx="3744912" cy="307777"/>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eaLnBrk="0" hangingPunct="0">
              <a:defRPr/>
            </a:pPr>
            <a:r>
              <a:rPr lang="zh-CN" altLang="en-US" sz="1400" dirty="0"/>
              <a:t>淘宝的广告交易规模多大？</a:t>
            </a:r>
            <a:r>
              <a:rPr lang="en-US" altLang="zh-CN" sz="1400" dirty="0"/>
              <a:t>10%</a:t>
            </a:r>
            <a:r>
              <a:rPr lang="zh-CN" altLang="en-US" sz="1400" dirty="0"/>
              <a:t>的交易额？</a:t>
            </a:r>
          </a:p>
        </p:txBody>
      </p:sp>
      <p:sp>
        <p:nvSpPr>
          <p:cNvPr id="23" name="TextBox 22"/>
          <p:cNvSpPr txBox="1">
            <a:spLocks noChangeArrowheads="1"/>
          </p:cNvSpPr>
          <p:nvPr/>
        </p:nvSpPr>
        <p:spPr bwMode="auto">
          <a:xfrm>
            <a:off x="5435600" y="4076704"/>
            <a:ext cx="2089150" cy="307777"/>
          </a:xfrm>
          <a:prstGeom prst="rect">
            <a:avLst/>
          </a:prstGeom>
          <a:noFill/>
          <a:ln w="9525">
            <a:noFill/>
            <a:miter lim="800000"/>
            <a:headEnd/>
            <a:tailEnd/>
          </a:ln>
        </p:spPr>
        <p:txBody>
          <a:bodyPr>
            <a:spAutoFit/>
          </a:bodyPr>
          <a:lstStyle/>
          <a:p>
            <a:r>
              <a:rPr lang="zh-CN" altLang="en-US" sz="1400">
                <a:solidFill>
                  <a:schemeClr val="tx1"/>
                </a:solidFill>
              </a:rPr>
              <a:t>广告越来越贵</a:t>
            </a:r>
          </a:p>
        </p:txBody>
      </p:sp>
    </p:spTree>
    <p:extLst>
      <p:ext uri="{BB962C8B-B14F-4D97-AF65-F5344CB8AC3E}">
        <p14:creationId xmlns:p14="http://schemas.microsoft.com/office/powerpoint/2010/main" xmlns="" val="312550853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ppt_x</p:attrName>
                                        </p:attrNameLst>
                                      </p:cBhvr>
                                      <p:tavLst>
                                        <p:tav tm="0">
                                          <p:val>
                                            <p:strVal val="#ppt_x-.2"/>
                                          </p:val>
                                        </p:tav>
                                        <p:tav tm="100000">
                                          <p:val>
                                            <p:strVal val="#ppt_x"/>
                                          </p:val>
                                        </p:tav>
                                      </p:tavLst>
                                    </p:anim>
                                    <p:anim calcmode="lin" valueType="num">
                                      <p:cBhvr>
                                        <p:cTn id="8" dur="1000" fill="hold"/>
                                        <p:tgtEl>
                                          <p:spTgt spid="4"/>
                                        </p:tgtEl>
                                        <p:attrNameLst>
                                          <p:attrName>ppt_y</p:attrName>
                                        </p:attrNameLst>
                                      </p:cBhvr>
                                      <p:tavLst>
                                        <p:tav tm="0">
                                          <p:val>
                                            <p:strVal val="#ppt_y"/>
                                          </p:val>
                                        </p:tav>
                                        <p:tav tm="100000">
                                          <p:val>
                                            <p:strVal val="#ppt_y"/>
                                          </p:val>
                                        </p:tav>
                                      </p:tavLst>
                                    </p:anim>
                                    <p:animEffect transition="in" filter="wipe(right)" prLst="gradientSize: 0.1">
                                      <p:cBhvr>
                                        <p:cTn id="9" dur="10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20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20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2000"/>
                                        <p:tgtEl>
                                          <p:spTgt spid="7"/>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2000"/>
                                        <p:tgtEl>
                                          <p:spTgt spid="8"/>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2000"/>
                                        <p:tgtEl>
                                          <p:spTgt spid="9"/>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fade">
                                      <p:cBhvr>
                                        <p:cTn id="39" dur="2000"/>
                                        <p:tgtEl>
                                          <p:spTgt spid="10"/>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fade">
                                      <p:cBhvr>
                                        <p:cTn id="44" dur="2000"/>
                                        <p:tgtEl>
                                          <p:spTgt spid="12"/>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fade">
                                      <p:cBhvr>
                                        <p:cTn id="49" dur="2000"/>
                                        <p:tgtEl>
                                          <p:spTgt spid="11"/>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13"/>
                                        </p:tgtEl>
                                        <p:attrNameLst>
                                          <p:attrName>style.visibility</p:attrName>
                                        </p:attrNameLst>
                                      </p:cBhvr>
                                      <p:to>
                                        <p:strVal val="visible"/>
                                      </p:to>
                                    </p:set>
                                    <p:animEffect transition="in" filter="fade">
                                      <p:cBhvr>
                                        <p:cTn id="54" dur="2000"/>
                                        <p:tgtEl>
                                          <p:spTgt spid="13"/>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14"/>
                                        </p:tgtEl>
                                        <p:attrNameLst>
                                          <p:attrName>style.visibility</p:attrName>
                                        </p:attrNameLst>
                                      </p:cBhvr>
                                      <p:to>
                                        <p:strVal val="visible"/>
                                      </p:to>
                                    </p:set>
                                    <p:animEffect transition="in" filter="fade">
                                      <p:cBhvr>
                                        <p:cTn id="59" dur="2000"/>
                                        <p:tgtEl>
                                          <p:spTgt spid="14"/>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18"/>
                                        </p:tgtEl>
                                        <p:attrNameLst>
                                          <p:attrName>style.visibility</p:attrName>
                                        </p:attrNameLst>
                                      </p:cBhvr>
                                      <p:to>
                                        <p:strVal val="visible"/>
                                      </p:to>
                                    </p:set>
                                    <p:animEffect transition="in" filter="fade">
                                      <p:cBhvr>
                                        <p:cTn id="64" dur="2000"/>
                                        <p:tgtEl>
                                          <p:spTgt spid="18"/>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nodeType="clickEffect">
                                  <p:stCondLst>
                                    <p:cond delay="0"/>
                                  </p:stCondLst>
                                  <p:childTnLst>
                                    <p:set>
                                      <p:cBhvr>
                                        <p:cTn id="68" dur="1" fill="hold">
                                          <p:stCondLst>
                                            <p:cond delay="0"/>
                                          </p:stCondLst>
                                        </p:cTn>
                                        <p:tgtEl>
                                          <p:spTgt spid="22"/>
                                        </p:tgtEl>
                                        <p:attrNameLst>
                                          <p:attrName>style.visibility</p:attrName>
                                        </p:attrNameLst>
                                      </p:cBhvr>
                                      <p:to>
                                        <p:strVal val="visible"/>
                                      </p:to>
                                    </p:set>
                                    <p:animEffect transition="in" filter="fade">
                                      <p:cBhvr>
                                        <p:cTn id="69" dur="2000"/>
                                        <p:tgtEl>
                                          <p:spTgt spid="22"/>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23"/>
                                        </p:tgtEl>
                                        <p:attrNameLst>
                                          <p:attrName>style.visibility</p:attrName>
                                        </p:attrNameLst>
                                      </p:cBhvr>
                                      <p:to>
                                        <p:strVal val="visible"/>
                                      </p:to>
                                    </p:set>
                                    <p:animEffect transition="in" filter="fade">
                                      <p:cBhvr>
                                        <p:cTn id="72" dur="2000"/>
                                        <p:tgtEl>
                                          <p:spTgt spid="23"/>
                                        </p:tgtEl>
                                      </p:cBhvr>
                                    </p:animEffect>
                                  </p:childTnLst>
                                </p:cTn>
                              </p:par>
                            </p:childTnLst>
                          </p:cTn>
                        </p:par>
                      </p:childTnLst>
                    </p:cTn>
                  </p:par>
                  <p:par>
                    <p:cTn id="73" fill="hold">
                      <p:stCondLst>
                        <p:cond delay="indefinite"/>
                      </p:stCondLst>
                      <p:childTnLst>
                        <p:par>
                          <p:cTn id="74" fill="hold">
                            <p:stCondLst>
                              <p:cond delay="0"/>
                            </p:stCondLst>
                            <p:childTnLst>
                              <p:par>
                                <p:cTn id="75" presetID="31" presetClass="entr" presetSubtype="0" fill="hold" grpId="0" nodeType="clickEffect">
                                  <p:stCondLst>
                                    <p:cond delay="0"/>
                                  </p:stCondLst>
                                  <p:iterate type="lt">
                                    <p:tmPct val="5000"/>
                                  </p:iterate>
                                  <p:childTnLst>
                                    <p:set>
                                      <p:cBhvr>
                                        <p:cTn id="76" dur="1" fill="hold">
                                          <p:stCondLst>
                                            <p:cond delay="0"/>
                                          </p:stCondLst>
                                        </p:cTn>
                                        <p:tgtEl>
                                          <p:spTgt spid="15"/>
                                        </p:tgtEl>
                                        <p:attrNameLst>
                                          <p:attrName>style.visibility</p:attrName>
                                        </p:attrNameLst>
                                      </p:cBhvr>
                                      <p:to>
                                        <p:strVal val="visible"/>
                                      </p:to>
                                    </p:set>
                                    <p:anim calcmode="lin" valueType="num">
                                      <p:cBhvr>
                                        <p:cTn id="77" dur="1000" fill="hold"/>
                                        <p:tgtEl>
                                          <p:spTgt spid="15"/>
                                        </p:tgtEl>
                                        <p:attrNameLst>
                                          <p:attrName>ppt_w</p:attrName>
                                        </p:attrNameLst>
                                      </p:cBhvr>
                                      <p:tavLst>
                                        <p:tav tm="0">
                                          <p:val>
                                            <p:fltVal val="0"/>
                                          </p:val>
                                        </p:tav>
                                        <p:tav tm="100000">
                                          <p:val>
                                            <p:strVal val="#ppt_w"/>
                                          </p:val>
                                        </p:tav>
                                      </p:tavLst>
                                    </p:anim>
                                    <p:anim calcmode="lin" valueType="num">
                                      <p:cBhvr>
                                        <p:cTn id="78" dur="1000" fill="hold"/>
                                        <p:tgtEl>
                                          <p:spTgt spid="15"/>
                                        </p:tgtEl>
                                        <p:attrNameLst>
                                          <p:attrName>ppt_h</p:attrName>
                                        </p:attrNameLst>
                                      </p:cBhvr>
                                      <p:tavLst>
                                        <p:tav tm="0">
                                          <p:val>
                                            <p:fltVal val="0"/>
                                          </p:val>
                                        </p:tav>
                                        <p:tav tm="100000">
                                          <p:val>
                                            <p:strVal val="#ppt_h"/>
                                          </p:val>
                                        </p:tav>
                                      </p:tavLst>
                                    </p:anim>
                                    <p:anim calcmode="lin" valueType="num">
                                      <p:cBhvr>
                                        <p:cTn id="79" dur="1000" fill="hold"/>
                                        <p:tgtEl>
                                          <p:spTgt spid="15"/>
                                        </p:tgtEl>
                                        <p:attrNameLst>
                                          <p:attrName>style.rotation</p:attrName>
                                        </p:attrNameLst>
                                      </p:cBhvr>
                                      <p:tavLst>
                                        <p:tav tm="0">
                                          <p:val>
                                            <p:fltVal val="90"/>
                                          </p:val>
                                        </p:tav>
                                        <p:tav tm="100000">
                                          <p:val>
                                            <p:fltVal val="0"/>
                                          </p:val>
                                        </p:tav>
                                      </p:tavLst>
                                    </p:anim>
                                    <p:animEffect transition="in" filter="fade">
                                      <p:cBhvr>
                                        <p:cTn id="80" dur="1000"/>
                                        <p:tgtEl>
                                          <p:spTgt spid="15"/>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nodeType="clickEffect">
                                  <p:stCondLst>
                                    <p:cond delay="0"/>
                                  </p:stCondLst>
                                  <p:childTnLst>
                                    <p:set>
                                      <p:cBhvr>
                                        <p:cTn id="84" dur="1" fill="hold">
                                          <p:stCondLst>
                                            <p:cond delay="0"/>
                                          </p:stCondLst>
                                        </p:cTn>
                                        <p:tgtEl>
                                          <p:spTgt spid="16"/>
                                        </p:tgtEl>
                                        <p:attrNameLst>
                                          <p:attrName>style.visibility</p:attrName>
                                        </p:attrNameLst>
                                      </p:cBhvr>
                                      <p:to>
                                        <p:strVal val="visible"/>
                                      </p:to>
                                    </p:set>
                                    <p:animEffect transition="in" filter="fade">
                                      <p:cBhvr>
                                        <p:cTn id="85" dur="2000"/>
                                        <p:tgtEl>
                                          <p:spTgt spid="16"/>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17"/>
                                        </p:tgtEl>
                                        <p:attrNameLst>
                                          <p:attrName>style.visibility</p:attrName>
                                        </p:attrNameLst>
                                      </p:cBhvr>
                                      <p:to>
                                        <p:strVal val="visible"/>
                                      </p:to>
                                    </p:set>
                                    <p:animEffect transition="in" filter="fade">
                                      <p:cBhvr>
                                        <p:cTn id="88" dur="2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p:bldP spid="17" grpId="0" animBg="1"/>
      <p:bldP spid="18" grpId="0" animBg="1"/>
      <p:bldP spid="23"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肘形连接符 12"/>
          <p:cNvCxnSpPr>
            <a:cxnSpLocks noChangeShapeType="1"/>
          </p:cNvCxnSpPr>
          <p:nvPr/>
        </p:nvCxnSpPr>
        <p:spPr bwMode="auto">
          <a:xfrm rot="5400000">
            <a:off x="1584327" y="3681413"/>
            <a:ext cx="719137" cy="503238"/>
          </a:xfrm>
          <a:prstGeom prst="bentConnector3">
            <a:avLst>
              <a:gd name="adj1" fmla="val 50000"/>
            </a:avLst>
          </a:prstGeom>
          <a:noFill/>
          <a:ln w="50800">
            <a:solidFill>
              <a:schemeClr val="tx1"/>
            </a:solidFill>
            <a:round/>
            <a:headEnd/>
            <a:tailEnd type="arrow" w="med" len="med"/>
          </a:ln>
        </p:spPr>
      </p:cxnSp>
      <p:sp>
        <p:nvSpPr>
          <p:cNvPr id="25602" name="TextBox 2"/>
          <p:cNvSpPr txBox="1">
            <a:spLocks noChangeArrowheads="1"/>
          </p:cNvSpPr>
          <p:nvPr/>
        </p:nvSpPr>
        <p:spPr bwMode="auto">
          <a:xfrm>
            <a:off x="323852" y="334964"/>
            <a:ext cx="5184775" cy="369332"/>
          </a:xfrm>
          <a:prstGeom prst="rect">
            <a:avLst/>
          </a:prstGeom>
          <a:noFill/>
          <a:ln w="9525">
            <a:noFill/>
            <a:miter lim="800000"/>
            <a:headEnd/>
            <a:tailEnd/>
          </a:ln>
        </p:spPr>
        <p:txBody>
          <a:bodyPr>
            <a:spAutoFit/>
          </a:bodyPr>
          <a:lstStyle/>
          <a:p>
            <a:r>
              <a:rPr lang="zh-CN" altLang="en-US" sz="1800">
                <a:solidFill>
                  <a:schemeClr val="bg1"/>
                </a:solidFill>
              </a:rPr>
              <a:t>淘宝</a:t>
            </a:r>
            <a:r>
              <a:rPr lang="en-US" altLang="zh-CN" sz="1800">
                <a:solidFill>
                  <a:schemeClr val="bg1"/>
                </a:solidFill>
              </a:rPr>
              <a:t>---</a:t>
            </a:r>
            <a:r>
              <a:rPr lang="zh-CN" altLang="en-US" sz="1800">
                <a:solidFill>
                  <a:schemeClr val="bg1"/>
                </a:solidFill>
              </a:rPr>
              <a:t>开放平台的先锋</a:t>
            </a:r>
          </a:p>
        </p:txBody>
      </p:sp>
      <p:sp>
        <p:nvSpPr>
          <p:cNvPr id="4" name="TextBox 3"/>
          <p:cNvSpPr txBox="1"/>
          <p:nvPr/>
        </p:nvSpPr>
        <p:spPr>
          <a:xfrm>
            <a:off x="179390" y="1125539"/>
            <a:ext cx="1800225" cy="1815882"/>
          </a:xfrm>
          <a:prstGeom prst="rect">
            <a:avLst/>
          </a:prstGeom>
        </p:spPr>
        <p:style>
          <a:lnRef idx="3">
            <a:schemeClr val="lt1"/>
          </a:lnRef>
          <a:fillRef idx="1">
            <a:schemeClr val="accent3"/>
          </a:fillRef>
          <a:effectRef idx="1">
            <a:schemeClr val="accent3"/>
          </a:effectRef>
          <a:fontRef idx="minor">
            <a:schemeClr val="lt1"/>
          </a:fontRef>
        </p:style>
        <p:txBody>
          <a:bodyPr>
            <a:spAutoFit/>
          </a:bodyPr>
          <a:lstStyle/>
          <a:p>
            <a:pPr eaLnBrk="0" hangingPunct="0">
              <a:defRPr/>
            </a:pPr>
            <a:r>
              <a:rPr lang="zh-CN" altLang="en-US" sz="1400" dirty="0">
                <a:solidFill>
                  <a:schemeClr val="tx1"/>
                </a:solidFill>
              </a:rPr>
              <a:t>买家平台和应用：</a:t>
            </a:r>
            <a:endParaRPr lang="en-US" altLang="zh-CN" sz="1400" dirty="0">
              <a:solidFill>
                <a:schemeClr val="tx1"/>
              </a:solidFill>
            </a:endParaRPr>
          </a:p>
          <a:p>
            <a:pPr eaLnBrk="0" hangingPunct="0">
              <a:buFont typeface="Wingdings" pitchFamily="2" charset="2"/>
              <a:buChar char="ü"/>
              <a:defRPr/>
            </a:pPr>
            <a:r>
              <a:rPr lang="zh-CN" altLang="en-US" sz="1400" dirty="0">
                <a:solidFill>
                  <a:schemeClr val="tx1"/>
                </a:solidFill>
              </a:rPr>
              <a:t>今年开始开放</a:t>
            </a:r>
            <a:endParaRPr lang="en-US" altLang="zh-CN" sz="1400" dirty="0">
              <a:solidFill>
                <a:schemeClr val="tx1"/>
              </a:solidFill>
            </a:endParaRPr>
          </a:p>
          <a:p>
            <a:pPr eaLnBrk="0" hangingPunct="0">
              <a:buFont typeface="Wingdings" pitchFamily="2" charset="2"/>
              <a:buChar char="ü"/>
              <a:defRPr/>
            </a:pPr>
            <a:r>
              <a:rPr lang="zh-CN" altLang="en-US" sz="1400" dirty="0">
                <a:solidFill>
                  <a:schemeClr val="tx1"/>
                </a:solidFill>
              </a:rPr>
              <a:t>模式：信息</a:t>
            </a:r>
            <a:r>
              <a:rPr lang="en-US" altLang="zh-CN" sz="1400" dirty="0">
                <a:solidFill>
                  <a:schemeClr val="tx1"/>
                </a:solidFill>
              </a:rPr>
              <a:t>---</a:t>
            </a:r>
            <a:r>
              <a:rPr lang="zh-CN" altLang="en-US" sz="1400" dirty="0">
                <a:solidFill>
                  <a:schemeClr val="tx1"/>
                </a:solidFill>
              </a:rPr>
              <a:t>搜索</a:t>
            </a:r>
            <a:r>
              <a:rPr lang="en-US" altLang="zh-CN" sz="1400" dirty="0">
                <a:solidFill>
                  <a:schemeClr val="tx1"/>
                </a:solidFill>
              </a:rPr>
              <a:t>---</a:t>
            </a:r>
            <a:r>
              <a:rPr lang="zh-CN" altLang="en-US" sz="1400" dirty="0">
                <a:solidFill>
                  <a:schemeClr val="tx1"/>
                </a:solidFill>
              </a:rPr>
              <a:t>匹配</a:t>
            </a:r>
            <a:r>
              <a:rPr lang="en-US" altLang="zh-CN" sz="1400" dirty="0">
                <a:solidFill>
                  <a:schemeClr val="tx1"/>
                </a:solidFill>
              </a:rPr>
              <a:t>---</a:t>
            </a:r>
            <a:r>
              <a:rPr lang="zh-CN" altLang="en-US" sz="1400" dirty="0">
                <a:solidFill>
                  <a:schemeClr val="tx1"/>
                </a:solidFill>
              </a:rPr>
              <a:t>推荐；</a:t>
            </a:r>
            <a:r>
              <a:rPr lang="en-US" altLang="zh-CN" sz="1400" dirty="0">
                <a:solidFill>
                  <a:schemeClr val="tx1"/>
                </a:solidFill>
              </a:rPr>
              <a:t>7</a:t>
            </a:r>
            <a:r>
              <a:rPr lang="zh-CN" altLang="en-US" sz="1400" dirty="0">
                <a:solidFill>
                  <a:schemeClr val="tx1"/>
                </a:solidFill>
              </a:rPr>
              <a:t>月开始</a:t>
            </a:r>
            <a:r>
              <a:rPr lang="en-US" altLang="zh-CN" sz="1400" dirty="0">
                <a:solidFill>
                  <a:schemeClr val="tx1"/>
                </a:solidFill>
              </a:rPr>
              <a:t>CPS(Cost Per Sale)</a:t>
            </a:r>
            <a:r>
              <a:rPr lang="zh-CN" altLang="en-US" sz="1400" dirty="0">
                <a:solidFill>
                  <a:schemeClr val="tx1"/>
                </a:solidFill>
              </a:rPr>
              <a:t>广告，</a:t>
            </a:r>
            <a:r>
              <a:rPr lang="en-US" altLang="zh-CN" sz="1400" dirty="0">
                <a:solidFill>
                  <a:schemeClr val="tx1"/>
                </a:solidFill>
              </a:rPr>
              <a:t>3/7</a:t>
            </a:r>
            <a:r>
              <a:rPr lang="zh-CN" altLang="en-US" sz="1400" dirty="0">
                <a:solidFill>
                  <a:schemeClr val="tx1"/>
                </a:solidFill>
              </a:rPr>
              <a:t>分成</a:t>
            </a:r>
            <a:endParaRPr lang="en-US" altLang="zh-CN" sz="1400" dirty="0">
              <a:solidFill>
                <a:schemeClr val="tx1"/>
              </a:solidFill>
            </a:endParaRPr>
          </a:p>
          <a:p>
            <a:pPr eaLnBrk="0" hangingPunct="0">
              <a:buFont typeface="Wingdings" pitchFamily="2" charset="2"/>
              <a:buChar char="ü"/>
              <a:defRPr/>
            </a:pPr>
            <a:r>
              <a:rPr lang="zh-CN" altLang="en-US" sz="1400" dirty="0">
                <a:solidFill>
                  <a:schemeClr val="tx1"/>
                </a:solidFill>
              </a:rPr>
              <a:t> 活法儿</a:t>
            </a:r>
            <a:r>
              <a:rPr lang="en-US" altLang="zh-CN" sz="1400" dirty="0">
                <a:solidFill>
                  <a:schemeClr val="tx1"/>
                </a:solidFill>
              </a:rPr>
              <a:t>/</a:t>
            </a:r>
            <a:r>
              <a:rPr lang="zh-CN" altLang="en-US" sz="1400" dirty="0">
                <a:solidFill>
                  <a:schemeClr val="tx1"/>
                </a:solidFill>
              </a:rPr>
              <a:t>丫丫网</a:t>
            </a:r>
          </a:p>
        </p:txBody>
      </p:sp>
      <p:pic>
        <p:nvPicPr>
          <p:cNvPr id="5" name="图片 4" descr="taobao1.PNG"/>
          <p:cNvPicPr>
            <a:picLocks noChangeAspect="1" noChangeArrowheads="1"/>
          </p:cNvPicPr>
          <p:nvPr/>
        </p:nvPicPr>
        <p:blipFill>
          <a:blip r:embed="rId2"/>
          <a:srcRect/>
          <a:stretch>
            <a:fillRect/>
          </a:stretch>
        </p:blipFill>
        <p:spPr bwMode="auto">
          <a:xfrm>
            <a:off x="2051052" y="1125538"/>
            <a:ext cx="6726238" cy="3148012"/>
          </a:xfrm>
          <a:prstGeom prst="rect">
            <a:avLst/>
          </a:prstGeom>
          <a:noFill/>
          <a:ln w="9525">
            <a:noFill/>
            <a:miter lim="800000"/>
            <a:headEnd/>
            <a:tailEnd/>
          </a:ln>
        </p:spPr>
      </p:pic>
      <p:pic>
        <p:nvPicPr>
          <p:cNvPr id="6" name="图片 5" descr="taobao4.PNG"/>
          <p:cNvPicPr>
            <a:picLocks noChangeAspect="1" noChangeArrowheads="1"/>
          </p:cNvPicPr>
          <p:nvPr/>
        </p:nvPicPr>
        <p:blipFill>
          <a:blip r:embed="rId3"/>
          <a:srcRect/>
          <a:stretch>
            <a:fillRect/>
          </a:stretch>
        </p:blipFill>
        <p:spPr bwMode="auto">
          <a:xfrm>
            <a:off x="179388" y="4425954"/>
            <a:ext cx="4824412" cy="2098675"/>
          </a:xfrm>
          <a:prstGeom prst="rect">
            <a:avLst/>
          </a:prstGeom>
          <a:noFill/>
          <a:ln w="9525">
            <a:noFill/>
            <a:miter lim="800000"/>
            <a:headEnd/>
            <a:tailEnd/>
          </a:ln>
        </p:spPr>
      </p:pic>
      <p:pic>
        <p:nvPicPr>
          <p:cNvPr id="7" name="图片 6" descr="taobao5.PNG"/>
          <p:cNvPicPr>
            <a:picLocks noChangeAspect="1" noChangeArrowheads="1"/>
          </p:cNvPicPr>
          <p:nvPr/>
        </p:nvPicPr>
        <p:blipFill>
          <a:blip r:embed="rId4"/>
          <a:srcRect/>
          <a:stretch>
            <a:fillRect/>
          </a:stretch>
        </p:blipFill>
        <p:spPr bwMode="auto">
          <a:xfrm>
            <a:off x="3635377" y="4121150"/>
            <a:ext cx="5329238" cy="2547938"/>
          </a:xfrm>
          <a:prstGeom prst="rect">
            <a:avLst/>
          </a:prstGeom>
          <a:noFill/>
          <a:ln w="9525">
            <a:noFill/>
            <a:miter lim="800000"/>
            <a:headEnd/>
            <a:tailEnd/>
          </a:ln>
        </p:spPr>
      </p:pic>
      <p:cxnSp>
        <p:nvCxnSpPr>
          <p:cNvPr id="9" name="直接箭头连接符 8"/>
          <p:cNvCxnSpPr>
            <a:cxnSpLocks noChangeShapeType="1"/>
          </p:cNvCxnSpPr>
          <p:nvPr/>
        </p:nvCxnSpPr>
        <p:spPr bwMode="auto">
          <a:xfrm>
            <a:off x="8459790" y="3644900"/>
            <a:ext cx="288925" cy="1588"/>
          </a:xfrm>
          <a:prstGeom prst="straightConnector1">
            <a:avLst/>
          </a:prstGeom>
          <a:noFill/>
          <a:ln w="50800">
            <a:solidFill>
              <a:schemeClr val="tx1"/>
            </a:solidFill>
            <a:round/>
            <a:headEnd/>
            <a:tailEnd type="arrow" w="med" len="med"/>
          </a:ln>
        </p:spPr>
      </p:cxnSp>
      <p:sp>
        <p:nvSpPr>
          <p:cNvPr id="11" name="TextBox 10"/>
          <p:cNvSpPr txBox="1">
            <a:spLocks noChangeArrowheads="1"/>
          </p:cNvSpPr>
          <p:nvPr/>
        </p:nvSpPr>
        <p:spPr bwMode="auto">
          <a:xfrm>
            <a:off x="8712202" y="3213100"/>
            <a:ext cx="396875" cy="707886"/>
          </a:xfrm>
          <a:prstGeom prst="rect">
            <a:avLst/>
          </a:prstGeom>
          <a:noFill/>
          <a:ln w="9525">
            <a:noFill/>
            <a:miter lim="800000"/>
            <a:headEnd/>
            <a:tailEnd/>
          </a:ln>
        </p:spPr>
        <p:txBody>
          <a:bodyPr>
            <a:spAutoFit/>
          </a:bodyPr>
          <a:lstStyle/>
          <a:p>
            <a:r>
              <a:rPr lang="zh-CN" altLang="en-US" sz="1000" b="1">
                <a:solidFill>
                  <a:schemeClr val="tx1"/>
                </a:solidFill>
              </a:rPr>
              <a:t>开始测试</a:t>
            </a:r>
          </a:p>
        </p:txBody>
      </p:sp>
      <p:sp>
        <p:nvSpPr>
          <p:cNvPr id="14" name="TextBox 13"/>
          <p:cNvSpPr txBox="1">
            <a:spLocks noChangeArrowheads="1"/>
          </p:cNvSpPr>
          <p:nvPr/>
        </p:nvSpPr>
        <p:spPr bwMode="auto">
          <a:xfrm>
            <a:off x="1547815" y="4221167"/>
            <a:ext cx="1008062" cy="276999"/>
          </a:xfrm>
          <a:prstGeom prst="rect">
            <a:avLst/>
          </a:prstGeom>
          <a:noFill/>
          <a:ln w="9525">
            <a:noFill/>
            <a:miter lim="800000"/>
            <a:headEnd/>
            <a:tailEnd/>
          </a:ln>
        </p:spPr>
        <p:txBody>
          <a:bodyPr>
            <a:spAutoFit/>
          </a:bodyPr>
          <a:lstStyle/>
          <a:p>
            <a:r>
              <a:rPr lang="zh-CN" altLang="en-US" sz="1200" b="1">
                <a:solidFill>
                  <a:schemeClr val="tx1"/>
                </a:solidFill>
              </a:rPr>
              <a:t>测试结果</a:t>
            </a:r>
          </a:p>
        </p:txBody>
      </p:sp>
      <p:cxnSp>
        <p:nvCxnSpPr>
          <p:cNvPr id="16" name="直接箭头连接符 15"/>
          <p:cNvCxnSpPr>
            <a:cxnSpLocks noChangeShapeType="1"/>
          </p:cNvCxnSpPr>
          <p:nvPr/>
        </p:nvCxnSpPr>
        <p:spPr bwMode="auto">
          <a:xfrm>
            <a:off x="2987677" y="4724400"/>
            <a:ext cx="720725" cy="1588"/>
          </a:xfrm>
          <a:prstGeom prst="straightConnector1">
            <a:avLst/>
          </a:prstGeom>
          <a:noFill/>
          <a:ln w="50800">
            <a:solidFill>
              <a:schemeClr val="tx1"/>
            </a:solidFill>
            <a:round/>
            <a:headEnd/>
            <a:tailEnd type="arrow" w="med" len="med"/>
          </a:ln>
        </p:spPr>
      </p:cxnSp>
      <p:sp>
        <p:nvSpPr>
          <p:cNvPr id="17" name="TextBox 16"/>
          <p:cNvSpPr txBox="1">
            <a:spLocks noChangeArrowheads="1"/>
          </p:cNvSpPr>
          <p:nvPr/>
        </p:nvSpPr>
        <p:spPr bwMode="auto">
          <a:xfrm>
            <a:off x="2916238" y="4319592"/>
            <a:ext cx="1008062" cy="276999"/>
          </a:xfrm>
          <a:prstGeom prst="rect">
            <a:avLst/>
          </a:prstGeom>
          <a:noFill/>
          <a:ln w="9525">
            <a:noFill/>
            <a:miter lim="800000"/>
            <a:headEnd/>
            <a:tailEnd/>
          </a:ln>
        </p:spPr>
        <p:txBody>
          <a:bodyPr>
            <a:spAutoFit/>
          </a:bodyPr>
          <a:lstStyle/>
          <a:p>
            <a:r>
              <a:rPr lang="zh-CN" altLang="en-US" sz="1200" b="1">
                <a:solidFill>
                  <a:schemeClr val="tx1"/>
                </a:solidFill>
              </a:rPr>
              <a:t>推荐商品</a:t>
            </a:r>
          </a:p>
        </p:txBody>
      </p:sp>
      <p:cxnSp>
        <p:nvCxnSpPr>
          <p:cNvPr id="22" name="直接箭头连接符 21"/>
          <p:cNvCxnSpPr>
            <a:cxnSpLocks noChangeShapeType="1"/>
          </p:cNvCxnSpPr>
          <p:nvPr/>
        </p:nvCxnSpPr>
        <p:spPr bwMode="auto">
          <a:xfrm rot="5400000" flipH="1" flipV="1">
            <a:off x="5433221" y="2059782"/>
            <a:ext cx="433387" cy="0"/>
          </a:xfrm>
          <a:prstGeom prst="straightConnector1">
            <a:avLst/>
          </a:prstGeom>
          <a:noFill/>
          <a:ln w="50800">
            <a:solidFill>
              <a:schemeClr val="tx1"/>
            </a:solidFill>
            <a:round/>
            <a:headEnd/>
            <a:tailEnd type="arrow" w="med" len="med"/>
          </a:ln>
        </p:spPr>
      </p:cxnSp>
      <p:sp>
        <p:nvSpPr>
          <p:cNvPr id="24" name="TextBox 23"/>
          <p:cNvSpPr txBox="1">
            <a:spLocks noChangeArrowheads="1"/>
          </p:cNvSpPr>
          <p:nvPr/>
        </p:nvSpPr>
        <p:spPr bwMode="auto">
          <a:xfrm>
            <a:off x="5795965" y="1763714"/>
            <a:ext cx="1512887" cy="276999"/>
          </a:xfrm>
          <a:prstGeom prst="rect">
            <a:avLst/>
          </a:prstGeom>
          <a:noFill/>
          <a:ln w="9525">
            <a:noFill/>
            <a:miter lim="800000"/>
            <a:headEnd/>
            <a:tailEnd/>
          </a:ln>
        </p:spPr>
        <p:txBody>
          <a:bodyPr>
            <a:spAutoFit/>
          </a:bodyPr>
          <a:lstStyle/>
          <a:p>
            <a:r>
              <a:rPr lang="zh-CN" altLang="en-US" sz="1200" b="1">
                <a:solidFill>
                  <a:schemeClr val="tx1"/>
                </a:solidFill>
              </a:rPr>
              <a:t>买家首页显示应用</a:t>
            </a:r>
          </a:p>
        </p:txBody>
      </p:sp>
    </p:spTree>
    <p:extLst>
      <p:ext uri="{BB962C8B-B14F-4D97-AF65-F5344CB8AC3E}">
        <p14:creationId xmlns:p14="http://schemas.microsoft.com/office/powerpoint/2010/main" xmlns="" val="359789098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2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2000"/>
                                        <p:tgtEl>
                                          <p:spTgt spid="22"/>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fade">
                                      <p:cBhvr>
                                        <p:cTn id="20" dur="2000"/>
                                        <p:tgtEl>
                                          <p:spTgt spid="24"/>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2000"/>
                                        <p:tgtEl>
                                          <p:spTgt spid="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2000"/>
                                        <p:tgtEl>
                                          <p:spTgt spid="11"/>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fade">
                                      <p:cBhvr>
                                        <p:cTn id="33" dur="2000"/>
                                        <p:tgtEl>
                                          <p:spTgt spid="13"/>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fade">
                                      <p:cBhvr>
                                        <p:cTn id="36" dur="2000"/>
                                        <p:tgtEl>
                                          <p:spTgt spid="14"/>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6"/>
                                        </p:tgtEl>
                                        <p:attrNameLst>
                                          <p:attrName>style.visibility</p:attrName>
                                        </p:attrNameLst>
                                      </p:cBhvr>
                                      <p:to>
                                        <p:strVal val="visible"/>
                                      </p:to>
                                    </p:set>
                                    <p:animEffect transition="in" filter="fade">
                                      <p:cBhvr>
                                        <p:cTn id="41" dur="2000"/>
                                        <p:tgtEl>
                                          <p:spTgt spid="6"/>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fade">
                                      <p:cBhvr>
                                        <p:cTn id="46" dur="2000"/>
                                        <p:tgtEl>
                                          <p:spTgt spid="16"/>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7"/>
                                        </p:tgtEl>
                                        <p:attrNameLst>
                                          <p:attrName>style.visibility</p:attrName>
                                        </p:attrNameLst>
                                      </p:cBhvr>
                                      <p:to>
                                        <p:strVal val="visible"/>
                                      </p:to>
                                    </p:set>
                                    <p:animEffect transition="in" filter="fade">
                                      <p:cBhvr>
                                        <p:cTn id="49" dur="2000"/>
                                        <p:tgtEl>
                                          <p:spTgt spid="17"/>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7"/>
                                        </p:tgtEl>
                                        <p:attrNameLst>
                                          <p:attrName>style.visibility</p:attrName>
                                        </p:attrNameLst>
                                      </p:cBhvr>
                                      <p:to>
                                        <p:strVal val="visible"/>
                                      </p:to>
                                    </p:set>
                                    <p:animEffect transition="in" filter="fade">
                                      <p:cBhvr>
                                        <p:cTn id="54"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11" grpId="0"/>
      <p:bldP spid="14" grpId="0"/>
      <p:bldP spid="17" grpId="0"/>
      <p:bldP spid="24"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extBox 2"/>
          <p:cNvSpPr txBox="1">
            <a:spLocks noChangeArrowheads="1"/>
          </p:cNvSpPr>
          <p:nvPr/>
        </p:nvSpPr>
        <p:spPr bwMode="auto">
          <a:xfrm>
            <a:off x="323852" y="334963"/>
            <a:ext cx="5184775" cy="369332"/>
          </a:xfrm>
          <a:prstGeom prst="rect">
            <a:avLst/>
          </a:prstGeom>
          <a:noFill/>
          <a:ln w="9525">
            <a:noFill/>
            <a:miter lim="800000"/>
            <a:headEnd/>
            <a:tailEnd/>
          </a:ln>
        </p:spPr>
        <p:txBody>
          <a:bodyPr>
            <a:spAutoFit/>
          </a:bodyPr>
          <a:lstStyle/>
          <a:p>
            <a:r>
              <a:rPr lang="zh-CN" altLang="en-US" sz="1800">
                <a:solidFill>
                  <a:schemeClr val="bg1"/>
                </a:solidFill>
              </a:rPr>
              <a:t>淘宝</a:t>
            </a:r>
            <a:r>
              <a:rPr lang="en-US" altLang="zh-CN" sz="1800">
                <a:solidFill>
                  <a:schemeClr val="bg1"/>
                </a:solidFill>
              </a:rPr>
              <a:t>---</a:t>
            </a:r>
            <a:r>
              <a:rPr lang="zh-CN" altLang="en-US" sz="1800">
                <a:solidFill>
                  <a:schemeClr val="bg1"/>
                </a:solidFill>
              </a:rPr>
              <a:t>开放平台的先锋</a:t>
            </a:r>
          </a:p>
        </p:txBody>
      </p:sp>
      <p:sp>
        <p:nvSpPr>
          <p:cNvPr id="4" name="TextBox 3"/>
          <p:cNvSpPr txBox="1">
            <a:spLocks noChangeArrowheads="1"/>
          </p:cNvSpPr>
          <p:nvPr/>
        </p:nvSpPr>
        <p:spPr bwMode="auto">
          <a:xfrm>
            <a:off x="179390" y="1196978"/>
            <a:ext cx="2879725" cy="1384995"/>
          </a:xfrm>
          <a:prstGeom prst="rect">
            <a:avLst/>
          </a:prstGeom>
          <a:noFill/>
          <a:ln w="9525">
            <a:noFill/>
            <a:miter lim="800000"/>
            <a:headEnd/>
            <a:tailEnd/>
          </a:ln>
        </p:spPr>
        <p:txBody>
          <a:bodyPr>
            <a:spAutoFit/>
          </a:bodyPr>
          <a:lstStyle/>
          <a:p>
            <a:r>
              <a:rPr lang="zh-CN" altLang="en-US" sz="1400" b="1">
                <a:solidFill>
                  <a:schemeClr val="tx1"/>
                </a:solidFill>
              </a:rPr>
              <a:t>卖家平台和应用</a:t>
            </a:r>
            <a:endParaRPr lang="en-US" altLang="zh-CN" sz="1400" b="1">
              <a:solidFill>
                <a:schemeClr val="tx1"/>
              </a:solidFill>
            </a:endParaRPr>
          </a:p>
          <a:p>
            <a:r>
              <a:rPr lang="zh-CN" altLang="en-US" sz="1400">
                <a:solidFill>
                  <a:schemeClr val="tx1"/>
                </a:solidFill>
              </a:rPr>
              <a:t>模式：</a:t>
            </a:r>
            <a:endParaRPr lang="en-US" altLang="zh-CN" sz="1400">
              <a:solidFill>
                <a:schemeClr val="tx1"/>
              </a:solidFill>
            </a:endParaRPr>
          </a:p>
          <a:p>
            <a:pPr>
              <a:buFont typeface="Wingdings" pitchFamily="2" charset="2"/>
              <a:buChar char="ü"/>
            </a:pPr>
            <a:r>
              <a:rPr lang="zh-CN" altLang="en-US" sz="1400">
                <a:solidFill>
                  <a:schemeClr val="tx1"/>
                </a:solidFill>
              </a:rPr>
              <a:t>广告，</a:t>
            </a:r>
            <a:r>
              <a:rPr lang="en-US" altLang="zh-CN" sz="1400">
                <a:solidFill>
                  <a:schemeClr val="tx1"/>
                </a:solidFill>
              </a:rPr>
              <a:t>ERP,CRM</a:t>
            </a:r>
            <a:r>
              <a:rPr lang="zh-CN" altLang="en-US" sz="1400">
                <a:solidFill>
                  <a:schemeClr val="tx1"/>
                </a:solidFill>
              </a:rPr>
              <a:t>，促销，分销，网店运营各种相关</a:t>
            </a:r>
            <a:endParaRPr lang="en-US" altLang="zh-CN" sz="1400">
              <a:solidFill>
                <a:schemeClr val="tx1"/>
              </a:solidFill>
            </a:endParaRPr>
          </a:p>
          <a:p>
            <a:pPr>
              <a:buFont typeface="Wingdings" pitchFamily="2" charset="2"/>
              <a:buChar char="ü"/>
            </a:pPr>
            <a:r>
              <a:rPr lang="zh-CN" altLang="en-US" sz="1400">
                <a:solidFill>
                  <a:schemeClr val="tx1"/>
                </a:solidFill>
              </a:rPr>
              <a:t>向商家收费</a:t>
            </a:r>
            <a:endParaRPr lang="en-US" altLang="zh-CN" sz="1400">
              <a:solidFill>
                <a:schemeClr val="tx1"/>
              </a:solidFill>
            </a:endParaRPr>
          </a:p>
          <a:p>
            <a:pPr>
              <a:buFont typeface="Wingdings" pitchFamily="2" charset="2"/>
              <a:buChar char="ü"/>
            </a:pPr>
            <a:r>
              <a:rPr lang="zh-CN" altLang="en-US" sz="1400">
                <a:solidFill>
                  <a:schemeClr val="tx1"/>
                </a:solidFill>
              </a:rPr>
              <a:t>百万伙伴到千万伙伴</a:t>
            </a:r>
          </a:p>
        </p:txBody>
      </p:sp>
      <p:pic>
        <p:nvPicPr>
          <p:cNvPr id="5" name="图片 4" descr="taobao6.PNG"/>
          <p:cNvPicPr>
            <a:picLocks noChangeAspect="1" noChangeArrowheads="1"/>
          </p:cNvPicPr>
          <p:nvPr/>
        </p:nvPicPr>
        <p:blipFill>
          <a:blip r:embed="rId2"/>
          <a:srcRect/>
          <a:stretch>
            <a:fillRect/>
          </a:stretch>
        </p:blipFill>
        <p:spPr bwMode="auto">
          <a:xfrm>
            <a:off x="3132139" y="2420942"/>
            <a:ext cx="4608512" cy="1152525"/>
          </a:xfrm>
          <a:prstGeom prst="rect">
            <a:avLst/>
          </a:prstGeom>
          <a:noFill/>
          <a:ln w="9525">
            <a:noFill/>
            <a:miter lim="800000"/>
            <a:headEnd/>
            <a:tailEnd/>
          </a:ln>
        </p:spPr>
      </p:pic>
      <p:pic>
        <p:nvPicPr>
          <p:cNvPr id="6" name="图片 5" descr="taobao7.PNG"/>
          <p:cNvPicPr>
            <a:picLocks noChangeAspect="1" noChangeArrowheads="1"/>
          </p:cNvPicPr>
          <p:nvPr/>
        </p:nvPicPr>
        <p:blipFill>
          <a:blip r:embed="rId3"/>
          <a:srcRect/>
          <a:stretch>
            <a:fillRect/>
          </a:stretch>
        </p:blipFill>
        <p:spPr bwMode="auto">
          <a:xfrm>
            <a:off x="7731127" y="2420942"/>
            <a:ext cx="1089025" cy="1152525"/>
          </a:xfrm>
          <a:prstGeom prst="rect">
            <a:avLst/>
          </a:prstGeom>
          <a:noFill/>
          <a:ln w="9525">
            <a:noFill/>
            <a:miter lim="800000"/>
            <a:headEnd/>
            <a:tailEnd/>
          </a:ln>
        </p:spPr>
      </p:pic>
      <p:sp>
        <p:nvSpPr>
          <p:cNvPr id="7" name="TextBox 6"/>
          <p:cNvSpPr txBox="1"/>
          <p:nvPr/>
        </p:nvSpPr>
        <p:spPr>
          <a:xfrm>
            <a:off x="4572002" y="1887538"/>
            <a:ext cx="2087563" cy="338554"/>
          </a:xfrm>
          <a:prstGeom prst="rect">
            <a:avLst/>
          </a:prstGeom>
        </p:spPr>
        <p:style>
          <a:lnRef idx="1">
            <a:schemeClr val="accent4"/>
          </a:lnRef>
          <a:fillRef idx="2">
            <a:schemeClr val="accent4"/>
          </a:fillRef>
          <a:effectRef idx="1">
            <a:schemeClr val="accent4"/>
          </a:effectRef>
          <a:fontRef idx="minor">
            <a:schemeClr val="dk1"/>
          </a:fontRef>
        </p:style>
        <p:txBody>
          <a:bodyPr>
            <a:spAutoFit/>
          </a:bodyPr>
          <a:lstStyle/>
          <a:p>
            <a:pPr eaLnBrk="0" hangingPunct="0">
              <a:defRPr/>
            </a:pPr>
            <a:r>
              <a:rPr lang="zh-CN" altLang="en-US" sz="1600" dirty="0"/>
              <a:t>淘宝百万俱乐部成员</a:t>
            </a:r>
          </a:p>
        </p:txBody>
      </p:sp>
      <p:sp>
        <p:nvSpPr>
          <p:cNvPr id="8" name="TextBox 7"/>
          <p:cNvSpPr txBox="1">
            <a:spLocks noChangeArrowheads="1"/>
          </p:cNvSpPr>
          <p:nvPr/>
        </p:nvSpPr>
        <p:spPr bwMode="auto">
          <a:xfrm>
            <a:off x="323852" y="3860800"/>
            <a:ext cx="2519363" cy="738664"/>
          </a:xfrm>
          <a:prstGeom prst="rect">
            <a:avLst/>
          </a:prstGeom>
          <a:noFill/>
          <a:ln w="9525">
            <a:noFill/>
            <a:miter lim="800000"/>
            <a:headEnd/>
            <a:tailEnd/>
          </a:ln>
        </p:spPr>
        <p:txBody>
          <a:bodyPr>
            <a:spAutoFit/>
          </a:bodyPr>
          <a:lstStyle/>
          <a:p>
            <a:r>
              <a:rPr lang="zh-CN" altLang="en-US" sz="1400" b="1">
                <a:solidFill>
                  <a:schemeClr val="tx1"/>
                </a:solidFill>
              </a:rPr>
              <a:t>无线开放平台</a:t>
            </a:r>
            <a:endParaRPr lang="en-US" altLang="zh-CN" sz="1400" b="1">
              <a:solidFill>
                <a:schemeClr val="tx1"/>
              </a:solidFill>
            </a:endParaRPr>
          </a:p>
          <a:p>
            <a:pPr>
              <a:buFont typeface="Wingdings" pitchFamily="2" charset="2"/>
              <a:buChar char="ü"/>
            </a:pPr>
            <a:r>
              <a:rPr lang="zh-CN" altLang="en-US" sz="1400">
                <a:solidFill>
                  <a:schemeClr val="tx1"/>
                </a:solidFill>
              </a:rPr>
              <a:t>同行客</a:t>
            </a:r>
            <a:r>
              <a:rPr lang="en-US" altLang="zh-CN" sz="1400">
                <a:solidFill>
                  <a:schemeClr val="tx1"/>
                </a:solidFill>
              </a:rPr>
              <a:t>/</a:t>
            </a:r>
            <a:r>
              <a:rPr lang="zh-CN" altLang="en-US" sz="1400">
                <a:solidFill>
                  <a:schemeClr val="tx1"/>
                </a:solidFill>
              </a:rPr>
              <a:t>淘淘镜</a:t>
            </a:r>
            <a:endParaRPr lang="en-US" altLang="zh-CN" sz="1400">
              <a:solidFill>
                <a:schemeClr val="tx1"/>
              </a:solidFill>
            </a:endParaRPr>
          </a:p>
          <a:p>
            <a:endParaRPr lang="zh-CN" altLang="en-US" sz="1400">
              <a:solidFill>
                <a:schemeClr val="tx1"/>
              </a:solidFill>
            </a:endParaRPr>
          </a:p>
        </p:txBody>
      </p:sp>
      <p:sp>
        <p:nvSpPr>
          <p:cNvPr id="11" name="TextBox 10"/>
          <p:cNvSpPr txBox="1">
            <a:spLocks noChangeArrowheads="1"/>
          </p:cNvSpPr>
          <p:nvPr/>
        </p:nvSpPr>
        <p:spPr bwMode="auto">
          <a:xfrm>
            <a:off x="323852" y="4868863"/>
            <a:ext cx="6696075" cy="369332"/>
          </a:xfrm>
          <a:prstGeom prst="rect">
            <a:avLst/>
          </a:prstGeom>
          <a:noFill/>
          <a:ln w="9525">
            <a:noFill/>
            <a:miter lim="800000"/>
            <a:headEnd/>
            <a:tailEnd/>
          </a:ln>
        </p:spPr>
        <p:txBody>
          <a:bodyPr>
            <a:spAutoFit/>
          </a:bodyPr>
          <a:lstStyle/>
          <a:p>
            <a:r>
              <a:rPr lang="zh-CN" altLang="en-US" sz="1800">
                <a:solidFill>
                  <a:schemeClr val="tx1"/>
                </a:solidFill>
              </a:rPr>
              <a:t>淘宝：好人，也许会一如既往。。</a:t>
            </a:r>
          </a:p>
        </p:txBody>
      </p:sp>
    </p:spTree>
    <p:extLst>
      <p:ext uri="{BB962C8B-B14F-4D97-AF65-F5344CB8AC3E}">
        <p14:creationId xmlns:p14="http://schemas.microsoft.com/office/powerpoint/2010/main" xmlns="" val="92833518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1000" fill="hold"/>
                                        <p:tgtEl>
                                          <p:spTgt spid="4">
                                            <p:txEl>
                                              <p:pRg st="0" end="0"/>
                                            </p:txEl>
                                          </p:spTgt>
                                        </p:tgtEl>
                                        <p:attrNameLst>
                                          <p:attrName>ppt_x</p:attrName>
                                        </p:attrNameLst>
                                      </p:cBhvr>
                                      <p:tavLst>
                                        <p:tav tm="0">
                                          <p:val>
                                            <p:strVal val="#ppt_x-.2"/>
                                          </p:val>
                                        </p:tav>
                                        <p:tav tm="100000">
                                          <p:val>
                                            <p:strVal val="#ppt_x"/>
                                          </p:val>
                                        </p:tav>
                                      </p:tavLst>
                                    </p:anim>
                                    <p:anim calcmode="lin" valueType="num">
                                      <p:cBhvr>
                                        <p:cTn id="8" dur="1000" fill="hold"/>
                                        <p:tgtEl>
                                          <p:spTgt spid="4">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4">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29" presetClass="entr" presetSubtype="0" fill="hold"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 calcmode="lin" valueType="num">
                                      <p:cBhvr>
                                        <p:cTn id="14" dur="1000" fill="hold"/>
                                        <p:tgtEl>
                                          <p:spTgt spid="4">
                                            <p:txEl>
                                              <p:pRg st="1" end="1"/>
                                            </p:txEl>
                                          </p:spTgt>
                                        </p:tgtEl>
                                        <p:attrNameLst>
                                          <p:attrName>ppt_x</p:attrName>
                                        </p:attrNameLst>
                                      </p:cBhvr>
                                      <p:tavLst>
                                        <p:tav tm="0">
                                          <p:val>
                                            <p:strVal val="#ppt_x-.2"/>
                                          </p:val>
                                        </p:tav>
                                        <p:tav tm="100000">
                                          <p:val>
                                            <p:strVal val="#ppt_x"/>
                                          </p:val>
                                        </p:tav>
                                      </p:tavLst>
                                    </p:anim>
                                    <p:anim calcmode="lin" valueType="num">
                                      <p:cBhvr>
                                        <p:cTn id="15" dur="1000" fill="hold"/>
                                        <p:tgtEl>
                                          <p:spTgt spid="4">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16" dur="1000"/>
                                        <p:tgtEl>
                                          <p:spTgt spid="4">
                                            <p:txEl>
                                              <p:pRg st="1" end="1"/>
                                            </p:txEl>
                                          </p:spTgt>
                                        </p:tgtEl>
                                      </p:cBhvr>
                                    </p:animEffect>
                                  </p:childTnLst>
                                </p:cTn>
                              </p:par>
                              <p:par>
                                <p:cTn id="17" presetID="29" presetClass="entr" presetSubtype="0" fill="hold" nodeType="with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p:cTn id="19" dur="1000" fill="hold"/>
                                        <p:tgtEl>
                                          <p:spTgt spid="4">
                                            <p:txEl>
                                              <p:pRg st="2" end="2"/>
                                            </p:txEl>
                                          </p:spTgt>
                                        </p:tgtEl>
                                        <p:attrNameLst>
                                          <p:attrName>ppt_x</p:attrName>
                                        </p:attrNameLst>
                                      </p:cBhvr>
                                      <p:tavLst>
                                        <p:tav tm="0">
                                          <p:val>
                                            <p:strVal val="#ppt_x-.2"/>
                                          </p:val>
                                        </p:tav>
                                        <p:tav tm="100000">
                                          <p:val>
                                            <p:strVal val="#ppt_x"/>
                                          </p:val>
                                        </p:tav>
                                      </p:tavLst>
                                    </p:anim>
                                    <p:anim calcmode="lin" valueType="num">
                                      <p:cBhvr>
                                        <p:cTn id="20" dur="1000" fill="hold"/>
                                        <p:tgtEl>
                                          <p:spTgt spid="4">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21" dur="1000"/>
                                        <p:tgtEl>
                                          <p:spTgt spid="4">
                                            <p:txEl>
                                              <p:pRg st="2" end="2"/>
                                            </p:txEl>
                                          </p:spTgt>
                                        </p:tgtEl>
                                      </p:cBhvr>
                                    </p:animEffect>
                                  </p:childTnLst>
                                </p:cTn>
                              </p:par>
                              <p:par>
                                <p:cTn id="22" presetID="29" presetClass="entr" presetSubtype="0" fill="hold" nodeType="withEffect">
                                  <p:stCondLst>
                                    <p:cond delay="0"/>
                                  </p:stCondLst>
                                  <p:childTnLst>
                                    <p:set>
                                      <p:cBhvr>
                                        <p:cTn id="23" dur="1" fill="hold">
                                          <p:stCondLst>
                                            <p:cond delay="0"/>
                                          </p:stCondLst>
                                        </p:cTn>
                                        <p:tgtEl>
                                          <p:spTgt spid="4">
                                            <p:txEl>
                                              <p:pRg st="3" end="3"/>
                                            </p:txEl>
                                          </p:spTgt>
                                        </p:tgtEl>
                                        <p:attrNameLst>
                                          <p:attrName>style.visibility</p:attrName>
                                        </p:attrNameLst>
                                      </p:cBhvr>
                                      <p:to>
                                        <p:strVal val="visible"/>
                                      </p:to>
                                    </p:set>
                                    <p:anim calcmode="lin" valueType="num">
                                      <p:cBhvr>
                                        <p:cTn id="24" dur="1000" fill="hold"/>
                                        <p:tgtEl>
                                          <p:spTgt spid="4">
                                            <p:txEl>
                                              <p:pRg st="3" end="3"/>
                                            </p:txEl>
                                          </p:spTgt>
                                        </p:tgtEl>
                                        <p:attrNameLst>
                                          <p:attrName>ppt_x</p:attrName>
                                        </p:attrNameLst>
                                      </p:cBhvr>
                                      <p:tavLst>
                                        <p:tav tm="0">
                                          <p:val>
                                            <p:strVal val="#ppt_x-.2"/>
                                          </p:val>
                                        </p:tav>
                                        <p:tav tm="100000">
                                          <p:val>
                                            <p:strVal val="#ppt_x"/>
                                          </p:val>
                                        </p:tav>
                                      </p:tavLst>
                                    </p:anim>
                                    <p:anim calcmode="lin" valueType="num">
                                      <p:cBhvr>
                                        <p:cTn id="25" dur="1000" fill="hold"/>
                                        <p:tgtEl>
                                          <p:spTgt spid="4">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26" dur="1000"/>
                                        <p:tgtEl>
                                          <p:spTgt spid="4">
                                            <p:txEl>
                                              <p:pRg st="3" end="3"/>
                                            </p:txEl>
                                          </p:spTgt>
                                        </p:tgtEl>
                                      </p:cBhvr>
                                    </p:animEffect>
                                  </p:childTnLst>
                                </p:cTn>
                              </p:par>
                              <p:par>
                                <p:cTn id="27" presetID="29" presetClass="entr" presetSubtype="0" fill="hold" nodeType="withEffect">
                                  <p:stCondLst>
                                    <p:cond delay="0"/>
                                  </p:stCondLst>
                                  <p:childTnLst>
                                    <p:set>
                                      <p:cBhvr>
                                        <p:cTn id="28" dur="1" fill="hold">
                                          <p:stCondLst>
                                            <p:cond delay="0"/>
                                          </p:stCondLst>
                                        </p:cTn>
                                        <p:tgtEl>
                                          <p:spTgt spid="4">
                                            <p:txEl>
                                              <p:pRg st="4" end="4"/>
                                            </p:txEl>
                                          </p:spTgt>
                                        </p:tgtEl>
                                        <p:attrNameLst>
                                          <p:attrName>style.visibility</p:attrName>
                                        </p:attrNameLst>
                                      </p:cBhvr>
                                      <p:to>
                                        <p:strVal val="visible"/>
                                      </p:to>
                                    </p:set>
                                    <p:anim calcmode="lin" valueType="num">
                                      <p:cBhvr>
                                        <p:cTn id="29" dur="1000" fill="hold"/>
                                        <p:tgtEl>
                                          <p:spTgt spid="4">
                                            <p:txEl>
                                              <p:pRg st="4" end="4"/>
                                            </p:txEl>
                                          </p:spTgt>
                                        </p:tgtEl>
                                        <p:attrNameLst>
                                          <p:attrName>ppt_x</p:attrName>
                                        </p:attrNameLst>
                                      </p:cBhvr>
                                      <p:tavLst>
                                        <p:tav tm="0">
                                          <p:val>
                                            <p:strVal val="#ppt_x-.2"/>
                                          </p:val>
                                        </p:tav>
                                        <p:tav tm="100000">
                                          <p:val>
                                            <p:strVal val="#ppt_x"/>
                                          </p:val>
                                        </p:tav>
                                      </p:tavLst>
                                    </p:anim>
                                    <p:anim calcmode="lin" valueType="num">
                                      <p:cBhvr>
                                        <p:cTn id="30" dur="1000" fill="hold"/>
                                        <p:tgtEl>
                                          <p:spTgt spid="4">
                                            <p:txEl>
                                              <p:pRg st="4" end="4"/>
                                            </p:txEl>
                                          </p:spTgt>
                                        </p:tgtEl>
                                        <p:attrNameLst>
                                          <p:attrName>ppt_y</p:attrName>
                                        </p:attrNameLst>
                                      </p:cBhvr>
                                      <p:tavLst>
                                        <p:tav tm="0">
                                          <p:val>
                                            <p:strVal val="#ppt_y"/>
                                          </p:val>
                                        </p:tav>
                                        <p:tav tm="100000">
                                          <p:val>
                                            <p:strVal val="#ppt_y"/>
                                          </p:val>
                                        </p:tav>
                                      </p:tavLst>
                                    </p:anim>
                                    <p:animEffect transition="in" filter="wipe(right)" prLst="gradientSize: 0.1">
                                      <p:cBhvr>
                                        <p:cTn id="31" dur="1000"/>
                                        <p:tgtEl>
                                          <p:spTgt spid="4">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fade">
                                      <p:cBhvr>
                                        <p:cTn id="36" dur="2000"/>
                                        <p:tgtEl>
                                          <p:spTgt spid="7"/>
                                        </p:tgtEl>
                                      </p:cBhvr>
                                    </p:animEffect>
                                  </p:childTnLst>
                                </p:cTn>
                              </p:par>
                            </p:childTnLst>
                          </p:cTn>
                        </p:par>
                        <p:par>
                          <p:cTn id="37" fill="hold">
                            <p:stCondLst>
                              <p:cond delay="2000"/>
                            </p:stCondLst>
                            <p:childTnLst>
                              <p:par>
                                <p:cTn id="38" presetID="10" presetClass="entr" presetSubtype="0" fill="hold" nodeType="afterEffect">
                                  <p:stCondLst>
                                    <p:cond delay="0"/>
                                  </p:stCondLst>
                                  <p:childTnLst>
                                    <p:set>
                                      <p:cBhvr>
                                        <p:cTn id="39" dur="1" fill="hold">
                                          <p:stCondLst>
                                            <p:cond delay="0"/>
                                          </p:stCondLst>
                                        </p:cTn>
                                        <p:tgtEl>
                                          <p:spTgt spid="5"/>
                                        </p:tgtEl>
                                        <p:attrNameLst>
                                          <p:attrName>style.visibility</p:attrName>
                                        </p:attrNameLst>
                                      </p:cBhvr>
                                      <p:to>
                                        <p:strVal val="visible"/>
                                      </p:to>
                                    </p:set>
                                    <p:animEffect transition="in" filter="fade">
                                      <p:cBhvr>
                                        <p:cTn id="40" dur="2000"/>
                                        <p:tgtEl>
                                          <p:spTgt spid="5"/>
                                        </p:tgtEl>
                                      </p:cBhvr>
                                    </p:animEffect>
                                  </p:childTnLst>
                                </p:cTn>
                              </p:par>
                              <p:par>
                                <p:cTn id="41" presetID="10" presetClass="entr" presetSubtype="0" fill="hold" nodeType="with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fade">
                                      <p:cBhvr>
                                        <p:cTn id="43" dur="2000"/>
                                        <p:tgtEl>
                                          <p:spTgt spid="6"/>
                                        </p:tgtEl>
                                      </p:cBhvr>
                                    </p:animEffect>
                                  </p:childTnLst>
                                </p:cTn>
                              </p:par>
                            </p:childTnLst>
                          </p:cTn>
                        </p:par>
                      </p:childTnLst>
                    </p:cTn>
                  </p:par>
                  <p:par>
                    <p:cTn id="44" fill="hold">
                      <p:stCondLst>
                        <p:cond delay="indefinite"/>
                      </p:stCondLst>
                      <p:childTnLst>
                        <p:par>
                          <p:cTn id="45" fill="hold">
                            <p:stCondLst>
                              <p:cond delay="0"/>
                            </p:stCondLst>
                            <p:childTnLst>
                              <p:par>
                                <p:cTn id="46" presetID="29" presetClass="entr" presetSubtype="0" fill="hold" nodeType="clickEffect">
                                  <p:stCondLst>
                                    <p:cond delay="0"/>
                                  </p:stCondLst>
                                  <p:childTnLst>
                                    <p:set>
                                      <p:cBhvr>
                                        <p:cTn id="47" dur="1" fill="hold">
                                          <p:stCondLst>
                                            <p:cond delay="0"/>
                                          </p:stCondLst>
                                        </p:cTn>
                                        <p:tgtEl>
                                          <p:spTgt spid="8">
                                            <p:txEl>
                                              <p:pRg st="0" end="0"/>
                                            </p:txEl>
                                          </p:spTgt>
                                        </p:tgtEl>
                                        <p:attrNameLst>
                                          <p:attrName>style.visibility</p:attrName>
                                        </p:attrNameLst>
                                      </p:cBhvr>
                                      <p:to>
                                        <p:strVal val="visible"/>
                                      </p:to>
                                    </p:set>
                                    <p:anim calcmode="lin" valueType="num">
                                      <p:cBhvr>
                                        <p:cTn id="48" dur="1000" fill="hold"/>
                                        <p:tgtEl>
                                          <p:spTgt spid="8">
                                            <p:txEl>
                                              <p:pRg st="0" end="0"/>
                                            </p:txEl>
                                          </p:spTgt>
                                        </p:tgtEl>
                                        <p:attrNameLst>
                                          <p:attrName>ppt_x</p:attrName>
                                        </p:attrNameLst>
                                      </p:cBhvr>
                                      <p:tavLst>
                                        <p:tav tm="0">
                                          <p:val>
                                            <p:strVal val="#ppt_x-.2"/>
                                          </p:val>
                                        </p:tav>
                                        <p:tav tm="100000">
                                          <p:val>
                                            <p:strVal val="#ppt_x"/>
                                          </p:val>
                                        </p:tav>
                                      </p:tavLst>
                                    </p:anim>
                                    <p:anim calcmode="lin" valueType="num">
                                      <p:cBhvr>
                                        <p:cTn id="49" dur="1000" fill="hold"/>
                                        <p:tgtEl>
                                          <p:spTgt spid="8">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50" dur="1000"/>
                                        <p:tgtEl>
                                          <p:spTgt spid="8">
                                            <p:txEl>
                                              <p:pRg st="0" end="0"/>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8">
                                            <p:txEl>
                                              <p:pRg st="1" end="1"/>
                                            </p:txEl>
                                          </p:spTgt>
                                        </p:tgtEl>
                                        <p:attrNameLst>
                                          <p:attrName>style.visibility</p:attrName>
                                        </p:attrNameLst>
                                      </p:cBhvr>
                                      <p:to>
                                        <p:strVal val="visible"/>
                                      </p:to>
                                    </p:set>
                                    <p:animEffect transition="in" filter="fade">
                                      <p:cBhvr>
                                        <p:cTn id="55" dur="2000"/>
                                        <p:tgtEl>
                                          <p:spTgt spid="8">
                                            <p:txEl>
                                              <p:pRg st="1" end="1"/>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11"/>
                                        </p:tgtEl>
                                        <p:attrNameLst>
                                          <p:attrName>style.visibility</p:attrName>
                                        </p:attrNameLst>
                                      </p:cBhvr>
                                      <p:to>
                                        <p:strVal val="visible"/>
                                      </p:to>
                                    </p:set>
                                    <p:animEffect transition="in" filter="fade">
                                      <p:cBhvr>
                                        <p:cTn id="60"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95288" y="1341439"/>
            <a:ext cx="4105275" cy="1815882"/>
          </a:xfrm>
          <a:prstGeom prst="rect">
            <a:avLst/>
          </a:prstGeom>
        </p:spPr>
        <p:style>
          <a:lnRef idx="2">
            <a:schemeClr val="accent3"/>
          </a:lnRef>
          <a:fillRef idx="1">
            <a:schemeClr val="lt1"/>
          </a:fillRef>
          <a:effectRef idx="0">
            <a:schemeClr val="accent3"/>
          </a:effectRef>
          <a:fontRef idx="minor">
            <a:schemeClr val="dk1"/>
          </a:fontRef>
        </p:style>
        <p:txBody>
          <a:bodyPr>
            <a:spAutoFit/>
          </a:bodyPr>
          <a:lstStyle/>
          <a:p>
            <a:pPr eaLnBrk="0" hangingPunct="0">
              <a:defRPr/>
            </a:pPr>
            <a:r>
              <a:rPr lang="zh-CN" altLang="en-US" sz="1400" b="1" dirty="0">
                <a:solidFill>
                  <a:schemeClr val="tx1"/>
                </a:solidFill>
              </a:rPr>
              <a:t>微博</a:t>
            </a:r>
            <a:endParaRPr lang="en-US" altLang="zh-CN" sz="1400" b="1" dirty="0">
              <a:solidFill>
                <a:schemeClr val="tx1"/>
              </a:solidFill>
            </a:endParaRPr>
          </a:p>
          <a:p>
            <a:pPr eaLnBrk="0" hangingPunct="0">
              <a:buFont typeface="Wingdings" pitchFamily="2" charset="2"/>
              <a:buChar char="n"/>
              <a:defRPr/>
            </a:pPr>
            <a:r>
              <a:rPr lang="zh-CN" altLang="en-US" sz="1400" dirty="0">
                <a:solidFill>
                  <a:schemeClr val="tx1"/>
                </a:solidFill>
              </a:rPr>
              <a:t> </a:t>
            </a:r>
            <a:r>
              <a:rPr lang="en-US" altLang="zh-CN" sz="1400" dirty="0">
                <a:solidFill>
                  <a:schemeClr val="tx1"/>
                </a:solidFill>
              </a:rPr>
              <a:t>1</a:t>
            </a:r>
            <a:r>
              <a:rPr lang="zh-CN" altLang="en-US" sz="1400" dirty="0">
                <a:solidFill>
                  <a:schemeClr val="tx1"/>
                </a:solidFill>
              </a:rPr>
              <a:t>亿以上用户，人均</a:t>
            </a:r>
            <a:r>
              <a:rPr lang="en-US" altLang="zh-CN" sz="1400" dirty="0">
                <a:solidFill>
                  <a:schemeClr val="tx1"/>
                </a:solidFill>
              </a:rPr>
              <a:t>50</a:t>
            </a:r>
            <a:r>
              <a:rPr lang="zh-CN" altLang="en-US" sz="1400" dirty="0">
                <a:solidFill>
                  <a:schemeClr val="tx1"/>
                </a:solidFill>
              </a:rPr>
              <a:t>个粉丝</a:t>
            </a:r>
            <a:endParaRPr lang="en-US" altLang="zh-CN" sz="1400" dirty="0">
              <a:solidFill>
                <a:schemeClr val="tx1"/>
              </a:solidFill>
            </a:endParaRPr>
          </a:p>
          <a:p>
            <a:pPr eaLnBrk="0" hangingPunct="0">
              <a:buFont typeface="Wingdings" pitchFamily="2" charset="2"/>
              <a:buChar char="n"/>
              <a:defRPr/>
            </a:pPr>
            <a:r>
              <a:rPr lang="zh-CN" altLang="en-US" sz="1400" dirty="0">
                <a:solidFill>
                  <a:schemeClr val="tx1"/>
                </a:solidFill>
              </a:rPr>
              <a:t> 新媒介的红利期，</a:t>
            </a:r>
            <a:r>
              <a:rPr lang="en-US" altLang="zh-CN" sz="1400" dirty="0">
                <a:solidFill>
                  <a:schemeClr val="tx1"/>
                </a:solidFill>
              </a:rPr>
              <a:t>20%</a:t>
            </a:r>
            <a:r>
              <a:rPr lang="zh-CN" altLang="en-US" sz="1400" dirty="0">
                <a:solidFill>
                  <a:schemeClr val="tx1"/>
                </a:solidFill>
              </a:rPr>
              <a:t>的返粉绿，</a:t>
            </a:r>
            <a:r>
              <a:rPr lang="en-US" altLang="zh-CN" sz="1400" dirty="0">
                <a:solidFill>
                  <a:schemeClr val="tx1"/>
                </a:solidFill>
              </a:rPr>
              <a:t>@</a:t>
            </a:r>
            <a:r>
              <a:rPr lang="zh-CN" altLang="en-US" sz="1400" dirty="0">
                <a:solidFill>
                  <a:schemeClr val="tx1"/>
                </a:solidFill>
              </a:rPr>
              <a:t>的魅力，</a:t>
            </a:r>
            <a:r>
              <a:rPr lang="en-US" altLang="zh-CN" sz="1400" dirty="0">
                <a:solidFill>
                  <a:schemeClr val="tx1"/>
                </a:solidFill>
              </a:rPr>
              <a:t>1/10000</a:t>
            </a:r>
            <a:r>
              <a:rPr lang="zh-CN" altLang="en-US" sz="1400" dirty="0">
                <a:solidFill>
                  <a:schemeClr val="tx1"/>
                </a:solidFill>
              </a:rPr>
              <a:t>到</a:t>
            </a:r>
            <a:r>
              <a:rPr lang="en-US" altLang="zh-CN" sz="1400" dirty="0">
                <a:solidFill>
                  <a:schemeClr val="tx1"/>
                </a:solidFill>
              </a:rPr>
              <a:t>1/1000</a:t>
            </a:r>
            <a:r>
              <a:rPr lang="zh-CN" altLang="en-US" sz="1400" dirty="0">
                <a:solidFill>
                  <a:schemeClr val="tx1"/>
                </a:solidFill>
              </a:rPr>
              <a:t>粉丝数的转发率</a:t>
            </a:r>
            <a:endParaRPr lang="en-US" altLang="zh-CN" sz="1400" dirty="0">
              <a:solidFill>
                <a:schemeClr val="tx1"/>
              </a:solidFill>
            </a:endParaRPr>
          </a:p>
          <a:p>
            <a:pPr eaLnBrk="0" hangingPunct="0">
              <a:buFont typeface="Wingdings" pitchFamily="2" charset="2"/>
              <a:buChar char="n"/>
              <a:defRPr/>
            </a:pPr>
            <a:r>
              <a:rPr lang="zh-CN" altLang="en-US" sz="1400" dirty="0">
                <a:solidFill>
                  <a:schemeClr val="tx1"/>
                </a:solidFill>
              </a:rPr>
              <a:t> 微博营销公司，很高的电子商务</a:t>
            </a:r>
            <a:r>
              <a:rPr lang="en-US" altLang="zh-CN" sz="1400" dirty="0">
                <a:solidFill>
                  <a:schemeClr val="tx1"/>
                </a:solidFill>
              </a:rPr>
              <a:t>ROI</a:t>
            </a:r>
          </a:p>
          <a:p>
            <a:pPr eaLnBrk="0" hangingPunct="0">
              <a:buFont typeface="Wingdings" pitchFamily="2" charset="2"/>
              <a:buChar char="n"/>
              <a:defRPr/>
            </a:pPr>
            <a:r>
              <a:rPr lang="zh-CN" altLang="en-US" sz="1400" dirty="0">
                <a:solidFill>
                  <a:schemeClr val="tx1"/>
                </a:solidFill>
              </a:rPr>
              <a:t> 新浪的态度：</a:t>
            </a:r>
            <a:r>
              <a:rPr lang="en-US" altLang="zh-CN" sz="1400" dirty="0">
                <a:solidFill>
                  <a:schemeClr val="tx1"/>
                </a:solidFill>
              </a:rPr>
              <a:t>1</a:t>
            </a:r>
            <a:r>
              <a:rPr lang="zh-CN" altLang="en-US" sz="1400" dirty="0">
                <a:solidFill>
                  <a:schemeClr val="tx1"/>
                </a:solidFill>
              </a:rPr>
              <a:t>万以上用户，</a:t>
            </a:r>
            <a:r>
              <a:rPr lang="en-US" altLang="zh-CN" sz="1400" dirty="0">
                <a:solidFill>
                  <a:schemeClr val="tx1"/>
                </a:solidFill>
              </a:rPr>
              <a:t>20%</a:t>
            </a:r>
            <a:r>
              <a:rPr lang="zh-CN" altLang="en-US" sz="1400" dirty="0">
                <a:solidFill>
                  <a:schemeClr val="tx1"/>
                </a:solidFill>
              </a:rPr>
              <a:t>以上活跃率的应用就投资</a:t>
            </a:r>
            <a:endParaRPr lang="en-US" altLang="zh-CN" sz="1400" dirty="0">
              <a:solidFill>
                <a:schemeClr val="tx1"/>
              </a:solidFill>
            </a:endParaRPr>
          </a:p>
          <a:p>
            <a:pPr eaLnBrk="0" hangingPunct="0">
              <a:buFont typeface="Wingdings" pitchFamily="2" charset="2"/>
              <a:buChar char="n"/>
              <a:defRPr/>
            </a:pPr>
            <a:r>
              <a:rPr lang="zh-CN" altLang="en-US" sz="1400" dirty="0">
                <a:solidFill>
                  <a:schemeClr val="tx1"/>
                </a:solidFill>
              </a:rPr>
              <a:t> 新浪会是个好人吗？不知道，拭目以待</a:t>
            </a:r>
          </a:p>
        </p:txBody>
      </p:sp>
      <p:pic>
        <p:nvPicPr>
          <p:cNvPr id="4" name="图片 3" descr="logo-graphics-rgb-png.png"/>
          <p:cNvPicPr>
            <a:picLocks noChangeAspect="1" noChangeArrowheads="1"/>
          </p:cNvPicPr>
          <p:nvPr/>
        </p:nvPicPr>
        <p:blipFill>
          <a:blip r:embed="rId2"/>
          <a:srcRect/>
          <a:stretch>
            <a:fillRect/>
          </a:stretch>
        </p:blipFill>
        <p:spPr bwMode="auto">
          <a:xfrm>
            <a:off x="827090" y="981075"/>
            <a:ext cx="1743075" cy="1079500"/>
          </a:xfrm>
          <a:prstGeom prst="rect">
            <a:avLst/>
          </a:prstGeom>
          <a:noFill/>
          <a:ln w="9525">
            <a:noFill/>
            <a:miter lim="800000"/>
            <a:headEnd/>
            <a:tailEnd/>
          </a:ln>
        </p:spPr>
      </p:pic>
      <p:pic>
        <p:nvPicPr>
          <p:cNvPr id="5" name="图片 4" descr="111205472010178.jpg"/>
          <p:cNvPicPr>
            <a:picLocks noChangeAspect="1" noChangeArrowheads="1"/>
          </p:cNvPicPr>
          <p:nvPr/>
        </p:nvPicPr>
        <p:blipFill>
          <a:blip r:embed="rId3"/>
          <a:srcRect/>
          <a:stretch>
            <a:fillRect/>
          </a:stretch>
        </p:blipFill>
        <p:spPr bwMode="auto">
          <a:xfrm>
            <a:off x="2124075" y="1196975"/>
            <a:ext cx="647700" cy="666750"/>
          </a:xfrm>
          <a:prstGeom prst="rect">
            <a:avLst/>
          </a:prstGeom>
          <a:noFill/>
          <a:ln w="9525">
            <a:noFill/>
            <a:miter lim="800000"/>
            <a:headEnd/>
            <a:tailEnd/>
          </a:ln>
        </p:spPr>
      </p:pic>
      <p:sp>
        <p:nvSpPr>
          <p:cNvPr id="6" name="TextBox 5"/>
          <p:cNvSpPr txBox="1"/>
          <p:nvPr/>
        </p:nvSpPr>
        <p:spPr>
          <a:xfrm>
            <a:off x="4859340" y="1341441"/>
            <a:ext cx="3025775" cy="1169551"/>
          </a:xfrm>
          <a:prstGeom prst="rect">
            <a:avLst/>
          </a:prstGeom>
        </p:spPr>
        <p:style>
          <a:lnRef idx="2">
            <a:schemeClr val="accent3"/>
          </a:lnRef>
          <a:fillRef idx="1">
            <a:schemeClr val="lt1"/>
          </a:fillRef>
          <a:effectRef idx="0">
            <a:schemeClr val="accent3"/>
          </a:effectRef>
          <a:fontRef idx="minor">
            <a:schemeClr val="dk1"/>
          </a:fontRef>
        </p:style>
        <p:txBody>
          <a:bodyPr>
            <a:spAutoFit/>
          </a:bodyPr>
          <a:lstStyle/>
          <a:p>
            <a:pPr eaLnBrk="0" hangingPunct="0">
              <a:defRPr/>
            </a:pPr>
            <a:r>
              <a:rPr lang="en-US" altLang="zh-CN" sz="1400" b="1" dirty="0">
                <a:solidFill>
                  <a:schemeClr val="tx1"/>
                </a:solidFill>
              </a:rPr>
              <a:t>360—</a:t>
            </a:r>
            <a:r>
              <a:rPr lang="zh-CN" altLang="en-US" sz="1400" b="1" dirty="0">
                <a:solidFill>
                  <a:schemeClr val="tx1"/>
                </a:solidFill>
              </a:rPr>
              <a:t>舍我其谁</a:t>
            </a:r>
            <a:endParaRPr lang="en-US" altLang="zh-CN" sz="1400" b="1" dirty="0">
              <a:solidFill>
                <a:schemeClr val="tx1"/>
              </a:solidFill>
            </a:endParaRPr>
          </a:p>
          <a:p>
            <a:pPr eaLnBrk="0" hangingPunct="0">
              <a:buFont typeface="Wingdings" pitchFamily="2" charset="2"/>
              <a:buChar char="n"/>
              <a:defRPr/>
            </a:pPr>
            <a:r>
              <a:rPr lang="zh-CN" altLang="en-US" sz="1400" dirty="0">
                <a:solidFill>
                  <a:schemeClr val="tx1"/>
                </a:solidFill>
              </a:rPr>
              <a:t>超过</a:t>
            </a:r>
            <a:r>
              <a:rPr lang="en-US" altLang="zh-CN" sz="1400" dirty="0">
                <a:solidFill>
                  <a:schemeClr val="tx1"/>
                </a:solidFill>
              </a:rPr>
              <a:t>10</a:t>
            </a:r>
            <a:r>
              <a:rPr lang="zh-CN" altLang="en-US" sz="1400" dirty="0">
                <a:solidFill>
                  <a:schemeClr val="tx1"/>
                </a:solidFill>
              </a:rPr>
              <a:t>万用户以上的小软件就收购，否则做个一样的并将该软件拉出下载推荐</a:t>
            </a:r>
            <a:endParaRPr lang="en-US" altLang="zh-CN" sz="1400" dirty="0">
              <a:solidFill>
                <a:schemeClr val="tx1"/>
              </a:solidFill>
            </a:endParaRPr>
          </a:p>
          <a:p>
            <a:pPr eaLnBrk="0" hangingPunct="0">
              <a:buFont typeface="Wingdings" pitchFamily="2" charset="2"/>
              <a:buChar char="n"/>
              <a:defRPr/>
            </a:pPr>
            <a:r>
              <a:rPr lang="zh-CN" altLang="en-US" sz="1400" dirty="0">
                <a:solidFill>
                  <a:schemeClr val="tx1"/>
                </a:solidFill>
              </a:rPr>
              <a:t>下一个更百度的百度即将闪亮登场</a:t>
            </a:r>
          </a:p>
        </p:txBody>
      </p:sp>
      <p:sp>
        <p:nvSpPr>
          <p:cNvPr id="7" name="TextBox 6"/>
          <p:cNvSpPr txBox="1"/>
          <p:nvPr/>
        </p:nvSpPr>
        <p:spPr>
          <a:xfrm>
            <a:off x="4859340" y="3429001"/>
            <a:ext cx="3241675" cy="954107"/>
          </a:xfrm>
          <a:prstGeom prst="rect">
            <a:avLst/>
          </a:prstGeom>
        </p:spPr>
        <p:style>
          <a:lnRef idx="2">
            <a:schemeClr val="accent3"/>
          </a:lnRef>
          <a:fillRef idx="1">
            <a:schemeClr val="lt1"/>
          </a:fillRef>
          <a:effectRef idx="0">
            <a:schemeClr val="accent3"/>
          </a:effectRef>
          <a:fontRef idx="minor">
            <a:schemeClr val="dk1"/>
          </a:fontRef>
        </p:style>
        <p:txBody>
          <a:bodyPr>
            <a:spAutoFit/>
          </a:bodyPr>
          <a:lstStyle/>
          <a:p>
            <a:pPr eaLnBrk="0" hangingPunct="0">
              <a:defRPr/>
            </a:pPr>
            <a:r>
              <a:rPr lang="zh-CN" altLang="en-US" sz="1400" b="1" dirty="0">
                <a:solidFill>
                  <a:schemeClr val="tx1"/>
                </a:solidFill>
              </a:rPr>
              <a:t>移动终端</a:t>
            </a:r>
            <a:endParaRPr lang="en-US" altLang="zh-CN" sz="1400" b="1" dirty="0">
              <a:solidFill>
                <a:schemeClr val="tx1"/>
              </a:solidFill>
            </a:endParaRPr>
          </a:p>
          <a:p>
            <a:pPr eaLnBrk="0" hangingPunct="0">
              <a:buFont typeface="Wingdings" pitchFamily="2" charset="2"/>
              <a:buChar char="n"/>
              <a:defRPr/>
            </a:pPr>
            <a:r>
              <a:rPr lang="zh-CN" altLang="en-US" sz="1400" dirty="0">
                <a:solidFill>
                  <a:schemeClr val="tx1"/>
                </a:solidFill>
              </a:rPr>
              <a:t>会是个新的媒介或平台吗？</a:t>
            </a:r>
            <a:endParaRPr lang="en-US" altLang="zh-CN" sz="1400" dirty="0">
              <a:solidFill>
                <a:schemeClr val="tx1"/>
              </a:solidFill>
            </a:endParaRPr>
          </a:p>
          <a:p>
            <a:pPr eaLnBrk="0" hangingPunct="0">
              <a:buFont typeface="Wingdings" pitchFamily="2" charset="2"/>
              <a:buChar char="n"/>
              <a:defRPr/>
            </a:pPr>
            <a:r>
              <a:rPr lang="zh-CN" altLang="en-US" sz="1400" dirty="0">
                <a:solidFill>
                  <a:schemeClr val="tx1"/>
                </a:solidFill>
              </a:rPr>
              <a:t>谷歌和苹果有自己企业的理想，价值和道德观吗？</a:t>
            </a:r>
          </a:p>
        </p:txBody>
      </p:sp>
      <p:sp>
        <p:nvSpPr>
          <p:cNvPr id="27654" name="TextBox 7"/>
          <p:cNvSpPr txBox="1">
            <a:spLocks noChangeArrowheads="1"/>
          </p:cNvSpPr>
          <p:nvPr/>
        </p:nvSpPr>
        <p:spPr bwMode="auto">
          <a:xfrm>
            <a:off x="323852" y="334963"/>
            <a:ext cx="5184775" cy="369332"/>
          </a:xfrm>
          <a:prstGeom prst="rect">
            <a:avLst/>
          </a:prstGeom>
          <a:noFill/>
          <a:ln w="9525">
            <a:noFill/>
            <a:miter lim="800000"/>
            <a:headEnd/>
            <a:tailEnd/>
          </a:ln>
        </p:spPr>
        <p:txBody>
          <a:bodyPr>
            <a:spAutoFit/>
          </a:bodyPr>
          <a:lstStyle/>
          <a:p>
            <a:r>
              <a:rPr lang="zh-CN" altLang="en-US" sz="1800">
                <a:solidFill>
                  <a:schemeClr val="bg1"/>
                </a:solidFill>
              </a:rPr>
              <a:t>其他平台</a:t>
            </a:r>
            <a:r>
              <a:rPr lang="en-US" altLang="zh-CN" sz="1800">
                <a:solidFill>
                  <a:schemeClr val="bg1"/>
                </a:solidFill>
              </a:rPr>
              <a:t>—</a:t>
            </a:r>
            <a:r>
              <a:rPr lang="zh-CN" altLang="en-US" sz="1800">
                <a:solidFill>
                  <a:schemeClr val="bg1"/>
                </a:solidFill>
              </a:rPr>
              <a:t>机会与挑战并存</a:t>
            </a:r>
          </a:p>
        </p:txBody>
      </p:sp>
    </p:spTree>
    <p:extLst>
      <p:ext uri="{BB962C8B-B14F-4D97-AF65-F5344CB8AC3E}">
        <p14:creationId xmlns:p14="http://schemas.microsoft.com/office/powerpoint/2010/main" xmlns="" val="299984534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2000"/>
                                        <p:tgtEl>
                                          <p:spTgt spid="4"/>
                                        </p:tgtEl>
                                      </p:cBhvr>
                                    </p:animEffect>
                                  </p:childTnLst>
                                </p:cTn>
                              </p:par>
                              <p:par>
                                <p:cTn id="11" presetID="10"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20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29" presetClass="entr" presetSubtype="0"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p:cTn id="18" dur="1000" fill="hold"/>
                                        <p:tgtEl>
                                          <p:spTgt spid="3">
                                            <p:txEl>
                                              <p:pRg st="1" end="1"/>
                                            </p:txEl>
                                          </p:spTgt>
                                        </p:tgtEl>
                                        <p:attrNameLst>
                                          <p:attrName>ppt_x</p:attrName>
                                        </p:attrNameLst>
                                      </p:cBhvr>
                                      <p:tavLst>
                                        <p:tav tm="0">
                                          <p:val>
                                            <p:strVal val="#ppt_x-.2"/>
                                          </p:val>
                                        </p:tav>
                                        <p:tav tm="100000">
                                          <p:val>
                                            <p:strVal val="#ppt_x"/>
                                          </p:val>
                                        </p:tav>
                                      </p:tavLst>
                                    </p:anim>
                                    <p:anim calcmode="lin" valueType="num">
                                      <p:cBhvr>
                                        <p:cTn id="19" dur="1000" fill="hold"/>
                                        <p:tgtEl>
                                          <p:spTgt spid="3">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20" dur="1000"/>
                                        <p:tgtEl>
                                          <p:spTgt spid="3">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9" presetClass="entr" presetSubtype="0"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p:cTn id="25" dur="1000" fill="hold"/>
                                        <p:tgtEl>
                                          <p:spTgt spid="3">
                                            <p:txEl>
                                              <p:pRg st="2" end="2"/>
                                            </p:txEl>
                                          </p:spTgt>
                                        </p:tgtEl>
                                        <p:attrNameLst>
                                          <p:attrName>ppt_x</p:attrName>
                                        </p:attrNameLst>
                                      </p:cBhvr>
                                      <p:tavLst>
                                        <p:tav tm="0">
                                          <p:val>
                                            <p:strVal val="#ppt_x-.2"/>
                                          </p:val>
                                        </p:tav>
                                        <p:tav tm="100000">
                                          <p:val>
                                            <p:strVal val="#ppt_x"/>
                                          </p:val>
                                        </p:tav>
                                      </p:tavLst>
                                    </p:anim>
                                    <p:anim calcmode="lin" valueType="num">
                                      <p:cBhvr>
                                        <p:cTn id="26" dur="1000" fill="hold"/>
                                        <p:tgtEl>
                                          <p:spTgt spid="3">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27" dur="1000"/>
                                        <p:tgtEl>
                                          <p:spTgt spid="3">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9" presetClass="entr" presetSubtype="0" fill="hold"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 calcmode="lin" valueType="num">
                                      <p:cBhvr>
                                        <p:cTn id="32" dur="1000" fill="hold"/>
                                        <p:tgtEl>
                                          <p:spTgt spid="3">
                                            <p:txEl>
                                              <p:pRg st="3" end="3"/>
                                            </p:txEl>
                                          </p:spTgt>
                                        </p:tgtEl>
                                        <p:attrNameLst>
                                          <p:attrName>ppt_x</p:attrName>
                                        </p:attrNameLst>
                                      </p:cBhvr>
                                      <p:tavLst>
                                        <p:tav tm="0">
                                          <p:val>
                                            <p:strVal val="#ppt_x-.2"/>
                                          </p:val>
                                        </p:tav>
                                        <p:tav tm="100000">
                                          <p:val>
                                            <p:strVal val="#ppt_x"/>
                                          </p:val>
                                        </p:tav>
                                      </p:tavLst>
                                    </p:anim>
                                    <p:anim calcmode="lin" valueType="num">
                                      <p:cBhvr>
                                        <p:cTn id="33" dur="1000" fill="hold"/>
                                        <p:tgtEl>
                                          <p:spTgt spid="3">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34" dur="1000"/>
                                        <p:tgtEl>
                                          <p:spTgt spid="3">
                                            <p:txEl>
                                              <p:pRg st="3" end="3"/>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9" presetClass="entr" presetSubtype="0" fill="hold" nodeType="click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anim calcmode="lin" valueType="num">
                                      <p:cBhvr>
                                        <p:cTn id="39" dur="1000" fill="hold"/>
                                        <p:tgtEl>
                                          <p:spTgt spid="3">
                                            <p:txEl>
                                              <p:pRg st="4" end="4"/>
                                            </p:txEl>
                                          </p:spTgt>
                                        </p:tgtEl>
                                        <p:attrNameLst>
                                          <p:attrName>ppt_x</p:attrName>
                                        </p:attrNameLst>
                                      </p:cBhvr>
                                      <p:tavLst>
                                        <p:tav tm="0">
                                          <p:val>
                                            <p:strVal val="#ppt_x-.2"/>
                                          </p:val>
                                        </p:tav>
                                        <p:tav tm="100000">
                                          <p:val>
                                            <p:strVal val="#ppt_x"/>
                                          </p:val>
                                        </p:tav>
                                      </p:tavLst>
                                    </p:anim>
                                    <p:anim calcmode="lin" valueType="num">
                                      <p:cBhvr>
                                        <p:cTn id="40" dur="1000" fill="hold"/>
                                        <p:tgtEl>
                                          <p:spTgt spid="3">
                                            <p:txEl>
                                              <p:pRg st="4" end="4"/>
                                            </p:txEl>
                                          </p:spTgt>
                                        </p:tgtEl>
                                        <p:attrNameLst>
                                          <p:attrName>ppt_y</p:attrName>
                                        </p:attrNameLst>
                                      </p:cBhvr>
                                      <p:tavLst>
                                        <p:tav tm="0">
                                          <p:val>
                                            <p:strVal val="#ppt_y"/>
                                          </p:val>
                                        </p:tav>
                                        <p:tav tm="100000">
                                          <p:val>
                                            <p:strVal val="#ppt_y"/>
                                          </p:val>
                                        </p:tav>
                                      </p:tavLst>
                                    </p:anim>
                                    <p:animEffect transition="in" filter="wipe(right)" prLst="gradientSize: 0.1">
                                      <p:cBhvr>
                                        <p:cTn id="41" dur="1000"/>
                                        <p:tgtEl>
                                          <p:spTgt spid="3">
                                            <p:txEl>
                                              <p:pRg st="4" end="4"/>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9" presetClass="entr" presetSubtype="0" fill="hold" nodeType="clickEffect">
                                  <p:stCondLst>
                                    <p:cond delay="0"/>
                                  </p:stCondLst>
                                  <p:childTnLst>
                                    <p:set>
                                      <p:cBhvr>
                                        <p:cTn id="45" dur="1" fill="hold">
                                          <p:stCondLst>
                                            <p:cond delay="0"/>
                                          </p:stCondLst>
                                        </p:cTn>
                                        <p:tgtEl>
                                          <p:spTgt spid="3">
                                            <p:txEl>
                                              <p:pRg st="5" end="5"/>
                                            </p:txEl>
                                          </p:spTgt>
                                        </p:tgtEl>
                                        <p:attrNameLst>
                                          <p:attrName>style.visibility</p:attrName>
                                        </p:attrNameLst>
                                      </p:cBhvr>
                                      <p:to>
                                        <p:strVal val="visible"/>
                                      </p:to>
                                    </p:set>
                                    <p:anim calcmode="lin" valueType="num">
                                      <p:cBhvr>
                                        <p:cTn id="46" dur="1000" fill="hold"/>
                                        <p:tgtEl>
                                          <p:spTgt spid="3">
                                            <p:txEl>
                                              <p:pRg st="5" end="5"/>
                                            </p:txEl>
                                          </p:spTgt>
                                        </p:tgtEl>
                                        <p:attrNameLst>
                                          <p:attrName>ppt_x</p:attrName>
                                        </p:attrNameLst>
                                      </p:cBhvr>
                                      <p:tavLst>
                                        <p:tav tm="0">
                                          <p:val>
                                            <p:strVal val="#ppt_x-.2"/>
                                          </p:val>
                                        </p:tav>
                                        <p:tav tm="100000">
                                          <p:val>
                                            <p:strVal val="#ppt_x"/>
                                          </p:val>
                                        </p:tav>
                                      </p:tavLst>
                                    </p:anim>
                                    <p:anim calcmode="lin" valueType="num">
                                      <p:cBhvr>
                                        <p:cTn id="47" dur="1000" fill="hold"/>
                                        <p:tgtEl>
                                          <p:spTgt spid="3">
                                            <p:txEl>
                                              <p:pRg st="5" end="5"/>
                                            </p:txEl>
                                          </p:spTgt>
                                        </p:tgtEl>
                                        <p:attrNameLst>
                                          <p:attrName>ppt_y</p:attrName>
                                        </p:attrNameLst>
                                      </p:cBhvr>
                                      <p:tavLst>
                                        <p:tav tm="0">
                                          <p:val>
                                            <p:strVal val="#ppt_y"/>
                                          </p:val>
                                        </p:tav>
                                        <p:tav tm="100000">
                                          <p:val>
                                            <p:strVal val="#ppt_y"/>
                                          </p:val>
                                        </p:tav>
                                      </p:tavLst>
                                    </p:anim>
                                    <p:animEffect transition="in" filter="wipe(right)" prLst="gradientSize: 0.1">
                                      <p:cBhvr>
                                        <p:cTn id="48" dur="1000"/>
                                        <p:tgtEl>
                                          <p:spTgt spid="3">
                                            <p:txEl>
                                              <p:pRg st="5" end="5"/>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6">
                                            <p:txEl>
                                              <p:pRg st="0" end="0"/>
                                            </p:txEl>
                                          </p:spTgt>
                                        </p:tgtEl>
                                        <p:attrNameLst>
                                          <p:attrName>style.visibility</p:attrName>
                                        </p:attrNameLst>
                                      </p:cBhvr>
                                      <p:to>
                                        <p:strVal val="visible"/>
                                      </p:to>
                                    </p:set>
                                    <p:animEffect transition="in" filter="fade">
                                      <p:cBhvr>
                                        <p:cTn id="53" dur="2000"/>
                                        <p:tgtEl>
                                          <p:spTgt spid="6">
                                            <p:txEl>
                                              <p:pRg st="0" end="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9" presetClass="entr" presetSubtype="0" fill="hold" nodeType="clickEffect">
                                  <p:stCondLst>
                                    <p:cond delay="0"/>
                                  </p:stCondLst>
                                  <p:childTnLst>
                                    <p:set>
                                      <p:cBhvr>
                                        <p:cTn id="57" dur="1" fill="hold">
                                          <p:stCondLst>
                                            <p:cond delay="0"/>
                                          </p:stCondLst>
                                        </p:cTn>
                                        <p:tgtEl>
                                          <p:spTgt spid="6">
                                            <p:txEl>
                                              <p:pRg st="1" end="1"/>
                                            </p:txEl>
                                          </p:spTgt>
                                        </p:tgtEl>
                                        <p:attrNameLst>
                                          <p:attrName>style.visibility</p:attrName>
                                        </p:attrNameLst>
                                      </p:cBhvr>
                                      <p:to>
                                        <p:strVal val="visible"/>
                                      </p:to>
                                    </p:set>
                                    <p:anim calcmode="lin" valueType="num">
                                      <p:cBhvr>
                                        <p:cTn id="58" dur="1000" fill="hold"/>
                                        <p:tgtEl>
                                          <p:spTgt spid="6">
                                            <p:txEl>
                                              <p:pRg st="1" end="1"/>
                                            </p:txEl>
                                          </p:spTgt>
                                        </p:tgtEl>
                                        <p:attrNameLst>
                                          <p:attrName>ppt_x</p:attrName>
                                        </p:attrNameLst>
                                      </p:cBhvr>
                                      <p:tavLst>
                                        <p:tav tm="0">
                                          <p:val>
                                            <p:strVal val="#ppt_x-.2"/>
                                          </p:val>
                                        </p:tav>
                                        <p:tav tm="100000">
                                          <p:val>
                                            <p:strVal val="#ppt_x"/>
                                          </p:val>
                                        </p:tav>
                                      </p:tavLst>
                                    </p:anim>
                                    <p:anim calcmode="lin" valueType="num">
                                      <p:cBhvr>
                                        <p:cTn id="59" dur="1000" fill="hold"/>
                                        <p:tgtEl>
                                          <p:spTgt spid="6">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60" dur="1000"/>
                                        <p:tgtEl>
                                          <p:spTgt spid="6">
                                            <p:txEl>
                                              <p:pRg st="1" end="1"/>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29" presetClass="entr" presetSubtype="0" fill="hold" nodeType="clickEffect">
                                  <p:stCondLst>
                                    <p:cond delay="0"/>
                                  </p:stCondLst>
                                  <p:childTnLst>
                                    <p:set>
                                      <p:cBhvr>
                                        <p:cTn id="64" dur="1" fill="hold">
                                          <p:stCondLst>
                                            <p:cond delay="0"/>
                                          </p:stCondLst>
                                        </p:cTn>
                                        <p:tgtEl>
                                          <p:spTgt spid="6">
                                            <p:txEl>
                                              <p:pRg st="2" end="2"/>
                                            </p:txEl>
                                          </p:spTgt>
                                        </p:tgtEl>
                                        <p:attrNameLst>
                                          <p:attrName>style.visibility</p:attrName>
                                        </p:attrNameLst>
                                      </p:cBhvr>
                                      <p:to>
                                        <p:strVal val="visible"/>
                                      </p:to>
                                    </p:set>
                                    <p:anim calcmode="lin" valueType="num">
                                      <p:cBhvr>
                                        <p:cTn id="65" dur="1000" fill="hold"/>
                                        <p:tgtEl>
                                          <p:spTgt spid="6">
                                            <p:txEl>
                                              <p:pRg st="2" end="2"/>
                                            </p:txEl>
                                          </p:spTgt>
                                        </p:tgtEl>
                                        <p:attrNameLst>
                                          <p:attrName>ppt_x</p:attrName>
                                        </p:attrNameLst>
                                      </p:cBhvr>
                                      <p:tavLst>
                                        <p:tav tm="0">
                                          <p:val>
                                            <p:strVal val="#ppt_x-.2"/>
                                          </p:val>
                                        </p:tav>
                                        <p:tav tm="100000">
                                          <p:val>
                                            <p:strVal val="#ppt_x"/>
                                          </p:val>
                                        </p:tav>
                                      </p:tavLst>
                                    </p:anim>
                                    <p:anim calcmode="lin" valueType="num">
                                      <p:cBhvr>
                                        <p:cTn id="66" dur="1000" fill="hold"/>
                                        <p:tgtEl>
                                          <p:spTgt spid="6">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67" dur="1000"/>
                                        <p:tgtEl>
                                          <p:spTgt spid="6">
                                            <p:txEl>
                                              <p:pRg st="2" end="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7">
                                            <p:txEl>
                                              <p:pRg st="0" end="0"/>
                                            </p:txEl>
                                          </p:spTgt>
                                        </p:tgtEl>
                                        <p:attrNameLst>
                                          <p:attrName>style.visibility</p:attrName>
                                        </p:attrNameLst>
                                      </p:cBhvr>
                                      <p:to>
                                        <p:strVal val="visible"/>
                                      </p:to>
                                    </p:set>
                                    <p:animEffect transition="in" filter="fade">
                                      <p:cBhvr>
                                        <p:cTn id="72" dur="2000"/>
                                        <p:tgtEl>
                                          <p:spTgt spid="7">
                                            <p:txEl>
                                              <p:pRg st="0" end="0"/>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29" presetClass="entr" presetSubtype="0" fill="hold" nodeType="clickEffect">
                                  <p:stCondLst>
                                    <p:cond delay="0"/>
                                  </p:stCondLst>
                                  <p:childTnLst>
                                    <p:set>
                                      <p:cBhvr>
                                        <p:cTn id="76" dur="1" fill="hold">
                                          <p:stCondLst>
                                            <p:cond delay="0"/>
                                          </p:stCondLst>
                                        </p:cTn>
                                        <p:tgtEl>
                                          <p:spTgt spid="7">
                                            <p:txEl>
                                              <p:pRg st="1" end="1"/>
                                            </p:txEl>
                                          </p:spTgt>
                                        </p:tgtEl>
                                        <p:attrNameLst>
                                          <p:attrName>style.visibility</p:attrName>
                                        </p:attrNameLst>
                                      </p:cBhvr>
                                      <p:to>
                                        <p:strVal val="visible"/>
                                      </p:to>
                                    </p:set>
                                    <p:anim calcmode="lin" valueType="num">
                                      <p:cBhvr>
                                        <p:cTn id="77" dur="1000" fill="hold"/>
                                        <p:tgtEl>
                                          <p:spTgt spid="7">
                                            <p:txEl>
                                              <p:pRg st="1" end="1"/>
                                            </p:txEl>
                                          </p:spTgt>
                                        </p:tgtEl>
                                        <p:attrNameLst>
                                          <p:attrName>ppt_x</p:attrName>
                                        </p:attrNameLst>
                                      </p:cBhvr>
                                      <p:tavLst>
                                        <p:tav tm="0">
                                          <p:val>
                                            <p:strVal val="#ppt_x-.2"/>
                                          </p:val>
                                        </p:tav>
                                        <p:tav tm="100000">
                                          <p:val>
                                            <p:strVal val="#ppt_x"/>
                                          </p:val>
                                        </p:tav>
                                      </p:tavLst>
                                    </p:anim>
                                    <p:anim calcmode="lin" valueType="num">
                                      <p:cBhvr>
                                        <p:cTn id="78" dur="1000" fill="hold"/>
                                        <p:tgtEl>
                                          <p:spTgt spid="7">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79" dur="1000"/>
                                        <p:tgtEl>
                                          <p:spTgt spid="7">
                                            <p:txEl>
                                              <p:pRg st="1" end="1"/>
                                            </p:txEl>
                                          </p:spTgt>
                                        </p:tgtEl>
                                      </p:cBhvr>
                                    </p:animEffect>
                                  </p:childTnLst>
                                </p:cTn>
                              </p:par>
                            </p:childTnLst>
                          </p:cTn>
                        </p:par>
                      </p:childTnLst>
                    </p:cTn>
                  </p:par>
                  <p:par>
                    <p:cTn id="80" fill="hold">
                      <p:stCondLst>
                        <p:cond delay="indefinite"/>
                      </p:stCondLst>
                      <p:childTnLst>
                        <p:par>
                          <p:cTn id="81" fill="hold">
                            <p:stCondLst>
                              <p:cond delay="0"/>
                            </p:stCondLst>
                            <p:childTnLst>
                              <p:par>
                                <p:cTn id="82" presetID="29" presetClass="entr" presetSubtype="0" fill="hold" nodeType="clickEffect">
                                  <p:stCondLst>
                                    <p:cond delay="0"/>
                                  </p:stCondLst>
                                  <p:childTnLst>
                                    <p:set>
                                      <p:cBhvr>
                                        <p:cTn id="83" dur="1" fill="hold">
                                          <p:stCondLst>
                                            <p:cond delay="0"/>
                                          </p:stCondLst>
                                        </p:cTn>
                                        <p:tgtEl>
                                          <p:spTgt spid="7">
                                            <p:txEl>
                                              <p:pRg st="2" end="2"/>
                                            </p:txEl>
                                          </p:spTgt>
                                        </p:tgtEl>
                                        <p:attrNameLst>
                                          <p:attrName>style.visibility</p:attrName>
                                        </p:attrNameLst>
                                      </p:cBhvr>
                                      <p:to>
                                        <p:strVal val="visible"/>
                                      </p:to>
                                    </p:set>
                                    <p:anim calcmode="lin" valueType="num">
                                      <p:cBhvr>
                                        <p:cTn id="84" dur="1000" fill="hold"/>
                                        <p:tgtEl>
                                          <p:spTgt spid="7">
                                            <p:txEl>
                                              <p:pRg st="2" end="2"/>
                                            </p:txEl>
                                          </p:spTgt>
                                        </p:tgtEl>
                                        <p:attrNameLst>
                                          <p:attrName>ppt_x</p:attrName>
                                        </p:attrNameLst>
                                      </p:cBhvr>
                                      <p:tavLst>
                                        <p:tav tm="0">
                                          <p:val>
                                            <p:strVal val="#ppt_x-.2"/>
                                          </p:val>
                                        </p:tav>
                                        <p:tav tm="100000">
                                          <p:val>
                                            <p:strVal val="#ppt_x"/>
                                          </p:val>
                                        </p:tav>
                                      </p:tavLst>
                                    </p:anim>
                                    <p:anim calcmode="lin" valueType="num">
                                      <p:cBhvr>
                                        <p:cTn id="85" dur="1000" fill="hold"/>
                                        <p:tgtEl>
                                          <p:spTgt spid="7">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86" dur="10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zh-CN" altLang="en-US" b="1" dirty="0"/>
              <a:t>商业模式创新</a:t>
            </a:r>
            <a:r>
              <a:rPr lang="zh-CN" altLang="en-US" dirty="0"/>
              <a:t>是指企业价值创造提供基本逻辑的创新变化，它既可能包括多个商业模式构成要素的变化，也可能包括要素间关系或者动力机制的变化</a:t>
            </a:r>
            <a:r>
              <a:rPr lang="en-US" altLang="zh-CN" baseline="30000" dirty="0">
                <a:hlinkClick r:id="rId3"/>
              </a:rPr>
              <a:t>[</a:t>
            </a:r>
            <a:r>
              <a:rPr lang="zh-CN" altLang="en-US" dirty="0"/>
              <a:t>。</a:t>
            </a:r>
            <a:endParaRPr lang="en-US" altLang="zh-CN" dirty="0"/>
          </a:p>
          <a:p>
            <a:r>
              <a:rPr lang="zh-CN" altLang="en-US" dirty="0"/>
              <a:t>通俗地说，商业模式创新就是指企业以新的有效方式赚钱。</a:t>
            </a:r>
          </a:p>
          <a:p>
            <a:r>
              <a:rPr lang="zh-CN" altLang="en-US" dirty="0" smtClean="0">
                <a:sym typeface="+mn-ea"/>
              </a:rPr>
              <a:t>商业</a:t>
            </a:r>
            <a:r>
              <a:rPr lang="zh-CN" altLang="en-US" dirty="0">
                <a:sym typeface="+mn-ea"/>
              </a:rPr>
              <a:t>模式是建立在社会生活模式的基础上的。社会交往方式变了，经济交换方式也必然随之改变。商业将跟随生活的步伐，实现互联网化</a:t>
            </a:r>
            <a:r>
              <a:rPr lang="zh-CN" altLang="en-US" dirty="0" smtClean="0">
                <a:sym typeface="+mn-ea"/>
              </a:rPr>
              <a:t>。</a:t>
            </a:r>
            <a:endParaRPr lang="en-US" altLang="zh-CN" dirty="0">
              <a:sym typeface="+mn-ea"/>
            </a:endParaRPr>
          </a:p>
        </p:txBody>
      </p:sp>
      <p:sp>
        <p:nvSpPr>
          <p:cNvPr id="2" name="标题 1"/>
          <p:cNvSpPr>
            <a:spLocks noGrp="1"/>
          </p:cNvSpPr>
          <p:nvPr>
            <p:ph type="title"/>
          </p:nvPr>
        </p:nvSpPr>
        <p:spPr/>
        <p:txBody>
          <a:bodyPr/>
          <a:lstStyle/>
          <a:p>
            <a:r>
              <a:rPr lang="zh-CN" altLang="en-US" dirty="0">
                <a:sym typeface="+mn-ea"/>
              </a:rPr>
              <a:t>商业模式</a:t>
            </a:r>
            <a:endParaRPr lang="zh-CN" altLang="en-US" dirty="0"/>
          </a:p>
        </p:txBody>
      </p:sp>
    </p:spTree>
    <p:extLst>
      <p:ext uri="{BB962C8B-B14F-4D97-AF65-F5344CB8AC3E}">
        <p14:creationId xmlns:p14="http://schemas.microsoft.com/office/powerpoint/2010/main" xmlns="" val="365111162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extBox 2"/>
          <p:cNvSpPr txBox="1">
            <a:spLocks noChangeArrowheads="1"/>
          </p:cNvSpPr>
          <p:nvPr/>
        </p:nvSpPr>
        <p:spPr bwMode="auto">
          <a:xfrm>
            <a:off x="179390" y="333375"/>
            <a:ext cx="5184775" cy="369332"/>
          </a:xfrm>
          <a:prstGeom prst="rect">
            <a:avLst/>
          </a:prstGeom>
          <a:noFill/>
          <a:ln w="9525">
            <a:noFill/>
            <a:miter lim="800000"/>
            <a:headEnd/>
            <a:tailEnd/>
          </a:ln>
        </p:spPr>
        <p:txBody>
          <a:bodyPr>
            <a:spAutoFit/>
          </a:bodyPr>
          <a:lstStyle/>
          <a:p>
            <a:r>
              <a:rPr lang="zh-CN" altLang="en-US" sz="1800">
                <a:solidFill>
                  <a:schemeClr val="bg1"/>
                </a:solidFill>
              </a:rPr>
              <a:t>新应用</a:t>
            </a:r>
            <a:r>
              <a:rPr lang="en-US" altLang="zh-CN" sz="1800">
                <a:solidFill>
                  <a:schemeClr val="bg1"/>
                </a:solidFill>
              </a:rPr>
              <a:t>/</a:t>
            </a:r>
            <a:r>
              <a:rPr lang="zh-CN" altLang="en-US" sz="1800">
                <a:solidFill>
                  <a:schemeClr val="bg1"/>
                </a:solidFill>
              </a:rPr>
              <a:t>商业模式的出路</a:t>
            </a:r>
          </a:p>
        </p:txBody>
      </p:sp>
      <p:sp>
        <p:nvSpPr>
          <p:cNvPr id="4" name="TextBox 3"/>
          <p:cNvSpPr txBox="1">
            <a:spLocks noChangeArrowheads="1"/>
          </p:cNvSpPr>
          <p:nvPr/>
        </p:nvSpPr>
        <p:spPr bwMode="auto">
          <a:xfrm>
            <a:off x="179390" y="1412876"/>
            <a:ext cx="4752975" cy="923330"/>
          </a:xfrm>
          <a:prstGeom prst="rect">
            <a:avLst/>
          </a:prstGeom>
          <a:noFill/>
          <a:ln w="9525">
            <a:noFill/>
            <a:miter lim="800000"/>
            <a:headEnd/>
            <a:tailEnd/>
          </a:ln>
        </p:spPr>
        <p:txBody>
          <a:bodyPr>
            <a:spAutoFit/>
          </a:bodyPr>
          <a:lstStyle/>
          <a:p>
            <a:pPr>
              <a:buFont typeface="Wingdings" pitchFamily="2" charset="2"/>
              <a:buChar char="n"/>
            </a:pPr>
            <a:r>
              <a:rPr lang="zh-CN" altLang="en-US" sz="1800" dirty="0">
                <a:solidFill>
                  <a:schemeClr val="tx1"/>
                </a:solidFill>
              </a:rPr>
              <a:t>围着百度不如围着淘宝</a:t>
            </a:r>
            <a:endParaRPr lang="en-US" altLang="zh-CN" sz="1800" dirty="0">
              <a:solidFill>
                <a:schemeClr val="tx1"/>
              </a:solidFill>
            </a:endParaRPr>
          </a:p>
          <a:p>
            <a:pPr>
              <a:buFont typeface="Wingdings" pitchFamily="2" charset="2"/>
              <a:buChar char="n"/>
            </a:pPr>
            <a:r>
              <a:rPr lang="zh-CN" altLang="en-US" sz="1800">
                <a:solidFill>
                  <a:schemeClr val="tx1"/>
                </a:solidFill>
              </a:rPr>
              <a:t>增强线下的核心竞争力</a:t>
            </a:r>
            <a:endParaRPr lang="en-US" altLang="zh-CN" sz="1800" dirty="0">
              <a:solidFill>
                <a:schemeClr val="tx1"/>
              </a:solidFill>
            </a:endParaRPr>
          </a:p>
          <a:p>
            <a:pPr>
              <a:buFont typeface="Wingdings" pitchFamily="2" charset="2"/>
              <a:buChar char="n"/>
            </a:pPr>
            <a:r>
              <a:rPr lang="zh-CN" altLang="en-US" sz="1800" dirty="0">
                <a:solidFill>
                  <a:schemeClr val="tx1"/>
                </a:solidFill>
              </a:rPr>
              <a:t>大胆尝试任何会增加消费者品牌的招数</a:t>
            </a:r>
          </a:p>
        </p:txBody>
      </p:sp>
      <p:sp>
        <p:nvSpPr>
          <p:cNvPr id="155649" name="Rectangle 1"/>
          <p:cNvSpPr>
            <a:spLocks noChangeArrowheads="1"/>
          </p:cNvSpPr>
          <p:nvPr/>
        </p:nvSpPr>
        <p:spPr bwMode="auto">
          <a:xfrm>
            <a:off x="250825" y="3284538"/>
            <a:ext cx="8042586" cy="1569660"/>
          </a:xfrm>
          <a:prstGeom prst="rect">
            <a:avLst/>
          </a:prstGeom>
          <a:noFill/>
          <a:ln w="9525">
            <a:noFill/>
            <a:miter lim="800000"/>
            <a:headEnd/>
            <a:tailEnd/>
          </a:ln>
        </p:spPr>
        <p:txBody>
          <a:bodyPr wrap="none" anchor="ctr">
            <a:spAutoFit/>
          </a:bodyPr>
          <a:lstStyle/>
          <a:p>
            <a:r>
              <a:rPr lang="zh-CN" altLang="en-GB" sz="1600" b="1" i="1" dirty="0">
                <a:solidFill>
                  <a:schemeClr val="tx1"/>
                </a:solidFill>
                <a:latin typeface="楷体" pitchFamily="49" charset="-122"/>
                <a:ea typeface="楷体" pitchFamily="49" charset="-122"/>
              </a:rPr>
              <a:t>唉</a:t>
            </a:r>
            <a:r>
              <a:rPr lang="en-US" altLang="zh-CN" sz="1600" b="1" i="1" dirty="0">
                <a:solidFill>
                  <a:schemeClr val="tx1"/>
                </a:solidFill>
                <a:latin typeface="楷体" pitchFamily="49" charset="-122"/>
                <a:ea typeface="楷体" pitchFamily="49" charset="-122"/>
              </a:rPr>
              <a:t>,</a:t>
            </a:r>
            <a:r>
              <a:rPr lang="zh-CN" altLang="en-GB" sz="1600" b="1" i="1" dirty="0">
                <a:solidFill>
                  <a:schemeClr val="tx1"/>
                </a:solidFill>
                <a:latin typeface="楷体" pitchFamily="49" charset="-122"/>
                <a:ea typeface="楷体" pitchFamily="49" charset="-122"/>
              </a:rPr>
              <a:t>中国的平台们</a:t>
            </a:r>
            <a:r>
              <a:rPr lang="en-US" altLang="zh-CN" sz="1600" b="1" i="1" dirty="0">
                <a:solidFill>
                  <a:schemeClr val="tx1"/>
                </a:solidFill>
                <a:latin typeface="楷体" pitchFamily="49" charset="-122"/>
                <a:ea typeface="楷体" pitchFamily="49" charset="-122"/>
              </a:rPr>
              <a:t>…. </a:t>
            </a:r>
            <a:endParaRPr lang="en-GB" altLang="zh-CN" sz="1600" b="1" i="1" dirty="0">
              <a:solidFill>
                <a:schemeClr val="tx1"/>
              </a:solidFill>
              <a:latin typeface="楷体" pitchFamily="49" charset="-122"/>
              <a:ea typeface="楷体" pitchFamily="49" charset="-122"/>
            </a:endParaRPr>
          </a:p>
          <a:p>
            <a:pPr>
              <a:lnSpc>
                <a:spcPct val="100000"/>
              </a:lnSpc>
              <a:spcBef>
                <a:spcPct val="0"/>
              </a:spcBef>
              <a:buClrTx/>
              <a:buSzTx/>
            </a:pPr>
            <a:r>
              <a:rPr lang="zh-CN" altLang="en-GB" sz="1600" b="1" i="1" dirty="0">
                <a:solidFill>
                  <a:schemeClr val="tx1"/>
                </a:solidFill>
                <a:latin typeface="楷体" pitchFamily="49" charset="-122"/>
                <a:ea typeface="楷体" pitchFamily="49" charset="-122"/>
              </a:rPr>
              <a:t>曾经有一个个</a:t>
            </a:r>
            <a:r>
              <a:rPr lang="zh-CN" altLang="en-US" sz="1600" b="1" i="1" dirty="0">
                <a:solidFill>
                  <a:schemeClr val="tx1"/>
                </a:solidFill>
                <a:latin typeface="楷体" pitchFamily="49" charset="-122"/>
                <a:ea typeface="楷体" pitchFamily="49" charset="-122"/>
              </a:rPr>
              <a:t>”</a:t>
            </a:r>
            <a:r>
              <a:rPr lang="zh-CN" altLang="en-GB" sz="1600" b="1" i="1" dirty="0">
                <a:solidFill>
                  <a:schemeClr val="tx1"/>
                </a:solidFill>
                <a:latin typeface="楷体" pitchFamily="49" charset="-122"/>
                <a:ea typeface="楷体" pitchFamily="49" charset="-122"/>
              </a:rPr>
              <a:t>开放“的平台们摆在我的面前，我每次都过分珍惜，如果老天能够再给</a:t>
            </a:r>
            <a:endParaRPr lang="en-US" altLang="zh-CN" sz="1600" b="1" i="1" dirty="0">
              <a:solidFill>
                <a:schemeClr val="tx1"/>
              </a:solidFill>
              <a:latin typeface="楷体" pitchFamily="49" charset="-122"/>
              <a:ea typeface="楷体" pitchFamily="49" charset="-122"/>
            </a:endParaRPr>
          </a:p>
          <a:p>
            <a:pPr>
              <a:lnSpc>
                <a:spcPct val="100000"/>
              </a:lnSpc>
              <a:spcBef>
                <a:spcPct val="0"/>
              </a:spcBef>
              <a:buClrTx/>
              <a:buSzTx/>
            </a:pPr>
            <a:r>
              <a:rPr lang="zh-CN" altLang="en-GB" sz="1600" b="1" i="1" dirty="0">
                <a:solidFill>
                  <a:schemeClr val="tx1"/>
                </a:solidFill>
                <a:latin typeface="楷体" pitchFamily="49" charset="-122"/>
                <a:ea typeface="楷体" pitchFamily="49" charset="-122"/>
              </a:rPr>
              <a:t>我一次机会从头再来，我一定会对他们说“我恨你（没有价值观与正直的理想）”，</a:t>
            </a:r>
            <a:endParaRPr lang="en-US" altLang="zh-CN" sz="1600" b="1" i="1" dirty="0">
              <a:solidFill>
                <a:schemeClr val="tx1"/>
              </a:solidFill>
              <a:latin typeface="楷体" pitchFamily="49" charset="-122"/>
              <a:ea typeface="楷体" pitchFamily="49" charset="-122"/>
            </a:endParaRPr>
          </a:p>
          <a:p>
            <a:pPr>
              <a:lnSpc>
                <a:spcPct val="100000"/>
              </a:lnSpc>
              <a:spcBef>
                <a:spcPct val="0"/>
              </a:spcBef>
              <a:buClrTx/>
              <a:buSzTx/>
            </a:pPr>
            <a:r>
              <a:rPr lang="zh-CN" altLang="en-GB" sz="1600" b="1" i="1" dirty="0">
                <a:solidFill>
                  <a:schemeClr val="tx1"/>
                </a:solidFill>
                <a:latin typeface="楷体" pitchFamily="49" charset="-122"/>
                <a:ea typeface="楷体" pitchFamily="49" charset="-122"/>
              </a:rPr>
              <a:t>如果非要给这三个字加上个期限，</a:t>
            </a:r>
            <a:endParaRPr lang="en-US" altLang="zh-CN" sz="1600" b="1" i="1" dirty="0">
              <a:solidFill>
                <a:schemeClr val="tx1"/>
              </a:solidFill>
              <a:latin typeface="楷体" pitchFamily="49" charset="-122"/>
              <a:ea typeface="楷体" pitchFamily="49" charset="-122"/>
            </a:endParaRPr>
          </a:p>
          <a:p>
            <a:pPr>
              <a:lnSpc>
                <a:spcPct val="100000"/>
              </a:lnSpc>
              <a:spcBef>
                <a:spcPct val="0"/>
              </a:spcBef>
              <a:buClrTx/>
              <a:buSzTx/>
            </a:pPr>
            <a:r>
              <a:rPr lang="zh-CN" altLang="en-GB" sz="1600" b="1" i="1" dirty="0">
                <a:solidFill>
                  <a:schemeClr val="tx1"/>
                </a:solidFill>
                <a:latin typeface="楷体" pitchFamily="49" charset="-122"/>
                <a:ea typeface="楷体" pitchFamily="49" charset="-122"/>
              </a:rPr>
              <a:t>我希望是一万年。。。</a:t>
            </a:r>
          </a:p>
          <a:p>
            <a:pPr>
              <a:lnSpc>
                <a:spcPct val="100000"/>
              </a:lnSpc>
              <a:spcBef>
                <a:spcPct val="0"/>
              </a:spcBef>
              <a:buClrTx/>
              <a:buSzTx/>
            </a:pPr>
            <a:endParaRPr lang="zh-CN" altLang="en-GB" sz="1600" b="1" i="1" dirty="0">
              <a:solidFill>
                <a:schemeClr val="tx1"/>
              </a:solidFill>
              <a:latin typeface="楷体" pitchFamily="49" charset="-122"/>
              <a:ea typeface="楷体" pitchFamily="49" charset="-122"/>
            </a:endParaRPr>
          </a:p>
        </p:txBody>
      </p:sp>
    </p:spTree>
    <p:extLst>
      <p:ext uri="{BB962C8B-B14F-4D97-AF65-F5344CB8AC3E}">
        <p14:creationId xmlns:p14="http://schemas.microsoft.com/office/powerpoint/2010/main" xmlns="" val="180691055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1000" fill="hold"/>
                                        <p:tgtEl>
                                          <p:spTgt spid="4">
                                            <p:txEl>
                                              <p:pRg st="0" end="0"/>
                                            </p:txEl>
                                          </p:spTgt>
                                        </p:tgtEl>
                                        <p:attrNameLst>
                                          <p:attrName>ppt_x</p:attrName>
                                        </p:attrNameLst>
                                      </p:cBhvr>
                                      <p:tavLst>
                                        <p:tav tm="0">
                                          <p:val>
                                            <p:strVal val="#ppt_x-.2"/>
                                          </p:val>
                                        </p:tav>
                                        <p:tav tm="100000">
                                          <p:val>
                                            <p:strVal val="#ppt_x"/>
                                          </p:val>
                                        </p:tav>
                                      </p:tavLst>
                                    </p:anim>
                                    <p:anim calcmode="lin" valueType="num">
                                      <p:cBhvr>
                                        <p:cTn id="8" dur="1000" fill="hold"/>
                                        <p:tgtEl>
                                          <p:spTgt spid="4">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4">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29" presetClass="entr" presetSubtype="0" fill="hold"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 calcmode="lin" valueType="num">
                                      <p:cBhvr>
                                        <p:cTn id="14" dur="1000" fill="hold"/>
                                        <p:tgtEl>
                                          <p:spTgt spid="4">
                                            <p:txEl>
                                              <p:pRg st="1" end="1"/>
                                            </p:txEl>
                                          </p:spTgt>
                                        </p:tgtEl>
                                        <p:attrNameLst>
                                          <p:attrName>ppt_x</p:attrName>
                                        </p:attrNameLst>
                                      </p:cBhvr>
                                      <p:tavLst>
                                        <p:tav tm="0">
                                          <p:val>
                                            <p:strVal val="#ppt_x-.2"/>
                                          </p:val>
                                        </p:tav>
                                        <p:tav tm="100000">
                                          <p:val>
                                            <p:strVal val="#ppt_x"/>
                                          </p:val>
                                        </p:tav>
                                      </p:tavLst>
                                    </p:anim>
                                    <p:anim calcmode="lin" valueType="num">
                                      <p:cBhvr>
                                        <p:cTn id="15" dur="1000" fill="hold"/>
                                        <p:tgtEl>
                                          <p:spTgt spid="4">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16" dur="1000"/>
                                        <p:tgtEl>
                                          <p:spTgt spid="4">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9"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 calcmode="lin" valueType="num">
                                      <p:cBhvr>
                                        <p:cTn id="21" dur="1000" fill="hold"/>
                                        <p:tgtEl>
                                          <p:spTgt spid="4">
                                            <p:txEl>
                                              <p:pRg st="2" end="2"/>
                                            </p:txEl>
                                          </p:spTgt>
                                        </p:tgtEl>
                                        <p:attrNameLst>
                                          <p:attrName>ppt_x</p:attrName>
                                        </p:attrNameLst>
                                      </p:cBhvr>
                                      <p:tavLst>
                                        <p:tav tm="0">
                                          <p:val>
                                            <p:strVal val="#ppt_x-.2"/>
                                          </p:val>
                                        </p:tav>
                                        <p:tav tm="100000">
                                          <p:val>
                                            <p:strVal val="#ppt_x"/>
                                          </p:val>
                                        </p:tav>
                                      </p:tavLst>
                                    </p:anim>
                                    <p:anim calcmode="lin" valueType="num">
                                      <p:cBhvr>
                                        <p:cTn id="22" dur="1000" fill="hold"/>
                                        <p:tgtEl>
                                          <p:spTgt spid="4">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23" dur="1000"/>
                                        <p:tgtEl>
                                          <p:spTgt spid="4">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55649"/>
                                        </p:tgtEl>
                                        <p:attrNameLst>
                                          <p:attrName>style.visibility</p:attrName>
                                        </p:attrNameLst>
                                      </p:cBhvr>
                                      <p:to>
                                        <p:strVal val="visible"/>
                                      </p:to>
                                    </p:set>
                                    <p:animEffect transition="in" filter="fade">
                                      <p:cBhvr>
                                        <p:cTn id="28" dur="2000"/>
                                        <p:tgtEl>
                                          <p:spTgt spid="1556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64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smtClean="0"/>
              <a:t>商业模式是创造和传递客户价值以及公司价值的系统。包括四个环节：客户价值主张、盈利模式、关键资源、关键流程。</a:t>
            </a:r>
            <a:endParaRPr lang="en-US" altLang="zh-CN" dirty="0" smtClean="0"/>
          </a:p>
          <a:p>
            <a:pPr algn="r"/>
            <a:r>
              <a:rPr lang="en-US" altLang="zh-CN" dirty="0" smtClean="0"/>
              <a:t>——</a:t>
            </a:r>
            <a:r>
              <a:rPr lang="zh-CN" altLang="en-US" dirty="0" smtClean="0"/>
              <a:t>克莱顿</a:t>
            </a:r>
            <a:r>
              <a:rPr lang="en-US" altLang="zh-CN" dirty="0" smtClean="0"/>
              <a:t>.</a:t>
            </a:r>
            <a:r>
              <a:rPr lang="zh-CN" altLang="en-US" dirty="0" smtClean="0"/>
              <a:t>克里斯   哈佛商学院教授</a:t>
            </a:r>
            <a:endParaRPr lang="en-US" altLang="zh-CN" dirty="0" smtClean="0"/>
          </a:p>
          <a:p>
            <a:pPr lvl="1"/>
            <a:r>
              <a:rPr lang="zh-CN" altLang="en-US" dirty="0" smtClean="0"/>
              <a:t>你能给客户带来什么价值？</a:t>
            </a:r>
            <a:endParaRPr lang="en-US" altLang="zh-CN" dirty="0" smtClean="0"/>
          </a:p>
          <a:p>
            <a:pPr lvl="1"/>
            <a:r>
              <a:rPr lang="zh-CN" altLang="en-US" dirty="0" smtClean="0"/>
              <a:t>给客户带来价值后你如何赚钱？</a:t>
            </a:r>
            <a:endParaRPr lang="en-US" altLang="zh-CN" dirty="0" smtClean="0"/>
          </a:p>
          <a:p>
            <a:pPr lvl="1"/>
            <a:r>
              <a:rPr lang="zh-CN" altLang="en-US" dirty="0" smtClean="0"/>
              <a:t>你有什么资源和能力实现前两点？</a:t>
            </a:r>
            <a:endParaRPr lang="en-US" altLang="zh-CN" dirty="0" smtClean="0"/>
          </a:p>
          <a:p>
            <a:pPr lvl="1"/>
            <a:r>
              <a:rPr lang="zh-CN" altLang="en-US" dirty="0" smtClean="0"/>
              <a:t>你如何实现前两点？</a:t>
            </a:r>
            <a:endParaRPr lang="en-US" altLang="zh-CN" dirty="0" smtClean="0"/>
          </a:p>
          <a:p>
            <a:endParaRPr lang="zh-CN" altLang="en-US" dirty="0"/>
          </a:p>
        </p:txBody>
      </p:sp>
      <p:sp>
        <p:nvSpPr>
          <p:cNvPr id="2" name="标题 1"/>
          <p:cNvSpPr>
            <a:spLocks noGrp="1"/>
          </p:cNvSpPr>
          <p:nvPr>
            <p:ph type="title"/>
          </p:nvPr>
        </p:nvSpPr>
        <p:spPr/>
        <p:txBody>
          <a:bodyPr/>
          <a:lstStyle/>
          <a:p>
            <a:r>
              <a:rPr lang="zh-CN" altLang="en-US" dirty="0" smtClean="0"/>
              <a:t>商业模式</a:t>
            </a:r>
            <a:endParaRPr lang="zh-CN" altLang="en-US" dirty="0"/>
          </a:p>
        </p:txBody>
      </p:sp>
    </p:spTree>
    <p:extLst>
      <p:ext uri="{BB962C8B-B14F-4D97-AF65-F5344CB8AC3E}">
        <p14:creationId xmlns:p14="http://schemas.microsoft.com/office/powerpoint/2010/main" xmlns="" val="25648765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zh-CN" altLang="en-US" dirty="0" smtClean="0"/>
              <a:t>商业模式具备三个特征：</a:t>
            </a:r>
            <a:endParaRPr lang="en-US" altLang="zh-CN" dirty="0" smtClean="0"/>
          </a:p>
          <a:p>
            <a:pPr lvl="1"/>
            <a:r>
              <a:rPr lang="zh-CN" altLang="en-US" dirty="0" smtClean="0"/>
              <a:t>必须能提供独特价值</a:t>
            </a:r>
            <a:endParaRPr lang="en-US" altLang="zh-CN" dirty="0" smtClean="0"/>
          </a:p>
          <a:p>
            <a:pPr lvl="1"/>
            <a:r>
              <a:rPr lang="zh-CN" altLang="en-US" dirty="0" smtClean="0"/>
              <a:t>必须难以模仿</a:t>
            </a:r>
            <a:endParaRPr lang="en-US" altLang="zh-CN" dirty="0" smtClean="0"/>
          </a:p>
          <a:p>
            <a:pPr lvl="1"/>
            <a:r>
              <a:rPr lang="zh-CN" altLang="en-US" dirty="0" smtClean="0"/>
              <a:t>必须可操作</a:t>
            </a:r>
            <a:endParaRPr lang="en-US" altLang="zh-CN" dirty="0" smtClean="0"/>
          </a:p>
          <a:p>
            <a:endParaRPr lang="zh-CN" altLang="en-US" dirty="0"/>
          </a:p>
        </p:txBody>
      </p:sp>
      <p:sp>
        <p:nvSpPr>
          <p:cNvPr id="2" name="标题 1"/>
          <p:cNvSpPr>
            <a:spLocks noGrp="1"/>
          </p:cNvSpPr>
          <p:nvPr>
            <p:ph type="title"/>
          </p:nvPr>
        </p:nvSpPr>
        <p:spPr/>
        <p:txBody>
          <a:bodyPr/>
          <a:lstStyle/>
          <a:p>
            <a:r>
              <a:rPr lang="zh-CN" altLang="en-US" dirty="0" smtClean="0"/>
              <a:t>商业模式</a:t>
            </a:r>
            <a:endParaRPr lang="zh-CN" altLang="en-US" dirty="0"/>
          </a:p>
        </p:txBody>
      </p:sp>
    </p:spTree>
    <p:extLst>
      <p:ext uri="{BB962C8B-B14F-4D97-AF65-F5344CB8AC3E}">
        <p14:creationId xmlns:p14="http://schemas.microsoft.com/office/powerpoint/2010/main" xmlns="" val="14912865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商业模式</a:t>
            </a:r>
            <a:r>
              <a:rPr lang="en-US" altLang="zh-CN" dirty="0" smtClean="0"/>
              <a:t>1—</a:t>
            </a:r>
            <a:r>
              <a:rPr lang="zh-CN" altLang="en-US" dirty="0" smtClean="0"/>
              <a:t>工具</a:t>
            </a:r>
            <a:r>
              <a:rPr lang="en-US" altLang="zh-CN" dirty="0" smtClean="0"/>
              <a:t>/</a:t>
            </a:r>
            <a:r>
              <a:rPr lang="zh-CN" altLang="en-US" dirty="0" smtClean="0"/>
              <a:t>内容</a:t>
            </a:r>
            <a:r>
              <a:rPr lang="en-US" altLang="zh-CN" dirty="0" smtClean="0"/>
              <a:t>+</a:t>
            </a:r>
            <a:r>
              <a:rPr lang="zh-CN" altLang="en-US" dirty="0" smtClean="0"/>
              <a:t>社区</a:t>
            </a:r>
            <a:r>
              <a:rPr lang="en-US" altLang="zh-CN" dirty="0" smtClean="0"/>
              <a:t>+</a:t>
            </a:r>
            <a:r>
              <a:rPr lang="zh-CN" altLang="en-US" dirty="0" smtClean="0"/>
              <a:t>电商</a:t>
            </a:r>
            <a:endParaRPr lang="en-US" altLang="zh-CN" dirty="0" smtClean="0"/>
          </a:p>
          <a:p>
            <a:r>
              <a:rPr lang="zh-CN" altLang="en-US" dirty="0" smtClean="0"/>
              <a:t>商业模式</a:t>
            </a:r>
            <a:r>
              <a:rPr lang="en-US" altLang="zh-CN" dirty="0" smtClean="0"/>
              <a:t>2—</a:t>
            </a:r>
            <a:r>
              <a:rPr lang="zh-CN" altLang="en-US" dirty="0" smtClean="0"/>
              <a:t>长尾型商业模式</a:t>
            </a:r>
            <a:endParaRPr lang="en-US" altLang="zh-CN" dirty="0" smtClean="0"/>
          </a:p>
          <a:p>
            <a:r>
              <a:rPr lang="zh-CN" altLang="en-US" dirty="0" smtClean="0"/>
              <a:t>商业模式</a:t>
            </a:r>
            <a:r>
              <a:rPr lang="en-US" altLang="zh-CN" dirty="0" smtClean="0"/>
              <a:t>3—</a:t>
            </a:r>
            <a:r>
              <a:rPr lang="zh-CN" altLang="en-US" dirty="0" smtClean="0"/>
              <a:t>平台型商业模式</a:t>
            </a:r>
            <a:endParaRPr lang="en-US" altLang="zh-CN" dirty="0" smtClean="0"/>
          </a:p>
          <a:p>
            <a:r>
              <a:rPr lang="zh-CN" altLang="en-US" dirty="0" smtClean="0"/>
              <a:t>商业模式</a:t>
            </a:r>
            <a:r>
              <a:rPr lang="en-US" altLang="zh-CN" dirty="0" smtClean="0"/>
              <a:t>4—</a:t>
            </a:r>
            <a:r>
              <a:rPr lang="zh-CN" altLang="en-US" dirty="0" smtClean="0"/>
              <a:t>免费</a:t>
            </a:r>
            <a:r>
              <a:rPr lang="zh-CN" altLang="en-US" dirty="0"/>
              <a:t>商业模式</a:t>
            </a:r>
            <a:endParaRPr lang="en-US" altLang="zh-CN" dirty="0"/>
          </a:p>
          <a:p>
            <a:r>
              <a:rPr lang="zh-CN" altLang="en-US" dirty="0" smtClean="0"/>
              <a:t>商业模式</a:t>
            </a:r>
            <a:r>
              <a:rPr lang="en-US" altLang="zh-CN" dirty="0" smtClean="0"/>
              <a:t>5—O2O</a:t>
            </a:r>
            <a:r>
              <a:rPr lang="zh-CN" altLang="en-US" dirty="0" smtClean="0"/>
              <a:t>模式</a:t>
            </a:r>
            <a:endParaRPr lang="en-US" altLang="zh-CN" dirty="0" smtClean="0"/>
          </a:p>
          <a:p>
            <a:r>
              <a:rPr lang="zh-CN" altLang="en-US" dirty="0" smtClean="0"/>
              <a:t>商业模式</a:t>
            </a:r>
            <a:r>
              <a:rPr lang="en-US" altLang="zh-CN" dirty="0" smtClean="0"/>
              <a:t>6—</a:t>
            </a:r>
            <a:r>
              <a:rPr lang="zh-CN" altLang="en-US" smtClean="0"/>
              <a:t>跨界融合</a:t>
            </a:r>
            <a:endParaRPr lang="en-US" altLang="zh-CN" smtClean="0"/>
          </a:p>
          <a:p>
            <a:endParaRPr lang="en-US" altLang="zh-CN" dirty="0" smtClean="0"/>
          </a:p>
          <a:p>
            <a:endParaRPr lang="zh-CN" altLang="en-US" dirty="0"/>
          </a:p>
        </p:txBody>
      </p:sp>
      <p:sp>
        <p:nvSpPr>
          <p:cNvPr id="3" name="标题 2"/>
          <p:cNvSpPr>
            <a:spLocks noGrp="1"/>
          </p:cNvSpPr>
          <p:nvPr>
            <p:ph type="title"/>
          </p:nvPr>
        </p:nvSpPr>
        <p:spPr/>
        <p:txBody>
          <a:bodyPr/>
          <a:lstStyle/>
          <a:p>
            <a:r>
              <a:rPr lang="zh-CN" altLang="en-US" dirty="0" smtClean="0"/>
              <a:t>六大商业模式</a:t>
            </a:r>
            <a:endParaRPr lang="zh-CN" altLang="en-US" dirty="0"/>
          </a:p>
        </p:txBody>
      </p:sp>
    </p:spTree>
    <p:extLst>
      <p:ext uri="{BB962C8B-B14F-4D97-AF65-F5344CB8AC3E}">
        <p14:creationId xmlns:p14="http://schemas.microsoft.com/office/powerpoint/2010/main" xmlns="" val="20067119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a:t>微信最开始就是一个社交工具，先是通过各自工具属性</a:t>
            </a:r>
            <a:r>
              <a:rPr lang="en-US" altLang="zh-CN" dirty="0"/>
              <a:t>/</a:t>
            </a:r>
            <a:r>
              <a:rPr lang="zh-CN" altLang="en-US" dirty="0"/>
              <a:t>社交属性</a:t>
            </a:r>
            <a:r>
              <a:rPr lang="en-US" altLang="zh-CN" dirty="0"/>
              <a:t>/</a:t>
            </a:r>
            <a:r>
              <a:rPr lang="zh-CN" altLang="en-US" dirty="0"/>
              <a:t>价值内容的核心功能过滤到海量的目标</a:t>
            </a:r>
            <a:r>
              <a:rPr lang="zh-CN" altLang="en-US" dirty="0" smtClean="0"/>
              <a:t>用户。</a:t>
            </a:r>
            <a:endParaRPr lang="en-US" altLang="zh-CN" dirty="0" smtClean="0"/>
          </a:p>
          <a:p>
            <a:r>
              <a:rPr lang="zh-CN" altLang="en-US" dirty="0" smtClean="0"/>
              <a:t>加入</a:t>
            </a:r>
            <a:r>
              <a:rPr lang="zh-CN" altLang="en-US" dirty="0"/>
              <a:t>了朋友圈点赞与评论等社区</a:t>
            </a:r>
            <a:r>
              <a:rPr lang="zh-CN" altLang="en-US" dirty="0" smtClean="0"/>
              <a:t>功能。</a:t>
            </a:r>
            <a:endParaRPr lang="en-US" altLang="zh-CN" dirty="0" smtClean="0"/>
          </a:p>
          <a:p>
            <a:r>
              <a:rPr lang="zh-CN" altLang="en-US" dirty="0" smtClean="0"/>
              <a:t>继而</a:t>
            </a:r>
            <a:r>
              <a:rPr lang="zh-CN" altLang="en-US" dirty="0"/>
              <a:t>添加了微信支付、精选商品、电影票、手机话费充值等商业功能</a:t>
            </a:r>
            <a:r>
              <a:rPr lang="zh-CN" altLang="en-US" dirty="0" smtClean="0"/>
              <a:t>。</a:t>
            </a:r>
            <a:endParaRPr lang="en-US" altLang="zh-CN" dirty="0" smtClean="0"/>
          </a:p>
          <a:p>
            <a:endParaRPr lang="en-US" altLang="zh-CN" dirty="0"/>
          </a:p>
          <a:p>
            <a:r>
              <a:rPr lang="zh-CN" altLang="en-US" dirty="0" smtClean="0"/>
              <a:t>思考：工具、社群、商业模式三者内在的关联？</a:t>
            </a:r>
            <a:endParaRPr lang="zh-CN" altLang="en-US" dirty="0"/>
          </a:p>
        </p:txBody>
      </p:sp>
      <p:sp>
        <p:nvSpPr>
          <p:cNvPr id="2" name="标题 1"/>
          <p:cNvSpPr>
            <a:spLocks noGrp="1"/>
          </p:cNvSpPr>
          <p:nvPr>
            <p:ph type="title"/>
          </p:nvPr>
        </p:nvSpPr>
        <p:spPr/>
        <p:txBody>
          <a:bodyPr/>
          <a:lstStyle/>
          <a:p>
            <a:r>
              <a:rPr lang="zh-CN" altLang="en-US" dirty="0"/>
              <a:t>工具</a:t>
            </a:r>
            <a:r>
              <a:rPr lang="en-US" altLang="zh-CN" dirty="0"/>
              <a:t>+</a:t>
            </a:r>
            <a:r>
              <a:rPr lang="zh-CN" altLang="en-US" dirty="0"/>
              <a:t>社群</a:t>
            </a:r>
            <a:r>
              <a:rPr lang="en-US" altLang="zh-CN" dirty="0"/>
              <a:t>+</a:t>
            </a:r>
            <a:r>
              <a:rPr lang="zh-CN" altLang="en-US" dirty="0"/>
              <a:t>商业模式</a:t>
            </a:r>
          </a:p>
        </p:txBody>
      </p:sp>
    </p:spTree>
    <p:extLst>
      <p:ext uri="{BB962C8B-B14F-4D97-AF65-F5344CB8AC3E}">
        <p14:creationId xmlns:p14="http://schemas.microsoft.com/office/powerpoint/2010/main" xmlns="" val="12939157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smtClean="0"/>
              <a:t>思考：粉丝经济与社群经济的区别？</a:t>
            </a:r>
            <a:endParaRPr lang="en-US" altLang="zh-CN" dirty="0" smtClean="0"/>
          </a:p>
          <a:p>
            <a:endParaRPr lang="zh-CN" altLang="en-US" dirty="0"/>
          </a:p>
        </p:txBody>
      </p:sp>
      <p:sp>
        <p:nvSpPr>
          <p:cNvPr id="2" name="标题 1"/>
          <p:cNvSpPr>
            <a:spLocks noGrp="1"/>
          </p:cNvSpPr>
          <p:nvPr>
            <p:ph type="title"/>
          </p:nvPr>
        </p:nvSpPr>
        <p:spPr/>
        <p:txBody>
          <a:bodyPr/>
          <a:lstStyle/>
          <a:p>
            <a:endParaRPr lang="zh-CN" altLang="en-US"/>
          </a:p>
        </p:txBody>
      </p:sp>
    </p:spTree>
    <p:extLst>
      <p:ext uri="{BB962C8B-B14F-4D97-AF65-F5344CB8AC3E}">
        <p14:creationId xmlns:p14="http://schemas.microsoft.com/office/powerpoint/2010/main" xmlns="" val="11719424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聚合">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247</TotalTime>
  <Words>3089</Words>
  <Application>Microsoft Office PowerPoint</Application>
  <PresentationFormat>全屏显示(4:3)</PresentationFormat>
  <Paragraphs>275</Paragraphs>
  <Slides>40</Slides>
  <Notes>14</Notes>
  <HiddenSlides>0</HiddenSlides>
  <MMClips>0</MMClips>
  <ScaleCrop>false</ScaleCrop>
  <HeadingPairs>
    <vt:vector size="4" baseType="variant">
      <vt:variant>
        <vt:lpstr>主题</vt:lpstr>
      </vt:variant>
      <vt:variant>
        <vt:i4>1</vt:i4>
      </vt:variant>
      <vt:variant>
        <vt:lpstr>幻灯片标题</vt:lpstr>
      </vt:variant>
      <vt:variant>
        <vt:i4>40</vt:i4>
      </vt:variant>
    </vt:vector>
  </HeadingPairs>
  <TitlesOfParts>
    <vt:vector size="41" baseType="lpstr">
      <vt:lpstr>聚合</vt:lpstr>
      <vt:lpstr>第3讲 基于互联网思维的商业模式</vt:lpstr>
      <vt:lpstr>本章导读</vt:lpstr>
      <vt:lpstr>商业模式</vt:lpstr>
      <vt:lpstr>商业模式</vt:lpstr>
      <vt:lpstr>商业模式</vt:lpstr>
      <vt:lpstr>商业模式</vt:lpstr>
      <vt:lpstr>六大商业模式</vt:lpstr>
      <vt:lpstr>工具+社群+商业模式</vt:lpstr>
      <vt:lpstr>幻灯片 9</vt:lpstr>
      <vt:lpstr>长尾型商业模式</vt:lpstr>
      <vt:lpstr>长尾型商业模式</vt:lpstr>
      <vt:lpstr>长尾型商业模式</vt:lpstr>
      <vt:lpstr>跨界商业模式</vt:lpstr>
      <vt:lpstr>跨界商业模式</vt:lpstr>
      <vt:lpstr>幻灯片 15</vt:lpstr>
      <vt:lpstr>免费商业模式</vt:lpstr>
      <vt:lpstr>免费商业模式</vt:lpstr>
      <vt:lpstr>免费商业模式</vt:lpstr>
      <vt:lpstr>免费商业模式</vt:lpstr>
      <vt:lpstr>免费商业模式</vt:lpstr>
      <vt:lpstr>免费商业模式</vt:lpstr>
      <vt:lpstr>O2O商业模式</vt:lpstr>
      <vt:lpstr>O2O商业模式</vt:lpstr>
      <vt:lpstr>O2O商业模式</vt:lpstr>
      <vt:lpstr>平台商业模式 </vt:lpstr>
      <vt:lpstr>平台商业模式</vt:lpstr>
      <vt:lpstr>平台商业模式</vt:lpstr>
      <vt:lpstr>平台商业模式</vt:lpstr>
      <vt:lpstr>平台商业模式</vt:lpstr>
      <vt:lpstr>平台商业模式 </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互联网转型—商业模式</dc:title>
  <dc:creator>hxl</dc:creator>
  <cp:lastModifiedBy>Administrator</cp:lastModifiedBy>
  <cp:revision>30</cp:revision>
  <dcterms:created xsi:type="dcterms:W3CDTF">2018-08-02T13:13:21Z</dcterms:created>
  <dcterms:modified xsi:type="dcterms:W3CDTF">2019-03-25T14:02:28Z</dcterms:modified>
</cp:coreProperties>
</file>