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58" r:id="rId4"/>
    <p:sldId id="262" r:id="rId5"/>
    <p:sldId id="266" r:id="rId6"/>
    <p:sldId id="265" r:id="rId7"/>
    <p:sldId id="261" r:id="rId8"/>
    <p:sldId id="267" r:id="rId9"/>
    <p:sldId id="268" r:id="rId10"/>
    <p:sldId id="269" r:id="rId11"/>
    <p:sldId id="259" r:id="rId12"/>
    <p:sldId id="271" r:id="rId13"/>
    <p:sldId id="272" r:id="rId14"/>
    <p:sldId id="260"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779" autoAdjust="0"/>
  </p:normalViewPr>
  <p:slideViewPr>
    <p:cSldViewPr>
      <p:cViewPr varScale="1">
        <p:scale>
          <a:sx n="41" d="100"/>
          <a:sy n="41" d="100"/>
        </p:scale>
        <p:origin x="-222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981CFA-B50F-4A1E-BF91-53FC2C66968C}"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BF425-697E-424F-A8CA-07C89FFD45C8}" type="slidenum">
              <a:rPr lang="zh-CN" altLang="en-US" smtClean="0"/>
              <a:t>‹#›</a:t>
            </a:fld>
            <a:endParaRPr lang="zh-CN" altLang="en-US"/>
          </a:p>
        </p:txBody>
      </p:sp>
    </p:spTree>
    <p:extLst>
      <p:ext uri="{BB962C8B-B14F-4D97-AF65-F5344CB8AC3E}">
        <p14:creationId xmlns:p14="http://schemas.microsoft.com/office/powerpoint/2010/main" val="461641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1</a:t>
            </a:fld>
            <a:endParaRPr lang="zh-CN" altLang="en-US"/>
          </a:p>
        </p:txBody>
      </p:sp>
    </p:spTree>
    <p:extLst>
      <p:ext uri="{BB962C8B-B14F-4D97-AF65-F5344CB8AC3E}">
        <p14:creationId xmlns:p14="http://schemas.microsoft.com/office/powerpoint/2010/main" val="306259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18</a:t>
            </a:r>
            <a:r>
              <a:rPr lang="zh-CN" altLang="en-US" dirty="0" smtClean="0"/>
              <a:t>世纪初，荷兰思想家曼德维尔出版</a:t>
            </a:r>
            <a:r>
              <a:rPr lang="en-US" altLang="zh-CN" dirty="0" smtClean="0"/>
              <a:t>《</a:t>
            </a:r>
            <a:r>
              <a:rPr lang="zh-CN" altLang="en-US" dirty="0" smtClean="0"/>
              <a:t>蜜蜂的寓言</a:t>
            </a:r>
            <a:r>
              <a:rPr lang="en-US" altLang="zh-CN" dirty="0" smtClean="0"/>
              <a:t>》</a:t>
            </a:r>
            <a:r>
              <a:rPr lang="zh-CN" altLang="en-US" dirty="0" smtClean="0"/>
              <a:t>，发现蜂群的工作效率如此之高，不是因为存在一个卓越管理者，而是每个蜜蜂在风群里都最大限度追求自身利益。单个蜜蜂之间的利益竞争关系，最后在总体上促进整个蜂群的利益最大化。</a:t>
            </a:r>
            <a:endParaRPr lang="en-US" altLang="zh-CN" dirty="0" smtClean="0"/>
          </a:p>
          <a:p>
            <a:r>
              <a:rPr lang="zh-CN" altLang="en-US" dirty="0" smtClean="0"/>
              <a:t>蜂群组织特点：没有正式管理者与阶层结构，每个员工都实施自我管理，通过对自己和他人的承诺锲约书，驱动员工自发第做出对自己和顾客有价值的工作。每个人在组织中像一只自由蜜蜂，有权决定自己做什么，如何动用规划预算，指定自己的行动方案。</a:t>
            </a:r>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10</a:t>
            </a:fld>
            <a:endParaRPr lang="zh-CN" altLang="en-US"/>
          </a:p>
        </p:txBody>
      </p:sp>
    </p:spTree>
    <p:extLst>
      <p:ext uri="{BB962C8B-B14F-4D97-AF65-F5344CB8AC3E}">
        <p14:creationId xmlns:p14="http://schemas.microsoft.com/office/powerpoint/2010/main" val="3681812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业务成果与金钱直接挂钩，导致员工失去创造热情，缺少工作乐趣和埋头苦干的文化，以出名，赚钱为利益驱动。</a:t>
            </a:r>
            <a:endParaRPr lang="en-US" altLang="zh-CN" dirty="0" smtClean="0"/>
          </a:p>
          <a:p>
            <a:r>
              <a:rPr lang="zh-CN" altLang="en-US" dirty="0" smtClean="0"/>
              <a:t>业务部门经济考核：导致业务部门相互拆台，想方设法从公司整体利益中为本部门捞取更多好处。</a:t>
            </a:r>
            <a:endParaRPr lang="en-US" altLang="zh-CN" dirty="0" smtClean="0"/>
          </a:p>
          <a:p>
            <a:r>
              <a:rPr lang="zh-CN" altLang="en-US" dirty="0" smtClean="0"/>
              <a:t>经理人关注的重点：下一季度能否完成更高的绩效目标，对组织协同，人员成长，创新活动和领导能力等更重要的因素视而不见。</a:t>
            </a:r>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11</a:t>
            </a:fld>
            <a:endParaRPr lang="zh-CN" altLang="en-US"/>
          </a:p>
        </p:txBody>
      </p:sp>
    </p:spTree>
    <p:extLst>
      <p:ext uri="{BB962C8B-B14F-4D97-AF65-F5344CB8AC3E}">
        <p14:creationId xmlns:p14="http://schemas.microsoft.com/office/powerpoint/2010/main" val="3748023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小米内部完整地建立了一套依靠用户反馈改进产品的系统，不强调</a:t>
            </a:r>
            <a:r>
              <a:rPr lang="en-US" altLang="zh-CN" dirty="0" smtClean="0"/>
              <a:t>KPI</a:t>
            </a:r>
            <a:r>
              <a:rPr lang="zh-CN" altLang="en-US" dirty="0" smtClean="0"/>
              <a:t>和考勤制度。</a:t>
            </a:r>
            <a:endParaRPr lang="en-US" altLang="zh-CN" dirty="0" smtClean="0"/>
          </a:p>
          <a:p>
            <a:r>
              <a:rPr lang="zh-CN" altLang="en-US" dirty="0" smtClean="0"/>
              <a:t>小米通过小米论坛和</a:t>
            </a:r>
            <a:r>
              <a:rPr lang="en-US" altLang="zh-CN" dirty="0" smtClean="0"/>
              <a:t>MIUI</a:t>
            </a:r>
            <a:r>
              <a:rPr lang="zh-CN" altLang="en-US" dirty="0" smtClean="0"/>
              <a:t>（米柚）论坛实现与用户实时零距离上线接触，让用户反馈的意见能够及时响应。</a:t>
            </a:r>
            <a:endParaRPr lang="en-US" altLang="zh-CN" dirty="0" smtClean="0"/>
          </a:p>
          <a:p>
            <a:r>
              <a:rPr lang="en-US" altLang="zh-CN" dirty="0" smtClean="0"/>
              <a:t>MIUI</a:t>
            </a:r>
            <a:r>
              <a:rPr lang="zh-CN" altLang="en-US" dirty="0" smtClean="0"/>
              <a:t>每周快速迭代，很多产品改进都是基于论坛展开的。每周下午五点，</a:t>
            </a:r>
            <a:r>
              <a:rPr lang="en-US" altLang="zh-CN" dirty="0" smtClean="0"/>
              <a:t>MIUI</a:t>
            </a:r>
            <a:r>
              <a:rPr lang="zh-CN" altLang="en-US" dirty="0" smtClean="0"/>
              <a:t>系统发布，社区点击量都是几十万和上百万。用户和产品精力以及团队一起聊自己想要的功能，功能好不好，由用户投票是否增加功能。米粉参与设计并发表</a:t>
            </a:r>
            <a:r>
              <a:rPr lang="en-US" altLang="zh-CN" dirty="0" err="1" smtClean="0"/>
              <a:t>i</a:t>
            </a:r>
            <a:r>
              <a:rPr lang="zh-CN" altLang="en-US" dirty="0" smtClean="0"/>
              <a:t>见，会有强烈参与感和存在感。</a:t>
            </a:r>
            <a:endParaRPr lang="en-US" altLang="zh-CN" dirty="0" smtClean="0"/>
          </a:p>
          <a:p>
            <a:r>
              <a:rPr lang="zh-CN" altLang="en-US" dirty="0" smtClean="0"/>
              <a:t>产品成为引领、激励和衡量一切的风向标。内部奖励与老板无关，全靠用户投票，大家公认的好设计才是好设计。爱自己的产品和用户，才是解放团队的真正核心。</a:t>
            </a:r>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12</a:t>
            </a:fld>
            <a:endParaRPr lang="zh-CN" altLang="en-US"/>
          </a:p>
        </p:txBody>
      </p:sp>
    </p:spTree>
    <p:extLst>
      <p:ext uri="{BB962C8B-B14F-4D97-AF65-F5344CB8AC3E}">
        <p14:creationId xmlns:p14="http://schemas.microsoft.com/office/powerpoint/2010/main" val="3748023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小米内部完整地建立了一套依靠用户反馈改进产品的系统，不强调</a:t>
            </a:r>
            <a:r>
              <a:rPr lang="en-US" altLang="zh-CN" dirty="0" smtClean="0"/>
              <a:t>KPI</a:t>
            </a:r>
            <a:r>
              <a:rPr lang="zh-CN" altLang="en-US" dirty="0" smtClean="0"/>
              <a:t>和考勤制度。</a:t>
            </a:r>
            <a:endParaRPr lang="en-US" altLang="zh-CN" dirty="0" smtClean="0"/>
          </a:p>
          <a:p>
            <a:r>
              <a:rPr lang="zh-CN" altLang="en-US" dirty="0" smtClean="0"/>
              <a:t>小米通过小米论坛和</a:t>
            </a:r>
            <a:r>
              <a:rPr lang="en-US" altLang="zh-CN" dirty="0" smtClean="0"/>
              <a:t>MIUI</a:t>
            </a:r>
            <a:r>
              <a:rPr lang="zh-CN" altLang="en-US" smtClean="0"/>
              <a:t>（米柚）论坛实现与用户实时零距离上线接触，让用户反馈的意见能够及时响应。</a:t>
            </a:r>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13</a:t>
            </a:fld>
            <a:endParaRPr lang="zh-CN" altLang="en-US"/>
          </a:p>
        </p:txBody>
      </p:sp>
    </p:spTree>
    <p:extLst>
      <p:ext uri="{BB962C8B-B14F-4D97-AF65-F5344CB8AC3E}">
        <p14:creationId xmlns:p14="http://schemas.microsoft.com/office/powerpoint/2010/main" val="3748023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少人认为，在互联网时代，最重要的是战略创新，我们在各种媒体上论坛上看到最多的就是“颠覆”“重构”“平台”“跨界”“生态”；也有人认为是组织变革，例如，去中心，无边界，开放价值链等。这些主张重不重要呢？当然重要，但是它们还处于方法和技术层面。二更重要的是文化基因，即企业顶层设计的内核：组织的假设系统和价值观体系。他们是组织对待外部环境，顾客，内部员工的基本态度和原则，是企业成长的命脉和动力。</a:t>
            </a:r>
            <a:endParaRPr lang="en-US" altLang="zh-CN" dirty="0" smtClean="0"/>
          </a:p>
          <a:p>
            <a:r>
              <a:rPr lang="zh-CN" altLang="en-US" dirty="0" smtClean="0"/>
              <a:t>只有文化上的转型才是真正意义的精神传承。</a:t>
            </a:r>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14</a:t>
            </a:fld>
            <a:endParaRPr lang="zh-CN" altLang="en-US"/>
          </a:p>
        </p:txBody>
      </p:sp>
    </p:spTree>
    <p:extLst>
      <p:ext uri="{BB962C8B-B14F-4D97-AF65-F5344CB8AC3E}">
        <p14:creationId xmlns:p14="http://schemas.microsoft.com/office/powerpoint/2010/main" val="322964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织的存在是为了实现组织目标，组织管理的目的是为了提高效率。所以关于管理模式的讨论主要围绕怎样才能更有效地为用户提供和产品服务而展开。管理模式转型包括三方面：组织转型，绩效转型，文化转型。</a:t>
            </a:r>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2</a:t>
            </a:fld>
            <a:endParaRPr lang="zh-CN" altLang="en-US"/>
          </a:p>
        </p:txBody>
      </p:sp>
    </p:spTree>
    <p:extLst>
      <p:ext uri="{BB962C8B-B14F-4D97-AF65-F5344CB8AC3E}">
        <p14:creationId xmlns:p14="http://schemas.microsoft.com/office/powerpoint/2010/main" val="4077809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互联网那个时代，组织核心不是领导，决策层也不再是高管，员工也不是操作层。</a:t>
            </a:r>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3</a:t>
            </a:fld>
            <a:endParaRPr lang="zh-CN" altLang="en-US"/>
          </a:p>
        </p:txBody>
      </p:sp>
    </p:spTree>
    <p:extLst>
      <p:ext uri="{BB962C8B-B14F-4D97-AF65-F5344CB8AC3E}">
        <p14:creationId xmlns:p14="http://schemas.microsoft.com/office/powerpoint/2010/main" val="3126442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4</a:t>
            </a:fld>
            <a:endParaRPr lang="zh-CN" altLang="en-US"/>
          </a:p>
        </p:txBody>
      </p:sp>
    </p:spTree>
    <p:extLst>
      <p:ext uri="{BB962C8B-B14F-4D97-AF65-F5344CB8AC3E}">
        <p14:creationId xmlns:p14="http://schemas.microsoft.com/office/powerpoint/2010/main" val="125183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以事业群制把现有业务重新划分成企业发展事业群</a:t>
            </a:r>
            <a:r>
              <a:rPr lang="en-US" altLang="zh-CN" sz="1200" b="0" i="0" u="none" strike="noStrike" kern="1200" dirty="0" smtClean="0">
                <a:solidFill>
                  <a:schemeClr val="tx1"/>
                </a:solidFill>
                <a:effectLst/>
                <a:latin typeface="+mn-lt"/>
                <a:ea typeface="+mn-ea"/>
                <a:cs typeface="+mn-cs"/>
              </a:rPr>
              <a:t>(CDG)</a:t>
            </a:r>
            <a:r>
              <a:rPr lang="zh-CN" altLang="en-US" sz="1200" b="0" i="0" u="none" strike="noStrike" kern="1200" dirty="0" smtClean="0">
                <a:solidFill>
                  <a:schemeClr val="tx1"/>
                </a:solidFill>
                <a:effectLst/>
                <a:latin typeface="+mn-lt"/>
                <a:ea typeface="+mn-ea"/>
                <a:cs typeface="+mn-cs"/>
              </a:rPr>
              <a:t>、互动娱乐事业群</a:t>
            </a:r>
            <a:r>
              <a:rPr lang="en-US" altLang="zh-CN" sz="1200" b="0" i="0" u="none" strike="noStrike" kern="1200" dirty="0" smtClean="0">
                <a:solidFill>
                  <a:schemeClr val="tx1"/>
                </a:solidFill>
                <a:effectLst/>
                <a:latin typeface="+mn-lt"/>
                <a:ea typeface="+mn-ea"/>
                <a:cs typeface="+mn-cs"/>
              </a:rPr>
              <a:t>(IEG)</a:t>
            </a:r>
            <a:r>
              <a:rPr lang="zh-CN" altLang="en-US" sz="1200" b="0" i="0" u="none" strike="noStrike" kern="1200" dirty="0" smtClean="0">
                <a:solidFill>
                  <a:schemeClr val="tx1"/>
                </a:solidFill>
                <a:effectLst/>
                <a:latin typeface="+mn-lt"/>
                <a:ea typeface="+mn-ea"/>
                <a:cs typeface="+mn-cs"/>
              </a:rPr>
              <a:t>、移动互联网事业群</a:t>
            </a:r>
            <a:r>
              <a:rPr lang="en-US" altLang="zh-CN" sz="1200" b="0" i="0" u="none" strike="noStrike" kern="1200" dirty="0" smtClean="0">
                <a:solidFill>
                  <a:schemeClr val="tx1"/>
                </a:solidFill>
                <a:effectLst/>
                <a:latin typeface="+mn-lt"/>
                <a:ea typeface="+mn-ea"/>
                <a:cs typeface="+mn-cs"/>
              </a:rPr>
              <a:t>(MIG)</a:t>
            </a:r>
            <a:r>
              <a:rPr lang="zh-CN" altLang="en-US" sz="1200" b="0" i="0" u="none" strike="noStrike" kern="1200" dirty="0" smtClean="0">
                <a:solidFill>
                  <a:schemeClr val="tx1"/>
                </a:solidFill>
                <a:effectLst/>
                <a:latin typeface="+mn-lt"/>
                <a:ea typeface="+mn-ea"/>
                <a:cs typeface="+mn-cs"/>
              </a:rPr>
              <a:t>、网络媒体事业群</a:t>
            </a:r>
            <a:r>
              <a:rPr lang="en-US" altLang="zh-CN" sz="1200" b="0" i="0" u="none" strike="noStrike" kern="1200" dirty="0" smtClean="0">
                <a:solidFill>
                  <a:schemeClr val="tx1"/>
                </a:solidFill>
                <a:effectLst/>
                <a:latin typeface="+mn-lt"/>
                <a:ea typeface="+mn-ea"/>
                <a:cs typeface="+mn-cs"/>
              </a:rPr>
              <a:t>(OMG)</a:t>
            </a:r>
            <a:r>
              <a:rPr lang="zh-CN" altLang="en-US" sz="1200" b="0" i="0" u="none" strike="noStrike" kern="1200" dirty="0" smtClean="0">
                <a:solidFill>
                  <a:schemeClr val="tx1"/>
                </a:solidFill>
                <a:effectLst/>
                <a:latin typeface="+mn-lt"/>
                <a:ea typeface="+mn-ea"/>
                <a:cs typeface="+mn-cs"/>
              </a:rPr>
              <a:t>、社交网络事业群</a:t>
            </a:r>
            <a:r>
              <a:rPr lang="en-US" altLang="zh-CN" sz="1200" b="0" i="0" u="none" strike="noStrike" kern="1200" dirty="0" smtClean="0">
                <a:solidFill>
                  <a:schemeClr val="tx1"/>
                </a:solidFill>
                <a:effectLst/>
                <a:latin typeface="+mn-lt"/>
                <a:ea typeface="+mn-ea"/>
                <a:cs typeface="+mn-cs"/>
              </a:rPr>
              <a:t>(SNG)</a:t>
            </a:r>
            <a:r>
              <a:rPr lang="zh-CN" altLang="en-US" sz="1200" b="0" i="0" u="none" strike="noStrike" kern="1200" dirty="0" smtClean="0">
                <a:solidFill>
                  <a:schemeClr val="tx1"/>
                </a:solidFill>
                <a:effectLst/>
                <a:latin typeface="+mn-lt"/>
                <a:ea typeface="+mn-ea"/>
                <a:cs typeface="+mn-cs"/>
              </a:rPr>
              <a:t>，整合原有的研发和运营平台，成立新的技术工程事业群</a:t>
            </a:r>
            <a:r>
              <a:rPr lang="en-US" altLang="zh-CN" sz="1200" b="0" i="0" u="none" strike="noStrike" kern="1200" dirty="0" smtClean="0">
                <a:solidFill>
                  <a:schemeClr val="tx1"/>
                </a:solidFill>
                <a:effectLst/>
                <a:latin typeface="+mn-lt"/>
                <a:ea typeface="+mn-ea"/>
                <a:cs typeface="+mn-cs"/>
              </a:rPr>
              <a:t>(TEG)</a:t>
            </a:r>
            <a:r>
              <a:rPr lang="zh-CN" altLang="en-US" sz="1200" b="0" i="0" u="none" strike="noStrike" kern="1200" dirty="0" smtClean="0">
                <a:solidFill>
                  <a:schemeClr val="tx1"/>
                </a:solidFill>
                <a:effectLst/>
                <a:latin typeface="+mn-lt"/>
                <a:ea typeface="+mn-ea"/>
                <a:cs typeface="+mn-cs"/>
              </a:rPr>
              <a:t>，并成立腾讯电商控股公司</a:t>
            </a:r>
            <a:r>
              <a:rPr lang="en-US" altLang="zh-CN" sz="1200" b="0" i="0" u="none" strike="noStrike" kern="1200" dirty="0" smtClean="0">
                <a:solidFill>
                  <a:schemeClr val="tx1"/>
                </a:solidFill>
                <a:effectLst/>
                <a:latin typeface="+mn-lt"/>
                <a:ea typeface="+mn-ea"/>
                <a:cs typeface="+mn-cs"/>
              </a:rPr>
              <a:t>(ECC)</a:t>
            </a:r>
            <a:r>
              <a:rPr lang="zh-CN" altLang="en-US" sz="1200" b="0" i="0" u="none" strike="noStrike" kern="1200" dirty="0" smtClean="0">
                <a:solidFill>
                  <a:schemeClr val="tx1"/>
                </a:solidFill>
                <a:effectLst/>
                <a:latin typeface="+mn-lt"/>
                <a:ea typeface="+mn-ea"/>
                <a:cs typeface="+mn-cs"/>
              </a:rPr>
              <a:t>专注运营电子商务业务。 </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腾讯组织架构调整：事业群制布局六大业务领域：社交、游戏、网媒、无线、电商、搜索。</a:t>
            </a:r>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5</a:t>
            </a:fld>
            <a:endParaRPr lang="zh-CN" altLang="en-US"/>
          </a:p>
        </p:txBody>
      </p:sp>
    </p:spTree>
    <p:extLst>
      <p:ext uri="{BB962C8B-B14F-4D97-AF65-F5344CB8AC3E}">
        <p14:creationId xmlns:p14="http://schemas.microsoft.com/office/powerpoint/2010/main" val="1702142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smtClean="0">
                <a:solidFill>
                  <a:schemeClr val="tx1"/>
                </a:solidFill>
                <a:effectLst/>
                <a:latin typeface="+mn-lt"/>
                <a:ea typeface="+mn-ea"/>
                <a:cs typeface="+mn-cs"/>
              </a:rPr>
              <a:t>马云将淘宝、一淘、天猫、聚划算、阿里国际业务、阿里小企业业务和阿里云称为“七剑”，宣布将其调整为七大事业群，组成集团</a:t>
            </a:r>
            <a:r>
              <a:rPr lang="en-US" altLang="zh-CN" sz="1200" b="0" i="0" u="none" strike="noStrike" kern="1200" dirty="0" smtClean="0">
                <a:solidFill>
                  <a:schemeClr val="tx1"/>
                </a:solidFill>
                <a:effectLst/>
                <a:latin typeface="+mn-lt"/>
                <a:ea typeface="+mn-ea"/>
                <a:cs typeface="+mn-cs"/>
              </a:rPr>
              <a:t>CBBS</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CBBS</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Consumer to Business to Business to Service partners</a:t>
            </a:r>
            <a:r>
              <a:rPr lang="zh-CN" altLang="en-US" sz="1200" b="0" i="0" u="none" strike="noStrike" kern="1200" dirty="0" smtClean="0">
                <a:solidFill>
                  <a:schemeClr val="tx1"/>
                </a:solidFill>
                <a:effectLst/>
                <a:latin typeface="+mn-lt"/>
                <a:ea typeface="+mn-ea"/>
                <a:cs typeface="+mn-cs"/>
              </a:rPr>
              <a:t>）市场体系。这七位事业群的总裁分别为姜鹏，吴泳铭，张勇，张宇，吴敏芝，叶朋和王坚，直接向马云汇报。七剑打通</a:t>
            </a:r>
            <a:r>
              <a:rPr lang="en-US" altLang="zh-CN" sz="1200" b="0" i="0" u="none" strike="noStrike" kern="1200" dirty="0" smtClean="0">
                <a:solidFill>
                  <a:schemeClr val="tx1"/>
                </a:solidFill>
                <a:effectLst/>
                <a:latin typeface="+mn-lt"/>
                <a:ea typeface="+mn-ea"/>
                <a:cs typeface="+mn-cs"/>
              </a:rPr>
              <a:t>B2B</a:t>
            </a:r>
            <a:r>
              <a:rPr lang="zh-CN" altLang="en-US" sz="1200" b="0" i="0" u="none" strike="noStrike" kern="1200" dirty="0" smtClean="0">
                <a:solidFill>
                  <a:schemeClr val="tx1"/>
                </a:solidFill>
                <a:effectLst/>
                <a:latin typeface="+mn-lt"/>
                <a:ea typeface="+mn-ea"/>
                <a:cs typeface="+mn-cs"/>
              </a:rPr>
              <a:t>与</a:t>
            </a:r>
            <a:r>
              <a:rPr lang="en-US" altLang="zh-CN" sz="1200" b="0" i="0" u="none" strike="noStrike" kern="1200" dirty="0" smtClean="0">
                <a:solidFill>
                  <a:schemeClr val="tx1"/>
                </a:solidFill>
                <a:effectLst/>
                <a:latin typeface="+mn-lt"/>
                <a:ea typeface="+mn-ea"/>
                <a:cs typeface="+mn-cs"/>
              </a:rPr>
              <a:t>B2C</a:t>
            </a:r>
            <a:r>
              <a:rPr lang="zh-CN" altLang="en-US" sz="1200" b="0" i="0" u="none" strike="noStrike" kern="1200" dirty="0" smtClean="0">
                <a:solidFill>
                  <a:schemeClr val="tx1"/>
                </a:solidFill>
                <a:effectLst/>
                <a:latin typeface="+mn-lt"/>
                <a:ea typeface="+mn-ea"/>
                <a:cs typeface="+mn-cs"/>
              </a:rPr>
              <a:t>平台，打造了一套完整的电子商务生态系统。</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6</a:t>
            </a:fld>
            <a:endParaRPr lang="zh-CN" altLang="en-US"/>
          </a:p>
        </p:txBody>
      </p:sp>
    </p:spTree>
    <p:extLst>
      <p:ext uri="{BB962C8B-B14F-4D97-AF65-F5344CB8AC3E}">
        <p14:creationId xmlns:p14="http://schemas.microsoft.com/office/powerpoint/2010/main" val="2451940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小米：最下层是合伙人，主要任务是发现一流经营，寻找部门主管，组织协调，实现平台扩展。</a:t>
            </a:r>
            <a:endParaRPr lang="en-US" altLang="zh-CN" dirty="0" smtClean="0"/>
          </a:p>
          <a:p>
            <a:r>
              <a:rPr lang="zh-CN" altLang="en-US" dirty="0" smtClean="0"/>
              <a:t>第二层：部门主管，与团队一起冲锋，而不是行政官僚。</a:t>
            </a:r>
            <a:endParaRPr lang="en-US" altLang="zh-CN" dirty="0" smtClean="0"/>
          </a:p>
          <a:p>
            <a:r>
              <a:rPr lang="zh-CN" altLang="en-US" dirty="0" smtClean="0"/>
              <a:t>最上层：“攻城狮”（工程师），直接接触用户，也是人数最多的，占小米员工数量的</a:t>
            </a:r>
            <a:r>
              <a:rPr lang="en-US" altLang="zh-CN" dirty="0" smtClean="0"/>
              <a:t>85%</a:t>
            </a:r>
            <a:r>
              <a:rPr lang="zh-CN" altLang="en-US" dirty="0" smtClean="0"/>
              <a:t>，随时随地通过小米社区与用户无缝对接，互动，共同研发。</a:t>
            </a:r>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7</a:t>
            </a:fld>
            <a:endParaRPr lang="zh-CN" altLang="en-US"/>
          </a:p>
        </p:txBody>
      </p:sp>
    </p:spTree>
    <p:extLst>
      <p:ext uri="{BB962C8B-B14F-4D97-AF65-F5344CB8AC3E}">
        <p14:creationId xmlns:p14="http://schemas.microsoft.com/office/powerpoint/2010/main" val="3578687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一级经营体：由一线员工组成，协同一致与用户零距离接触</a:t>
            </a:r>
            <a:endParaRPr lang="en-US" altLang="zh-CN" dirty="0" smtClean="0"/>
          </a:p>
          <a:p>
            <a:r>
              <a:rPr lang="zh-CN" altLang="en-US" dirty="0" smtClean="0"/>
              <a:t>二级经营体：原职能部门答复所见，从下指令转变为提供资源</a:t>
            </a:r>
            <a:endParaRPr lang="en-US" altLang="zh-CN" dirty="0" smtClean="0"/>
          </a:p>
          <a:p>
            <a:r>
              <a:rPr lang="zh-CN" altLang="en-US" dirty="0" smtClean="0"/>
              <a:t>三级经营体：组织协调，战略，发现精英人才</a:t>
            </a:r>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8</a:t>
            </a:fld>
            <a:endParaRPr lang="zh-CN" altLang="en-US"/>
          </a:p>
        </p:txBody>
      </p:sp>
    </p:spTree>
    <p:extLst>
      <p:ext uri="{BB962C8B-B14F-4D97-AF65-F5344CB8AC3E}">
        <p14:creationId xmlns:p14="http://schemas.microsoft.com/office/powerpoint/2010/main" val="1522013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亚马逊：等级森严且有序；</a:t>
            </a:r>
            <a:r>
              <a:rPr lang="en-US" altLang="zh-CN" dirty="0" smtClean="0"/>
              <a:t>google</a:t>
            </a:r>
            <a:r>
              <a:rPr lang="zh-CN" altLang="en-US" dirty="0" smtClean="0"/>
              <a:t>结构清晰，产品和部门之间相互交错，混乱；</a:t>
            </a:r>
            <a:r>
              <a:rPr lang="en-US" altLang="zh-CN" dirty="0" err="1" smtClean="0"/>
              <a:t>facebook</a:t>
            </a:r>
            <a:r>
              <a:rPr lang="zh-CN" altLang="en-US" dirty="0" smtClean="0"/>
              <a:t>散开的网，无边界，看不到领袖和下属，开放式，人人平等的组织体系。微软内部各自占山为王，军阀作风；苹果一个人锁了算；甲骨文，臃肿的法务部门，比工程部门更重要。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89BF425-697E-424F-A8CA-07C89FFD45C8}" type="slidenum">
              <a:rPr lang="zh-CN" altLang="en-US" smtClean="0"/>
              <a:t>9</a:t>
            </a:fld>
            <a:endParaRPr lang="zh-CN" altLang="en-US"/>
          </a:p>
        </p:txBody>
      </p:sp>
    </p:spTree>
    <p:extLst>
      <p:ext uri="{BB962C8B-B14F-4D97-AF65-F5344CB8AC3E}">
        <p14:creationId xmlns:p14="http://schemas.microsoft.com/office/powerpoint/2010/main" val="2759612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222428B6-8080-40D1-9498-19A555FAB3B9}" type="datetimeFigureOut">
              <a:rPr lang="zh-CN" altLang="en-US" smtClean="0"/>
              <a:t>2018/10/18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1D105035-1C55-4A5F-8523-32C8CDB12AA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222428B6-8080-40D1-9498-19A555FAB3B9}" type="datetimeFigureOut">
              <a:rPr lang="zh-CN" altLang="en-US" smtClean="0"/>
              <a:t>2018/10/18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222428B6-8080-40D1-9498-19A555FAB3B9}"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D105035-1C55-4A5F-8523-32C8CDB12AA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222428B6-8080-40D1-9498-19A555FAB3B9}" type="datetimeFigureOut">
              <a:rPr lang="zh-CN" altLang="en-US" smtClean="0"/>
              <a:t>2018/10/18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1D105035-1C55-4A5F-8523-32C8CDB12AAC}"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22428B6-8080-40D1-9498-19A555FAB3B9}" type="datetimeFigureOut">
              <a:rPr lang="zh-CN" altLang="en-US" smtClean="0"/>
              <a:t>2018/10/18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D105035-1C55-4A5F-8523-32C8CDB12AA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8278688" cy="1470025"/>
          </a:xfrm>
        </p:spPr>
        <p:txBody>
          <a:bodyPr>
            <a:normAutofit/>
          </a:bodyPr>
          <a:lstStyle/>
          <a:p>
            <a:r>
              <a:rPr lang="zh-CN" altLang="en-US" sz="4000" b="1" dirty="0" smtClean="0"/>
              <a:t>第</a:t>
            </a:r>
            <a:r>
              <a:rPr lang="en-US" altLang="zh-CN" sz="4000" b="1" dirty="0" smtClean="0"/>
              <a:t>5</a:t>
            </a:r>
            <a:r>
              <a:rPr lang="zh-CN" altLang="en-US" sz="4000" b="1" dirty="0" smtClean="0"/>
              <a:t>讲  基于互联网思维的管理模式</a:t>
            </a:r>
            <a:endParaRPr lang="zh-CN" altLang="en-US" sz="4000"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363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美国晨星公司（</a:t>
            </a:r>
            <a:r>
              <a:rPr lang="en-US" altLang="zh-CN" dirty="0" smtClean="0"/>
              <a:t>Morning star</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未来的组织</a:t>
            </a:r>
            <a:r>
              <a:rPr lang="en-US" altLang="zh-CN" dirty="0"/>
              <a:t>—</a:t>
            </a:r>
            <a:r>
              <a:rPr lang="zh-CN" altLang="en-US" dirty="0"/>
              <a:t>蜂群组织</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8" y="2185988"/>
            <a:ext cx="355282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36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9160" y="2034011"/>
            <a:ext cx="8229600" cy="4525963"/>
          </a:xfrm>
        </p:spPr>
        <p:txBody>
          <a:bodyPr>
            <a:normAutofit/>
          </a:bodyPr>
          <a:lstStyle/>
          <a:p>
            <a:r>
              <a:rPr lang="en-US" altLang="zh-CN" dirty="0" smtClean="0"/>
              <a:t>1994</a:t>
            </a:r>
            <a:r>
              <a:rPr lang="zh-CN" altLang="en-US" dirty="0" smtClean="0"/>
              <a:t>年，索尼将事业部改为公司制，负责人对资产负债表和损益表负责，并有权投资新业务，在考核业务单元负责人同时，增加了</a:t>
            </a:r>
            <a:r>
              <a:rPr lang="en-US" altLang="zh-CN" dirty="0" smtClean="0"/>
              <a:t>ROE,ROA,</a:t>
            </a:r>
            <a:r>
              <a:rPr lang="zh-CN" altLang="en-US" dirty="0" smtClean="0"/>
              <a:t>现金流等上市公司考核指标，并将指标完成情况与经营者收入挂钩。</a:t>
            </a:r>
            <a:endParaRPr lang="en-US" altLang="zh-CN" dirty="0" smtClean="0"/>
          </a:p>
          <a:p>
            <a:r>
              <a:rPr lang="en-US" altLang="zh-CN" dirty="0" smtClean="0"/>
              <a:t>1998</a:t>
            </a:r>
            <a:r>
              <a:rPr lang="zh-CN" altLang="en-US" dirty="0" smtClean="0"/>
              <a:t>年，考核重点变成了“股东价值”以及</a:t>
            </a:r>
            <a:r>
              <a:rPr lang="en-US" altLang="zh-CN" dirty="0" smtClean="0"/>
              <a:t>EVA</a:t>
            </a:r>
            <a:r>
              <a:rPr lang="zh-CN" altLang="en-US" dirty="0" smtClean="0"/>
              <a:t>指标，将</a:t>
            </a:r>
            <a:r>
              <a:rPr lang="en-US" altLang="zh-CN" dirty="0" smtClean="0"/>
              <a:t>EVA</a:t>
            </a:r>
            <a:r>
              <a:rPr lang="zh-CN" altLang="en-US" dirty="0" smtClean="0"/>
              <a:t>与管理者薪资挂钩。</a:t>
            </a:r>
            <a:endParaRPr lang="en-US" altLang="zh-CN" dirty="0" smtClean="0"/>
          </a:p>
          <a:p>
            <a:r>
              <a:rPr lang="zh-CN" altLang="en-US" dirty="0" smtClean="0"/>
              <a:t>公司不仅对每个人进行考核，还对每个业务部门进行经济考核，决定整个部门的报酬。</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a:xfrm>
            <a:off x="395536" y="189933"/>
            <a:ext cx="8229600" cy="1143000"/>
          </a:xfrm>
        </p:spPr>
        <p:txBody>
          <a:bodyPr>
            <a:normAutofit fontScale="90000"/>
          </a:bodyPr>
          <a:lstStyle/>
          <a:p>
            <a:r>
              <a:rPr lang="zh-CN" altLang="en-US" dirty="0"/>
              <a:t>绩效转型</a:t>
            </a:r>
            <a:r>
              <a:rPr lang="en-US" altLang="zh-CN" dirty="0"/>
              <a:t>—</a:t>
            </a:r>
            <a:r>
              <a:rPr lang="zh-CN" altLang="en-US" dirty="0"/>
              <a:t>以用户为驱动的管理体系</a:t>
            </a:r>
            <a:r>
              <a:rPr lang="en-US" altLang="zh-CN" dirty="0"/>
              <a:t/>
            </a:r>
            <a:br>
              <a:rPr lang="en-US" altLang="zh-CN" dirty="0"/>
            </a:br>
            <a:endParaRPr lang="zh-CN" altLang="en-US" dirty="0"/>
          </a:p>
        </p:txBody>
      </p:sp>
      <p:sp>
        <p:nvSpPr>
          <p:cNvPr id="4" name="矩形 3"/>
          <p:cNvSpPr/>
          <p:nvPr/>
        </p:nvSpPr>
        <p:spPr>
          <a:xfrm>
            <a:off x="611560" y="926186"/>
            <a:ext cx="4833664" cy="1384995"/>
          </a:xfrm>
          <a:prstGeom prst="rect">
            <a:avLst/>
          </a:prstGeom>
        </p:spPr>
        <p:txBody>
          <a:bodyPr wrap="square">
            <a:spAutoFit/>
          </a:bodyPr>
          <a:lstStyle/>
          <a:p>
            <a:r>
              <a:rPr lang="zh-CN" altLang="en-US" sz="2800" dirty="0" smtClean="0">
                <a:solidFill>
                  <a:srgbClr val="C00000"/>
                </a:solidFill>
              </a:rPr>
              <a:t>案例</a:t>
            </a:r>
            <a:r>
              <a:rPr lang="en-US" altLang="zh-CN" sz="2800" dirty="0" smtClean="0">
                <a:solidFill>
                  <a:srgbClr val="C00000"/>
                </a:solidFill>
              </a:rPr>
              <a:t>——</a:t>
            </a:r>
            <a:r>
              <a:rPr lang="zh-CN" altLang="en-US" sz="2800" dirty="0" smtClean="0">
                <a:solidFill>
                  <a:srgbClr val="C00000"/>
                </a:solidFill>
              </a:rPr>
              <a:t>绩效</a:t>
            </a:r>
            <a:r>
              <a:rPr lang="zh-CN" altLang="en-US" sz="2800" dirty="0">
                <a:solidFill>
                  <a:srgbClr val="C00000"/>
                </a:solidFill>
              </a:rPr>
              <a:t>主义毁了索尼</a:t>
            </a:r>
            <a:r>
              <a:rPr lang="zh-CN" altLang="en-US" sz="2800" dirty="0" smtClean="0">
                <a:solidFill>
                  <a:srgbClr val="C00000"/>
                </a:solidFill>
              </a:rPr>
              <a:t>（</a:t>
            </a:r>
            <a:r>
              <a:rPr lang="zh-CN" altLang="en-US" sz="2800" dirty="0">
                <a:solidFill>
                  <a:srgbClr val="C00000"/>
                </a:solidFill>
              </a:rPr>
              <a:t>天外伺郎：</a:t>
            </a:r>
            <a:r>
              <a:rPr lang="en-US" altLang="zh-CN" sz="2800" dirty="0" smtClean="0">
                <a:solidFill>
                  <a:srgbClr val="C00000"/>
                </a:solidFill>
              </a:rPr>
              <a:t>2007</a:t>
            </a:r>
            <a:r>
              <a:rPr lang="zh-CN" altLang="en-US" sz="2800" dirty="0">
                <a:solidFill>
                  <a:srgbClr val="C00000"/>
                </a:solidFill>
              </a:rPr>
              <a:t>）</a:t>
            </a:r>
            <a:br>
              <a:rPr lang="zh-CN" altLang="en-US" sz="2800" dirty="0">
                <a:solidFill>
                  <a:srgbClr val="C00000"/>
                </a:solidFill>
              </a:rPr>
            </a:br>
            <a:endParaRPr lang="zh-CN" altLang="en-US" sz="2800" dirty="0">
              <a:solidFill>
                <a:srgbClr val="C00000"/>
              </a:solidFill>
            </a:endParaRPr>
          </a:p>
        </p:txBody>
      </p:sp>
      <p:sp>
        <p:nvSpPr>
          <p:cNvPr id="5" name="矩形 4"/>
          <p:cNvSpPr/>
          <p:nvPr/>
        </p:nvSpPr>
        <p:spPr>
          <a:xfrm>
            <a:off x="2857128" y="5949280"/>
            <a:ext cx="6035352" cy="83099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2400" dirty="0"/>
              <a:t>绩效主义：业务成果与金钱回报直接挂钩，职工为拿更多报酬而努力工作。</a:t>
            </a:r>
            <a:endParaRPr lang="en-US" altLang="zh-CN" sz="2400" dirty="0"/>
          </a:p>
        </p:txBody>
      </p:sp>
      <p:pic>
        <p:nvPicPr>
          <p:cNvPr id="7173" name="Picture 5" descr="小米KPI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9" y="761433"/>
            <a:ext cx="1944216" cy="127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643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3204" y="1489238"/>
            <a:ext cx="8229600" cy="4525963"/>
          </a:xfrm>
        </p:spPr>
        <p:txBody>
          <a:bodyPr>
            <a:normAutofit/>
          </a:bodyPr>
          <a:lstStyle/>
          <a:p>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zh-CN" altLang="en-US" dirty="0"/>
              <a:t>绩效转型</a:t>
            </a:r>
            <a:r>
              <a:rPr lang="en-US" altLang="zh-CN" dirty="0"/>
              <a:t>—</a:t>
            </a:r>
            <a:r>
              <a:rPr lang="zh-CN" altLang="en-US" dirty="0"/>
              <a:t>以用户为驱动的管理体系</a:t>
            </a:r>
            <a:r>
              <a:rPr lang="en-US" altLang="zh-CN" dirty="0"/>
              <a:t/>
            </a:r>
            <a:br>
              <a:rPr lang="en-US" altLang="zh-CN" dirty="0"/>
            </a:br>
            <a:endParaRPr lang="zh-CN" altLang="en-US" dirty="0"/>
          </a:p>
        </p:txBody>
      </p:sp>
      <p:sp>
        <p:nvSpPr>
          <p:cNvPr id="4" name="矩形 3"/>
          <p:cNvSpPr/>
          <p:nvPr/>
        </p:nvSpPr>
        <p:spPr>
          <a:xfrm>
            <a:off x="611560" y="926186"/>
            <a:ext cx="7992888" cy="523220"/>
          </a:xfrm>
          <a:prstGeom prst="rect">
            <a:avLst/>
          </a:prstGeom>
        </p:spPr>
        <p:txBody>
          <a:bodyPr wrap="square">
            <a:spAutoFit/>
          </a:bodyPr>
          <a:lstStyle/>
          <a:p>
            <a:r>
              <a:rPr lang="zh-CN" altLang="en-US" sz="2800" dirty="0" smtClean="0">
                <a:solidFill>
                  <a:srgbClr val="C00000"/>
                </a:solidFill>
              </a:rPr>
              <a:t>案例</a:t>
            </a:r>
            <a:r>
              <a:rPr lang="en-US" altLang="zh-CN" sz="2800" dirty="0" smtClean="0">
                <a:solidFill>
                  <a:srgbClr val="C00000"/>
                </a:solidFill>
              </a:rPr>
              <a:t>——</a:t>
            </a:r>
            <a:r>
              <a:rPr lang="zh-CN" altLang="en-US" sz="2800" dirty="0" smtClean="0">
                <a:solidFill>
                  <a:srgbClr val="C00000"/>
                </a:solidFill>
              </a:rPr>
              <a:t>小米传奇</a:t>
            </a:r>
            <a:endParaRPr lang="zh-CN" altLang="en-US" sz="2800" dirty="0">
              <a:solidFill>
                <a:srgbClr val="C00000"/>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46" y="1449406"/>
            <a:ext cx="7746887" cy="1630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046" y="3284984"/>
            <a:ext cx="7455370" cy="3358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726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3204" y="1489238"/>
            <a:ext cx="8229600" cy="4525963"/>
          </a:xfrm>
        </p:spPr>
        <p:txBody>
          <a:bodyPr>
            <a:normAutofit/>
          </a:bodyPr>
          <a:lstStyle/>
          <a:p>
            <a:endParaRPr lang="en-US" altLang="zh-CN" dirty="0" smtClean="0"/>
          </a:p>
          <a:p>
            <a:r>
              <a:rPr lang="zh-CN" altLang="en-US" dirty="0" smtClean="0"/>
              <a:t>不可思议的效率</a:t>
            </a:r>
            <a:endParaRPr lang="en-US" altLang="zh-CN" dirty="0" smtClean="0"/>
          </a:p>
          <a:p>
            <a:r>
              <a:rPr lang="zh-CN" altLang="en-US" dirty="0" smtClean="0"/>
              <a:t>但求热爱，不求回报</a:t>
            </a:r>
            <a:endParaRPr lang="zh-CN" altLang="en-US" dirty="0"/>
          </a:p>
        </p:txBody>
      </p:sp>
      <p:sp>
        <p:nvSpPr>
          <p:cNvPr id="3" name="标题 2"/>
          <p:cNvSpPr>
            <a:spLocks noGrp="1"/>
          </p:cNvSpPr>
          <p:nvPr>
            <p:ph type="title"/>
          </p:nvPr>
        </p:nvSpPr>
        <p:spPr/>
        <p:txBody>
          <a:bodyPr>
            <a:normAutofit fontScale="90000"/>
          </a:bodyPr>
          <a:lstStyle/>
          <a:p>
            <a:r>
              <a:rPr lang="zh-CN" altLang="en-US" dirty="0"/>
              <a:t>绩效转型</a:t>
            </a:r>
            <a:r>
              <a:rPr lang="en-US" altLang="zh-CN" dirty="0"/>
              <a:t>—</a:t>
            </a:r>
            <a:r>
              <a:rPr lang="zh-CN" altLang="en-US" dirty="0"/>
              <a:t>以用户为驱动的管理体系</a:t>
            </a:r>
            <a:r>
              <a:rPr lang="en-US" altLang="zh-CN" dirty="0"/>
              <a:t/>
            </a:r>
            <a:br>
              <a:rPr lang="en-US" altLang="zh-CN" dirty="0"/>
            </a:br>
            <a:endParaRPr lang="zh-CN" altLang="en-US" dirty="0"/>
          </a:p>
        </p:txBody>
      </p:sp>
      <p:sp>
        <p:nvSpPr>
          <p:cNvPr id="4" name="矩形 3"/>
          <p:cNvSpPr/>
          <p:nvPr/>
        </p:nvSpPr>
        <p:spPr>
          <a:xfrm>
            <a:off x="611560" y="926186"/>
            <a:ext cx="7992888" cy="523220"/>
          </a:xfrm>
          <a:prstGeom prst="rect">
            <a:avLst/>
          </a:prstGeom>
        </p:spPr>
        <p:txBody>
          <a:bodyPr wrap="square">
            <a:spAutoFit/>
          </a:bodyPr>
          <a:lstStyle/>
          <a:p>
            <a:r>
              <a:rPr lang="zh-CN" altLang="en-US" sz="2800" dirty="0" smtClean="0">
                <a:solidFill>
                  <a:srgbClr val="C00000"/>
                </a:solidFill>
              </a:rPr>
              <a:t>案例</a:t>
            </a:r>
            <a:r>
              <a:rPr lang="en-US" altLang="zh-CN" sz="2800" dirty="0" smtClean="0">
                <a:solidFill>
                  <a:srgbClr val="C00000"/>
                </a:solidFill>
              </a:rPr>
              <a:t>——</a:t>
            </a:r>
            <a:r>
              <a:rPr lang="zh-CN" altLang="en-US" sz="2800" dirty="0" smtClean="0">
                <a:solidFill>
                  <a:srgbClr val="C00000"/>
                </a:solidFill>
              </a:rPr>
              <a:t>最强自组织：中文字幕组</a:t>
            </a:r>
            <a:endParaRPr lang="zh-CN" altLang="en-US" sz="2800" dirty="0">
              <a:solidFill>
                <a:srgbClr val="C00000"/>
              </a:solidFill>
            </a:endParaRPr>
          </a:p>
        </p:txBody>
      </p:sp>
    </p:spTree>
    <p:extLst>
      <p:ext uri="{BB962C8B-B14F-4D97-AF65-F5344CB8AC3E}">
        <p14:creationId xmlns:p14="http://schemas.microsoft.com/office/powerpoint/2010/main" val="2733503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4525963"/>
          </a:xfrm>
        </p:spPr>
        <p:txBody>
          <a:bodyPr>
            <a:normAutofit lnSpcReduction="10000"/>
          </a:bodyPr>
          <a:lstStyle/>
          <a:p>
            <a:r>
              <a:rPr lang="zh-CN" altLang="en-US" sz="2800" dirty="0" smtClean="0"/>
              <a:t>企业文化无非是核心价值观，你怎么通过利益、通过名和利满足大家需要，让大家想要的东西和企业保持一致，这就是文化的成功。</a:t>
            </a:r>
            <a:endParaRPr lang="en-US" altLang="zh-CN" sz="2800" dirty="0" smtClean="0"/>
          </a:p>
          <a:p>
            <a:pPr algn="r"/>
            <a:r>
              <a:rPr lang="en-US" altLang="zh-CN" sz="2800" dirty="0"/>
              <a:t> </a:t>
            </a:r>
            <a:r>
              <a:rPr lang="en-US" altLang="zh-CN" sz="2800" dirty="0" smtClean="0"/>
              <a:t>                              ——</a:t>
            </a:r>
            <a:r>
              <a:rPr lang="zh-CN" altLang="en-US" sz="2800" dirty="0" smtClean="0"/>
              <a:t>柳传志</a:t>
            </a:r>
            <a:endParaRPr lang="en-US" altLang="zh-CN" sz="2800" dirty="0" smtClean="0"/>
          </a:p>
          <a:p>
            <a:endParaRPr lang="en-US" altLang="zh-CN" sz="2800" dirty="0"/>
          </a:p>
          <a:p>
            <a:r>
              <a:rPr lang="zh-CN" altLang="en-US" sz="2800" dirty="0" smtClean="0"/>
              <a:t>普通火车</a:t>
            </a:r>
            <a:endParaRPr lang="en-US" altLang="zh-CN" sz="2800" dirty="0" smtClean="0"/>
          </a:p>
          <a:p>
            <a:pPr lvl="1"/>
            <a:r>
              <a:rPr lang="zh-CN" altLang="en-US" sz="2800" dirty="0" smtClean="0"/>
              <a:t>火车跑得快，全靠车头带</a:t>
            </a:r>
            <a:endParaRPr lang="en-US" altLang="zh-CN" sz="2800" dirty="0" smtClean="0"/>
          </a:p>
          <a:p>
            <a:endParaRPr lang="en-US" altLang="zh-CN" sz="2800" dirty="0"/>
          </a:p>
          <a:p>
            <a:r>
              <a:rPr lang="zh-CN" altLang="en-US" sz="2800" dirty="0" smtClean="0"/>
              <a:t>动车</a:t>
            </a:r>
            <a:endParaRPr lang="en-US" altLang="zh-CN" sz="2800" dirty="0" smtClean="0"/>
          </a:p>
          <a:p>
            <a:pPr lvl="1"/>
            <a:r>
              <a:rPr lang="zh-CN" altLang="en-US" sz="2800" dirty="0" smtClean="0"/>
              <a:t>每节车厢都有发动机</a:t>
            </a:r>
            <a:endParaRPr lang="zh-CN" altLang="en-US" sz="2800" dirty="0"/>
          </a:p>
        </p:txBody>
      </p:sp>
      <p:sp>
        <p:nvSpPr>
          <p:cNvPr id="3" name="标题 2"/>
          <p:cNvSpPr>
            <a:spLocks noGrp="1"/>
          </p:cNvSpPr>
          <p:nvPr>
            <p:ph type="title"/>
          </p:nvPr>
        </p:nvSpPr>
        <p:spPr/>
        <p:txBody>
          <a:bodyPr>
            <a:normAutofit fontScale="90000"/>
          </a:bodyPr>
          <a:lstStyle/>
          <a:p>
            <a:r>
              <a:rPr lang="zh-CN" altLang="en-US" sz="3600" dirty="0"/>
              <a:t>文化转型</a:t>
            </a:r>
            <a:r>
              <a:rPr lang="en-US" altLang="zh-CN" sz="3600" dirty="0"/>
              <a:t>—</a:t>
            </a:r>
            <a:r>
              <a:rPr lang="zh-CN" altLang="en-US" sz="3600" dirty="0"/>
              <a:t>以互联网精神为土壤的文化重塑</a:t>
            </a:r>
            <a:r>
              <a:rPr lang="en-US" altLang="zh-CN" dirty="0"/>
              <a:t/>
            </a:r>
            <a:br>
              <a:rPr lang="en-US" altLang="zh-CN" dirty="0"/>
            </a:br>
            <a:endParaRPr lang="zh-CN" altLang="en-US" dirty="0"/>
          </a:p>
        </p:txBody>
      </p:sp>
    </p:spTree>
    <p:extLst>
      <p:ext uri="{BB962C8B-B14F-4D97-AF65-F5344CB8AC3E}">
        <p14:creationId xmlns:p14="http://schemas.microsoft.com/office/powerpoint/2010/main" val="2795959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组织转型</a:t>
            </a:r>
            <a:r>
              <a:rPr lang="en-US" altLang="zh-CN" dirty="0" smtClean="0"/>
              <a:t>—</a:t>
            </a:r>
            <a:r>
              <a:rPr lang="zh-CN" altLang="en-US" dirty="0" smtClean="0"/>
              <a:t>以用户为中心的组织变革</a:t>
            </a:r>
            <a:endParaRPr lang="en-US" altLang="zh-CN" dirty="0" smtClean="0"/>
          </a:p>
          <a:p>
            <a:r>
              <a:rPr lang="zh-CN" altLang="en-US" dirty="0"/>
              <a:t>绩效</a:t>
            </a:r>
            <a:r>
              <a:rPr lang="zh-CN" altLang="en-US" dirty="0" smtClean="0"/>
              <a:t>转型</a:t>
            </a:r>
            <a:r>
              <a:rPr lang="en-US" altLang="zh-CN" dirty="0" smtClean="0"/>
              <a:t>—</a:t>
            </a:r>
            <a:r>
              <a:rPr lang="zh-CN" altLang="en-US" dirty="0" smtClean="0"/>
              <a:t>以用户为驱动的管理体系</a:t>
            </a:r>
            <a:endParaRPr lang="en-US" altLang="zh-CN" dirty="0" smtClean="0"/>
          </a:p>
          <a:p>
            <a:r>
              <a:rPr lang="zh-CN" altLang="en-US" dirty="0" smtClean="0"/>
              <a:t>文化转型</a:t>
            </a:r>
            <a:r>
              <a:rPr lang="en-US" altLang="zh-CN" dirty="0" smtClean="0"/>
              <a:t>—</a:t>
            </a:r>
            <a:r>
              <a:rPr lang="zh-CN" altLang="en-US" dirty="0" smtClean="0"/>
              <a:t>以互联网精神为土壤的文化重塑</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主要内容</a:t>
            </a:r>
            <a:endParaRPr lang="zh-CN" altLang="en-US" dirty="0"/>
          </a:p>
        </p:txBody>
      </p:sp>
      <p:sp>
        <p:nvSpPr>
          <p:cNvPr id="4" name="矩形 3"/>
          <p:cNvSpPr/>
          <p:nvPr/>
        </p:nvSpPr>
        <p:spPr>
          <a:xfrm>
            <a:off x="899592" y="3501008"/>
            <a:ext cx="7416824" cy="201622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zh-CN" altLang="en-US" sz="2400" dirty="0" smtClean="0"/>
              <a:t>一切互联网的优势都是效率的优势，一切传统企业转型的问题最后都是组织的问题。</a:t>
            </a:r>
            <a:endParaRPr lang="en-US" altLang="zh-CN" sz="2400" dirty="0" smtClean="0"/>
          </a:p>
          <a:p>
            <a:pPr algn="r"/>
            <a:r>
              <a:rPr lang="en-US" altLang="zh-CN" sz="2400" dirty="0" smtClean="0"/>
              <a:t>——</a:t>
            </a:r>
            <a:r>
              <a:rPr lang="zh-CN" altLang="en-US" sz="2400" dirty="0" smtClean="0"/>
              <a:t>俞敏洪</a:t>
            </a:r>
            <a:endParaRPr lang="zh-CN" altLang="en-US" sz="2400" dirty="0"/>
          </a:p>
        </p:txBody>
      </p:sp>
    </p:spTree>
    <p:extLst>
      <p:ext uri="{BB962C8B-B14F-4D97-AF65-F5344CB8AC3E}">
        <p14:creationId xmlns:p14="http://schemas.microsoft.com/office/powerpoint/2010/main" val="7951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smtClean="0"/>
              <a:t>20</a:t>
            </a:r>
            <a:r>
              <a:rPr lang="zh-CN" altLang="en-US" dirty="0" smtClean="0"/>
              <a:t>世纪初，亨利</a:t>
            </a:r>
            <a:r>
              <a:rPr lang="en-US" altLang="zh-CN" dirty="0" smtClean="0"/>
              <a:t>.</a:t>
            </a:r>
            <a:r>
              <a:rPr lang="zh-CN" altLang="en-US" dirty="0" smtClean="0"/>
              <a:t>福特建立汽车生产线，让员工各司其职，形成组织架构的雏形。</a:t>
            </a:r>
            <a:endParaRPr lang="en-US" altLang="zh-CN" dirty="0" smtClean="0"/>
          </a:p>
          <a:p>
            <a:r>
              <a:rPr lang="zh-CN" altLang="en-US" dirty="0" smtClean="0"/>
              <a:t>工业经济时代</a:t>
            </a:r>
            <a:endParaRPr lang="en-US" altLang="zh-CN" dirty="0" smtClean="0"/>
          </a:p>
          <a:p>
            <a:pPr lvl="1"/>
            <a:r>
              <a:rPr lang="zh-CN" altLang="en-US" dirty="0" smtClean="0"/>
              <a:t>金字塔形组织结构，强调自上而下集中管理。高层产生决策，中层负责控制，底层负责执行。</a:t>
            </a:r>
            <a:endParaRPr lang="en-US" altLang="zh-CN" dirty="0" smtClean="0"/>
          </a:p>
          <a:p>
            <a:pPr lvl="1"/>
            <a:r>
              <a:rPr lang="zh-CN" altLang="en-US" dirty="0" smtClean="0"/>
              <a:t>特点</a:t>
            </a:r>
            <a:r>
              <a:rPr lang="zh-CN" altLang="en-US" dirty="0"/>
              <a:t>是分工和分权。</a:t>
            </a:r>
            <a:endParaRPr lang="en-US" altLang="zh-CN" dirty="0"/>
          </a:p>
          <a:p>
            <a:endParaRPr lang="en-US" altLang="zh-CN" dirty="0" smtClean="0"/>
          </a:p>
          <a:p>
            <a:r>
              <a:rPr lang="zh-CN" altLang="en-US" dirty="0" smtClean="0"/>
              <a:t>互联网时代</a:t>
            </a:r>
            <a:endParaRPr lang="en-US" altLang="zh-CN" dirty="0" smtClean="0"/>
          </a:p>
          <a:p>
            <a:pPr lvl="1"/>
            <a:r>
              <a:rPr lang="zh-CN" altLang="en-US" dirty="0" smtClean="0"/>
              <a:t>网状结构，组织结构扁平化，形成以客户、产品为中心的组织，形成组织生态圈。</a:t>
            </a:r>
            <a:endParaRPr lang="en-US" altLang="zh-CN" dirty="0" smtClean="0"/>
          </a:p>
          <a:p>
            <a:pPr lvl="1"/>
            <a:r>
              <a:rPr lang="zh-CN" altLang="en-US" dirty="0" smtClean="0"/>
              <a:t>倒三角方式。从员工产生决策源，再根据决策源调整公司战略和策略各个方面，从关注上级决策链转变为关注客户。</a:t>
            </a:r>
            <a:endParaRPr lang="zh-CN" altLang="en-US" dirty="0"/>
          </a:p>
        </p:txBody>
      </p:sp>
      <p:sp>
        <p:nvSpPr>
          <p:cNvPr id="3" name="标题 2"/>
          <p:cNvSpPr>
            <a:spLocks noGrp="1"/>
          </p:cNvSpPr>
          <p:nvPr>
            <p:ph type="title"/>
          </p:nvPr>
        </p:nvSpPr>
        <p:spPr/>
        <p:txBody>
          <a:bodyPr>
            <a:normAutofit fontScale="90000"/>
          </a:bodyPr>
          <a:lstStyle/>
          <a:p>
            <a:r>
              <a:rPr lang="zh-CN" altLang="en-US" dirty="0"/>
              <a:t>组织转型</a:t>
            </a:r>
            <a:r>
              <a:rPr lang="en-US" altLang="zh-CN" dirty="0"/>
              <a:t>—</a:t>
            </a:r>
            <a:r>
              <a:rPr lang="zh-CN" altLang="en-US" dirty="0"/>
              <a:t>以用户为中心的组织变革</a:t>
            </a:r>
          </a:p>
        </p:txBody>
      </p:sp>
    </p:spTree>
    <p:extLst>
      <p:ext uri="{BB962C8B-B14F-4D97-AF65-F5344CB8AC3E}">
        <p14:creationId xmlns:p14="http://schemas.microsoft.com/office/powerpoint/2010/main" val="1315524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435280" cy="5116024"/>
          </a:xfrm>
        </p:spPr>
        <p:txBody>
          <a:bodyPr>
            <a:normAutofit/>
          </a:bodyPr>
          <a:lstStyle/>
          <a:p>
            <a:r>
              <a:rPr lang="zh-CN" altLang="en-US" dirty="0" smtClean="0"/>
              <a:t>互联网时代的组织架构</a:t>
            </a:r>
            <a:r>
              <a:rPr lang="en-US" altLang="zh-CN" dirty="0" smtClean="0"/>
              <a:t>—</a:t>
            </a:r>
            <a:r>
              <a:rPr lang="zh-CN" altLang="en-US" dirty="0" smtClean="0"/>
              <a:t>自由联合体</a:t>
            </a:r>
            <a:endParaRPr lang="en-US" altLang="zh-CN" dirty="0" smtClean="0"/>
          </a:p>
          <a:p>
            <a:pPr lvl="1"/>
            <a:r>
              <a:rPr lang="zh-CN" altLang="en-US" dirty="0" smtClean="0"/>
              <a:t>组织的核心从围绕产品和服务转为围绕用户和员工的价值创造</a:t>
            </a:r>
            <a:endParaRPr lang="en-US" altLang="zh-CN" dirty="0" smtClean="0"/>
          </a:p>
          <a:p>
            <a:pPr lvl="1"/>
            <a:r>
              <a:rPr lang="zh-CN" altLang="en-US" dirty="0" smtClean="0"/>
              <a:t>组织结构从复杂、多层次转向去中心化、扁平化、敏捷化</a:t>
            </a:r>
            <a:endParaRPr lang="en-US" altLang="zh-CN" dirty="0" smtClean="0"/>
          </a:p>
          <a:p>
            <a:pPr lvl="1"/>
            <a:r>
              <a:rPr lang="zh-CN" altLang="en-US" dirty="0" smtClean="0"/>
              <a:t>组织全力重心呈现倒三角，真正授权给最理解用户和最了解市场的人。</a:t>
            </a:r>
            <a:endParaRPr lang="en-US" altLang="zh-CN" dirty="0" smtClean="0"/>
          </a:p>
          <a:p>
            <a:pPr lvl="1"/>
            <a:r>
              <a:rPr lang="zh-CN" altLang="en-US" dirty="0" smtClean="0"/>
              <a:t>组织内外部沟通无边界，五障碍，内部沟通和交易成本最小化</a:t>
            </a:r>
            <a:endParaRPr lang="en-US" altLang="zh-CN" dirty="0" smtClean="0"/>
          </a:p>
          <a:p>
            <a:pPr lvl="1"/>
            <a:r>
              <a:rPr lang="zh-CN" altLang="en-US" dirty="0" smtClean="0"/>
              <a:t>组织协同从单一线性协同转向跨部门、跨业务、跨团队的立体化协同。</a:t>
            </a:r>
            <a:endParaRPr lang="en-US" altLang="zh-CN" dirty="0" smtClean="0"/>
          </a:p>
          <a:p>
            <a:pPr lvl="1"/>
            <a:r>
              <a:rPr lang="zh-CN" altLang="en-US" dirty="0" smtClean="0"/>
              <a:t>组织从封闭走向开放式的有机生态系统</a:t>
            </a:r>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zh-CN" altLang="en-US" dirty="0"/>
              <a:t>组织转型</a:t>
            </a:r>
            <a:r>
              <a:rPr lang="en-US" altLang="zh-CN" dirty="0"/>
              <a:t>—</a:t>
            </a:r>
            <a:r>
              <a:rPr lang="zh-CN" altLang="en-US" dirty="0"/>
              <a:t>以用户为中心的组织变革</a:t>
            </a:r>
          </a:p>
        </p:txBody>
      </p:sp>
    </p:spTree>
    <p:extLst>
      <p:ext uri="{BB962C8B-B14F-4D97-AF65-F5344CB8AC3E}">
        <p14:creationId xmlns:p14="http://schemas.microsoft.com/office/powerpoint/2010/main" val="1865685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29244" y="1052736"/>
            <a:ext cx="8229600" cy="4693319"/>
          </a:xfrm>
        </p:spPr>
        <p:txBody>
          <a:bodyPr>
            <a:normAutofit/>
          </a:bodyPr>
          <a:lstStyle/>
          <a:p>
            <a:r>
              <a:rPr lang="zh-CN" altLang="en-US" sz="2400" dirty="0"/>
              <a:t>腾讯组织架构调整：事业群制布局六大业务</a:t>
            </a:r>
            <a:r>
              <a:rPr lang="zh-CN" altLang="en-US" sz="2400" dirty="0" smtClean="0"/>
              <a:t>领域（</a:t>
            </a:r>
            <a:r>
              <a:rPr lang="en-US" altLang="zh-CN" sz="2400" dirty="0" smtClean="0"/>
              <a:t>2012)</a:t>
            </a:r>
            <a:endParaRPr lang="zh-CN" altLang="en-US" sz="2400" dirty="0"/>
          </a:p>
        </p:txBody>
      </p:sp>
      <p:sp>
        <p:nvSpPr>
          <p:cNvPr id="3" name="标题 2"/>
          <p:cNvSpPr>
            <a:spLocks noGrp="1"/>
          </p:cNvSpPr>
          <p:nvPr>
            <p:ph type="title"/>
          </p:nvPr>
        </p:nvSpPr>
        <p:spPr/>
        <p:txBody>
          <a:bodyPr/>
          <a:lstStyle/>
          <a:p>
            <a:r>
              <a:rPr lang="zh-CN" altLang="en-US" dirty="0" smtClean="0"/>
              <a:t>腾讯</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965" y="1556792"/>
            <a:ext cx="7200725" cy="3109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233" y="4797152"/>
            <a:ext cx="7174457"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28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68760"/>
            <a:ext cx="8229600" cy="5256584"/>
          </a:xfrm>
        </p:spPr>
        <p:txBody>
          <a:bodyPr>
            <a:normAutofit fontScale="77500" lnSpcReduction="20000"/>
          </a:bodyPr>
          <a:lstStyle/>
          <a:p>
            <a:r>
              <a:rPr lang="en-US" altLang="zh-CN" dirty="0"/>
              <a:t>2012</a:t>
            </a:r>
            <a:r>
              <a:rPr lang="zh-CN" altLang="en-US" dirty="0"/>
              <a:t>年，阿里巴巴被拆分为“七剑”；</a:t>
            </a:r>
            <a:r>
              <a:rPr lang="en-US" altLang="zh-CN" dirty="0"/>
              <a:t>2013</a:t>
            </a:r>
            <a:r>
              <a:rPr lang="zh-CN" altLang="en-US" dirty="0"/>
              <a:t>年，拆分成</a:t>
            </a:r>
            <a:r>
              <a:rPr lang="en-US" altLang="zh-CN" dirty="0"/>
              <a:t>25</a:t>
            </a:r>
            <a:r>
              <a:rPr lang="zh-CN" altLang="en-US" dirty="0"/>
              <a:t>个事业</a:t>
            </a:r>
            <a:r>
              <a:rPr lang="zh-CN" altLang="en-US" dirty="0" smtClean="0"/>
              <a:t>部</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传统组织形式特点：</a:t>
            </a:r>
            <a:endParaRPr lang="en-US" altLang="zh-CN" dirty="0"/>
          </a:p>
          <a:p>
            <a:pPr lvl="1"/>
            <a:r>
              <a:rPr lang="zh-CN" altLang="en-US" dirty="0"/>
              <a:t>控制和命令，管理工具是计划和预算</a:t>
            </a:r>
            <a:endParaRPr lang="en-US" altLang="zh-CN" dirty="0"/>
          </a:p>
          <a:p>
            <a:pPr lvl="1"/>
            <a:r>
              <a:rPr lang="zh-CN" altLang="en-US" dirty="0"/>
              <a:t>自上而下整合资源</a:t>
            </a:r>
            <a:endParaRPr lang="en-US" altLang="zh-CN" dirty="0"/>
          </a:p>
          <a:p>
            <a:r>
              <a:rPr lang="zh-CN" altLang="en-US" dirty="0"/>
              <a:t>新型组织形式特点：</a:t>
            </a:r>
            <a:endParaRPr lang="en-US" altLang="zh-CN" dirty="0"/>
          </a:p>
          <a:p>
            <a:pPr lvl="1"/>
            <a:r>
              <a:rPr lang="zh-CN" altLang="en-US" dirty="0"/>
              <a:t>通过激发、鼓励、指明方向的自下而上的形式</a:t>
            </a:r>
            <a:endParaRPr lang="en-US" altLang="zh-CN" dirty="0"/>
          </a:p>
          <a:p>
            <a:pPr lvl="1"/>
            <a:r>
              <a:rPr lang="zh-CN" altLang="en-US" dirty="0"/>
              <a:t>自下而上聚合资源</a:t>
            </a:r>
            <a:endParaRPr lang="en-US" altLang="zh-CN" dirty="0"/>
          </a:p>
          <a:p>
            <a:pPr lvl="1"/>
            <a:r>
              <a:rPr lang="zh-CN" altLang="en-US" dirty="0"/>
              <a:t>大平台</a:t>
            </a:r>
            <a:r>
              <a:rPr lang="en-US" altLang="zh-CN" dirty="0"/>
              <a:t>+</a:t>
            </a:r>
            <a:r>
              <a:rPr lang="zh-CN" altLang="en-US" dirty="0"/>
              <a:t>小团队</a:t>
            </a:r>
          </a:p>
        </p:txBody>
      </p:sp>
      <p:sp>
        <p:nvSpPr>
          <p:cNvPr id="3" name="标题 2"/>
          <p:cNvSpPr>
            <a:spLocks noGrp="1"/>
          </p:cNvSpPr>
          <p:nvPr>
            <p:ph type="title"/>
          </p:nvPr>
        </p:nvSpPr>
        <p:spPr/>
        <p:txBody>
          <a:bodyPr/>
          <a:lstStyle/>
          <a:p>
            <a:r>
              <a:rPr lang="zh-CN" altLang="en-US" dirty="0" smtClean="0"/>
              <a:t>阿里巴巴</a:t>
            </a: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75" y="1941190"/>
            <a:ext cx="3615683" cy="2002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941190"/>
            <a:ext cx="28194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491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smtClean="0"/>
              <a:t>小米</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3" y="1484784"/>
            <a:ext cx="8280920"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9774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海尔</a:t>
            </a:r>
          </a:p>
        </p:txBody>
      </p:sp>
      <p:pic>
        <p:nvPicPr>
          <p:cNvPr id="2054" name="Picture 6" descr="查看源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268760"/>
            <a:ext cx="7776864" cy="47572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查看源图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1682" y="2708920"/>
            <a:ext cx="440092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547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80728"/>
            <a:ext cx="8229600" cy="4525963"/>
          </a:xfrm>
        </p:spPr>
        <p:txBody>
          <a:bodyPr/>
          <a:lstStyle/>
          <a:p>
            <a:r>
              <a:rPr lang="en-US" altLang="zh-CN" dirty="0" smtClean="0"/>
              <a:t>web</a:t>
            </a:r>
            <a:r>
              <a:rPr lang="zh-CN" altLang="en-US" dirty="0"/>
              <a:t>设计师</a:t>
            </a:r>
            <a:r>
              <a:rPr lang="en-US" altLang="zh-CN" dirty="0"/>
              <a:t>Manu </a:t>
            </a:r>
            <a:r>
              <a:rPr lang="en-US" altLang="zh-CN" dirty="0" smtClean="0"/>
              <a:t>Cornet</a:t>
            </a:r>
            <a:r>
              <a:rPr lang="zh-CN" altLang="en-US" dirty="0" smtClean="0"/>
              <a:t>绘制</a:t>
            </a:r>
            <a:endParaRPr lang="zh-CN" altLang="en-US" dirty="0"/>
          </a:p>
        </p:txBody>
      </p:sp>
      <p:sp>
        <p:nvSpPr>
          <p:cNvPr id="3" name="标题 2"/>
          <p:cNvSpPr>
            <a:spLocks noGrp="1"/>
          </p:cNvSpPr>
          <p:nvPr>
            <p:ph type="title"/>
          </p:nvPr>
        </p:nvSpPr>
        <p:spPr/>
        <p:txBody>
          <a:bodyPr>
            <a:normAutofit fontScale="90000"/>
          </a:bodyPr>
          <a:lstStyle/>
          <a:p>
            <a:r>
              <a:rPr lang="zh-CN" altLang="en-US" dirty="0"/>
              <a:t>美国科技公司的组织</a:t>
            </a:r>
            <a:r>
              <a:rPr lang="zh-CN" altLang="en-US" dirty="0" smtClean="0"/>
              <a:t>结构图</a:t>
            </a:r>
            <a:r>
              <a:rPr lang="zh-CN" altLang="en-US" dirty="0"/>
              <a:t/>
            </a:r>
            <a:br>
              <a:rPr lang="zh-CN" altLang="en-US" dirty="0"/>
            </a:br>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700808"/>
            <a:ext cx="7416824" cy="4676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1208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TotalTime>
  <Words>1729</Words>
  <Application>Microsoft Office PowerPoint</Application>
  <PresentationFormat>全屏显示(4:3)</PresentationFormat>
  <Paragraphs>110</Paragraphs>
  <Slides>14</Slides>
  <Notes>14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聚合</vt:lpstr>
      <vt:lpstr>第5讲  基于互联网思维的管理模式</vt:lpstr>
      <vt:lpstr>主要内容</vt:lpstr>
      <vt:lpstr>组织转型—以用户为中心的组织变革</vt:lpstr>
      <vt:lpstr>组织转型—以用户为中心的组织变革</vt:lpstr>
      <vt:lpstr>腾讯</vt:lpstr>
      <vt:lpstr>阿里巴巴</vt:lpstr>
      <vt:lpstr>小米</vt:lpstr>
      <vt:lpstr>海尔</vt:lpstr>
      <vt:lpstr>美国科技公司的组织结构图 </vt:lpstr>
      <vt:lpstr>未来的组织—蜂群组织</vt:lpstr>
      <vt:lpstr>绩效转型—以用户为驱动的管理体系 </vt:lpstr>
      <vt:lpstr>绩效转型—以用户为驱动的管理体系 </vt:lpstr>
      <vt:lpstr>绩效转型—以用户为驱动的管理体系 </vt:lpstr>
      <vt:lpstr>文化转型—以互联网精神为土壤的文化重塑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互联网转型—商业模式</dc:title>
  <dc:creator>hxl</dc:creator>
  <cp:lastModifiedBy>hxl</cp:lastModifiedBy>
  <cp:revision>28</cp:revision>
  <dcterms:created xsi:type="dcterms:W3CDTF">2018-08-02T13:13:21Z</dcterms:created>
  <dcterms:modified xsi:type="dcterms:W3CDTF">2018-10-18T10:55:13Z</dcterms:modified>
</cp:coreProperties>
</file>