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notesMasterIdLst>
    <p:notesMasterId r:id="rId30"/>
  </p:notesMasterIdLst>
  <p:sldIdLst>
    <p:sldId id="256" r:id="rId2"/>
    <p:sldId id="257" r:id="rId3"/>
    <p:sldId id="278"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3" r:id="rId19"/>
    <p:sldId id="280" r:id="rId20"/>
    <p:sldId id="281" r:id="rId21"/>
    <p:sldId id="274" r:id="rId22"/>
    <p:sldId id="282" r:id="rId23"/>
    <p:sldId id="284" r:id="rId24"/>
    <p:sldId id="283" r:id="rId25"/>
    <p:sldId id="275" r:id="rId26"/>
    <p:sldId id="272" r:id="rId27"/>
    <p:sldId id="276" r:id="rId28"/>
    <p:sldId id="27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58" autoAdjust="0"/>
  </p:normalViewPr>
  <p:slideViewPr>
    <p:cSldViewPr>
      <p:cViewPr varScale="1">
        <p:scale>
          <a:sx n="56" d="100"/>
          <a:sy n="56" d="100"/>
        </p:scale>
        <p:origin x="-17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6757DA-904B-47EC-A41F-F413A688B9D9}"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BFA2D-5668-40D4-BC55-9F75E412D0DC}" type="slidenum">
              <a:rPr lang="zh-CN" altLang="en-US" smtClean="0"/>
              <a:t>‹#›</a:t>
            </a:fld>
            <a:endParaRPr lang="zh-CN" altLang="en-US"/>
          </a:p>
        </p:txBody>
      </p:sp>
    </p:spTree>
    <p:extLst>
      <p:ext uri="{BB962C8B-B14F-4D97-AF65-F5344CB8AC3E}">
        <p14:creationId xmlns:p14="http://schemas.microsoft.com/office/powerpoint/2010/main" val="63596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企业品牌也包含着企业的文化和价值观，好的企业会有社会责任感，而不仅是用收入和利润来衡量发展结果。是否为世界做出了贡献是品牌价值观的重要衡量指标。</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4</a:t>
            </a:fld>
            <a:endParaRPr lang="zh-CN" altLang="en-US"/>
          </a:p>
        </p:txBody>
      </p:sp>
    </p:spTree>
    <p:extLst>
      <p:ext uri="{BB962C8B-B14F-4D97-AF65-F5344CB8AC3E}">
        <p14:creationId xmlns:p14="http://schemas.microsoft.com/office/powerpoint/2010/main" val="23436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PC</a:t>
            </a:r>
            <a:r>
              <a:rPr lang="zh-CN" altLang="en-US" dirty="0" smtClean="0"/>
              <a:t>互联网时代的社群，主要的形态是社区，比如天涯社区、百度贴吧等，到了移动终端时期，互联网就是我们身体的一部分，是肢体和思想的延伸，几乎可以做到无时无刻、随时随地在线。而你的朋友圈在移动互联中的关系，也许相互之间远隔千里，但基本上是你的朋友或朋友的朋友，也就是说，彼此之间是通过某种纽带而联接在一起的。这种关系，就很像村落时代的关系，就算不是很熟，但寻根溯源，差不多都有点沾亲带故的。</a:t>
            </a:r>
          </a:p>
          <a:p>
            <a:r>
              <a:rPr lang="zh-CN" altLang="en-US" dirty="0" smtClean="0"/>
              <a:t>在这样一个村落中，有懒汉，有能人，有铁匠，有当铺，有米店，铁匠知道你家的铁钯什么时候该坏，米店知道你什么时候要断粮，赊个账、借个东西都不是问题。这就是建立在社群基础上的信任。</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17</a:t>
            </a:fld>
            <a:endParaRPr lang="zh-CN" altLang="en-US"/>
          </a:p>
        </p:txBody>
      </p:sp>
    </p:spTree>
    <p:extLst>
      <p:ext uri="{BB962C8B-B14F-4D97-AF65-F5344CB8AC3E}">
        <p14:creationId xmlns:p14="http://schemas.microsoft.com/office/powerpoint/2010/main" val="266423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现如今社群营销的成功的案例有很多。鹿晗社群、酣客公社、罗辑思维、小米。</a:t>
            </a:r>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18</a:t>
            </a:fld>
            <a:endParaRPr lang="zh-CN" altLang="en-US"/>
          </a:p>
        </p:txBody>
      </p:sp>
    </p:spTree>
    <p:extLst>
      <p:ext uri="{BB962C8B-B14F-4D97-AF65-F5344CB8AC3E}">
        <p14:creationId xmlns:p14="http://schemas.microsoft.com/office/powerpoint/2010/main" val="168409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除了疯狂的数据之外，还有大型活动时的粉丝自动且有序，粉丝行动的规律和统一性，在粉丝集体行动中，他们形成了统一的价值观和行事风格。这很符合社群理念</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19</a:t>
            </a:fld>
            <a:endParaRPr lang="zh-CN" altLang="en-US"/>
          </a:p>
        </p:txBody>
      </p:sp>
    </p:spTree>
    <p:extLst>
      <p:ext uri="{BB962C8B-B14F-4D97-AF65-F5344CB8AC3E}">
        <p14:creationId xmlns:p14="http://schemas.microsoft.com/office/powerpoint/2010/main" val="308298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酣客公社已成为首屈一指的中年粉丝群体和中年企业家粉丝群体。产品定位：匠心，逼格，情怀和温度感；酣客酒仅售</a:t>
            </a:r>
            <a:r>
              <a:rPr lang="en-US" altLang="zh-CN" dirty="0" smtClean="0"/>
              <a:t>199</a:t>
            </a:r>
            <a:r>
              <a:rPr lang="zh-CN" altLang="en-US" dirty="0" smtClean="0"/>
              <a:t>元的可以</a:t>
            </a:r>
            <a:r>
              <a:rPr lang="en-US" altLang="zh-CN" dirty="0" smtClean="0"/>
              <a:t>PK</a:t>
            </a:r>
            <a:r>
              <a:rPr lang="zh-CN" altLang="en-US" dirty="0" smtClean="0"/>
              <a:t>茅台的极致白酒；</a:t>
            </a:r>
            <a:r>
              <a:rPr lang="en-US" altLang="zh-CN" dirty="0" smtClean="0"/>
              <a:t>FFC</a:t>
            </a:r>
            <a:r>
              <a:rPr lang="zh-CN" altLang="en-US" dirty="0" smtClean="0"/>
              <a:t>的运作模式、去中间商化、粉丝化、互联网化运作等做法带来的超常营销模式。一个超级铁粉把他的朋友们拉到微信群，一起玩酒，一起讨论商业趋势，是自由产生的。简单认为通过粉丝卖给顾客。</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20</a:t>
            </a:fld>
            <a:endParaRPr lang="zh-CN" altLang="en-US"/>
          </a:p>
        </p:txBody>
      </p:sp>
    </p:spTree>
    <p:extLst>
      <p:ext uri="{BB962C8B-B14F-4D97-AF65-F5344CB8AC3E}">
        <p14:creationId xmlns:p14="http://schemas.microsoft.com/office/powerpoint/2010/main" val="2896886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一、社群电商怎么玩 </a:t>
            </a:r>
          </a:p>
          <a:p>
            <a:r>
              <a:rPr lang="zh-CN" altLang="en-US" dirty="0" smtClean="0"/>
              <a:t>新营销教父赛斯</a:t>
            </a:r>
            <a:r>
              <a:rPr lang="en-US" altLang="zh-CN" dirty="0" smtClean="0"/>
              <a:t>·</a:t>
            </a:r>
            <a:r>
              <a:rPr lang="zh-CN" altLang="en-US" dirty="0" smtClean="0"/>
              <a:t>高汀认为，社会是由人组成的，人依附于各种组织。一群人要形成社群，只需要两个条件：共同兴趣和沟通方式。人们期待着关联，期待着变化，人之本性就是要有归属感。</a:t>
            </a:r>
            <a:r>
              <a:rPr lang="zh-CN" altLang="en-US" dirty="0" smtClean="0">
                <a:solidFill>
                  <a:srgbClr val="FF0000"/>
                </a:solidFill>
              </a:rPr>
              <a:t>社群电商运营核心要素。</a:t>
            </a:r>
            <a:r>
              <a:rPr lang="zh-CN" altLang="en-US" dirty="0" smtClean="0"/>
              <a:t>只用了不到</a:t>
            </a:r>
            <a:r>
              <a:rPr lang="en-US" altLang="zh-CN" dirty="0" smtClean="0"/>
              <a:t>1</a:t>
            </a:r>
            <a:r>
              <a:rPr lang="zh-CN" altLang="en-US" dirty="0" smtClean="0"/>
              <a:t>年时间，“罗辑思维</a:t>
            </a:r>
            <a:r>
              <a:rPr lang="en-US" altLang="zh-CN" dirty="0" smtClean="0"/>
              <a:t>"</a:t>
            </a:r>
            <a:r>
              <a:rPr lang="zh-CN" altLang="en-US" dirty="0" smtClean="0"/>
              <a:t>就完成了跳跃式发展一一从一款互联网自录产品，逐渐延伸为最先锋的中国互联网趋势社群第一品牌。</a:t>
            </a:r>
            <a:endParaRPr lang="en-US" altLang="zh-CN" dirty="0" smtClean="0"/>
          </a:p>
          <a:p>
            <a:r>
              <a:rPr lang="zh-CN" altLang="en-US" dirty="0" smtClean="0">
                <a:solidFill>
                  <a:srgbClr val="FF0000"/>
                </a:solidFill>
              </a:rPr>
              <a:t>逻辑思维：从聚粉造群（吸引关注、参与和体验）；到量身定制（引导深度参与）；以机制化的产品和服务创造饥渴，以与泪花营销制造更大规模的追捧，以免费、福利、增值服务等利益分享制造粘性。</a:t>
            </a:r>
            <a:endParaRPr lang="en-US" altLang="zh-CN" dirty="0" smtClean="0">
              <a:solidFill>
                <a:srgbClr val="FF0000"/>
              </a:solidFill>
            </a:endParaRPr>
          </a:p>
          <a:p>
            <a:endParaRPr lang="en-US" altLang="zh-CN" dirty="0" smtClean="0">
              <a:solidFill>
                <a:srgbClr val="FF0000"/>
              </a:solidFill>
            </a:endParaRPr>
          </a:p>
          <a:p>
            <a:endParaRPr lang="zh-CN" altLang="en-US" dirty="0" smtClean="0">
              <a:solidFill>
                <a:srgbClr val="FF0000"/>
              </a:solidFill>
            </a:endParaRPr>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D59511-5835-4DD0-9188-3F6658DD9234}" type="slidenum">
              <a:rPr lang="zh-CN" altLang="en-US" smtClean="0"/>
              <a:pPr/>
              <a:t>21</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罗辑思维的社群模式，本质上是让用户尝试着去思考，社群定位白领用户，这一点就注定了用户基本上是主动参与其中的。罗辑思维的社群在肉体上给用户的满足也依然是参与感的打造，在学习知识方面，除了长期提供给用户高大尚与然并卵的逻辑思维，有时也会有一些接地气的生活知识传递；在逻辑共鸣方面，通过</a:t>
            </a:r>
            <a:r>
              <a:rPr lang="en-US" altLang="zh-CN" sz="1200" b="0" i="0" u="none" strike="noStrike" kern="1200" dirty="0" smtClean="0">
                <a:solidFill>
                  <a:schemeClr val="tx1"/>
                </a:solidFill>
                <a:effectLst/>
                <a:latin typeface="+mn-lt"/>
                <a:ea typeface="+mn-ea"/>
                <a:cs typeface="+mn-cs"/>
              </a:rPr>
              <a:t>60</a:t>
            </a:r>
            <a:r>
              <a:rPr lang="zh-CN" altLang="en-US" sz="1200" b="0" i="0" u="none" strike="noStrike" kern="1200" dirty="0" smtClean="0">
                <a:solidFill>
                  <a:schemeClr val="tx1"/>
                </a:solidFill>
                <a:effectLst/>
                <a:latin typeface="+mn-lt"/>
                <a:ea typeface="+mn-ea"/>
                <a:cs typeface="+mn-cs"/>
              </a:rPr>
              <a:t>秒的讲故事来占领用户的琐碎时间，在故事的逻辑层面上简单易懂，最后听完了语音还可以回复关键字看文章，进一步的来加强深度的共鸣。在精神层面上的满足依然是人性的优越感的打造，因为是白领人群，所以符合白领特征的就会被提炼出来。比如用户会为精神上的匮乏而寻找一个希望的寄托，因忙碌而找一个偷懒的理由，希望自己也会成为一个逻辑大师，让自己试着去思考一些问题。其实罗辑思维的社群本身已经比小米的社群进化了很多，因为罗辑思维的社群是以占领用户的心智为基础的，因此更具备忠诚性。</a:t>
            </a:r>
            <a:endParaRPr lang="en-US"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22</a:t>
            </a:fld>
            <a:endParaRPr lang="zh-CN" altLang="en-US"/>
          </a:p>
        </p:txBody>
      </p:sp>
    </p:spTree>
    <p:extLst>
      <p:ext uri="{BB962C8B-B14F-4D97-AF65-F5344CB8AC3E}">
        <p14:creationId xmlns:p14="http://schemas.microsoft.com/office/powerpoint/2010/main" val="1854245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0" i="0" u="none" strike="noStrike" kern="1200" dirty="0" smtClean="0">
                <a:solidFill>
                  <a:schemeClr val="tx1"/>
                </a:solidFill>
                <a:effectLst/>
                <a:latin typeface="+mn-lt"/>
                <a:ea typeface="+mn-ea"/>
                <a:cs typeface="+mn-cs"/>
              </a:rPr>
              <a:t>逻辑思维虽然形成了一个大社群，也进行了商业化运作，但初期包括到目前还是有中心的，那就是罗胖本人，以其每日有料有货有态度的罗辑语音加上不断推陈出新的粉丝运作手法让行业内外目瞪口呆。</a:t>
            </a:r>
          </a:p>
          <a:p>
            <a:pPr latinLnBrk="0"/>
            <a:r>
              <a:rPr lang="zh-CN" altLang="en-US" sz="1200" b="0" i="0" u="none" strike="noStrike" kern="1200" dirty="0" smtClean="0">
                <a:solidFill>
                  <a:schemeClr val="tx1"/>
                </a:solidFill>
                <a:effectLst/>
                <a:latin typeface="+mn-lt"/>
                <a:ea typeface="+mn-ea"/>
                <a:cs typeface="+mn-cs"/>
              </a:rPr>
              <a:t>据说罗辑思维估值上亿，而其最大的价值，就是构建了一个顶级的微信社群。而罗辑思维是如何构建社群的呢？主要有三步。</a:t>
            </a:r>
          </a:p>
          <a:p>
            <a:pPr latinLnBrk="0"/>
            <a:r>
              <a:rPr lang="zh-CN" altLang="en-US" sz="1200" b="0" i="0" u="none" strike="noStrike" kern="1200" dirty="0" smtClean="0">
                <a:solidFill>
                  <a:schemeClr val="tx1"/>
                </a:solidFill>
                <a:effectLst/>
                <a:latin typeface="+mn-lt"/>
                <a:ea typeface="+mn-ea"/>
                <a:cs typeface="+mn-cs"/>
              </a:rPr>
              <a:t>其一，选人</a:t>
            </a:r>
          </a:p>
          <a:p>
            <a:pPr latinLnBrk="0"/>
            <a:r>
              <a:rPr lang="zh-CN" altLang="en-US" sz="1200" b="0" i="0" u="none" strike="noStrike" kern="1200" dirty="0" smtClean="0">
                <a:solidFill>
                  <a:schemeClr val="tx1"/>
                </a:solidFill>
                <a:effectLst/>
                <a:latin typeface="+mn-lt"/>
                <a:ea typeface="+mn-ea"/>
                <a:cs typeface="+mn-cs"/>
              </a:rPr>
              <a:t>罗辑思维的用户主要是</a:t>
            </a:r>
            <a:r>
              <a:rPr lang="en-US" altLang="zh-CN" sz="1200" b="0" i="0" u="none" strike="noStrike" kern="1200" dirty="0" smtClean="0">
                <a:solidFill>
                  <a:schemeClr val="tx1"/>
                </a:solidFill>
                <a:effectLst/>
                <a:latin typeface="+mn-lt"/>
                <a:ea typeface="+mn-ea"/>
                <a:cs typeface="+mn-cs"/>
              </a:rPr>
              <a:t>85</a:t>
            </a:r>
            <a:r>
              <a:rPr lang="zh-CN" altLang="en-US" sz="1200" b="0" i="0" u="none" strike="noStrike" kern="1200" dirty="0" smtClean="0">
                <a:solidFill>
                  <a:schemeClr val="tx1"/>
                </a:solidFill>
                <a:effectLst/>
                <a:latin typeface="+mn-lt"/>
                <a:ea typeface="+mn-ea"/>
                <a:cs typeface="+mn-cs"/>
              </a:rPr>
              <a:t>后“爱读书的人”，这群人有共同的价值观、爱好，热爱知识类产品；会员加入要交钱，分</a:t>
            </a:r>
            <a:r>
              <a:rPr lang="en-US" altLang="zh-CN" sz="1200" b="0" i="0" u="none" strike="noStrike" kern="1200" dirty="0" smtClean="0">
                <a:solidFill>
                  <a:schemeClr val="tx1"/>
                </a:solidFill>
                <a:effectLst/>
                <a:latin typeface="+mn-lt"/>
                <a:ea typeface="+mn-ea"/>
                <a:cs typeface="+mn-cs"/>
              </a:rPr>
              <a:t>200</a:t>
            </a:r>
            <a:r>
              <a:rPr lang="zh-CN" altLang="en-US" sz="1200" b="0" i="0" u="none" strike="noStrike" kern="1200" dirty="0" smtClean="0">
                <a:solidFill>
                  <a:schemeClr val="tx1"/>
                </a:solidFill>
                <a:effectLst/>
                <a:latin typeface="+mn-lt"/>
                <a:ea typeface="+mn-ea"/>
                <a:cs typeface="+mn-cs"/>
              </a:rPr>
              <a:t>元和</a:t>
            </a:r>
            <a:r>
              <a:rPr lang="en-US" altLang="zh-CN" sz="1200" b="0" i="0" u="none" strike="noStrike" kern="1200" dirty="0" smtClean="0">
                <a:solidFill>
                  <a:schemeClr val="tx1"/>
                </a:solidFill>
                <a:effectLst/>
                <a:latin typeface="+mn-lt"/>
                <a:ea typeface="+mn-ea"/>
                <a:cs typeface="+mn-cs"/>
              </a:rPr>
              <a:t>1200</a:t>
            </a:r>
            <a:r>
              <a:rPr lang="zh-CN" altLang="en-US" sz="1200" b="0" i="0" u="none" strike="noStrike" kern="1200" dirty="0" smtClean="0">
                <a:solidFill>
                  <a:schemeClr val="tx1"/>
                </a:solidFill>
                <a:effectLst/>
                <a:latin typeface="+mn-lt"/>
                <a:ea typeface="+mn-ea"/>
                <a:cs typeface="+mn-cs"/>
              </a:rPr>
              <a:t>元，确保会员能真正付出行动。</a:t>
            </a:r>
          </a:p>
          <a:p>
            <a:pPr latinLnBrk="0"/>
            <a:r>
              <a:rPr lang="zh-CN" altLang="en-US" sz="1200" b="0" i="0" u="none" strike="noStrike" kern="1200" dirty="0" smtClean="0">
                <a:solidFill>
                  <a:schemeClr val="tx1"/>
                </a:solidFill>
                <a:effectLst/>
                <a:latin typeface="+mn-lt"/>
                <a:ea typeface="+mn-ea"/>
                <a:cs typeface="+mn-cs"/>
              </a:rPr>
              <a:t>其二，培养习惯</a:t>
            </a:r>
          </a:p>
          <a:p>
            <a:pPr latinLnBrk="0"/>
            <a:r>
              <a:rPr lang="zh-CN" altLang="en-US" sz="1200" b="0" i="0" u="none" strike="noStrike" kern="1200" dirty="0" smtClean="0">
                <a:solidFill>
                  <a:schemeClr val="tx1"/>
                </a:solidFill>
                <a:effectLst/>
                <a:latin typeface="+mn-lt"/>
                <a:ea typeface="+mn-ea"/>
                <a:cs typeface="+mn-cs"/>
              </a:rPr>
              <a:t>培养共同的习惯，可以进一步固化会员“自己人效应”。比如，罗辑思维固定每天早上大概</a:t>
            </a:r>
            <a:r>
              <a:rPr lang="en-US" altLang="zh-CN" sz="1200" b="0" i="0" u="none" strike="noStrike" kern="1200" dirty="0" smtClean="0">
                <a:solidFill>
                  <a:schemeClr val="tx1"/>
                </a:solidFill>
                <a:effectLst/>
                <a:latin typeface="+mn-lt"/>
                <a:ea typeface="+mn-ea"/>
                <a:cs typeface="+mn-cs"/>
              </a:rPr>
              <a:t>6</a:t>
            </a:r>
            <a:r>
              <a:rPr lang="zh-CN" altLang="en-US" sz="1200" b="0" i="0" u="none" strike="noStrike" kern="1200" dirty="0" smtClean="0">
                <a:solidFill>
                  <a:schemeClr val="tx1"/>
                </a:solidFill>
                <a:effectLst/>
                <a:latin typeface="+mn-lt"/>
                <a:ea typeface="+mn-ea"/>
                <a:cs typeface="+mn-cs"/>
              </a:rPr>
              <a:t>点</a:t>
            </a:r>
            <a:r>
              <a:rPr lang="en-US" altLang="zh-CN" sz="1200" b="0" i="0" u="none" strike="noStrike" kern="1200" dirty="0" smtClean="0">
                <a:solidFill>
                  <a:schemeClr val="tx1"/>
                </a:solidFill>
                <a:effectLst/>
                <a:latin typeface="+mn-lt"/>
                <a:ea typeface="+mn-ea"/>
                <a:cs typeface="+mn-cs"/>
              </a:rPr>
              <a:t>20</a:t>
            </a:r>
            <a:r>
              <a:rPr lang="zh-CN" altLang="en-US" sz="1200" b="0" i="0" u="none" strike="noStrike" kern="1200" dirty="0" smtClean="0">
                <a:solidFill>
                  <a:schemeClr val="tx1"/>
                </a:solidFill>
                <a:effectLst/>
                <a:latin typeface="+mn-lt"/>
                <a:ea typeface="+mn-ea"/>
                <a:cs typeface="+mn-cs"/>
              </a:rPr>
              <a:t>发送语音消息，培养用户阅读习惯。</a:t>
            </a:r>
          </a:p>
          <a:p>
            <a:pPr latinLnBrk="0"/>
            <a:r>
              <a:rPr lang="zh-CN" altLang="en-US" sz="1200" b="0" i="0" u="none" strike="noStrike" kern="1200" dirty="0" smtClean="0">
                <a:solidFill>
                  <a:schemeClr val="tx1"/>
                </a:solidFill>
                <a:effectLst/>
                <a:latin typeface="+mn-lt"/>
                <a:ea typeface="+mn-ea"/>
                <a:cs typeface="+mn-cs"/>
              </a:rPr>
              <a:t>其三，加强线下互动</a:t>
            </a:r>
          </a:p>
          <a:p>
            <a:pPr latinLnBrk="0"/>
            <a:r>
              <a:rPr lang="zh-CN" altLang="en-US" sz="1200" b="0" i="0" u="none" strike="noStrike" kern="1200" dirty="0" smtClean="0">
                <a:solidFill>
                  <a:schemeClr val="tx1"/>
                </a:solidFill>
                <a:effectLst/>
                <a:latin typeface="+mn-lt"/>
                <a:ea typeface="+mn-ea"/>
                <a:cs typeface="+mn-cs"/>
              </a:rPr>
              <a:t>线下的互动更能激发人与人之间的联合，罗辑思维就曾举办过不少线下活动，比如“爱与抱抱”、“霸王餐”游戏等等。</a:t>
            </a:r>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23</a:t>
            </a:fld>
            <a:endParaRPr lang="zh-CN" altLang="en-US"/>
          </a:p>
        </p:txBody>
      </p:sp>
    </p:spTree>
    <p:extLst>
      <p:ext uri="{BB962C8B-B14F-4D97-AF65-F5344CB8AC3E}">
        <p14:creationId xmlns:p14="http://schemas.microsoft.com/office/powerpoint/2010/main" val="1287781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社群的定位是精英用户，都是创业者，用牛文文的话都是创业的“土鳖们”，因为从圈子到信仰基本上都是非常相似的，因此黑马社群的用户都是自发的发起和参与社群的活动的，这点要比罗辑思维社群更具有主人翁的精神。黑马社群在肉体上的满足依然是打造用户的参与感，旗下的黑马大赛，黑马商学院，</a:t>
            </a:r>
            <a:r>
              <a:rPr lang="en-US" altLang="zh-CN" sz="1200" b="0" i="0" u="none" strike="noStrike" kern="1200" dirty="0" err="1" smtClean="0">
                <a:solidFill>
                  <a:schemeClr val="tx1"/>
                </a:solidFill>
                <a:effectLst/>
                <a:latin typeface="+mn-lt"/>
                <a:ea typeface="+mn-ea"/>
                <a:cs typeface="+mn-cs"/>
              </a:rPr>
              <a:t>i</a:t>
            </a:r>
            <a:r>
              <a:rPr lang="zh-CN" altLang="en-US" sz="1200" b="0" i="0" u="none" strike="noStrike" kern="1200" dirty="0" smtClean="0">
                <a:solidFill>
                  <a:schemeClr val="tx1"/>
                </a:solidFill>
                <a:effectLst/>
                <a:latin typeface="+mn-lt"/>
                <a:ea typeface="+mn-ea"/>
                <a:cs typeface="+mn-cs"/>
              </a:rPr>
              <a:t>代言，牛投都可以支持黑马社群的用户参与其中，而这些活动之间也都有一定的产业链联系。在精神层面上黑马社群也是致力于优越感的打造，</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创业家</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及</a:t>
            </a:r>
            <a:r>
              <a:rPr lang="en-US" altLang="zh-CN" sz="1200" b="0" i="0" u="none" strike="noStrike" kern="1200" dirty="0" err="1" smtClean="0">
                <a:solidFill>
                  <a:schemeClr val="tx1"/>
                </a:solidFill>
                <a:effectLst/>
                <a:latin typeface="+mn-lt"/>
                <a:ea typeface="+mn-ea"/>
                <a:cs typeface="+mn-cs"/>
              </a:rPr>
              <a:t>i</a:t>
            </a:r>
            <a:r>
              <a:rPr lang="zh-CN" altLang="en-US" sz="1200" b="0" i="0" u="none" strike="noStrike" kern="1200" dirty="0" smtClean="0">
                <a:solidFill>
                  <a:schemeClr val="tx1"/>
                </a:solidFill>
                <a:effectLst/>
                <a:latin typeface="+mn-lt"/>
                <a:ea typeface="+mn-ea"/>
                <a:cs typeface="+mn-cs"/>
              </a:rPr>
              <a:t>黑马的媒体报道，以及加入拥有优质创业者的黑马营和黑马会，这些优越感的打造让创业者更有社群的归属感。一句话概括就是黑马社群是草根创业者的孵化加速器，以创始人群体的需求为核心，打造一个及学习成长，融资路演，推广咨询等服务为一体的创业服务生态圈。</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24</a:t>
            </a:fld>
            <a:endParaRPr lang="zh-CN" altLang="en-US"/>
          </a:p>
        </p:txBody>
      </p:sp>
    </p:spTree>
    <p:extLst>
      <p:ext uri="{BB962C8B-B14F-4D97-AF65-F5344CB8AC3E}">
        <p14:creationId xmlns:p14="http://schemas.microsoft.com/office/powerpoint/2010/main" val="133629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形成社群的基础是什么？克莱。舍基在</a:t>
            </a:r>
            <a:r>
              <a:rPr lang="en-US" altLang="zh-CN" dirty="0" smtClean="0"/>
              <a:t>《</a:t>
            </a:r>
            <a:r>
              <a:rPr lang="zh-CN" altLang="en-US" dirty="0" smtClean="0"/>
              <a:t>无组织的组织</a:t>
            </a:r>
            <a:r>
              <a:rPr lang="en-US" altLang="zh-CN" dirty="0" smtClean="0"/>
              <a:t>》</a:t>
            </a:r>
            <a:r>
              <a:rPr lang="zh-CN" altLang="en-US" dirty="0" smtClean="0"/>
              <a:t>中提到：共同的目标或纲领；高效率的协同工具；一致行动。</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25</a:t>
            </a:fld>
            <a:endParaRPr lang="zh-CN" altLang="en-US"/>
          </a:p>
        </p:txBody>
      </p:sp>
    </p:spTree>
    <p:extLst>
      <p:ext uri="{BB962C8B-B14F-4D97-AF65-F5344CB8AC3E}">
        <p14:creationId xmlns:p14="http://schemas.microsoft.com/office/powerpoint/2010/main" val="1048037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把李小文身上“言冷心热，心怀天下，不惧权威，敢争敢上”的精神移植到企业，暗示华为之所以有今天也是靠“板凳续作十年冷”的客户钻研精神。</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26</a:t>
            </a:fld>
            <a:endParaRPr lang="zh-CN" altLang="en-US"/>
          </a:p>
        </p:txBody>
      </p:sp>
    </p:spTree>
    <p:extLst>
      <p:ext uri="{BB962C8B-B14F-4D97-AF65-F5344CB8AC3E}">
        <p14:creationId xmlns:p14="http://schemas.microsoft.com/office/powerpoint/2010/main" val="18109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以前，把东西忽悠出去，让客户购买，目的就达到了。所谓一锤子买卖。</a:t>
            </a:r>
            <a:endParaRPr lang="en-US" altLang="zh-CN" dirty="0" smtClean="0"/>
          </a:p>
          <a:p>
            <a:r>
              <a:rPr lang="zh-CN" altLang="en-US" dirty="0" smtClean="0"/>
              <a:t>现在，用户使用了产品和服务，未必付费，开始付费，只是用户体验之旅的开始，需要通过产品和服务让用户感受到产品价值。后续服务是需要延续的。</a:t>
            </a:r>
            <a:endParaRPr lang="en-US" altLang="zh-CN" dirty="0" smtClean="0"/>
          </a:p>
          <a:p>
            <a:r>
              <a:rPr lang="zh-CN" altLang="en-US" dirty="0" smtClean="0"/>
              <a:t>例如，用户买了手机之后，需要下载软件，参加各种线下活动。再如，百度文库，先是免费提供各种内容，你觉得有价值了，开始依赖于它，开始筛选愿意付费的客户。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5</a:t>
            </a:fld>
            <a:endParaRPr lang="zh-CN" altLang="en-US"/>
          </a:p>
        </p:txBody>
      </p:sp>
    </p:spTree>
    <p:extLst>
      <p:ext uri="{BB962C8B-B14F-4D97-AF65-F5344CB8AC3E}">
        <p14:creationId xmlns:p14="http://schemas.microsoft.com/office/powerpoint/2010/main" val="2299152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新百伦视频</a:t>
            </a:r>
            <a:r>
              <a:rPr lang="en-US" altLang="zh-CN" dirty="0" smtClean="0"/>
              <a:t>《</a:t>
            </a:r>
            <a:r>
              <a:rPr lang="zh-CN" altLang="en-US" dirty="0" smtClean="0"/>
              <a:t>致匠心</a:t>
            </a:r>
            <a:r>
              <a:rPr lang="en-US" altLang="zh-CN" dirty="0" smtClean="0"/>
              <a:t>》</a:t>
            </a:r>
            <a:r>
              <a:rPr lang="zh-CN" altLang="en-US" dirty="0" smtClean="0"/>
              <a:t>不仅引起大量网友自主转发，更多人被这段视频打动，触动他们内心情怀。</a:t>
            </a:r>
            <a:endParaRPr lang="en-US" altLang="zh-CN" dirty="0" smtClean="0"/>
          </a:p>
          <a:p>
            <a:r>
              <a:rPr lang="zh-CN" altLang="en-US" dirty="0" smtClean="0"/>
              <a:t>明线：以音乐人李宗盛做吉他为主线，以欧美将人做新百伦的鞋子为暗线。</a:t>
            </a:r>
            <a:endParaRPr lang="en-US" altLang="zh-CN" dirty="0" smtClean="0"/>
          </a:p>
          <a:p>
            <a:r>
              <a:rPr lang="zh-CN" altLang="en-US" dirty="0" smtClean="0"/>
              <a:t>唤起人们对工匠精神的敬佩</a:t>
            </a:r>
            <a:r>
              <a:rPr lang="en-US" altLang="zh-CN" dirty="0" smtClean="0"/>
              <a:t>——</a:t>
            </a:r>
            <a:r>
              <a:rPr lang="zh-CN" altLang="en-US" dirty="0" smtClean="0"/>
              <a:t>专著、技艺、对完美的追求。</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27</a:t>
            </a:fld>
            <a:endParaRPr lang="zh-CN" altLang="en-US"/>
          </a:p>
        </p:txBody>
      </p:sp>
    </p:spTree>
    <p:extLst>
      <p:ext uri="{BB962C8B-B14F-4D97-AF65-F5344CB8AC3E}">
        <p14:creationId xmlns:p14="http://schemas.microsoft.com/office/powerpoint/2010/main" val="18109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娱乐营销总是能够获得非常好的效果，这一方面是因为娱乐在媒体宣传内容上占有很大的比例，娱乐能够吸引人们的眼球，扩大推广效果</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另一方面，这也是娱乐营销的本质决定的，娱乐营销的本质是感性营销，它不会强硬地要求客户购买，而是让客户产生共鸣，从而主动购买。</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8</a:t>
            </a:fld>
            <a:endParaRPr lang="zh-CN" altLang="en-US"/>
          </a:p>
        </p:txBody>
      </p:sp>
    </p:spTree>
    <p:extLst>
      <p:ext uri="{BB962C8B-B14F-4D97-AF65-F5344CB8AC3E}">
        <p14:creationId xmlns:p14="http://schemas.microsoft.com/office/powerpoint/2010/main" val="246678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比如以生产“芭比娃娃</a:t>
            </a:r>
            <a:r>
              <a:rPr lang="en-US" altLang="zh-CN" dirty="0" smtClean="0"/>
              <a:t>"</a:t>
            </a:r>
            <a:r>
              <a:rPr lang="zh-CN" altLang="en-US" dirty="0" smtClean="0"/>
              <a:t>出名的马特尔公司他们并没有固定思维模式，而是根据小女孩喜欢主动匹配的习惯，为客户提供可以任意选择的芭比娃娃的肤色发型、服饰等，最终获得极大的成功。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这一点在电影产业上体现得十分明显，比如美国电视台</a:t>
            </a:r>
            <a:r>
              <a:rPr lang="en-US" altLang="zh-CN" dirty="0" smtClean="0"/>
              <a:t>HBO</a:t>
            </a:r>
            <a:r>
              <a:rPr lang="zh-CN" altLang="en-US" dirty="0" smtClean="0"/>
              <a:t>根据全球热播的</a:t>
            </a:r>
            <a:r>
              <a:rPr lang="en-US" altLang="zh-CN" dirty="0" smtClean="0"/>
              <a:t>《</a:t>
            </a:r>
            <a:r>
              <a:rPr lang="zh-CN" altLang="en-US" dirty="0" smtClean="0"/>
              <a:t>权力的游戏</a:t>
            </a:r>
            <a:r>
              <a:rPr lang="en-US" altLang="zh-CN" dirty="0" smtClean="0"/>
              <a:t>》</a:t>
            </a:r>
            <a:r>
              <a:rPr lang="zh-CN" altLang="en-US" dirty="0" smtClean="0"/>
              <a:t>推出的延伸产品一一铁王座，一个铁王座的价格为三万美元，购买时买家还需支付</a:t>
            </a:r>
            <a:r>
              <a:rPr lang="en-US" altLang="zh-CN" dirty="0" smtClean="0"/>
              <a:t>1800 </a:t>
            </a:r>
            <a:r>
              <a:rPr lang="zh-CN" altLang="en-US" dirty="0" smtClean="0"/>
              <a:t>美元的运输费。尽管价格高得离谱，但是道具推出之后，立即售卖一空。</a:t>
            </a:r>
            <a:endParaRPr lang="en-US" altLang="zh-CN" dirty="0" smtClean="0"/>
          </a:p>
          <a:p>
            <a:r>
              <a:rPr lang="zh-CN" altLang="en-US" dirty="0" smtClean="0"/>
              <a:t>使用这一策略的代表是</a:t>
            </a:r>
            <a:r>
              <a:rPr lang="en-US" altLang="zh-CN" dirty="0" smtClean="0"/>
              <a:t>《</a:t>
            </a:r>
            <a:r>
              <a:rPr lang="zh-CN" altLang="en-US" dirty="0" smtClean="0"/>
              <a:t>同一首歌</a:t>
            </a:r>
            <a:r>
              <a:rPr lang="en-US" altLang="zh-CN" dirty="0" smtClean="0"/>
              <a:t>》</a:t>
            </a:r>
            <a:r>
              <a:rPr lang="zh-CN" altLang="en-US" dirty="0" smtClean="0"/>
              <a:t>，这个节目在不同的城市举办，创造着观众和演员都想重复的体验，让人们能够体验当年的情怀。</a:t>
            </a:r>
            <a:endParaRPr lang="en-US" altLang="zh-CN" dirty="0" smtClean="0"/>
          </a:p>
          <a:p>
            <a:r>
              <a:rPr lang="zh-CN" altLang="en-US" dirty="0" smtClean="0"/>
              <a:t>产品都会更新换代，每一次的更新都会给人们带来不同的感受，苹果手机正是凭借着这一策略获得了一次又一次的成功。</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9</a:t>
            </a:fld>
            <a:endParaRPr lang="zh-CN" altLang="en-US"/>
          </a:p>
        </p:txBody>
      </p:sp>
    </p:spTree>
    <p:extLst>
      <p:ext uri="{BB962C8B-B14F-4D97-AF65-F5344CB8AC3E}">
        <p14:creationId xmlns:p14="http://schemas.microsoft.com/office/powerpoint/2010/main" val="201096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a:t>
            </a:r>
            <a:r>
              <a:rPr lang="zh-CN" altLang="en-US" dirty="0" smtClean="0"/>
              <a:t>后消费心理特征：</a:t>
            </a:r>
            <a:endParaRPr lang="en-US" altLang="zh-CN" dirty="0" smtClean="0"/>
          </a:p>
          <a:p>
            <a:pPr lvl="1"/>
            <a:r>
              <a:rPr lang="zh-CN" altLang="en-US" dirty="0" smtClean="0"/>
              <a:t>乐观消费主义</a:t>
            </a:r>
            <a:endParaRPr lang="en-US" altLang="zh-CN" dirty="0" smtClean="0"/>
          </a:p>
          <a:p>
            <a:pPr lvl="1"/>
            <a:r>
              <a:rPr lang="zh-CN" altLang="en-US" dirty="0" smtClean="0"/>
              <a:t>敢于冒险</a:t>
            </a:r>
            <a:endParaRPr lang="en-US" altLang="zh-CN" dirty="0" smtClean="0"/>
          </a:p>
          <a:p>
            <a:pPr lvl="1"/>
            <a:r>
              <a:rPr lang="zh-CN" altLang="en-US" dirty="0" smtClean="0"/>
              <a:t>消费强调追求快乐，享受生活</a:t>
            </a:r>
            <a:endParaRPr lang="en-US" altLang="zh-CN" dirty="0" smtClean="0"/>
          </a:p>
          <a:p>
            <a:r>
              <a:rPr lang="en-US" altLang="zh-CN" dirty="0" smtClean="0"/>
              <a:t>90</a:t>
            </a:r>
            <a:r>
              <a:rPr lang="zh-CN" altLang="en-US" dirty="0" smtClean="0"/>
              <a:t>后消费观念</a:t>
            </a:r>
            <a:endParaRPr lang="en-US" altLang="zh-CN" dirty="0" smtClean="0"/>
          </a:p>
          <a:p>
            <a:pPr lvl="1"/>
            <a:r>
              <a:rPr lang="zh-CN" altLang="en-US" dirty="0" smtClean="0"/>
              <a:t>追求个性化与差异化</a:t>
            </a:r>
            <a:endParaRPr lang="en-US" altLang="zh-CN" dirty="0" smtClean="0"/>
          </a:p>
          <a:p>
            <a:pPr lvl="1"/>
            <a:r>
              <a:rPr lang="zh-CN" altLang="en-US" dirty="0" smtClean="0"/>
              <a:t>娱乐至上</a:t>
            </a:r>
            <a:endParaRPr lang="en-US" altLang="zh-CN" dirty="0" smtClean="0"/>
          </a:p>
          <a:p>
            <a:pPr lvl="1"/>
            <a:r>
              <a:rPr lang="zh-CN" altLang="en-US" dirty="0" smtClean="0"/>
              <a:t>充满表达欲望，情感需求强烈</a:t>
            </a:r>
            <a:endParaRPr lang="en-US" altLang="zh-CN" dirty="0" smtClean="0"/>
          </a:p>
          <a:p>
            <a:pPr lvl="1"/>
            <a:r>
              <a:rPr lang="zh-CN" altLang="en-US" dirty="0" smtClean="0"/>
              <a:t>网络社交</a:t>
            </a:r>
            <a:endParaRPr lang="en-US" altLang="zh-CN" dirty="0" smtClean="0"/>
          </a:p>
          <a:p>
            <a:pPr lvl="1"/>
            <a:r>
              <a:rPr lang="zh-CN" altLang="en-US" dirty="0" smtClean="0"/>
              <a:t>爱创新，也爱创业</a:t>
            </a:r>
            <a:endParaRPr lang="en-US" altLang="zh-CN" dirty="0" smtClean="0"/>
          </a:p>
          <a:p>
            <a:pPr lvl="1"/>
            <a:r>
              <a:rPr lang="zh-CN" altLang="en-US" dirty="0" smtClean="0"/>
              <a:t>追求平等独立，有责任感和正义感</a:t>
            </a:r>
            <a:endParaRPr lang="en-US" altLang="zh-CN" dirty="0" smtClean="0"/>
          </a:p>
          <a:p>
            <a:pPr lvl="1"/>
            <a:r>
              <a:rPr lang="zh-CN" altLang="en-US" dirty="0" smtClean="0"/>
              <a:t>更加理性务实，有规划</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10</a:t>
            </a:fld>
            <a:endParaRPr lang="zh-CN" altLang="en-US"/>
          </a:p>
        </p:txBody>
      </p:sp>
    </p:spTree>
    <p:extLst>
      <p:ext uri="{BB962C8B-B14F-4D97-AF65-F5344CB8AC3E}">
        <p14:creationId xmlns:p14="http://schemas.microsoft.com/office/powerpoint/2010/main" val="303383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策略层面：选好目标人群，找到刚需。做好品牌定位。利用新媒体抓取客户。让用户为体验买单。建立用户情感链，增加互动。</a:t>
            </a:r>
            <a:endParaRPr lang="en-US" altLang="zh-CN" dirty="0" smtClean="0"/>
          </a:p>
          <a:p>
            <a:r>
              <a:rPr lang="zh-CN" altLang="en-US" dirty="0" smtClean="0"/>
              <a:t>内容层面：从兴趣爱好入手；品牌沟通贴近价值倾向；避免说教型广告</a:t>
            </a:r>
            <a:endParaRPr lang="en-US" altLang="zh-CN" dirty="0" smtClean="0"/>
          </a:p>
          <a:p>
            <a:r>
              <a:rPr lang="zh-CN" altLang="en-US" dirty="0" smtClean="0"/>
              <a:t>渠道层面：微博，</a:t>
            </a:r>
            <a:r>
              <a:rPr lang="en-US" altLang="zh-CN" dirty="0" err="1" smtClean="0"/>
              <a:t>qq</a:t>
            </a:r>
            <a:r>
              <a:rPr lang="zh-CN" altLang="en-US" dirty="0" smtClean="0"/>
              <a:t>，微信，音频，视频，抖音等；网络口碑，培养意见领袖。植入式营销，品牌信息嵌入在娱乐和社交中。手机媒体移动营销。</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11</a:t>
            </a:fld>
            <a:endParaRPr lang="zh-CN" altLang="en-US"/>
          </a:p>
        </p:txBody>
      </p:sp>
    </p:spTree>
    <p:extLst>
      <p:ext uri="{BB962C8B-B14F-4D97-AF65-F5344CB8AC3E}">
        <p14:creationId xmlns:p14="http://schemas.microsoft.com/office/powerpoint/2010/main" val="252297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14</a:t>
            </a:fld>
            <a:endParaRPr lang="zh-CN" altLang="en-US"/>
          </a:p>
        </p:txBody>
      </p:sp>
    </p:spTree>
    <p:extLst>
      <p:ext uri="{BB962C8B-B14F-4D97-AF65-F5344CB8AC3E}">
        <p14:creationId xmlns:p14="http://schemas.microsoft.com/office/powerpoint/2010/main" val="307959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香港季风气候导致少见晴天，多是阴雨，让人心情持续低落。宿务航空抓住了下雨场景，吸引大家到明媚地方旅游。雨代码，即利用防水喷漆在大街上喷二维码广告，平时隐形，一下雨就冒出来：下雨太烦人？快扫二维码，来菲律宾跟阳光玩游戏。</a:t>
            </a:r>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15</a:t>
            </a:fld>
            <a:endParaRPr lang="zh-CN" altLang="en-US"/>
          </a:p>
        </p:txBody>
      </p:sp>
    </p:spTree>
    <p:extLst>
      <p:ext uri="{BB962C8B-B14F-4D97-AF65-F5344CB8AC3E}">
        <p14:creationId xmlns:p14="http://schemas.microsoft.com/office/powerpoint/2010/main" val="402503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借助数据库筛选与分析，找寻目标客户，实施有效的推广策略，实现精准营销。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通过定位用户群，分析用户内容偏好和行为偏好，建立受众分群模型，制定渠道和创意策略，试投放，收集数据，正式投放，收集策略，实时调整投放策略，最终完成投放，评估效果。</a:t>
            </a:r>
          </a:p>
          <a:p>
            <a:endParaRPr lang="zh-CN" altLang="en-US" dirty="0"/>
          </a:p>
        </p:txBody>
      </p:sp>
      <p:sp>
        <p:nvSpPr>
          <p:cNvPr id="4" name="灯片编号占位符 3"/>
          <p:cNvSpPr>
            <a:spLocks noGrp="1"/>
          </p:cNvSpPr>
          <p:nvPr>
            <p:ph type="sldNum" sz="quarter" idx="10"/>
          </p:nvPr>
        </p:nvSpPr>
        <p:spPr/>
        <p:txBody>
          <a:bodyPr/>
          <a:lstStyle/>
          <a:p>
            <a:fld id="{BABBFA2D-5668-40D4-BC55-9F75E412D0DC}" type="slidenum">
              <a:rPr lang="zh-CN" altLang="en-US" smtClean="0"/>
              <a:t>16</a:t>
            </a:fld>
            <a:endParaRPr lang="zh-CN" altLang="en-US"/>
          </a:p>
        </p:txBody>
      </p:sp>
    </p:spTree>
    <p:extLst>
      <p:ext uri="{BB962C8B-B14F-4D97-AF65-F5344CB8AC3E}">
        <p14:creationId xmlns:p14="http://schemas.microsoft.com/office/powerpoint/2010/main" val="4181018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22428B6-8080-40D1-9498-19A555FAB3B9}" type="datetimeFigureOut">
              <a:rPr lang="zh-CN" altLang="en-US" smtClean="0"/>
              <a:t>2018/10/18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1D105035-1C55-4A5F-8523-32C8CDB12AA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D105035-1C55-4A5F-8523-32C8CDB12AAC}"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2428B6-8080-40D1-9498-19A555FAB3B9}" type="datetimeFigureOut">
              <a:rPr lang="zh-CN" altLang="en-US" smtClean="0"/>
              <a:t>2018/10/18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D105035-1C55-4A5F-8523-32C8CDB12A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aidu.com/link?url=no_dzHngv9B3kQ8p-hEiP8vuTGCFzctbYFY7xEtK9__kV9JsDcQAKFuoHacsFp92qBOW3Suo30vPVoKD5PDrqsbGxMHWOcYiXSuKdZrJ5gg30_fopYnGuDU5xetyb8ril09PDWOb8qJDIDLDmrLJlbzo4TCANmYe4mn5dlqQxYz9GFL1BCnjP-3ewnmGn40-a_aAUoR_-_NzCG4qNGfACUWO-WYAaugVT7DkUh24a5wKu1Dh2XvDWbQS-jNJIQWJEPB_k_2hgnavbHYmsstQX_PjtFhaLx-7JUICmQYGAiOZBkrbt8NbEor-iOYGk92MWbFflUz7zl29DC5ApcQJkB3_ii9KpCFFiJkVHTjHZ61j5eJ4UbABEA5udTo3yMb1aUo639vHnoE2kwrSg5TjQXfYTsLcmN3odIQzYONpCaogMBlUL6eR7waaqvJH9FQSN0nrdMFfkx6G2gZ2xAw47MLzQakjCeDSCskcvjBxEFWpED9uUWYkCwMw6211orIfY0BpdDN6C17rmp_wQhkMIjVh04Z-Mr-rSSziPF1ewTkL6ard1TLyvNrPoHNx5ZYLh55QK59kG4BXpiNBVRCp7PvzKcf18D_aKp1xPXSBkyf6HeErkZoX7tSkLQuGj-n3nS7cUamRHWCeX2p-ARhm9Orlk7LV552_J4OtcRdRk_K7z49ALAg1U9tGvdcc92wPihB5wWFbiooMusHTtlAROK&amp;timg=https://ss0.bdstatic.com/94oJfD_bAAcT8t7mm9GUKT-xh_/timg?image%26quality%3D100%26size%3Db4000_4000%26sec%3D1536116717%26di%3Dac77d1a2260b2130a5d93cda72709dba%26src%3Dhttp://www.bjhtcm.com/uploads/allimg/160911/1Q41VL2-0.jpg&amp;click_t=1536116726064&amp;s_info=1350_651&amp;wd=&amp;eqid=9e9602230000f87a000000025b8f47e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image.baidu.com/search/detail?ct=503316480&amp;z=undefined&amp;tn=baiduimagedetail&amp;ipn=d&amp;word=%E6%9D%8E%E5%B0%8F%E6%96%87&amp;step_word=&amp;ie=utf-8&amp;in=&amp;cl=2&amp;lm=-1&amp;st=undefined&amp;cs=743110868,143621771&amp;os=3072910387,2495823878&amp;pn=0&amp;rn=1&amp;di=8070465370&amp;ln=1676&amp;fr=&amp;fmq=1535981759592_R&amp;fm=&amp;ic=undefined&amp;s=undefined&amp;se=&amp;sme=&amp;tab=0&amp;width=&amp;height=&amp;face=undefined&amp;is=0,0&amp;istype=0&amp;ist=&amp;jit=&amp;bdtype=0&amp;pi=0&amp;gsm=0&amp;objurl=http://www.cspbooks.com.cn/uploads/allimg/150202/8715_150202104748_1.jpg&amp;rpstart=0&amp;rpnum=0&amp;adpicid=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hyperlink" Target="http://image.baidu.com/search/detail?ct=503316480&amp;z=undefined&amp;tn=baiduimagedetail&amp;ipn=d&amp;word=%E6%9D%8E%E5%B0%8F%E6%96%87&amp;step_word=&amp;ie=utf-8&amp;in=&amp;cl=2&amp;lm=-1&amp;st=undefined&amp;cs=743110868,143621771&amp;os=3072910387,2495823878&amp;pn=0&amp;rn=1&amp;di=8070465370&amp;ln=1676&amp;fr=&amp;fmq=1535981759592_R&amp;fm=&amp;ic=undefined&amp;s=undefined&amp;se=&amp;sme=&amp;tab=0&amp;width=&amp;height=&amp;face=undefined&amp;is=0,0&amp;istype=0&amp;ist=&amp;jit=&amp;bdtype=0&amp;pi=0&amp;gsm=0&amp;objurl=http://www.cspbooks.com.cn/uploads/allimg/150202/8715_150202104748_1.jpg&amp;rpstart=0&amp;rpnum=0&amp;adpicid=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image.baidu.com/search/detail?ct=503316480&amp;z=&amp;tn=baiduimagedetail&amp;ipn=d&amp;word=%E4%B9%90%E9%AB%98%E5%A4%A7%E7%94%B5%E5%BD%B1&amp;step_word=&amp;ie=utf-8&amp;in=&amp;cl=2&amp;lm=-1&amp;st=-1&amp;cs=1733314692,2471125768&amp;os=918802491,514566588&amp;simid=4227793500,497398898&amp;pn=0&amp;rn=1&amp;di=128639546310&amp;ln=1756&amp;fr=&amp;fmq=1535983516466_R&amp;ic=0&amp;s=undefined&amp;se=&amp;sme=&amp;tab=0&amp;width=&amp;height=&amp;face=undefined&amp;is=0,0&amp;istype=2&amp;ist=&amp;jit=&amp;bdtype=0&amp;spn=0&amp;pi=0&amp;gsm=0&amp;objurl=http://img01.muzhiwan.com/2016/05/04/com.wb.goog.lego.movievideogame_125322/5729a06eba8b3_h.jpg&amp;rpstart=0&amp;rpnum=0&amp;adpici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2492896"/>
            <a:ext cx="7772400" cy="1470025"/>
          </a:xfrm>
        </p:spPr>
        <p:txBody>
          <a:bodyPr>
            <a:noAutofit/>
          </a:bodyPr>
          <a:lstStyle/>
          <a:p>
            <a:r>
              <a:rPr lang="zh-CN" altLang="en-US" sz="4400" b="1" dirty="0" smtClean="0"/>
              <a:t>第</a:t>
            </a:r>
            <a:r>
              <a:rPr lang="en-US" altLang="zh-CN" sz="4400" b="1" dirty="0" smtClean="0"/>
              <a:t>6</a:t>
            </a:r>
            <a:r>
              <a:rPr lang="zh-CN" altLang="en-US" sz="4400" b="1" dirty="0" smtClean="0"/>
              <a:t>讲 互联网转型</a:t>
            </a:r>
            <a:r>
              <a:rPr lang="en-US" altLang="zh-CN" sz="4400" b="1" dirty="0" smtClean="0"/>
              <a:t>—</a:t>
            </a:r>
            <a:r>
              <a:rPr lang="zh-CN" altLang="en-US" sz="4400" b="1" dirty="0" smtClean="0"/>
              <a:t>营销模式</a:t>
            </a:r>
            <a:endParaRPr lang="zh-CN" altLang="en-US" sz="4400"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363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normAutofit/>
          </a:bodyPr>
          <a:lstStyle/>
          <a:p>
            <a:r>
              <a:rPr lang="zh-CN" altLang="en-US" dirty="0" smtClean="0"/>
              <a:t>个性化</a:t>
            </a:r>
            <a:endParaRPr lang="en-US" altLang="zh-CN" dirty="0" smtClean="0"/>
          </a:p>
          <a:p>
            <a:r>
              <a:rPr lang="zh-CN" altLang="en-US" dirty="0"/>
              <a:t>社交</a:t>
            </a:r>
            <a:r>
              <a:rPr lang="zh-CN" altLang="en-US" dirty="0" smtClean="0"/>
              <a:t>化</a:t>
            </a:r>
            <a:endParaRPr lang="en-US" altLang="zh-CN" dirty="0" smtClean="0"/>
          </a:p>
          <a:p>
            <a:r>
              <a:rPr lang="zh-CN" altLang="en-US" dirty="0"/>
              <a:t>娱乐</a:t>
            </a:r>
            <a:r>
              <a:rPr lang="zh-CN" altLang="en-US" dirty="0" smtClean="0"/>
              <a:t>化</a:t>
            </a:r>
            <a:endParaRPr lang="en-US" altLang="zh-CN" dirty="0" smtClean="0"/>
          </a:p>
          <a:p>
            <a:endParaRPr lang="en-US" altLang="zh-CN" dirty="0"/>
          </a:p>
          <a:p>
            <a:r>
              <a:rPr lang="en-US" altLang="zh-CN" dirty="0"/>
              <a:t>90</a:t>
            </a:r>
            <a:r>
              <a:rPr lang="zh-CN" altLang="en-US" dirty="0"/>
              <a:t>后消费观念</a:t>
            </a:r>
            <a:endParaRPr lang="en-US" altLang="zh-CN" dirty="0"/>
          </a:p>
          <a:p>
            <a:pPr lvl="1"/>
            <a:r>
              <a:rPr lang="zh-CN" altLang="en-US" dirty="0"/>
              <a:t>追求个性化与差异化</a:t>
            </a:r>
            <a:endParaRPr lang="en-US" altLang="zh-CN" dirty="0"/>
          </a:p>
          <a:p>
            <a:pPr lvl="1"/>
            <a:r>
              <a:rPr lang="zh-CN" altLang="en-US" dirty="0"/>
              <a:t>娱乐至上</a:t>
            </a:r>
            <a:endParaRPr lang="en-US" altLang="zh-CN" dirty="0"/>
          </a:p>
          <a:p>
            <a:pPr lvl="1"/>
            <a:r>
              <a:rPr lang="zh-CN" altLang="en-US" dirty="0"/>
              <a:t>充满表达欲望，情感需求强烈</a:t>
            </a:r>
            <a:endParaRPr lang="en-US" altLang="zh-CN" dirty="0"/>
          </a:p>
          <a:p>
            <a:pPr lvl="1"/>
            <a:r>
              <a:rPr lang="zh-CN" altLang="en-US" dirty="0"/>
              <a:t>网络社交</a:t>
            </a:r>
            <a:endParaRPr lang="en-US" altLang="zh-CN" dirty="0"/>
          </a:p>
          <a:p>
            <a:pPr lvl="1"/>
            <a:r>
              <a:rPr lang="zh-CN" altLang="en-US" dirty="0"/>
              <a:t>爱创新，也爱创业</a:t>
            </a:r>
            <a:endParaRPr lang="en-US" altLang="zh-CN" dirty="0"/>
          </a:p>
          <a:p>
            <a:pPr lvl="1"/>
            <a:r>
              <a:rPr lang="zh-CN" altLang="en-US" dirty="0"/>
              <a:t>追求平等独立，有责任感和正义感</a:t>
            </a:r>
            <a:endParaRPr lang="en-US" altLang="zh-CN" dirty="0"/>
          </a:p>
          <a:p>
            <a:pPr lvl="1"/>
            <a:r>
              <a:rPr lang="zh-CN" altLang="en-US" dirty="0"/>
              <a:t>更加理性务实，有规划</a:t>
            </a:r>
            <a:endParaRPr lang="en-US" altLang="zh-CN" dirty="0"/>
          </a:p>
          <a:p>
            <a:endParaRPr lang="zh-CN" altLang="en-US" dirty="0"/>
          </a:p>
          <a:p>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消费主体</a:t>
            </a:r>
            <a:endParaRPr lang="zh-CN" altLang="en-US" dirty="0"/>
          </a:p>
        </p:txBody>
      </p:sp>
    </p:spTree>
    <p:extLst>
      <p:ext uri="{BB962C8B-B14F-4D97-AF65-F5344CB8AC3E}">
        <p14:creationId xmlns:p14="http://schemas.microsoft.com/office/powerpoint/2010/main" val="166333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讨论：针对</a:t>
            </a:r>
            <a:r>
              <a:rPr lang="en-US" altLang="zh-CN" dirty="0"/>
              <a:t>80</a:t>
            </a:r>
            <a:r>
              <a:rPr lang="zh-CN" altLang="en-US" dirty="0"/>
              <a:t>、</a:t>
            </a:r>
            <a:r>
              <a:rPr lang="en-US" altLang="zh-CN" dirty="0"/>
              <a:t>90</a:t>
            </a:r>
            <a:r>
              <a:rPr lang="zh-CN" altLang="en-US" dirty="0"/>
              <a:t>后</a:t>
            </a:r>
            <a:r>
              <a:rPr lang="zh-CN" altLang="en-US" dirty="0" smtClean="0"/>
              <a:t>开展营销，在营销策略、营销内容、营销渠道方面应采取那些措施？</a:t>
            </a:r>
            <a:endParaRPr lang="zh-CN" altLang="en-US" dirty="0"/>
          </a:p>
        </p:txBody>
      </p:sp>
      <p:sp>
        <p:nvSpPr>
          <p:cNvPr id="3" name="标题 2"/>
          <p:cNvSpPr>
            <a:spLocks noGrp="1"/>
          </p:cNvSpPr>
          <p:nvPr>
            <p:ph type="title"/>
          </p:nvPr>
        </p:nvSpPr>
        <p:spPr/>
        <p:txBody>
          <a:bodyPr/>
          <a:lstStyle/>
          <a:p>
            <a:r>
              <a:rPr lang="zh-CN" altLang="en-US" dirty="0"/>
              <a:t>消费主体</a:t>
            </a:r>
          </a:p>
        </p:txBody>
      </p:sp>
    </p:spTree>
    <p:extLst>
      <p:ext uri="{BB962C8B-B14F-4D97-AF65-F5344CB8AC3E}">
        <p14:creationId xmlns:p14="http://schemas.microsoft.com/office/powerpoint/2010/main" val="186720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我们要从过去以产品为中心的推广方式，快速转变成以客户体验为中心的移动互联化的方式，通过经营客户关系，建立他们对联想的热爱。</a:t>
            </a:r>
            <a:endParaRPr lang="en-US" altLang="zh-CN" dirty="0" smtClean="0"/>
          </a:p>
          <a:p>
            <a:pPr marL="109728" indent="0" algn="r">
              <a:buNone/>
            </a:pPr>
            <a:r>
              <a:rPr lang="en-US" altLang="zh-CN" dirty="0" smtClean="0"/>
              <a:t>——</a:t>
            </a:r>
            <a:r>
              <a:rPr lang="zh-CN" altLang="en-US" dirty="0" smtClean="0"/>
              <a:t>联想中国区总裁  陈旭东</a:t>
            </a:r>
            <a:endParaRPr lang="en-US" altLang="zh-CN" dirty="0" smtClean="0"/>
          </a:p>
          <a:p>
            <a:endParaRPr lang="en-US" altLang="zh-CN" dirty="0" smtClean="0"/>
          </a:p>
          <a:p>
            <a:r>
              <a:rPr lang="zh-CN" altLang="en-US" dirty="0" smtClean="0"/>
              <a:t>如果现在你还靠打广告来吸引客户，就表示你现在和客户还有距离。</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营销环境</a:t>
            </a:r>
            <a:endParaRPr lang="zh-CN" altLang="en-US" dirty="0"/>
          </a:p>
        </p:txBody>
      </p:sp>
    </p:spTree>
    <p:extLst>
      <p:ext uri="{BB962C8B-B14F-4D97-AF65-F5344CB8AC3E}">
        <p14:creationId xmlns:p14="http://schemas.microsoft.com/office/powerpoint/2010/main" val="1630211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特点</a:t>
            </a:r>
            <a:r>
              <a:rPr lang="en-US" altLang="zh-CN" dirty="0" smtClean="0"/>
              <a:t>1——</a:t>
            </a:r>
            <a:r>
              <a:rPr lang="zh-CN" altLang="en-US" dirty="0" smtClean="0"/>
              <a:t>移动化</a:t>
            </a:r>
            <a:endParaRPr lang="en-US" altLang="zh-CN" dirty="0"/>
          </a:p>
          <a:p>
            <a:r>
              <a:rPr lang="zh-CN" altLang="en-US" dirty="0" smtClean="0"/>
              <a:t>中国电子商务中心检测数据现实，截止</a:t>
            </a:r>
            <a:r>
              <a:rPr lang="en-US" altLang="zh-CN" dirty="0" smtClean="0"/>
              <a:t>2014</a:t>
            </a:r>
            <a:r>
              <a:rPr lang="zh-CN" altLang="en-US" dirty="0" smtClean="0"/>
              <a:t>年</a:t>
            </a:r>
            <a:r>
              <a:rPr lang="en-US" altLang="zh-CN" dirty="0" smtClean="0"/>
              <a:t>6</a:t>
            </a:r>
            <a:r>
              <a:rPr lang="zh-CN" altLang="en-US" dirty="0" smtClean="0"/>
              <a:t>月底，中国移动电子商务市场交易规模达</a:t>
            </a:r>
            <a:r>
              <a:rPr lang="en-US" altLang="zh-CN" b="1" dirty="0" smtClean="0">
                <a:solidFill>
                  <a:srgbClr val="FF0000"/>
                </a:solidFill>
              </a:rPr>
              <a:t>2542</a:t>
            </a:r>
            <a:r>
              <a:rPr lang="zh-CN" altLang="en-US" dirty="0" smtClean="0"/>
              <a:t>亿元，同比增长</a:t>
            </a:r>
            <a:r>
              <a:rPr lang="en-US" altLang="zh-CN" dirty="0" smtClean="0"/>
              <a:t>37.8%</a:t>
            </a:r>
            <a:r>
              <a:rPr lang="zh-CN" altLang="en-US" dirty="0" smtClean="0"/>
              <a:t>。</a:t>
            </a:r>
            <a:endParaRPr lang="en-US" altLang="zh-CN" dirty="0" smtClean="0"/>
          </a:p>
          <a:p>
            <a:r>
              <a:rPr lang="en-US" altLang="zh-CN" dirty="0" err="1"/>
              <a:t>iiMedia</a:t>
            </a:r>
            <a:r>
              <a:rPr lang="en-US" altLang="zh-CN" dirty="0"/>
              <a:t> Research(</a:t>
            </a:r>
            <a:r>
              <a:rPr lang="zh-CN" altLang="en-US" dirty="0"/>
              <a:t>艾媒咨询</a:t>
            </a:r>
            <a:r>
              <a:rPr lang="en-US" altLang="zh-CN" dirty="0"/>
              <a:t>)</a:t>
            </a:r>
            <a:r>
              <a:rPr lang="zh-CN" altLang="en-US" dirty="0"/>
              <a:t>数据显示，</a:t>
            </a:r>
            <a:r>
              <a:rPr lang="en-US" altLang="zh-CN" dirty="0"/>
              <a:t>2017</a:t>
            </a:r>
            <a:r>
              <a:rPr lang="zh-CN" altLang="en-US" dirty="0"/>
              <a:t>年网络零售市场交易额达</a:t>
            </a:r>
            <a:r>
              <a:rPr lang="en-US" altLang="zh-CN" dirty="0"/>
              <a:t>65500</a:t>
            </a:r>
            <a:r>
              <a:rPr lang="zh-CN" altLang="en-US" dirty="0"/>
              <a:t>亿元，移动端交易额达</a:t>
            </a:r>
            <a:r>
              <a:rPr lang="en-US" altLang="zh-CN" b="1" dirty="0">
                <a:solidFill>
                  <a:srgbClr val="FF0000"/>
                </a:solidFill>
              </a:rPr>
              <a:t>46370</a:t>
            </a:r>
            <a:r>
              <a:rPr lang="zh-CN" altLang="en-US" dirty="0"/>
              <a:t>亿元，占比</a:t>
            </a:r>
            <a:r>
              <a:rPr lang="en-US" altLang="zh-CN" dirty="0"/>
              <a:t>70.8%</a:t>
            </a:r>
            <a:r>
              <a:rPr lang="zh-CN" altLang="en-US" dirty="0"/>
              <a:t>。预计</a:t>
            </a:r>
            <a:r>
              <a:rPr lang="en-US" altLang="zh-CN" dirty="0"/>
              <a:t>2018</a:t>
            </a:r>
            <a:r>
              <a:rPr lang="zh-CN" altLang="en-US" dirty="0"/>
              <a:t>年网络零售市场交易额达</a:t>
            </a:r>
            <a:r>
              <a:rPr lang="en-US" altLang="zh-CN" dirty="0"/>
              <a:t>76900</a:t>
            </a:r>
            <a:r>
              <a:rPr lang="zh-CN" altLang="en-US" dirty="0"/>
              <a:t>亿元，移动端交易额为</a:t>
            </a:r>
            <a:r>
              <a:rPr lang="en-US" altLang="zh-CN" b="1" dirty="0">
                <a:solidFill>
                  <a:srgbClr val="FF0000"/>
                </a:solidFill>
              </a:rPr>
              <a:t>57370</a:t>
            </a:r>
            <a:r>
              <a:rPr lang="zh-CN" altLang="en-US" dirty="0"/>
              <a:t>亿元，占比</a:t>
            </a:r>
            <a:r>
              <a:rPr lang="en-US" altLang="zh-CN" dirty="0"/>
              <a:t>74.6%</a:t>
            </a:r>
            <a:r>
              <a:rPr lang="zh-CN" altLang="en-US" dirty="0"/>
              <a:t>。</a:t>
            </a:r>
          </a:p>
        </p:txBody>
      </p:sp>
      <p:sp>
        <p:nvSpPr>
          <p:cNvPr id="3" name="标题 2"/>
          <p:cNvSpPr>
            <a:spLocks noGrp="1"/>
          </p:cNvSpPr>
          <p:nvPr>
            <p:ph type="title"/>
          </p:nvPr>
        </p:nvSpPr>
        <p:spPr/>
        <p:txBody>
          <a:bodyPr/>
          <a:lstStyle/>
          <a:p>
            <a:r>
              <a:rPr lang="zh-CN" altLang="en-US" dirty="0" smtClean="0"/>
              <a:t>营销环境</a:t>
            </a:r>
            <a:endParaRPr lang="zh-CN" altLang="en-US" dirty="0"/>
          </a:p>
        </p:txBody>
      </p:sp>
    </p:spTree>
    <p:extLst>
      <p:ext uri="{BB962C8B-B14F-4D97-AF65-F5344CB8AC3E}">
        <p14:creationId xmlns:p14="http://schemas.microsoft.com/office/powerpoint/2010/main" val="2961747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特点</a:t>
            </a:r>
            <a:r>
              <a:rPr lang="en-US" altLang="zh-CN" dirty="0" smtClean="0"/>
              <a:t>2——</a:t>
            </a:r>
            <a:r>
              <a:rPr lang="zh-CN" altLang="en-US" dirty="0" smtClean="0"/>
              <a:t>碎片化</a:t>
            </a:r>
            <a:endParaRPr lang="en-US" altLang="zh-CN" dirty="0" smtClean="0"/>
          </a:p>
          <a:p>
            <a:pPr lvl="1"/>
            <a:r>
              <a:rPr lang="zh-CN" altLang="en-US" dirty="0" smtClean="0"/>
              <a:t>购物地点的碎片化</a:t>
            </a:r>
            <a:endParaRPr lang="en-US" altLang="zh-CN" dirty="0" smtClean="0"/>
          </a:p>
          <a:p>
            <a:pPr lvl="1"/>
            <a:r>
              <a:rPr lang="zh-CN" altLang="en-US" dirty="0" smtClean="0"/>
              <a:t>购物时间碎片化</a:t>
            </a:r>
            <a:endParaRPr lang="en-US" altLang="zh-CN" dirty="0" smtClean="0"/>
          </a:p>
          <a:p>
            <a:pPr lvl="1"/>
            <a:r>
              <a:rPr lang="zh-CN" altLang="en-US" dirty="0" smtClean="0"/>
              <a:t>购物需求的碎片化</a:t>
            </a:r>
            <a:endParaRPr lang="en-US" altLang="zh-CN" dirty="0" smtClean="0"/>
          </a:p>
          <a:p>
            <a:endParaRPr lang="en-US" altLang="zh-CN" dirty="0" smtClean="0"/>
          </a:p>
          <a:p>
            <a:r>
              <a:rPr lang="zh-CN" altLang="en-US" dirty="0" smtClean="0"/>
              <a:t>营销向场景化、数据化、内容化趋势发展。</a:t>
            </a:r>
            <a:endParaRPr lang="en-US" altLang="zh-CN" dirty="0" smtClean="0"/>
          </a:p>
          <a:p>
            <a:r>
              <a:rPr lang="zh-CN" altLang="en-US" dirty="0" smtClean="0"/>
              <a:t>信任广告</a:t>
            </a:r>
            <a:r>
              <a:rPr lang="en-US" altLang="zh-CN" dirty="0" smtClean="0"/>
              <a:t>——</a:t>
            </a:r>
            <a:r>
              <a:rPr lang="zh-CN" altLang="en-US" dirty="0" smtClean="0"/>
              <a:t>信任熟悉的人（强关系；弱关系）</a:t>
            </a:r>
            <a:endParaRPr lang="en-US" altLang="zh-CN" dirty="0" smtClean="0"/>
          </a:p>
          <a:p>
            <a:r>
              <a:rPr lang="zh-CN" altLang="en-US" dirty="0" smtClean="0"/>
              <a:t>互联网将散落在各地的 分散需求重聚在一个平台上，按兴趣、价值观等进行重组。</a:t>
            </a:r>
            <a:endParaRPr lang="zh-CN" altLang="en-US" dirty="0"/>
          </a:p>
        </p:txBody>
      </p:sp>
      <p:sp>
        <p:nvSpPr>
          <p:cNvPr id="2" name="标题 1"/>
          <p:cNvSpPr>
            <a:spLocks noGrp="1"/>
          </p:cNvSpPr>
          <p:nvPr>
            <p:ph type="title"/>
          </p:nvPr>
        </p:nvSpPr>
        <p:spPr/>
        <p:txBody>
          <a:bodyPr/>
          <a:lstStyle/>
          <a:p>
            <a:r>
              <a:rPr lang="zh-CN" altLang="en-US" dirty="0" smtClean="0"/>
              <a:t>营销环境</a:t>
            </a:r>
            <a:endParaRPr lang="zh-CN" altLang="en-US" dirty="0"/>
          </a:p>
        </p:txBody>
      </p:sp>
    </p:spTree>
    <p:extLst>
      <p:ext uri="{BB962C8B-B14F-4D97-AF65-F5344CB8AC3E}">
        <p14:creationId xmlns:p14="http://schemas.microsoft.com/office/powerpoint/2010/main" val="3337910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特点</a:t>
            </a:r>
            <a:r>
              <a:rPr lang="en-US" altLang="zh-CN" dirty="0" smtClean="0"/>
              <a:t>3——</a:t>
            </a:r>
            <a:r>
              <a:rPr lang="zh-CN" altLang="en-US" dirty="0" smtClean="0"/>
              <a:t>场景化</a:t>
            </a:r>
            <a:endParaRPr lang="en-US" altLang="zh-CN" dirty="0" smtClean="0"/>
          </a:p>
          <a:p>
            <a:r>
              <a:rPr lang="zh-CN" altLang="en-US" dirty="0" smtClean="0"/>
              <a:t>消费行为不再是静止和可提前计划的，而是动态的。消费行为会因为移动的广告、体验或互动场景而实时触发。</a:t>
            </a:r>
            <a:endParaRPr lang="en-US" altLang="zh-CN" dirty="0" smtClean="0"/>
          </a:p>
          <a:p>
            <a:r>
              <a:rPr lang="zh-CN" altLang="en-US" dirty="0" smtClean="0"/>
              <a:t>产品和营销必须基于具体的、特定的场景。</a:t>
            </a:r>
            <a:endParaRPr lang="en-US" altLang="zh-CN" dirty="0" smtClean="0"/>
          </a:p>
          <a:p>
            <a:r>
              <a:rPr lang="en-US" altLang="zh-CN" dirty="0" smtClean="0"/>
              <a:t>E.g.</a:t>
            </a:r>
            <a:r>
              <a:rPr lang="zh-CN" altLang="en-US" dirty="0" smtClean="0"/>
              <a:t>电影院里的广告；电梯里的广告；健身会所的广告。</a:t>
            </a:r>
            <a:endParaRPr lang="zh-CN" altLang="en-US" dirty="0"/>
          </a:p>
        </p:txBody>
      </p:sp>
      <p:sp>
        <p:nvSpPr>
          <p:cNvPr id="2" name="标题 1"/>
          <p:cNvSpPr>
            <a:spLocks noGrp="1"/>
          </p:cNvSpPr>
          <p:nvPr>
            <p:ph type="title"/>
          </p:nvPr>
        </p:nvSpPr>
        <p:spPr/>
        <p:txBody>
          <a:bodyPr/>
          <a:lstStyle/>
          <a:p>
            <a:r>
              <a:rPr lang="zh-CN" altLang="en-US" dirty="0" smtClean="0"/>
              <a:t>营销环境</a:t>
            </a:r>
            <a:endParaRPr lang="zh-CN" altLang="en-US" dirty="0"/>
          </a:p>
        </p:txBody>
      </p:sp>
    </p:spTree>
    <p:extLst>
      <p:ext uri="{BB962C8B-B14F-4D97-AF65-F5344CB8AC3E}">
        <p14:creationId xmlns:p14="http://schemas.microsoft.com/office/powerpoint/2010/main" val="2309883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大数据营销</a:t>
            </a:r>
            <a:endParaRPr lang="en-US" altLang="zh-CN" dirty="0" smtClean="0"/>
          </a:p>
          <a:p>
            <a:pPr lvl="1"/>
            <a:r>
              <a:rPr lang="zh-CN" altLang="en-US" dirty="0" smtClean="0"/>
              <a:t>用户行为与特征分析</a:t>
            </a:r>
            <a:endParaRPr lang="en-US" altLang="zh-CN" dirty="0" smtClean="0"/>
          </a:p>
          <a:p>
            <a:pPr lvl="1"/>
            <a:r>
              <a:rPr lang="zh-CN" altLang="en-US" dirty="0"/>
              <a:t>精</a:t>
            </a:r>
            <a:r>
              <a:rPr lang="zh-CN" altLang="en-US" dirty="0" smtClean="0"/>
              <a:t>准营销信息推送</a:t>
            </a:r>
            <a:endParaRPr lang="en-US" altLang="zh-CN" dirty="0" smtClean="0"/>
          </a:p>
          <a:p>
            <a:pPr lvl="1"/>
            <a:r>
              <a:rPr lang="zh-CN" altLang="en-US" dirty="0" smtClean="0"/>
              <a:t>引导产品和营销活动投用户所好</a:t>
            </a:r>
            <a:endParaRPr lang="en-US" altLang="zh-CN" dirty="0" smtClean="0"/>
          </a:p>
          <a:p>
            <a:pPr lvl="1"/>
            <a:r>
              <a:rPr lang="zh-CN" altLang="en-US" dirty="0" smtClean="0"/>
              <a:t>竞争对手监测与品牌传播</a:t>
            </a:r>
            <a:endParaRPr lang="en-US" altLang="zh-CN" dirty="0" smtClean="0"/>
          </a:p>
          <a:p>
            <a:pPr lvl="1"/>
            <a:r>
              <a:rPr lang="zh-CN" altLang="en-US" dirty="0" smtClean="0"/>
              <a:t>品牌危机监测与管理支持</a:t>
            </a:r>
            <a:endParaRPr lang="en-US" altLang="zh-CN" dirty="0" smtClean="0"/>
          </a:p>
          <a:p>
            <a:pPr lvl="1"/>
            <a:r>
              <a:rPr lang="zh-CN" altLang="en-US" dirty="0" smtClean="0"/>
              <a:t>企业重点客户筛选</a:t>
            </a:r>
            <a:endParaRPr lang="en-US" altLang="zh-CN" dirty="0" smtClean="0"/>
          </a:p>
          <a:p>
            <a:pPr lvl="1"/>
            <a:r>
              <a:rPr lang="zh-CN" altLang="en-US" dirty="0" smtClean="0"/>
              <a:t>改善用户体验</a:t>
            </a:r>
            <a:endParaRPr lang="en-US" altLang="zh-CN" dirty="0" smtClean="0"/>
          </a:p>
          <a:p>
            <a:pPr lvl="1"/>
            <a:r>
              <a:rPr lang="zh-CN" altLang="en-US" dirty="0" smtClean="0"/>
              <a:t>客户分析管理</a:t>
            </a:r>
            <a:endParaRPr lang="en-US" altLang="zh-CN" dirty="0" smtClean="0"/>
          </a:p>
          <a:p>
            <a:pPr lvl="1"/>
            <a:r>
              <a:rPr lang="zh-CN" altLang="en-US" dirty="0" smtClean="0"/>
              <a:t>发现新市场与新趋势</a:t>
            </a:r>
            <a:endParaRPr lang="en-US" altLang="zh-CN" dirty="0" smtClean="0"/>
          </a:p>
        </p:txBody>
      </p:sp>
      <p:sp>
        <p:nvSpPr>
          <p:cNvPr id="2" name="标题 1"/>
          <p:cNvSpPr>
            <a:spLocks noGrp="1"/>
          </p:cNvSpPr>
          <p:nvPr>
            <p:ph type="title"/>
          </p:nvPr>
        </p:nvSpPr>
        <p:spPr/>
        <p:txBody>
          <a:bodyPr/>
          <a:lstStyle/>
          <a:p>
            <a:r>
              <a:rPr lang="zh-CN" altLang="en-US" dirty="0" smtClean="0"/>
              <a:t>营销方式</a:t>
            </a:r>
            <a:r>
              <a:rPr lang="en-US" altLang="zh-CN" dirty="0" smtClean="0"/>
              <a:t>—</a:t>
            </a:r>
            <a:r>
              <a:rPr lang="zh-CN" altLang="en-US" dirty="0" smtClean="0"/>
              <a:t>大数据营销</a:t>
            </a:r>
            <a:endParaRPr lang="zh-CN" altLang="en-US" dirty="0"/>
          </a:p>
        </p:txBody>
      </p:sp>
    </p:spTree>
    <p:extLst>
      <p:ext uri="{BB962C8B-B14F-4D97-AF65-F5344CB8AC3E}">
        <p14:creationId xmlns:p14="http://schemas.microsoft.com/office/powerpoint/2010/main" val="2388242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社群营销</a:t>
            </a:r>
            <a:endParaRPr lang="en-US" altLang="zh-CN" dirty="0" smtClean="0"/>
          </a:p>
          <a:p>
            <a:r>
              <a:rPr lang="zh-CN" altLang="en-US" dirty="0" smtClean="0"/>
              <a:t>社群：基于</a:t>
            </a:r>
            <a:r>
              <a:rPr lang="zh-CN" altLang="en-US" dirty="0"/>
              <a:t>互联网将一群具有一相同兴趣、爱好、需求的人汇聚在一起的一个</a:t>
            </a:r>
            <a:r>
              <a:rPr lang="zh-CN" altLang="en-US" dirty="0" smtClean="0"/>
              <a:t>群。</a:t>
            </a:r>
            <a:endParaRPr lang="en-US" altLang="zh-CN" dirty="0" smtClean="0"/>
          </a:p>
          <a:p>
            <a:r>
              <a:rPr lang="zh-CN" altLang="en-US" dirty="0" smtClean="0"/>
              <a:t>有共同兴趣、认知和价值观的用户聚集一起，产生蜂群效应，互动、交流、协作、感染。</a:t>
            </a:r>
            <a:endParaRPr lang="en-US" altLang="zh-CN" dirty="0" smtClean="0"/>
          </a:p>
          <a:p>
            <a:r>
              <a:rPr lang="zh-CN" altLang="en-US" dirty="0" smtClean="0"/>
              <a:t>你必须认识到，社群已经成为企业的重要资源，把用户和你联系起来。</a:t>
            </a:r>
            <a:endParaRPr lang="en-US" altLang="zh-CN" dirty="0" smtClean="0"/>
          </a:p>
          <a:p>
            <a:pPr marL="0" indent="0" algn="r">
              <a:buNone/>
            </a:pPr>
            <a:r>
              <a:rPr lang="en-US" altLang="zh-CN" dirty="0" smtClean="0"/>
              <a:t>——《</a:t>
            </a:r>
            <a:r>
              <a:rPr lang="zh-CN" altLang="en-US" dirty="0" smtClean="0"/>
              <a:t>点亮社群</a:t>
            </a:r>
            <a:r>
              <a:rPr lang="en-US" altLang="zh-CN" dirty="0" smtClean="0"/>
              <a:t>》</a:t>
            </a:r>
            <a:r>
              <a:rPr lang="zh-CN" altLang="en-US" dirty="0" smtClean="0"/>
              <a:t>查克</a:t>
            </a:r>
            <a:r>
              <a:rPr lang="en-US" altLang="zh-CN" dirty="0" smtClean="0"/>
              <a:t>.</a:t>
            </a:r>
            <a:r>
              <a:rPr lang="zh-CN" altLang="en-US" dirty="0" smtClean="0"/>
              <a:t>布莱默</a:t>
            </a:r>
            <a:endParaRPr lang="en-US" altLang="zh-CN" dirty="0" smtClean="0"/>
          </a:p>
        </p:txBody>
      </p:sp>
      <p:sp>
        <p:nvSpPr>
          <p:cNvPr id="2" name="标题 1"/>
          <p:cNvSpPr>
            <a:spLocks noGrp="1"/>
          </p:cNvSpPr>
          <p:nvPr>
            <p:ph type="title"/>
          </p:nvPr>
        </p:nvSpPr>
        <p:spPr/>
        <p:txBody>
          <a:bodyPr/>
          <a:lstStyle/>
          <a:p>
            <a:r>
              <a:rPr lang="zh-CN" altLang="en-US" dirty="0" smtClean="0"/>
              <a:t>营销方式</a:t>
            </a:r>
            <a:r>
              <a:rPr lang="en-US" altLang="zh-CN" dirty="0" smtClean="0"/>
              <a:t>——</a:t>
            </a:r>
            <a:r>
              <a:rPr lang="zh-CN" altLang="en-US" dirty="0" smtClean="0"/>
              <a:t>社群营销</a:t>
            </a:r>
            <a:endParaRPr lang="zh-CN" altLang="en-US" dirty="0"/>
          </a:p>
        </p:txBody>
      </p:sp>
    </p:spTree>
    <p:extLst>
      <p:ext uri="{BB962C8B-B14F-4D97-AF65-F5344CB8AC3E}">
        <p14:creationId xmlns:p14="http://schemas.microsoft.com/office/powerpoint/2010/main" val="498042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社群营销的优势</a:t>
            </a:r>
            <a:endParaRPr lang="en-US" altLang="zh-CN" dirty="0" smtClean="0"/>
          </a:p>
          <a:p>
            <a:pPr lvl="1"/>
            <a:r>
              <a:rPr lang="zh-CN" altLang="en-US" dirty="0" smtClean="0"/>
              <a:t>互联网时代让消费者的社群变强，移动互联技术让企业和消费者之间的关系更加紧密。</a:t>
            </a:r>
            <a:endParaRPr lang="en-US" altLang="zh-CN" dirty="0" smtClean="0"/>
          </a:p>
          <a:p>
            <a:pPr lvl="1"/>
            <a:r>
              <a:rPr lang="zh-CN" altLang="en-US" dirty="0"/>
              <a:t>社群是商家连接用户的最短途径和最经济的方式</a:t>
            </a:r>
            <a:r>
              <a:rPr lang="zh-CN" altLang="en-US" dirty="0" smtClean="0"/>
              <a:t>。</a:t>
            </a:r>
            <a:endParaRPr lang="en-US" altLang="zh-CN" dirty="0" smtClean="0"/>
          </a:p>
          <a:p>
            <a:pPr lvl="1"/>
            <a:r>
              <a:rPr lang="zh-CN" altLang="en-US" dirty="0"/>
              <a:t>社群营销已经成功品牌和粉丝互动不可或缺的营销</a:t>
            </a:r>
            <a:r>
              <a:rPr lang="zh-CN" altLang="en-US" dirty="0" smtClean="0"/>
              <a:t>手段。</a:t>
            </a:r>
            <a:endParaRPr lang="en-US" altLang="zh-CN" dirty="0" smtClean="0"/>
          </a:p>
          <a:p>
            <a:pPr lvl="1"/>
            <a:r>
              <a:rPr lang="zh-CN" altLang="en-US" dirty="0"/>
              <a:t>社群目前的形式有：微信群、公众号、今日头条、微博、贴吧、直播等等。</a:t>
            </a:r>
            <a:endParaRPr lang="en-US" altLang="zh-CN" dirty="0"/>
          </a:p>
          <a:p>
            <a:endParaRPr lang="en-US" altLang="zh-CN" dirty="0" smtClean="0"/>
          </a:p>
          <a:p>
            <a:endParaRPr lang="en-US" altLang="zh-CN" dirty="0" smtClean="0"/>
          </a:p>
          <a:p>
            <a:r>
              <a:rPr lang="zh-CN" altLang="en-US" dirty="0" smtClean="0"/>
              <a:t>讨论：你参与过哪些社群营销？</a:t>
            </a:r>
            <a:r>
              <a:rPr lang="zh-CN" altLang="en-US" dirty="0"/>
              <a:t/>
            </a:r>
            <a:br>
              <a:rPr lang="zh-CN" altLang="en-US" dirty="0"/>
            </a:br>
            <a:endParaRPr lang="en-US" altLang="zh-CN" dirty="0" smtClean="0"/>
          </a:p>
        </p:txBody>
      </p:sp>
      <p:sp>
        <p:nvSpPr>
          <p:cNvPr id="2" name="标题 1"/>
          <p:cNvSpPr>
            <a:spLocks noGrp="1"/>
          </p:cNvSpPr>
          <p:nvPr>
            <p:ph type="title"/>
          </p:nvPr>
        </p:nvSpPr>
        <p:spPr/>
        <p:txBody>
          <a:bodyPr/>
          <a:lstStyle/>
          <a:p>
            <a:r>
              <a:rPr lang="zh-CN" altLang="en-US" dirty="0"/>
              <a:t>营销方式</a:t>
            </a:r>
            <a:r>
              <a:rPr lang="en-US" altLang="zh-CN" dirty="0"/>
              <a:t>——</a:t>
            </a:r>
            <a:r>
              <a:rPr lang="zh-CN" altLang="en-US" dirty="0"/>
              <a:t>社群营销</a:t>
            </a:r>
          </a:p>
        </p:txBody>
      </p:sp>
    </p:spTree>
    <p:extLst>
      <p:ext uri="{BB962C8B-B14F-4D97-AF65-F5344CB8AC3E}">
        <p14:creationId xmlns:p14="http://schemas.microsoft.com/office/powerpoint/2010/main" val="1758129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114800" cy="4525963"/>
          </a:xfrm>
        </p:spPr>
        <p:txBody>
          <a:bodyPr>
            <a:normAutofit/>
          </a:bodyPr>
          <a:lstStyle/>
          <a:p>
            <a:r>
              <a:rPr lang="zh-CN" altLang="en-US" b="1" dirty="0"/>
              <a:t>鹿晗</a:t>
            </a:r>
            <a:r>
              <a:rPr lang="zh-CN" altLang="en-US" b="1" dirty="0" smtClean="0"/>
              <a:t>社群</a:t>
            </a:r>
            <a:endParaRPr lang="en-US" altLang="zh-CN" b="1" dirty="0" smtClean="0"/>
          </a:p>
          <a:p>
            <a:pPr lvl="1"/>
            <a:r>
              <a:rPr lang="zh-CN" altLang="en-US" dirty="0" smtClean="0"/>
              <a:t>国内</a:t>
            </a:r>
            <a:r>
              <a:rPr lang="zh-CN" altLang="en-US" dirty="0"/>
              <a:t>最活跃最具商业价值的社群，单条微博回复破</a:t>
            </a:r>
            <a:r>
              <a:rPr lang="en-US" altLang="zh-CN" dirty="0"/>
              <a:t>1</a:t>
            </a:r>
            <a:r>
              <a:rPr lang="zh-CN" altLang="en-US" dirty="0"/>
              <a:t>亿评论的世界吉尼斯纪录，到百度贴吧百万的回复，以及</a:t>
            </a:r>
            <a:r>
              <a:rPr lang="en-US" altLang="zh-CN" dirty="0"/>
              <a:t>QQ</a:t>
            </a:r>
            <a:r>
              <a:rPr lang="zh-CN" altLang="en-US" dirty="0"/>
              <a:t>电子唱片</a:t>
            </a:r>
            <a:r>
              <a:rPr lang="en-US" altLang="zh-CN" dirty="0"/>
              <a:t>5</a:t>
            </a:r>
            <a:r>
              <a:rPr lang="zh-CN" altLang="en-US" dirty="0"/>
              <a:t>元每张，一个粉丝一次买</a:t>
            </a:r>
            <a:r>
              <a:rPr lang="en-US" altLang="zh-CN" dirty="0"/>
              <a:t>2000</a:t>
            </a:r>
            <a:r>
              <a:rPr lang="zh-CN" altLang="en-US" dirty="0"/>
              <a:t>张，五天破百万的销量，每条微博几十万评论</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社群营销案例</a:t>
            </a:r>
          </a:p>
        </p:txBody>
      </p:sp>
      <p:pic>
        <p:nvPicPr>
          <p:cNvPr id="1026" name="Picture 2" descr="鹿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525" y="2276872"/>
            <a:ext cx="3409335" cy="307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4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消费主体</a:t>
            </a:r>
            <a:r>
              <a:rPr lang="en-US" altLang="zh-CN" dirty="0" smtClean="0"/>
              <a:t>——</a:t>
            </a:r>
            <a:r>
              <a:rPr lang="zh-CN" altLang="en-US" dirty="0" smtClean="0"/>
              <a:t>个性化、社交化、娱乐化</a:t>
            </a:r>
            <a:endParaRPr lang="en-US" altLang="zh-CN" dirty="0" smtClean="0"/>
          </a:p>
          <a:p>
            <a:r>
              <a:rPr lang="zh-CN" altLang="en-US" dirty="0" smtClean="0"/>
              <a:t>营销环境</a:t>
            </a:r>
            <a:r>
              <a:rPr lang="en-US" altLang="zh-CN" dirty="0" smtClean="0"/>
              <a:t>——</a:t>
            </a:r>
            <a:r>
              <a:rPr lang="zh-CN" altLang="en-US" dirty="0" smtClean="0"/>
              <a:t>移动化、碎片化、场景化</a:t>
            </a:r>
            <a:endParaRPr lang="en-US" altLang="zh-CN" dirty="0" smtClean="0"/>
          </a:p>
          <a:p>
            <a:r>
              <a:rPr lang="zh-CN" altLang="en-US" dirty="0" smtClean="0"/>
              <a:t>营销方式</a:t>
            </a:r>
            <a:r>
              <a:rPr lang="en-US" altLang="zh-CN" dirty="0" smtClean="0"/>
              <a:t>——</a:t>
            </a:r>
            <a:r>
              <a:rPr lang="zh-CN" altLang="en-US" smtClean="0"/>
              <a:t>大数据化、社群化、内容化</a:t>
            </a:r>
            <a:endParaRPr lang="zh-CN" altLang="en-US" dirty="0"/>
          </a:p>
        </p:txBody>
      </p:sp>
      <p:sp>
        <p:nvSpPr>
          <p:cNvPr id="3" name="标题 2"/>
          <p:cNvSpPr>
            <a:spLocks noGrp="1"/>
          </p:cNvSpPr>
          <p:nvPr>
            <p:ph type="title"/>
          </p:nvPr>
        </p:nvSpPr>
        <p:spPr/>
        <p:txBody>
          <a:bodyPr/>
          <a:lstStyle/>
          <a:p>
            <a:r>
              <a:rPr lang="zh-CN" altLang="en-US" dirty="0" smtClean="0"/>
              <a:t>主要内容</a:t>
            </a:r>
            <a:endParaRPr lang="zh-CN" altLang="en-US" dirty="0"/>
          </a:p>
        </p:txBody>
      </p:sp>
    </p:spTree>
    <p:extLst>
      <p:ext uri="{BB962C8B-B14F-4D97-AF65-F5344CB8AC3E}">
        <p14:creationId xmlns:p14="http://schemas.microsoft.com/office/powerpoint/2010/main" val="79518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540768"/>
          </a:xfrm>
        </p:spPr>
        <p:txBody>
          <a:bodyPr>
            <a:normAutofit/>
          </a:bodyPr>
          <a:lstStyle/>
          <a:p>
            <a:r>
              <a:rPr lang="zh-CN" altLang="en-US" b="1" dirty="0"/>
              <a:t>酣客</a:t>
            </a:r>
            <a:r>
              <a:rPr lang="zh-CN" altLang="en-US" b="1" dirty="0" smtClean="0"/>
              <a:t>公社</a:t>
            </a:r>
            <a:endParaRPr lang="en-US" altLang="zh-CN" b="1" dirty="0" smtClean="0"/>
          </a:p>
          <a:p>
            <a:r>
              <a:rPr lang="zh-CN" altLang="en-US" dirty="0"/>
              <a:t>酣客公社是一个白酒粉丝社群。通过社群卖酒，</a:t>
            </a:r>
            <a:r>
              <a:rPr lang="en-US" altLang="zh-CN" dirty="0"/>
              <a:t>3</a:t>
            </a:r>
            <a:r>
              <a:rPr lang="zh-CN" altLang="en-US" dirty="0"/>
              <a:t>个月销售</a:t>
            </a:r>
            <a:r>
              <a:rPr lang="en-US" altLang="zh-CN" dirty="0"/>
              <a:t>2</a:t>
            </a:r>
            <a:r>
              <a:rPr lang="zh-CN" altLang="en-US" dirty="0"/>
              <a:t>个亿，这也是一个传奇</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社群营销案例</a:t>
            </a:r>
          </a:p>
        </p:txBody>
      </p:sp>
      <p:pic>
        <p:nvPicPr>
          <p:cNvPr id="2050" name="Picture 2" descr="酣客酒"/>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284984"/>
            <a:ext cx="3794273" cy="28415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91175" y="3284984"/>
            <a:ext cx="4572000" cy="2332946"/>
          </a:xfrm>
          <a:prstGeom prst="rect">
            <a:avLst/>
          </a:prstGeom>
        </p:spPr>
        <p:txBody>
          <a:bodyPr>
            <a:spAutoFit/>
          </a:bodyPr>
          <a:lstStyle/>
          <a:p>
            <a:pPr marL="342900" indent="-342900">
              <a:spcBef>
                <a:spcPct val="20000"/>
              </a:spcBef>
              <a:buFont typeface="Wingdings" pitchFamily="2" charset="2"/>
              <a:buChar char="n"/>
            </a:pPr>
            <a:r>
              <a:rPr lang="zh-CN" altLang="en-US" sz="2800" dirty="0">
                <a:solidFill>
                  <a:schemeClr val="accent1">
                    <a:lumMod val="50000"/>
                  </a:schemeClr>
                </a:solidFill>
                <a:latin typeface="微软雅黑" pitchFamily="34" charset="-122"/>
                <a:ea typeface="微软雅黑" pitchFamily="34" charset="-122"/>
              </a:rPr>
              <a:t>酣客公社已成为首屈一指的中年粉丝群体和中年企业家粉丝群体</a:t>
            </a:r>
            <a:r>
              <a:rPr lang="zh-CN" altLang="en-US" sz="2800" dirty="0" smtClean="0">
                <a:solidFill>
                  <a:schemeClr val="accent1">
                    <a:lumMod val="50000"/>
                  </a:schemeClr>
                </a:solidFill>
                <a:latin typeface="微软雅黑" pitchFamily="34" charset="-122"/>
                <a:ea typeface="微软雅黑" pitchFamily="34" charset="-122"/>
              </a:rPr>
              <a:t>。</a:t>
            </a:r>
            <a:endParaRPr lang="en-US" altLang="zh-CN" sz="2800" dirty="0" smtClean="0">
              <a:solidFill>
                <a:schemeClr val="accent1">
                  <a:lumMod val="50000"/>
                </a:schemeClr>
              </a:solidFill>
              <a:latin typeface="微软雅黑" pitchFamily="34" charset="-122"/>
              <a:ea typeface="微软雅黑" pitchFamily="34" charset="-122"/>
            </a:endParaRPr>
          </a:p>
          <a:p>
            <a:pPr marL="342900" indent="-342900">
              <a:spcBef>
                <a:spcPct val="20000"/>
              </a:spcBef>
              <a:buFont typeface="Wingdings" pitchFamily="2" charset="2"/>
              <a:buChar char="n"/>
            </a:pPr>
            <a:r>
              <a:rPr lang="zh-CN" altLang="en-US" sz="2800" dirty="0" smtClean="0">
                <a:solidFill>
                  <a:schemeClr val="accent1">
                    <a:lumMod val="50000"/>
                  </a:schemeClr>
                </a:solidFill>
                <a:latin typeface="微软雅黑" pitchFamily="34" charset="-122"/>
                <a:ea typeface="微软雅黑" pitchFamily="34" charset="-122"/>
              </a:rPr>
              <a:t>产品</a:t>
            </a:r>
            <a:r>
              <a:rPr lang="zh-CN" altLang="en-US" sz="2800" dirty="0">
                <a:solidFill>
                  <a:schemeClr val="accent1">
                    <a:lumMod val="50000"/>
                  </a:schemeClr>
                </a:solidFill>
                <a:latin typeface="微软雅黑" pitchFamily="34" charset="-122"/>
                <a:ea typeface="微软雅黑" pitchFamily="34" charset="-122"/>
              </a:rPr>
              <a:t>定位：匠心，逼格，情怀和温度感；</a:t>
            </a:r>
          </a:p>
        </p:txBody>
      </p:sp>
    </p:spTree>
    <p:extLst>
      <p:ext uri="{BB962C8B-B14F-4D97-AF65-F5344CB8AC3E}">
        <p14:creationId xmlns:p14="http://schemas.microsoft.com/office/powerpoint/2010/main" val="846988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7584" y="2204864"/>
            <a:ext cx="7409163" cy="198937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0" name="标题 2"/>
          <p:cNvSpPr>
            <a:spLocks noGrp="1"/>
          </p:cNvSpPr>
          <p:nvPr>
            <p:ph type="title"/>
          </p:nvPr>
        </p:nvSpPr>
        <p:spPr/>
        <p:txBody>
          <a:bodyPr/>
          <a:lstStyle/>
          <a:p>
            <a:r>
              <a:rPr lang="zh-CN" altLang="en-US" dirty="0" smtClean="0"/>
              <a:t>社群营销案例</a:t>
            </a:r>
          </a:p>
        </p:txBody>
      </p:sp>
    </p:spTree>
    <p:extLst>
      <p:ext uri="{BB962C8B-B14F-4D97-AF65-F5344CB8AC3E}">
        <p14:creationId xmlns:p14="http://schemas.microsoft.com/office/powerpoint/2010/main" val="2180472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罗辑</a:t>
            </a:r>
            <a:r>
              <a:rPr lang="zh-CN" altLang="en-US" b="1" dirty="0" smtClean="0"/>
              <a:t>思维：</a:t>
            </a:r>
            <a:r>
              <a:rPr lang="zh-CN" altLang="en-US" b="1" dirty="0"/>
              <a:t>：让用户尝试着去思考</a:t>
            </a:r>
            <a:endParaRPr lang="zh-CN" altLang="en-US" dirty="0"/>
          </a:p>
        </p:txBody>
      </p:sp>
      <p:sp>
        <p:nvSpPr>
          <p:cNvPr id="2" name="标题 1"/>
          <p:cNvSpPr>
            <a:spLocks noGrp="1"/>
          </p:cNvSpPr>
          <p:nvPr>
            <p:ph type="title"/>
          </p:nvPr>
        </p:nvSpPr>
        <p:spPr/>
        <p:txBody>
          <a:bodyPr/>
          <a:lstStyle/>
          <a:p>
            <a:r>
              <a:rPr lang="zh-CN" altLang="en-US" dirty="0"/>
              <a:t>社群营销案例</a:t>
            </a:r>
          </a:p>
        </p:txBody>
      </p:sp>
      <p:pic>
        <p:nvPicPr>
          <p:cNvPr id="3074" name="Picture 2" descr="https://ss1.bdstatic.com/70cFvXSh_Q1YnxGkpoWK1HF6hhy/it/u=1595638632,206291095&amp;fm=27&amp;gp=0.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132856"/>
            <a:ext cx="2448272" cy="25697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hotocdn.sohu.com/20150812/mp27020504_1439356507042_6.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004" y="3789040"/>
            <a:ext cx="4538876" cy="2556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1844" y="2459504"/>
            <a:ext cx="4572000" cy="1200329"/>
          </a:xfrm>
          <a:prstGeom prst="rect">
            <a:avLst/>
          </a:prstGeom>
        </p:spPr>
        <p:txBody>
          <a:bodyPr>
            <a:spAutoFit/>
          </a:bodyPr>
          <a:lstStyle/>
          <a:p>
            <a:r>
              <a:rPr lang="zh-CN" altLang="en-US" sz="2400" dirty="0">
                <a:latin typeface="微软雅黑 Light" panose="020B0502040204020203" pitchFamily="34" charset="-122"/>
                <a:ea typeface="微软雅黑 Light" panose="020B0502040204020203" pitchFamily="34" charset="-122"/>
              </a:rPr>
              <a:t>罗辑思维的社群模式，本质上是让用户尝试着去思考，社群定位白领用户</a:t>
            </a:r>
          </a:p>
        </p:txBody>
      </p:sp>
    </p:spTree>
    <p:extLst>
      <p:ext uri="{BB962C8B-B14F-4D97-AF65-F5344CB8AC3E}">
        <p14:creationId xmlns:p14="http://schemas.microsoft.com/office/powerpoint/2010/main" val="158174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罗辑</a:t>
            </a:r>
            <a:r>
              <a:rPr lang="zh-CN" altLang="en-US" dirty="0" smtClean="0"/>
              <a:t>思维社群构建步骤：</a:t>
            </a:r>
            <a:endParaRPr lang="en-US" altLang="zh-CN" dirty="0" smtClean="0"/>
          </a:p>
          <a:p>
            <a:r>
              <a:rPr lang="en-US" altLang="zh-CN" dirty="0" smtClean="0"/>
              <a:t>1</a:t>
            </a:r>
            <a:r>
              <a:rPr lang="zh-CN" altLang="en-US" dirty="0" smtClean="0"/>
              <a:t>选人：</a:t>
            </a:r>
            <a:endParaRPr lang="en-US" altLang="zh-CN" dirty="0" smtClean="0"/>
          </a:p>
          <a:p>
            <a:pPr lvl="1"/>
            <a:r>
              <a:rPr lang="en-US" altLang="zh-CN" dirty="0" smtClean="0"/>
              <a:t>85</a:t>
            </a:r>
            <a:r>
              <a:rPr lang="zh-CN" altLang="en-US" dirty="0" smtClean="0"/>
              <a:t>后爱读书的人，交钱成为会员</a:t>
            </a:r>
            <a:endParaRPr lang="en-US" altLang="zh-CN" dirty="0" smtClean="0"/>
          </a:p>
          <a:p>
            <a:r>
              <a:rPr lang="en-US" altLang="zh-CN" dirty="0" smtClean="0"/>
              <a:t>2</a:t>
            </a:r>
            <a:r>
              <a:rPr lang="zh-CN" altLang="en-US" dirty="0" smtClean="0"/>
              <a:t>培养习惯</a:t>
            </a:r>
            <a:endParaRPr lang="en-US" altLang="zh-CN" dirty="0" smtClean="0"/>
          </a:p>
          <a:p>
            <a:pPr lvl="1"/>
            <a:r>
              <a:rPr lang="zh-CN" altLang="en-US" dirty="0" smtClean="0"/>
              <a:t>每天造成发送语音，培养用户阅读习惯</a:t>
            </a:r>
            <a:endParaRPr lang="en-US" altLang="zh-CN" dirty="0" smtClean="0"/>
          </a:p>
          <a:p>
            <a:r>
              <a:rPr lang="en-US" altLang="zh-CN" dirty="0" smtClean="0"/>
              <a:t>3</a:t>
            </a:r>
            <a:r>
              <a:rPr lang="zh-CN" altLang="en-US" dirty="0" smtClean="0"/>
              <a:t>加强线下互动</a:t>
            </a:r>
            <a:endParaRPr lang="en-US" altLang="zh-CN" dirty="0" smtClean="0"/>
          </a:p>
          <a:p>
            <a:pPr lvl="1"/>
            <a:r>
              <a:rPr lang="zh-CN" altLang="en-US" dirty="0" smtClean="0"/>
              <a:t>举办“爱与抱抱”“霸王餐”游戏等。</a:t>
            </a:r>
            <a:endParaRPr lang="en-US" altLang="zh-CN" dirty="0" smtClean="0"/>
          </a:p>
          <a:p>
            <a:endParaRPr lang="zh-CN" altLang="en-US" dirty="0"/>
          </a:p>
          <a:p>
            <a:endParaRPr lang="zh-CN" altLang="en-US" dirty="0"/>
          </a:p>
        </p:txBody>
      </p:sp>
      <p:sp>
        <p:nvSpPr>
          <p:cNvPr id="2" name="标题 1"/>
          <p:cNvSpPr>
            <a:spLocks noGrp="1"/>
          </p:cNvSpPr>
          <p:nvPr>
            <p:ph type="title"/>
          </p:nvPr>
        </p:nvSpPr>
        <p:spPr/>
        <p:txBody>
          <a:bodyPr/>
          <a:lstStyle/>
          <a:p>
            <a:r>
              <a:rPr lang="zh-CN" altLang="en-US" dirty="0"/>
              <a:t>社群营销案例</a:t>
            </a:r>
          </a:p>
        </p:txBody>
      </p:sp>
    </p:spTree>
    <p:extLst>
      <p:ext uri="{BB962C8B-B14F-4D97-AF65-F5344CB8AC3E}">
        <p14:creationId xmlns:p14="http://schemas.microsoft.com/office/powerpoint/2010/main" val="363635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a:t>
            </a:r>
            <a:r>
              <a:rPr lang="zh-CN" altLang="en-US" b="1" dirty="0"/>
              <a:t>创业家</a:t>
            </a:r>
            <a:r>
              <a:rPr lang="en-US" altLang="zh-CN" b="1" dirty="0"/>
              <a:t>》</a:t>
            </a:r>
            <a:r>
              <a:rPr lang="zh-CN" altLang="en-US" b="1" dirty="0" smtClean="0"/>
              <a:t>黑马：</a:t>
            </a:r>
            <a:r>
              <a:rPr lang="zh-CN" altLang="en-US" b="1" dirty="0"/>
              <a:t>让用户之间深度合作</a:t>
            </a:r>
            <a:endParaRPr lang="zh-CN" altLang="en-US" dirty="0"/>
          </a:p>
        </p:txBody>
      </p:sp>
      <p:sp>
        <p:nvSpPr>
          <p:cNvPr id="2" name="标题 1"/>
          <p:cNvSpPr>
            <a:spLocks noGrp="1"/>
          </p:cNvSpPr>
          <p:nvPr>
            <p:ph type="title"/>
          </p:nvPr>
        </p:nvSpPr>
        <p:spPr/>
        <p:txBody>
          <a:bodyPr/>
          <a:lstStyle/>
          <a:p>
            <a:r>
              <a:rPr lang="zh-CN" altLang="en-US" dirty="0"/>
              <a:t>社群营销案例</a:t>
            </a:r>
          </a:p>
        </p:txBody>
      </p:sp>
      <p:pic>
        <p:nvPicPr>
          <p:cNvPr id="4098" name="Picture 2" descr="http://photocdn.sohu.com/20150812/mp27020504_1439356507042_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322" y="5150718"/>
            <a:ext cx="3030678" cy="17072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7124" y="2420888"/>
            <a:ext cx="4766964" cy="4154984"/>
          </a:xfrm>
          <a:prstGeom prst="rect">
            <a:avLst/>
          </a:prstGeom>
        </p:spPr>
        <p:txBody>
          <a:bodyPr wrap="square">
            <a:spAutoFit/>
          </a:bodyPr>
          <a:lstStyle/>
          <a:p>
            <a:r>
              <a:rPr lang="zh-CN" altLang="en-US" sz="2400" dirty="0"/>
              <a:t>社群的定位是精英用户，都是</a:t>
            </a:r>
            <a:r>
              <a:rPr lang="zh-CN" altLang="en-US" sz="2400" dirty="0" smtClean="0"/>
              <a:t>创业者。</a:t>
            </a:r>
            <a:endParaRPr lang="en-US" altLang="zh-CN" sz="2400" dirty="0" smtClean="0"/>
          </a:p>
          <a:p>
            <a:r>
              <a:rPr lang="zh-CN" altLang="en-US" sz="2400" dirty="0"/>
              <a:t>打造以牛投（黑马社群内部用户深度合作的股权众筹）</a:t>
            </a:r>
            <a:r>
              <a:rPr lang="en-US" altLang="zh-CN" sz="2400" dirty="0"/>
              <a:t>+ </a:t>
            </a:r>
            <a:r>
              <a:rPr lang="zh-CN" altLang="en-US" sz="2400" dirty="0"/>
              <a:t>新三板</a:t>
            </a:r>
            <a:r>
              <a:rPr lang="en-US" altLang="zh-CN" sz="2400" dirty="0"/>
              <a:t>=“</a:t>
            </a:r>
            <a:r>
              <a:rPr lang="zh-CN" altLang="en-US" sz="2400" dirty="0"/>
              <a:t>互联网</a:t>
            </a:r>
            <a:r>
              <a:rPr lang="en-US" altLang="zh-CN" sz="2400" dirty="0"/>
              <a:t>+”</a:t>
            </a:r>
            <a:r>
              <a:rPr lang="zh-CN" altLang="en-US" sz="2400" dirty="0"/>
              <a:t>创业的全新模式为创业者们</a:t>
            </a:r>
            <a:r>
              <a:rPr lang="zh-CN" altLang="en-US" sz="2400" dirty="0" smtClean="0"/>
              <a:t>服务。</a:t>
            </a:r>
            <a:endParaRPr lang="en-US" altLang="zh-CN" sz="2400" dirty="0" smtClean="0"/>
          </a:p>
          <a:p>
            <a:r>
              <a:rPr lang="zh-CN" altLang="en-US" sz="2400" dirty="0" smtClean="0"/>
              <a:t>黑马</a:t>
            </a:r>
            <a:r>
              <a:rPr lang="zh-CN" altLang="en-US" sz="2400" dirty="0"/>
              <a:t>社群是草根创业者的孵化加速器，以创始人群体的需求为核心，打造一</a:t>
            </a:r>
            <a:r>
              <a:rPr lang="zh-CN" altLang="en-US" sz="2400" dirty="0" smtClean="0"/>
              <a:t>个集学习</a:t>
            </a:r>
            <a:r>
              <a:rPr lang="zh-CN" altLang="en-US" sz="2400" dirty="0"/>
              <a:t>成长，融资路演，推广咨询等服务为一体的创业服务</a:t>
            </a:r>
            <a:r>
              <a:rPr lang="zh-CN" altLang="en-US" sz="2400" dirty="0" smtClean="0"/>
              <a:t>生态圈。</a:t>
            </a:r>
            <a:endParaRPr lang="zh-CN" altLang="en-US" sz="2400"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5955" y="2420888"/>
            <a:ext cx="2065412" cy="227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90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讨论：企业如何建立自己的社群？</a:t>
            </a:r>
            <a:endParaRPr lang="en-US" altLang="zh-CN" dirty="0" smtClean="0"/>
          </a:p>
          <a:p>
            <a:endParaRPr lang="en-US" altLang="zh-CN" dirty="0"/>
          </a:p>
          <a:p>
            <a:r>
              <a:rPr lang="zh-CN" altLang="en-US" dirty="0" smtClean="0"/>
              <a:t>以求道的精神做产品，以求爱的方式做传播。</a:t>
            </a:r>
            <a:endParaRPr lang="zh-CN" altLang="en-US" dirty="0"/>
          </a:p>
        </p:txBody>
      </p:sp>
      <p:sp>
        <p:nvSpPr>
          <p:cNvPr id="2" name="标题 1"/>
          <p:cNvSpPr>
            <a:spLocks noGrp="1"/>
          </p:cNvSpPr>
          <p:nvPr>
            <p:ph type="title"/>
          </p:nvPr>
        </p:nvSpPr>
        <p:spPr/>
        <p:txBody>
          <a:bodyPr/>
          <a:lstStyle/>
          <a:p>
            <a:r>
              <a:rPr lang="zh-CN" altLang="en-US" dirty="0"/>
              <a:t>社群营销案例</a:t>
            </a:r>
          </a:p>
        </p:txBody>
      </p:sp>
    </p:spTree>
    <p:extLst>
      <p:ext uri="{BB962C8B-B14F-4D97-AF65-F5344CB8AC3E}">
        <p14:creationId xmlns:p14="http://schemas.microsoft.com/office/powerpoint/2010/main" val="230217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内容营销</a:t>
            </a:r>
            <a:endParaRPr lang="en-US" altLang="zh-CN" dirty="0" smtClean="0"/>
          </a:p>
          <a:p>
            <a:r>
              <a:rPr lang="zh-CN" altLang="en-US" dirty="0" smtClean="0"/>
              <a:t>内容营销增加了故事性、情感性，让用户达到一定的认同感。</a:t>
            </a:r>
            <a:endParaRPr lang="zh-CN" altLang="en-US" dirty="0"/>
          </a:p>
        </p:txBody>
      </p:sp>
      <p:sp>
        <p:nvSpPr>
          <p:cNvPr id="2" name="标题 1"/>
          <p:cNvSpPr>
            <a:spLocks noGrp="1"/>
          </p:cNvSpPr>
          <p:nvPr>
            <p:ph type="title"/>
          </p:nvPr>
        </p:nvSpPr>
        <p:spPr/>
        <p:txBody>
          <a:bodyPr/>
          <a:lstStyle/>
          <a:p>
            <a:r>
              <a:rPr lang="zh-CN" altLang="en-US" dirty="0" smtClean="0"/>
              <a:t>营销方式</a:t>
            </a:r>
            <a:r>
              <a:rPr lang="en-US" altLang="zh-CN" dirty="0" smtClean="0"/>
              <a:t>——</a:t>
            </a:r>
            <a:r>
              <a:rPr lang="zh-CN" altLang="en-US" dirty="0" smtClean="0"/>
              <a:t>内容营销</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ENAT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HFBFLR2qDMTtS0cdqXbQMSilxSdqYBRRg0YoAKCKKKACil7UmKACj1p2RTe/FABjNLS0Y7fjQA3FL0Fc/qfjPR9LkZHnMjocMIxnB+vSuY1D4tWhs530yxklmj+75xCo35ZJ+mKdieZHo+KQ55rxg/F/W4FiuJrC3kikGcKpAA+ua7fwn8QtO8T5iwtvdA4MZfOfpRZhdHXnNJTu1NJqRh2pKKKADtRSUE0CDtmikpaAEpO9GaM0gClpM5ooAdR059qTvSSNthkb0Q/ypgeLeDbSLUtc8YSXEayRtdxLtPTO/I/lXYa/J/xMFHcJn6VzXwvw9r4lnP3pNTiH5FjW/rv/ACEyewQDFX1OTFfCUh90detSAnbjvUK5IHNPH3c5z1xSPOFUAL0680U9RwKKRHKengUuK8kH7QGgn72m3Y/EVKPj54dI5srwflTsfQ3R6tijFeWL8evDBHNteg/7oqQfHfwtj/U3n/fIosF0enEUda8zHxy8Kk8rdD/gA/xrpvCvjjSfGHm/2YZf3X3w4AI98ZpbBdHSmkpSDmkoAKKMUUCDtS5pKMGgYuKBR2oAoAcBisnxPdPZeGNTuo32vFbswPpxzj3xmtcA1g+NFJ8LXgPEYXMnuKAlojxJ42e3ia4OGlA2qO/sPfkVk3ttsn+yKQrLgkD+E/WtPxBrK2GqRiPBWCEvGp/vdAa5zTLyW7vM5zI7ZJ65J/ma1drGUYsiuUkjU26N8kRzye5qpb+fZ3IaJmSRcOrrwVPsa6DU7FrW9kWRcIAGJ9DVBEFxcfu2G6P0HUUtCz3r4eeKm8SaCkd2f+JhbKBLxjeOzV2FeX/C+0SG/lKHBWPDCvUTUSWoou6G9qSloqSgpMUtIaBCH2pBQetFIA+tJQaM0AFFLSUAAqK9bZp9yxONsTHPpxUw61Q16TyvDuoyf3bdz+lC3B7HmXwsUnw7ezY4m1Vvx2rWvrUh/tiYDoAB+lZ/wqB/4QS2cjmXUZ3/APHRV7U+dVn92rTqcmK2KyE4+pqT6n34qI5HO7vT1zuPT60jgZLuNFJxRS1M9TybyYenkx/98ik+ywjkQRfQqKmMZ+lPCseMc5rax7dyv9lhHHkRn0+QUxrWAEhraIf8AFWjGc5zUbA45yT60WDUrPbWqRFhbxbgD/APSvo7wNpNlpfhLTzaW0UMk0CvKyqAXJ7k187TJ+5lOf4D/KvqHQovJ8P6fH022yD/AMdFRLYuGrLZ60lPbqKaetQUN4o70uKQdaAFwaUCinYoAbxS4pQOtOxxQMFzivNPiRrN/pt29q0jSWF3AE+zqnUZIY565/8ArV6ZjPevNvGfiDRL/XDoglDXljEZJ5gMpECQAhP97OD7VnVTcHY2pOKmuY8Q8Q2dzDqhilVyfLXyw3Xb2zXU+CfDF1azx388ZJ2nYmO/rXXJZQ310JLy3XehG3nPTpSz/aPtIhjcW+PmQq2KwnVk48psqKUrmZdaY93c30E0ZAaMDd2z1riPDGkSz6nqLEsLZYZFglx95h6V6PHq1yxksL4RzMVOZYx1HfPvUMGqQWdrEtlpgktEXbuXgAe3rUqrZNIp0E9WXPg+s8txq0ksZXyGWP8AHFeq1keFtLi0vQo9kIikuT58oz3b3+mK1zXYm2lc4GrbCZpKU0lAgNNNLTT1pAJkiil4pvegQd6KCabSEPopoozQMWsbxhJ5Xg3V39LZv5Vsiub+IUph8Bas2cZixTW4nscv8MIvL8BaNgY3tNJ+uKmvub6Vsj75H61L8O02eBfDYPe0kb85KrTODdSDI+8f51a6nHi2NGNn0pwBAxim7fvD/IqUEYHXn0oZwC7R7fnRS84Hy9qKegXRxUnhfWI9Hn1WSyMFrA2GjdxvVOCWA7qM4z1J5xirnhzwwmt2N9evPJELFt7IF+WZAMsocHIYdOPUetWvEng6WwaXV9PRbnR5wblJEIzCjZfBH90ZGCOcHnFWrbWZR4Y0vTbT+yYGg/eTB5pA0rcgllVchucnk1nKb5Vqe1ZJ6hceCtKebUpbS/uprRLdGtjFH5jtMcsY8AfN8oU8YI3e1cCRkHcPm/lXtOpXqeHJbfTo7+0tprpTK99dSFniHIGyM53cgdwO9eR6mZJtUu5ZrmK6keUs08XCS5/iUehooTk3Z6lSSSM2XJjYDnPAH419S2I26dar6QoP0FfL6x73jX1kQH3ywr6kgXZawr6IB+layuEBk8yQjLd6UFWjyprL1a5DXkdqjcoN8p9Aegp0DFbpGJAQjCjPrStoJztKxpYpaUYpcVJoIKXGRQcBSWOAOTmvPPFnxT07S7RotDki1C9Ztu8ZMUeOpz/EfQDr600mwbSPRQKrvfWkd0LZ7uFbgjIiMg3e3HWvn26+Jfiu8QxDU/L3/KDDEqn8DjIrm7xZbidrjVNRjeWQ+Yx3edMxPqB0445NX7MjnPZfiL8QX0cSaRozA3+P9In7W6nsvq5/TvXj2lyy2en3kt1DMRf3EckU7LlX2ZbBY8nOf0zUEl2kX+otyxI5e4Idv++R8ufzrNnvrhpxp8lwFSeSN2lkJI+XgcDgAZ7U2mlZF0+WV+Z2PSbXWzqlrJLaowdHw6nsfatGF5L1Ee/REx/C6Byfw9aoaRYJ4VnSymnS5+3Ks8N0BhZhjGF+npV+91W5jmdoLMSQ42jAG4n/AArz5w99pHfSqXgmdZp+lxpbkSKN4U5yACc1gaLp9rP4nWzmktIZWHmAiXbvXPQJ3auZs/Eepafc+dM1ythGN0iSg8DuMnpXB3moPd+IPtqy+ZDcsTG393B4X8KunQ5pa9DOrW5YtLc+vdoWMKo4AwKhbrXzLonjTXdF1Qmz1Gcxg8wyuXjYehB/mOa9q8JfEGw8SotvchLLUunlFsrJ7oe/0611ODRxc19zriKSlIIpKgBKaTT6Y1JiEpO9L9KM8UgDtSUZprGgBe1IBQKdQIK5D4qSeX8ONT5xkKOPrXX5rhfjBKE+Hd2pBy7gAA96cdxi+DY/I8J6HF/c04H82JrL485ierEkVu6FH5Og6cvTbpkH6qTWGUzLjOcCtV1OHFboR8Bvr7U9MkgAUHD7QfvZpf8AVkZ9e1SziZIM4HNFRFuT/hRSI1OWGs36+H30Lzt1g7qwVhkrg5wD2GQDjB/DpVSGaa0niurZmimhcOrJweCDj6HGD7U/y89TSOmARnr0rWy6HsXZP4i1668Q6gl3exxoyR+WiRZwoznr3Jz1rCkPpV90zx7VUkXqP1pJKKsir33GWilr+zTHDXEQ/wDHxX1EFwAPQYr5m0yIvrenIO91F/6EK+msClI0pnMaZKn2i8lnlEjyTuwZVPC5wB+FbW2MqGXGMZyRXHRy30euw3NkjNblnimjZMBhu5PPpWxIuo3mrgHMFnbvnHI8zHcmpOiOHVk21tc6CI7olPrT6ZEB5SkHqM1J/KkZo8w+Ndzqdp4WtDZSNHaSXQS7K55Ug7Qx/ulsA+vArxCO789G3qEZThgBjHp+FehfE7xnPrd9c6RZTsNMt38t0jA/fuvJJJHKg4AA7gnmvNO54fnCMX6kdq2imkZuzZr2MCz3tvhsbnC5/wA/jVC5xHC8iD5Sx57gZ71e8IA3eoW1qXaM/bY4lcDoWYY/QMfzqlcJ5drfWeSzwOy/kxGfxwa0umietixMg8tWHDbufpVfU4l8mGckfK232Heoprm4urYzW8BROQplIJAz6AVkW8jG7UXzSSQyZVxv9eh/A1LkylE6Z9VJsLe0nupmtICXgRJMeQx6suev0Pauu8P+LbLUbJ4NTSPz4F++JAvme685z7V5XLCnneXGcMp2kKaktImTfKzBHD7UdiAOOvPrUTipvU0hJ09Ys6/x14kt7+wGm6XEVtAweaVjkyMP4QfauWt53j+x27rE0LtujZRgqfer93Y/8SsfvFZgCx+YZrPtIzPfWh/hSPcAKago6ITnz6svRjOpSYxx1z3qysojkYhj8qkkg457VHaruvp3xxUE7+WrP5Zbc2FUd6voZ2ufSngDWDrXgvT5Zrtbm9SMJdENllYE4Dd92Mda6avAvhfr8fh/XkjuGAtb9hbzueNrk/I35nH0PtXvxGCR6VzyVmNPQbUbmpMUxutQAzNBzS0hpCEJpOaU9aSgQc4ozmlxxSUAOFedfGqTHgVEzjzLlVr0Ue1eY/G5/wDimdOhJ5e8UgfSqjuM6e2/daVGoH+r0+BcfSOucZ8ncMDPaulk+Szusj7kKL+SCuXkOMY9KuJwYn4hVYlgf4hTiDuOTiokbnPHFOLZfB70zmsO4HGRxxRURUE53fpRS5UHKeU/8JtJnm1iwf8AbNIfGkjKP9Fi/FjWcfCmojnMXX+//wDWpD4Y1DBOYs4/v/8A1qj6xT7n0ry6st4M04PFyyTgTRJGhHLjccfhUn9vwkD5iSx4PksB9cA1jp4d1GMA4iI7/NW/4T8BXnibxHBp1xPHbw7GleQfMQq4GAP73P0+vSmq0JO1zOWDqQXNKLsangs3eu+MdNtrC3M6QzLNcSbCoiQdyT69q+nTWL4d8NaX4X0wWOl24jTOZJDy8rf3mPc1sn7tUzNKxxFjf22lxKBDMTcTzFNnz8g5Jye1XW8SxN/BKOOjYrN1NXLWLK2XWWU8kN/+qkS1E0iyTOu7GCema6oRp8qczyataspuMDbTxLD5WVhYkD2ryXxn4m1F9fn26tdR2+1THCshQICOQQvB/Gu+aELE2ORj0rxXxnOkfieRHXkwodpH9K1dKn7NyiOjWrTqKE30KUzr5ahEAUccHjFV1CTNsV1Ynjg88mlSSN4yXK7V7DjtTjplpNtkvrmKwjx9+YkPjttQAsfyrA71oReHA8WptFuKSJfREdQRhXx/n3p0pL61qZxk+YwJ9t3Wu18KaTb3Ihu9Hkk8RLaSgyJdWzRhXwwBBz0AbgHPPpSah4Us7W4uJ0jkjuZH3T2zlsoTzgEn3FStyXPU5OGECz2jrjHArCvbYqmcdOfTvXqemeCtR1UlrQ6atoBgMLotIvs6beDW/pnwp0iOQNrF3Jfs3/LKP91EPX3P4kVM6sEa04yb0PELlQziRpEVnwSVHQepFWtUNhPAZo7qKeQ8u2RuYjv619LXPhLwve2kNhJoVkYI12x4iAKj2Yc1wviL4G6ddRPNoVw1rclh+6uX3x474IG4frURqp6WKlTcdzxuTUra70b7GsS+chG13HzAei+1SadCyJE/Q7Coz7GvVdL+AaLcCXUNbOByY7WDH/jzH+ld1pfwu8LaYyv/AGb9rkT7r3jmT/x0/L+lXzrqT00PDNM0ue+jlisoZbmQ4DGCMvg+5HFN1HwtrlrOqto+olEG+Qi2ZgB+FfTpWCxtekcEMY4CjaoHsBVX7etzCHjJhQN95jy34VM61kFOm2z5ZMzqqIIp4lzxuQqev869h8N/Fks623iKJETaqpdQKx56HepyfxH5UfELw8tjbyeItPRlQODf2w+46E4Mijsw6nHWuBc7DlCJEYcZxyDVQcasbk1E4Ox9EWV/aajarc2N1FcwP0kiYEH8u9SMfmrw3wb4lj8Oa9vEgNpMu26gDcooP3x7jk/TIr3FsdVIKnkEdx61lUg4iUroaTSZpe9J2rMAyKKQilxTAM0u6kxS4oA5/wAa3lzZeF7iW1LKSwWR16ondvavG/GGvXGt+GPChMU7R+ewSSUjM+0jB/8Ar175eWdvqFlPZ3cYlt5kKSISRuB7cc15R8UNOtLCbwhpllAIoIbgRwxgk7RuH5/jVxBWuddDcXFxoepXN1Ebedp2Voic7MKoxWKVyc9q6+702S5sLpLfYDNOz89OuD/KsoeF7/GC8X4Mf8KE7HFWhKUrpGDjBprH863f+EY1HGP3I5/vn/CkPhS+67ovpuNHMjL2U+xih1AxRWwfCmoZ+/D/AN9H/CinzIPZT7Hn0oVYwWx1qFkQpnBpsrMwH1pScJ9K+fSaP1p2ZEVGB9a6r4bXNva+L3luZo4kFsyq0jBQSWHAz3rlm5TpitTwzpwv7q+BYqYIBIMAHndx19MV1UL86sebmTSw8m+x76b61X71xEPq4ppv7PGftMR/4GK8Q+1eJ5NfkshdxGBIBIrmJck5xzVsx+I/+f2H/vwKurjKlOXK0vxPmqWHjUjzJncX/lNFALd1ZkdiQB0B+tViJyvG78DgVyQh8RP/AMv0X/fkU/yPEHa7iGP+mIq4ZtOKtZP7zmqZPTnJy52jrgrPEF2LnB+bdya8b8X+G9evPEsl1HpN5MhjUBok3DjPpXb+R4iJJF3B9PJFKIfEuw4u7fd2PkDj9acs3qShy2X4l0spp0583MzzK18JeIpLqFP7Dv1jaRQzNFhQueck+1XfFuha5qHiTUZ7fRL+SJp22SLASrKDxg+leif8VKISpuIjzlT5XT8M0mPEzYHnwdOvk/8A16y/tKp2X4nR9Rje/Mcb4audY0Hw1eacmja2txcyRv5sMJQAK2SCeuCPTnrXY+bceJPEtw82m6lY2lydy3UtqWTCqoB467sEjp1pzr4gWGR3uIQioS2IuwHPf0zVlLXxF5PyXlukYAVEMeSF7fpTjj5pc1kZywMG7cxjaHb39l4s+0rp98I4zJF5zWzKsi8gH6E8jPrXXXN/qcsYjt7WeN3bAd0Kj9elY08PiZcAXlv9RF/9eoSniYrg3dtn18n/AOvWcsdNu9kdNPDRhGyZ1nhv7fbxyx6pMWk3koGIOB9e9dSk0IGN6H8a8oKeJB/y9W2f+uH/ANejHiE5/f2/18n/AOvSWPlHovxInhFJ35j11bq3B5kT/voUNe23P75D7A15D/xUYP8Ax8W3/fn/AOvTf+KjJz59t/35/wDr1azCXZB9SVviO81HUo72VuCYUPAKnH196jsbmNwjrlVf7ryIVIHsDXEf8VJjAmtjx/zxP+NIX8SZAL2zY/6Zn/GpeNk9bI1hhlFWTOz8RSLc+GL9bVJL2SSIpHFEpLSHpjFeTyaFqFpBHFLpV7GoOB+5YbV9q6Uv4j3DBth6/I3+NNL+I+cPbj2KN/jV08wlTWiX3mNXBe0d3I4RtJv7W7JgsblhtwjrCx3Z/CvpFYoraKO3iYCOFFjUFuwGB/KvJzP4nX+K3P8AwE/41H9p8Rr96O1OPqP60TzGclsvvJWXpfaPW889R+dL19PzryL7V4iPJituPdv8aVb7xEvP2eAj2ZhWf16XZfeP6h/ePW9p9qNvPb868m/tHxDnItYhn/pq1H2/xAOTaxn/ALatVfX32X3h/Z/949ZwcUYNeSjVdfBP+iL7fv3o/tvxCP8AlxOf+vluf0o+vPsvvQv7Pt9o9awfSvHfirqccfjnw7DKjBLSVJnYemefarZ17xFjH2FiP+vg/wCFR/29rpbc2mbiPWfJ/VapY9r7P4oSy9/zHWt8QPDoL7JGKgk/Iy45P+9TV+IXh88ebIPcyL/8VXKjxBre3H9lJjPTzf8A7GmnW9abJGjR/jKP8Kbx3aP4on+z5fzHYf8ACeeHjjF0Mn1mQf8As1H/AAnmgEZF2vXH+vj/APi65ay1XWLu+t7aXSokSWRYy4cHaCcE4xzjrXb3WhRXcLR3cdpebW3QrNACqtjBPrzW9HEOo/h/E562H9ktZGcPiB4fx/x9H/v6n/xdFW10OOPIXTtGUZzj7P8A/WorquuxzHj7E8enSpNw8r3qLuKUg/r0rxWj9JuMZjt+ldh8Pot51uXGcQxr+pNcgyHZXcfDpP8AiXa5Jjq0a/of8a6sLZ1EeTm7thpF6GBF8Ql1wd8BJH41qFFxjFZts4k1xsHhISp4961Oa4Mxl+/aPFwS/coaI1AyBS7B/dqTA2gAc/WjvnFcN2dVhFjXuv6U4Rj+7xRu46GlDc45q1ITQu0Ecg0mF5xRk7u9MwVGTnmhzYKKItSwNH1Db1FrJj/vk1a37gDj7wB6ewpiKsreVJjZICjZHYjB/nVXRpnk0SyaUnzY4hBISc/PGfLY/mpNUptwJcUpF/Ge2eaQqPTp7UgJPTOKdk4yc0ucfKRlMjlaTy1PapG4x3pN1JsEmN8pey803yR6VLu7ZpMn1p6AR+UOw/SkMfX/AAqXPekznnnFICLyAeo/SkMGM8fpU4Y0hPHOetAFVoB6c/SmeR6DpVonjBphIrNopFfyMjpTTAM54qzmmHr61DGk+pD5Q45o8v0qWkHXpS5iuVEQh57UNGM5AH51L+AoA46UXZJD5Y7gUGJe4FT7Mc0fpQmwfkV/IX2FJ9nUDjFTnrSdOarmAW0hUXcJyB847e9dV1YgVy9sd15bjH/LQfzrqO+fevayvWEjysw+JDefWijNFerY888FbGVFOPCg4pr7S2R2FOfHljFeL2P0obIw2KPWu78BbV8O6q6jlpgPyUVwLdBXoHgYY8KXh7tct/ICuvCL94jxs6f+zNehaslUaoT6wc/nW1bx2jbzdSvGR9wKM5rD09i12TjGEKn860mOD2rgx8+Su3a55GEjeikh0jJ5rGPJUnjIwfyo3nimD+tB69hXntt6nY10JtxyKcOnWoB1pwbihMlolBJGPSmliaQNjvQDzTHYcCfx7VTsRsvdWtAcbboXKD/ZlQNn8XD1dDDOM/pVJz5GvW8hPy3lu1ufTfGfMX/x1pPyq4apoT7l8YB6k04Y6YpB0U5570vIPX86lFOzGvuJwOg5pFVvxNSD3xQaqwr6AQw6daM8cim49zijt1NCJsBNJn2/SmsRnqaRm96dx8o7t0phJ5wKQn3NICfU1N7hYXHAz+tIVJOQRzS59D+dJnnrSaEmN2+vpRjnpSkjGc0bgOMilYd2MOM+lLgY6flQc9sU3OKloLsPpxSZxxS7gD/9ejI9RSG9RCaTP1pxwOmKaWwKTQWE3Nu46CmsTj3+lOL8dKjZ8qfakNK5PZHdqFvkD/WCunPQ/WuW0851K1BHWQV05/rXu5T/AA5ep5WY6TQHrRRkUV6x51zwHJ8wipsbouvSoDnzSD605iQQK8ZrY/SUOYquAvJ7mn2OtapZ6tp1ha3ckdpNdRCSIAbW3OA35ioJCB0606yhMniDSnAzi7hGP+BCtaL5ZJnmZpHmoNHsOtabb6fq6x2aeUskO9hktk7j6niptG05NRnmWd3wgBG3irHiM/8AE/iH/Tr/AOzGp/C//Hxcf7orCslPHKEldHhQbjh7ot/8I3Zj+Ob/AL6H+FZWs6fDpwg8qR8ytt+bmutbnNc14sOYbRh1DmvVjhKN7cqOCpXqKN0yZ/DSNgw3bLx91kDf4VA3h25X7sqP+ldIn3V+gp/eoeEov7JftZ9zjrzTLi0tJ7iRGCxRs5PGBgZ9a8Lb4ua6scbC0sPmGf8AVt/jXu3xOvVsfhvrkpbaZLYwjjqX+UD8zXybeH96V9GIA9u1VHB0f5QVap/Md0PjDr4/5dNP9v3bf40jfFjXbua1R7WwUxXCzIwjbhgGHr0O7Brz5eWA96NxDBgcEHINUsJRW0R+2qdz0QfGXxB/z5ad/wB+2/8AiqefjP4gMap9h0wY7iJsn/x6vO7hQk7gDgnI+h5qOn9Vo/yh7Wfc9EPxl8RE5FrpwHp5Tf40f8Lk8Rf8+2nf9+T/AI153RR9Vo/yh7Wfc9E/4XL4iwf9F07Pr5Tf/FUD4yeIsY+y6bg/9MW/+Krzuij6rR/lD20+56H/AMLi8Qn/AJdNO/79N/8AFUH4w+ID1s9O/wC/bf8AxVeeUUfVKP8AKg9tU7n1T4N1nQvGulLc2U0iXMYAuLZmAeJu/HdT2NdGdEth0ebH1H+FfKXgvxJP4V8VWWqQklEcLMg/jjPDD8v1FfX25WAZGDIwyrDoQeRWcsLRX2SXWqdzNOjWwx80v5imHRrXJ+aX/voVos3zCmNyaX1al/KR7ap3M/8Asa1x9+X86RdItsffk/OrrHCt9KUDCD6UvqtH+UXt6nco/wBj22eXkP4ig6Pa+sn51epehp/VaP8AKHt6ncz/AOxrU9Wk/MUf2Naesn51fo70vqlH+UPrFX+Y4fxTcSaLe20NoiOsq5JkznP4U7RJpNR1GK2uERVaN2YpnII6VZ8XwpJe2LkfMAcUnhuMf2sXA4ETV5tSlTWJVNLQ9KFWTwzlfU2f7Ftz/HJ09q53XEnsNc0+ytwrW9wrNLJIMlcYxiuzzjNc9rqb9WsmxnCEfrXTicNRhScox1OTDYipKqk2Jp1ttvoXaQNtbIAWugbk1kWC7bhPXmtU8HipyrWk/UWYP94gzRTM0V6pwnhSlC31olwsmKjXb5ijvxUlwQXB6+9eLb3j9KvoQufStbRo86vpuV/5eoj096yJO9dL4ej3axpeT/y3j/SrTs0edj3+7Z6b4kH/ABUELf8ATtj/AMeNWPDH+vuiPQVB4l/5DkP/AF7/APsxqfwzgTXX0FQ/9/Pn/wDmGOjPSuT8asEtrMlto8w9/aurOK5fxlZ/bksI9yrtlLHJxwBXtrc8up8J0sZ/cof9kfyqQVDGR5UZHTaP5VLSLWx538bUdvhzMVPyLdQFwPTeB/PFfMN2we5Yg5FfVvxcs5b74X61HCNzRxrMR7IwY/oK+VDCqKZXPA6L69P/AK9WthkaLtBZvTIqMDJAHfipX4Bznc3P0HpUa+voKYyWYFoYZeuV2f8AfPH8sVDU0fz20kfdT5i/yP6fyNQ0AFFFFABRRRQAUUUfhQAdjX194H1Aar4D0O9ByWs0Qn1KfIf1WvkGvpH4G6qL7wJLYM4Mun3LKV9Ef5lP57vyqZbEs9HbqKYetPI5FNrJGbInGV+pp3amycAexpxpkhQaKO1ABR2oopgc14qGZbMntmk8Nj/Spj6R8U7xSuTZn0Y0eHRi6mH/AEz/AK149b/fYnpU/wDdJHQHvWHrA/4mkHtFnp71uViaz/yEIT6R/nzXbjf4Ejjw38VDbFidRhjz91SzZ+hrYP1rG04Z1EHHYjPrxWzkbjzXNlX8J+ptmH8VegmB6iil4or1jgueAKeF+mKe2d1RRc7cnJxUrN82O9eQ9z9Fp/CiNz2712nhyHGt6WCOkq/yrjMZkUeteiaBFjXNNXHSUdvY1lUdpQRwY9+4zsfESk67GR/z7f8Asxqfw2Pmuj7AVS8SXHleJIIsZL2pbPYYY1e8M8i4ftkUNf7eeFZ/VjbY847n3rndQ1Gyu1iaO4t5VSZovvA4cDlfY10ZQbt2e9eE3kCW9zfTQbm36kksuD3DHn8q9tas8yex6Tp3iy21CAPCMryvD91OCPwq9/bkf91v++qqWvg/RL3RbRhbywF4g4MErLhm5J69zUn/AAglhtwNQ1Af9tV/wrOXMnoioxur3INY8RoulXUMcZMksLIodQy5I4LDuK+U7qGWzuHtLlCskDbGHoR/Q9a+tD4CsH+9fXx+rr/hXmHxd+GMVhpn/CS6WZpTCQt7G5B/d9A4wB04z7c9qqm531RSjbqeINnO496k2EAL6jJ49aPK6ck89hxQwKo7dcL371sBNbW1w7RyxRMyZwSO45B/TNIdOu8nZbysueCq5yK+mfDfwo0iz0CwjuzKboQq0xG3G88tj5emTT9G+HWimykhkacvbTyQnO3OAx2n7v8AdwazcpdhnzGNNvT/AMusg+q4qOW0uIBmSF1APXHFfV5+GWhnP7yf8An/AMTXJ+MPh7YWVm0dg80lzLC/lxFVJZuwHA9alTn2B2XU+dqeB8uQBSyQvBK8MytHLG210YYII6inKp+THTOa2AZt2thulORMn6inToRznpToHBwMdOtAiHZg4r0H4O6+dD8dwW0j7bXUx9lf0DnmM/8AfQx+Jrh3XkmnQs8TrJC5SWMhkYHBDAgg5+tDQH2aw2sAe1REcmqHhzXI/EvhnTdYjGGuYA0ij+Fxw6/gwNaBHJrG1mZsjYblI9qRfuipCKjQ8sD2NIkXFGKWimAY4pMU7IpOKAOc8UD5rD3kNHh8Yvph/wBM6XxV9/S+mTMf5UugYN7Ln/nmec141f8A32J6dJf7LI2ycHFYWuEDU7Zf4jET+Fb5xiud1zH9t2pHUQn+dd2N/gSOPCfxkWdNX/S1P+y38q1dg64FZmmD/Sh/uHFa4x6Vhlf8H5l4/WqRYFFSFRmivTOGx89JxIo96eR89A+/mgtzXlN6n6NFWQ6NQ9xGuOrD+dejae/lajbTKPmRgRXntku7UbdR3kX+deiQKReRezVyYmTUonn47ojWnml1LXnEpG5IFC8Y6k1aiuLjTwVibG4/MMZrLjOdcvCP4YY/61Z3fKo7Adax9o3Wv1PNcFycvQv/ANtXykkydBnoK5rRNFNvM7SNHdWt/N5nA+7nJOfpWnI+IpD6If5VneBowTIozsDkhc8AkHPFevhKk27tnm4unFR93Q3YNXvIIvJ88ARZQYiOMA8fpUp128xxcD/v0apyHE8i+jEfrSbueazli2pNWNIYVOKdy5/bt6D/AK4c/wDTI/4VVu/EGoyQyQtbR3MMgKvG64DqeCDx0NAbNKHwRR9bfYf1bzPCNf8Ah/q+nzvJp1jPc2GSUEa7niU/wsOpwO461Q8F6Y2qeM9LsZo2RUmE86shO1I/mOR9QB+NfRAlwRgmo2SFrpboxR/aFBVZdg3gHqM9cVqsc7WaJeF7M0f7duM5+0Ae3lNx+lZ0OtXNt4huY/tKbL2FZ1JjP30ARh09Ap/GpN5zWdq7mO0S9jyZLGQTjHdOjj/vkk/gKyWKu9geHt1NmTxFeR/ddH+iH/Cuc1TX7291K0lexkZ7cFgiZy43emOlbCyqy7lbKkZB9jWZfRpcatAHBYYTGDjGOeorSliLyehnUoWjueBeLrK4tPEt689pPbrcytNEswOdpPrjmsqEfOo9K7/4y3Yn8X2sAJP2azXqc/eOa4GAZfJr0aUueCkYyVnYW5XDMRzmq0T7ZB78VcuFIlA3dqp7SGAx3x9atiRdGGX0zS7NpGDzjninRWl4YfPSzuPJUjdKYm2rnpzjFdRoXg+fU5Ea7m8iHcARH8zf4Ck5xSGot6I6b4S+Jbu0W+0ETYXP2uAcHHQOPb+E/nXpR1a/Dk+cR+VZuleF9N0Ow3adbBZGUeZKfmdvqT/SpWcZPFePi6k1U916HZRpRcfeWpcOr35HFwenoKg/tK9ErOJ3BPXmoN+O1MZ8npXK61Tua+yh2Lw1i/A/4+M+mQKX+2b/AP57foKpb+gwOKTzPYUvbVP5h+xh2L/9tX+P9b+gpn9tagT/AK4fkKo7+aTcM4wKr21TuHsafYW/vrm7u9PEz7gkpxx6irInms1Z7dirdM+1Zk5zc2ZHaYdKm1vUIdJ0yW9uAfKjYBsAnqcdua5pOUq8X1NkoxpNW0Jpda1FIiRMxbIx0pI7mW61CMzuWYAgZ7CuOk8caS427pF5BJ8tv8K3tA1SDVpo7q2PyAsh4I5x7124mnWjRbmclKVKVVch0F7NPbWokgkMbggbh1qh/aupD/l7k/On+JdSt9I0P7bdErCsqISFLdSQOBXIf8J1ov8Az1lz3/cPWWCo15Urw2NK9Skp2mtTrP7V1L/n8f8AOiuTHjjRsf62X/vw3+FFdX1bE9/xMva4ft+BzoJzTsZOPekUc4xT8c9KGfXK5Y0wZ1a0H/TQGvRhuV0K43A5FefaMmdatj6P/SvRLZd9zGDzmuLEK9SKPOx7s0FgWbWL8yYyY4x09qtXzPGIvKxyDnio0Uxave4H8Ef8quFBKAOcrWcYXxPKefOXucxh3c10llcuHU4iY4K+1S+AzIxVjgBhkgDjO31qxrcAi0S9f0hNSeCIdlnbtj7xbGfoK9mhS5TzsRUUvuI7xrlb+4CvhRKcDYOKh3XfOJuf9wVs3EKvcSvt5Mhpgth6c1hPD3k2dFOsuRGTvvMf6/8A8higPecDz/8AyGK1vsopPswNL6syvbRMove9p8f8AFBe82/6/wD8cFa32YEUfZh+faj6u0HtYmTm86+ef++BSH7W2UeYlWyrfIOh4NbH2cDgAUvkD+7VLDidZHLaRJfPpUcZuDugZoG+UdUJX+lSCWd9V8tnJkXaA5A4+X0rW02BV1DWIQuAt5vAx/fRW/UmqlrGJPFcynoC36ACtaVJRbZhOoml6njfxNEq+NpzJJuYwx4OMcYrlbY5PGPyrufjDbeR40XH/LS0jIriLYE7a76KtBI56jvJsnnXO010fw60w3/jOKZV+SyjNwTtyA3Rf1rAuACq4H1r2T4VaJ9k8KNqMiYkv5dyk9fKXgfrmis/dFS+LU3rmK4uraS2uZDJBKpV42UEEfTFcxZWr6NffYZifLx+5kPRl/xHevQfI9Kz9W0ddTs2h4SZfmifHQ+n0NecoOOx2upFi6ZfZb7NKw3enqKr6pY3NvK0kUpMDn5eB8nt9KoaBL9rSSG4jMV9aPskz1rqhMnlmKUjj16VpKCmtQ5+WV0ckRc4H71hj/ZFMK3eeLhx+A/wrpZrJFDOrL5YGSTwAPeqkdvHcJ5kLpJGeNyMGH6VzfVzT28dmYuy7PP2mQH6L/hTTHd9rmQ/gv8AhXQCzA6iqWqLBbWcgnkaISqVDIcMPce9UsMm7EyrqKuZZgvQD/pEo+qj/CovJu8/8fUv5L/hWNpmr6zNrr6bZ6kohMe63/tCLmVu65Xp65xzW/Nd69DE6XehLLkFRNZSBivvg4OR9K1eDjtcyjjH/KZkN5I3ieGyM5lEKh5AcfKxPHT2roPEOnxalot1ZzKzRvjOGweDnrXD+H9NWw15pDdXMk0o+aO5gaNz82ckng16JM6N58bEBc9TXm4mnyYiKidVKfPScmedSeCtPC/Ks+fTzTXR+FNNi0mRLaANsZ2fDtnnArcNmCuV+ZfVTkVFCgi1aEEY+Vq6cZGaovmZlR9m5+6Hi/T49U8N/ZZgxjNxGxCtg8EmuDXwZp4GCs//AH9NeoX8fmWKKf74NZYtV9PeowHN7LRlVVDm1Rwn/CF2H92f/v4aK7v7GKK7OWp/MyP3fY87WPoTQU4/GpeTtA601ic471x3Z9d0Luhj/idQn05r0PSVDajAp6c155o0pgv/ADgu5lwAPqcV6Loc8EuqKizruQElTwRUOlKVWMl0PEzKslJx8iW5UJrl2B/cj/lV6xjLIzEc55qpeqf7fvB3xGPr8tamn/6pu3NRTV8azz6krYdMyPFJ8jwxfPjnaAPxIqbwmhj0qwY/xFzUXjMj/hGZ1P8AHKin86t6Jth0TSc55B/XNe9FHlVJaXLKL5g3Y+8x6/U0/wArsRT4V/dgerNg/jU20/XFRJalRm7IreUPyo8rB6fSrGxu1IOnSgrnIPKGM0vlZ6CpSBjrRjp+lFg52QeX7UeX2FWMUbPSiwc5k2UWzxBqyYyX+zyf+OBf6VnaKok8TXr9cb8fif8A61a1rkeK75SOPslu36v/AIVleFQZNTv3x0HJ+rGqS0YnI8w+N6j/AIS2wUD5vsS5x9a88i46dq9I+NUW3xlaPnIaxX+debxA8nj6VtHYVy9DZS6hd21jbgtNczLEo9ya+nrWxi03T7awgUeVaxLEuB6Dr+eTXinwmtIb/wAcxySjJs7d54wR/F0H5Zr3c8VFR62HF2K5HtzTdvPIqc4zkikPTjpWVi+Y8z8ea5D4Y8Y6dcyo3l3lmRIydQVfgn14NXY/E9jq8W6y1KKZpNuY1Ybh+HasL462imy0G86Msk0JB6EFVYfyrxxN8cgdGZWVgVcZBHoc1agmgVSSPWPiF4gNzBFo9jdiSJCWu1ib8kb9SRXC6brWoaLOXsLuW3OckRnAb6jofyrNt7g7y7OVkDZYn+L1P1pdgaQlTgHkD2rWMElYzk23dnodl8XNTjYLdWFrcp0JUmNsfqM1qa54j0rxdpUZsrmWz1GIfLBcLhZR1KZHGenNeWxQs8iwRRvJKxwI0UlifQCvU/B/w6VfK1HxIAIz/qbHOWc9t2Og9vzNTJRQnJ2GeGtHuZdctpb0eQISJSjHLMwHAH+NemEqWztAqm0CzaiZ2jVDxgKOBjpV7aDkg1jJ8z1NVFJaGZrI/wBDjfJwsyfzqrNZR3bXFvOzmOfg7W2kD2I5FWNd+XSZGB+6yn9aw7HVrqJ5CHEqBydrjOK8vEQTrJndRb9k0hZPB0luS2n61dwN/Cs6iQD6kYb9asafb6hb3sceozxTzclHiyBtxxkHoa1INbtJsC4RoGP8Q+Zajm8t9agMUqyIYzyhyK1xlVToNJmVCny1LtF66eNIYRI6pucKpY4yT0FQiMZOf5VX16NpdMiiAyZJ0UcdOvNXA8R+XzAzYxnPUgVGXtKjr3LqxlKdkhm1aKkwnqKK7PaIz9nM8p7jtUTn5ualQ7zxzzimtC+84RiSfSuBbn2HMizpwcmRowDIrKyg9CQc81b1OC+CfbFikUod/mRZJT8uQKm8P2kryyyGJtiEbuOnBru/D0e3UTnp5ZyO3/6qI1JKqoLqeFmHK5Sn2Mbwrd3Goad9rupzPM5AMjdWAHFdpp4/dN9aw/sttaavew2saQoHVhHGMKMrzW1YnETY45rPDxf1xnn13fDpoxfHT7dBRe7Tr2rSsonOj6ZFEQjbFPzDpxmqnivTLzVtPghtTErLJvJkbaOla8SfZ4rCM4ygVCffbXvRR5Un7th1pG0drHHJgsCQSB15NS7cdM0ifdbA/iNBJ9Klxdwi9APdutJnJBNBPHTBpm4jqMUcrK5hccdqcAM9D0pmRgU4Nj86XKPmHbffFHSjeM/0oDHHSjlYuYzGby/FO8/8tdMOSD/cdv8A4qszwWCW1CQ+qj696uahI/8AbkjRrueDSpDtHGS7EAf+O1S8DmT+z7tpYJIWaYDY5GcAdeKrpYd7nnfxy+XxJpZ5y9iRn6Oa8xh4Tnj+tfQXxEtkvpbGCVFZVQuD3U5/lXnDeETeTeWTthLYJ9BSVZJ8psqbceYt/Bsj/hNbgjobF+/uK9zyPQmue8LeCdG8IW8h02GQy3ABeeZt7kf3QcDArocUSd2ZXGnAPSm/KKdj+dJjsamwzP1fSLfWbdIZ8bUfcMqGB4xyD9a5mb4Y6HIWzZ2Yz0xBj+RrtfumincDzO5+Eel5zBCvPZZnT/EUlr8K7BP9ZYuzdctdtx+VemGkz6Ua9x6HP6Z4Yt9LiEdvBb2y9xDH8xPruNaqWyQrhcs395jk1bJ9SKYaVgukVjEN2cYzUbowU4q39aYw4NKxSnqc7rLl9OnQ5xisyGwiS6ErL/rAN1bOtQkWUxB521DCqukLdPlXn8K8vGNxqRPTw0vcZXudIDjdbyYPZWP9aZpsElvqMayqFIB6HjpW00a54GBWfINmqxYPaqxdKKpOSM6M3KVi7qCGS2jVRzuGP1rjNTsNctbp3hjkeNjkFa7l/mEWc/eq2ZVPWqy6jGpR17mOJxs8NUXL1PKzqetRna0c2R/sGivVP3X939KK7fqUe5n/AG3P+VHmp1K4BBV1A9kX/CkOqXna4YZPYCu1/wCFXnH/ACGf/JX/AOzpp+FpI/5DX/kr/wDZ1wLC1/6Z9S8xwlt/wf8AkcI+o3jNtF3LliAcNjNeleH/APj/AHPpH3qivwr2SI39tZ2sDj7L1/8AH66rTvD/ANjuJZDdeZuXGPLxj9aqGHqqrFvZeh5eYYuhUp2pvX0OfuxjXL6QDo6jH/ARWvp5/ctxzuqebw95l7cS/asGVgceX04+tXLbRxGjKJ85PXb/APXoo0ZrFOb2PNq1IyoKC3Oe8Rp5trGMkfP61a81RDYhj0dV/StG80L7XEAbnbg/3M/1qpqnh28uNOjgsNXNjcRurLcC3EnTttJxXrJNO557i3GxJbPvg3DoWb+dPJz0p+l6LcWdhFb3Oofap0yXn8kJvJJOdoOBVz+y/wDpt/47/wDXp2Eou1jPI70MMd60f7M/6a/+O/8A16b/AGZ0/ff+O/8A16VmPlZn4HrTcfNx0B5rROlcnE2OP7v/ANemf2fg/wCtPB/u07MOVlLG00vPQDOa0Tpn/Tb/AMd/+vUcmlMqMEudrlTtYpnaexxnnB5osHKzm7CQXNxq971WSY20RPdIxtJ/763HNLoQ8pJl6/N3rasfDkdppsFpHP8AIkYXJTknuevc80W2hG1LMLkMSf8Annj+tLl1KV7WPEPiZ4re0+IarZkMtlAsE6Z4ck5I/CuF1PXdR1gEXM5EatlYU+VVz9Ov417JqnwKtNSvbi/PiC6SWZy7hoQ4JPXqc1QPwAZXKDxRx6nT+T/5EqkluWm0rHnvh/xprugACz1CQw55t5TvQj0weV+or37w54gs/FGjpqFoSrZ2zRE5aJ+4Pt6GuKj+AfyZPiUZx2sMf+1K0tN+DV7pNwlxYeLZLeXGN0dljP1/ec/jQ0mS49jt8D0x65ppGTx1zVuz0q5W1ijvLyOe4C4eWODyw3vt3HH51ONK/wCm3/jv/wBeo5RWZm5puSM1pnSOh88f98f/AF6T+x+P9f1/2P8A69LlaK1MzOO9Ju5zWmdIPP8ApH/jn/16X+xvl/1//jn/ANejlYWMvOab34rVOjHHFxj/AIB/9em/2Men2j/xz/69HKx7GV9ePxoOO1ag0U5/4+P/ABz/AOvSf2Men2j/AMc/+vSsx3sczq65sJhjqhrNtP8Aj3i/3RXY3nh/zbaVDdY3JjPl9P1qlD4PMUcam/B2qOfJxn/x6vOxlCU5R5eh2YeqopqRmnOKzrjjU4/93Ndf/wAI7x/x9dD/AM8//r1UuPCm+9WT7aRtTGPK6/rWmKpSlScVuKhNRndmaMEj25oLcmtxfD3/AE99eP8AV/8A16T/AIRzn/j6/wDIf/160y2m6dGz3uedmPNOreOxjbqK2v8AhG/+nv8A8h//AF6K9E8/2Mz/2Q==">
            <a:hlinkClick r:id="rId3"/>
          </p:cNvPr>
          <p:cNvSpPr>
            <a:spLocks noChangeAspect="1" noChangeArrowheads="1"/>
          </p:cNvSpPr>
          <p:nvPr/>
        </p:nvSpPr>
        <p:spPr bwMode="auto">
          <a:xfrm>
            <a:off x="317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http://img1.cache.netease.com/catchpic/3/3A/3A7F2AE6200EAB9CAEDF0A8515F4A0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84" y="3068960"/>
            <a:ext cx="6380619" cy="358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042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内容营销</a:t>
            </a:r>
            <a:endParaRPr lang="en-US" altLang="zh-CN" dirty="0" smtClean="0"/>
          </a:p>
        </p:txBody>
      </p:sp>
      <p:sp>
        <p:nvSpPr>
          <p:cNvPr id="2" name="标题 1"/>
          <p:cNvSpPr>
            <a:spLocks noGrp="1"/>
          </p:cNvSpPr>
          <p:nvPr>
            <p:ph type="title"/>
          </p:nvPr>
        </p:nvSpPr>
        <p:spPr/>
        <p:txBody>
          <a:bodyPr/>
          <a:lstStyle/>
          <a:p>
            <a:r>
              <a:rPr lang="zh-CN" altLang="en-US" dirty="0" smtClean="0"/>
              <a:t>营销方式</a:t>
            </a:r>
            <a:r>
              <a:rPr lang="en-US" altLang="zh-CN" dirty="0"/>
              <a:t>——</a:t>
            </a:r>
            <a:r>
              <a:rPr lang="zh-CN" altLang="en-US" dirty="0"/>
              <a:t>内容营销</a:t>
            </a:r>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ENAT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HFBFLR2qDMTtS0cdqXbQMSilxSdqYBRRg0YoAKCKKKACil7UmKACj1p2RTe/FABjNLS0Y7fjQA3FL0Fc/qfjPR9LkZHnMjocMIxnB+vSuY1D4tWhs530yxklmj+75xCo35ZJ+mKdieZHo+KQ55rxg/F/W4FiuJrC3kikGcKpAA+ua7fwn8QtO8T5iwtvdA4MZfOfpRZhdHXnNJTu1NJqRh2pKKKADtRSUE0CDtmikpaAEpO9GaM0gClpM5ooAdR059qTvSSNthkb0Q/ypgeLeDbSLUtc8YSXEayRtdxLtPTO/I/lXYa/J/xMFHcJn6VzXwvw9r4lnP3pNTiH5FjW/rv/ACEyewQDFX1OTFfCUh90detSAnbjvUK5IHNPH3c5z1xSPOFUAL0680U9RwKKRHKengUuK8kH7QGgn72m3Y/EVKPj54dI5srwflTsfQ3R6tijFeWL8evDBHNteg/7oqQfHfwtj/U3n/fIosF0enEUda8zHxy8Kk8rdD/gA/xrpvCvjjSfGHm/2YZf3X3w4AI98ZpbBdHSmkpSDmkoAKKMUUCDtS5pKMGgYuKBR2oAoAcBisnxPdPZeGNTuo32vFbswPpxzj3xmtcA1g+NFJ8LXgPEYXMnuKAlojxJ42e3ia4OGlA2qO/sPfkVk3ttsn+yKQrLgkD+E/WtPxBrK2GqRiPBWCEvGp/vdAa5zTLyW7vM5zI7ZJ65J/ma1drGUYsiuUkjU26N8kRzye5qpb+fZ3IaJmSRcOrrwVPsa6DU7FrW9kWRcIAGJ9DVBEFxcfu2G6P0HUUtCz3r4eeKm8SaCkd2f+JhbKBLxjeOzV2FeX/C+0SG/lKHBWPDCvUTUSWoou6G9qSloqSgpMUtIaBCH2pBQetFIA+tJQaM0AFFLSUAAqK9bZp9yxONsTHPpxUw61Q16TyvDuoyf3bdz+lC3B7HmXwsUnw7ezY4m1Vvx2rWvrUh/tiYDoAB+lZ/wqB/4QS2cjmXUZ3/APHRV7U+dVn92rTqcmK2KyE4+pqT6n34qI5HO7vT1zuPT60jgZLuNFJxRS1M9TybyYenkx/98ik+ywjkQRfQqKmMZ+lPCseMc5rax7dyv9lhHHkRn0+QUxrWAEhraIf8AFWjGc5zUbA45yT60WDUrPbWqRFhbxbgD/APSvo7wNpNlpfhLTzaW0UMk0CvKyqAXJ7k187TJ+5lOf4D/KvqHQovJ8P6fH022yD/AMdFRLYuGrLZ60lPbqKaetQUN4o70uKQdaAFwaUCinYoAbxS4pQOtOxxQMFzivNPiRrN/pt29q0jSWF3AE+zqnUZIY565/8ArV6ZjPevNvGfiDRL/XDoglDXljEZJ5gMpECQAhP97OD7VnVTcHY2pOKmuY8Q8Q2dzDqhilVyfLXyw3Xb2zXU+CfDF1azx388ZJ2nYmO/rXXJZQ310JLy3XehG3nPTpSz/aPtIhjcW+PmQq2KwnVk48psqKUrmZdaY93c30E0ZAaMDd2z1riPDGkSz6nqLEsLZYZFglx95h6V6PHq1yxksL4RzMVOZYx1HfPvUMGqQWdrEtlpgktEXbuXgAe3rUqrZNIp0E9WXPg+s8txq0ksZXyGWP8AHFeq1keFtLi0vQo9kIikuT58oz3b3+mK1zXYm2lc4GrbCZpKU0lAgNNNLTT1pAJkiil4pvegQd6KCabSEPopoozQMWsbxhJ5Xg3V39LZv5Vsiub+IUph8Bas2cZixTW4nscv8MIvL8BaNgY3tNJ+uKmvub6Vsj75H61L8O02eBfDYPe0kb85KrTODdSDI+8f51a6nHi2NGNn0pwBAxim7fvD/IqUEYHXn0oZwC7R7fnRS84Hy9qKegXRxUnhfWI9Hn1WSyMFrA2GjdxvVOCWA7qM4z1J5xirnhzwwmt2N9evPJELFt7IF+WZAMsocHIYdOPUetWvEng6WwaXV9PRbnR5wblJEIzCjZfBH90ZGCOcHnFWrbWZR4Y0vTbT+yYGg/eTB5pA0rcgllVchucnk1nKb5Vqe1ZJ6hceCtKebUpbS/uprRLdGtjFH5jtMcsY8AfN8oU8YI3e1cCRkHcPm/lXtOpXqeHJbfTo7+0tprpTK99dSFniHIGyM53cgdwO9eR6mZJtUu5ZrmK6keUs08XCS5/iUehooTk3Z6lSSSM2XJjYDnPAH419S2I26dar6QoP0FfL6x73jX1kQH3ywr6kgXZawr6IB+layuEBk8yQjLd6UFWjyprL1a5DXkdqjcoN8p9Aegp0DFbpGJAQjCjPrStoJztKxpYpaUYpcVJoIKXGRQcBSWOAOTmvPPFnxT07S7RotDki1C9Ztu8ZMUeOpz/EfQDr600mwbSPRQKrvfWkd0LZ7uFbgjIiMg3e3HWvn26+Jfiu8QxDU/L3/KDDEqn8DjIrm7xZbidrjVNRjeWQ+Yx3edMxPqB0445NX7MjnPZfiL8QX0cSaRozA3+P9In7W6nsvq5/TvXj2lyy2en3kt1DMRf3EckU7LlX2ZbBY8nOf0zUEl2kX+otyxI5e4Idv++R8ufzrNnvrhpxp8lwFSeSN2lkJI+XgcDgAZ7U2mlZF0+WV+Z2PSbXWzqlrJLaowdHw6nsfatGF5L1Ee/REx/C6Byfw9aoaRYJ4VnSymnS5+3Ks8N0BhZhjGF+npV+91W5jmdoLMSQ42jAG4n/AArz5w99pHfSqXgmdZp+lxpbkSKN4U5yACc1gaLp9rP4nWzmktIZWHmAiXbvXPQJ3auZs/Eepafc+dM1ythGN0iSg8DuMnpXB3moPd+IPtqy+ZDcsTG393B4X8KunQ5pa9DOrW5YtLc+vdoWMKo4AwKhbrXzLonjTXdF1Qmz1Gcxg8wyuXjYehB/mOa9q8JfEGw8SotvchLLUunlFsrJ7oe/0611ODRxc19zriKSlIIpKgBKaTT6Y1JiEpO9L9KM8UgDtSUZprGgBe1IBQKdQIK5D4qSeX8ONT5xkKOPrXX5rhfjBKE+Hd2pBy7gAA96cdxi+DY/I8J6HF/c04H82JrL485ierEkVu6FH5Og6cvTbpkH6qTWGUzLjOcCtV1OHFboR8Bvr7U9MkgAUHD7QfvZpf8AVkZ9e1SziZIM4HNFRFuT/hRSI1OWGs36+H30Lzt1g7qwVhkrg5wD2GQDjB/DpVSGaa0niurZmimhcOrJweCDj6HGD7U/y89TSOmARnr0rWy6HsXZP4i1668Q6gl3exxoyR+WiRZwoznr3Jz1rCkPpV90zx7VUkXqP1pJKKsir33GWilr+zTHDXEQ/wDHxX1EFwAPQYr5m0yIvrenIO91F/6EK+msClI0pnMaZKn2i8lnlEjyTuwZVPC5wB+FbW2MqGXGMZyRXHRy30euw3NkjNblnimjZMBhu5PPpWxIuo3mrgHMFnbvnHI8zHcmpOiOHVk21tc6CI7olPrT6ZEB5SkHqM1J/KkZo8w+Ndzqdp4WtDZSNHaSXQS7K55Ug7Qx/ulsA+vArxCO789G3qEZThgBjHp+FehfE7xnPrd9c6RZTsNMt38t0jA/fuvJJJHKg4AA7gnmvNO54fnCMX6kdq2imkZuzZr2MCz3tvhsbnC5/wA/jVC5xHC8iD5Sx57gZ71e8IA3eoW1qXaM/bY4lcDoWYY/QMfzqlcJ5drfWeSzwOy/kxGfxwa0umietixMg8tWHDbufpVfU4l8mGckfK232Heoprm4urYzW8BROQplIJAz6AVkW8jG7UXzSSQyZVxv9eh/A1LkylE6Z9VJsLe0nupmtICXgRJMeQx6suev0Pauu8P+LbLUbJ4NTSPz4F++JAvme685z7V5XLCnneXGcMp2kKaktImTfKzBHD7UdiAOOvPrUTipvU0hJ09Ys6/x14kt7+wGm6XEVtAweaVjkyMP4QfauWt53j+x27rE0LtujZRgqfer93Y/8SsfvFZgCx+YZrPtIzPfWh/hSPcAKago6ITnz6svRjOpSYxx1z3qysojkYhj8qkkg457VHaruvp3xxUE7+WrP5Zbc2FUd6voZ2ufSngDWDrXgvT5Zrtbm9SMJdENllYE4Dd92Mda6avAvhfr8fh/XkjuGAtb9hbzueNrk/I35nH0PtXvxGCR6VzyVmNPQbUbmpMUxutQAzNBzS0hpCEJpOaU9aSgQc4ozmlxxSUAOFedfGqTHgVEzjzLlVr0Ue1eY/G5/wDimdOhJ5e8UgfSqjuM6e2/daVGoH+r0+BcfSOucZ8ncMDPaulk+Szusj7kKL+SCuXkOMY9KuJwYn4hVYlgf4hTiDuOTiokbnPHFOLZfB70zmsO4HGRxxRURUE53fpRS5UHKeU/8JtJnm1iwf8AbNIfGkjKP9Fi/FjWcfCmojnMXX+//wDWpD4Y1DBOYs4/v/8A1qj6xT7n0ry6st4M04PFyyTgTRJGhHLjccfhUn9vwkD5iSx4PksB9cA1jp4d1GMA4iI7/NW/4T8BXnibxHBp1xPHbw7GleQfMQq4GAP73P0+vSmq0JO1zOWDqQXNKLsangs3eu+MdNtrC3M6QzLNcSbCoiQdyT69q+nTWL4d8NaX4X0wWOl24jTOZJDy8rf3mPc1sn7tUzNKxxFjf22lxKBDMTcTzFNnz8g5Jye1XW8SxN/BKOOjYrN1NXLWLK2XWWU8kN/+qkS1E0iyTOu7GCema6oRp8qczyataspuMDbTxLD5WVhYkD2ryXxn4m1F9fn26tdR2+1THCshQICOQQvB/Gu+aELE2ORj0rxXxnOkfieRHXkwodpH9K1dKn7NyiOjWrTqKE30KUzr5ahEAUccHjFV1CTNsV1Ynjg88mlSSN4yXK7V7DjtTjplpNtkvrmKwjx9+YkPjttQAsfyrA71oReHA8WptFuKSJfREdQRhXx/n3p0pL61qZxk+YwJ9t3Wu18KaTb3Ihu9Hkk8RLaSgyJdWzRhXwwBBz0AbgHPPpSah4Us7W4uJ0jkjuZH3T2zlsoTzgEn3FStyXPU5OGECz2jrjHArCvbYqmcdOfTvXqemeCtR1UlrQ6atoBgMLotIvs6beDW/pnwp0iOQNrF3Jfs3/LKP91EPX3P4kVM6sEa04yb0PELlQziRpEVnwSVHQepFWtUNhPAZo7qKeQ8u2RuYjv619LXPhLwve2kNhJoVkYI12x4iAKj2Yc1wviL4G6ddRPNoVw1rclh+6uX3x474IG4frURqp6WKlTcdzxuTUra70b7GsS+chG13HzAei+1SadCyJE/Q7Coz7GvVdL+AaLcCXUNbOByY7WDH/jzH+ld1pfwu8LaYyv/AGb9rkT7r3jmT/x0/L+lXzrqT00PDNM0ue+jlisoZbmQ4DGCMvg+5HFN1HwtrlrOqto+olEG+Qi2ZgB+FfTpWCxtekcEMY4CjaoHsBVX7etzCHjJhQN95jy34VM61kFOm2z5ZMzqqIIp4lzxuQqev869h8N/Fks623iKJETaqpdQKx56HepyfxH5UfELw8tjbyeItPRlQODf2w+46E4Mijsw6nHWuBc7DlCJEYcZxyDVQcasbk1E4Ox9EWV/aajarc2N1FcwP0kiYEH8u9SMfmrw3wb4lj8Oa9vEgNpMu26gDcooP3x7jk/TIr3FsdVIKnkEdx61lUg4iUroaTSZpe9J2rMAyKKQilxTAM0u6kxS4oA5/wAa3lzZeF7iW1LKSwWR16ondvavG/GGvXGt+GPChMU7R+ewSSUjM+0jB/8Ar175eWdvqFlPZ3cYlt5kKSISRuB7cc15R8UNOtLCbwhpllAIoIbgRwxgk7RuH5/jVxBWuddDcXFxoepXN1Ebedp2Voic7MKoxWKVyc9q6+702S5sLpLfYDNOz89OuD/KsoeF7/GC8X4Mf8KE7HFWhKUrpGDjBprH863f+EY1HGP3I5/vn/CkPhS+67ovpuNHMjL2U+xih1AxRWwfCmoZ+/D/AN9H/CinzIPZT7Hn0oVYwWx1qFkQpnBpsrMwH1pScJ9K+fSaP1p2ZEVGB9a6r4bXNva+L3luZo4kFsyq0jBQSWHAz3rlm5TpitTwzpwv7q+BYqYIBIMAHndx19MV1UL86sebmTSw8m+x76b61X71xEPq4ppv7PGftMR/4GK8Q+1eJ5NfkshdxGBIBIrmJck5xzVsx+I/+f2H/vwKurjKlOXK0vxPmqWHjUjzJncX/lNFALd1ZkdiQB0B+tViJyvG78DgVyQh8RP/AMv0X/fkU/yPEHa7iGP+mIq4ZtOKtZP7zmqZPTnJy52jrgrPEF2LnB+bdya8b8X+G9evPEsl1HpN5MhjUBok3DjPpXb+R4iJJF3B9PJFKIfEuw4u7fd2PkDj9acs3qShy2X4l0spp0583MzzK18JeIpLqFP7Dv1jaRQzNFhQueck+1XfFuha5qHiTUZ7fRL+SJp22SLASrKDxg+leif8VKISpuIjzlT5XT8M0mPEzYHnwdOvk/8A16y/tKp2X4nR9Rje/Mcb4audY0Hw1eacmja2txcyRv5sMJQAK2SCeuCPTnrXY+bceJPEtw82m6lY2lydy3UtqWTCqoB467sEjp1pzr4gWGR3uIQioS2IuwHPf0zVlLXxF5PyXlukYAVEMeSF7fpTjj5pc1kZywMG7cxjaHb39l4s+0rp98I4zJF5zWzKsi8gH6E8jPrXXXN/qcsYjt7WeN3bAd0Kj9elY08PiZcAXlv9RF/9eoSniYrg3dtn18n/AOvWcsdNu9kdNPDRhGyZ1nhv7fbxyx6pMWk3koGIOB9e9dSk0IGN6H8a8oKeJB/y9W2f+uH/ANejHiE5/f2/18n/AOvSWPlHovxInhFJ35j11bq3B5kT/voUNe23P75D7A15D/xUYP8Ax8W3/fn/AOvTf+KjJz59t/35/wDr1azCXZB9SVviO81HUo72VuCYUPAKnH196jsbmNwjrlVf7ryIVIHsDXEf8VJjAmtjx/zxP+NIX8SZAL2zY/6Zn/GpeNk9bI1hhlFWTOz8RSLc+GL9bVJL2SSIpHFEpLSHpjFeTyaFqFpBHFLpV7GoOB+5YbV9q6Uv4j3DBth6/I3+NNL+I+cPbj2KN/jV08wlTWiX3mNXBe0d3I4RtJv7W7JgsblhtwjrCx3Z/CvpFYoraKO3iYCOFFjUFuwGB/KvJzP4nX+K3P8AwE/41H9p8Rr96O1OPqP60TzGclsvvJWXpfaPW889R+dL19PzryL7V4iPJituPdv8aVb7xEvP2eAj2ZhWf16XZfeP6h/ePW9p9qNvPb868m/tHxDnItYhn/pq1H2/xAOTaxn/ALatVfX32X3h/Z/949ZwcUYNeSjVdfBP+iL7fv3o/tvxCP8AlxOf+vluf0o+vPsvvQv7Pt9o9awfSvHfirqccfjnw7DKjBLSVJnYemefarZ17xFjH2FiP+vg/wCFR/29rpbc2mbiPWfJ/VapY9r7P4oSy9/zHWt8QPDoL7JGKgk/Iy45P+9TV+IXh88ebIPcyL/8VXKjxBre3H9lJjPTzf8A7GmnW9abJGjR/jKP8Kbx3aP4on+z5fzHYf8ACeeHjjF0Mn1mQf8As1H/AAnmgEZF2vXH+vj/APi65ay1XWLu+t7aXSokSWRYy4cHaCcE4xzjrXb3WhRXcLR3cdpebW3QrNACqtjBPrzW9HEOo/h/E562H9ktZGcPiB4fx/x9H/v6n/xdFW10OOPIXTtGUZzj7P8A/WorquuxzHj7E8enSpNw8r3qLuKUg/r0rxWj9JuMZjt+ldh8Pot51uXGcQxr+pNcgyHZXcfDpP8AiXa5Jjq0a/of8a6sLZ1EeTm7thpF6GBF8Ql1wd8BJH41qFFxjFZts4k1xsHhISp4961Oa4Mxl+/aPFwS/coaI1AyBS7B/dqTA2gAc/WjvnFcN2dVhFjXuv6U4Rj+7xRu46GlDc45q1ITQu0Ecg0mF5xRk7u9MwVGTnmhzYKKItSwNH1Db1FrJj/vk1a37gDj7wB6ewpiKsreVJjZICjZHYjB/nVXRpnk0SyaUnzY4hBISc/PGfLY/mpNUptwJcUpF/Ge2eaQqPTp7UgJPTOKdk4yc0ucfKRlMjlaTy1PapG4x3pN1JsEmN8pey803yR6VLu7ZpMn1p6AR+UOw/SkMfX/AAqXPekznnnFICLyAeo/SkMGM8fpU4Y0hPHOetAFVoB6c/SmeR6DpVonjBphIrNopFfyMjpTTAM54qzmmHr61DGk+pD5Q45o8v0qWkHXpS5iuVEQh57UNGM5AH51L+AoA46UXZJD5Y7gUGJe4FT7Mc0fpQmwfkV/IX2FJ9nUDjFTnrSdOarmAW0hUXcJyB847e9dV1YgVy9sd15bjH/LQfzrqO+fevayvWEjysw+JDefWijNFerY888FbGVFOPCg4pr7S2R2FOfHljFeL2P0obIw2KPWu78BbV8O6q6jlpgPyUVwLdBXoHgYY8KXh7tct/ICuvCL94jxs6f+zNehaslUaoT6wc/nW1bx2jbzdSvGR9wKM5rD09i12TjGEKn860mOD2rgx8+Su3a55GEjeikh0jJ5rGPJUnjIwfyo3nimD+tB69hXntt6nY10JtxyKcOnWoB1pwbihMlolBJGPSmliaQNjvQDzTHYcCfx7VTsRsvdWtAcbboXKD/ZlQNn8XD1dDDOM/pVJz5GvW8hPy3lu1ufTfGfMX/x1pPyq4apoT7l8YB6k04Y6YpB0U5570vIPX86lFOzGvuJwOg5pFVvxNSD3xQaqwr6AQw6daM8cim49zijt1NCJsBNJn2/SmsRnqaRm96dx8o7t0phJ5wKQn3NICfU1N7hYXHAz+tIVJOQRzS59D+dJnnrSaEmN2+vpRjnpSkjGc0bgOMilYd2MOM+lLgY6flQc9sU3OKloLsPpxSZxxS7gD/9ejI9RSG9RCaTP1pxwOmKaWwKTQWE3Nu46CmsTj3+lOL8dKjZ8qfakNK5PZHdqFvkD/WCunPQ/WuW0851K1BHWQV05/rXu5T/AA5ep5WY6TQHrRRkUV6x51zwHJ8wipsbouvSoDnzSD605iQQK8ZrY/SUOYquAvJ7mn2OtapZ6tp1ha3ckdpNdRCSIAbW3OA35ioJCB0606yhMniDSnAzi7hGP+BCtaL5ZJnmZpHmoNHsOtabb6fq6x2aeUskO9hktk7j6niptG05NRnmWd3wgBG3irHiM/8AE/iH/Tr/AOzGp/C//Hxcf7orCslPHKEldHhQbjh7ot/8I3Zj+Ob/AL6H+FZWs6fDpwg8qR8ytt+bmutbnNc14sOYbRh1DmvVjhKN7cqOCpXqKN0yZ/DSNgw3bLx91kDf4VA3h25X7sqP+ldIn3V+gp/eoeEov7JftZ9zjrzTLi0tJ7iRGCxRs5PGBgZ9a8Lb4ua6scbC0sPmGf8AVt/jXu3xOvVsfhvrkpbaZLYwjjqX+UD8zXybeH96V9GIA9u1VHB0f5QVap/Md0PjDr4/5dNP9v3bf40jfFjXbua1R7WwUxXCzIwjbhgGHr0O7Brz5eWA96NxDBgcEHINUsJRW0R+2qdz0QfGXxB/z5ad/wB+2/8AiqefjP4gMap9h0wY7iJsn/x6vO7hQk7gDgnI+h5qOn9Vo/yh7Wfc9EPxl8RE5FrpwHp5Tf40f8Lk8Rf8+2nf9+T/AI153RR9Vo/yh7Wfc9E/4XL4iwf9F07Pr5Tf/FUD4yeIsY+y6bg/9MW/+Krzuij6rR/lD20+56H/AMLi8Qn/AJdNO/79N/8AFUH4w+ID1s9O/wC/bf8AxVeeUUfVKP8AKg9tU7n1T4N1nQvGulLc2U0iXMYAuLZmAeJu/HdT2NdGdEth0ebH1H+FfKXgvxJP4V8VWWqQklEcLMg/jjPDD8v1FfX25WAZGDIwyrDoQeRWcsLRX2SXWqdzNOjWwx80v5imHRrXJ+aX/voVos3zCmNyaX1al/KR7ap3M/8Asa1x9+X86RdItsffk/OrrHCt9KUDCD6UvqtH+UXt6nco/wBj22eXkP4ig6Pa+sn51epehp/VaP8AKHt6ncz/AOxrU9Wk/MUf2Naesn51fo70vqlH+UPrFX+Y4fxTcSaLe20NoiOsq5JkznP4U7RJpNR1GK2uERVaN2YpnII6VZ8XwpJe2LkfMAcUnhuMf2sXA4ETV5tSlTWJVNLQ9KFWTwzlfU2f7Ftz/HJ09q53XEnsNc0+ytwrW9wrNLJIMlcYxiuzzjNc9rqb9WsmxnCEfrXTicNRhScox1OTDYipKqk2Jp1ttvoXaQNtbIAWugbk1kWC7bhPXmtU8HipyrWk/UWYP94gzRTM0V6pwnhSlC31olwsmKjXb5ijvxUlwQXB6+9eLb3j9KvoQufStbRo86vpuV/5eoj096yJO9dL4ej3axpeT/y3j/SrTs0edj3+7Z6b4kH/ABUELf8ATtj/AMeNWPDH+vuiPQVB4l/5DkP/AF7/APsxqfwzgTXX0FQ/9/Pn/wDmGOjPSuT8asEtrMlto8w9/aurOK5fxlZ/bksI9yrtlLHJxwBXtrc8up8J0sZ/cof9kfyqQVDGR5UZHTaP5VLSLWx538bUdvhzMVPyLdQFwPTeB/PFfMN2we5Yg5FfVvxcs5b74X61HCNzRxrMR7IwY/oK+VDCqKZXPA6L69P/AK9WthkaLtBZvTIqMDJAHfipX4Bznc3P0HpUa+voKYyWYFoYZeuV2f8AfPH8sVDU0fz20kfdT5i/yP6fyNQ0AFFFFABRRRQAUUUfhQAdjX194H1Aar4D0O9ByWs0Qn1KfIf1WvkGvpH4G6qL7wJLYM4Mun3LKV9Ef5lP57vyqZbEs9HbqKYetPI5FNrJGbInGV+pp3amycAexpxpkhQaKO1ABR2oopgc14qGZbMntmk8Nj/Spj6R8U7xSuTZn0Y0eHRi6mH/AEz/AK149b/fYnpU/wDdJHQHvWHrA/4mkHtFnp71uViaz/yEIT6R/nzXbjf4Ejjw38VDbFidRhjz91SzZ+hrYP1rG04Z1EHHYjPrxWzkbjzXNlX8J+ptmH8VegmB6iil4or1jgueAKeF+mKe2d1RRc7cnJxUrN82O9eQ9z9Fp/CiNz2712nhyHGt6WCOkq/yrjMZkUeteiaBFjXNNXHSUdvY1lUdpQRwY9+4zsfESk67GR/z7f8Asxqfw2Pmuj7AVS8SXHleJIIsZL2pbPYYY1e8M8i4ftkUNf7eeFZ/VjbY847n3rndQ1Gyu1iaO4t5VSZovvA4cDlfY10ZQbt2e9eE3kCW9zfTQbm36kksuD3DHn8q9tas8yex6Tp3iy21CAPCMryvD91OCPwq9/bkf91v++qqWvg/RL3RbRhbywF4g4MErLhm5J69zUn/AAglhtwNQ1Af9tV/wrOXMnoioxur3INY8RoulXUMcZMksLIodQy5I4LDuK+U7qGWzuHtLlCskDbGHoR/Q9a+tD4CsH+9fXx+rr/hXmHxd+GMVhpn/CS6WZpTCQt7G5B/d9A4wB04z7c9qqm531RSjbqeINnO496k2EAL6jJ49aPK6ck89hxQwKo7dcL371sBNbW1w7RyxRMyZwSO45B/TNIdOu8nZbysueCq5yK+mfDfwo0iz0CwjuzKboQq0xG3G88tj5emTT9G+HWimykhkacvbTyQnO3OAx2n7v8AdwazcpdhnzGNNvT/AMusg+q4qOW0uIBmSF1APXHFfV5+GWhnP7yf8An/AMTXJ+MPh7YWVm0dg80lzLC/lxFVJZuwHA9alTn2B2XU+dqeB8uQBSyQvBK8MytHLG210YYII6inKp+THTOa2AZt2thulORMn6inToRznpToHBwMdOtAiHZg4r0H4O6+dD8dwW0j7bXUx9lf0DnmM/8AfQx+Jrh3XkmnQs8TrJC5SWMhkYHBDAgg5+tDQH2aw2sAe1REcmqHhzXI/EvhnTdYjGGuYA0ij+Fxw6/gwNaBHJrG1mZsjYblI9qRfuipCKjQ8sD2NIkXFGKWimAY4pMU7IpOKAOc8UD5rD3kNHh8Yvph/wBM6XxV9/S+mTMf5UugYN7Ln/nmec141f8A32J6dJf7LI2ycHFYWuEDU7Zf4jET+Fb5xiud1zH9t2pHUQn+dd2N/gSOPCfxkWdNX/S1P+y38q1dg64FZmmD/Sh/uHFa4x6Vhlf8H5l4/WqRYFFSFRmivTOGx89JxIo96eR89A+/mgtzXlN6n6NFWQ6NQ9xGuOrD+dejae/lajbTKPmRgRXntku7UbdR3kX+deiQKReRezVyYmTUonn47ojWnml1LXnEpG5IFC8Y6k1aiuLjTwVibG4/MMZrLjOdcvCP4YY/61Z3fKo7Adax9o3Wv1PNcFycvQv/ANtXykkydBnoK5rRNFNvM7SNHdWt/N5nA+7nJOfpWnI+IpD6If5VneBowTIozsDkhc8AkHPFevhKk27tnm4unFR93Q3YNXvIIvJ88ARZQYiOMA8fpUp128xxcD/v0apyHE8i+jEfrSbueazli2pNWNIYVOKdy5/bt6D/AK4c/wDTI/4VVu/EGoyQyQtbR3MMgKvG64DqeCDx0NAbNKHwRR9bfYf1bzPCNf8Ah/q+nzvJp1jPc2GSUEa7niU/wsOpwO461Q8F6Y2qeM9LsZo2RUmE86shO1I/mOR9QB+NfRAlwRgmo2SFrpboxR/aFBVZdg3gHqM9cVqsc7WaJeF7M0f7duM5+0Ae3lNx+lZ0OtXNt4huY/tKbL2FZ1JjP30ARh09Ap/GpN5zWdq7mO0S9jyZLGQTjHdOjj/vkk/gKyWKu9geHt1NmTxFeR/ddH+iH/Cuc1TX7291K0lexkZ7cFgiZy43emOlbCyqy7lbKkZB9jWZfRpcatAHBYYTGDjGOeorSliLyehnUoWjueBeLrK4tPEt689pPbrcytNEswOdpPrjmsqEfOo9K7/4y3Yn8X2sAJP2azXqc/eOa4GAZfJr0aUueCkYyVnYW5XDMRzmq0T7ZB78VcuFIlA3dqp7SGAx3x9atiRdGGX0zS7NpGDzjninRWl4YfPSzuPJUjdKYm2rnpzjFdRoXg+fU5Ea7m8iHcARH8zf4Ck5xSGot6I6b4S+Jbu0W+0ETYXP2uAcHHQOPb+E/nXpR1a/Dk+cR+VZuleF9N0Ow3adbBZGUeZKfmdvqT/SpWcZPFePi6k1U916HZRpRcfeWpcOr35HFwenoKg/tK9ErOJ3BPXmoN+O1MZ8npXK61Tua+yh2Lw1i/A/4+M+mQKX+2b/AP57foKpb+gwOKTzPYUvbVP5h+xh2L/9tX+P9b+gpn9tagT/AK4fkKo7+aTcM4wKr21TuHsafYW/vrm7u9PEz7gkpxx6irInms1Z7dirdM+1Zk5zc2ZHaYdKm1vUIdJ0yW9uAfKjYBsAnqcdua5pOUq8X1NkoxpNW0Jpda1FIiRMxbIx0pI7mW61CMzuWYAgZ7CuOk8caS427pF5BJ8tv8K3tA1SDVpo7q2PyAsh4I5x7124mnWjRbmclKVKVVch0F7NPbWokgkMbggbh1qh/aupD/l7k/On+JdSt9I0P7bdErCsqISFLdSQOBXIf8J1ov8Az1lz3/cPWWCo15Urw2NK9Skp2mtTrP7V1L/n8f8AOiuTHjjRsf62X/vw3+FFdX1bE9/xMva4ft+BzoJzTsZOPekUc4xT8c9KGfXK5Y0wZ1a0H/TQGvRhuV0K43A5FefaMmdatj6P/SvRLZd9zGDzmuLEK9SKPOx7s0FgWbWL8yYyY4x09qtXzPGIvKxyDnio0Uxave4H8Ef8quFBKAOcrWcYXxPKefOXucxh3c10llcuHU4iY4K+1S+AzIxVjgBhkgDjO31qxrcAi0S9f0hNSeCIdlnbtj7xbGfoK9mhS5TzsRUUvuI7xrlb+4CvhRKcDYOKh3XfOJuf9wVs3EKvcSvt5Mhpgth6c1hPD3k2dFOsuRGTvvMf6/8A8higPecDz/8AyGK1vsopPswNL6syvbRMove9p8f8AFBe82/6/wD8cFa32YEUfZh+faj6u0HtYmTm86+ef++BSH7W2UeYlWyrfIOh4NbH2cDgAUvkD+7VLDidZHLaRJfPpUcZuDugZoG+UdUJX+lSCWd9V8tnJkXaA5A4+X0rW02BV1DWIQuAt5vAx/fRW/UmqlrGJPFcynoC36ACtaVJRbZhOoml6njfxNEq+NpzJJuYwx4OMcYrlbY5PGPyrufjDbeR40XH/LS0jIriLYE7a76KtBI56jvJsnnXO010fw60w3/jOKZV+SyjNwTtyA3Rf1rAuACq4H1r2T4VaJ9k8KNqMiYkv5dyk9fKXgfrmis/dFS+LU3rmK4uraS2uZDJBKpV42UEEfTFcxZWr6NffYZifLx+5kPRl/xHevQfI9Kz9W0ddTs2h4SZfmifHQ+n0NecoOOx2upFi6ZfZb7NKw3enqKr6pY3NvK0kUpMDn5eB8nt9KoaBL9rSSG4jMV9aPskz1rqhMnlmKUjj16VpKCmtQ5+WV0ckRc4H71hj/ZFMK3eeLhx+A/wrpZrJFDOrL5YGSTwAPeqkdvHcJ5kLpJGeNyMGH6VzfVzT28dmYuy7PP2mQH6L/hTTHd9rmQ/gv8AhXQCzA6iqWqLBbWcgnkaISqVDIcMPce9UsMm7EyrqKuZZgvQD/pEo+qj/CovJu8/8fUv5L/hWNpmr6zNrr6bZ6kohMe63/tCLmVu65Xp65xzW/Nd69DE6XehLLkFRNZSBivvg4OR9K1eDjtcyjjH/KZkN5I3ieGyM5lEKh5AcfKxPHT2roPEOnxalot1ZzKzRvjOGweDnrXD+H9NWw15pDdXMk0o+aO5gaNz82ckng16JM6N58bEBc9TXm4mnyYiKidVKfPScmedSeCtPC/Ks+fTzTXR+FNNi0mRLaANsZ2fDtnnArcNmCuV+ZfVTkVFCgi1aEEY+Vq6cZGaovmZlR9m5+6Hi/T49U8N/ZZgxjNxGxCtg8EmuDXwZp4GCs//AH9NeoX8fmWKKf74NZYtV9PeowHN7LRlVVDm1Rwn/CF2H92f/v4aK7v7GKK7OWp/MyP3fY87WPoTQU4/GpeTtA601ic471x3Z9d0Luhj/idQn05r0PSVDajAp6c155o0pgv/ADgu5lwAPqcV6Loc8EuqKizruQElTwRUOlKVWMl0PEzKslJx8iW5UJrl2B/cj/lV6xjLIzEc55qpeqf7fvB3xGPr8tamn/6pu3NRTV8azz6krYdMyPFJ8jwxfPjnaAPxIqbwmhj0qwY/xFzUXjMj/hGZ1P8AHKin86t6Jth0TSc55B/XNe9FHlVJaXLKL5g3Y+8x6/U0/wArsRT4V/dgerNg/jU20/XFRJalRm7IreUPyo8rB6fSrGxu1IOnSgrnIPKGM0vlZ6CpSBjrRjp+lFg52QeX7UeX2FWMUbPSiwc5k2UWzxBqyYyX+zyf+OBf6VnaKok8TXr9cb8fif8A61a1rkeK75SOPslu36v/AIVleFQZNTv3x0HJ+rGqS0YnI8w+N6j/AIS2wUD5vsS5x9a88i46dq9I+NUW3xlaPnIaxX+debxA8nj6VtHYVy9DZS6hd21jbgtNczLEo9ya+nrWxi03T7awgUeVaxLEuB6Dr+eTXinwmtIb/wAcxySjJs7d54wR/F0H5Zr3c8VFR62HF2K5HtzTdvPIqc4zkikPTjpWVi+Y8z8ea5D4Y8Y6dcyo3l3lmRIydQVfgn14NXY/E9jq8W6y1KKZpNuY1Ybh+HasL462imy0G86Msk0JB6EFVYfyrxxN8cgdGZWVgVcZBHoc1agmgVSSPWPiF4gNzBFo9jdiSJCWu1ib8kb9SRXC6brWoaLOXsLuW3OckRnAb6jofyrNt7g7y7OVkDZYn+L1P1pdgaQlTgHkD2rWMElYzk23dnodl8XNTjYLdWFrcp0JUmNsfqM1qa54j0rxdpUZsrmWz1GIfLBcLhZR1KZHGenNeWxQs8iwRRvJKxwI0UlifQCvU/B/w6VfK1HxIAIz/qbHOWc9t2Og9vzNTJRQnJ2GeGtHuZdctpb0eQISJSjHLMwHAH+NemEqWztAqm0CzaiZ2jVDxgKOBjpV7aDkg1jJ8z1NVFJaGZrI/wBDjfJwsyfzqrNZR3bXFvOzmOfg7W2kD2I5FWNd+XSZGB+6yn9aw7HVrqJ5CHEqBydrjOK8vEQTrJndRb9k0hZPB0luS2n61dwN/Cs6iQD6kYb9asafb6hb3sceozxTzclHiyBtxxkHoa1INbtJsC4RoGP8Q+Zajm8t9agMUqyIYzyhyK1xlVToNJmVCny1LtF66eNIYRI6pucKpY4yT0FQiMZOf5VX16NpdMiiAyZJ0UcdOvNXA8R+XzAzYxnPUgVGXtKjr3LqxlKdkhm1aKkwnqKK7PaIz9nM8p7jtUTn5ualQ7zxzzimtC+84RiSfSuBbn2HMizpwcmRowDIrKyg9CQc81b1OC+CfbFikUod/mRZJT8uQKm8P2kryyyGJtiEbuOnBru/D0e3UTnp5ZyO3/6qI1JKqoLqeFmHK5Sn2Mbwrd3Goad9rupzPM5AMjdWAHFdpp4/dN9aw/sttaavew2saQoHVhHGMKMrzW1YnETY45rPDxf1xnn13fDpoxfHT7dBRe7Tr2rSsonOj6ZFEQjbFPzDpxmqnivTLzVtPghtTErLJvJkbaOla8SfZ4rCM4ygVCffbXvRR5Un7th1pG0drHHJgsCQSB15NS7cdM0ifdbA/iNBJ9Klxdwi9APdutJnJBNBPHTBpm4jqMUcrK5hccdqcAM9D0pmRgU4Nj86XKPmHbffFHSjeM/0oDHHSjlYuYzGby/FO8/8tdMOSD/cdv8A4qszwWCW1CQ+qj696uahI/8AbkjRrueDSpDtHGS7EAf+O1S8DmT+z7tpYJIWaYDY5GcAdeKrpYd7nnfxy+XxJpZ5y9iRn6Oa8xh4Tnj+tfQXxEtkvpbGCVFZVQuD3U5/lXnDeETeTeWTthLYJ9BSVZJ8psqbceYt/Bsj/hNbgjobF+/uK9zyPQmue8LeCdG8IW8h02GQy3ABeeZt7kf3QcDArocUSd2ZXGnAPSm/KKdj+dJjsamwzP1fSLfWbdIZ8bUfcMqGB4xyD9a5mb4Y6HIWzZ2Yz0xBj+RrtfumincDzO5+Eel5zBCvPZZnT/EUlr8K7BP9ZYuzdctdtx+VemGkz6Ua9x6HP6Z4Yt9LiEdvBb2y9xDH8xPruNaqWyQrhcs395jk1bJ9SKYaVgukVjEN2cYzUbowU4q39aYw4NKxSnqc7rLl9OnQ5xisyGwiS6ErL/rAN1bOtQkWUxB521DCqukLdPlXn8K8vGNxqRPTw0vcZXudIDjdbyYPZWP9aZpsElvqMayqFIB6HjpW00a54GBWfINmqxYPaqxdKKpOSM6M3KVi7qCGS2jVRzuGP1rjNTsNctbp3hjkeNjkFa7l/mEWc/eq2ZVPWqy6jGpR17mOJxs8NUXL1PKzqetRna0c2R/sGivVP3X939KK7fqUe5n/AG3P+VHmp1K4BBV1A9kX/CkOqXna4YZPYCu1/wCFXnH/ACGf/JX/AOzpp+FpI/5DX/kr/wDZ1wLC1/6Z9S8xwlt/wf8AkcI+o3jNtF3LliAcNjNeleH/APj/AHPpH3qivwr2SI39tZ2sDj7L1/8AH66rTvD/ANjuJZDdeZuXGPLxj9aqGHqqrFvZeh5eYYuhUp2pvX0OfuxjXL6QDo6jH/ARWvp5/ctxzuqebw95l7cS/asGVgceX04+tXLbRxGjKJ85PXb/APXoo0ZrFOb2PNq1IyoKC3Oe8Rp5trGMkfP61a81RDYhj0dV/StG80L7XEAbnbg/3M/1qpqnh28uNOjgsNXNjcRurLcC3EnTttJxXrJNO557i3GxJbPvg3DoWb+dPJz0p+l6LcWdhFb3Oofap0yXn8kJvJJOdoOBVz+y/wDpt/47/wDXp2Eou1jPI70MMd60f7M/6a/+O/8A16b/AGZ0/ff+O/8A16VmPlZn4HrTcfNx0B5rROlcnE2OP7v/ANemf2fg/wCtPB/u07MOVlLG00vPQDOa0Tpn/Tb/AMd/+vUcmlMqMEudrlTtYpnaexxnnB5osHKzm7CQXNxq971WSY20RPdIxtJ/763HNLoQ8pJl6/N3rasfDkdppsFpHP8AIkYXJTknuevc80W2hG1LMLkMSf8Annj+tLl1KV7WPEPiZ4re0+IarZkMtlAsE6Z4ck5I/CuF1PXdR1gEXM5EatlYU+VVz9Ov417JqnwKtNSvbi/PiC6SWZy7hoQ4JPXqc1QPwAZXKDxRx6nT+T/5EqkluWm0rHnvh/xprugACz1CQw55t5TvQj0weV+or37w54gs/FGjpqFoSrZ2zRE5aJ+4Pt6GuKj+AfyZPiUZx2sMf+1K0tN+DV7pNwlxYeLZLeXGN0dljP1/ec/jQ0mS49jt8D0x65ppGTx1zVuz0q5W1ijvLyOe4C4eWODyw3vt3HH51ONK/wCm3/jv/wBeo5RWZm5puSM1pnSOh88f98f/AF6T+x+P9f1/2P8A69LlaK1MzOO9Ju5zWmdIPP8ApH/jn/16X+xvl/1//jn/ANejlYWMvOab34rVOjHHFxj/AIB/9em/2Men2j/xz/69HKx7GV9ePxoOO1ag0U5/4+P/ABz/AOvSf2Men2j/AMc/+vSsx3sczq65sJhjqhrNtP8Aj3i/3RXY3nh/zbaVDdY3JjPl9P1qlD4PMUcam/B2qOfJxn/x6vOxlCU5R5eh2YeqopqRmnOKzrjjU4/93Ndf/wAI7x/x9dD/AM8//r1UuPCm+9WT7aRtTGPK6/rWmKpSlScVuKhNRndmaMEj25oLcmtxfD3/AE99eP8AV/8A16T/AIRzn/j6/wDIf/160y2m6dGz3uedmPNOreOxjbqK2v8AhG/+nv8A8h//AF6K9E8/2Mz/2Q==">
            <a:hlinkClick r:id="rId3"/>
          </p:cNvPr>
          <p:cNvSpPr>
            <a:spLocks noChangeAspect="1" noChangeArrowheads="1"/>
          </p:cNvSpPr>
          <p:nvPr/>
        </p:nvSpPr>
        <p:spPr bwMode="auto">
          <a:xfrm>
            <a:off x="317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descr="每一步都算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348880"/>
            <a:ext cx="5256584" cy="3438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每一步都算数"/>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169418"/>
            <a:ext cx="2664296" cy="649994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64732" y="6093296"/>
            <a:ext cx="4150239" cy="369332"/>
          </a:xfrm>
          <a:prstGeom prst="rect">
            <a:avLst/>
          </a:prstGeom>
        </p:spPr>
        <p:txBody>
          <a:bodyPr wrap="none">
            <a:spAutoFit/>
          </a:bodyPr>
          <a:lstStyle/>
          <a:p>
            <a:r>
              <a:rPr lang="en-US" altLang="zh-CN" dirty="0"/>
              <a:t>http://www.iqiyi.com/w_19rrtbfm8h.html</a:t>
            </a:r>
            <a:endParaRPr lang="zh-CN" altLang="en-US" dirty="0"/>
          </a:p>
        </p:txBody>
      </p:sp>
    </p:spTree>
    <p:extLst>
      <p:ext uri="{BB962C8B-B14F-4D97-AF65-F5344CB8AC3E}">
        <p14:creationId xmlns:p14="http://schemas.microsoft.com/office/powerpoint/2010/main" val="2738163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t>
            </a:r>
            <a:r>
              <a:rPr lang="zh-CN" altLang="en-US" dirty="0" smtClean="0"/>
              <a:t>乐高大电影</a:t>
            </a:r>
            <a:r>
              <a:rPr lang="en-US" altLang="zh-CN" dirty="0" smtClean="0"/>
              <a:t>》</a:t>
            </a:r>
          </a:p>
          <a:p>
            <a:pPr lvl="1"/>
            <a:r>
              <a:rPr lang="zh-CN" altLang="en-US" dirty="0" smtClean="0"/>
              <a:t>如果我们投资内容，这很有可能为我们带来更多的评论、更多的关注以及更多的品牌知名度。</a:t>
            </a:r>
            <a:endParaRPr lang="zh-CN" altLang="en-US" dirty="0"/>
          </a:p>
        </p:txBody>
      </p:sp>
      <p:sp>
        <p:nvSpPr>
          <p:cNvPr id="2" name="标题 1"/>
          <p:cNvSpPr>
            <a:spLocks noGrp="1"/>
          </p:cNvSpPr>
          <p:nvPr>
            <p:ph type="title"/>
          </p:nvPr>
        </p:nvSpPr>
        <p:spPr/>
        <p:txBody>
          <a:bodyPr/>
          <a:lstStyle/>
          <a:p>
            <a:r>
              <a:rPr lang="zh-CN" altLang="en-US" dirty="0"/>
              <a:t>营销方式</a:t>
            </a:r>
            <a:r>
              <a:rPr lang="en-US" altLang="zh-CN" dirty="0"/>
              <a:t>——</a:t>
            </a:r>
            <a:r>
              <a:rPr lang="zh-CN" altLang="en-US" dirty="0"/>
              <a:t>内容营销</a:t>
            </a:r>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DrAf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kFgkaEyiNjGpAZgOAT60gQelSKuBTgte2keIRhB6CpJLd4JDHLGUcdQaUCnBaqwrkYQelSKi4OevYYpwWnBaLE3GBM4AFPMZRirIVI6gjBFOC07GeSSTTsK4zaPQU4L7U8LTsU7EkYUelSKkext27d/CABj8TVmztri6doraIyuVOUB5I9h3qLbzQJkWwelLsHpUoWlCUxXIto9KNg9BUpWjoMcUE3IgNpyAKTaPSpdtJtosO4zaPSl2j0p2KXbRYVxmwelG0elSbaULRYVyPaMdKcyx5Hl7sY/iA60/b2o24osFyPYPQU7EXl42Hfn7wPH5U/aKCB26e9FguRCMscKufYCgoAcEYP0qTGDkHBpOpyeTRYCPYPak2D0qUikxRYZDtHpQUHoKkK00inYowZlCXb8Dh810ltsEAdgAe5NYF8Nt4/HXBrdsUU2kcjcnHfoPpXDONnY+ik+ejF+SItTL+QHQFFzg+ppmnL/oxB5wxq/OI7iLYQWTPXoCaaFCrhQAB2FZtrlsaUIytcqfYoRM0rKGYnIz0FPZR6CoL+6khOxBjIzuosXL2uWOTuIOabjLl5mbJq/KjNvLhy7RgBQDjjvVpcNEhwOVFOewEk7SOflzkKO9PZAoAAwB0FU3GySJipJtszksY0Ys/zH07Cqe5omIUlee1X7m6ERKqMt71VtYGvJXy20Dk1tC9ryOWvyrRFt5maDdGmcLkswwP/r1kIijdgc55rdkVIovJBLHbgAcmsSRHjuGiPyk8nHNEY3WhzU5JSKd4g3KeKq7a0biMCInHPXNUhgdRkfXFWkVLcixSkZ7U7FHai2ghmKTFPxSYqbAJijFOxRigVxAM54pMU8cZ96AKp2shGpoZ5mT6Gtnb7VgaS/l34Xs6lf6/0rogKcdjirL3hAvtS7R6CnClH0pmI0AZ6CnAD0FLinACmSxAqjOV7cUbRg8U/HFGOKZLK6Rs/CqWOM4AzxSgU+NnjZXRyrDkMpwRSgVJ0jQtOC804CnBaZAgWnbacFp4FMQwLTgtOC07bTJGhacFpQtOC0xNjQOeKeFp4XigLiixLYm2gCpAKNtBJGRTSKmxTSKAIiKTFS7aaRQBHinYp2KBQMQClAp2KUDmgQ3FKBzUoWlCc470CIiMngYpNtWNWhl0UWxu4nAnQsNoztx2PvUNvLFdRiSI5U9OMVlCvTnJwi9UdVXA16VNVZwai+ozbRtq0Iie1L5B9K1OaxT20hWrnkGk8g0AU9vPehlGTjOO2at+QfSkMJplJHPalHi6Bx1UVpaWvm2oDchf4e1M1OD5o29iKm0iJnhkGSqg9B1NclVas+goyTw8SxcybYG2DLqM47D61m2Usklw5kbOV4/OtmRESEx8DIIAqjBapB0yW7saxTSizooXe2xXurQ3LoSdqgYPrT0hSFNiDA6/WpbiVYE3NkjoAKqW101xK4IAAGQKEpOPkbvlTC5ultwAQSxGcVBbytPEztjIbFOv7d5njCLkkEU6C1a3iIZgSeTjoKtKKj5mbb5/Iz7q1kmuTsHGBknpUXzWUpCNnK81quQvLEAetZV3Kksw2ZPGPrW1Nt6dDnrwilfqXrWVZIS21Uweeev1NZl6Fkvt0Z4xV+ytWUFpUOOqg/4VUvgEuySe9WkruxwRtzlO4XMLVn4rUdS6+gPr1rNIwSKEjaW4w0nanUhFOxI3FFLijFJoBKXFGDSipsKwmKUClxS0WEPtiUu4XHZx/Ouq21yXTkda62FxJCkg6MoNUjnrrZj0JUMBj5hg8UYpRTsUzmEHBB9KXBJJ7minAUEMAKMcUoFKRxTJZCo4FOApVHFPC0kdIgANOxU7N5UVrglSEuJyR3woUfrmqtiZpFKmKWZY4kZmQZKk5PJ+mOtcMsfCFRwktF1Pcp5BVrYWNenJNvpt+Ny1FIixSRNAjl8bXJIZD7f/AF6btKnBHI604KrJvTdtzj5hg04LXbCUZx5ovRnh16VShUdOorSXQaBTgBTgtOC1oYDQtSBU8snc2/PAxxj60YpQKCWIFrKGsStkpZgqCQCZcZwcelbCjmuag/1R/wB5/wD0I15ObYqrhqcZU3uz6LhvLKGYVpU6ydkr6O3U0Dq8xPFgo/7b/wD2NJ/bE/8Az4r/AN/v/rVVorwf7bxXdfcfZf6pZb2f3lo6vP8A8+S/9/v/AK1NOrXH/Pkv/f7/AOtVeij+28V3X3B/qll3Z/eTnVLj/nzX/v8Af/WpP7TuP+fNf+/3/wBaoaKP7bxXdfcH+qWXdn95ONTnwc2Sn/tt/wDWpDqs6qT9jXgZ/wBd/wDWqGmyf6tvoaqOdYq+6+4UuE8uUb2f3mzazi5t0lUY3qGx6ZFWVWs7RRnTof8AcH8q1kXNfYw1imfllSPLNxQRxs7BVBLE4AHU122geHbeztZdR1OSOJYhl2kPyxjH86ztMsTZaXear5PnPbQ+asfdxnAC/kRmuwBaWe/EWnieSS0tZo7WfCjflsbs9MEAn6VxYnE/ZgehhcJ9uZ4j4i8ayeJ4ooDbRQSWczYliYkSLwDx1HQd6l8MFrm23Ng4OMjvWLcRzQ63rMVxLGJluTlIwxUnJ5Ga6TwkgCyqFCgEEfjXm4Rv61r5n02Yx5sqTXS35/8ABNxbb2qPVA2l2MN08YZJH24zjjB5/Sr0sihCF9OPesrxO9xcaOCo/cIoYnnh92B+GCa9XGVJQpOUNz5/KMNSr4hRqq67DbfVNNmA3zeSScYk4/XpWoLMOodMFT0IOQa80uNQjsRGtwrsjsRuRsnjH+NXLLWoVkVrXUZEfoqlin4Y6V5lPNai/iRv6H0GI4Yw85WoVOV9nqd8bHGTioWtCO1aujzi68OxahcyKAFYySHpwfas9Ne0i4kKLOUOcZkTaCfrXrLFUrJuVr9z5d5diOeUIQcuVtNpNrQyNRtcohx0NR6bEwaRFO3PU4revYFkt9yEMueoORWfaRFbkhQMkd6qSvqb0JuNPkYjQJGjE/ix61ivdO13HGqbU34PrXSm3GSzHc3v2+lZL6aTdvKWwu7cMdTWFo63O2hUeyKOows9vhVJbIwBVazsXgYySMMkY2itqRMdelZ0l5CJliU7mJxkdBURlK3KjsdnqKQFBJIAHXNVhcRTTGJCTxnNP1FM2bexBrP02KQ3QkCEoMgt26VcIpxcjOcmmkLqUZWNG96zoleN4pyp2hgc+tdHJCsmA6ggHIBqnqKf6Ln0IrWlPaJz1Yc2oguFun2pKFHoPvH/AAqpqkCrZgooGGyfU1DaFluU2gFunPSrOoxN5G5nLH0HAH4Vvy8rsjz2tUZi8xg+1Z0g/et25rVJG0E9Kzpx++JHQ80kdEivSgZNOxWto2hy6mXlJMdrER5ku3Jz/dUdz/LvUVqsKMHObskVTpyqSUIK7ZlRW8s8ojijaRz0VBkmtCLw/dPzNLb247733kfggY1u3Vzb6XbmCxSGFe5kcM7/AO8f6Vgvr13uIN5EB2AjL/lnFeHPNpzf7qOndntQymEF+9lr2X+Zej8LRuuf7YtgT28mb+q0SeD7sDMF5ZTHsC7RE/8AfYA/Wp9P1SGaHddX0zp1KxwRA/rz+tTyCSaPztNjwinhm+V/xwcVj/aeIT3X3FvLKD2T+85y90u+011W9tZIC3Klhw30I4P4VWxXeaZ4pntoPs2o28V3ZOcSwTKCPw9D703WvCmnXdodW8Ozn7IxAkgkbJgY9AT/AHT0B7Hr616eHx8ai99WPKxOClSej0OFxXR6U2/Towf4cr+tYDxsjsjqVYHBBGCDW3obbraWP+62fz//AFV6J5dZe6aOKdtpwWlxQco3bSgU7FKBQSxuKXsacBSkcGggjVeBTwtKo4FPC0I6GirrFx5K20RjKN9lZN6nhtzbhn261Y0CXa4lSco7zAMQ23CqAFz9aS+tftmnNjmWDke6Hr+R5/E1j6fc/ZbjD5EbDDd8e9edKhBVHJ/1c9yGYVnhVRWyt+B0k0E0DFZsb3cucMG44x0qMCmRzxu37oeYnqhBP5datRCOVtqnB9GGK2pV6FKKp823fQxxeAx2Kk8VyXT101I8U4hUheVyQiegyTU4tnPQZA79ql+yLNa7RcQ/I+91ZiCw44Axz0NbVqr9nzU9WceCw1N4lQxPuxV7302X+ZnpcwSHCTA/KW5BGABmpImSaMSRsGU9xUeqvDBKzLFHFI9l83lx7QWZsdhjpU2nqI9PjZQrB3ZuehxhB/6Ca58Pias6nJK3X8D1czyzCUcGsTRum7WTae/ceF5rloP9Wf8Aff8A9CNdaBk1yUP3D/vv/wChGuDiD+DD1/Q6eC/95qen6olpWRl+8pH1GK6TS9Ovn1Gx0XSUhXV7uP7RcXUyBxZQ9sA/xH+oFS+LRqPgjV7Kyv8AUn8Q297ExNtcRAMHzhdpHI5x096+bhh61SHPBJr11fpofUYjiClSqumo3S3Zy6RySfcRm/3QTSMrIcMpU+hGK9S0v4f+Jb+0jn1TxHJpTsAwstNhVFi9ie5rC1TQ/E+n+K4PDtnc2mtyzwefHd30Cl7NQcFmPf2znPpWjwFdK9l9/wDwDBcSQ5tYO3qcYIpCu4RuV9QpxTK9aT4aa68e+Txzei4xnZFAqxA/7uelce0GvHxXJ4Y/svT7vXIiGXUjGBGISM+Y6dCw6D+tKWBxCton6P8A4A4cSU23zQa+Zy/lybd2xseuOKilI8tskcg4r10fDfxAYd7eN7sXWM7Ftl8kH02+leda3p0lzBqA1CCKDV9InEN19nG2OZWGUkA7H6UTw1WlaVS1ttNbdi6OexxEnTULN7ajdBUHT4d2cbB0+ldl4Z0yz1DUtl9MI4UG7aTjzDkALn8a4/Qv+QbD/uD+VdDZELdQOf4JFbP0Ir7tpulZPWx+XtpVnzK+p0Np4nvk8Z+LbSOCBU0nTgbWNV4+UkjP51y3iD4jajeWlm+gK89/eWMVveSwxnEUvLMq9gcsRVLXL6Zvivqq6dcOLXUYxBPJEOSmBnB7cjrWnoOlweG7SWG1nllMrh3Z+/pwK8ylRc9WetOqoqyMW58LHRfDeotczG5vhLEzSjO3nPAPr0rP8O6pDaQ3Bnd1LMqruHOf8kVJ4p8bNdQyaRp4EwLbpJMZ6c4X/GuX0++nuTJDJCdy87m4/A1yVualW56a2PocLKhiMIqNaVr/APAsejQX0FxgwTCTuF6N+RqvfSyvpN75rj7NhVhAPO8cn68YrjIb57S6YxyrGwGPLDFffINXbzVJ5bkQs5EJCsE98YrSeOdWm4yVmY0sqWGxEKlOd43+fchkhtWCR3SLKjNtAk55x69qisvDthNqEIZnFuJMyRRvyUz0BOccd6gu4rm9sHjt0bz1kDAO3pnOD+NV9Et9VN7umLWwgYMS4DEntj8q8+jCUn7r+R7WOrU4a1IaW31/M9A1fX4zbnStMjW101F2xxRjsOxPfJrl9Ru20+FzLbFtu0kE4yDx6U+RWdnRRjI7nFVr14r3w5f2aNKZYYPM2yOCFwwJA9MCtcUk6tn5GOVVnSwV4vXV/Mm0/wAQpO8VvbSSQMzAGMt1/oa7fTbhZpunzodrDGOSMiuA8MeH7OewS486aO9jnxHIPmUkAMAQa7PSnuLSRJtTnja2PzO20hl68Y+pFXhazpVLJ+6RjcL9aw7lUilLo1+ti/dajYxXRt57gB+6qDj6E1BcX1ske6J1k44CHIrBu5re8vpZ7dl++zbMjP8AjWPBrlm5HztE44wwx/8AWq1mMub3o3XkNcP0IQXLUtJrrazOynTzbYnH3kz+lcxBbyvcKY0LbSCT2HNdHY3AmtVBOdqjn1FSSRpEh4CKPwr0cPiYzhzQ6nj4jC1MPUcJ9PxKLxq6lGXKnqDSHaijOFH5Cp2GV3LyMZBrm555ZJQXYnHOOwranTc9DnqSS1Ne4ZkgdkxkDiubnlkmcl3JNdVInmRMP7wrEFmqElvmb9K1ouK3MKqctETWccEVrFL/ABsPqSfYU65ikuImBGxQM88k/wCFZ0U0sbbUcrj0rXM4MY2gu2MnHQfU1u01qefNNM52IBid3JFQXq/Mh9qvJEFZ/XPSq18nyqafU3+yVrW2e7uYoIhl5XCKPcnArsNSkttOsRbI5W2gGxAo5lb+JvxP9BWT4Wg3an52P9UjMPrjA/U0/X1SW5VZb0xHGFi2YwAccetfM5xVc6ypdFq/U+iyikoU3V6vRHNXl6spY+WQO3NZqgSyHLqg65Y8VqXWnseIZJnJ5+aPFZJhkimxIqtg9C1cdPltodtVST1RrwraW00flXQum4LYQooPpkkE/pXoGmf2e+ihrnUmjKncIUVV3HHTgD9Sa80bUY4rURw2cSSH70hcsTx2HaqkbyyMA1w4U/3VJxT5L6mbq291I668njimMdvIzgnB6deo/St3wlrJtNVjhu132tx+6lRgMMrcEflXGWFlfswNs84P95lAxS2X20eJEsJmkdkO0jcT9MVVKUU7J7GOJTqRtJbnV+MfC8uk6jLLHN9ogdRKsoHDr03fXI5H49KxtEbbesnZ0P6V6JeXDXHwxiuGjWSS1doG3jko+R1+uK8300+XqUBPQtt/Pivo8LOU4e8fK1lq49To8YpVUsQFBJPYVo22kzXHzP8Au09T1P4VduWttDtPOSIM399z/M/4Vs5pOy3OJ+RVtNFlkw9wfLT0/iP+FLqVnDblBGgVMfj+dZ+s6vNG+mXiPmCUK5GTgevH59a6DV4w1uHHY9fapXMpJy2ZnOMkrnPeWGAZGDA9MU0qQCDWSk8lpI6BiFju9rAcDa3t+Fakt7HHcPBMMYj3huvHf3reUWglGUX3HqPlFSBaVF4p4WpN2hYX8qVXxkDgj1HcVja1p0Gn3ELRXAnSdSwCKcoQehz/ADraC5qn4ojgd7eaAFfLhUEeo9fzzn3rjxsuRRa3Z7GTYZYqrKnJ2SV/Mz9LYC5UBDJz0AzXtnhmHTDpayLFGZiSJAcFlIP/AOr868Ngu2t13wt5YcYJ9c9qvWmu31ixEE7oGHzc5Dfoa8PF4d4qPuOz8z6CtRq4eHsrtx7r9Vudr49tdPsb8SW0iwzOoLIuVB9+K5KDV4FUiZZGK5IwR83sTVC7v5NQIe6nd2HQ7ckCoYLC4vZWW1jBVRktI4Wu7AUnQpqLleR5+YKrVpKMoNxjbVodcXd7f3XBcu+FCL09hXTWsUkdpDFM4Z40C5AwKg03TlsY9xO6ZvvMOgHoKvg4IJG4eh7169Kko+89z5rFYmVSKpJ+6vuEA5rntAt4573zLj/j1tjJcTn/AGEJJ/Pp+NdI4Xf8vQ9vSuZiBTwhquw4e6uo7Mt6K0hJ/kK8biC7pU4rrK336Hr8OVXQ9tNb8v6o9Y+FmnMNJvfFF8At3rEpmy38EIzsHsMc/TFcv4ZZfiD8YbzXZBv07SlxbA9DgkIfxO5vyr07UtAkuvCDaFYXn2ANbrbrMse8ogABwMjqAR+Nc38LPD0HhmHXtOW7iup4b8RvIi4O0RqVyMnH3j+tZRgoxUY7IG+bc0fHOhapq1qLiy8SS6RDaRO7CMYDnGcs2RwAP1rF+HdsnhrwBc+J9XleW5vIzeTzysWcxgfIMn25/wCBVhePPh7qMGh6xrVz4vvJkG+d7SQMsJBOdgG449BxXb+JtCuPEfw4XR9Gmhj86CARs5+QxjacZHqBVgcf4V0fx1YXGo+MpYNPubnUrff9luJ3WRU+8qjCkDjAx/Ktv4dPLNo2p+NdZ2JdamxlYgYEcEQIVRnoOCfel17U/wDhXXwyWyvNSa91NoGt4Hdvmd2B5A67VH6AVel0W41X4RwaPos8SST6fFHHIxIUghd3I9Rn86AOe+E8154i17xF4tunfy7mUW8CsThVHzYH0BUfnXLa9eLeXXjHU0IMV3fx2sRH8QiXk/oK7u/lg+GPw3t9OtXEupOnk26oPmmuH6sB6AnP4CvL9ViGm6daaKrb2s42a4YHO6d+X+uOB+FebmNRWjT6tp/Ja/meplOHdbEXW0dSXQ+NMh/3F/lW1E3Hv71i6H/yC4f9wfyrVHFfYw+BHxVZ2qsY2orbIktxbOqrkecg3BRnv3Fc5qGraj4mvRo+gxySK/yu6jl/8B/Ote70bUfETnS7I8/M4G7aDjnk+ld5omjaV4K0Uqjxq+0G4u26sccge3868+tJxfKenQipLmKHhjwHpnhrT2FzHFe6nMuJ53XcqD+6gP8AOuU+Jlno2g6TBJbRCC/u5dsaxnAKjliR6cgfU16ZoV1NqNhJqE0Aggmci2iYfMYxxvPoSRwOwrC1bwVaa5rp1XWLlniULDaW4+UIoOT9SxyeK4ru52pK2h4jo2i3usXscUcDuHOcL1P49q6fxP4d1HSbIXMViIre3UbivIAB4Oe/417Klnpug2LNCsNraxJl3+6AB6k1yxlv/G9wIreNrbw+rfvHkTD3mO2Oy+3fv6Urppq25pGpUjJSUtVseR2niF7YyJeWvmK4Geqke4rR07XNMNx5syvGzsSzRvtIyPQ8EDPrXpaaV4P0W8exur+1S4dNpimKqAM59MZ+pqPUPhdoGpr59sfKLjKyW7fKfy4/SsHh4bxdj0Y5rV2qK5z2oiymsrW8tFjxIxBZO/HGR+FNa1stS0yZoJozcG1aJkDjglMcj8OtYOteG73RNci8PWTGQyKrrNn74b+WDkUun2epeH7kPfwmN4921H+7jvg9xWc6E172524bMKMk6bXLd/mkjl4JtZ06dXDSwj7yyRHKMfr0zXp93ELjSZJfMkIkiDFCeBwCSPSsa28UaNBFPHJbuN8nmbSAyk8dD1HT0q5ea7YGyN3FM7xOhV0Vxhc5A+X1+lSneWx1RUadOS57lBbdDESEBMUpAYjOO/WuHurU2esTRbiVZiy56YPNdxpl9bSvMhuvLDlSCG25z9etczrWl3sesM6xNLEpG11HO33/ADqKfuylFlY69WlTqQV7Pp2Oi02+M1qsJD+WYhExBwM49etWbq4u55P9JlL4AUE+n+NZ1hI40xEK5VHBPOCuD2FdVa2EM6CeQbyQPlPSu/K5Ri5XOPO4yapzvuv8mMtfmsoT1+XFVY9KgWQySfvGySAegrXZAvAAA9BWXfagts7RohZx3PSvTi5NtRPCdrak5XHAFZcybZHHvWjZSNcWiyP94kg1WukxO3vg1cVZtMgwHXEzj3NbMJX7CpJCrtx6VRltx5s80jrFBGoaSRugzwB7kntSWGt6YT5cVpeXe04MkRHy/gRj9aqtiqdO0W9TleHqTu0tCrIdlw6hTljkZ4qG6iJgZmOSORjoK1tStlkmjurcuyEAukkZjkT3Knt7jI96pzp+5fA7V0RnGaUokJO1mXPCMYe4eMfedcD8wf6VZ0q1Gp/GCKGcLJDbxmQLjI4Tj9TWNot82n3kc6jIRssvqOhH5ZrsvhrppvPF2p6x5oaOGEQru+8d3QkduFNfKZ3SnS9rW6Nfd0PfwteP1eML6o7jV9Kjls38i0s3m/hE6fL+gzXlbaYNW1KW2j0ywOxtss1ldJIqfUYDD8q9quIRPbSRtkB1Kkg4IyMcV5h4Z+H48I6ndXjakboyIY41EezC5By3JyeK+QwGIhClNyl73TfX7jpp1aikktupiX3gqOztjKkUDsOXaeby44x/eY+n0p2j6RbyRCaG50y6jDYJto2IB9Mlv5iup1/To9Z0i506WRo0nUDevVSCCDjvyOlc54b0C38L77Zr4TXF04IG3bwoPRcntnmu+niHPDvml73a3Q6XKbqJ/Z9bGzLbRwgbVArg7uX7L8RZGzjcA4P1XFei3ShgK5TxZ4SupIpfElvIipZ24aZWzyAcce/NVls/3tn1RniZWjd9Gb9xcrB8LdhOGuroBR7Lyf6V55G7QzpKv3kYMPqDWncas97pFhAV2RxQ/Imc4yep9z1/GswjNfoWFhy0VfqfHTTdSbfVnXarrVxPo9vewkAPIUZecAjp9a1dbUX3hp5Ux80QcZ+ma5mz2zeFruLHmPDKs2zHY8V1mkxy3Ph6GG6jMbsjIVK44yccfSqmows10ZhKKW3RnKS4m8KWzIona3mMZGDxnkY9etdnbJJd6TALhGjkaMb1IwQcc8VBaWljoNlIsAY7MPJzuYn19qdpWrpqbzquwGIj5VbdwfU9O3as6k+bVLTczqe9sc3qml5nuvLJJdAoRuORyDn86qXqMJLKeQhWKmF+ecsP8a6HWY2Wdih2llODjODXPRaislmHuY9y+YY2cLwD2JHbOa6IVHypkR5t10NlBwKkC0KOBT+CeBikjZjdtQ65pl01hAfsrvuQyLt67DweO/QHjoatYq9pdrPdav50+oSSWsa7ltZCCc/3QT/D9MGuPH1HTp81rpas7cubjWTi7PocV4ds7bUtTisLxmUbw3BweO1dFqGjaVPHcQ2mIJYhI/KujYB4yGHK+6+vWqPjmwjs9aivYLhDJKOUVdrRkemKzL7VdUFokE09wNw2sZACPwNeV7GVflq05aPp59fU+heMldua+Hdr8CinnYSMrvuJDwo9663TdOWxhIJ3Svy5/pXJ6dcXEFyZY5N87Duozt9T6V6mtpFJpCSo6sPJVgAuMttG7J9c9q7HUhhpwc1dt29DmxuLq4ulKnSdopa33fkY2MU4KpRiWIYdBjg0cU1j2Fexc+SsNLc1zWmXUC2l3Y3sTS2N0WEgQ4dCGJV1PqK6f5jbzQqAPNXaWxyB7VxcA2xlT2dh/wCPGvnc/leEfU+w4Uw1OpUnCet46r5o66PXtRis1tk8d6itso2hTZAzBfTfnr71n6dPZaZdNc6LrmqaVdtxLNMBOtzznc69j+dY1FfOOvWdm5vT0/yPrFkOESas/vOh1PUl1UKNd8Q3+sxIdy2cUQtoWP8AtdzUmm6xdaXaC20jxfe2Nmv3La6tRMYh6K3p+Vc1RTVesnzc7v8AL8rWB5BhOW1n95tyX9il617cPc69fSKUe41HhFQ9RGg+7x37VY03Vp9Jtvs+i+K77T7Pqtpc2wnEWeyt6VzlJSVaqpOSk7vf/htipZFhJQUbNW8zcn1OKK9OotfXmr6ttKx3l4oVIB/0zTsfesKViyOzEkkEknvS02T/AFT/AO6alScp3k7t9WddDB0cLScaaNzQl/4lcH+4v8q05CsMYaRgoY4Hqaj8OxwQ22nLeXSpBcRox3L90Y55qPV5gzTybNsfzFFPJG4lV59lBOO1foVGfNFWPyGrhLTbkyWC9MM7y21y0MmOHB29v5U+eS/1OWN7y685I1OwDAXOOpA6n3rmbid7TT7Z7eXy7hCZIjn+NWyMjuK6jWy2rz+HdU0RBDDrhSN1jGPKmziRcDgYGT+BrnqVlGVpI0hQeji+uxsxeL9UmtI4Ugtw8ahfN5IAAxnB4HT/AOtW9B/Y2nxPfNfNdT4y800m5+f4VX+EewFcPqFvNpmu67a6RcJPa6NCk1wLo/Pg5ztIGDjpzSzTT2QSXU9FvbeMjcJ0j82PGODuH8zXO1Sntodkrp3R08ekP4quVv8AU3zpsTkW9ihIUkfxyf3j6dv51k+OvEGsadZf2f4ZsDjbtkukAzGPRF9fft29pdN8SRMu3S9RgIZstFkHJ+h5J/KtBfFK72i1HTUlAOC0Z5/I/wCNTLDyb9zVEqql8W55J4X8H6r4q1U/ahIkCN++kkyWJ9BnqfrXuVjYaf4Ys7bTLVR503EUC/ec+v8AiTWevimytYZF07TpY2fnfLgDP05NXfCekKZbjxBdytcX9zmMSOTlEHUY6DnPA7VnKm4xvJFRqKUrIi1iSy0CyuNf1jYZYk27kXO0Z4RPqfzNeE+J/GF94s1FSIykMeRBCnJAPUse54+leyeM/C2p+NdShsgRb6XZkNvc8TSnqQByQo49Mk9ajTQvB/geKO4umSe8jUKufmcnnogOB+PFZxRbZx3gv4aNeRm816LbBIh2REfNz/Ec9P8APSqw+Ha6r4gvrfRbxF02FQYp3UsGfAyv0znnNekpbaj4xQNcwz6ZonUW5OJroerkfdX27+9Nk1Jp3Oi+E4Yz5XyS323MEHsv99/09c1VkPmla1zwvU9P1Hwprk9ncBJZYMBsfMrqQCODzjBqzF4mMSi2vLV4iqhGx7dDg98V61qfhfw3okIvNUtrrUryT75yXklJPLYJAx+I9qla18H+JovLKQLLjmKVDDIv4HFYTw8J7noYXNK+Hsos8vh1CC9Um1IZh1XOCa6S2vJLWwjUxfOVz8x6Vt3HgPStBCXNgr7ZX2vv5xxxg59jUOo6a0kcSQIO4Jz0rpwOGhTfNfcrMM0qYxRi42tqUdOmkuUlMhyQ3H0xVW90i61C+b7NFlVTc8jEKiD1ZjwBW7omhubjyRL94bpHxwijqaz/ABLrasTYWMWbaE7ljP3cj+N+xP14HbmjGZhHDT5aavJ7IwoYaVeOrsluyOzjtbO28tZHuzkkyqRDCPo7jLf8BXHvVe5vdIWYfa7y3jXpiFJHb8yRn8q4fVL+4ncma5diTzgn9KZplhqIlDi0SOI/eafIZx/OuCNTGV583Nr2R1xwsH7sItnoV/omk+J9A+w6HqwjuS5creRGLzPT5vYdPqa8vu/Cuq6Rqy2OpxG3RMszg712+q46mt+G2SKdvs7y3FwDyE+5H9T/AI16FopW/wBDuLe+MKi3UzebcRhkJxjDHryOB39uK66WEqLmnUZ5mOxMKDVJO8u3b1OD0e9WyWC3vYyLG4ybeVXyCRwwGfuvzyO4/CtTUtPNmqsWVoZwTAwPLj6dq5C4tr3R7i70m6iE9vO6y7C+ORnbJGw46H8a6fSLu9/skW8kk3lA/IJcEj34rtw0535UeZKMoy5o6p/1cxMGNyO4OK9P+Ef+r1g+8X8mrzq6j23cg9811Pw+8RW2garPDfHbZ3iBHk/55sM7Sfbkg/WqzrCSxOCnCG7S/BpnTh6nJUV9j1wNuQ1zOqJjUC11PfxWZQBWsY0dkfJzvVlJIIxjb0wcitt7hkj8yArJE3KurBgR9awdV1aWKJttrG7Huxr8rw16NRNxTa6NH0Spua91/cZ00ugRDcbzX71x0jEPkg/U7Ex/31WIPJa/e6WFbaMDEVsj7wnqxP8AE59fTjJqhqWuyIzNcPFEvpkZrJXWHuSfslld3AHVoY2YfoK99zq1KbhGCinvb/M3hh4walKV35s6+ScMVwc1r62Fk+FfiBT/AM+wzj03CvNo9fiicrOHhYdpAVP5GtO58TXmueGrvQdJi3LMVFzcucIiZztz6kjp1xmjB4SpGtFpbHNi5LlvJ2Xc53T9b068QQX1qIpAoVHiO1eOBnr2rRbSIZceTOY3b7qzgbW+jjisi88J3+k20V3O0DRvj/VuSQM4BIIHGas2N5NartVsofvIwyp/CvdljMRhpJX+TO3D4XB4+nzNJ9LrQ6vQWtdEsJ2v4zDdByDkEl14Ix6j3ropCbjTy8TMpkjypHUZHFctY3NpdQmB5BbhusUoLwt/VfwrsNKsmk09YoRGRENoKSiRSPY9R+Nd9LGxrLmas/w/4B4WZZDVw3vU3zR/H/gnF+H7p7q+u7SUACaJhjr8w7knknGab4Q3wa1cRbSEMZU+gIII/rT4400fxaUmjkWQzEbWG0KG4z79agmllsPFqBnby1mBA7AE8/zr1mlJNR6o8Vw3XkdNrEfyI+Ohrhbq3KRX8BHRhOn0zj+teialFvtXHcVxFwhi1lHHAmjKZx3wf8BUYaXu2MaejZvryB9KkApN287ioBPYDApJJkgieRzwi7iO+Kq5druxIBVuxjaW6WBXZPNIUupwU5zu/DGfwqhbXcNzgxNkEZFadmwikkdlDBYnOD0Pyn9KibjODW9yuSdKor6NHFarE6ah9rmdpjv+aR+rYPBx24zxUuopHciKAEHLbi2eg5/nVloL4R5ZInVuqklT+RBFR2++OV2TT5B2ZkiByPw/wrmdNJp9j1KWNnTozpWvzW1JNN8OtDJLPJcLtlbK7Bltvb2FdHFJJBa/ZopHWD/nnuOD9femKAsagHgAdaYz5PHSumMI7tXZ5M6sm+W+g7G44HSrENoZDUURGa0rZgDXNiK8o7Hfg8JCe5Pb6TvwAOSa8wKeXLMmc7ZpBn1+c17bpSeawPpWNefC/TLi5eWIzxiRyxAmbGScmvCxnNXSjJn0GW4inl9Vz5b3VtPU8ror0eT4W2icia4x/wBdmrMvPh7bQoSk04P/AF1auKGAc9pI9v8A1hp/yP8AA4uitqXwksZI8+b/AL+Goh4XQ/8ALeb/AL+GuuOR1ZK6kvxOWfFmHg7OD/AyqK1x4WT/AJ7zf9/DVm28EtcfN58yxjqxkNKeSVoK7kghxZh5u0YO/wAjn6bJ/q3/AN011MfgyzkuGgSe4ZlTcW804NYzeHADtM83Jx/rDSp5RWb0aNp8RUnGzi/wNfQrdJdAheZN0aImWwTt49vWq18IZVdrcSLCp27WJKhvatPTrSSDTWhhljyq7VQt83FVbuO5DFL+3cGNdo4wc19TSXK7XPiZU58l2tO5xWstcwyqYrdpYQOWVxkH6Vt+BviFZeGWaz1axlntVuftVuT8rW0hUqxAPBBB9fWta20i2uWTNwCSMlMc/SrM/hbT5oTGI8HruPJqK2GU22mcyrxhozI8L69a3mveJpNQuool1fTLhFaRsBpC2VXPTOCfyrqr2XxhJoWga34Vknng/s2IXEEbK6s6jkFD3PTiuNm8A2RuHRC6ODjdF8p/IdarL4W1zRJzPpGqTQMD1DFf1TGT+BrinRkndanWtj0ttB01tc8Qxy6LaTyNBa3scMkgg2GQFZAH/h5XPpmsYaDIfFMGnWcl9owe0lupFv2WdAEI+6wJBHPXPGK5GLxP4q0nUrq91Gzj1P7Tbrb3K3K+cjxqSQCAQR1PrVnT/HWg2+t6bexaO9gIvNhu7eK4LK0Ui4JRXxgg4OO9ZrniDSZ0kr6nY6fLqgGm6xp0RG+6sLgExr6sp6UlzcatDHDqMNvqdjHIgdZArBSDyDlcj86b4b03wxaNrE2m+JoJoLvTZrc2s8ZimJIyDg/exzWk11rN5p/hvVtO1LUrbTzpaQ3EtnGZ0inTgiSLnI7E4zxWka8lvqQ6aZlzeLteu7TyBqh8vu8YCuw9Cw5q14Z1Tw9prySa5bebOZA0U7xeYE+o6596dqPhh9T8e6d9pMKJfxiaU2YaNSgQlnAIypOBxzyapapoVms+nvpt4ZNP1AqttNKM/MTtw2OhDcGt1VpyjytWv2J5bO71OntfF0HizxENGTzINLkR1352vOw6DPYEZ461va3DqOk6KbXw3YQpNjCOUBWL32/xGvL9Q8M6npupLpslsWuHXenlHdkc8g/gafb6t4o0FtsN/cqi/wDLKb94o/A9KieHjO3s2aJr5nUaZrnjCNNniHQLW7t+09upQn6qcj+VRajrMWowGxttNjtrYyByzcuSPp0qlD8RPE11IkCpYxMRgyJEcn35OBViziaOJ2l5kYksx6kmnTpcnxIibGR2zb0XznManIQscA/SrkpCLliAB3NQIcOD703VE36dLjsM1pu0jaMbC3mtW2meGLq5RyWuH8rK8FlHVQfcnr7GuH0n7f4ivDaWNspZzl3bhIh6n1wPr+tXdZtHvotJsYjgeS8zn03SEZ/IVf062RdKkAn+w6NEP384ba9wR2Ddlz1I5PQV5UMIq1ec5bXa+7p6HpOvSwuF9tVdl0XVt9EupTk07TdOu2tNKjbVdQT/AFkyAbVP1PCj8c/Wo59I8qE3Ou30cEHeKN9qfQv1b6DFR3/jKK1t/sOgWYVukUSR5b/ebso+uWPtVPwj4Pu/HV7NqerXrzRQFQSclMnnaoPccZ7c11V8fhsHTcnqo/d/wTyKmLzPHJQi/Y030XxP1fQItYivHWz0Gx/0cHaJ2TYmf9lep+pqr4uttRj8PPG1zKghYSNGDwxzyW9T3/Cum1q1bQtdi0azhjjgdIjEE8wS3OW2EGRQfLVepA7d+aNV0rzrG7tCm0tC/wC7EhkCnB4DHkivFrZtVryhK9ovVLyCGCo4ZaLXu9zL8MXD6x4JuDIweSzK4z/dYnI/AjP/AAKpIYgsSgZPHesb4YzMdJ16FskbYxjGTkt/9jW/ESy7EXleCTX1uFblSRyQ92pKL7/oY19Fi6OBy3T3qzD4d1eeBrhbCZYFGTK67VA/Hr+Fdh4UsYzfXNzKod44sKSPuknt+Ar0PVFU6ACB/DGcfiK8rHZ3KhUnRpxu4q936X2PRoYNVFGTejdjzL4fWxOtta/b1HnWpeGI7tknIJK9sgduuD9a0/G+mw2D2tobiWe6uSZHQHYscS9Twckk4A59T2rlLn7TaamunWDGC5s7jz45yufKTrHj1znbj0BqDXtY1DXL2fxIr+RciML9lZsxmNBjH4sHYH3rFYSjiqkcVNXTSf8AwDkePrYeEqClyyTa+/Z+R1fgLRdOuFu7qTT7NmMrCJnhDsqqdvBbJ5IJ/GtHW91vqb+SzDyyjKAeBwO1P8Gw/YreK1zzHbKrfXjP65qfV0H9oyOf4kXH5V87jJqph+eP8z+4+owkHSqqM3d8q+b0HyLb3kBhvY4roZ4WaMOMHnuK467bR7G8NpaRRWdl5hdxDGQrvjGf0wO1alzcummXUynDR27DPoQQo/mK88mPmzFGY5bIyT1Nexw7h26Uqsnfoj57iCo1VjQjtuzpfE0c03haUuu28mlS4Ma/wxqCFT8Ac/WvPra4LOF3V22qas10fOGQXAKj0rBuNFe5/fQ4Sc/eXGFc+3oa9TMME6lpx3LyHNI4dewqaK97/wCZNBICAV/Ct/Qra61LVre0tJHjkc8uhwVXua5yKx1C1l8ie0lSUfwsMV2vhzUbfwzE5voXS8vI8pJkYiXJHPPfBNeXhsLOVTls0fX5jnNKhhHOEk5PRddTV1mzlRmtmuY9USM4QXcYEgx/dkByK5fxWr2+ow3CRqskig7scqR1/nW1Bd/bL0Kjh0Y8EHOam8dWCRafYSzKxITLBTzjnH9K+khRVGUbPfofnkcxq4qfJVitOtrP0dtGSwy/a9Oil6+ZEG/SuL1wPEkcikgRS8iuo8P3K3WkIFQII2KbQc49P51ka9DiO5UKG+UkAippe7UcQStM0REQmfalFq10DEsZc4J4XOPetGR4pIQEh2nHXOarRtJG2Y3ZCRglTis1UlODurPz/wCAdKioTTTKNnp0ds7MMEn/AGcf/rrRvwiaDOyBjK6sjEdMZX/GnwoSGjCnc+AMevpVXxDcS6b4YZ1C75JvKww+hP8A6DUQdnyLuaVpOo+eXX8Dl2nkhtnZbp4tgzyxI/KtCz1W0e3QztKsrD5iFyDXNzak8kDo0SAsMZBqWKQCNAeOK3cL7mabWx2i3cd1CvlFWReAwXB/H1pHUr1GKzNDcPDKoPRgfz//AFVt3U32kxYTDLGEY5+9jv7VXM4tLoYygnfuVVkIbirsN0I5AjH5u49KrRDEhWMBpF+8x+6n1qpKdl+SJGbODlhjPHb2rCo1UdkejhaUqesmd/pNyQBtOa6mCbeoz1rgdGuwu0NXZ2sqvGCDXjYmLT2OzR63NFsMuKxdRgRgQtXpJSoPNZVzPgklqVCGoubk1OZvYdrniqHl81sXjLLIcVVEAr6DDtxjZnk4xKc7xHW1pBFbrdXTZQnCqB3qaSY3Wn6guwL5JKAD2pbyL/iQrj+GQH9alsoDK2qQrwXfqemSDWE3zNyk9n+qO/DUoQpJpblPS0P9pRE9WtV/p/hWPcxBZj7Oa7G0sIbUxqWD3CRhdx67c+lc3cxhZpARwHP861oSUptoKmpTtma3lZlVGOf4hkU+W5WVIh5bjLHzFaQlW+npTxGASw71GYmAHG47s11ckW7vc5ZVJxXKnoWrKzsz5k6o0cg4UA5Hv1qz5ftRYL+7fPrVgjnis/hZw125yuzPKAai3+1j8cj25P0q60eQSR0HOSBgYHU9F+g5qGZdt6jdii85x39avCPgD2yAABjg8gdF+p5rCa2PRg9EZd7YwyQSK0Y+6cduM9h/jzXHXOjWlxhWhV+OhGa9BePchHZge/B4/NvrXMFArAnjmtKKTTuKbsc7/wAIUYWE9pNJav2ELHA/A5FRwN4n8Ms1xYXzje2W8smIscdSBlSfqtdxGZZo1FvHx/z0fp17etQX1oy6c4kbzG3BskdO3H5Vm6UW7MlSMSx+JmoRax/aOqQzC5+xtaidoVcR5Odw24GcgZyvatEeKrbX9Bmst1m1xayx3lnLZoIy7q4Z1aIHIJx1AwaxpbWJzgqPyqnc6BaTnc0SE+pHI/GnPBfykKoj1M6lby61qF08waXS4pdR0/Ix50ckeMc85V8/99Cn/bluhq9zcPYskkFldqb1T5YWRCrcryuSnXtXk8dpq1goWy1O5WMAgRyN5qAHqMNnA+lS2XiTxLokyvCFIWIQ5hbZlASQpVtykDJ9Otc08HVjsjRVE9zpNbjhtNUW4tYbeONkSRVgm82PnqVfuK048yIGc7uOnauTvPGkGrrGl9bG0u9uwlLXYknJIJ2kjPI/KutsVaW2Rmwgx+Nb0otxs9zKcuUYWIb6VbaPzUKuAVPUVC6DcdvT19atKCUBHpRKNjqjNMwdaiaO9tSgCrPD9k44wS+Rj86wbxbrxl4xHhbS8x6fpy7XZeFBXgkn26Cte7upZ5k87DeVKsijHAZTkY/lWLZeKofAeu69cWtst5d38wIVzsWEZJwT1Y5boMDjrXmZjCtRoSVJXlLb9fuJt7etGUvhinb1fX1PVvC/gXSfDMStBEJbr+KZxz+A7fzq7q2sWmkfuja3BzziGA4598YrxO6+L/iq4LOklpbRjskROPxJqkfij4lSYrdXpHuVyv6c4/Ovj6eUYmc+fEe93V7fjY9KFSCkuY9Xh1e51W4d/sElrapkb5W+Zz2AH8/wqlFb/aNdEfUOSp/HiuPsviJq90VSe3SYN0YDIb6GumsdZZZDdPatFOo+VGPOe30rSGCq/WOWnC3RJO/3tmWNlCcbrY4Pwba/Y7bXApI334hUe0e7P/oQrbIaOQlTjPNWlhVdxSNV3Es21cZJ6k1Jsitbdr6dQyL/AKtD0c+p9h+v51+lUIexpKL1seDWqRi3N6HReGYJodPnkm4aVhtHfGO4/Gu1vFefQVijUmRokwvT0rjPh/dSXlml3M5Z5ppnLE+ny/0rs5rxEjaRnAQDJbPGK+KnBVsTXqze7t9ySPoKEpKhTstd/vPNvFWmXWm3VtqMiARzqbZ8HOHALpn/AMfH5Vy2i2w1C90/TScR3D2yvj+5gs/6K3516R4pvLTVdAvLSJmkn2+ZDheBIp3L19xj8a5HwdHYWelWviCV3e88sxRQHG1MLjJ9ThiP8a78PjKNDByhF8yjppruefi8BUqY2NSUbOVn80ehJb2Wmt5g+Vn+UF35b2FUrnUbe5jeAKfMclQRgnNclftqeuTn7TKYYPvBF+8R6nPQe5wKdaeXDGy2zExqcPLndn2DdWPsMD3rio4LEYmOiUIdrHZisxpYd/FzTJfEPl6b4euIvMV5p5F3kdAM5Cj8smvPJGDMTW74uvyZYrPed0fzSqDkKx6L+A/UmuWEvNfT4WjDDUlShsj56rUqYmrKtU3ZfguCkqrMcxZ4PdP/AK1dvotvp7ZuHu4nS3USbA4DOfbPvXnytk1ICFI4B+ozXS43Rk463Nk3Eur+JpLiRyFLE7fx9Kt+KNUt73UY0tseXBEIgR37n+dc2LmYAoshRT1CfLn64pyJx/KlGFncuWtrnS+Cf+RltIOPKuJlR09+cMPy59vpXSeIdSXxBPrSxHNvAVSFh02qME/mCfxrnfB9rIdQa7BP+jxuVYD+JlKL+PzMf+A0vh6VxqUlrIflkR0K9sj2/Cpesm+3/Ds3pRVm1uWfCbxqtzbCTe+Q/A49OP0q3rMILhscMCDWVoEEtprhDjbGdycnGfp+IrodXjzalsfdqKmlS99yqnxXLccBk2rheRjJOAPc02G3YOHCFgpBIFbkWnvHBHOdoBIxn/D8KbLDtuCFyo74PB9SK8x4i8nGLuemqGl2ZnkGWUyEcOx6Hp7VhfEFyukafEQRulZuR2AP+NdwIEPkxRhnjGGZVHJPf8a4X4kHEmnwjOED8H8KrB1faVdtk/uuRiYKEF5s43SrL7bqUNuF3b92F9SFJH61ens2i0uzlKkEl0b2IP8A+ur3giFX8V2O8ZUFif8Avk1uyaTJqOmvBAF3JcO2W4AG8j+orudaKm0+iuZqlJ8rXVmFoF0Le8MYVT5yFMkdD1/p+tbrIXIUu6g9kHzN7CqCeE9WtriKZY4m2uMbZB611cNl5N4vULnOMcsB2rnliKVnyu5tGhUjNOSsU7R5La0eFLeH5sdsrGBk8t3PesW+/wCPxm378gHcRjP09q6m4to22eVBtjPzCHPC8csfWsHUYibwneHJHUjA/D2qcNNOTl3OmUbDtPlKMOo+ldjp142zG7tXGwQsiCTbhScZHrW5p83UZ7VrVpqZz1JOK0N6e7baeax7m5kYkZqy8mVqo+CauhSiuhw1Kku5XG4nnNSqG44P5UAc1oaWAbwAjPynHtXVN8sXIxppyklfcnjsll07yroFE3bjk449/SjUrlrOySS32gMcBsdsdaqX1xLN/aEDH5YtpUD/AHh/jUl+pk8O2zH0Tn8MVxqDbTl1f5ntxhyxURLHI166XPDJux+IrK1KPbc3IHZia2LPA14cZ3wA5/4CKpaqhW+uMdc5/St6WlT5IyqPQxyCBF70+T5Me5p5x5SErkk/lTpkDKOQMHvXYcUxiMVchSQfY1fiJeIFuTVIRnz92OCBWjapmL8aiehjNXRTupClynH3Vxn8amW/AUDyu+cdvy7n3NNvk/fIfaq+3/P+etRypo6ab91F+C5E8m3aRnqSc547n+grAkhzMQFJO4gAc1qW+Vuov94VbmmtLFn2gGQnJx1qV7ktFuOauiO3idYFDjbx0PXt/hVbUNj2kqKwLAZIBqvPe3N0SsYKqfSn2tlJHBctIeXSj2bXvSZlzq9kc2wO8/Wn8YwOtWGjBJyKhuWjtLaW4kyEiQu2PQDNekrJXZwylJOyGhGOMY5NIY8/eXNM0m+XUtMt70J5fmZOwnOMMR1/CroQ+lVFxnFSjsx8zTs9yg1jbyMpKgHNddb82caxp/COvAFcrqrNb6XdzqcNHC7KfQ4qz4D1SbUfDkP2qVpJo2ZNzcllB4/KuWtOKqKHV6lu7jzHQ7T3xmrMQzGtRYPcYqxAB5eWYKoySWOAB61z1Ukrs3oybtYwb6xksUm1EmMRQneZJDhIyehPrz2HX2HNeU6rJHc3Uk63K3Dkklo8FifXB/pXsHie/wBPtLU2VxpranLuExhMwjtxx8gdurcHcQBjLGvGvE+pX1zeLc3JtIiBshgtVVUiTOcKo/mea8fEOVV80tuh7dKn7Kmrxdnrf/IpTziSxcDG4cZA61FdaPcxN5YB3Lu4/u4Az/OoFcmB2PJZwf1rv722TyZZ+MhXbP1x/hSoUlKL8jhxFdQkod9v6+ZyPhrXLjRLvzASbUkLcQnkY/vAVu6/4hlBABxghiUJG70H48ViNbRpe28zD9zcLsk2jqDwfyPNVw5vL/T7eZh5cUSNIx/uquf5Vg6KdRT6o0hOKTckdx4OXUNZ1dRc3DIsiNJKAflVAOpH+ea0PGF8zRSeRGfIjG1AB0UcCtPw3p50fQnuZHV7vVNrAgEbIR90YPr1P4Vq61brB4SuQYEeSSI7MryB617NG8KTk/kfJ4it7fFKC2W/qUvDX7jwhpaHgtD5h/4Exb+tbcutwxm00fzYPNnsnl2F/n46AD3AJrn9EmN1ZxQQLujgiRN3RVwAOT2p40yys9Sku7jN9eNIJYlCcRYAC4HU4H97A9jXyGX4WpWrVZNaST16XbPvszxVLB0KUb6pp2W9kasNuzKsjkRoTwzfxf7o6n8Kz7TT7TTfOhsPNkaR9zksPk5JA3dEA3Hplqfc3LuWmvJgFx8yB8DHoz+nsMCq2i6taazqr2Mbj7NDG0jbBtQgEDA/PrXsYbLqOX0ZVKnvWV38tdj57F5piMyqqnTXKunz7sLp4oo3eVvO2De0cYPlrjuR1b6mud1Dxk1uRHaArLtyJXAyoPdQOPxrup9cttNiMNjbIO3C8H8T1rz/AFfw5Nqly97DDHFvOWjxtUn1Hoa4qXEDnN3jaPQ76fDloXk7v+vmYkC/2hcbBLulfJ5PXueTVXUJINNvmtJPMeVVDEpjHIz3p1xpz6LcpPcSoiL82UJLEemMdayJi+qXs+ozOsfmvwpPT0A9gMDNelQxNWtUuvhMq+DpUKdn8RdTU7cn7sw/AH+tWIbtbhwkW8sem5cVUtrGFmH7wt/uqTXa+FvDkl5dwhLfZGzf62QdfoOpr0JV40o81SSSPP8AZub5acW2ZP8AY9/Hei2ljRJSFbBcdGGR+lacOlhYDNJKrBCAUjyTznufpVpWkHm3MxzPIxU+x7/kOPxp9r80dzH03RFh9VOf8aeDqzqwc5aK+nod2Y4KlhZxpJ3kkubtfsjqdBRF0aNY0CDLZx3Oep/DFc48o03xEdsSj96CWPPyk9vTrWv4YkzbzxZ6EMPx4/pVPxDbxJqKTSFgGQcAfeIPr2rVJKbi9jiirSM/Uo2tPEwdASQ6uoH9P1rr7uPzbSRQOq8VzevTPstLqFiqzxjJ7/n+NdDp0v2rSIJCckxAH6jg1nVvyxfYcleKO28mO4aOISHaq/K2MDOKU24S73hgdpyeBip7eJzEqjGARxjrVgwhmbegTjPAzivjm0mkvTofQ7aMpbSTnZ5SMcqcY+mK8p+IT+ZqtuvorfzA/pXtUm6OHzF+fjH0/CvLPE/hrUNQ1CKcrFCDHkCaTYTkk16uV1IwU5T0WiOHFRlVlFRXcy/h9bbvEsLZwBG/P1GK6R7BpNBvrdG2Ge4k3OeNsaNkn8yPyp3grQbqx1XzJowAsZG4OMZNbF9ZeZbXdtGSRMzQBvReXc/nitZV1KtLlfQ29nyxSZwbeH5VDNa68hI5wHIJ/I12sFhdTwRkyGSRIlEjIeX452/41wz6Fokn3NajDYzgla73w9bRw6LaJFcrMiKU3jHvxkH3rKtU5Yp3v8rHS4Weit87lTyBsRDH80Yz5YPA92NZuoQxlwwk3ufbC456V0zworOqphDkiPp1x96sTV7qP7YtrDGbm4UYZYwcL+PpV4apzS90maS3MMy2sNwIJrgQyFdwBBPH4DvWpp6mSQ+W4ZMZ3FSv8wKx9SRNTkFvAlvDd2zhjndv6djjkCrPh6GaKVtTk1RZS5IYq/y8cAkV7H2Lp6nnyfNKzWhtnOOTTcZqd0DOSDnPNK0aBBjJPc1cJLQ55Ud/IiVavaYuL1Pof5VVC1bsOL2P6n+VOprFkU42kivcqBf6mO5izj8VNWJR5nheI4GQB+jYpt2n/E2vP9q2bj8B/hU0Y8zwwwA6Z4/4FWL2i/NHqN6Ir2nGr2JPVrdR1/2T/hUerpjUJPcA/pUsA23mmMeD5YX/ANCFO1lf9Nz6oK0j/FXp+phU2MP5WhBIwM9u1PljLRYHqDShVMTfwjP1qR0LQEAZOOK676nFJ7kG0iVOuCK0bUfIw96p8gx9cHqK0rMfeH0rOo9Cd9Cnfpkxmq23g1p6jGPKQ4/iqjtpRd0axVtCJRtlQj+8P50zUo8XsvHvUxHGaXVEBuznuoNCfvoJ/CQWj4TbHH5je3QfU1ZiilO8yODlMbFHH+eKitZkii2nJPZVGTVy3855txURpg8HkmlN6sxXQ5l49rkH1rD8YSfZ/Cd8QcNL5cQ/FwT+gNdNMn758/3jWD4wt0l8MOrLk/aEwPz/AMa1xlXkwzfey+9nNSjzV0jk9B8U2mk6CttcJJNKrsUVMABTzyT757Uy4+IV35mbayt4l9G3Mf5iue+y2rdLoJz2G4VBd26wFQJvMyMjC4/nXjRxdZRUFKyR6PsIOTk1qzb1Dxrf6jYS2ksduqSjDFEIP866/wCGk6/2Wik4JnkX9ARXmK2U7KH8qQRn+PacfnXb+Apja3MED95931Bxz+lOlVk6qlJ3M69NKnaKPV2AJOORTbvTNUu4LaKBra1tJZk82e5faXGQdiDuTzViRfnKgc9KTW/EFv4V8R2ulXzpJYT2kl8iyJuZZ95Mar+RAHriurHTslHoycFJx96O6OK8caFpl3rWpX114ltkYynFuZMBCBwv145rxhwGnkff5iK2AwGN3pWr4g1O51e88yVdpYl/LB6EnJP1zWaqhZYouy/Mfc4rzak4t2ietK92+a/ysXLdB5lujc5lQH35FdlYSHUor2wkba8SqrEf3cYJH4AfnXJWS7r61H/TZf8AGtu5iuY9Va6spAkqoOD1PX/AVdGfKzjq0nV92O/R+jT/AEL93pNvNBeWynH2VBLGgHRdtTeGvAV/q2tQP9haLTEK+fcOSFdBgkKTyQfavRfAWn299bzXmo+Rc3cZUJEF4jVlByc9c8+3FdFr2s2uk2Zlu7iKBQpEascFvQKo5P4V4uaZvKFZ0MPC813/AEXUvC4aVSN6srJrv97+Zk62umWrwrMJ3uZDtiWFjuJxwFUe35Cqd3loPL1S582IqFiiQbXI/usV+9/wED3Nc/Z6rf6nqb3syNCDH5UYK/Pt7nHvx+AqLUvEllpxcBzNcdCsbAk/7zdvoK9nLcPiVD2mJm2306L5dDyMbLDwn7HCwWn2urNfeVRYo1W0tox8sMOFKj144X69feuf1HxVa6eXhtAsrd/LPGfVj1Jrmr3VtU1r92AyW5Pyxxj5T/U1VFg8Kb3OD6Dr+ddVXGUaC5Vv2Kw+W18TLmnqLqGsXupHNzI3lr92NeFH4U7w9q7afqhlVGMPMUoXqVPp9OD+FauheHhrE4QLgewrqNE8H2yXWrRsoJgvTHn0AjQ/1rya+MniYyhbQ+kw2BoYSUXLVlqHWNClCmCV5ZiOE8li2fx4H51la1/wkV2UWxKW0Tg/ciMkn4t2/ACu1tNGtbRcJGM+uKt+WcYVD+ArzqOAhDXd+ep3zxcXK6Tt6/5HkcuhXdvbEakPNkJJR5I8ED0Gef8A9dc7HZMtwyqNoDEAhQMV6/4lsZJbWB9hCq5UnHqP/rVyFulvHcvG6g4Oac8XUpScLt2PQo4OhiaKqKKT1voYcFk2VXLktxzXpnhuF7WK2Vf4ccVjRrZ8MIxkDpWvp18scqjcB2AFediK8quhp7CNOm4xRjeIrcW2v3kKjCLISg9m+b+tUrIhbyLPQttP0PH9a6zxVbRT38FyV4mgXJ75BK/0Fcw9m0cgeJgdpBwa/Q8FNTwsJLql+R8BiOb20ud3d2XtBuGh1Jrc4VWDLgeo/wD1Vb8SwGW2hkUfMr4/MVHaaeTqjXySR+XvLBQcnn+XU1sht5IIzwcexpVJJTTRk3qjDXTze6NawS/KUYnkEEDn/GtOCH7HbfZkbKpkZxjNSEZ5p0vPPquaxnNsd2z0aKJREuTyfSpwAuzqTgjrzRGqqgwMZA69qmVMrkjJHvXyij1Z7kpDJSYYHZY9x6hR3Nec6/p+uahrDNNNg8bYmcDHHYdK9KlEqROYhukx8o964W9stWn1aWVyxdWyMsOMeld+GTpwb0u31IpJSnr0NHwzb3yCb7ax2bRg5B+b8Kn1K3ffIsa4dwIVx3Z/vH8qt6FDcJBILkHGRjpzTtWzGxlVcGOMlfdzwKmjf2zfc0qyvJo8xvPDGipKY5r+SF84JxkZ/Kuk8Ix2llpb2dterO3mFwNwJAPHQfSuc8QW7T20inI8vDcf5965CIPbXKukrgg8EHmvSqYOVWFuZmP1mMZX5Umezaq72tlNJGcuvCr6t6moLazhsbNdrAzldzyAYLN3yabZXB1LwzDIxLNhQxPUleK1JEySjYZW5A9BXkpumuV99TuWruc5DJC922bJDI6nMhOCR/WotM0C001idrTruOzzeiH6VsXVvZQBr1ysKqDyrYH+NPsZLO5fKTpPGoBAQ8rnviu6FZqLabsTUVNtNLUg2DdtJ2qeQcUwxSzNllIUdWxgCrzW2+SRkKqqHjPGaYWcK6glQ33h612Uqt9jnqQT3KRTDHb93tmrFmALmMnruGKV7dlVWONrdMGlt023EZ/2hXW5KUWrnIo8sr2FvI/+J23+1AR/46aWyAfw9Mo7Bv8AGpL1P+J5bf7SEH9aTS1B0i4Uc8t/6CKzv7ifobvYpxDnTWJxhiP/AB//AOvU+tJ/pEZ/2P61WXLWlo+eVmYZP1BrQ1tfnhP1FarSovmYT2ZzwQGORQcc9+1Sbf3J9cdqXZ/rVBBJzT0BEWOhArpbOKRCCRHGfU81etzsYn2qmGzCrEAnPerkIyceoqZvQmLFu23wY9Dmqe3gf5//AF1emXETVUA+WpjsaRbsLbQiW4VG6dTWfdOzudxJxkfhWrZjF2g9cis26TEsg6fMacX74VH7ollLHFndhcjrWhDK0k6+XGSnOWbjj2rJgjAmUnnnvWyk6eaqqC7cAhR04oqrUwizGu1xdSD3rlfG+T4f8sbsO/O049K7DUV23r+9cf41WRtLtwhwTMc/lUY53wt/NfmhYf8A3j7zk9C1i80myezsLKw3S8G4mtlkkP0LdB7VharaSl43wMNkD5gD+VbvhAWll4506fU4BPZHcJVaIyKMqQCVAPQ4rr9V8b21jGqwRIbxRhpYrGFY8/7IMYbH1Irwm5X0PVSXU8sM2qiEQNdXAjIwFMpAx+dbHg9/K1C3OfvSA0/XfF51a18ma3Vpf4pSoU59gOB+Zql4ak2albc9JB/OtKbldXM68Y8rSdz6Xit4o2V1X5nJyx69a8y+Irf2x4itdTOoxaebaAQhmkCsHSRzlcn6H8a9PBPlI3of6CvFfGvhS8j16ZwY2SU+abi4kCqAWOF554GOAPWuzFyjGKctTTL/AGaT5o3ell+Zw92IG1VkS5SfnHmg5DH61mTMq3zMxwAzD8uK7vS/C+g6jq8NrLfzS/KzyyRARRxooyxyck/kKxfEeiafAXvdHvTd2QfbJvHzxEnjPTIPY150bP3lsbykufkehW0NVuL+BlOQpZvyH+JFOvZXvNTka3DNg7U2egrO0qY24udp+Z1ES+2SCf5V1+iXAFv+6ihR4ZCLjHO1ACRj6kYzW9KPM7XOepJU4uT16f0zr/CmprpmlW8iRD+0ng2SySPnKg9AP61Q1W4muLtrptpnP/LQqCfwJzXGS380ehWtxFIUmS5k2sDz1z/Wuu8Oazpeq6qmn6nHIJmg3JtYIjy4ztz1Hf8AGuiVXD0ourKGqW9tWeNVwmJnVXs5txbas3orOxm3+oXcdg0Rnkd258uIDLDvuI7fWubR5PtKCS3TYWGctu/lxXoOua3pGlRvbSTwrnra2Cgk+zv3/Ouc0jUbTVtRMEelQxrtZURE3NkqcH65xXmLH18Sm1Hlie7RweEwiXtZc0uyLEl9b2FqXULGjnaJGHBx2Bz7Vjm5e6juZoZo3gi+aVgCQv6V1OueHJ5fAehxx2dw9wJXMkaQkso+bGRjI7VQ0XQr618J+IopNPuFmmVRCjREM3XoD1ry4Shyubet7fja57/1qLkowgrW/Ql8H+I7i1eSPS1triRF3uJARgZx3FbNn4t1hF1TULQ6a8UsrTylMttZUUMPf7ormfBeiXtvfagNQtbq0imtTGHZdpJJHT3rdSwuYbPUIWSKK3+zG2tLeNs7gAfnboAxyBXY4Ulf3vxON1qs7P2a+5ley+KWr6lfJbQTRRvJnaTBxwCfX2qlffE7Wbe8lt2vJC0blW2RgDPtk1z+heHtTsdbtp7mBYYlzuLyr3Uj1pmq+GdRudWupoY4WikkJVvPQZH51PJR9pyuWlu/mbe0rKipKCUr226WOvvvFmrR6Tp99JfTSLeMFCbVG3PrkGsuee9895AI3ZzksyDJpLzTZZtC0izV7dZ7Z1Zw0y4wM9D3qZriCGPdJIpZR9xWDMTnoBXI4xSvFa3f3X0PUoVL3UtFZbadNfxGJf3S8GJc+oyP61esb6d50yuOeeSf6Vf8L6BL4gs727uJPs6RfLEkag8+5PX8MVTthJZ6rJYXChJ4yCD/AAuvqKhxWuiB1YtuKbTOpv7l3jgt3wTApAYdweRWcc1bvB++GOmxP/QRVYjNfd4KEYYeCjtZHwOJm5V5t73Y1SynKkg+oq5b6jNEwL4kAPfg1UxilAq52e5CVzVjvIpO+0+jVYc5gVh2yP61h4NSpLJGp2sQOuO1ck49jRQPaowNq8dBUyADpTEKhAB2FODYXP45NfMxPSY25eZYT9mXMnYVxwi1N715ZN5bceeOmatal4rxqUVlpxBLOBJMRkfRf8azIL2dpi0kpZ93JIruUJ+z1SKoNKbOy0xJFtgJBzn0qvribrUADoc1LZXkYslaR1U/zrP1u+hbT5GjkDEDHHvWFHSqtB8spTvY4uULciYY4LGP8K4K4haOdkYfMjEH8K7nT5AyTqTgh8/pXPazEi6nIQOH+b/GvoKLukcOJ0m0db4FlM9lNYseGG5f5H+lbuoTvDYeXuZZUOw7Rya47wpeizvomJwM4P0ru9XgSVhKoViBkg9DXkYqHJWv0Z30ZuVNHC6hmQIp34UM5JPGfp9axfLYEnvnPHFdJe25JbaOCMHHXrnmtLwpYQM93cTwwzLHH92SuuFbljcynC7OfsdV1rkQNJOqDJDJvwPr1rpdA1JNVhmS7+W4jx8yjC4qKHW7LTdNm+wW4jvJCQ3GVIzTfDo8qxuZ5GAV5MsSMdB/9etpTU6bfLbsKMWppc1zZmtzAwyQynofWo9+6VSQFAPAA6c1C+qabty92BjsOfypyvHIiPG25WAOc8URbsuZalyirtJlnUQRq1mwHA5PsM80zRh/o12mc/N/Q1NqcwhurZiud52Z/EVFo+Rc36f7f9WpKT9n/XcTSsjMLFtKUjqk5H/jorV1vHlwt7msdnxpdwBxsnH8iP6Vqas27TbeT3H6itm/ej6swlszEwfMk6fNSwE+WAeDUG4i4J7EdaLeUlCScnNdT2OFkquDCxYZweg4q3A2GU+1ZyyKUkGNoB5xVy2bcyAHrxmiWxMS1Icxt9KqKRtFaDW58tuR0NZaNxj3/wA8VnCSa0LSa3LNscXMZ7bvX/Oaq3yYupR71NE2JkPcMP8APtT9RTF4/vzVJ++E3eJmxw5cbzkenQVsIY4I0yQo4OBWaisTknaPbrWzbxRRxh9o3ep5PWnVfcwhsZGrIRd59RXG+Nj5GjQSsCB53Ge/Br0aaJJ5WkdASFO3PavJfiJ4jhv5n0W2RWW2cGSXvv5G0emO9Y4monh3B+RpSg/a86MTR9bGnwPcNqNvaRZICmIzSufZMgAe7EfjWHqOrJdztJEs7qTy8xUZ/BQAPpzU9rplnCsF3qjyiKVsxwwAeZIoOC2T90cEDuSOPWu50u5uP7bFv4T8LQyWpty8LahF856ZkLsemegB5zXz9Suqd2lf52X3npxVzzIjzCN8WM+2P51JEs1rC17byKrQSoCh9DnDe/IwfqK67VEv7Fb/AEy81FdVmdVGxJDJHbtkMW3NwrDBUAepzx15u900ppYuRJG4ZtuUPAx1X68g/wAs843p1OZcxEo9DvNP+LOoXlhPZz2cCXjRkxXEUmACB12HPb3rlrhrvULhpJXkmkY8sxzXPadFDJKN90LeRTlSQea6G38TNYRYazSZv4WBxketOrepJOWti6UlTi0tC3DZz6ZDJdTExxSxSWzkdhIjAH88VzWgXccuuQWjR/ubvNvIpOdwYcZ+jYP4Vqard3mqNtkn3QnlFT5Ux6gVQsIE0m+t74qN0EqyAEZ6GkmtC7Ozt1KCqftEqPEisvBVcjnJzWvpNhDLbXVzLLNBDHtVmiY5bOc9+cCotM0q91jUb8xxorRkvKS2AMkn/GoU1C7SxayjiTyGbceeT+OK0haLvIzqXm3CO6tfyJtSt7O3KW9tcyXMa8/eIUZ545qniBjl0lY/9df8RTCsowWgbB/uv/8AWohjup03paswyVPz9CPwp3Td0ZSi0rMk223aKUf9tB/hVzT76TTblbmxEizqQASQf5D2x+NVRaXecGzl/Bx/hWn4d+xpr9rHqkWLRpPLkDt03AgHj3P6Gh6GDPVNNsrzUNBt7jW7q486UeYFilZAgPQHaeeP51garpkSsfLluMD1uHP9a9H1GDZbCNIsKq4AB6Y4rlbiwLk5jbNfFRxdSdRzb3PtctVONNJo87ubBVb5nk98yH/Gm6ddSadbPJFyhJfDc8dP6Vv61YPFZ3MwRl2ox5WqN1pn2fwi13sOPIQg59hXqQqqcEpa3aR3TdKMrxS2f6HPyx20VvFcXbor3GZcv1OTn+WKoX5SSzBs4ZG3nO5IzjaM55x7VsXOjWmp28V1fX0lnbWem28jMkPms24hOBkdyK6WxtYoE0jRXvdTto9QhFrbyzaWqrIjFjyTKcffPbNetSpp2k2fP4rGyV6UUloteuqOBsdOurrUISul3fl/d2rCSSef/iT+RrW0/UtESdYUEokdtgJjwM/nXX6jEoneG5n1ORo5PvAWkIJUMoxufphm6+tc2/hjSLbTbi/to7pJ7SWEjzb2CYFWkCnIjzjr3p1aMZrVsjB42rSkkktX1R694KjT/hG3KAANK2ffAFTa3oyDTWvlQGRCuWI52nj/AArO8AXH/EhuIs/NHdMMfVVNdjOPtGiXUB6GJsfgMj+VcGGap1oS7NfiXmXM3USPNyCx5o2ZqTbzmnBa+9eh8hF31ICvtQF5qcpxSbcVzTZ0QIgtKR8pqQjmjGVP0rkmzpij2cEbVGO1cj4t1aWB/sUblY9gLAdWz611mT5ajj64ry3xZeedrc+DwCFH4CvAwsLydzuWmrK+nvnVIHJ/jFabXIW7kAzjef51i6U27Urf/fH86uM+buRv9s/zr05/ARB++dTbXZEaMBu29j0NV9SuIp7OXbGUlLbmIPGPQCn6bA9xany13MG6Y9qmuNNf7MZHIBk+ULjn1z+leWpWqnpJw5Ndzk0iaJTIMgvz+VZWooZCHYcg4rpriIAqvYZH+fyrF1GPy4mIGcAnFe/RlpY8bERu7mZaymKUEE16Fp9497pscjvwF2N+A715UNTXzMGP/wAertfCuoiSOW3H8YBHNc2YQ5ocy6G2BlaXKy/dlhKWx34xUKlGyrMYmbqemfrXQXGkSsBtQuODketZ8+nlZT5gYD2WuClVVjqnFPYyLi1kiI3gMp6MO/41akaRNKjt9rqoG7DfxZPX6VakW2MflRbnJbJHQD6VZuyJUigjgZVRNuSQc8V2KrexioWbZlG9s5YEhu7JWEcbKpj4JY9CasaMyrppG/BDngioItOe6jflQsWSSRg0gtJmto9vypICSv8AjXT7RNctyXdu9jotUZHFo7yBAGzuIz2z/SmaW23WdQXHBOf1P+NVdQZzpsLuOQR8meBxUti5HiG6GeGTP/oJrJP3GvX8ymtCgzAW2ooOqzKf/HiK0L2TzPD9u/fah/Ss2XCzasuckENj6P8A/Xq47eZ4XjYdkH6HFbN6p+f6GMluYRkIulGTgiiCUsXz1BxUEkrCeNc8GiKQGWQBduDzjvXd0OFrUmDKTMoJHrmrVpJtMfOcMORWeMefIA2Sw5HpxUlsxSMA9RRLVELc61jlSPUGubV8Fh789v1rQ+2SHpWVFHLNO4RCcHk+lYUk1e5UpJ7FtJMEf4fyFaF/DJPd/u14K9T0qK3s0T5pDuJ7VoO3yxn/AGacprmTQlHRple2so4mUyHec59qssMEj0NM3U6ZsO31qbtvUOVJaFLU7l7XTbuaJS0iQOUA7nacfrXz/Hp8t3LdSxTCQxsfOkbhM4ySG74/M54FekePPEDAtpFq+ON1y4Pbsn9T+XrXEaLbajNp15JDZtdWM5YS+UADHgg5L4+XoOvBrgxVVX32OijBpXJNL1S602e1aK4tp57bItytoZnjBycAnbxyeDnGTWjqXibXNSt5Bd33+jKQsqEgHJ6DZGR6Hgk+5rVfwJeR6YIEmtrO7MgDwG48x5dzKoBKqAoGenPWtXRPAOnrZzi7nMn7uORhJwrHaSAMEEYORyefTmvIqV8KnztJv0udUYz2OCsNLOuSm2g+3SFELqIrcFAfTap4J9c1sQeAdQvIrmC4ENmloDiGZy0skroCvC5zn5eB/jXdaR/wj+jXl5A1zBYxECSa3Em3cd7bQw6n5WHA9Oaz7nx5omg6nezWVuZo5Y4hHuPl4ZQQeoLYxt7VlLFVqknGlD+vyGoRW7PFjpN09s10kLBQdrcfdYcEfnVXzwxCXQZcLtDpwQPcdxW5N4kuLfXry/sUVUupmkNqVJRgxJIAPvWffatbX2opK2kxQoP9ZDHIy5Prk5xXrRu1qYs6MxC2soIFPCRqOO/GSfzJrLvuYJAB/Cf5VqXrbcKScgY5rKlxKyxk43nGfQdSfyBrmhqzuUb2S3NHQL029xrrD5dyIM+/f+dcc15IjnaeMnFdjotmJ9Gu5wwWW/uCsO7so4BPtk1zGr6TBpeoNax3yXW1VLSIuAG7jr2ruqfAv63OVNc8mvtNteisvzG2l7KzHLHgg/zH9atWuozQz3CoxCsQ344way41WIbg2cn+X/660LO1aWIy4+90PrWUWZ1YJp3Lx1OZhhnNWNP0jU9cnLabAZZIyN5yABk5Gc+4qmtk2eleofDnS7i00q5udu37S4CsR/Cv/wBcn8q6KVP2zUGcNRqkuZHaXl4/kqWbD4G4DpnHNZB1Qq3LLn3q5NZtL5itIeBkHFc7eae+4hJDkejV8RisH9VxM6Le35PVH2GV1adegpvcm1i8W90y6tgqlpYmUEeuK5nTdQTU/Br2DMA5hMQDDkMp4/kKuSWEwOWkkJHsDXG3LP4a1SRJC/2WY7kbpg/54/KurC0+aLhF67o7avLTs38PU2tHsLrWNJS2tVQzXOnyWiK0ij99C6yIOT6Ia9S8T6XqGp6Vp8sDWQvLa+gvHjN102Z3BTjBJyeuK8UimeCUXthMg8mcXEZJyAx4K8dj/jUp8Rao4+Zh/wACuZj/AFr26dRJWZ42Iws5VLxV1p+Gh6nd+BIr3ULi5Gs2ESyyFwn2CBiuT/eZST9TUOpeC7S18P6rCNeikeW2O1GhRFDKQ4PyKD2ryw6vfM3JhA/66TH/ANmp0Oo3gnEiyW6OOh8t2/m1OVZEwwdVvb+vvPSPCd5aW2q3dpbXaXENxCk6OmQCRwevsRXoNhKJY2Q9CCPzrwTQJm0q+sJUk3mOQI3GAUY4I/I/pXtGm3BW527u9eZL3XZHfjKUnZy3a/E5VomVyPQ0A1ev4RHqEuOMOwH51V8s9ua+9jPmgmfEctpWGAjNG3NATLDNSbCBWE2dMERFeKNvB+lSdqaRwa5ZnRFHsAKiHnPArxbWZTNqc7+rk17LdOFs5GzjEZ6/SvE73JuXYqfvHnFePgtrnVL4S9oOW1WDn+L/AOvViM7pSfUmqmhNt1BW/ug/yqa3bJFdtT4TOk/fO+8Nx7rF2Gc7sZH0rUvIi8J9QCf0qn4UAOmOf+mn9K2JkBjf/dNeNLSpc6pT9488vGxfJF6Mc/jWZqK5+X1FW7uT/Sw567wT+dQ3Yy5PY9K93DzvqY4iJVtdVtEBi1G2hYKPlm8sE/8AAuOfrVu21XRvPSSCZYpFOQ0aEf0rKg019S1FbZATu+9jsK3rfwdYwoCd4faCV3Hg+laYnEUo+5LcwwuGnNuadkdppGpQX6KElDN7AjNXL6L90yetc9o9omnSr8jgAjHPU1vTyM49h3rxKnKneKO+UHGRyjwtLdGOCP5xkDnnjvV0C7ijCtpxY/3lcEk+tJapHDqLzO2FwRyPetZr2zVcmbPso5rdSutrildbGItxDYQTRXbqt1Lucp2XjjNPs2+2aYkzCNP4QqHgY7fWp74TX8TgW+yD+6cCR/x7VUi0WCExSqrKwHzJuyCe2a1U42u3qRFSv5C3mVsgWwyqy4Uim2sn/FQdgHhB/wDHQakvBmzZT7H9arWzbdctP9uADP8AwE/4VpSacX8zWasitcqRqWqjs0LH/wBBNWrdhJ4UbHQKw59mNVrxD/wkN2uOHtn/APQP/rVNpWH8MTqDnHmf411N+4n6HI9znJnCyR5UHJPPpQjKLl8Zz3zUdwU+QtnOeMUscbPeEp8xIGQO1eirWOB35rDuRdFuNpAFPsUklUxopLA4+lXYdJXeLid/9nYv58mr6lI1CoAAOwrKVZbLUcaL3eg5V8vhsbhwQKniYCOQAADAPH1qCdgJn+tLE4w4/wBg1iVZImD8VKWJij/EVTV6sB8wD2f+lOwiTPFVNd1WPSNLudQlxthi3AH+I4wB+JxU26qPiC2urvR3SyWJrvYHh804UOp4P4Y496JXtoTofP8Aezz3NzLcvctJNMxkcjIAz7GvXvC0mmWfwv8As0+o+XPcxS7bdZOS5zj5Rzzx7V5Jf209rLJbyxTC6DYl85Sp3Htz1z60rXFwtsLeS6byUHlkqcIzDqBj72MgV4uIoe2STdrO52QlynsOufEnS4NOezsYfJlKghnwNj8HIQZJOfXGa4G88b6jPGI45ZemNwxDn67fmP5iuRNxFGNsUTN7n5RUZuZ2cAFVB/hTj9ailgqVNaL7wc2zTuNQu5CTLceSG5IT5M/U/eP5ms9rmFM7AWPr0zVfyyWb5ctkg57VMlqTyxrqsQQyTrKoVvkcNlHH8NNv5nvLnzJBicqFl/2mHGfxGKlnhUKVxXuXw48J6Img6bqrw299eT/Mbh0yV4xtwcgFSMZrWnFzukZ1Kigk2eZai3758+tY011FbzqZslTGwCgZzkitS+YvPI3q7H9a5zVv9fEP9k/zrjp6Hp87i1JdDVvtQMmixtFJJGqgoMjryePaufnupruYyzNubAHTGABgAAdK2Lm+ivdFkBVY5VkVVQNkn3rCZcVvKVwxEYpx5NVb83qXIU82JBt453HPXniryuyKAowAMAZqDT+bbH+2f5CrTDApWOSR0fgzSo9c1yO3ug3kKrSOFbGQO2fqRXtEEaQ20MUShI412KoGAADjFeZ/CuHfqWoSd0gUD8W/+tXp6gBWH91z+oBr18DBKHN1Z4eNm/aWJbW0F3JIhcr8mcgZrDvrBo5HAlBx6jFblverZu7spYFdpAPNYl7qMMs0mFZSxxyK+XzOOHljZqpvp+SPpMolWWGi6fn+ZkT20i4I2kHvmuG+INrt0m3lkiw3m4VvbHT9BXoDTRTSYY4ri/iXKr6PbpheJ8jBz2NRRw9GE1Km/wAT0qmJrTi4VI9Oxxnh0h9MnXuJgfzU/wCFaDJz2rK8PNttbodvMT+TVpF+TzXVKEZTlczpYmtClGMFpbt5sCo70qMBUZfikXnoKl0oWNYYvEN7fgXBMAuRnI5B+lex6RI0twsgyQQDn6jNeJjdtIx2NexeFpzNbWb/AN+3jb/x0VxV4pK6OmdWdSKc9y7rEZW/m24++Dz6EA1QIIrY1xNuoMQOGiVv51ljDqD6+tfZYSfNh4PyX5HxVSNqsl5sjHXOPepGiAZ8dzml2dKcwYlGGNu3BomaRIGi44phj+Vs8YFWcfNzQF3hkPIKkVzzN4noesSCLQ7ls8mPH515HdtlnFeneInb/hH5+f4R/MV5TcMd7c15OC2Oir8JZ019szn0Wp7Y9KoWLNuk57VZtmbI5rrqfCRS+I9O8KtjSm95D/IVuFwQRXO+GGb+yev8Z/lWwWbHWvDqSfOzpkryOBuId+osp+6rEmo7tOh+tW7gn+0Lo5/5aGqzEvPErcguOK9qjLlp8wVPelYu2KxaDok+pzD/AEqXiJT69h/WvNbzX9VW8mD39x948B8Cu68XzyGa2iLny1iLBewOeteW3Ds88jMckseT9a6MJTUoupPVs48ROcJ8kHZI3rbxTqKkbr2Y49Xrv9I8cRy2kSXiM7Y5kU8/iK8chlffjI6+grXWR4potjFee1aV8NTnGzRNPETT953PY4Ly0vb+OW3lVwfvKRg/lW4sEanIjUH1AFeY6JK66lHtYjk/yNelxSOUX5j0rxa1P2bsmeo3dXHvHntULpgVPvb1qtO7Y61lGTuSijfRD7I7D0rJiwuraYx7pj/0IVqXjN/Zk3P8JrERm+16Vz6/+hmvQo6p/wBdC5P3Se+yPFca9pISP/HWpPDoJ0S6Q/3m/VRSXzt/wlNnz/AP/Zqi8Ls32K8Gf4//AGWuq/7v5L8zjkveM/StOi1TU4bWZ2VcM/y9W2qTj9KvBUiyqKFA44qv4aZh4ltee0n/AKA1SyMfNfnua6JyfNy9LGNOK1Jwx+zt7OP5VEWpFZvJk57j+tRbmz1pRFMszt+9J9QD+got2/e49QR+lQTM25ef4F/lRAzeenPer6GHUmVuKnjbMD+zA/zqmrN61NGzeXLz2H86BllTmnTzxQwRtI4HUY71n3U0kdtuRip9RWKZHfczMSfU1tCN9TmqzcdCXXLex1yLybi0VwPuyHh1+hHSuD8VaYtvb2GlWcZW2iVpCOpLE4yT69fzrvWJDjHoP5VgeIXZbqIg4+T+tRjIxhRcktTPDzlOqot6HCRaDM//ACz/AEqpqNkNM1GzM4xGSC2PTPNdFPdTrnErCud16R5lhMjFsbuv4V4yk2erZDtXFrBrIe0O+3lQD6N/nH51WaYAf4VRkYtbx5OelDkheDVJCCefNej/AAg8XfY7yXQLl/3UzefbEnpIMZX8QM/Ue9eVSseean0ieW31qxlhco63CFWHbkVpCXK7kVIKUWjqp+Wb6msLU4JJbhWSNmATBIHA5rbnJ3t9TVC8dvssoyfun+VccNzuexmR2chGWBH4VIbLjoaygT60uTiteR9ybnRafafuX5RSH6M4HYeprQk0e6IHyxr/AL0qj+tcZW9/jVo56ra2PR/AU9toMl81/d28fmogTEgbOCc9OnWu6hvvt6tNZSLJE3G5eeR/+uvAU616x4Bdv+EVYZ/5bt/StKuZSwVByUU7f5nE8B9YqrW1/wDI6W4hu47WRo4JZWJHQZNcde3d9byN5tpcKc/xRsP6VvXIG5uB+VUm3AnEsq8fwysP5Gvk62MWMxEq0lZu34I+yyzDLC0lRi726s5geI3ExVlH48Guc8Vayl9pyIB83mBs59iK3fEGpXsMTBLubHT5nLdvevOdSleSYl2JPvXpYSjFyUisdUcKbXc0NDb/AEO7/wB+P+TVaeZV61B4ciSS0vNwJ5XufemagoRvlGOK6qkb1Gc+FqOOHT9fzJTcqO9OiuVz1rFLHHWnxsc9aHRVgji3fY3zcqD1r1LwVOH0zTpAx+WHbjPXBI/pXihY5616z4CZv7FsOenmY/76Nc1emo0y6lZzaTPQdYO+e0c4+eHb+RrJq9qrNssef738xWUjESSc/wAVfRZZNvCQv/Wp8rio2ry9SfHelZisOcZw3b3qIs2DzSqzeW/PpXTNiihxIJ604EB8jsagLN60oY4PPaueT0Noo//Z">
            <a:hlinkClick r:id="rId2"/>
          </p:cNvPr>
          <p:cNvSpPr>
            <a:spLocks noChangeAspect="1" noChangeArrowheads="1"/>
          </p:cNvSpPr>
          <p:nvPr/>
        </p:nvSpPr>
        <p:spPr bwMode="auto">
          <a:xfrm>
            <a:off x="317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BDAAgGBgcGBQgHBwcJCQgKDBQNDAsLDBkSEw8UHRofHh0aHBwgJC4nICIsIxwcKDcpLDAxNDQ0Hyc5PTgyPC4zNDL/2wBDAQkJCQwLDBgNDRgyIRwhMjIyMjIyMjIyMjIyMjIyMjIyMjIyMjIyMjIyMjIyMjIyMjIyMjIyMjIyMjIyMjIyMjL/wAARCADrAf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kFgkaEyiNjGpAZgOAT60gQelSKuBTgte2keIRhB6CpJLd4JDHLGUcdQaUCnBaqwrkYQelSKi4OevYYpwWnBaLE3GBM4AFPMZRirIVI6gjBFOC07GeSSTTsK4zaPQU4L7U8LTsU7EkYUelSKkext27d/CABj8TVmztri6doraIyuVOUB5I9h3qLbzQJkWwelLsHpUoWlCUxXIto9KNg9BUpWjoMcUE3IgNpyAKTaPSpdtJtosO4zaPSl2j0p2KXbRYVxmwelG0elSbaULRYVyPaMdKcyx5Hl7sY/iA60/b2o24osFyPYPQU7EXl42Hfn7wPH5U/aKCB26e9FguRCMscKufYCgoAcEYP0qTGDkHBpOpyeTRYCPYPak2D0qUikxRYZDtHpQUHoKkK00inYowZlCXb8Dh810ltsEAdgAe5NYF8Nt4/HXBrdsUU2kcjcnHfoPpXDONnY+ik+ejF+SItTL+QHQFFzg+ppmnL/oxB5wxq/OI7iLYQWTPXoCaaFCrhQAB2FZtrlsaUIytcqfYoRM0rKGYnIz0FPZR6CoL+6khOxBjIzuosXL2uWOTuIOabjLl5mbJq/KjNvLhy7RgBQDjjvVpcNEhwOVFOewEk7SOflzkKO9PZAoAAwB0FU3GySJipJtszksY0Ys/zH07Cqe5omIUlee1X7m6ERKqMt71VtYGvJXy20Dk1tC9ryOWvyrRFt5maDdGmcLkswwP/r1kIijdgc55rdkVIovJBLHbgAcmsSRHjuGiPyk8nHNEY3WhzU5JSKd4g3KeKq7a0biMCInHPXNUhgdRkfXFWkVLcixSkZ7U7FHai2ghmKTFPxSYqbAJijFOxRigVxAM54pMU8cZ96AKp2shGpoZ5mT6Gtnb7VgaS/l34Xs6lf6/0rogKcdjirL3hAvtS7R6CnClH0pmI0AZ6CnAD0FLinACmSxAqjOV7cUbRg8U/HFGOKZLK6Rs/CqWOM4AzxSgU+NnjZXRyrDkMpwRSgVJ0jQtOC804CnBaZAgWnbacFp4FMQwLTgtOC07bTJGhacFpQtOC0xNjQOeKeFp4XigLiixLYm2gCpAKNtBJGRTSKmxTSKAIiKTFS7aaRQBHinYp2KBQMQClAp2KUDmgQ3FKBzUoWlCc470CIiMngYpNtWNWhl0UWxu4nAnQsNoztx2PvUNvLFdRiSI5U9OMVlCvTnJwi9UdVXA16VNVZwai+ozbRtq0Iie1L5B9K1OaxT20hWrnkGk8g0AU9vPehlGTjOO2at+QfSkMJplJHPalHi6Bx1UVpaWvm2oDchf4e1M1OD5o29iKm0iJnhkGSqg9B1NclVas+goyTw8SxcybYG2DLqM47D61m2Usklw5kbOV4/OtmRESEx8DIIAqjBapB0yW7saxTSizooXe2xXurQ3LoSdqgYPrT0hSFNiDA6/WpbiVYE3NkjoAKqW101xK4IAAGQKEpOPkbvlTC5ultwAQSxGcVBbytPEztjIbFOv7d5njCLkkEU6C1a3iIZgSeTjoKtKKj5mbb5/Iz7q1kmuTsHGBknpUXzWUpCNnK81quQvLEAetZV3Kksw2ZPGPrW1Nt6dDnrwilfqXrWVZIS21Uweeev1NZl6Fkvt0Z4xV+ytWUFpUOOqg/4VUvgEuySe9WkruxwRtzlO4XMLVn4rUdS6+gPr1rNIwSKEjaW4w0nanUhFOxI3FFLijFJoBKXFGDSipsKwmKUClxS0WEPtiUu4XHZx/Ouq21yXTkda62FxJCkg6MoNUjnrrZj0JUMBj5hg8UYpRTsUzmEHBB9KXBJJ7minAUEMAKMcUoFKRxTJZCo4FOApVHFPC0kdIgANOxU7N5UVrglSEuJyR3woUfrmqtiZpFKmKWZY4kZmQZKk5PJ+mOtcMsfCFRwktF1Pcp5BVrYWNenJNvpt+Ny1FIixSRNAjl8bXJIZD7f/AF6btKnBHI604KrJvTdtzj5hg04LXbCUZx5ovRnh16VShUdOorSXQaBTgBTgtOC1oYDQtSBU8snc2/PAxxj60YpQKCWIFrKGsStkpZgqCQCZcZwcelbCjmuag/1R/wB5/wD0I15ObYqrhqcZU3uz6LhvLKGYVpU6ydkr6O3U0Dq8xPFgo/7b/wD2NJ/bE/8Az4r/AN/v/rVVorwf7bxXdfcfZf6pZb2f3lo6vP8A8+S/9/v/AK1NOrXH/Pkv/f7/AOtVeij+28V3X3B/qll3Z/eTnVLj/nzX/v8Af/WpP7TuP+fNf+/3/wBaoaKP7bxXdfcH+qWXdn95ONTnwc2Sn/tt/wDWpDqs6qT9jXgZ/wBd/wDWqGmyf6tvoaqOdYq+6+4UuE8uUb2f3mzazi5t0lUY3qGx6ZFWVWs7RRnTof8AcH8q1kXNfYw1imfllSPLNxQRxs7BVBLE4AHU122geHbeztZdR1OSOJYhl2kPyxjH86ztMsTZaXear5PnPbQ+asfdxnAC/kRmuwBaWe/EWnieSS0tZo7WfCjflsbs9MEAn6VxYnE/ZgehhcJ9uZ4j4i8ayeJ4ooDbRQSWczYliYkSLwDx1HQd6l8MFrm23Ng4OMjvWLcRzQ63rMVxLGJluTlIwxUnJ5Ga6TwkgCyqFCgEEfjXm4Rv61r5n02Yx5sqTXS35/8ABNxbb2qPVA2l2MN08YZJH24zjjB5/Sr0sihCF9OPesrxO9xcaOCo/cIoYnnh92B+GCa9XGVJQpOUNz5/KMNSr4hRqq67DbfVNNmA3zeSScYk4/XpWoLMOodMFT0IOQa80uNQjsRGtwrsjsRuRsnjH+NXLLWoVkVrXUZEfoqlin4Y6V5lPNai/iRv6H0GI4Yw85WoVOV9nqd8bHGTioWtCO1aujzi68OxahcyKAFYySHpwfas9Ne0i4kKLOUOcZkTaCfrXrLFUrJuVr9z5d5diOeUIQcuVtNpNrQyNRtcohx0NR6bEwaRFO3PU4revYFkt9yEMueoORWfaRFbkhQMkd6qSvqb0JuNPkYjQJGjE/ix61ivdO13HGqbU34PrXSm3GSzHc3v2+lZL6aTdvKWwu7cMdTWFo63O2hUeyKOows9vhVJbIwBVazsXgYySMMkY2itqRMdelZ0l5CJliU7mJxkdBURlK3KjsdnqKQFBJIAHXNVhcRTTGJCTxnNP1FM2bexBrP02KQ3QkCEoMgt26VcIpxcjOcmmkLqUZWNG96zoleN4pyp2hgc+tdHJCsmA6ggHIBqnqKf6Ln0IrWlPaJz1Yc2oguFun2pKFHoPvH/AAqpqkCrZgooGGyfU1DaFluU2gFunPSrOoxN5G5nLH0HAH4Vvy8rsjz2tUZi8xg+1Z0g/et25rVJG0E9Kzpx++JHQ80kdEivSgZNOxWto2hy6mXlJMdrER5ku3Jz/dUdz/LvUVqsKMHObskVTpyqSUIK7ZlRW8s8ojijaRz0VBkmtCLw/dPzNLb247733kfggY1u3Vzb6XbmCxSGFe5kcM7/AO8f6Vgvr13uIN5EB2AjL/lnFeHPNpzf7qOndntQymEF+9lr2X+Zej8LRuuf7YtgT28mb+q0SeD7sDMF5ZTHsC7RE/8AfYA/Wp9P1SGaHddX0zp1KxwRA/rz+tTyCSaPztNjwinhm+V/xwcVj/aeIT3X3FvLKD2T+85y90u+011W9tZIC3Klhw30I4P4VWxXeaZ4pntoPs2o28V3ZOcSwTKCPw9D703WvCmnXdodW8Ozn7IxAkgkbJgY9AT/AHT0B7Hr616eHx8ai99WPKxOClSej0OFxXR6U2/Towf4cr+tYDxsjsjqVYHBBGCDW3obbraWP+62fz//AFV6J5dZe6aOKdtpwWlxQco3bSgU7FKBQSxuKXsacBSkcGggjVeBTwtKo4FPC0I6GirrFx5K20RjKN9lZN6nhtzbhn261Y0CXa4lSco7zAMQ23CqAFz9aS+tftmnNjmWDke6Hr+R5/E1j6fc/ZbjD5EbDDd8e9edKhBVHJ/1c9yGYVnhVRWyt+B0k0E0DFZsb3cucMG44x0qMCmRzxu37oeYnqhBP5datRCOVtqnB9GGK2pV6FKKp823fQxxeAx2Kk8VyXT101I8U4hUheVyQiegyTU4tnPQZA79ql+yLNa7RcQ/I+91ZiCw44Axz0NbVqr9nzU9WceCw1N4lQxPuxV7302X+ZnpcwSHCTA/KW5BGABmpImSaMSRsGU9xUeqvDBKzLFHFI9l83lx7QWZsdhjpU2nqI9PjZQrB3ZuehxhB/6Ca58Pias6nJK3X8D1czyzCUcGsTRum7WTae/ceF5rloP9Wf8Aff8A9CNdaBk1yUP3D/vv/wChGuDiD+DD1/Q6eC/95qen6olpWRl+8pH1GK6TS9Ovn1Gx0XSUhXV7uP7RcXUyBxZQ9sA/xH+oFS+LRqPgjV7Kyv8AUn8Q297ExNtcRAMHzhdpHI5x096+bhh61SHPBJr11fpofUYjiClSqumo3S3Zy6RySfcRm/3QTSMrIcMpU+hGK9S0v4f+Jb+0jn1TxHJpTsAwstNhVFi9ie5rC1TQ/E+n+K4PDtnc2mtyzwefHd30Cl7NQcFmPf2znPpWjwFdK9l9/wDwDBcSQ5tYO3qcYIpCu4RuV9QpxTK9aT4aa68e+Txzei4xnZFAqxA/7uelce0GvHxXJ4Y/svT7vXIiGXUjGBGISM+Y6dCw6D+tKWBxCton6P8A4A4cSU23zQa+Zy/lybd2xseuOKilI8tskcg4r10fDfxAYd7eN7sXWM7Ftl8kH02+leda3p0lzBqA1CCKDV9InEN19nG2OZWGUkA7H6UTw1WlaVS1ttNbdi6OexxEnTULN7ajdBUHT4d2cbB0+ldl4Z0yz1DUtl9MI4UG7aTjzDkALn8a4/Qv+QbD/uD+VdDZELdQOf4JFbP0Ir7tpulZPWx+XtpVnzK+p0Np4nvk8Z+LbSOCBU0nTgbWNV4+UkjP51y3iD4jajeWlm+gK89/eWMVveSwxnEUvLMq9gcsRVLXL6Zvivqq6dcOLXUYxBPJEOSmBnB7cjrWnoOlweG7SWG1nllMrh3Z+/pwK8ylRc9WetOqoqyMW58LHRfDeotczG5vhLEzSjO3nPAPr0rP8O6pDaQ3Bnd1LMqruHOf8kVJ4p8bNdQyaRp4EwLbpJMZ6c4X/GuX0++nuTJDJCdy87m4/A1yVualW56a2PocLKhiMIqNaVr/APAsejQX0FxgwTCTuF6N+RqvfSyvpN75rj7NhVhAPO8cn68YrjIb57S6YxyrGwGPLDFffINXbzVJ5bkQs5EJCsE98YrSeOdWm4yVmY0sqWGxEKlOd43+fchkhtWCR3SLKjNtAk55x69qisvDthNqEIZnFuJMyRRvyUz0BOccd6gu4rm9sHjt0bz1kDAO3pnOD+NV9Et9VN7umLWwgYMS4DEntj8q8+jCUn7r+R7WOrU4a1IaW31/M9A1fX4zbnStMjW101F2xxRjsOxPfJrl9Ru20+FzLbFtu0kE4yDx6U+RWdnRRjI7nFVr14r3w5f2aNKZYYPM2yOCFwwJA9MCtcUk6tn5GOVVnSwV4vXV/Mm0/wAQpO8VvbSSQMzAGMt1/oa7fTbhZpunzodrDGOSMiuA8MeH7OewS486aO9jnxHIPmUkAMAQa7PSnuLSRJtTnja2PzO20hl68Y+pFXhazpVLJ+6RjcL9aw7lUilLo1+ti/dajYxXRt57gB+6qDj6E1BcX1ske6J1k44CHIrBu5re8vpZ7dl++zbMjP8AjWPBrlm5HztE44wwx/8AWq1mMub3o3XkNcP0IQXLUtJrrazOynTzbYnH3kz+lcxBbyvcKY0LbSCT2HNdHY3AmtVBOdqjn1FSSRpEh4CKPwr0cPiYzhzQ6nj4jC1MPUcJ9PxKLxq6lGXKnqDSHaijOFH5Cp2GV3LyMZBrm555ZJQXYnHOOwranTc9DnqSS1Ne4ZkgdkxkDiubnlkmcl3JNdVInmRMP7wrEFmqElvmb9K1ouK3MKqctETWccEVrFL/ABsPqSfYU65ikuImBGxQM88k/wCFZ0U0sbbUcrj0rXM4MY2gu2MnHQfU1u01qefNNM52IBid3JFQXq/Mh9qvJEFZ/XPSq18nyqafU3+yVrW2e7uYoIhl5XCKPcnArsNSkttOsRbI5W2gGxAo5lb+JvxP9BWT4Wg3an52P9UjMPrjA/U0/X1SW5VZb0xHGFi2YwAccetfM5xVc6ypdFq/U+iyikoU3V6vRHNXl6spY+WQO3NZqgSyHLqg65Y8VqXWnseIZJnJ5+aPFZJhkimxIqtg9C1cdPltodtVST1RrwraW00flXQum4LYQooPpkkE/pXoGmf2e+ihrnUmjKncIUVV3HHTgD9Sa80bUY4rURw2cSSH70hcsTx2HaqkbyyMA1w4U/3VJxT5L6mbq291I668njimMdvIzgnB6deo/St3wlrJtNVjhu132tx+6lRgMMrcEflXGWFlfswNs84P95lAxS2X20eJEsJmkdkO0jcT9MVVKUU7J7GOJTqRtJbnV+MfC8uk6jLLHN9ogdRKsoHDr03fXI5H49KxtEbbesnZ0P6V6JeXDXHwxiuGjWSS1doG3jko+R1+uK8300+XqUBPQtt/Pivo8LOU4e8fK1lq49To8YpVUsQFBJPYVo22kzXHzP8Au09T1P4VduWttDtPOSIM399z/M/4Vs5pOy3OJ+RVtNFlkw9wfLT0/iP+FLqVnDblBGgVMfj+dZ+s6vNG+mXiPmCUK5GTgevH59a6DV4w1uHHY9fapXMpJy2ZnOMkrnPeWGAZGDA9MU0qQCDWSk8lpI6BiFju9rAcDa3t+Fakt7HHcPBMMYj3huvHf3reUWglGUX3HqPlFSBaVF4p4WpN2hYX8qVXxkDgj1HcVja1p0Gn3ELRXAnSdSwCKcoQehz/ADraC5qn4ojgd7eaAFfLhUEeo9fzzn3rjxsuRRa3Z7GTYZYqrKnJ2SV/Mz9LYC5UBDJz0AzXtnhmHTDpayLFGZiSJAcFlIP/AOr868Ngu2t13wt5YcYJ9c9qvWmu31ixEE7oGHzc5Dfoa8PF4d4qPuOz8z6CtRq4eHsrtx7r9Vudr49tdPsb8SW0iwzOoLIuVB9+K5KDV4FUiZZGK5IwR83sTVC7v5NQIe6nd2HQ7ckCoYLC4vZWW1jBVRktI4Wu7AUnQpqLleR5+YKrVpKMoNxjbVodcXd7f3XBcu+FCL09hXTWsUkdpDFM4Z40C5AwKg03TlsY9xO6ZvvMOgHoKvg4IJG4eh7169Kko+89z5rFYmVSKpJ+6vuEA5rntAt4573zLj/j1tjJcTn/AGEJJ/Pp+NdI4Xf8vQ9vSuZiBTwhquw4e6uo7Mt6K0hJ/kK8biC7pU4rrK336Hr8OVXQ9tNb8v6o9Y+FmnMNJvfFF8At3rEpmy38EIzsHsMc/TFcv4ZZfiD8YbzXZBv07SlxbA9DgkIfxO5vyr07UtAkuvCDaFYXn2ANbrbrMse8ogABwMjqAR+Nc38LPD0HhmHXtOW7iup4b8RvIi4O0RqVyMnH3j+tZRgoxUY7IG+bc0fHOhapq1qLiy8SS6RDaRO7CMYDnGcs2RwAP1rF+HdsnhrwBc+J9XleW5vIzeTzysWcxgfIMn25/wCBVhePPh7qMGh6xrVz4vvJkG+d7SQMsJBOdgG449BxXb+JtCuPEfw4XR9Gmhj86CARs5+QxjacZHqBVgcf4V0fx1YXGo+MpYNPubnUrff9luJ3WRU+8qjCkDjAx/Ktv4dPLNo2p+NdZ2JdamxlYgYEcEQIVRnoOCfel17U/wDhXXwyWyvNSa91NoGt4Hdvmd2B5A67VH6AVel0W41X4RwaPos8SST6fFHHIxIUghd3I9Rn86AOe+E8154i17xF4tunfy7mUW8CsThVHzYH0BUfnXLa9eLeXXjHU0IMV3fx2sRH8QiXk/oK7u/lg+GPw3t9OtXEupOnk26oPmmuH6sB6AnP4CvL9ViGm6daaKrb2s42a4YHO6d+X+uOB+FebmNRWjT6tp/Ja/meplOHdbEXW0dSXQ+NMh/3F/lW1E3Hv71i6H/yC4f9wfyrVHFfYw+BHxVZ2qsY2orbIktxbOqrkecg3BRnv3Fc5qGraj4mvRo+gxySK/yu6jl/8B/Ote70bUfETnS7I8/M4G7aDjnk+ld5omjaV4K0Uqjxq+0G4u26sccge3868+tJxfKenQipLmKHhjwHpnhrT2FzHFe6nMuJ53XcqD+6gP8AOuU+Jlno2g6TBJbRCC/u5dsaxnAKjliR6cgfU16ZoV1NqNhJqE0Aggmci2iYfMYxxvPoSRwOwrC1bwVaa5rp1XWLlniULDaW4+UIoOT9SxyeK4ru52pK2h4jo2i3usXscUcDuHOcL1P49q6fxP4d1HSbIXMViIre3UbivIAB4Oe/417Klnpug2LNCsNraxJl3+6AB6k1yxlv/G9wIreNrbw+rfvHkTD3mO2Oy+3fv6Urppq25pGpUjJSUtVseR2niF7YyJeWvmK4Geqke4rR07XNMNx5syvGzsSzRvtIyPQ8EDPrXpaaV4P0W8exur+1S4dNpimKqAM59MZ+pqPUPhdoGpr59sfKLjKyW7fKfy4/SsHh4bxdj0Y5rV2qK5z2oiymsrW8tFjxIxBZO/HGR+FNa1stS0yZoJozcG1aJkDjglMcj8OtYOteG73RNci8PWTGQyKrrNn74b+WDkUun2epeH7kPfwmN4921H+7jvg9xWc6E172524bMKMk6bXLd/mkjl4JtZ06dXDSwj7yyRHKMfr0zXp93ELjSZJfMkIkiDFCeBwCSPSsa28UaNBFPHJbuN8nmbSAyk8dD1HT0q5ea7YGyN3FM7xOhV0Vxhc5A+X1+lSneWx1RUadOS57lBbdDESEBMUpAYjOO/WuHurU2esTRbiVZiy56YPNdxpl9bSvMhuvLDlSCG25z9etczrWl3sesM6xNLEpG11HO33/ADqKfuylFlY69WlTqQV7Pp2Oi02+M1qsJD+WYhExBwM49etWbq4u55P9JlL4AUE+n+NZ1hI40xEK5VHBPOCuD2FdVa2EM6CeQbyQPlPSu/K5Ri5XOPO4yapzvuv8mMtfmsoT1+XFVY9KgWQySfvGySAegrXZAvAAA9BWXfagts7RohZx3PSvTi5NtRPCdrak5XHAFZcybZHHvWjZSNcWiyP94kg1WukxO3vg1cVZtMgwHXEzj3NbMJX7CpJCrtx6VRltx5s80jrFBGoaSRugzwB7kntSWGt6YT5cVpeXe04MkRHy/gRj9aqtiqdO0W9TleHqTu0tCrIdlw6hTljkZ4qG6iJgZmOSORjoK1tStlkmjurcuyEAukkZjkT3Knt7jI96pzp+5fA7V0RnGaUokJO1mXPCMYe4eMfedcD8wf6VZ0q1Gp/GCKGcLJDbxmQLjI4Tj9TWNot82n3kc6jIRssvqOhH5ZrsvhrppvPF2p6x5oaOGEQru+8d3QkduFNfKZ3SnS9rW6Nfd0PfwteP1eML6o7jV9Kjls38i0s3m/hE6fL+gzXlbaYNW1KW2j0ywOxtss1ldJIqfUYDD8q9quIRPbSRtkB1Kkg4IyMcV5h4Z+H48I6ndXjakboyIY41EezC5By3JyeK+QwGIhClNyl73TfX7jpp1aikktupiX3gqOztjKkUDsOXaeby44x/eY+n0p2j6RbyRCaG50y6jDYJto2IB9Mlv5iup1/To9Z0i506WRo0nUDevVSCCDjvyOlc54b0C38L77Zr4TXF04IG3bwoPRcntnmu+niHPDvml73a3Q6XKbqJ/Z9bGzLbRwgbVArg7uX7L8RZGzjcA4P1XFei3ShgK5TxZ4SupIpfElvIipZ24aZWzyAcce/NVls/3tn1RniZWjd9Gb9xcrB8LdhOGuroBR7Lyf6V55G7QzpKv3kYMPqDWncas97pFhAV2RxQ/Imc4yep9z1/GswjNfoWFhy0VfqfHTTdSbfVnXarrVxPo9vewkAPIUZecAjp9a1dbUX3hp5Ux80QcZ+ma5mz2zeFruLHmPDKs2zHY8V1mkxy3Ph6GG6jMbsjIVK44yccfSqmows10ZhKKW3RnKS4m8KWzIona3mMZGDxnkY9etdnbJJd6TALhGjkaMb1IwQcc8VBaWljoNlIsAY7MPJzuYn19qdpWrpqbzquwGIj5VbdwfU9O3as6k+bVLTczqe9sc3qml5nuvLJJdAoRuORyDn86qXqMJLKeQhWKmF+ecsP8a6HWY2Wdih2llODjODXPRaislmHuY9y+YY2cLwD2JHbOa6IVHypkR5t10NlBwKkC0KOBT+CeBikjZjdtQ65pl01hAfsrvuQyLt67DweO/QHjoatYq9pdrPdav50+oSSWsa7ltZCCc/3QT/D9MGuPH1HTp81rpas7cubjWTi7PocV4ds7bUtTisLxmUbw3BweO1dFqGjaVPHcQ2mIJYhI/KujYB4yGHK+6+vWqPjmwjs9aivYLhDJKOUVdrRkemKzL7VdUFokE09wNw2sZACPwNeV7GVflq05aPp59fU+heMldua+Hdr8CinnYSMrvuJDwo9663TdOWxhIJ3Svy5/pXJ6dcXEFyZY5N87Duozt9T6V6mtpFJpCSo6sPJVgAuMttG7J9c9q7HUhhpwc1dt29DmxuLq4ulKnSdopa33fkY2MU4KpRiWIYdBjg0cU1j2Fexc+SsNLc1zWmXUC2l3Y3sTS2N0WEgQ4dCGJV1PqK6f5jbzQqAPNXaWxyB7VxcA2xlT2dh/wCPGvnc/leEfU+w4Uw1OpUnCet46r5o66PXtRis1tk8d6itso2hTZAzBfTfnr71n6dPZaZdNc6LrmqaVdtxLNMBOtzznc69j+dY1FfOOvWdm5vT0/yPrFkOESas/vOh1PUl1UKNd8Q3+sxIdy2cUQtoWP8AtdzUmm6xdaXaC20jxfe2Nmv3La6tRMYh6K3p+Vc1RTVesnzc7v8AL8rWB5BhOW1n95tyX9il617cPc69fSKUe41HhFQ9RGg+7x37VY03Vp9Jtvs+i+K77T7Pqtpc2wnEWeyt6VzlJSVaqpOSk7vf/htipZFhJQUbNW8zcn1OKK9OotfXmr6ttKx3l4oVIB/0zTsfesKViyOzEkkEknvS02T/AFT/AO6alScp3k7t9WddDB0cLScaaNzQl/4lcH+4v8q05CsMYaRgoY4Hqaj8OxwQ22nLeXSpBcRox3L90Y55qPV5gzTybNsfzFFPJG4lV59lBOO1foVGfNFWPyGrhLTbkyWC9MM7y21y0MmOHB29v5U+eS/1OWN7y685I1OwDAXOOpA6n3rmbid7TT7Z7eXy7hCZIjn+NWyMjuK6jWy2rz+HdU0RBDDrhSN1jGPKmziRcDgYGT+BrnqVlGVpI0hQeji+uxsxeL9UmtI4Ugtw8ahfN5IAAxnB4HT/AOtW9B/Y2nxPfNfNdT4y800m5+f4VX+EewFcPqFvNpmu67a6RcJPa6NCk1wLo/Pg5ztIGDjpzSzTT2QSXU9FvbeMjcJ0j82PGODuH8zXO1Sntodkrp3R08ekP4quVv8AU3zpsTkW9ihIUkfxyf3j6dv51k+OvEGsadZf2f4ZsDjbtkukAzGPRF9fft29pdN8SRMu3S9RgIZstFkHJ+h5J/KtBfFK72i1HTUlAOC0Z5/I/wCNTLDyb9zVEqql8W55J4X8H6r4q1U/ahIkCN++kkyWJ9BnqfrXuVjYaf4Ys7bTLVR503EUC/ec+v8AiTWevimytYZF07TpY2fnfLgDP05NXfCekKZbjxBdytcX9zmMSOTlEHUY6DnPA7VnKm4xvJFRqKUrIi1iSy0CyuNf1jYZYk27kXO0Z4RPqfzNeE+J/GF94s1FSIykMeRBCnJAPUse54+leyeM/C2p+NdShsgRb6XZkNvc8TSnqQByQo49Mk9ajTQvB/geKO4umSe8jUKufmcnnogOB+PFZxRbZx3gv4aNeRm816LbBIh2REfNz/Ec9P8APSqw+Ha6r4gvrfRbxF02FQYp3UsGfAyv0znnNekpbaj4xQNcwz6ZonUW5OJroerkfdX27+9Nk1Jp3Oi+E4Yz5XyS323MEHsv99/09c1VkPmla1zwvU9P1Hwprk9ncBJZYMBsfMrqQCODzjBqzF4mMSi2vLV4iqhGx7dDg98V61qfhfw3okIvNUtrrUryT75yXklJPLYJAx+I9qla18H+JovLKQLLjmKVDDIv4HFYTw8J7noYXNK+Hsos8vh1CC9Um1IZh1XOCa6S2vJLWwjUxfOVz8x6Vt3HgPStBCXNgr7ZX2vv5xxxg59jUOo6a0kcSQIO4Jz0rpwOGhTfNfcrMM0qYxRi42tqUdOmkuUlMhyQ3H0xVW90i61C+b7NFlVTc8jEKiD1ZjwBW7omhubjyRL94bpHxwijqaz/ABLrasTYWMWbaE7ljP3cj+N+xP14HbmjGZhHDT5aavJ7IwoYaVeOrsluyOzjtbO28tZHuzkkyqRDCPo7jLf8BXHvVe5vdIWYfa7y3jXpiFJHb8yRn8q4fVL+4ncma5diTzgn9KZplhqIlDi0SOI/eafIZx/OuCNTGV583Nr2R1xwsH7sItnoV/omk+J9A+w6HqwjuS5creRGLzPT5vYdPqa8vu/Cuq6Rqy2OpxG3RMszg712+q46mt+G2SKdvs7y3FwDyE+5H9T/AI16FopW/wBDuLe+MKi3UzebcRhkJxjDHryOB39uK66WEqLmnUZ5mOxMKDVJO8u3b1OD0e9WyWC3vYyLG4ybeVXyCRwwGfuvzyO4/CtTUtPNmqsWVoZwTAwPLj6dq5C4tr3R7i70m6iE9vO6y7C+ORnbJGw46H8a6fSLu9/skW8kk3lA/IJcEj34rtw0535UeZKMoy5o6p/1cxMGNyO4OK9P+Ef+r1g+8X8mrzq6j23cg9811Pw+8RW2garPDfHbZ3iBHk/55sM7Sfbkg/WqzrCSxOCnCG7S/BpnTh6nJUV9j1wNuQ1zOqJjUC11PfxWZQBWsY0dkfJzvVlJIIxjb0wcitt7hkj8yArJE3KurBgR9awdV1aWKJttrG7Huxr8rw16NRNxTa6NH0Spua91/cZ00ugRDcbzX71x0jEPkg/U7Ex/31WIPJa/e6WFbaMDEVsj7wnqxP8AE59fTjJqhqWuyIzNcPFEvpkZrJXWHuSfslld3AHVoY2YfoK99zq1KbhGCinvb/M3hh4walKV35s6+ScMVwc1r62Fk+FfiBT/AM+wzj03CvNo9fiicrOHhYdpAVP5GtO58TXmueGrvQdJi3LMVFzcucIiZztz6kjp1xmjB4SpGtFpbHNi5LlvJ2Xc53T9b068QQX1qIpAoVHiO1eOBnr2rRbSIZceTOY3b7qzgbW+jjisi88J3+k20V3O0DRvj/VuSQM4BIIHGas2N5NartVsofvIwyp/CvdljMRhpJX+TO3D4XB4+nzNJ9LrQ6vQWtdEsJ2v4zDdByDkEl14Ix6j3ropCbjTy8TMpkjypHUZHFctY3NpdQmB5BbhusUoLwt/VfwrsNKsmk09YoRGRENoKSiRSPY9R+Nd9LGxrLmas/w/4B4WZZDVw3vU3zR/H/gnF+H7p7q+u7SUACaJhjr8w7knknGab4Q3wa1cRbSEMZU+gIII/rT4400fxaUmjkWQzEbWG0KG4z79agmllsPFqBnby1mBA7AE8/zr1mlJNR6o8Vw3XkdNrEfyI+Ohrhbq3KRX8BHRhOn0zj+teialFvtXHcVxFwhi1lHHAmjKZx3wf8BUYaXu2MaejZvryB9KkApN287ioBPYDApJJkgieRzwi7iO+Kq5druxIBVuxjaW6WBXZPNIUupwU5zu/DGfwqhbXcNzgxNkEZFadmwikkdlDBYnOD0Pyn9KibjODW9yuSdKor6NHFarE6ah9rmdpjv+aR+rYPBx24zxUuopHciKAEHLbi2eg5/nVloL4R5ZInVuqklT+RBFR2++OV2TT5B2ZkiByPw/wrmdNJp9j1KWNnTozpWvzW1JNN8OtDJLPJcLtlbK7Bltvb2FdHFJJBa/ZopHWD/nnuOD9femKAsagHgAdaYz5PHSumMI7tXZ5M6sm+W+g7G44HSrENoZDUURGa0rZgDXNiK8o7Hfg8JCe5Pb6TvwAOSa8wKeXLMmc7ZpBn1+c17bpSeawPpWNefC/TLi5eWIzxiRyxAmbGScmvCxnNXSjJn0GW4inl9Vz5b3VtPU8ror0eT4W2icia4x/wBdmrMvPh7bQoSk04P/AF1auKGAc9pI9v8A1hp/yP8AA4uitqXwksZI8+b/AL+Goh4XQ/8ALeb/AL+GuuOR1ZK6kvxOWfFmHg7OD/AyqK1x4WT/AJ7zf9/DVm28EtcfN58yxjqxkNKeSVoK7kghxZh5u0YO/wAjn6bJ/q3/AN011MfgyzkuGgSe4ZlTcW804NYzeHADtM83Jx/rDSp5RWb0aNp8RUnGzi/wNfQrdJdAheZN0aImWwTt49vWq18IZVdrcSLCp27WJKhvatPTrSSDTWhhljyq7VQt83FVbuO5DFL+3cGNdo4wc19TSXK7XPiZU58l2tO5xWstcwyqYrdpYQOWVxkH6Vt+BviFZeGWaz1axlntVuftVuT8rW0hUqxAPBBB9fWta20i2uWTNwCSMlMc/SrM/hbT5oTGI8HruPJqK2GU22mcyrxhozI8L69a3mveJpNQuool1fTLhFaRsBpC2VXPTOCfyrqr2XxhJoWga34Vknng/s2IXEEbK6s6jkFD3PTiuNm8A2RuHRC6ODjdF8p/IdarL4W1zRJzPpGqTQMD1DFf1TGT+BrinRkndanWtj0ttB01tc8Qxy6LaTyNBa3scMkgg2GQFZAH/h5XPpmsYaDIfFMGnWcl9owe0lupFv2WdAEI+6wJBHPXPGK5GLxP4q0nUrq91Gzj1P7Tbrb3K3K+cjxqSQCAQR1PrVnT/HWg2+t6bexaO9gIvNhu7eK4LK0Ui4JRXxgg4OO9ZrniDSZ0kr6nY6fLqgGm6xp0RG+6sLgExr6sp6UlzcatDHDqMNvqdjHIgdZArBSDyDlcj86b4b03wxaNrE2m+JoJoLvTZrc2s8ZimJIyDg/exzWk11rN5p/hvVtO1LUrbTzpaQ3EtnGZ0inTgiSLnI7E4zxWka8lvqQ6aZlzeLteu7TyBqh8vu8YCuw9Cw5q14Z1Tw9prySa5bebOZA0U7xeYE+o6596dqPhh9T8e6d9pMKJfxiaU2YaNSgQlnAIypOBxzyapapoVms+nvpt4ZNP1AqttNKM/MTtw2OhDcGt1VpyjytWv2J5bO71OntfF0HizxENGTzINLkR1352vOw6DPYEZ461va3DqOk6KbXw3YQpNjCOUBWL32/xGvL9Q8M6npupLpslsWuHXenlHdkc8g/gafb6t4o0FtsN/cqi/wDLKb94o/A9KieHjO3s2aJr5nUaZrnjCNNniHQLW7t+09upQn6qcj+VRajrMWowGxttNjtrYyByzcuSPp0qlD8RPE11IkCpYxMRgyJEcn35OBViziaOJ2l5kYksx6kmnTpcnxIibGR2zb0XznManIQscA/SrkpCLliAB3NQIcOD703VE36dLjsM1pu0jaMbC3mtW2meGLq5RyWuH8rK8FlHVQfcnr7GuH0n7f4ivDaWNspZzl3bhIh6n1wPr+tXdZtHvotJsYjgeS8zn03SEZ/IVf062RdKkAn+w6NEP384ba9wR2Ddlz1I5PQV5UMIq1ec5bXa+7p6HpOvSwuF9tVdl0XVt9EupTk07TdOu2tNKjbVdQT/AFkyAbVP1PCj8c/Wo59I8qE3Ou30cEHeKN9qfQv1b6DFR3/jKK1t/sOgWYVukUSR5b/ebso+uWPtVPwj4Pu/HV7NqerXrzRQFQSclMnnaoPccZ7c11V8fhsHTcnqo/d/wTyKmLzPHJQi/Y030XxP1fQItYivHWz0Gx/0cHaJ2TYmf9lep+pqr4uttRj8PPG1zKghYSNGDwxzyW9T3/Cum1q1bQtdi0azhjjgdIjEE8wS3OW2EGRQfLVepA7d+aNV0rzrG7tCm0tC/wC7EhkCnB4DHkivFrZtVryhK9ovVLyCGCo4ZaLXu9zL8MXD6x4JuDIweSzK4z/dYnI/AjP/AAKpIYgsSgZPHesb4YzMdJ16FskbYxjGTkt/9jW/ESy7EXleCTX1uFblSRyQ92pKL7/oY19Fi6OBy3T3qzD4d1eeBrhbCZYFGTK67VA/Hr+Fdh4UsYzfXNzKod44sKSPuknt+Ar0PVFU6ACB/DGcfiK8rHZ3KhUnRpxu4q936X2PRoYNVFGTejdjzL4fWxOtta/b1HnWpeGI7tknIJK9sgduuD9a0/G+mw2D2tobiWe6uSZHQHYscS9Twckk4A59T2rlLn7TaamunWDGC5s7jz45yufKTrHj1znbj0BqDXtY1DXL2fxIr+RciML9lZsxmNBjH4sHYH3rFYSjiqkcVNXTSf8AwDkePrYeEqClyyTa+/Z+R1fgLRdOuFu7qTT7NmMrCJnhDsqqdvBbJ5IJ/GtHW91vqb+SzDyyjKAeBwO1P8Gw/YreK1zzHbKrfXjP65qfV0H9oyOf4kXH5V87jJqph+eP8z+4+owkHSqqM3d8q+b0HyLb3kBhvY4roZ4WaMOMHnuK467bR7G8NpaRRWdl5hdxDGQrvjGf0wO1alzcummXUynDR27DPoQQo/mK88mPmzFGY5bIyT1Nexw7h26Uqsnfoj57iCo1VjQjtuzpfE0c03haUuu28mlS4Ma/wxqCFT8Ac/WvPra4LOF3V22qas10fOGQXAKj0rBuNFe5/fQ4Sc/eXGFc+3oa9TMME6lpx3LyHNI4dewqaK97/wCZNBICAV/Ct/Qra61LVre0tJHjkc8uhwVXua5yKx1C1l8ie0lSUfwsMV2vhzUbfwzE5voXS8vI8pJkYiXJHPPfBNeXhsLOVTls0fX5jnNKhhHOEk5PRddTV1mzlRmtmuY9USM4QXcYEgx/dkByK5fxWr2+ow3CRqskig7scqR1/nW1Bd/bL0Kjh0Y8EHOam8dWCRafYSzKxITLBTzjnH9K+khRVGUbPfofnkcxq4qfJVitOtrP0dtGSwy/a9Oil6+ZEG/SuL1wPEkcikgRS8iuo8P3K3WkIFQII2KbQc49P51ka9DiO5UKG+UkAippe7UcQStM0REQmfalFq10DEsZc4J4XOPetGR4pIQEh2nHXOarRtJG2Y3ZCRglTis1UlODurPz/wCAdKioTTTKNnp0ds7MMEn/AGcf/rrRvwiaDOyBjK6sjEdMZX/GnwoSGjCnc+AMevpVXxDcS6b4YZ1C75JvKww+hP8A6DUQdnyLuaVpOo+eXX8Dl2nkhtnZbp4tgzyxI/KtCz1W0e3QztKsrD5iFyDXNzak8kDo0SAsMZBqWKQCNAeOK3cL7mabWx2i3cd1CvlFWReAwXB/H1pHUr1GKzNDcPDKoPRgfz//AFVt3U32kxYTDLGEY5+9jv7VXM4tLoYygnfuVVkIbirsN0I5AjH5u49KrRDEhWMBpF+8x+6n1qpKdl+SJGbODlhjPHb2rCo1UdkejhaUqesmd/pNyQBtOa6mCbeoz1rgdGuwu0NXZ2sqvGCDXjYmLT2OzR63NFsMuKxdRgRgQtXpJSoPNZVzPgklqVCGoubk1OZvYdrniqHl81sXjLLIcVVEAr6DDtxjZnk4xKc7xHW1pBFbrdXTZQnCqB3qaSY3Wn6guwL5JKAD2pbyL/iQrj+GQH9alsoDK2qQrwXfqemSDWE3zNyk9n+qO/DUoQpJpblPS0P9pRE9WtV/p/hWPcxBZj7Oa7G0sIbUxqWD3CRhdx67c+lc3cxhZpARwHP861oSUptoKmpTtma3lZlVGOf4hkU+W5WVIh5bjLHzFaQlW+npTxGASw71GYmAHG47s11ckW7vc5ZVJxXKnoWrKzsz5k6o0cg4UA5Hv1qz5ftRYL+7fPrVgjnis/hZw125yuzPKAai3+1j8cj25P0q60eQSR0HOSBgYHU9F+g5qGZdt6jdii85x39avCPgD2yAABjg8gdF+p5rCa2PRg9EZd7YwyQSK0Y+6cduM9h/jzXHXOjWlxhWhV+OhGa9BePchHZge/B4/NvrXMFArAnjmtKKTTuKbsc7/wAIUYWE9pNJav2ELHA/A5FRwN4n8Ms1xYXzje2W8smIscdSBlSfqtdxGZZo1FvHx/z0fp17etQX1oy6c4kbzG3BskdO3H5Vm6UW7MlSMSx+JmoRax/aOqQzC5+xtaidoVcR5Odw24GcgZyvatEeKrbX9Bmst1m1xayx3lnLZoIy7q4Z1aIHIJx1AwaxpbWJzgqPyqnc6BaTnc0SE+pHI/GnPBfykKoj1M6lby61qF08waXS4pdR0/Ix50ckeMc85V8/99Cn/bluhq9zcPYskkFldqb1T5YWRCrcryuSnXtXk8dpq1goWy1O5WMAgRyN5qAHqMNnA+lS2XiTxLokyvCFIWIQ5hbZlASQpVtykDJ9Otc08HVjsjRVE9zpNbjhtNUW4tYbeONkSRVgm82PnqVfuK048yIGc7uOnauTvPGkGrrGl9bG0u9uwlLXYknJIJ2kjPI/KutsVaW2Rmwgx+Nb0otxs9zKcuUYWIb6VbaPzUKuAVPUVC6DcdvT19atKCUBHpRKNjqjNMwdaiaO9tSgCrPD9k44wS+Rj86wbxbrxl4xHhbS8x6fpy7XZeFBXgkn26Cte7upZ5k87DeVKsijHAZTkY/lWLZeKofAeu69cWtst5d38wIVzsWEZJwT1Y5boMDjrXmZjCtRoSVJXlLb9fuJt7etGUvhinb1fX1PVvC/gXSfDMStBEJbr+KZxz+A7fzq7q2sWmkfuja3BzziGA4598YrxO6+L/iq4LOklpbRjskROPxJqkfij4lSYrdXpHuVyv6c4/Ovj6eUYmc+fEe93V7fjY9KFSCkuY9Xh1e51W4d/sElrapkb5W+Zz2AH8/wqlFb/aNdEfUOSp/HiuPsviJq90VSe3SYN0YDIb6GumsdZZZDdPatFOo+VGPOe30rSGCq/WOWnC3RJO/3tmWNlCcbrY4Pwba/Y7bXApI334hUe0e7P/oQrbIaOQlTjPNWlhVdxSNV3Es21cZJ6k1Jsitbdr6dQyL/AKtD0c+p9h+v51+lUIexpKL1seDWqRi3N6HReGYJodPnkm4aVhtHfGO4/Gu1vFefQVijUmRokwvT0rjPh/dSXlml3M5Z5ppnLE+ny/0rs5rxEjaRnAQDJbPGK+KnBVsTXqze7t9ySPoKEpKhTstd/vPNvFWmXWm3VtqMiARzqbZ8HOHALpn/AMfH5Vy2i2w1C90/TScR3D2yvj+5gs/6K3516R4pvLTVdAvLSJmkn2+ZDheBIp3L19xj8a5HwdHYWelWviCV3e88sxRQHG1MLjJ9ThiP8a78PjKNDByhF8yjppruefi8BUqY2NSUbOVn80ehJb2Wmt5g+Vn+UF35b2FUrnUbe5jeAKfMclQRgnNclftqeuTn7TKYYPvBF+8R6nPQe5wKdaeXDGy2zExqcPLndn2DdWPsMD3rio4LEYmOiUIdrHZisxpYd/FzTJfEPl6b4euIvMV5p5F3kdAM5Cj8smvPJGDMTW74uvyZYrPed0fzSqDkKx6L+A/UmuWEvNfT4WjDDUlShsj56rUqYmrKtU3ZfguCkqrMcxZ4PdP/AK1dvotvp7ZuHu4nS3USbA4DOfbPvXnytk1ICFI4B+ozXS43Rk463Nk3Eur+JpLiRyFLE7fx9Kt+KNUt73UY0tseXBEIgR37n+dc2LmYAoshRT1CfLn64pyJx/KlGFncuWtrnS+Cf+RltIOPKuJlR09+cMPy59vpXSeIdSXxBPrSxHNvAVSFh02qME/mCfxrnfB9rIdQa7BP+jxuVYD+JlKL+PzMf+A0vh6VxqUlrIflkR0K9sj2/Cpesm+3/Ds3pRVm1uWfCbxqtzbCTe+Q/A49OP0q3rMILhscMCDWVoEEtprhDjbGdycnGfp+IrodXjzalsfdqKmlS99yqnxXLccBk2rheRjJOAPc02G3YOHCFgpBIFbkWnvHBHOdoBIxn/D8KbLDtuCFyo74PB9SK8x4i8nGLuemqGl2ZnkGWUyEcOx6Hp7VhfEFyukafEQRulZuR2AP+NdwIEPkxRhnjGGZVHJPf8a4X4kHEmnwjOED8H8KrB1faVdtk/uuRiYKEF5s43SrL7bqUNuF3b92F9SFJH61ens2i0uzlKkEl0b2IP8A+ur3giFX8V2O8ZUFif8Avk1uyaTJqOmvBAF3JcO2W4AG8j+orudaKm0+iuZqlJ8rXVmFoF0Le8MYVT5yFMkdD1/p+tbrIXIUu6g9kHzN7CqCeE9WtriKZY4m2uMbZB611cNl5N4vULnOMcsB2rnliKVnyu5tGhUjNOSsU7R5La0eFLeH5sdsrGBk8t3PesW+/wCPxm378gHcRjP09q6m4to22eVBtjPzCHPC8csfWsHUYibwneHJHUjA/D2qcNNOTl3OmUbDtPlKMOo+ldjp142zG7tXGwQsiCTbhScZHrW5p83UZ7VrVpqZz1JOK0N6e7baeax7m5kYkZqy8mVqo+CauhSiuhw1Kku5XG4nnNSqG44P5UAc1oaWAbwAjPynHtXVN8sXIxppyklfcnjsll07yroFE3bjk449/SjUrlrOySS32gMcBsdsdaqX1xLN/aEDH5YtpUD/AHh/jUl+pk8O2zH0Tn8MVxqDbTl1f5ntxhyxURLHI166XPDJux+IrK1KPbc3IHZia2LPA14cZ3wA5/4CKpaqhW+uMdc5/St6WlT5IyqPQxyCBF70+T5Me5p5x5SErkk/lTpkDKOQMHvXYcUxiMVchSQfY1fiJeIFuTVIRnz92OCBWjapmL8aiehjNXRTupClynH3Vxn8amW/AUDyu+cdvy7n3NNvk/fIfaq+3/P+etRypo6ab91F+C5E8m3aRnqSc547n+grAkhzMQFJO4gAc1qW+Vuov94VbmmtLFn2gGQnJx1qV7ktFuOauiO3idYFDjbx0PXt/hVbUNj2kqKwLAZIBqvPe3N0SsYKqfSn2tlJHBctIeXSj2bXvSZlzq9kc2wO8/Wn8YwOtWGjBJyKhuWjtLaW4kyEiQu2PQDNekrJXZwylJOyGhGOMY5NIY8/eXNM0m+XUtMt70J5fmZOwnOMMR1/CroQ+lVFxnFSjsx8zTs9yg1jbyMpKgHNddb82caxp/COvAFcrqrNb6XdzqcNHC7KfQ4qz4D1SbUfDkP2qVpJo2ZNzcllB4/KuWtOKqKHV6lu7jzHQ7T3xmrMQzGtRYPcYqxAB5eWYKoySWOAB61z1Ukrs3oybtYwb6xksUm1EmMRQneZJDhIyehPrz2HX2HNeU6rJHc3Uk63K3Dkklo8FifXB/pXsHie/wBPtLU2VxpranLuExhMwjtxx8gdurcHcQBjLGvGvE+pX1zeLc3JtIiBshgtVVUiTOcKo/mea8fEOVV80tuh7dKn7Kmrxdnrf/IpTziSxcDG4cZA61FdaPcxN5YB3Lu4/u4Az/OoFcmB2PJZwf1rv722TyZZ+MhXbP1x/hSoUlKL8jhxFdQkod9v6+ZyPhrXLjRLvzASbUkLcQnkY/vAVu6/4hlBABxghiUJG70H48ViNbRpe28zD9zcLsk2jqDwfyPNVw5vL/T7eZh5cUSNIx/uquf5Vg6KdRT6o0hOKTckdx4OXUNZ1dRc3DIsiNJKAflVAOpH+ea0PGF8zRSeRGfIjG1AB0UcCtPw3p50fQnuZHV7vVNrAgEbIR90YPr1P4Vq61brB4SuQYEeSSI7MryB617NG8KTk/kfJ4it7fFKC2W/qUvDX7jwhpaHgtD5h/4Exb+tbcutwxm00fzYPNnsnl2F/n46AD3AJrn9EmN1ZxQQLujgiRN3RVwAOT2p40yys9Sku7jN9eNIJYlCcRYAC4HU4H97A9jXyGX4WpWrVZNaST16XbPvszxVLB0KUb6pp2W9kasNuzKsjkRoTwzfxf7o6n8Kz7TT7TTfOhsPNkaR9zksPk5JA3dEA3Hplqfc3LuWmvJgFx8yB8DHoz+nsMCq2i6taazqr2Mbj7NDG0jbBtQgEDA/PrXsYbLqOX0ZVKnvWV38tdj57F5piMyqqnTXKunz7sLp4oo3eVvO2De0cYPlrjuR1b6mud1Dxk1uRHaArLtyJXAyoPdQOPxrup9cttNiMNjbIO3C8H8T1rz/AFfw5Nqly97DDHFvOWjxtUn1Hoa4qXEDnN3jaPQ76fDloXk7v+vmYkC/2hcbBLulfJ5PXueTVXUJINNvmtJPMeVVDEpjHIz3p1xpz6LcpPcSoiL82UJLEemMdayJi+qXs+ozOsfmvwpPT0A9gMDNelQxNWtUuvhMq+DpUKdn8RdTU7cn7sw/AH+tWIbtbhwkW8sem5cVUtrGFmH7wt/uqTXa+FvDkl5dwhLfZGzf62QdfoOpr0JV40o81SSSPP8AZub5acW2ZP8AY9/Hei2ljRJSFbBcdGGR+lacOlhYDNJKrBCAUjyTznufpVpWkHm3MxzPIxU+x7/kOPxp9r80dzH03RFh9VOf8aeDqzqwc5aK+nod2Y4KlhZxpJ3kkubtfsjqdBRF0aNY0CDLZx3Oep/DFc48o03xEdsSj96CWPPyk9vTrWv4YkzbzxZ6EMPx4/pVPxDbxJqKTSFgGQcAfeIPr2rVJKbi9jiirSM/Uo2tPEwdASQ6uoH9P1rr7uPzbSRQOq8VzevTPstLqFiqzxjJ7/n+NdDp0v2rSIJCckxAH6jg1nVvyxfYcleKO28mO4aOISHaq/K2MDOKU24S73hgdpyeBip7eJzEqjGARxjrVgwhmbegTjPAzivjm0mkvTofQ7aMpbSTnZ5SMcqcY+mK8p+IT+ZqtuvorfzA/pXtUm6OHzF+fjH0/CvLPE/hrUNQ1CKcrFCDHkCaTYTkk16uV1IwU5T0WiOHFRlVlFRXcy/h9bbvEsLZwBG/P1GK6R7BpNBvrdG2Ge4k3OeNsaNkn8yPyp3grQbqx1XzJowAsZG4OMZNbF9ZeZbXdtGSRMzQBvReXc/nitZV1KtLlfQ29nyxSZwbeH5VDNa68hI5wHIJ/I12sFhdTwRkyGSRIlEjIeX452/41wz6Fokn3NajDYzgla73w9bRw6LaJFcrMiKU3jHvxkH3rKtU5Yp3v8rHS4Weit87lTyBsRDH80Yz5YPA92NZuoQxlwwk3ufbC456V0zworOqphDkiPp1x96sTV7qP7YtrDGbm4UYZYwcL+PpV4apzS90maS3MMy2sNwIJrgQyFdwBBPH4DvWpp6mSQ+W4ZMZ3FSv8wKx9SRNTkFvAlvDd2zhjndv6djjkCrPh6GaKVtTk1RZS5IYq/y8cAkV7H2Lp6nnyfNKzWhtnOOTTcZqd0DOSDnPNK0aBBjJPc1cJLQ55Ud/IiVavaYuL1Pof5VVC1bsOL2P6n+VOprFkU42kivcqBf6mO5izj8VNWJR5nheI4GQB+jYpt2n/E2vP9q2bj8B/hU0Y8zwwwA6Z4/4FWL2i/NHqN6Ir2nGr2JPVrdR1/2T/hUerpjUJPcA/pUsA23mmMeD5YX/ANCFO1lf9Nz6oK0j/FXp+phU2MP5WhBIwM9u1PljLRYHqDShVMTfwjP1qR0LQEAZOOK676nFJ7kG0iVOuCK0bUfIw96p8gx9cHqK0rMfeH0rOo9Cd9Cnfpkxmq23g1p6jGPKQ4/iqjtpRd0axVtCJRtlQj+8P50zUo8XsvHvUxHGaXVEBuznuoNCfvoJ/CQWj4TbHH5je3QfU1ZiilO8yODlMbFHH+eKitZkii2nJPZVGTVy3855txURpg8HkmlN6sxXQ5l49rkH1rD8YSfZ/Cd8QcNL5cQ/FwT+gNdNMn758/3jWD4wt0l8MOrLk/aEwPz/AMa1xlXkwzfey+9nNSjzV0jk9B8U2mk6CttcJJNKrsUVMABTzyT757Uy4+IV35mbayt4l9G3Mf5iue+y2rdLoJz2G4VBd26wFQJvMyMjC4/nXjRxdZRUFKyR6PsIOTk1qzb1Dxrf6jYS2ksduqSjDFEIP866/wCGk6/2Wik4JnkX9ARXmK2U7KH8qQRn+PacfnXb+Apja3MED95931Bxz+lOlVk6qlJ3M69NKnaKPV2AJOORTbvTNUu4LaKBra1tJZk82e5faXGQdiDuTzViRfnKgc9KTW/EFv4V8R2ulXzpJYT2kl8iyJuZZ95Mar+RAHriurHTslHoycFJx96O6OK8caFpl3rWpX114ltkYynFuZMBCBwv145rxhwGnkff5iK2AwGN3pWr4g1O51e88yVdpYl/LB6EnJP1zWaqhZYouy/Mfc4rzak4t2ietK92+a/ysXLdB5lujc5lQH35FdlYSHUor2wkba8SqrEf3cYJH4AfnXJWS7r61H/TZf8AGtu5iuY9Va6spAkqoOD1PX/AVdGfKzjq0nV92O/R+jT/AEL93pNvNBeWynH2VBLGgHRdtTeGvAV/q2tQP9haLTEK+fcOSFdBgkKTyQfavRfAWn299bzXmo+Rc3cZUJEF4jVlByc9c8+3FdFr2s2uk2Zlu7iKBQpEascFvQKo5P4V4uaZvKFZ0MPC813/AEXUvC4aVSN6srJrv97+Zk62umWrwrMJ3uZDtiWFjuJxwFUe35Cqd3loPL1S582IqFiiQbXI/usV+9/wED3Nc/Z6rf6nqb3syNCDH5UYK/Pt7nHvx+AqLUvEllpxcBzNcdCsbAk/7zdvoK9nLcPiVD2mJm2306L5dDyMbLDwn7HCwWn2urNfeVRYo1W0tox8sMOFKj144X69feuf1HxVa6eXhtAsrd/LPGfVj1Jrmr3VtU1r92AyW5Pyxxj5T/U1VFg8Kb3OD6Dr+ddVXGUaC5Vv2Kw+W18TLmnqLqGsXupHNzI3lr92NeFH4U7w9q7afqhlVGMPMUoXqVPp9OD+FauheHhrE4QLgewrqNE8H2yXWrRsoJgvTHn0AjQ/1rya+MniYyhbQ+kw2BoYSUXLVlqHWNClCmCV5ZiOE8li2fx4H51la1/wkV2UWxKW0Tg/ciMkn4t2/ACu1tNGtbRcJGM+uKt+WcYVD+ArzqOAhDXd+ep3zxcXK6Tt6/5HkcuhXdvbEakPNkJJR5I8ED0Gef8A9dc7HZMtwyqNoDEAhQMV6/4lsZJbWB9hCq5UnHqP/rVyFulvHcvG6g4Oac8XUpScLt2PQo4OhiaKqKKT1voYcFk2VXLktxzXpnhuF7WK2Vf4ccVjRrZ8MIxkDpWvp18scqjcB2AFediK8quhp7CNOm4xRjeIrcW2v3kKjCLISg9m+b+tUrIhbyLPQttP0PH9a6zxVbRT38FyV4mgXJ75BK/0Fcw9m0cgeJgdpBwa/Q8FNTwsJLql+R8BiOb20ud3d2XtBuGh1Jrc4VWDLgeo/wD1Vb8SwGW2hkUfMr4/MVHaaeTqjXySR+XvLBQcnn+XU1sht5IIzwcexpVJJTTRk3qjDXTze6NawS/KUYnkEEDn/GtOCH7HbfZkbKpkZxjNSEZ5p0vPPquaxnNsd2z0aKJREuTyfSpwAuzqTgjrzRGqqgwMZA69qmVMrkjJHvXyij1Z7kpDJSYYHZY9x6hR3Nec6/p+uahrDNNNg8bYmcDHHYdK9KlEqROYhukx8o964W9stWn1aWVyxdWyMsOMeld+GTpwb0u31IpJSnr0NHwzb3yCb7ax2bRg5B+b8Kn1K3ffIsa4dwIVx3Z/vH8qt6FDcJBILkHGRjpzTtWzGxlVcGOMlfdzwKmjf2zfc0qyvJo8xvPDGipKY5r+SF84JxkZ/Kuk8Ix2llpb2dterO3mFwNwJAPHQfSuc8QW7T20inI8vDcf5965CIPbXKukrgg8EHmvSqYOVWFuZmP1mMZX5Umezaq72tlNJGcuvCr6t6moLazhsbNdrAzldzyAYLN3yabZXB1LwzDIxLNhQxPUleK1JEySjYZW5A9BXkpumuV99TuWruc5DJC922bJDI6nMhOCR/WotM0C001idrTruOzzeiH6VsXVvZQBr1ysKqDyrYH+NPsZLO5fKTpPGoBAQ8rnviu6FZqLabsTUVNtNLUg2DdtJ2qeQcUwxSzNllIUdWxgCrzW2+SRkKqqHjPGaYWcK6glQ33h612Uqt9jnqQT3KRTDHb93tmrFmALmMnruGKV7dlVWONrdMGlt023EZ/2hXW5KUWrnIo8sr2FvI/+J23+1AR/46aWyAfw9Mo7Bv8AGpL1P+J5bf7SEH9aTS1B0i4Uc8t/6CKzv7ifobvYpxDnTWJxhiP/AB//AOvU+tJ/pEZ/2P61WXLWlo+eVmYZP1BrQ1tfnhP1FarSovmYT2ZzwQGORQcc9+1Sbf3J9cdqXZ/rVBBJzT0BEWOhArpbOKRCCRHGfU81etzsYn2qmGzCrEAnPerkIyceoqZvQmLFu23wY9Dmqe3gf5//AF1emXETVUA+WpjsaRbsLbQiW4VG6dTWfdOzudxJxkfhWrZjF2g9cis26TEsg6fMacX74VH7ollLHFndhcjrWhDK0k6+XGSnOWbjj2rJgjAmUnnnvWyk6eaqqC7cAhR04oqrUwizGu1xdSD3rlfG+T4f8sbsO/O049K7DUV23r+9cf41WRtLtwhwTMc/lUY53wt/NfmhYf8A3j7zk9C1i80myezsLKw3S8G4mtlkkP0LdB7VharaSl43wMNkD5gD+VbvhAWll4506fU4BPZHcJVaIyKMqQCVAPQ4rr9V8b21jGqwRIbxRhpYrGFY8/7IMYbH1Irwm5X0PVSXU8sM2qiEQNdXAjIwFMpAx+dbHg9/K1C3OfvSA0/XfF51a18ma3Vpf4pSoU59gOB+Zql4ak2albc9JB/OtKbldXM68Y8rSdz6Xit4o2V1X5nJyx69a8y+Irf2x4itdTOoxaebaAQhmkCsHSRzlcn6H8a9PBPlI3of6CvFfGvhS8j16ZwY2SU+abi4kCqAWOF554GOAPWuzFyjGKctTTL/AGaT5o3ell+Zw92IG1VkS5SfnHmg5DH61mTMq3zMxwAzD8uK7vS/C+g6jq8NrLfzS/KzyyRARRxooyxyck/kKxfEeiafAXvdHvTd2QfbJvHzxEnjPTIPY150bP3lsbykufkehW0NVuL+BlOQpZvyH+JFOvZXvNTka3DNg7U2egrO0qY24udp+Z1ES+2SCf5V1+iXAFv+6ihR4ZCLjHO1ACRj6kYzW9KPM7XOepJU4uT16f0zr/CmprpmlW8iRD+0ng2SySPnKg9AP61Q1W4muLtrptpnP/LQqCfwJzXGS380ehWtxFIUmS5k2sDz1z/Wuu8Oazpeq6qmn6nHIJmg3JtYIjy4ztz1Hf8AGuiVXD0ourKGqW9tWeNVwmJnVXs5txbas3orOxm3+oXcdg0Rnkd258uIDLDvuI7fWubR5PtKCS3TYWGctu/lxXoOua3pGlRvbSTwrnra2Cgk+zv3/Ouc0jUbTVtRMEelQxrtZURE3NkqcH65xXmLH18Sm1Hlie7RweEwiXtZc0uyLEl9b2FqXULGjnaJGHBx2Bz7Vjm5e6juZoZo3gi+aVgCQv6V1OueHJ5fAehxx2dw9wJXMkaQkso+bGRjI7VQ0XQr618J+IopNPuFmmVRCjREM3XoD1ry4Shyubet7fja57/1qLkowgrW/Ql8H+I7i1eSPS1triRF3uJARgZx3FbNn4t1hF1TULQ6a8UsrTylMttZUUMPf7ormfBeiXtvfagNQtbq0imtTGHZdpJJHT3rdSwuYbPUIWSKK3+zG2tLeNs7gAfnboAxyBXY4Ulf3vxON1qs7P2a+5ley+KWr6lfJbQTRRvJnaTBxwCfX2qlffE7Wbe8lt2vJC0blW2RgDPtk1z+heHtTsdbtp7mBYYlzuLyr3Uj1pmq+GdRudWupoY4WikkJVvPQZH51PJR9pyuWlu/mbe0rKipKCUr226WOvvvFmrR6Tp99JfTSLeMFCbVG3PrkGsuee9895AI3ZzksyDJpLzTZZtC0izV7dZ7Z1Zw0y4wM9D3qZriCGPdJIpZR9xWDMTnoBXI4xSvFa3f3X0PUoVL3UtFZbadNfxGJf3S8GJc+oyP61esb6d50yuOeeSf6Vf8L6BL4gs727uJPs6RfLEkag8+5PX8MVTthJZ6rJYXChJ4yCD/AAuvqKhxWuiB1YtuKbTOpv7l3jgt3wTApAYdweRWcc1bvB++GOmxP/QRVYjNfd4KEYYeCjtZHwOJm5V5t73Y1SynKkg+oq5b6jNEwL4kAPfg1UxilAq52e5CVzVjvIpO+0+jVYc5gVh2yP61h4NSpLJGp2sQOuO1ck49jRQPaowNq8dBUyADpTEKhAB2FODYXP45NfMxPSY25eZYT9mXMnYVxwi1N715ZN5bceeOmatal4rxqUVlpxBLOBJMRkfRf8azIL2dpi0kpZ93JIruUJ+z1SKoNKbOy0xJFtgJBzn0qvribrUADoc1LZXkYslaR1U/zrP1u+hbT5GjkDEDHHvWFHSqtB8spTvY4uULciYY4LGP8K4K4haOdkYfMjEH8K7nT5AyTqTgh8/pXPazEi6nIQOH+b/GvoKLukcOJ0m0db4FlM9lNYseGG5f5H+lbuoTvDYeXuZZUOw7Rya47wpeizvomJwM4P0ru9XgSVhKoViBkg9DXkYqHJWv0Z30ZuVNHC6hmQIp34UM5JPGfp9axfLYEnvnPHFdJe25JbaOCMHHXrnmtLwpYQM93cTwwzLHH92SuuFbljcynC7OfsdV1rkQNJOqDJDJvwPr1rpdA1JNVhmS7+W4jx8yjC4qKHW7LTdNm+wW4jvJCQ3GVIzTfDo8qxuZ5GAV5MsSMdB/9etpTU6bfLbsKMWppc1zZmtzAwyQynofWo9+6VSQFAPAA6c1C+qabty92BjsOfypyvHIiPG25WAOc8URbsuZalyirtJlnUQRq1mwHA5PsM80zRh/o12mc/N/Q1NqcwhurZiud52Z/EVFo+Rc36f7f9WpKT9n/XcTSsjMLFtKUjqk5H/jorV1vHlwt7msdnxpdwBxsnH8iP6Vqas27TbeT3H6itm/ej6swlszEwfMk6fNSwE+WAeDUG4i4J7EdaLeUlCScnNdT2OFkquDCxYZweg4q3A2GU+1ZyyKUkGNoB5xVy2bcyAHrxmiWxMS1Icxt9KqKRtFaDW58tuR0NZaNxj3/wA8VnCSa0LSa3LNscXMZ7bvX/Oaq3yYupR71NE2JkPcMP8APtT9RTF4/vzVJ++E3eJmxw5cbzkenQVsIY4I0yQo4OBWaisTknaPbrWzbxRRxh9o3ep5PWnVfcwhsZGrIRd59RXG+Nj5GjQSsCB53Ge/Br0aaJJ5WkdASFO3PavJfiJ4jhv5n0W2RWW2cGSXvv5G0emO9Y4monh3B+RpSg/a86MTR9bGnwPcNqNvaRZICmIzSufZMgAe7EfjWHqOrJdztJEs7qTy8xUZ/BQAPpzU9rplnCsF3qjyiKVsxwwAeZIoOC2T90cEDuSOPWu50u5uP7bFv4T8LQyWpty8LahF856ZkLsemegB5zXz9Suqd2lf52X3npxVzzIjzCN8WM+2P51JEs1rC17byKrQSoCh9DnDe/IwfqK67VEv7Fb/AEy81FdVmdVGxJDJHbtkMW3NwrDBUAepzx15u900ppYuRJG4ZtuUPAx1X68g/wAs843p1OZcxEo9DvNP+LOoXlhPZz2cCXjRkxXEUmACB12HPb3rlrhrvULhpJXkmkY8sxzXPadFDJKN90LeRTlSQea6G38TNYRYazSZv4WBxketOrepJOWti6UlTi0tC3DZz6ZDJdTExxSxSWzkdhIjAH88VzWgXccuuQWjR/ubvNvIpOdwYcZ+jYP4Vqard3mqNtkn3QnlFT5Ux6gVQsIE0m+t74qN0EqyAEZ6GkmtC7Ozt1KCqftEqPEisvBVcjnJzWvpNhDLbXVzLLNBDHtVmiY5bOc9+cCotM0q91jUb8xxorRkvKS2AMkn/GoU1C7SxayjiTyGbceeT+OK0haLvIzqXm3CO6tfyJtSt7O3KW9tcyXMa8/eIUZ545qniBjl0lY/9df8RTCsowWgbB/uv/8AWohjup03paswyVPz9CPwp3Td0ZSi0rMk223aKUf9tB/hVzT76TTblbmxEizqQASQf5D2x+NVRaXecGzl/Bx/hWn4d+xpr9rHqkWLRpPLkDt03AgHj3P6Gh6GDPVNNsrzUNBt7jW7q486UeYFilZAgPQHaeeP51garpkSsfLluMD1uHP9a9H1GDZbCNIsKq4AB6Y4rlbiwLk5jbNfFRxdSdRzb3PtctVONNJo87ubBVb5nk98yH/Gm6ddSadbPJFyhJfDc8dP6Vv61YPFZ3MwRl2ox5WqN1pn2fwi13sOPIQg59hXqQqqcEpa3aR3TdKMrxS2f6HPyx20VvFcXbor3GZcv1OTn+WKoX5SSzBs4ZG3nO5IzjaM55x7VsXOjWmp28V1fX0lnbWem28jMkPms24hOBkdyK6WxtYoE0jRXvdTto9QhFrbyzaWqrIjFjyTKcffPbNetSpp2k2fP4rGyV6UUloteuqOBsdOurrUISul3fl/d2rCSSef/iT+RrW0/UtESdYUEokdtgJjwM/nXX6jEoneG5n1ORo5PvAWkIJUMoxufphm6+tc2/hjSLbTbi/to7pJ7SWEjzb2CYFWkCnIjzjr3p1aMZrVsjB42rSkkktX1R694KjT/hG3KAANK2ffAFTa3oyDTWvlQGRCuWI52nj/AArO8AXH/EhuIs/NHdMMfVVNdjOPtGiXUB6GJsfgMj+VcGGap1oS7NfiXmXM3USPNyCx5o2ZqTbzmnBa+9eh8hF31ICvtQF5qcpxSbcVzTZ0QIgtKR8pqQjmjGVP0rkmzpij2cEbVGO1cj4t1aWB/sUblY9gLAdWz611mT5ajj64ry3xZeedrc+DwCFH4CvAwsLydzuWmrK+nvnVIHJ/jFabXIW7kAzjef51i6U27Urf/fH86uM+buRv9s/zr05/ARB++dTbXZEaMBu29j0NV9SuIp7OXbGUlLbmIPGPQCn6bA9xany13MG6Y9qmuNNf7MZHIBk+ULjn1z+leWpWqnpJw5Ndzk0iaJTIMgvz+VZWooZCHYcg4rpriIAqvYZH+fyrF1GPy4mIGcAnFe/RlpY8bERu7mZaymKUEE16Fp9497pscjvwF2N+A715UNTXzMGP/wAertfCuoiSOW3H8YBHNc2YQ5ocy6G2BlaXKy/dlhKWx34xUKlGyrMYmbqemfrXQXGkSsBtQuODketZ8+nlZT5gYD2WuClVVjqnFPYyLi1kiI3gMp6MO/41akaRNKjt9rqoG7DfxZPX6VakW2MflRbnJbJHQD6VZuyJUigjgZVRNuSQc8V2KrexioWbZlG9s5YEhu7JWEcbKpj4JY9CasaMyrppG/BDngioItOe6jflQsWSSRg0gtJmto9vypICSv8AjXT7RNctyXdu9jotUZHFo7yBAGzuIz2z/SmaW23WdQXHBOf1P+NVdQZzpsLuOQR8meBxUti5HiG6GeGTP/oJrJP3GvX8ymtCgzAW2ooOqzKf/HiK0L2TzPD9u/fah/Ss2XCzasuckENj6P8A/Xq47eZ4XjYdkH6HFbN6p+f6GMluYRkIulGTgiiCUsXz1BxUEkrCeNc8GiKQGWQBduDzjvXd0OFrUmDKTMoJHrmrVpJtMfOcMORWeMefIA2Sw5HpxUlsxSMA9RRLVELc61jlSPUGubV8Fh789v1rQ+2SHpWVFHLNO4RCcHk+lYUk1e5UpJ7FtJMEf4fyFaF/DJPd/u14K9T0qK3s0T5pDuJ7VoO3yxn/AGacprmTQlHRple2so4mUyHec59qssMEj0NM3U6ZsO31qbtvUOVJaFLU7l7XTbuaJS0iQOUA7nacfrXz/Hp8t3LdSxTCQxsfOkbhM4ySG74/M54FekePPEDAtpFq+ON1y4Pbsn9T+XrXEaLbajNp15JDZtdWM5YS+UADHgg5L4+XoOvBrgxVVX32OijBpXJNL1S602e1aK4tp57bItytoZnjBycAnbxyeDnGTWjqXibXNSt5Bd33+jKQsqEgHJ6DZGR6Hgk+5rVfwJeR6YIEmtrO7MgDwG48x5dzKoBKqAoGenPWtXRPAOnrZzi7nMn7uORhJwrHaSAMEEYORyefTmvIqV8KnztJv0udUYz2OCsNLOuSm2g+3SFELqIrcFAfTap4J9c1sQeAdQvIrmC4ENmloDiGZy0skroCvC5zn5eB/jXdaR/wj+jXl5A1zBYxECSa3Em3cd7bQw6n5WHA9Oaz7nx5omg6nezWVuZo5Y4hHuPl4ZQQeoLYxt7VlLFVqknGlD+vyGoRW7PFjpN09s10kLBQdrcfdYcEfnVXzwxCXQZcLtDpwQPcdxW5N4kuLfXry/sUVUupmkNqVJRgxJIAPvWffatbX2opK2kxQoP9ZDHIy5Prk5xXrRu1qYs6MxC2soIFPCRqOO/GSfzJrLvuYJAB/Cf5VqXrbcKScgY5rKlxKyxk43nGfQdSfyBrmhqzuUb2S3NHQL029xrrD5dyIM+/f+dcc15IjnaeMnFdjotmJ9Gu5wwWW/uCsO7so4BPtk1zGr6TBpeoNax3yXW1VLSIuAG7jr2ruqfAv63OVNc8mvtNteisvzG2l7KzHLHgg/zH9atWuozQz3CoxCsQ344way41WIbg2cn+X/660LO1aWIy4+90PrWUWZ1YJp3Lx1OZhhnNWNP0jU9cnLabAZZIyN5yABk5Gc+4qmtk2eleofDnS7i00q5udu37S4CsR/Cv/wBcn8q6KVP2zUGcNRqkuZHaXl4/kqWbD4G4DpnHNZB1Qq3LLn3q5NZtL5itIeBkHFc7eae+4hJDkejV8RisH9VxM6Le35PVH2GV1adegpvcm1i8W90y6tgqlpYmUEeuK5nTdQTU/Br2DMA5hMQDDkMp4/kKuSWEwOWkkJHsDXG3LP4a1SRJC/2WY7kbpg/54/KurC0+aLhF67o7avLTs38PU2tHsLrWNJS2tVQzXOnyWiK0ij99C6yIOT6Ia9S8T6XqGp6Vp8sDWQvLa+gvHjN102Z3BTjBJyeuK8UimeCUXthMg8mcXEZJyAx4K8dj/jUp8Rao4+Zh/wACuZj/AFr26dRJWZ42Iws5VLxV1p+Gh6nd+BIr3ULi5Gs2ESyyFwn2CBiuT/eZST9TUOpeC7S18P6rCNeikeW2O1GhRFDKQ4PyKD2ryw6vfM3JhA/66TH/ANmp0Oo3gnEiyW6OOh8t2/m1OVZEwwdVvb+vvPSPCd5aW2q3dpbXaXENxCk6OmQCRwevsRXoNhKJY2Q9CCPzrwTQJm0q+sJUk3mOQI3GAUY4I/I/pXtGm3BW527u9eZL3XZHfjKUnZy3a/E5VomVyPQ0A1ev4RHqEuOMOwH51V8s9ua+9jPmgmfEctpWGAjNG3NATLDNSbCBWE2dMERFeKNvB+lSdqaRwa5ZnRFHsAKiHnPArxbWZTNqc7+rk17LdOFs5GzjEZ6/SvE73JuXYqfvHnFePgtrnVL4S9oOW1WDn+L/AOvViM7pSfUmqmhNt1BW/ug/yqa3bJFdtT4TOk/fO+8Nx7rF2Gc7sZH0rUvIi8J9QCf0qn4UAOmOf+mn9K2JkBjf/dNeNLSpc6pT9488vGxfJF6Mc/jWZqK5+X1FW7uT/Sw567wT+dQ3Yy5PY9K93DzvqY4iJVtdVtEBi1G2hYKPlm8sE/8AAuOfrVu21XRvPSSCZYpFOQ0aEf0rKg019S1FbZATu+9jsK3rfwdYwoCd4faCV3Hg+laYnEUo+5LcwwuGnNuadkdppGpQX6KElDN7AjNXL6L90yetc9o9omnSr8jgAjHPU1vTyM49h3rxKnKneKO+UHGRyjwtLdGOCP5xkDnnjvV0C7ijCtpxY/3lcEk+tJapHDqLzO2FwRyPetZr2zVcmbPso5rdSutrildbGItxDYQTRXbqt1Lucp2XjjNPs2+2aYkzCNP4QqHgY7fWp74TX8TgW+yD+6cCR/x7VUi0WCExSqrKwHzJuyCe2a1U42u3qRFSv5C3mVsgWwyqy4Uim2sn/FQdgHhB/wDHQakvBmzZT7H9arWzbdctP9uADP8AwE/4VpSacX8zWasitcqRqWqjs0LH/wBBNWrdhJ4UbHQKw59mNVrxD/wkN2uOHtn/APQP/rVNpWH8MTqDnHmf411N+4n6HI9znJnCyR5UHJPPpQjKLl8Zz3zUdwU+QtnOeMUscbPeEp8xIGQO1eirWOB35rDuRdFuNpAFPsUklUxopLA4+lXYdJXeLid/9nYv58mr6lI1CoAAOwrKVZbLUcaL3eg5V8vhsbhwQKniYCOQAADAPH1qCdgJn+tLE4w4/wBg1iVZImD8VKWJij/EVTV6sB8wD2f+lOwiTPFVNd1WPSNLudQlxthi3AH+I4wB+JxU26qPiC2urvR3SyWJrvYHh804UOp4P4Y496JXtoTofP8Aezz3NzLcvctJNMxkcjIAz7GvXvC0mmWfwv8As0+o+XPcxS7bdZOS5zj5Rzzx7V5Jf209rLJbyxTC6DYl85Sp3Htz1z60rXFwtsLeS6byUHlkqcIzDqBj72MgV4uIoe2STdrO52QlynsOufEnS4NOezsYfJlKghnwNj8HIQZJOfXGa4G88b6jPGI45ZemNwxDn67fmP5iuRNxFGNsUTN7n5RUZuZ2cAFVB/hTj9ailgqVNaL7wc2zTuNQu5CTLceSG5IT5M/U/eP5ms9rmFM7AWPr0zVfyyWb5ctkg57VMlqTyxrqsQQyTrKoVvkcNlHH8NNv5nvLnzJBicqFl/2mHGfxGKlnhUKVxXuXw48J6Img6bqrw299eT/Mbh0yV4xtwcgFSMZrWnFzukZ1Kigk2eZai3758+tY011FbzqZslTGwCgZzkitS+YvPI3q7H9a5zVv9fEP9k/zrjp6Hp87i1JdDVvtQMmixtFJJGqgoMjryePaufnupruYyzNubAHTGABgAAdK2Lm+ivdFkBVY5VkVVQNkn3rCZcVvKVwxEYpx5NVb83qXIU82JBt453HPXniryuyKAowAMAZqDT+bbH+2f5CrTDApWOSR0fgzSo9c1yO3ug3kKrSOFbGQO2fqRXtEEaQ20MUShI412KoGAADjFeZ/CuHfqWoSd0gUD8W/+tXp6gBWH91z+oBr18DBKHN1Z4eNm/aWJbW0F3JIhcr8mcgZrDvrBo5HAlBx6jFblverZu7spYFdpAPNYl7qMMs0mFZSxxyK+XzOOHljZqpvp+SPpMolWWGi6fn+ZkT20i4I2kHvmuG+INrt0m3lkiw3m4VvbHT9BXoDTRTSYY4ri/iXKr6PbpheJ8jBz2NRRw9GE1Km/wAT0qmJrTi4VI9Oxxnh0h9MnXuJgfzU/wCFaDJz2rK8PNttbodvMT+TVpF+TzXVKEZTlczpYmtClGMFpbt5sCo70qMBUZfikXnoKl0oWNYYvEN7fgXBMAuRnI5B+lex6RI0twsgyQQDn6jNeJjdtIx2NexeFpzNbWb/AN+3jb/x0VxV4pK6OmdWdSKc9y7rEZW/m24++Dz6EA1QIIrY1xNuoMQOGiVv51ljDqD6+tfZYSfNh4PyX5HxVSNqsl5sjHXOPepGiAZ8dzml2dKcwYlGGNu3BomaRIGi44phj+Vs8YFWcfNzQF3hkPIKkVzzN4noesSCLQ7ls8mPH515HdtlnFeneInb/hH5+f4R/MV5TcMd7c15OC2Oir8JZ019szn0Wp7Y9KoWLNuk57VZtmbI5rrqfCRS+I9O8KtjSm95D/IVuFwQRXO+GGb+yev8Z/lWwWbHWvDqSfOzpkryOBuId+osp+6rEmo7tOh+tW7gn+0Lo5/5aGqzEvPErcguOK9qjLlp8wVPelYu2KxaDok+pzD/AEqXiJT69h/WvNbzX9VW8mD39x948B8Cu68XzyGa2iLny1iLBewOeteW3Ds88jMckseT9a6MJTUoupPVs48ROcJ8kHZI3rbxTqKkbr2Y49Xrv9I8cRy2kSXiM7Y5kU8/iK8chlffjI6+grXWR4potjFee1aV8NTnGzRNPETT953PY4Ly0vb+OW3lVwfvKRg/lW4sEanIjUH1AFeY6JK66lHtYjk/yNelxSOUX5j0rxa1P2bsmeo3dXHvHntULpgVPvb1qtO7Y61lGTuSijfRD7I7D0rJiwuraYx7pj/0IVqXjN/Zk3P8JrERm+16Vz6/+hmvQo6p/wBdC5P3Se+yPFca9pISP/HWpPDoJ0S6Q/3m/VRSXzt/wlNnz/AP/Zqi8Ls32K8Gf4//AGWuq/7v5L8zjkveM/StOi1TU4bWZ2VcM/y9W2qTj9KvBUiyqKFA44qv4aZh4ltee0n/AKA1SyMfNfnua6JyfNy9LGNOK1Jwx+zt7OP5VEWpFZvJk57j+tRbmz1pRFMszt+9J9QD+got2/e49QR+lQTM25ef4F/lRAzeenPer6GHUmVuKnjbMD+zA/zqmrN61NGzeXLz2H86BllTmnTzxQwRtI4HUY71n3U0kdtuRip9RWKZHfczMSfU1tCN9TmqzcdCXXLex1yLybi0VwPuyHh1+hHSuD8VaYtvb2GlWcZW2iVpCOpLE4yT69fzrvWJDjHoP5VgeIXZbqIg4+T+tRjIxhRcktTPDzlOqot6HCRaDM//ACz/AEqpqNkNM1GzM4xGSC2PTPNdFPdTrnErCud16R5lhMjFsbuv4V4yk2erZDtXFrBrIe0O+3lQD6N/nH51WaYAf4VRkYtbx5OelDkheDVJCCefNej/AAg8XfY7yXQLl/3UzefbEnpIMZX8QM/Ue9eVSseean0ieW31qxlhco63CFWHbkVpCXK7kVIKUWjqp+Wb6msLU4JJbhWSNmATBIHA5rbnJ3t9TVC8dvssoyfun+VccNzuexmR2chGWBH4VIbLjoaygT60uTiteR9ybnRafafuX5RSH6M4HYeprQk0e6IHyxr/AL0qj+tcZW9/jVo56ra2PR/AU9toMl81/d28fmogTEgbOCc9OnWu6hvvt6tNZSLJE3G5eeR/+uvAU616x4Bdv+EVYZ/5bt/StKuZSwVByUU7f5nE8B9YqrW1/wDI6W4hu47WRo4JZWJHQZNcde3d9byN5tpcKc/xRsP6VvXIG5uB+VUm3AnEsq8fwysP5Gvk62MWMxEq0lZu34I+yyzDLC0lRi726s5geI3ExVlH48Guc8Vayl9pyIB83mBs59iK3fEGpXsMTBLubHT5nLdvevOdSleSYl2JPvXpYSjFyUisdUcKbXc0NDb/AEO7/wB+P+TVaeZV61B4ciSS0vNwJ5XufemagoRvlGOK6qkb1Gc+FqOOHT9fzJTcqO9OiuVz1rFLHHWnxsc9aHRVgji3fY3zcqD1r1LwVOH0zTpAx+WHbjPXBI/pXihY5616z4CZv7FsOenmY/76Nc1emo0y6lZzaTPQdYO+e0c4+eHb+RrJq9qrNssef738xWUjESSc/wAVfRZZNvCQv/Wp8rio2ry9SfHelZisOcZw3b3qIs2DzSqzeW/PpXTNiihxIJ604EB8jsagLN60oY4PPaueT0Noo//Z">
            <a:hlinkClick r:id="rId2"/>
          </p:cNvPr>
          <p:cNvSpPr>
            <a:spLocks noChangeAspect="1" noChangeArrowheads="1"/>
          </p:cNvSpPr>
          <p:nvPr/>
        </p:nvSpPr>
        <p:spPr bwMode="auto">
          <a:xfrm>
            <a:off x="18415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62" y="3356992"/>
            <a:ext cx="5116909"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902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是</a:t>
            </a:r>
            <a:r>
              <a:rPr lang="zh-CN" altLang="en-US" dirty="0"/>
              <a:t>指人们在营销过程中采取不同的方式</a:t>
            </a:r>
            <a:r>
              <a:rPr lang="zh-CN" altLang="en-US" dirty="0" smtClean="0"/>
              <a:t>方法。</a:t>
            </a:r>
            <a:endParaRPr lang="en-US" altLang="zh-CN" dirty="0" smtClean="0"/>
          </a:p>
          <a:p>
            <a:r>
              <a:rPr lang="zh-CN" altLang="en-US" dirty="0" smtClean="0"/>
              <a:t>营销模式两</a:t>
            </a:r>
            <a:r>
              <a:rPr lang="zh-CN" altLang="en-US" dirty="0"/>
              <a:t>大主流：</a:t>
            </a:r>
          </a:p>
          <a:p>
            <a:pPr lvl="1"/>
            <a:r>
              <a:rPr lang="zh-CN" altLang="en-US" dirty="0"/>
              <a:t>一是以市场细分法，通过企业管理体系细分延伸归纳出的市场营销</a:t>
            </a:r>
            <a:r>
              <a:rPr lang="zh-CN" altLang="en-US" dirty="0" smtClean="0"/>
              <a:t>模式，</a:t>
            </a:r>
            <a:r>
              <a:rPr lang="zh-CN" altLang="en-US" dirty="0"/>
              <a:t>是以企业为中心构筑的营销</a:t>
            </a:r>
            <a:r>
              <a:rPr lang="zh-CN" altLang="en-US" dirty="0" smtClean="0"/>
              <a:t>体系。</a:t>
            </a:r>
            <a:endParaRPr lang="en-US" altLang="zh-CN" dirty="0" smtClean="0"/>
          </a:p>
          <a:p>
            <a:pPr lvl="1"/>
            <a:r>
              <a:rPr lang="zh-CN" altLang="en-US" dirty="0" smtClean="0"/>
              <a:t>一</a:t>
            </a:r>
            <a:r>
              <a:rPr lang="zh-CN" altLang="en-US" dirty="0"/>
              <a:t>是以客户整合法，通过建立客户价值核心，整合企业各环节资源的整合营销</a:t>
            </a:r>
            <a:r>
              <a:rPr lang="zh-CN" altLang="en-US" dirty="0" smtClean="0"/>
              <a:t>模式，</a:t>
            </a:r>
            <a:r>
              <a:rPr lang="zh-CN" altLang="en-US" dirty="0"/>
              <a:t>是以客户为中心构筑的营销</a:t>
            </a:r>
            <a:r>
              <a:rPr lang="zh-CN" altLang="en-US" dirty="0" smtClean="0"/>
              <a:t>体系。</a:t>
            </a:r>
            <a:endParaRPr lang="zh-CN" altLang="en-US" dirty="0"/>
          </a:p>
        </p:txBody>
      </p:sp>
      <p:sp>
        <p:nvSpPr>
          <p:cNvPr id="2" name="标题 1"/>
          <p:cNvSpPr>
            <a:spLocks noGrp="1"/>
          </p:cNvSpPr>
          <p:nvPr>
            <p:ph type="title"/>
          </p:nvPr>
        </p:nvSpPr>
        <p:spPr/>
        <p:txBody>
          <a:bodyPr/>
          <a:lstStyle/>
          <a:p>
            <a:r>
              <a:rPr lang="zh-CN" altLang="en-US" dirty="0"/>
              <a:t>营销模式</a:t>
            </a:r>
          </a:p>
        </p:txBody>
      </p:sp>
    </p:spTree>
    <p:extLst>
      <p:ext uri="{BB962C8B-B14F-4D97-AF65-F5344CB8AC3E}">
        <p14:creationId xmlns:p14="http://schemas.microsoft.com/office/powerpoint/2010/main" val="361931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营销</a:t>
            </a:r>
            <a:r>
              <a:rPr lang="en-US" altLang="zh-CN" dirty="0" smtClean="0"/>
              <a:t>1.0</a:t>
            </a:r>
            <a:r>
              <a:rPr lang="zh-CN" altLang="en-US" dirty="0" smtClean="0"/>
              <a:t>时代</a:t>
            </a:r>
            <a:endParaRPr lang="en-US" altLang="zh-CN" dirty="0" smtClean="0"/>
          </a:p>
          <a:p>
            <a:pPr lvl="1"/>
            <a:r>
              <a:rPr lang="zh-CN" altLang="en-US" dirty="0" smtClean="0"/>
              <a:t>产品为中心：纯粹的销售，说服的艺术。</a:t>
            </a:r>
            <a:endParaRPr lang="en-US" altLang="zh-CN" dirty="0" smtClean="0"/>
          </a:p>
          <a:p>
            <a:r>
              <a:rPr lang="zh-CN" altLang="en-US" dirty="0" smtClean="0"/>
              <a:t>营销</a:t>
            </a:r>
            <a:r>
              <a:rPr lang="en-US" altLang="zh-CN" dirty="0" smtClean="0"/>
              <a:t>2.0</a:t>
            </a:r>
            <a:r>
              <a:rPr lang="zh-CN" altLang="en-US" dirty="0"/>
              <a:t>时代</a:t>
            </a:r>
            <a:endParaRPr lang="en-US" altLang="zh-CN" dirty="0"/>
          </a:p>
          <a:p>
            <a:pPr lvl="1"/>
            <a:r>
              <a:rPr lang="zh-CN" altLang="en-US" dirty="0" smtClean="0"/>
              <a:t>以消费者为中心：追求与顾客建立紧密联系，不但提供使用功能，还要提供情感价值，吸引用户购买产品。</a:t>
            </a:r>
            <a:endParaRPr lang="en-US" altLang="zh-CN" dirty="0" smtClean="0"/>
          </a:p>
          <a:p>
            <a:r>
              <a:rPr lang="zh-CN" altLang="en-US" dirty="0" smtClean="0"/>
              <a:t>营销</a:t>
            </a:r>
            <a:r>
              <a:rPr lang="en-US" altLang="zh-CN" dirty="0" smtClean="0"/>
              <a:t>3.0</a:t>
            </a:r>
            <a:r>
              <a:rPr lang="zh-CN" altLang="en-US" dirty="0" smtClean="0"/>
              <a:t>时代</a:t>
            </a:r>
            <a:endParaRPr lang="en-US" altLang="zh-CN" dirty="0" smtClean="0"/>
          </a:p>
          <a:p>
            <a:pPr lvl="1"/>
            <a:r>
              <a:rPr lang="zh-CN" altLang="en-US" dirty="0" smtClean="0"/>
              <a:t>以价值观为中心的时代。“交换”与“交易”提升为“互动”与“共鸣”，营销价值主张从“功能与情感的差异化”深化至“精神与价值观的响应”。</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营销模式演进</a:t>
            </a:r>
            <a:endParaRPr lang="zh-CN" altLang="en-US" dirty="0"/>
          </a:p>
        </p:txBody>
      </p:sp>
    </p:spTree>
    <p:extLst>
      <p:ext uri="{BB962C8B-B14F-4D97-AF65-F5344CB8AC3E}">
        <p14:creationId xmlns:p14="http://schemas.microsoft.com/office/powerpoint/2010/main" val="104981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传统企业</a:t>
            </a:r>
            <a:r>
              <a:rPr lang="en-US" altLang="zh-CN" dirty="0" smtClean="0"/>
              <a:t>——</a:t>
            </a:r>
            <a:r>
              <a:rPr lang="zh-CN" altLang="en-US" dirty="0" smtClean="0"/>
              <a:t>顾客（客户）是上帝</a:t>
            </a:r>
            <a:endParaRPr lang="en-US" altLang="zh-CN" dirty="0" smtClean="0"/>
          </a:p>
          <a:p>
            <a:pPr lvl="1"/>
            <a:r>
              <a:rPr lang="zh-CN" altLang="en-US" dirty="0" smtClean="0"/>
              <a:t>是一种二维经济关系，商家只为付费的人提供服务。</a:t>
            </a:r>
            <a:endParaRPr lang="en-US" altLang="zh-CN" dirty="0" smtClean="0"/>
          </a:p>
          <a:p>
            <a:r>
              <a:rPr lang="zh-CN" altLang="en-US" dirty="0" smtClean="0"/>
              <a:t>互联网企业</a:t>
            </a:r>
            <a:r>
              <a:rPr lang="en-US" altLang="zh-CN" dirty="0" smtClean="0"/>
              <a:t>——</a:t>
            </a:r>
            <a:r>
              <a:rPr lang="zh-CN" altLang="en-US" dirty="0" smtClean="0"/>
              <a:t>用户是上帝</a:t>
            </a:r>
            <a:endParaRPr lang="en-US" altLang="zh-CN" dirty="0" smtClean="0"/>
          </a:p>
          <a:p>
            <a:pPr lvl="1"/>
            <a:r>
              <a:rPr lang="zh-CN" altLang="en-US" dirty="0" smtClean="0"/>
              <a:t>凡是使用你的产品和服务的人，都要服务。</a:t>
            </a:r>
            <a:endParaRPr lang="zh-CN" altLang="en-US" dirty="0"/>
          </a:p>
        </p:txBody>
      </p:sp>
      <p:sp>
        <p:nvSpPr>
          <p:cNvPr id="3" name="标题 2"/>
          <p:cNvSpPr>
            <a:spLocks noGrp="1"/>
          </p:cNvSpPr>
          <p:nvPr>
            <p:ph type="title"/>
          </p:nvPr>
        </p:nvSpPr>
        <p:spPr/>
        <p:txBody>
          <a:bodyPr/>
          <a:lstStyle/>
          <a:p>
            <a:r>
              <a:rPr lang="zh-CN" altLang="en-US" dirty="0" smtClean="0"/>
              <a:t>用户与客户</a:t>
            </a:r>
            <a:endParaRPr lang="zh-CN" altLang="en-US" dirty="0"/>
          </a:p>
        </p:txBody>
      </p:sp>
    </p:spTree>
    <p:extLst>
      <p:ext uri="{BB962C8B-B14F-4D97-AF65-F5344CB8AC3E}">
        <p14:creationId xmlns:p14="http://schemas.microsoft.com/office/powerpoint/2010/main" val="57890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消费者拥有指尖上的权利，指头点到谁就是谁。</a:t>
            </a:r>
            <a:endParaRPr lang="en-US" altLang="zh-CN" dirty="0" smtClean="0"/>
          </a:p>
          <a:p>
            <a:r>
              <a:rPr lang="zh-CN" altLang="en-US" dirty="0" smtClean="0"/>
              <a:t>消费者不是去购物，而是在购物。</a:t>
            </a:r>
            <a:endParaRPr lang="en-US" altLang="zh-CN" dirty="0" smtClean="0"/>
          </a:p>
          <a:p>
            <a:pPr marL="109728" indent="0" algn="r">
              <a:buNone/>
            </a:pPr>
            <a:r>
              <a:rPr lang="en-US" altLang="zh-CN" dirty="0"/>
              <a:t>——</a:t>
            </a:r>
            <a:r>
              <a:rPr lang="en-US" altLang="zh-CN" dirty="0" smtClean="0"/>
              <a:t>《</a:t>
            </a:r>
            <a:r>
              <a:rPr lang="zh-CN" altLang="en-US" dirty="0" smtClean="0"/>
              <a:t>决胜移动终端</a:t>
            </a:r>
            <a:r>
              <a:rPr lang="en-US" altLang="zh-CN" dirty="0" smtClean="0"/>
              <a:t>》</a:t>
            </a:r>
            <a:r>
              <a:rPr lang="zh-CN" altLang="en-US" dirty="0" smtClean="0"/>
              <a:t>美国查克</a:t>
            </a:r>
            <a:r>
              <a:rPr lang="en-US" altLang="zh-CN" dirty="0"/>
              <a:t>.</a:t>
            </a:r>
            <a:r>
              <a:rPr lang="zh-CN" altLang="en-US" dirty="0" smtClean="0"/>
              <a:t>马丁</a:t>
            </a:r>
            <a:endParaRPr lang="en-US" altLang="zh-CN" dirty="0" smtClean="0"/>
          </a:p>
          <a:p>
            <a:pPr marL="109728" indent="0" algn="r">
              <a:buNone/>
            </a:pPr>
            <a:endParaRPr lang="en-US" altLang="zh-CN" dirty="0"/>
          </a:p>
          <a:p>
            <a:pPr marL="109728" indent="0">
              <a:buNone/>
            </a:pPr>
            <a:r>
              <a:rPr lang="zh-CN" altLang="en-US" dirty="0" smtClean="0"/>
              <a:t>今天</a:t>
            </a:r>
            <a:r>
              <a:rPr lang="en-US" altLang="zh-CN" dirty="0" smtClean="0"/>
              <a:t>80</a:t>
            </a:r>
            <a:r>
              <a:rPr lang="zh-CN" altLang="en-US" dirty="0" smtClean="0"/>
              <a:t>后已经有超过</a:t>
            </a:r>
            <a:r>
              <a:rPr lang="en-US" altLang="zh-CN" dirty="0" smtClean="0"/>
              <a:t>60%</a:t>
            </a:r>
            <a:r>
              <a:rPr lang="zh-CN" altLang="en-US" dirty="0" smtClean="0"/>
              <a:t>的消费者在网上买东西。倘若你的产品不能在网上卖，那么你已经和</a:t>
            </a:r>
            <a:r>
              <a:rPr lang="en-US" altLang="zh-CN" dirty="0" smtClean="0"/>
              <a:t>60%</a:t>
            </a:r>
            <a:r>
              <a:rPr lang="zh-CN" altLang="en-US" dirty="0" smtClean="0"/>
              <a:t>的消费者没关系。</a:t>
            </a:r>
            <a:endParaRPr lang="en-US" altLang="zh-CN" dirty="0" smtClean="0"/>
          </a:p>
          <a:p>
            <a:pPr marL="109728" indent="0" algn="r">
              <a:buNone/>
            </a:pPr>
            <a:r>
              <a:rPr lang="en-US" altLang="zh-CN" dirty="0" smtClean="0"/>
              <a:t>——</a:t>
            </a:r>
            <a:r>
              <a:rPr lang="zh-CN" altLang="en-US" dirty="0" smtClean="0"/>
              <a:t>六和集团 陈春花</a:t>
            </a:r>
            <a:endParaRPr lang="zh-CN" altLang="en-US" dirty="0"/>
          </a:p>
        </p:txBody>
      </p:sp>
      <p:sp>
        <p:nvSpPr>
          <p:cNvPr id="3" name="标题 2"/>
          <p:cNvSpPr>
            <a:spLocks noGrp="1"/>
          </p:cNvSpPr>
          <p:nvPr>
            <p:ph type="title"/>
          </p:nvPr>
        </p:nvSpPr>
        <p:spPr/>
        <p:txBody>
          <a:bodyPr/>
          <a:lstStyle/>
          <a:p>
            <a:r>
              <a:rPr lang="zh-CN" altLang="en-US" dirty="0" smtClean="0"/>
              <a:t>消费行为的迁徙</a:t>
            </a:r>
            <a:endParaRPr lang="zh-CN" altLang="en-US" dirty="0"/>
          </a:p>
        </p:txBody>
      </p:sp>
    </p:spTree>
    <p:extLst>
      <p:ext uri="{BB962C8B-B14F-4D97-AF65-F5344CB8AC3E}">
        <p14:creationId xmlns:p14="http://schemas.microsoft.com/office/powerpoint/2010/main" val="206758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a:p>
          <a:p>
            <a:r>
              <a:rPr lang="zh-CN" altLang="en-US" dirty="0" smtClean="0"/>
              <a:t>用户消费习惯</a:t>
            </a:r>
            <a:endParaRPr lang="en-US" altLang="zh-CN" dirty="0" smtClean="0"/>
          </a:p>
          <a:p>
            <a:pPr lvl="1"/>
            <a:r>
              <a:rPr lang="zh-CN" altLang="en-US" dirty="0" smtClean="0"/>
              <a:t>时间碎片化</a:t>
            </a:r>
            <a:endParaRPr lang="en-US" altLang="zh-CN" dirty="0" smtClean="0"/>
          </a:p>
          <a:p>
            <a:pPr lvl="1"/>
            <a:r>
              <a:rPr lang="zh-CN" altLang="en-US" dirty="0" smtClean="0"/>
              <a:t>消费理性化</a:t>
            </a:r>
            <a:endParaRPr lang="en-US" altLang="zh-CN" dirty="0" smtClean="0"/>
          </a:p>
          <a:p>
            <a:pPr lvl="1"/>
            <a:r>
              <a:rPr lang="zh-CN" altLang="en-US" dirty="0"/>
              <a:t>信息</a:t>
            </a:r>
            <a:r>
              <a:rPr lang="zh-CN" altLang="en-US" dirty="0" smtClean="0"/>
              <a:t>获取社交化</a:t>
            </a:r>
            <a:endParaRPr lang="en-US" altLang="zh-CN" dirty="0" smtClean="0"/>
          </a:p>
          <a:p>
            <a:pPr lvl="1"/>
            <a:r>
              <a:rPr lang="zh-CN" altLang="en-US" dirty="0" smtClean="0"/>
              <a:t>传播去中心化</a:t>
            </a:r>
            <a:endParaRPr lang="en-US" altLang="zh-CN" dirty="0" smtClean="0"/>
          </a:p>
          <a:p>
            <a:endParaRPr lang="en-US" altLang="zh-CN" dirty="0" smtClean="0"/>
          </a:p>
          <a:p>
            <a:r>
              <a:rPr lang="zh-CN" altLang="en-US" dirty="0"/>
              <a:t>线下时代市场竞争</a:t>
            </a:r>
            <a:r>
              <a:rPr lang="en-US" altLang="zh-CN" dirty="0"/>
              <a:t>——</a:t>
            </a:r>
            <a:r>
              <a:rPr lang="zh-CN" altLang="en-US" dirty="0"/>
              <a:t>地段</a:t>
            </a:r>
            <a:endParaRPr lang="en-US" altLang="zh-CN" dirty="0"/>
          </a:p>
          <a:p>
            <a:r>
              <a:rPr lang="zh-CN" altLang="en-US" dirty="0"/>
              <a:t>互联网时代市场竞争</a:t>
            </a:r>
            <a:r>
              <a:rPr lang="en-US" altLang="zh-CN" dirty="0"/>
              <a:t>——</a:t>
            </a:r>
            <a:r>
              <a:rPr lang="zh-CN" altLang="en-US" dirty="0"/>
              <a:t>流量</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消费行为的迁徙</a:t>
            </a:r>
          </a:p>
        </p:txBody>
      </p:sp>
    </p:spTree>
    <p:extLst>
      <p:ext uri="{BB962C8B-B14F-4D97-AF65-F5344CB8AC3E}">
        <p14:creationId xmlns:p14="http://schemas.microsoft.com/office/powerpoint/2010/main" val="304800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无娱乐，不营销</a:t>
            </a:r>
            <a:endParaRPr lang="en-US" altLang="zh-CN" dirty="0" smtClean="0"/>
          </a:p>
          <a:p>
            <a:pPr lvl="1"/>
            <a:r>
              <a:rPr lang="zh-CN" altLang="en-US" sz="2400" dirty="0"/>
              <a:t>美国零售业营销协会曾经做过一份调查报告，结果显示</a:t>
            </a:r>
            <a:r>
              <a:rPr lang="en-US" altLang="zh-CN" sz="2400" dirty="0"/>
              <a:t>:</a:t>
            </a:r>
            <a:r>
              <a:rPr lang="zh-CN" altLang="en-US" sz="2400" dirty="0"/>
              <a:t>能够提供更多的娱乐活动，超过</a:t>
            </a:r>
            <a:r>
              <a:rPr lang="en-US" altLang="zh-CN" sz="2400" dirty="0"/>
              <a:t>70%</a:t>
            </a:r>
            <a:r>
              <a:rPr lang="zh-CN" altLang="en-US" sz="2400" dirty="0"/>
              <a:t>的客户将会愿意改变购买地点</a:t>
            </a:r>
            <a:r>
              <a:rPr lang="zh-CN" altLang="en-US" sz="2400" dirty="0" smtClean="0"/>
              <a:t>。</a:t>
            </a:r>
            <a:endParaRPr lang="en-US" altLang="zh-CN" sz="2400" dirty="0" smtClean="0"/>
          </a:p>
          <a:p>
            <a:pPr lvl="1"/>
            <a:r>
              <a:rPr lang="zh-CN" altLang="en-US" sz="2400" dirty="0"/>
              <a:t>所有行业都是娱乐行业。</a:t>
            </a:r>
            <a:endParaRPr lang="en-US" altLang="zh-CN" sz="2400" dirty="0"/>
          </a:p>
          <a:p>
            <a:pPr lvl="1" algn="r"/>
            <a:r>
              <a:rPr lang="en-US" altLang="zh-CN" sz="2400" dirty="0"/>
              <a:t>——</a:t>
            </a:r>
            <a:r>
              <a:rPr lang="zh-CN" altLang="en-US" sz="2400" dirty="0"/>
              <a:t>斯科特</a:t>
            </a:r>
            <a:r>
              <a:rPr lang="en-US" altLang="zh-CN" sz="2400" dirty="0"/>
              <a:t>.</a:t>
            </a:r>
            <a:r>
              <a:rPr lang="zh-CN" altLang="en-US" sz="2400" dirty="0"/>
              <a:t>麦克凯恩</a:t>
            </a:r>
            <a:r>
              <a:rPr lang="en-US" altLang="zh-CN" sz="2400" dirty="0"/>
              <a:t>《</a:t>
            </a:r>
            <a:r>
              <a:rPr lang="zh-CN" altLang="en-US" sz="2400" dirty="0"/>
              <a:t>商业秀</a:t>
            </a:r>
            <a:r>
              <a:rPr lang="en-US" altLang="zh-CN" sz="2400" dirty="0"/>
              <a:t>》</a:t>
            </a:r>
          </a:p>
          <a:p>
            <a:pPr lvl="1"/>
            <a:r>
              <a:rPr lang="zh-CN" altLang="en-US" sz="2400" dirty="0" smtClean="0"/>
              <a:t>在互联网喧嚣的时代，任何行业的成长都离不开娱乐要素。</a:t>
            </a:r>
            <a:endParaRPr lang="en-US" altLang="zh-CN" sz="2400" dirty="0" smtClean="0"/>
          </a:p>
          <a:p>
            <a:pPr marL="109728" indent="0" algn="r">
              <a:buNone/>
            </a:pPr>
            <a:r>
              <a:rPr lang="en-US" altLang="zh-CN" sz="2400" dirty="0" smtClean="0"/>
              <a:t>——</a:t>
            </a:r>
            <a:r>
              <a:rPr lang="zh-CN" altLang="en-US" sz="2400" dirty="0" smtClean="0"/>
              <a:t>财经作家 吴晓波</a:t>
            </a:r>
            <a:endParaRPr lang="en-US" altLang="zh-CN" sz="2400" dirty="0" smtClean="0"/>
          </a:p>
          <a:p>
            <a:pPr marL="109728" indent="0" algn="r">
              <a:buNone/>
            </a:pPr>
            <a:endParaRPr lang="en-US" altLang="zh-CN" dirty="0" smtClean="0"/>
          </a:p>
          <a:p>
            <a:r>
              <a:rPr lang="zh-CN" altLang="en-US" dirty="0" smtClean="0"/>
              <a:t>为什么娱乐营销的效果好？</a:t>
            </a:r>
            <a:endParaRPr lang="zh-CN" altLang="en-US" dirty="0"/>
          </a:p>
        </p:txBody>
      </p:sp>
      <p:sp>
        <p:nvSpPr>
          <p:cNvPr id="3" name="标题 2"/>
          <p:cNvSpPr>
            <a:spLocks noGrp="1"/>
          </p:cNvSpPr>
          <p:nvPr>
            <p:ph type="title"/>
          </p:nvPr>
        </p:nvSpPr>
        <p:spPr/>
        <p:txBody>
          <a:bodyPr/>
          <a:lstStyle/>
          <a:p>
            <a:r>
              <a:rPr lang="zh-CN" altLang="en-US" dirty="0"/>
              <a:t>消费行为的迁徙</a:t>
            </a:r>
          </a:p>
        </p:txBody>
      </p:sp>
    </p:spTree>
    <p:extLst>
      <p:ext uri="{BB962C8B-B14F-4D97-AF65-F5344CB8AC3E}">
        <p14:creationId xmlns:p14="http://schemas.microsoft.com/office/powerpoint/2010/main" val="368012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娱乐</a:t>
            </a:r>
            <a:r>
              <a:rPr lang="zh-CN" altLang="en-US" dirty="0" smtClean="0"/>
              <a:t>营销有那些策略呢？</a:t>
            </a:r>
            <a:endParaRPr lang="en-US" altLang="zh-CN" dirty="0" smtClean="0"/>
          </a:p>
          <a:p>
            <a:r>
              <a:rPr lang="zh-CN" altLang="en-US" dirty="0" smtClean="0"/>
              <a:t>定位策略。定位</a:t>
            </a:r>
            <a:r>
              <a:rPr lang="zh-CN" altLang="en-US" dirty="0"/>
              <a:t>策略是指在产品生产之前，企业要明确购买产品的群体，并对他们的消费心理和行为习惯做出</a:t>
            </a:r>
            <a:r>
              <a:rPr lang="zh-CN" altLang="en-US" dirty="0" smtClean="0"/>
              <a:t>分析，然后</a:t>
            </a:r>
            <a:r>
              <a:rPr lang="zh-CN" altLang="en-US" dirty="0"/>
              <a:t>利用产品的娱乐营销给用户带来快乐的体验</a:t>
            </a:r>
            <a:r>
              <a:rPr lang="zh-CN" altLang="en-US" dirty="0" smtClean="0"/>
              <a:t>。</a:t>
            </a:r>
            <a:endParaRPr lang="en-US" altLang="zh-CN" dirty="0" smtClean="0"/>
          </a:p>
          <a:p>
            <a:r>
              <a:rPr lang="zh-CN" altLang="en-US" dirty="0" smtClean="0"/>
              <a:t>拓展</a:t>
            </a:r>
            <a:r>
              <a:rPr lang="zh-CN" altLang="en-US" dirty="0"/>
              <a:t>策略</a:t>
            </a:r>
            <a:r>
              <a:rPr lang="zh-CN" altLang="en-US" dirty="0" smtClean="0"/>
              <a:t>。</a:t>
            </a:r>
            <a:r>
              <a:rPr lang="zh-CN" altLang="en-US" dirty="0"/>
              <a:t>在一项产品获得成功之后，可以继续开发与之相关的产品，给客户创造更多的机会，让他们能够继续享受你所提供的感情上的联系</a:t>
            </a:r>
            <a:r>
              <a:rPr lang="zh-CN" altLang="en-US" dirty="0" smtClean="0"/>
              <a:t>。</a:t>
            </a:r>
            <a:endParaRPr lang="en-US" altLang="zh-CN" dirty="0" smtClean="0"/>
          </a:p>
          <a:p>
            <a:r>
              <a:rPr lang="zh-CN" altLang="en-US" dirty="0" smtClean="0"/>
              <a:t>重复策略。</a:t>
            </a:r>
            <a:endParaRPr lang="en-US" altLang="zh-CN" dirty="0"/>
          </a:p>
          <a:p>
            <a:r>
              <a:rPr lang="zh-CN" altLang="en-US" dirty="0" smtClean="0"/>
              <a:t>升级与重塑策略。</a:t>
            </a:r>
            <a:r>
              <a:rPr lang="zh-CN" altLang="en-US" dirty="0"/>
              <a:t>如果你与客户在感情上建立了联系，他们也将期特体验再次更新。保持神秘感，不断创新是持续成功的关键</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dirty="0"/>
              <a:t>消费行为的迁徙</a:t>
            </a:r>
          </a:p>
        </p:txBody>
      </p:sp>
    </p:spTree>
    <p:extLst>
      <p:ext uri="{BB962C8B-B14F-4D97-AF65-F5344CB8AC3E}">
        <p14:creationId xmlns:p14="http://schemas.microsoft.com/office/powerpoint/2010/main" val="16851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1079</TotalTime>
  <Words>3686</Words>
  <Application>Microsoft Office PowerPoint</Application>
  <PresentationFormat>全屏显示(4:3)</PresentationFormat>
  <Paragraphs>230</Paragraphs>
  <Slides>28</Slides>
  <Notes>20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聚合</vt:lpstr>
      <vt:lpstr>第6讲 互联网转型—营销模式</vt:lpstr>
      <vt:lpstr>主要内容</vt:lpstr>
      <vt:lpstr>营销模式</vt:lpstr>
      <vt:lpstr>营销模式演进</vt:lpstr>
      <vt:lpstr>用户与客户</vt:lpstr>
      <vt:lpstr>消费行为的迁徙</vt:lpstr>
      <vt:lpstr>消费行为的迁徙</vt:lpstr>
      <vt:lpstr>消费行为的迁徙</vt:lpstr>
      <vt:lpstr>消费行为的迁徙</vt:lpstr>
      <vt:lpstr>消费主体</vt:lpstr>
      <vt:lpstr>消费主体</vt:lpstr>
      <vt:lpstr>营销环境</vt:lpstr>
      <vt:lpstr>营销环境</vt:lpstr>
      <vt:lpstr>营销环境</vt:lpstr>
      <vt:lpstr>营销环境</vt:lpstr>
      <vt:lpstr>营销方式—大数据营销</vt:lpstr>
      <vt:lpstr>营销方式——社群营销</vt:lpstr>
      <vt:lpstr>营销方式——社群营销</vt:lpstr>
      <vt:lpstr>社群营销案例</vt:lpstr>
      <vt:lpstr>社群营销案例</vt:lpstr>
      <vt:lpstr>社群营销案例</vt:lpstr>
      <vt:lpstr>社群营销案例</vt:lpstr>
      <vt:lpstr>社群营销案例</vt:lpstr>
      <vt:lpstr>社群营销案例</vt:lpstr>
      <vt:lpstr>社群营销案例</vt:lpstr>
      <vt:lpstr>营销方式——内容营销</vt:lpstr>
      <vt:lpstr>营销方式——内容营销</vt:lpstr>
      <vt:lpstr>营销方式——内容营销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互联网转型—商业模式</dc:title>
  <dc:creator>hxl</dc:creator>
  <cp:lastModifiedBy>hxl</cp:lastModifiedBy>
  <cp:revision>43</cp:revision>
  <dcterms:created xsi:type="dcterms:W3CDTF">2018-08-02T13:13:21Z</dcterms:created>
  <dcterms:modified xsi:type="dcterms:W3CDTF">2018-10-18T10:58:50Z</dcterms:modified>
</cp:coreProperties>
</file>