
<file path=[Content_Types].xml><?xml version="1.0" encoding="utf-8"?>
<Types xmlns="http://schemas.openxmlformats.org/package/2006/content-types">
  <Default Extension="jpeg" ContentType="image/jpeg"/>
  <Default Extension="vml" ContentType="application/vnd.openxmlformats-officedocument.vmlDrawing"/>
  <Default Extension="doc" ContentType="application/msword"/>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5"/>
  </p:notesMasterIdLst>
  <p:sldIdLst>
    <p:sldId id="530" r:id="rId3"/>
    <p:sldId id="262" r:id="rId4"/>
    <p:sldId id="448" r:id="rId5"/>
    <p:sldId id="449" r:id="rId6"/>
    <p:sldId id="450" r:id="rId7"/>
    <p:sldId id="451" r:id="rId8"/>
    <p:sldId id="452" r:id="rId9"/>
    <p:sldId id="453" r:id="rId10"/>
    <p:sldId id="454" r:id="rId11"/>
    <p:sldId id="455" r:id="rId12"/>
    <p:sldId id="264" r:id="rId13"/>
    <p:sldId id="265" r:id="rId14"/>
    <p:sldId id="267" r:id="rId15"/>
    <p:sldId id="268" r:id="rId16"/>
    <p:sldId id="270" r:id="rId17"/>
    <p:sldId id="271" r:id="rId18"/>
    <p:sldId id="272" r:id="rId19"/>
    <p:sldId id="275" r:id="rId20"/>
    <p:sldId id="290" r:id="rId21"/>
    <p:sldId id="456" r:id="rId22"/>
    <p:sldId id="291" r:id="rId23"/>
    <p:sldId id="296" r:id="rId24"/>
    <p:sldId id="303" r:id="rId25"/>
    <p:sldId id="304" r:id="rId26"/>
    <p:sldId id="457" r:id="rId27"/>
    <p:sldId id="458" r:id="rId28"/>
    <p:sldId id="460" r:id="rId29"/>
    <p:sldId id="461" r:id="rId30"/>
    <p:sldId id="462" r:id="rId31"/>
    <p:sldId id="465" r:id="rId32"/>
    <p:sldId id="466" r:id="rId33"/>
    <p:sldId id="470" r:id="rId34"/>
    <p:sldId id="471" r:id="rId35"/>
    <p:sldId id="472" r:id="rId36"/>
    <p:sldId id="482" r:id="rId37"/>
    <p:sldId id="489" r:id="rId38"/>
    <p:sldId id="495" r:id="rId39"/>
    <p:sldId id="510" r:id="rId40"/>
    <p:sldId id="513" r:id="rId41"/>
    <p:sldId id="512" r:id="rId42"/>
    <p:sldId id="514" r:id="rId43"/>
    <p:sldId id="515" r:id="rId44"/>
    <p:sldId id="516" r:id="rId45"/>
    <p:sldId id="517" r:id="rId46"/>
    <p:sldId id="518" r:id="rId47"/>
    <p:sldId id="521" r:id="rId48"/>
    <p:sldId id="519" r:id="rId49"/>
    <p:sldId id="522" r:id="rId50"/>
    <p:sldId id="523" r:id="rId51"/>
    <p:sldId id="524" r:id="rId52"/>
    <p:sldId id="520" r:id="rId53"/>
    <p:sldId id="529" r:id="rId54"/>
    <p:sldId id="528" r:id="rId55"/>
    <p:sldId id="305" r:id="rId56"/>
    <p:sldId id="308" r:id="rId57"/>
    <p:sldId id="310" r:id="rId58"/>
    <p:sldId id="314" r:id="rId59"/>
    <p:sldId id="316" r:id="rId60"/>
    <p:sldId id="317" r:id="rId61"/>
    <p:sldId id="319" r:id="rId62"/>
    <p:sldId id="325" r:id="rId63"/>
    <p:sldId id="362" r:id="rId64"/>
    <p:sldId id="361" r:id="rId65"/>
    <p:sldId id="328" r:id="rId66"/>
    <p:sldId id="329" r:id="rId67"/>
    <p:sldId id="330" r:id="rId68"/>
    <p:sldId id="345" r:id="rId69"/>
    <p:sldId id="346" r:id="rId70"/>
    <p:sldId id="363" r:id="rId71"/>
    <p:sldId id="364" r:id="rId72"/>
    <p:sldId id="358" r:id="rId73"/>
    <p:sldId id="359" r:id="rId74"/>
    <p:sldId id="365" r:id="rId75"/>
    <p:sldId id="366" r:id="rId76"/>
    <p:sldId id="376" r:id="rId77"/>
    <p:sldId id="367" r:id="rId78"/>
    <p:sldId id="370" r:id="rId79"/>
    <p:sldId id="371" r:id="rId80"/>
    <p:sldId id="372" r:id="rId81"/>
    <p:sldId id="373" r:id="rId82"/>
    <p:sldId id="377" r:id="rId83"/>
    <p:sldId id="378" r:id="rId84"/>
    <p:sldId id="379" r:id="rId86"/>
    <p:sldId id="380" r:id="rId87"/>
    <p:sldId id="374" r:id="rId88"/>
    <p:sldId id="279" r:id="rId89"/>
    <p:sldId id="280" r:id="rId90"/>
    <p:sldId id="381" r:id="rId91"/>
    <p:sldId id="281" r:id="rId92"/>
    <p:sldId id="286" r:id="rId93"/>
    <p:sldId id="288" r:id="rId94"/>
    <p:sldId id="289" r:id="rId95"/>
    <p:sldId id="382" r:id="rId96"/>
    <p:sldId id="384" r:id="rId97"/>
    <p:sldId id="388" r:id="rId98"/>
    <p:sldId id="391" r:id="rId99"/>
    <p:sldId id="438" r:id="rId100"/>
    <p:sldId id="436" r:id="rId101"/>
    <p:sldId id="439" r:id="rId102"/>
    <p:sldId id="440" r:id="rId103"/>
    <p:sldId id="441" r:id="rId104"/>
    <p:sldId id="442" r:id="rId105"/>
    <p:sldId id="443" r:id="rId106"/>
    <p:sldId id="444" r:id="rId107"/>
    <p:sldId id="445" r:id="rId108"/>
    <p:sldId id="446" r:id="rId109"/>
    <p:sldId id="447" r:id="rId110"/>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2FDB2607-1784-4EEB-B798-7EB5836EED8A}">
        <p14:showMediaCtrls xmlns:p14="http://schemas.microsoft.com/office/powerpoint/2010/main" val="1"/>
      </p:ext>
    </p:extLst>
  </p:showPr>
  <p:clrMru>
    <a:srgbClr val="FF7C80"/>
    <a:srgbClr val="FF33CC"/>
    <a:srgbClr val="FFFFCC"/>
    <a:srgbClr val="009900"/>
    <a:srgbClr val="FF6600"/>
    <a:srgbClr val="FF0000"/>
    <a:srgbClr val="0066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78" autoAdjust="0"/>
    <p:restoredTop sz="90929"/>
  </p:normalViewPr>
  <p:slideViewPr>
    <p:cSldViewPr>
      <p:cViewPr varScale="1">
        <p:scale>
          <a:sx n="68" d="100"/>
          <a:sy n="68" d="100"/>
        </p:scale>
        <p:origin x="-114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notesMaster" Target="notesMasters/notesMaster1.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3" Type="http://schemas.openxmlformats.org/officeDocument/2006/relationships/tableStyles" Target="tableStyles.xml"/><Relationship Id="rId112" Type="http://schemas.openxmlformats.org/officeDocument/2006/relationships/viewProps" Target="viewProps.xml"/><Relationship Id="rId111" Type="http://schemas.openxmlformats.org/officeDocument/2006/relationships/presProps" Target="presProps.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endParaRPr lang="en-US" altLang="zh-CN"/>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endParaRPr lang="en-US" altLang="zh-CN"/>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endParaRPr lang="en-US" altLang="zh-CN"/>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7E536302-D1BE-422E-A5C8-A98312A06353}"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49B9B02-D407-4777-85D7-973C3B97C5A8}" type="slidenum">
              <a:rPr lang="en-US" altLang="zh-CN"/>
            </a:fld>
            <a:endParaRPr lang="en-US" altLang="zh-CN"/>
          </a:p>
        </p:txBody>
      </p:sp>
    </p:spTree>
  </p:cSld>
  <p:clrMapOvr>
    <a:masterClrMapping/>
  </p:clrMapOvr>
  <p:transition>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DD04DA7-BA56-49C9-A90C-11B68CF1EA6A}" type="slidenum">
              <a:rPr lang="en-US" altLang="zh-CN"/>
            </a:fld>
            <a:endParaRPr lang="en-US" altLang="zh-CN"/>
          </a:p>
        </p:txBody>
      </p:sp>
    </p:spTree>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53E110D-3099-4063-87FC-2EA7ADF0DA5D}" type="slidenum">
              <a:rPr lang="en-US" altLang="zh-CN"/>
            </a:fld>
            <a:endParaRPr lang="en-US" altLang="zh-CN"/>
          </a:p>
        </p:txBody>
      </p:sp>
    </p:spTree>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1A0F906-64C0-4102-B7A4-08B0735D9B13}" type="slidenum">
              <a:rPr lang="en-US" altLang="zh-CN"/>
            </a:fld>
            <a:endParaRPr lang="en-US" altLang="zh-CN"/>
          </a:p>
        </p:txBody>
      </p:sp>
    </p:spTree>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270EF4F-F2DF-4F0E-86C3-0F37BAA919ED}" type="slidenum">
              <a:rPr lang="en-US" altLang="zh-CN"/>
            </a:fld>
            <a:endParaRPr lang="en-US" altLang="zh-CN"/>
          </a:p>
        </p:txBody>
      </p:sp>
    </p:spTree>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6CE2E32-7B4D-4B4A-8139-A317C275AF42}" type="slidenum">
              <a:rPr lang="en-US" altLang="zh-CN"/>
            </a:fld>
            <a:endParaRPr lang="en-US" altLang="zh-CN"/>
          </a:p>
        </p:txBody>
      </p:sp>
    </p:spTree>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0F76C17-501E-4586-9009-654FC222077A}" type="slidenum">
              <a:rPr lang="en-US" altLang="zh-CN"/>
            </a:fld>
            <a:endParaRPr lang="en-US" altLang="zh-CN"/>
          </a:p>
        </p:txBody>
      </p:sp>
    </p:spTree>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6253E1C1-B139-41B2-81B9-351C34B74CF3}" type="slidenum">
              <a:rPr lang="en-US" altLang="zh-CN"/>
            </a:fld>
            <a:endParaRPr lang="en-US" altLang="zh-CN"/>
          </a:p>
        </p:txBody>
      </p:sp>
    </p:spTree>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9BBE6FCA-BD2E-4E7F-83DC-FBF74321E2D7}" type="slidenum">
              <a:rPr lang="en-US" altLang="zh-CN"/>
            </a:fld>
            <a:endParaRPr lang="en-US" altLang="zh-CN"/>
          </a:p>
        </p:txBody>
      </p:sp>
    </p:spTree>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8420B6E-12D6-49FF-9998-C86E0CC286DE}" type="slidenum">
              <a:rPr lang="en-US" altLang="zh-CN"/>
            </a:fld>
            <a:endParaRPr lang="en-US" altLang="zh-CN"/>
          </a:p>
        </p:txBody>
      </p:sp>
    </p:spTree>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FFE4E2B-36D0-43BD-ADBA-AAB48176BE56}" type="slidenum">
              <a:rPr lang="en-US" altLang="zh-CN"/>
            </a:fld>
            <a:endParaRPr lang="en-US" altLang="zh-CN"/>
          </a:p>
        </p:txBody>
      </p:sp>
    </p:spTree>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ln>
          <a:effec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fld id="{1F60BE80-0095-4070-B30F-7D060DD23C36}"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split orient="vert"/>
  </p:transition>
  <p:hf hdr="0" ftr="0" dt="0"/>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slide" Target="slide95.xml"/><Relationship Id="rId7" Type="http://schemas.openxmlformats.org/officeDocument/2006/relationships/slide" Target="slide93.xml"/><Relationship Id="rId6" Type="http://schemas.openxmlformats.org/officeDocument/2006/relationships/slide" Target="slide90.xml"/><Relationship Id="rId5" Type="http://schemas.openxmlformats.org/officeDocument/2006/relationships/slide" Target="slide85.xml"/><Relationship Id="rId4" Type="http://schemas.openxmlformats.org/officeDocument/2006/relationships/slide" Target="slide73.xml"/><Relationship Id="rId3" Type="http://schemas.openxmlformats.org/officeDocument/2006/relationships/slide" Target="slide64.xml"/><Relationship Id="rId2" Type="http://schemas.openxmlformats.org/officeDocument/2006/relationships/slide" Target="slide54.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Document1.doc"/></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9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56.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p:txBody>
          <a:bodyPr/>
          <a:lstStyle/>
          <a:p>
            <a:pPr algn="l">
              <a:spcBef>
                <a:spcPct val="20000"/>
              </a:spcBef>
            </a:pPr>
            <a:r>
              <a:rPr lang="zh-CN" altLang="en-US" sz="2000" b="1" dirty="0" smtClean="0">
                <a:solidFill>
                  <a:srgbClr val="000000"/>
                </a:solidFill>
                <a:ea typeface="楷体_GB2312" pitchFamily="49" charset="-122"/>
              </a:rPr>
              <a:t>复旦大学</a:t>
            </a:r>
            <a:r>
              <a:rPr lang="zh-CN" altLang="en-US" sz="2000" b="1" dirty="0">
                <a:solidFill>
                  <a:srgbClr val="000000"/>
                </a:solidFill>
                <a:ea typeface="楷体_GB2312" pitchFamily="49" charset="-122"/>
              </a:rPr>
              <a:t>计算机系列教材 </a:t>
            </a:r>
            <a:br>
              <a:rPr lang="en-US" altLang="zh-CN" sz="2000" b="1" dirty="0" smtClean="0">
                <a:solidFill>
                  <a:srgbClr val="000000"/>
                </a:solidFill>
                <a:ea typeface="楷体_GB2312" pitchFamily="49" charset="-122"/>
              </a:rPr>
            </a:br>
            <a:r>
              <a:rPr lang="zh-CN" altLang="en-US" sz="2000" b="1" dirty="0" smtClean="0">
                <a:solidFill>
                  <a:srgbClr val="000000"/>
                </a:solidFill>
                <a:ea typeface="楷体_GB2312" pitchFamily="49" charset="-122"/>
              </a:rPr>
              <a:t>         施伯乐（主编）  汪卫  孙未未  张玥杰  陈彤兵  何震瀛  编著</a:t>
            </a:r>
            <a:endParaRPr lang="zh-CN" altLang="en-US" sz="2000" b="1" dirty="0">
              <a:solidFill>
                <a:srgbClr val="000000"/>
              </a:solidFill>
              <a:ea typeface="楷体_GB2312" pitchFamily="49" charset="-122"/>
            </a:endParaRPr>
          </a:p>
        </p:txBody>
      </p:sp>
      <p:sp>
        <p:nvSpPr>
          <p:cNvPr id="787459" name="Rectangle 3"/>
          <p:cNvSpPr>
            <a:spLocks noGrp="1" noChangeArrowheads="1"/>
          </p:cNvSpPr>
          <p:nvPr>
            <p:ph type="body" idx="1"/>
          </p:nvPr>
        </p:nvSpPr>
        <p:spPr>
          <a:xfrm>
            <a:off x="685800" y="1981200"/>
            <a:ext cx="7772400" cy="2590800"/>
          </a:xfrm>
          <a:ln>
            <a:solidFill>
              <a:schemeClr val="tx2"/>
            </a:solidFill>
          </a:ln>
        </p:spPr>
        <p:txBody>
          <a:bodyPr/>
          <a:lstStyle/>
          <a:p>
            <a:pPr>
              <a:buFontTx/>
              <a:buNone/>
            </a:pPr>
            <a:r>
              <a:rPr lang="zh-CN" altLang="en-US" sz="4800" b="1" dirty="0" smtClean="0">
                <a:solidFill>
                  <a:srgbClr val="800000"/>
                </a:solidFill>
                <a:latin typeface="黑体" panose="02010609060101010101" pitchFamily="2" charset="-122"/>
                <a:ea typeface="黑体" panose="02010609060101010101" pitchFamily="2" charset="-122"/>
              </a:rPr>
              <a:t>数据结构教程</a:t>
            </a:r>
            <a:endParaRPr lang="zh-CN" altLang="en-US" sz="4800" b="1" dirty="0">
              <a:solidFill>
                <a:srgbClr val="800000"/>
              </a:solidFill>
              <a:latin typeface="黑体" panose="02010609060101010101" pitchFamily="2" charset="-122"/>
              <a:ea typeface="黑体" panose="02010609060101010101" pitchFamily="2" charset="-122"/>
            </a:endParaRPr>
          </a:p>
          <a:p>
            <a:pPr>
              <a:buFontTx/>
              <a:buNone/>
            </a:pPr>
            <a:r>
              <a:rPr lang="zh-CN" altLang="en-US" sz="2800" b="1" dirty="0">
                <a:solidFill>
                  <a:srgbClr val="800000"/>
                </a:solidFill>
                <a:latin typeface="黑体" panose="02010609060101010101" pitchFamily="2" charset="-122"/>
                <a:ea typeface="黑体" panose="02010609060101010101" pitchFamily="2" charset="-122"/>
              </a:rPr>
              <a:t>（用面向对象方法与</a:t>
            </a:r>
            <a:r>
              <a:rPr lang="en-US" altLang="zh-CN" sz="2800" b="1" dirty="0">
                <a:solidFill>
                  <a:srgbClr val="800000"/>
                </a:solidFill>
                <a:latin typeface="黑体" panose="02010609060101010101" pitchFamily="2" charset="-122"/>
                <a:ea typeface="黑体" panose="02010609060101010101" pitchFamily="2" charset="-122"/>
              </a:rPr>
              <a:t>C++</a:t>
            </a:r>
            <a:r>
              <a:rPr lang="zh-CN" altLang="en-US" sz="2800" b="1" dirty="0">
                <a:solidFill>
                  <a:srgbClr val="800000"/>
                </a:solidFill>
                <a:latin typeface="黑体" panose="02010609060101010101" pitchFamily="2" charset="-122"/>
                <a:ea typeface="黑体" panose="02010609060101010101" pitchFamily="2" charset="-122"/>
              </a:rPr>
              <a:t>描述）</a:t>
            </a:r>
            <a:endParaRPr lang="zh-CN" altLang="en-US" sz="2800" b="1" dirty="0">
              <a:solidFill>
                <a:srgbClr val="800000"/>
              </a:solidFill>
              <a:latin typeface="黑体" panose="02010609060101010101" pitchFamily="2" charset="-122"/>
              <a:ea typeface="黑体" panose="02010609060101010101" pitchFamily="2" charset="-122"/>
            </a:endParaRPr>
          </a:p>
        </p:txBody>
      </p:sp>
    </p:spTree>
  </p:cSld>
  <p:clrMapOvr>
    <a:masterClrMapping/>
  </p:clrMapOvr>
  <p:transition>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2227" name="Rectangle 1027"/>
          <p:cNvSpPr>
            <a:spLocks noGrp="1" noChangeArrowheads="1"/>
          </p:cNvSpPr>
          <p:nvPr>
            <p:ph type="body" idx="1"/>
          </p:nvPr>
        </p:nvSpPr>
        <p:spPr>
          <a:xfrm>
            <a:off x="533400" y="457200"/>
            <a:ext cx="8153400" cy="4114800"/>
          </a:xfrm>
        </p:spPr>
        <p:txBody>
          <a:bodyPr/>
          <a:lstStyle/>
          <a:p>
            <a:pPr algn="just">
              <a:spcBef>
                <a:spcPct val="10000"/>
              </a:spcBef>
              <a:buClr>
                <a:srgbClr val="FF6600"/>
              </a:buClr>
              <a:buSzPct val="55000"/>
              <a:buFont typeface="Wingdings" panose="05000000000000000000" pitchFamily="2" charset="2"/>
              <a:buChar char="n"/>
            </a:pPr>
            <a:r>
              <a:rPr lang="en-US" altLang="zh-CN" b="1" dirty="0">
                <a:solidFill>
                  <a:srgbClr val="CC0000"/>
                </a:solidFill>
                <a:ea typeface="仿宋_GB2312" pitchFamily="49" charset="-122"/>
              </a:rPr>
              <a:t>#define</a:t>
            </a:r>
            <a:r>
              <a:rPr lang="en-US" altLang="zh-CN" b="1" dirty="0">
                <a:ea typeface="仿宋_GB2312" pitchFamily="49" charset="-122"/>
              </a:rPr>
              <a:t> </a:t>
            </a:r>
            <a:r>
              <a:rPr lang="zh-CN" altLang="en-US" b="1" dirty="0">
                <a:ea typeface="仿宋_GB2312" pitchFamily="49" charset="-122"/>
              </a:rPr>
              <a:t>用来定义一个常量或替换</a:t>
            </a:r>
            <a:r>
              <a:rPr lang="zh-CN" altLang="en-US" b="1" dirty="0" smtClean="0">
                <a:ea typeface="仿宋_GB2312" pitchFamily="49" charset="-122"/>
              </a:rPr>
              <a:t>宏，如</a:t>
            </a:r>
            <a:r>
              <a:rPr lang="zh-CN" altLang="en-US" b="1" dirty="0">
                <a:ea typeface="仿宋_GB2312" pitchFamily="49" charset="-122"/>
              </a:rPr>
              <a:t>：</a:t>
            </a:r>
            <a:endParaRPr lang="zh-CN" altLang="en-US" b="1" dirty="0">
              <a:ea typeface="仿宋_GB2312" pitchFamily="49" charset="-122"/>
            </a:endParaRPr>
          </a:p>
          <a:p>
            <a:pPr algn="just">
              <a:spcBef>
                <a:spcPct val="10000"/>
              </a:spcBef>
              <a:buClr>
                <a:srgbClr val="FF6600"/>
              </a:buClr>
              <a:buSzPct val="55000"/>
              <a:buFont typeface="Wingdings" panose="05000000000000000000" pitchFamily="2" charset="2"/>
              <a:buNone/>
            </a:pPr>
            <a:r>
              <a:rPr lang="zh-CN" altLang="en-US" b="1" dirty="0">
                <a:ea typeface="仿宋_GB2312" pitchFamily="49" charset="-122"/>
              </a:rPr>
              <a:t>        </a:t>
            </a:r>
            <a:r>
              <a:rPr lang="en-US" altLang="zh-CN" b="1" dirty="0">
                <a:solidFill>
                  <a:srgbClr val="CC0000"/>
                </a:solidFill>
                <a:ea typeface="仿宋_GB2312" pitchFamily="49" charset="-122"/>
              </a:rPr>
              <a:t>#define </a:t>
            </a:r>
            <a:r>
              <a:rPr lang="en-US" altLang="zh-CN" dirty="0">
                <a:solidFill>
                  <a:srgbClr val="CC0000"/>
                </a:solidFill>
                <a:ea typeface="仿宋_GB2312" pitchFamily="49" charset="-122"/>
              </a:rPr>
              <a:t>size 20</a:t>
            </a:r>
            <a:endParaRPr lang="en-US" altLang="zh-CN" b="1" dirty="0">
              <a:ea typeface="仿宋_GB2312" pitchFamily="49" charset="-122"/>
            </a:endParaRPr>
          </a:p>
          <a:p>
            <a:pPr algn="just">
              <a:spcBef>
                <a:spcPct val="10000"/>
              </a:spcBef>
              <a:buClr>
                <a:srgbClr val="FF6600"/>
              </a:buClr>
              <a:buSzPct val="55000"/>
              <a:buFont typeface="Wingdings" panose="05000000000000000000" pitchFamily="2" charset="2"/>
              <a:buNone/>
            </a:pPr>
            <a:r>
              <a:rPr lang="en-US" altLang="zh-CN" b="1" dirty="0">
                <a:ea typeface="仿宋_GB2312" pitchFamily="49" charset="-122"/>
              </a:rPr>
              <a:t>        </a:t>
            </a:r>
            <a:r>
              <a:rPr lang="en-US" altLang="zh-CN" b="1" dirty="0">
                <a:solidFill>
                  <a:srgbClr val="006600"/>
                </a:solidFill>
                <a:ea typeface="仿宋_GB2312" pitchFamily="49" charset="-122"/>
              </a:rPr>
              <a:t>//</a:t>
            </a:r>
            <a:r>
              <a:rPr lang="zh-CN" altLang="en-US" b="1" dirty="0">
                <a:solidFill>
                  <a:srgbClr val="006600"/>
                </a:solidFill>
                <a:ea typeface="仿宋_GB2312" pitchFamily="49" charset="-122"/>
              </a:rPr>
              <a:t>定义一个常量</a:t>
            </a:r>
            <a:r>
              <a:rPr lang="en-US" altLang="zh-CN" b="1" dirty="0">
                <a:solidFill>
                  <a:srgbClr val="006600"/>
                </a:solidFill>
                <a:ea typeface="仿宋_GB2312" pitchFamily="49" charset="-122"/>
              </a:rPr>
              <a:t>size</a:t>
            </a:r>
            <a:r>
              <a:rPr lang="zh-CN" altLang="en-US" b="1" dirty="0">
                <a:solidFill>
                  <a:srgbClr val="006600"/>
                </a:solidFill>
                <a:ea typeface="仿宋_GB2312" pitchFamily="49" charset="-122"/>
              </a:rPr>
              <a:t>，其值永远为</a:t>
            </a:r>
            <a:r>
              <a:rPr lang="en-US" altLang="zh-CN" b="1" dirty="0">
                <a:solidFill>
                  <a:srgbClr val="006600"/>
                </a:solidFill>
                <a:ea typeface="仿宋_GB2312" pitchFamily="49" charset="-122"/>
              </a:rPr>
              <a:t>20</a:t>
            </a:r>
            <a:r>
              <a:rPr lang="en-US" altLang="zh-CN" b="1" dirty="0">
                <a:ea typeface="仿宋_GB2312" pitchFamily="49" charset="-122"/>
              </a:rPr>
              <a:t>	</a:t>
            </a:r>
            <a:endParaRPr lang="en-US" altLang="zh-CN" b="1" dirty="0">
              <a:ea typeface="仿宋_GB2312" pitchFamily="49" charset="-122"/>
            </a:endParaRPr>
          </a:p>
          <a:p>
            <a:pPr algn="just">
              <a:spcBef>
                <a:spcPct val="10000"/>
              </a:spcBef>
              <a:buClr>
                <a:srgbClr val="FF6600"/>
              </a:buClr>
              <a:buSzPct val="55000"/>
              <a:buFont typeface="Wingdings" panose="05000000000000000000" pitchFamily="2" charset="2"/>
              <a:buNone/>
            </a:pPr>
            <a:r>
              <a:rPr lang="en-US" altLang="zh-CN" b="1" dirty="0">
                <a:ea typeface="仿宋_GB2312" pitchFamily="49" charset="-122"/>
              </a:rPr>
              <a:t>        </a:t>
            </a:r>
            <a:r>
              <a:rPr lang="en-US" altLang="zh-CN" b="1" dirty="0">
                <a:solidFill>
                  <a:srgbClr val="CC0000"/>
                </a:solidFill>
                <a:ea typeface="仿宋_GB2312" pitchFamily="49" charset="-122"/>
              </a:rPr>
              <a:t>#define </a:t>
            </a:r>
            <a:r>
              <a:rPr lang="en-US" altLang="zh-CN" dirty="0">
                <a:solidFill>
                  <a:srgbClr val="CC0000"/>
                </a:solidFill>
                <a:ea typeface="仿宋_GB2312" pitchFamily="49" charset="-122"/>
              </a:rPr>
              <a:t>MAX</a:t>
            </a:r>
            <a:r>
              <a:rPr lang="en-US" altLang="zh-CN" b="1" dirty="0">
                <a:solidFill>
                  <a:srgbClr val="CC0000"/>
                </a:solidFill>
                <a:ea typeface="仿宋_GB2312" pitchFamily="49" charset="-122"/>
              </a:rPr>
              <a:t>(</a:t>
            </a:r>
            <a:r>
              <a:rPr lang="en-US" altLang="zh-CN" dirty="0">
                <a:solidFill>
                  <a:srgbClr val="CC0000"/>
                </a:solidFill>
                <a:ea typeface="仿宋_GB2312" pitchFamily="49" charset="-122"/>
              </a:rPr>
              <a:t>x, y</a:t>
            </a:r>
            <a:r>
              <a:rPr lang="en-US" altLang="zh-CN" b="1" dirty="0">
                <a:solidFill>
                  <a:srgbClr val="CC0000"/>
                </a:solidFill>
                <a:ea typeface="仿宋_GB2312" pitchFamily="49" charset="-122"/>
              </a:rPr>
              <a:t>)</a:t>
            </a:r>
            <a:r>
              <a:rPr lang="en-US" altLang="zh-CN" dirty="0">
                <a:solidFill>
                  <a:srgbClr val="CC0000"/>
                </a:solidFill>
                <a:ea typeface="仿宋_GB2312" pitchFamily="49" charset="-122"/>
              </a:rPr>
              <a:t> </a:t>
            </a:r>
            <a:r>
              <a:rPr lang="en-US" altLang="zh-CN" b="1" dirty="0">
                <a:solidFill>
                  <a:srgbClr val="CC0000"/>
                </a:solidFill>
                <a:ea typeface="仿宋_GB2312" pitchFamily="49" charset="-122"/>
              </a:rPr>
              <a:t>((</a:t>
            </a:r>
            <a:r>
              <a:rPr lang="en-US" altLang="zh-CN" dirty="0" smtClean="0">
                <a:solidFill>
                  <a:srgbClr val="CC0000"/>
                </a:solidFill>
                <a:ea typeface="仿宋_GB2312" pitchFamily="49" charset="-122"/>
              </a:rPr>
              <a:t>x</a:t>
            </a:r>
            <a:r>
              <a:rPr lang="en-US" altLang="zh-CN" b="1" dirty="0" smtClean="0">
                <a:solidFill>
                  <a:srgbClr val="CC0000"/>
                </a:solidFill>
                <a:ea typeface="仿宋_GB2312" pitchFamily="49" charset="-122"/>
              </a:rPr>
              <a:t>&lt;</a:t>
            </a:r>
            <a:r>
              <a:rPr lang="en-US" altLang="zh-CN" dirty="0" smtClean="0">
                <a:solidFill>
                  <a:srgbClr val="CC0000"/>
                </a:solidFill>
                <a:ea typeface="仿宋_GB2312" pitchFamily="49" charset="-122"/>
              </a:rPr>
              <a:t>y</a:t>
            </a:r>
            <a:r>
              <a:rPr lang="en-US" altLang="zh-CN" b="1" dirty="0">
                <a:solidFill>
                  <a:srgbClr val="CC0000"/>
                </a:solidFill>
                <a:ea typeface="仿宋_GB2312" pitchFamily="49" charset="-122"/>
              </a:rPr>
              <a:t>)</a:t>
            </a:r>
            <a:r>
              <a:rPr lang="en-US" altLang="zh-CN" dirty="0">
                <a:solidFill>
                  <a:srgbClr val="CC0000"/>
                </a:solidFill>
                <a:ea typeface="仿宋_GB2312" pitchFamily="49" charset="-122"/>
              </a:rPr>
              <a:t> </a:t>
            </a:r>
            <a:r>
              <a:rPr lang="en-US" altLang="zh-CN" b="1" dirty="0">
                <a:solidFill>
                  <a:srgbClr val="CC0000"/>
                </a:solidFill>
                <a:ea typeface="仿宋_GB2312" pitchFamily="49" charset="-122"/>
              </a:rPr>
              <a:t>?</a:t>
            </a:r>
            <a:r>
              <a:rPr lang="en-US" altLang="zh-CN" dirty="0">
                <a:solidFill>
                  <a:srgbClr val="CC0000"/>
                </a:solidFill>
                <a:ea typeface="仿宋_GB2312" pitchFamily="49" charset="-122"/>
              </a:rPr>
              <a:t> </a:t>
            </a:r>
            <a:r>
              <a:rPr lang="en-US" altLang="zh-CN" dirty="0" smtClean="0">
                <a:solidFill>
                  <a:srgbClr val="CC0000"/>
                </a:solidFill>
                <a:ea typeface="仿宋_GB2312" pitchFamily="49" charset="-122"/>
              </a:rPr>
              <a:t>y</a:t>
            </a:r>
            <a:r>
              <a:rPr lang="en-US" altLang="zh-CN" b="1" dirty="0" smtClean="0">
                <a:solidFill>
                  <a:srgbClr val="CC0000"/>
                </a:solidFill>
                <a:ea typeface="仿宋_GB2312" pitchFamily="49" charset="-122"/>
              </a:rPr>
              <a:t>:</a:t>
            </a:r>
            <a:r>
              <a:rPr lang="en-US" altLang="zh-CN" dirty="0" smtClean="0">
                <a:solidFill>
                  <a:srgbClr val="CC0000"/>
                </a:solidFill>
                <a:ea typeface="仿宋_GB2312" pitchFamily="49" charset="-122"/>
              </a:rPr>
              <a:t>x</a:t>
            </a:r>
            <a:r>
              <a:rPr lang="en-US" altLang="zh-CN" b="1" dirty="0">
                <a:solidFill>
                  <a:srgbClr val="CC0000"/>
                </a:solidFill>
                <a:ea typeface="仿宋_GB2312" pitchFamily="49" charset="-122"/>
              </a:rPr>
              <a:t>)	</a:t>
            </a:r>
            <a:endParaRPr lang="en-US" altLang="zh-CN" b="1" dirty="0">
              <a:solidFill>
                <a:srgbClr val="CC0000"/>
              </a:solidFill>
              <a:ea typeface="仿宋_GB2312" pitchFamily="49" charset="-122"/>
            </a:endParaRPr>
          </a:p>
          <a:p>
            <a:pPr algn="just">
              <a:spcBef>
                <a:spcPct val="10000"/>
              </a:spcBef>
              <a:buClr>
                <a:srgbClr val="FF6600"/>
              </a:buClr>
              <a:buSzPct val="55000"/>
              <a:buFont typeface="Wingdings" panose="05000000000000000000" pitchFamily="2" charset="2"/>
              <a:buNone/>
            </a:pPr>
            <a:r>
              <a:rPr lang="en-US" altLang="zh-CN" b="1" dirty="0">
                <a:solidFill>
                  <a:srgbClr val="CC0000"/>
                </a:solidFill>
                <a:ea typeface="仿宋_GB2312" pitchFamily="49" charset="-122"/>
              </a:rPr>
              <a:t>        </a:t>
            </a:r>
            <a:r>
              <a:rPr lang="en-US" altLang="zh-CN" b="1" dirty="0">
                <a:solidFill>
                  <a:srgbClr val="006600"/>
                </a:solidFill>
                <a:ea typeface="仿宋_GB2312" pitchFamily="49" charset="-122"/>
              </a:rPr>
              <a:t>//</a:t>
            </a:r>
            <a:r>
              <a:rPr lang="zh-CN" altLang="en-US" b="1" dirty="0">
                <a:solidFill>
                  <a:srgbClr val="006600"/>
                </a:solidFill>
                <a:ea typeface="仿宋_GB2312" pitchFamily="49" charset="-122"/>
              </a:rPr>
              <a:t>求</a:t>
            </a:r>
            <a:r>
              <a:rPr lang="en-US" altLang="zh-CN" b="1" dirty="0">
                <a:solidFill>
                  <a:srgbClr val="006600"/>
                </a:solidFill>
                <a:ea typeface="仿宋_GB2312" pitchFamily="49" charset="-122"/>
              </a:rPr>
              <a:t>x, y</a:t>
            </a:r>
            <a:r>
              <a:rPr lang="zh-CN" altLang="en-US" b="1" dirty="0">
                <a:solidFill>
                  <a:srgbClr val="006600"/>
                </a:solidFill>
                <a:ea typeface="仿宋_GB2312" pitchFamily="49" charset="-122"/>
              </a:rPr>
              <a:t>中的最大值</a:t>
            </a:r>
            <a:endParaRPr lang="zh-CN" altLang="en-US" b="1" dirty="0">
              <a:ea typeface="仿宋_GB2312" pitchFamily="49" charset="-122"/>
            </a:endParaRPr>
          </a:p>
          <a:p>
            <a:pPr algn="just">
              <a:spcBef>
                <a:spcPct val="10000"/>
              </a:spcBef>
              <a:buClr>
                <a:srgbClr val="FF6600"/>
              </a:buClr>
              <a:buSzPct val="55000"/>
              <a:buFont typeface="Wingdings" panose="05000000000000000000" pitchFamily="2" charset="2"/>
              <a:buChar char="n"/>
            </a:pPr>
            <a:r>
              <a:rPr lang="zh-CN" altLang="en-US" b="1" dirty="0">
                <a:ea typeface="仿宋_GB2312" pitchFamily="49" charset="-122"/>
              </a:rPr>
              <a:t>经过预编译</a:t>
            </a:r>
            <a:r>
              <a:rPr lang="zh-CN" altLang="en-US" b="1" dirty="0" smtClean="0">
                <a:ea typeface="仿宋_GB2312" pitchFamily="49" charset="-122"/>
              </a:rPr>
              <a:t>后，程序</a:t>
            </a:r>
            <a:r>
              <a:rPr lang="zh-CN" altLang="en-US" b="1" dirty="0">
                <a:ea typeface="仿宋_GB2312" pitchFamily="49" charset="-122"/>
              </a:rPr>
              <a:t>中所有</a:t>
            </a:r>
            <a:r>
              <a:rPr lang="zh-CN" altLang="en-US" b="1" dirty="0" smtClean="0">
                <a:ea typeface="仿宋_GB2312" pitchFamily="49" charset="-122"/>
              </a:rPr>
              <a:t>出现</a:t>
            </a:r>
            <a:r>
              <a:rPr lang="en-US" altLang="zh-CN" b="1" dirty="0" smtClean="0">
                <a:solidFill>
                  <a:srgbClr val="CC0000"/>
                </a:solidFill>
                <a:ea typeface="仿宋_GB2312" pitchFamily="49" charset="-122"/>
              </a:rPr>
              <a:t>size</a:t>
            </a:r>
            <a:r>
              <a:rPr lang="zh-CN" altLang="en-US" b="1" dirty="0" smtClean="0">
                <a:ea typeface="仿宋_GB2312" pitchFamily="49" charset="-122"/>
              </a:rPr>
              <a:t>和 </a:t>
            </a:r>
            <a:r>
              <a:rPr lang="en-US" altLang="zh-CN" b="1" dirty="0">
                <a:solidFill>
                  <a:srgbClr val="CC0000"/>
                </a:solidFill>
                <a:ea typeface="仿宋_GB2312" pitchFamily="49" charset="-122"/>
              </a:rPr>
              <a:t>MAX(</a:t>
            </a:r>
            <a:r>
              <a:rPr lang="en-US" altLang="zh-CN" dirty="0">
                <a:solidFill>
                  <a:srgbClr val="CC0000"/>
                </a:solidFill>
                <a:ea typeface="仿宋_GB2312" pitchFamily="49" charset="-122"/>
              </a:rPr>
              <a:t>x</a:t>
            </a:r>
            <a:r>
              <a:rPr lang="en-US" altLang="zh-CN" b="1" dirty="0">
                <a:solidFill>
                  <a:srgbClr val="CC0000"/>
                </a:solidFill>
                <a:ea typeface="仿宋_GB2312" pitchFamily="49" charset="-122"/>
              </a:rPr>
              <a:t>, </a:t>
            </a:r>
            <a:r>
              <a:rPr lang="en-US" altLang="zh-CN" dirty="0">
                <a:solidFill>
                  <a:srgbClr val="CC0000"/>
                </a:solidFill>
                <a:ea typeface="仿宋_GB2312" pitchFamily="49" charset="-122"/>
              </a:rPr>
              <a:t>y</a:t>
            </a:r>
            <a:r>
              <a:rPr lang="en-US" altLang="zh-CN" b="1" dirty="0" smtClean="0">
                <a:solidFill>
                  <a:srgbClr val="CC0000"/>
                </a:solidFill>
                <a:ea typeface="仿宋_GB2312" pitchFamily="49" charset="-122"/>
              </a:rPr>
              <a:t>)</a:t>
            </a:r>
            <a:r>
              <a:rPr lang="zh-CN" altLang="en-US" b="1" dirty="0" smtClean="0">
                <a:ea typeface="仿宋_GB2312" pitchFamily="49" charset="-122"/>
              </a:rPr>
              <a:t>之</a:t>
            </a:r>
            <a:r>
              <a:rPr lang="zh-CN" altLang="en-US" b="1" dirty="0">
                <a:ea typeface="仿宋_GB2312" pitchFamily="49" charset="-122"/>
              </a:rPr>
              <a:t>处都会被 </a:t>
            </a:r>
            <a:r>
              <a:rPr lang="en-US" altLang="zh-CN" b="1" dirty="0">
                <a:solidFill>
                  <a:srgbClr val="CC0000"/>
                </a:solidFill>
                <a:ea typeface="仿宋_GB2312" pitchFamily="49" charset="-122"/>
              </a:rPr>
              <a:t>20</a:t>
            </a:r>
            <a:r>
              <a:rPr lang="en-US" altLang="zh-CN" b="1" dirty="0">
                <a:ea typeface="仿宋_GB2312" pitchFamily="49" charset="-122"/>
              </a:rPr>
              <a:t> </a:t>
            </a:r>
            <a:r>
              <a:rPr lang="zh-CN" altLang="en-US" b="1" dirty="0" smtClean="0">
                <a:ea typeface="仿宋_GB2312" pitchFamily="49" charset="-122"/>
              </a:rPr>
              <a:t>和</a:t>
            </a:r>
            <a:r>
              <a:rPr lang="en-US" altLang="zh-CN" b="1" dirty="0" smtClean="0">
                <a:solidFill>
                  <a:srgbClr val="CC0000"/>
                </a:solidFill>
                <a:ea typeface="仿宋_GB2312" pitchFamily="49" charset="-122"/>
              </a:rPr>
              <a:t>((</a:t>
            </a:r>
            <a:r>
              <a:rPr lang="en-US" altLang="zh-CN" dirty="0" smtClean="0">
                <a:solidFill>
                  <a:srgbClr val="CC0000"/>
                </a:solidFill>
                <a:ea typeface="仿宋_GB2312" pitchFamily="49" charset="-122"/>
              </a:rPr>
              <a:t>x</a:t>
            </a:r>
            <a:r>
              <a:rPr lang="en-US" altLang="zh-CN" b="1" dirty="0" smtClean="0">
                <a:solidFill>
                  <a:srgbClr val="CC0000"/>
                </a:solidFill>
                <a:ea typeface="仿宋_GB2312" pitchFamily="49" charset="-122"/>
              </a:rPr>
              <a:t>&lt;</a:t>
            </a:r>
            <a:r>
              <a:rPr lang="en-US" altLang="zh-CN" dirty="0" smtClean="0">
                <a:solidFill>
                  <a:srgbClr val="CC0000"/>
                </a:solidFill>
                <a:ea typeface="仿宋_GB2312" pitchFamily="49" charset="-122"/>
              </a:rPr>
              <a:t>y</a:t>
            </a:r>
            <a:r>
              <a:rPr lang="en-US" altLang="zh-CN" b="1" dirty="0">
                <a:solidFill>
                  <a:srgbClr val="CC0000"/>
                </a:solidFill>
                <a:ea typeface="仿宋_GB2312" pitchFamily="49" charset="-122"/>
              </a:rPr>
              <a:t>) ? </a:t>
            </a:r>
            <a:r>
              <a:rPr lang="en-US" altLang="zh-CN" dirty="0" smtClean="0">
                <a:solidFill>
                  <a:srgbClr val="CC0000"/>
                </a:solidFill>
                <a:ea typeface="仿宋_GB2312" pitchFamily="49" charset="-122"/>
              </a:rPr>
              <a:t>y</a:t>
            </a:r>
            <a:r>
              <a:rPr lang="en-US" altLang="zh-CN" b="1" dirty="0" smtClean="0">
                <a:solidFill>
                  <a:srgbClr val="CC0000"/>
                </a:solidFill>
                <a:ea typeface="仿宋_GB2312" pitchFamily="49" charset="-122"/>
              </a:rPr>
              <a:t>:</a:t>
            </a:r>
            <a:r>
              <a:rPr lang="en-US" altLang="zh-CN" dirty="0" smtClean="0">
                <a:solidFill>
                  <a:srgbClr val="CC0000"/>
                </a:solidFill>
                <a:ea typeface="仿宋_GB2312" pitchFamily="49" charset="-122"/>
              </a:rPr>
              <a:t>x</a:t>
            </a:r>
            <a:r>
              <a:rPr lang="en-US" altLang="zh-CN" b="1" dirty="0" smtClean="0">
                <a:solidFill>
                  <a:srgbClr val="CC0000"/>
                </a:solidFill>
                <a:ea typeface="仿宋_GB2312" pitchFamily="49" charset="-122"/>
              </a:rPr>
              <a:t>)</a:t>
            </a:r>
            <a:r>
              <a:rPr lang="en-US" altLang="zh-CN" b="1" dirty="0" smtClean="0">
                <a:ea typeface="仿宋_GB2312" pitchFamily="49" charset="-122"/>
              </a:rPr>
              <a:t> </a:t>
            </a:r>
            <a:r>
              <a:rPr lang="zh-CN" altLang="en-US" b="1" dirty="0" smtClean="0">
                <a:ea typeface="仿宋_GB2312" pitchFamily="49" charset="-122"/>
              </a:rPr>
              <a:t>代替</a:t>
            </a:r>
            <a:r>
              <a:rPr lang="zh-CN" altLang="en-US" b="1" dirty="0">
                <a:ea typeface="仿宋_GB2312" pitchFamily="49" charset="-122"/>
              </a:rPr>
              <a:t>，如：</a:t>
            </a:r>
            <a:endParaRPr lang="zh-CN" altLang="en-US" b="1" dirty="0">
              <a:ea typeface="仿宋_GB2312" pitchFamily="49" charset="-122"/>
            </a:endParaRPr>
          </a:p>
          <a:p>
            <a:pPr algn="just">
              <a:spcBef>
                <a:spcPct val="10000"/>
              </a:spcBef>
              <a:buClr>
                <a:srgbClr val="FF6600"/>
              </a:buClr>
              <a:buSzPct val="55000"/>
              <a:buFont typeface="Wingdings" panose="05000000000000000000" pitchFamily="2" charset="2"/>
              <a:buNone/>
            </a:pPr>
            <a:r>
              <a:rPr lang="zh-CN" altLang="en-US" b="1" dirty="0">
                <a:ea typeface="仿宋_GB2312" pitchFamily="49" charset="-122"/>
              </a:rPr>
              <a:t>	    </a:t>
            </a:r>
            <a:r>
              <a:rPr lang="en-US" altLang="zh-CN" b="1" dirty="0" err="1">
                <a:solidFill>
                  <a:srgbClr val="CC0000"/>
                </a:solidFill>
                <a:ea typeface="仿宋_GB2312" pitchFamily="49" charset="-122"/>
              </a:rPr>
              <a:t>int</a:t>
            </a:r>
            <a:r>
              <a:rPr lang="en-US" altLang="zh-CN" b="1" dirty="0">
                <a:solidFill>
                  <a:srgbClr val="CC0000"/>
                </a:solidFill>
                <a:ea typeface="仿宋_GB2312" pitchFamily="49" charset="-122"/>
              </a:rPr>
              <a:t> </a:t>
            </a:r>
            <a:r>
              <a:rPr lang="en-US" altLang="zh-CN" dirty="0">
                <a:solidFill>
                  <a:srgbClr val="CC0000"/>
                </a:solidFill>
                <a:ea typeface="仿宋_GB2312" pitchFamily="49" charset="-122"/>
              </a:rPr>
              <a:t>array</a:t>
            </a:r>
            <a:r>
              <a:rPr lang="en-US" altLang="zh-CN" b="1" dirty="0">
                <a:solidFill>
                  <a:srgbClr val="CC0000"/>
                </a:solidFill>
                <a:ea typeface="仿宋_GB2312" pitchFamily="49" charset="-122"/>
              </a:rPr>
              <a:t>[</a:t>
            </a:r>
            <a:r>
              <a:rPr lang="en-US" altLang="zh-CN" dirty="0">
                <a:solidFill>
                  <a:srgbClr val="CC0000"/>
                </a:solidFill>
                <a:ea typeface="仿宋_GB2312" pitchFamily="49" charset="-122"/>
              </a:rPr>
              <a:t>size</a:t>
            </a:r>
            <a:r>
              <a:rPr lang="en-US" altLang="zh-CN" b="1" dirty="0" smtClean="0">
                <a:solidFill>
                  <a:srgbClr val="CC0000"/>
                </a:solidFill>
                <a:ea typeface="仿宋_GB2312" pitchFamily="49" charset="-122"/>
              </a:rPr>
              <a:t>];  </a:t>
            </a:r>
            <a:r>
              <a:rPr lang="en-US" altLang="zh-CN" b="1" dirty="0" err="1" smtClean="0">
                <a:solidFill>
                  <a:srgbClr val="CC0000"/>
                </a:solidFill>
                <a:ea typeface="仿宋_GB2312" pitchFamily="49" charset="-122"/>
              </a:rPr>
              <a:t>int</a:t>
            </a:r>
            <a:r>
              <a:rPr lang="en-US" altLang="zh-CN" b="1" dirty="0" smtClean="0">
                <a:solidFill>
                  <a:srgbClr val="CC0000"/>
                </a:solidFill>
                <a:ea typeface="仿宋_GB2312" pitchFamily="49" charset="-122"/>
              </a:rPr>
              <a:t> </a:t>
            </a:r>
            <a:r>
              <a:rPr lang="en-US" altLang="zh-CN" dirty="0" err="1" smtClean="0">
                <a:solidFill>
                  <a:srgbClr val="CC0000"/>
                </a:solidFill>
                <a:ea typeface="仿宋_GB2312" pitchFamily="49" charset="-122"/>
              </a:rPr>
              <a:t>i</a:t>
            </a:r>
            <a:r>
              <a:rPr lang="en-US" altLang="zh-CN" b="1" dirty="0" smtClean="0">
                <a:solidFill>
                  <a:srgbClr val="CC0000"/>
                </a:solidFill>
                <a:ea typeface="仿宋_GB2312" pitchFamily="49" charset="-122"/>
              </a:rPr>
              <a:t>=</a:t>
            </a:r>
            <a:r>
              <a:rPr lang="en-US" altLang="zh-CN" dirty="0" smtClean="0">
                <a:solidFill>
                  <a:srgbClr val="CC0000"/>
                </a:solidFill>
                <a:ea typeface="仿宋_GB2312" pitchFamily="49" charset="-122"/>
              </a:rPr>
              <a:t>MAX</a:t>
            </a:r>
            <a:r>
              <a:rPr lang="en-US" altLang="zh-CN" b="1" dirty="0" smtClean="0">
                <a:solidFill>
                  <a:srgbClr val="CC0000"/>
                </a:solidFill>
                <a:ea typeface="仿宋_GB2312" pitchFamily="49" charset="-122"/>
              </a:rPr>
              <a:t>(</a:t>
            </a:r>
            <a:r>
              <a:rPr lang="en-US" altLang="zh-CN" dirty="0" smtClean="0">
                <a:solidFill>
                  <a:srgbClr val="CC0000"/>
                </a:solidFill>
                <a:ea typeface="仿宋_GB2312" pitchFamily="49" charset="-122"/>
              </a:rPr>
              <a:t>4</a:t>
            </a:r>
            <a:r>
              <a:rPr lang="en-US" altLang="zh-CN" b="1" dirty="0">
                <a:solidFill>
                  <a:srgbClr val="CC0000"/>
                </a:solidFill>
                <a:ea typeface="仿宋_GB2312" pitchFamily="49" charset="-122"/>
              </a:rPr>
              <a:t>,</a:t>
            </a:r>
            <a:r>
              <a:rPr lang="en-US" altLang="zh-CN" dirty="0">
                <a:solidFill>
                  <a:srgbClr val="CC0000"/>
                </a:solidFill>
                <a:ea typeface="仿宋_GB2312" pitchFamily="49" charset="-122"/>
              </a:rPr>
              <a:t> 55</a:t>
            </a:r>
            <a:r>
              <a:rPr lang="en-US" altLang="zh-CN" b="1" dirty="0">
                <a:solidFill>
                  <a:srgbClr val="CC0000"/>
                </a:solidFill>
                <a:ea typeface="仿宋_GB2312" pitchFamily="49" charset="-122"/>
              </a:rPr>
              <a:t>);</a:t>
            </a:r>
            <a:endParaRPr lang="en-US" altLang="zh-CN" b="1" dirty="0">
              <a:ea typeface="仿宋_GB2312" pitchFamily="49" charset="-122"/>
            </a:endParaRPr>
          </a:p>
          <a:p>
            <a:pPr algn="just">
              <a:spcBef>
                <a:spcPct val="10000"/>
              </a:spcBef>
              <a:buClr>
                <a:srgbClr val="FF6600"/>
              </a:buClr>
              <a:buSzPct val="55000"/>
              <a:buFont typeface="Wingdings" panose="05000000000000000000" pitchFamily="2" charset="2"/>
              <a:buChar char="n"/>
            </a:pPr>
            <a:r>
              <a:rPr lang="zh-CN" altLang="en-US" b="1" dirty="0">
                <a:ea typeface="仿宋_GB2312" pitchFamily="49" charset="-122"/>
              </a:rPr>
              <a:t>经预编译后会变为</a:t>
            </a:r>
            <a:endParaRPr lang="zh-CN" altLang="en-US" b="1" dirty="0">
              <a:ea typeface="仿宋_GB2312" pitchFamily="49" charset="-122"/>
            </a:endParaRPr>
          </a:p>
          <a:p>
            <a:pPr algn="just">
              <a:spcBef>
                <a:spcPct val="10000"/>
              </a:spcBef>
              <a:buClr>
                <a:srgbClr val="FF6600"/>
              </a:buClr>
              <a:buSzPct val="55000"/>
              <a:buFont typeface="Wingdings" panose="05000000000000000000" pitchFamily="2" charset="2"/>
              <a:buNone/>
            </a:pPr>
            <a:r>
              <a:rPr lang="zh-CN" altLang="en-US" b="1" dirty="0">
                <a:ea typeface="仿宋_GB2312" pitchFamily="49" charset="-122"/>
              </a:rPr>
              <a:t>  	    </a:t>
            </a:r>
            <a:r>
              <a:rPr lang="en-US" altLang="zh-CN" b="1" dirty="0" err="1">
                <a:solidFill>
                  <a:srgbClr val="CC0000"/>
                </a:solidFill>
                <a:ea typeface="仿宋_GB2312" pitchFamily="49" charset="-122"/>
              </a:rPr>
              <a:t>int</a:t>
            </a:r>
            <a:r>
              <a:rPr lang="en-US" altLang="zh-CN" b="1" dirty="0">
                <a:solidFill>
                  <a:srgbClr val="CC0000"/>
                </a:solidFill>
                <a:ea typeface="仿宋_GB2312" pitchFamily="49" charset="-122"/>
              </a:rPr>
              <a:t> </a:t>
            </a:r>
            <a:r>
              <a:rPr lang="en-US" altLang="zh-CN" dirty="0">
                <a:solidFill>
                  <a:srgbClr val="CC0000"/>
                </a:solidFill>
                <a:ea typeface="仿宋_GB2312" pitchFamily="49" charset="-122"/>
              </a:rPr>
              <a:t>array</a:t>
            </a:r>
            <a:r>
              <a:rPr lang="en-US" altLang="zh-CN" b="1" dirty="0">
                <a:solidFill>
                  <a:srgbClr val="CC0000"/>
                </a:solidFill>
                <a:ea typeface="仿宋_GB2312" pitchFamily="49" charset="-122"/>
              </a:rPr>
              <a:t>[</a:t>
            </a:r>
            <a:r>
              <a:rPr lang="en-US" altLang="zh-CN" dirty="0">
                <a:solidFill>
                  <a:srgbClr val="CC0000"/>
                </a:solidFill>
                <a:ea typeface="仿宋_GB2312" pitchFamily="49" charset="-122"/>
              </a:rPr>
              <a:t>20</a:t>
            </a:r>
            <a:r>
              <a:rPr lang="en-US" altLang="zh-CN" b="1" dirty="0" smtClean="0">
                <a:solidFill>
                  <a:srgbClr val="CC0000"/>
                </a:solidFill>
                <a:ea typeface="仿宋_GB2312" pitchFamily="49" charset="-122"/>
              </a:rPr>
              <a:t>];  </a:t>
            </a:r>
            <a:r>
              <a:rPr lang="en-US" altLang="zh-CN" b="1" dirty="0" err="1" smtClean="0">
                <a:solidFill>
                  <a:srgbClr val="CC0000"/>
                </a:solidFill>
                <a:ea typeface="仿宋_GB2312" pitchFamily="49" charset="-122"/>
              </a:rPr>
              <a:t>int</a:t>
            </a:r>
            <a:r>
              <a:rPr lang="en-US" altLang="zh-CN" b="1" dirty="0" smtClean="0">
                <a:solidFill>
                  <a:srgbClr val="CC0000"/>
                </a:solidFill>
                <a:ea typeface="仿宋_GB2312" pitchFamily="49" charset="-122"/>
              </a:rPr>
              <a:t> </a:t>
            </a:r>
            <a:r>
              <a:rPr lang="en-US" altLang="zh-CN" dirty="0" err="1" smtClean="0">
                <a:solidFill>
                  <a:srgbClr val="CC0000"/>
                </a:solidFill>
                <a:ea typeface="仿宋_GB2312" pitchFamily="49" charset="-122"/>
              </a:rPr>
              <a:t>i</a:t>
            </a:r>
            <a:r>
              <a:rPr lang="en-US" altLang="zh-CN" b="1" dirty="0" smtClean="0">
                <a:solidFill>
                  <a:srgbClr val="CC0000"/>
                </a:solidFill>
                <a:ea typeface="仿宋_GB2312" pitchFamily="49" charset="-122"/>
              </a:rPr>
              <a:t>=((</a:t>
            </a:r>
            <a:r>
              <a:rPr lang="en-US" altLang="zh-CN" dirty="0" smtClean="0">
                <a:solidFill>
                  <a:srgbClr val="CC0000"/>
                </a:solidFill>
                <a:ea typeface="仿宋_GB2312" pitchFamily="49" charset="-122"/>
              </a:rPr>
              <a:t>4</a:t>
            </a:r>
            <a:r>
              <a:rPr lang="en-US" altLang="zh-CN" b="1" dirty="0" smtClean="0">
                <a:solidFill>
                  <a:srgbClr val="CC0000"/>
                </a:solidFill>
                <a:ea typeface="仿宋_GB2312" pitchFamily="49" charset="-122"/>
              </a:rPr>
              <a:t>&lt;</a:t>
            </a:r>
            <a:r>
              <a:rPr lang="en-US" altLang="zh-CN" dirty="0" smtClean="0">
                <a:solidFill>
                  <a:srgbClr val="CC0000"/>
                </a:solidFill>
                <a:ea typeface="仿宋_GB2312" pitchFamily="49" charset="-122"/>
              </a:rPr>
              <a:t>55</a:t>
            </a:r>
            <a:r>
              <a:rPr lang="en-US" altLang="zh-CN" b="1" dirty="0">
                <a:solidFill>
                  <a:srgbClr val="CC0000"/>
                </a:solidFill>
                <a:ea typeface="仿宋_GB2312" pitchFamily="49" charset="-122"/>
              </a:rPr>
              <a:t>)</a:t>
            </a:r>
            <a:r>
              <a:rPr lang="en-US" altLang="zh-CN" dirty="0">
                <a:solidFill>
                  <a:srgbClr val="CC0000"/>
                </a:solidFill>
                <a:ea typeface="仿宋_GB2312" pitchFamily="49" charset="-122"/>
              </a:rPr>
              <a:t> </a:t>
            </a:r>
            <a:r>
              <a:rPr lang="en-US" altLang="zh-CN" b="1" dirty="0">
                <a:solidFill>
                  <a:srgbClr val="CC0000"/>
                </a:solidFill>
                <a:ea typeface="仿宋_GB2312" pitchFamily="49" charset="-122"/>
              </a:rPr>
              <a:t>?</a:t>
            </a:r>
            <a:r>
              <a:rPr lang="en-US" altLang="zh-CN" dirty="0">
                <a:solidFill>
                  <a:srgbClr val="CC0000"/>
                </a:solidFill>
                <a:ea typeface="仿宋_GB2312" pitchFamily="49" charset="-122"/>
              </a:rPr>
              <a:t> </a:t>
            </a:r>
            <a:r>
              <a:rPr lang="en-US" altLang="zh-CN" dirty="0" smtClean="0">
                <a:solidFill>
                  <a:srgbClr val="CC0000"/>
                </a:solidFill>
                <a:ea typeface="仿宋_GB2312" pitchFamily="49" charset="-122"/>
              </a:rPr>
              <a:t>55</a:t>
            </a:r>
            <a:r>
              <a:rPr lang="en-US" altLang="zh-CN" b="1" dirty="0" smtClean="0">
                <a:solidFill>
                  <a:srgbClr val="CC0000"/>
                </a:solidFill>
                <a:ea typeface="仿宋_GB2312" pitchFamily="49" charset="-122"/>
              </a:rPr>
              <a:t>:</a:t>
            </a:r>
            <a:r>
              <a:rPr lang="en-US" altLang="zh-CN" dirty="0" smtClean="0">
                <a:solidFill>
                  <a:srgbClr val="CC0000"/>
                </a:solidFill>
                <a:ea typeface="仿宋_GB2312" pitchFamily="49" charset="-122"/>
              </a:rPr>
              <a:t>4</a:t>
            </a:r>
            <a:r>
              <a:rPr lang="en-US" altLang="zh-CN" b="1" dirty="0">
                <a:solidFill>
                  <a:srgbClr val="CC0000"/>
                </a:solidFill>
                <a:ea typeface="仿宋_GB2312" pitchFamily="49" charset="-122"/>
              </a:rPr>
              <a:t>);</a:t>
            </a:r>
            <a:endParaRPr lang="en-US" altLang="zh-CN" b="1" dirty="0">
              <a:solidFill>
                <a:srgbClr val="CC0000"/>
              </a:solidFill>
              <a:ea typeface="仿宋_GB2312" pitchFamily="49" charset="-122"/>
            </a:endParaRPr>
          </a:p>
        </p:txBody>
      </p:sp>
      <p:sp>
        <p:nvSpPr>
          <p:cNvPr id="3" name="灯片编号占位符 2"/>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6866" name="Text Box 2"/>
          <p:cNvSpPr txBox="1">
            <a:spLocks noChangeArrowheads="1"/>
          </p:cNvSpPr>
          <p:nvPr/>
        </p:nvSpPr>
        <p:spPr bwMode="auto">
          <a:xfrm>
            <a:off x="685800" y="533400"/>
            <a:ext cx="7239000" cy="4546031"/>
          </a:xfrm>
          <a:prstGeom prst="rect">
            <a:avLst/>
          </a:prstGeom>
          <a:noFill/>
          <a:ln w="9525">
            <a:noFill/>
            <a:miter lim="800000"/>
          </a:ln>
          <a:effectLst/>
        </p:spPr>
        <p:txBody>
          <a:bodyPr lIns="112947" tIns="56473" rIns="112947" bIns="56473">
            <a:spAutoFit/>
          </a:bodyPr>
          <a:lstStyle/>
          <a:p>
            <a:pPr defTabSz="1128395"/>
            <a:r>
              <a:rPr lang="zh-CN" altLang="en-US" sz="3200" b="1" dirty="0">
                <a:solidFill>
                  <a:srgbClr val="6600CC"/>
                </a:solidFill>
                <a:effectLst>
                  <a:outerShdw blurRad="38100" dist="38100" dir="2700000" algn="tl">
                    <a:srgbClr val="C0C0C0"/>
                  </a:outerShdw>
                </a:effectLst>
                <a:ea typeface="隶书" panose="02010509060101010101" charset="-122"/>
              </a:rPr>
              <a:t>用模板定义用于排序的数据表类</a:t>
            </a:r>
            <a:endParaRPr lang="zh-CN" altLang="en-US" sz="3200" dirty="0">
              <a:ea typeface="仿宋_GB2312" pitchFamily="49" charset="-122"/>
            </a:endParaRPr>
          </a:p>
          <a:p>
            <a:pPr defTabSz="1128395"/>
            <a:r>
              <a:rPr lang="en-US" altLang="zh-CN" sz="3200" b="1" dirty="0">
                <a:solidFill>
                  <a:srgbClr val="CC0000"/>
                </a:solidFill>
              </a:rPr>
              <a:t>#include &lt;</a:t>
            </a:r>
            <a:r>
              <a:rPr lang="en-US" altLang="zh-CN" sz="3200" b="1" dirty="0" err="1">
                <a:solidFill>
                  <a:srgbClr val="CC0000"/>
                </a:solidFill>
              </a:rPr>
              <a:t>iostream.h</a:t>
            </a:r>
            <a:r>
              <a:rPr lang="en-US" altLang="zh-CN" sz="3200" b="1" dirty="0">
                <a:solidFill>
                  <a:srgbClr val="CC0000"/>
                </a:solidFill>
              </a:rPr>
              <a:t>&gt;</a:t>
            </a:r>
            <a:endParaRPr lang="en-US" altLang="zh-CN" sz="3200" b="1" dirty="0">
              <a:solidFill>
                <a:srgbClr val="CC0000"/>
              </a:solidFill>
            </a:endParaRPr>
          </a:p>
          <a:p>
            <a:pPr defTabSz="1128395"/>
            <a:r>
              <a:rPr lang="en-US" altLang="zh-CN" sz="3200" b="1" dirty="0">
                <a:solidFill>
                  <a:srgbClr val="CC0000"/>
                </a:solidFill>
              </a:rPr>
              <a:t> template &lt;class Type&gt;		</a:t>
            </a:r>
            <a:endParaRPr lang="en-US" altLang="zh-CN" sz="3200" b="1" dirty="0">
              <a:solidFill>
                <a:srgbClr val="CC0000"/>
              </a:solidFill>
            </a:endParaRPr>
          </a:p>
          <a:p>
            <a:pPr defTabSz="1128395"/>
            <a:r>
              <a:rPr lang="en-US" altLang="zh-CN" sz="3200" b="1" dirty="0">
                <a:solidFill>
                  <a:srgbClr val="CC0000"/>
                </a:solidFill>
              </a:rPr>
              <a:t> class </a:t>
            </a:r>
            <a:r>
              <a:rPr lang="en-US" altLang="zh-CN" sz="3200" dirty="0" err="1">
                <a:solidFill>
                  <a:srgbClr val="CC0000"/>
                </a:solidFill>
              </a:rPr>
              <a:t>dataList</a:t>
            </a:r>
            <a:r>
              <a:rPr lang="en-US" altLang="zh-CN" sz="3200" dirty="0">
                <a:solidFill>
                  <a:srgbClr val="CC0000"/>
                </a:solidFill>
              </a:rPr>
              <a:t> </a:t>
            </a:r>
            <a:r>
              <a:rPr lang="en-US" altLang="zh-CN" sz="3200" b="1" dirty="0">
                <a:solidFill>
                  <a:srgbClr val="CC0000"/>
                </a:solidFill>
              </a:rPr>
              <a:t>{			</a:t>
            </a:r>
            <a:endParaRPr lang="en-US" altLang="zh-CN" sz="3200" b="1" dirty="0">
              <a:solidFill>
                <a:srgbClr val="CC0000"/>
              </a:solidFill>
            </a:endParaRPr>
          </a:p>
          <a:p>
            <a:pPr defTabSz="1128395"/>
            <a:r>
              <a:rPr lang="en-US" altLang="zh-CN" sz="3200" b="1" dirty="0">
                <a:solidFill>
                  <a:srgbClr val="CC0000"/>
                </a:solidFill>
              </a:rPr>
              <a:t> </a:t>
            </a:r>
            <a:r>
              <a:rPr lang="zh-CN" altLang="en-US" sz="3200" b="1" dirty="0" smtClean="0">
                <a:solidFill>
                  <a:srgbClr val="CC0000"/>
                </a:solidFill>
              </a:rPr>
              <a:t>  </a:t>
            </a:r>
            <a:r>
              <a:rPr lang="en-US" altLang="zh-CN" sz="3200" b="1" dirty="0" smtClean="0">
                <a:solidFill>
                  <a:srgbClr val="CC0000"/>
                </a:solidFill>
              </a:rPr>
              <a:t>private</a:t>
            </a:r>
            <a:r>
              <a:rPr lang="en-US" altLang="zh-CN" sz="3200" b="1" dirty="0">
                <a:solidFill>
                  <a:srgbClr val="CC0000"/>
                </a:solidFill>
              </a:rPr>
              <a:t>:</a:t>
            </a:r>
            <a:endParaRPr lang="en-US" altLang="zh-CN" sz="3200" b="1" dirty="0">
              <a:solidFill>
                <a:srgbClr val="CC0000"/>
              </a:solidFill>
            </a:endParaRPr>
          </a:p>
          <a:p>
            <a:pPr defTabSz="1128395"/>
            <a:r>
              <a:rPr lang="en-US" altLang="zh-CN" sz="3200" b="1" dirty="0">
                <a:solidFill>
                  <a:srgbClr val="CC0000"/>
                </a:solidFill>
              </a:rPr>
              <a:t>     Type *</a:t>
            </a:r>
            <a:r>
              <a:rPr lang="en-US" altLang="zh-CN" sz="3200" dirty="0">
                <a:solidFill>
                  <a:srgbClr val="CC0000"/>
                </a:solidFill>
              </a:rPr>
              <a:t>Element</a:t>
            </a:r>
            <a:r>
              <a:rPr lang="en-US" altLang="zh-CN" sz="3200" b="1" dirty="0">
                <a:solidFill>
                  <a:srgbClr val="CC0000"/>
                </a:solidFill>
              </a:rPr>
              <a:t>;		</a:t>
            </a:r>
            <a:endParaRPr lang="en-US" altLang="zh-CN" sz="3200" b="1" dirty="0">
              <a:solidFill>
                <a:srgbClr val="CC0000"/>
              </a:solidFill>
            </a:endParaRPr>
          </a:p>
          <a:p>
            <a:pPr defTabSz="1128395"/>
            <a:r>
              <a:rPr lang="en-US" altLang="zh-CN" sz="3200" b="1" dirty="0">
                <a:solidFill>
                  <a:srgbClr val="CC0000"/>
                </a:solidFill>
              </a:rPr>
              <a:t>     </a:t>
            </a:r>
            <a:r>
              <a:rPr lang="en-US" altLang="zh-CN" sz="3200" b="1" dirty="0" err="1">
                <a:solidFill>
                  <a:srgbClr val="CC0000"/>
                </a:solidFill>
              </a:rPr>
              <a:t>int</a:t>
            </a:r>
            <a:r>
              <a:rPr lang="en-US" altLang="zh-CN" sz="3200" b="1" dirty="0">
                <a:solidFill>
                  <a:srgbClr val="CC0000"/>
                </a:solidFill>
              </a:rPr>
              <a:t> </a:t>
            </a:r>
            <a:r>
              <a:rPr lang="en-US" altLang="zh-CN" sz="3200" dirty="0" err="1">
                <a:solidFill>
                  <a:srgbClr val="CC0000"/>
                </a:solidFill>
              </a:rPr>
              <a:t>ArraySize</a:t>
            </a:r>
            <a:r>
              <a:rPr lang="en-US" altLang="zh-CN" sz="3200" b="1" dirty="0">
                <a:solidFill>
                  <a:srgbClr val="CC0000"/>
                </a:solidFill>
              </a:rPr>
              <a:t>;			</a:t>
            </a:r>
            <a:endParaRPr lang="en-US" altLang="zh-CN" sz="3200" b="1" dirty="0">
              <a:solidFill>
                <a:srgbClr val="CC0000"/>
              </a:solidFill>
            </a:endParaRPr>
          </a:p>
          <a:p>
            <a:pPr defTabSz="1128395"/>
            <a:r>
              <a:rPr lang="en-US" altLang="zh-CN" sz="3200" b="1" dirty="0">
                <a:solidFill>
                  <a:srgbClr val="CC0000"/>
                </a:solidFill>
              </a:rPr>
              <a:t>     void </a:t>
            </a:r>
            <a:r>
              <a:rPr lang="en-US" altLang="zh-CN" sz="3200" dirty="0" smtClean="0">
                <a:solidFill>
                  <a:srgbClr val="CC0000"/>
                </a:solidFill>
              </a:rPr>
              <a:t>Swap</a:t>
            </a:r>
            <a:r>
              <a:rPr lang="en-US" altLang="zh-CN" sz="3200" b="1" dirty="0" smtClean="0">
                <a:solidFill>
                  <a:srgbClr val="CC0000"/>
                </a:solidFill>
              </a:rPr>
              <a:t>(</a:t>
            </a:r>
            <a:r>
              <a:rPr lang="en-US" altLang="zh-CN" sz="3200" b="1" dirty="0" err="1" smtClean="0">
                <a:solidFill>
                  <a:srgbClr val="CC0000"/>
                </a:solidFill>
              </a:rPr>
              <a:t>int</a:t>
            </a:r>
            <a:r>
              <a:rPr lang="en-US" altLang="zh-CN" sz="3200" b="1" dirty="0" smtClean="0">
                <a:solidFill>
                  <a:srgbClr val="CC0000"/>
                </a:solidFill>
              </a:rPr>
              <a:t> </a:t>
            </a:r>
            <a:r>
              <a:rPr lang="en-US" altLang="zh-CN" sz="3200" dirty="0">
                <a:solidFill>
                  <a:srgbClr val="CC0000"/>
                </a:solidFill>
              </a:rPr>
              <a:t>m1</a:t>
            </a:r>
            <a:r>
              <a:rPr lang="en-US" altLang="zh-CN" sz="3200" b="1" dirty="0">
                <a:solidFill>
                  <a:srgbClr val="CC0000"/>
                </a:solidFill>
              </a:rPr>
              <a:t>, </a:t>
            </a:r>
            <a:r>
              <a:rPr lang="en-US" altLang="zh-CN" sz="3200" b="1" dirty="0" err="1">
                <a:solidFill>
                  <a:srgbClr val="CC0000"/>
                </a:solidFill>
              </a:rPr>
              <a:t>int</a:t>
            </a:r>
            <a:r>
              <a:rPr lang="en-US" altLang="zh-CN" sz="3200" b="1" dirty="0">
                <a:solidFill>
                  <a:srgbClr val="CC0000"/>
                </a:solidFill>
              </a:rPr>
              <a:t> </a:t>
            </a:r>
            <a:r>
              <a:rPr lang="en-US" altLang="zh-CN" sz="3200" dirty="0">
                <a:solidFill>
                  <a:srgbClr val="CC0000"/>
                </a:solidFill>
              </a:rPr>
              <a:t>m2</a:t>
            </a:r>
            <a:r>
              <a:rPr lang="en-US" altLang="zh-CN" sz="3200" b="1" dirty="0">
                <a:solidFill>
                  <a:srgbClr val="CC0000"/>
                </a:solidFill>
              </a:rPr>
              <a:t>);</a:t>
            </a:r>
            <a:endParaRPr lang="en-US" altLang="zh-CN" sz="3200" b="1" dirty="0">
              <a:solidFill>
                <a:srgbClr val="CC0000"/>
              </a:solidFill>
            </a:endParaRPr>
          </a:p>
          <a:p>
            <a:pPr defTabSz="1128395"/>
            <a:r>
              <a:rPr lang="en-US" altLang="zh-CN" sz="3200" b="1" dirty="0">
                <a:solidFill>
                  <a:srgbClr val="CC0000"/>
                </a:solidFill>
              </a:rPr>
              <a:t>     </a:t>
            </a:r>
            <a:r>
              <a:rPr lang="en-US" altLang="zh-CN" sz="3200" b="1" dirty="0" err="1">
                <a:solidFill>
                  <a:srgbClr val="CC0000"/>
                </a:solidFill>
              </a:rPr>
              <a:t>int</a:t>
            </a:r>
            <a:r>
              <a:rPr lang="en-US" altLang="zh-CN" sz="3200" b="1" dirty="0">
                <a:solidFill>
                  <a:srgbClr val="CC0000"/>
                </a:solidFill>
              </a:rPr>
              <a:t> </a:t>
            </a:r>
            <a:r>
              <a:rPr lang="en-US" altLang="zh-CN" sz="3200" dirty="0" err="1" smtClean="0">
                <a:solidFill>
                  <a:srgbClr val="CC0000"/>
                </a:solidFill>
              </a:rPr>
              <a:t>MaxKey</a:t>
            </a:r>
            <a:r>
              <a:rPr lang="en-US" altLang="zh-CN" sz="3200" b="1" dirty="0" smtClean="0">
                <a:solidFill>
                  <a:srgbClr val="CC0000"/>
                </a:solidFill>
              </a:rPr>
              <a:t>(</a:t>
            </a:r>
            <a:r>
              <a:rPr lang="en-US" altLang="zh-CN" sz="3200" b="1" dirty="0" err="1" smtClean="0">
                <a:solidFill>
                  <a:srgbClr val="CC0000"/>
                </a:solidFill>
              </a:rPr>
              <a:t>int</a:t>
            </a:r>
            <a:r>
              <a:rPr lang="en-US" altLang="zh-CN" sz="3200" b="1" dirty="0" smtClean="0">
                <a:solidFill>
                  <a:srgbClr val="CC0000"/>
                </a:solidFill>
              </a:rPr>
              <a:t> </a:t>
            </a:r>
            <a:r>
              <a:rPr lang="en-US" altLang="zh-CN" sz="3200" dirty="0">
                <a:solidFill>
                  <a:srgbClr val="CC0000"/>
                </a:solidFill>
              </a:rPr>
              <a:t>low</a:t>
            </a:r>
            <a:r>
              <a:rPr lang="en-US" altLang="zh-CN" sz="3200" b="1" dirty="0">
                <a:solidFill>
                  <a:srgbClr val="CC0000"/>
                </a:solidFill>
              </a:rPr>
              <a:t>, </a:t>
            </a:r>
            <a:r>
              <a:rPr lang="en-US" altLang="zh-CN" sz="3200" b="1" dirty="0" err="1">
                <a:solidFill>
                  <a:srgbClr val="CC0000"/>
                </a:solidFill>
              </a:rPr>
              <a:t>int</a:t>
            </a:r>
            <a:r>
              <a:rPr lang="en-US" altLang="zh-CN" sz="3200" b="1" dirty="0">
                <a:solidFill>
                  <a:srgbClr val="CC0000"/>
                </a:solidFill>
              </a:rPr>
              <a:t> </a:t>
            </a:r>
            <a:r>
              <a:rPr lang="en-US" altLang="zh-CN" sz="3200" dirty="0">
                <a:solidFill>
                  <a:srgbClr val="CC0000"/>
                </a:solidFill>
              </a:rPr>
              <a:t>high</a:t>
            </a:r>
            <a:r>
              <a:rPr lang="en-US" altLang="zh-CN" sz="3200" b="1" dirty="0">
                <a:solidFill>
                  <a:srgbClr val="CC0000"/>
                </a:solidFill>
              </a:rPr>
              <a:t>);</a:t>
            </a:r>
            <a:endParaRPr lang="en-US" altLang="zh-CN" sz="3200" dirty="0">
              <a:solidFill>
                <a:srgbClr val="CC0000"/>
              </a:solidFill>
            </a:endParaRPr>
          </a:p>
        </p:txBody>
      </p:sp>
      <p:sp>
        <p:nvSpPr>
          <p:cNvPr id="3" name="灯片编号占位符 2"/>
          <p:cNvSpPr>
            <a:spLocks noGrp="1"/>
          </p:cNvSpPr>
          <p:nvPr>
            <p:ph type="sldNum" sz="quarter" idx="12"/>
          </p:nvPr>
        </p:nvSpPr>
        <p:spPr/>
        <p:txBody>
          <a:bodyPr/>
          <a:lstStyle/>
          <a:p>
            <a:fld id="{9BBE6FCA-BD2E-4E7F-83DC-FBF74321E2D7}" type="slidenum">
              <a:rPr lang="en-US" altLang="zh-CN" smtClean="0"/>
            </a:fld>
            <a:endParaRPr lang="en-US" altLang="zh-CN"/>
          </a:p>
        </p:txBody>
      </p:sp>
    </p:spTree>
  </p:cSld>
  <p:clrMapOvr>
    <a:masterClrMapping/>
  </p:clrMapOvr>
  <p:transition>
    <p:split/>
  </p:transition>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7890" name="Text Box 2"/>
          <p:cNvSpPr txBox="1">
            <a:spLocks noChangeArrowheads="1"/>
          </p:cNvSpPr>
          <p:nvPr/>
        </p:nvSpPr>
        <p:spPr bwMode="auto">
          <a:xfrm>
            <a:off x="323528" y="692696"/>
            <a:ext cx="9144000" cy="4988560"/>
          </a:xfrm>
          <a:prstGeom prst="rect">
            <a:avLst/>
          </a:prstGeom>
          <a:noFill/>
          <a:ln w="9525">
            <a:noFill/>
            <a:miter lim="800000"/>
          </a:ln>
          <a:effectLst/>
        </p:spPr>
        <p:txBody>
          <a:bodyPr lIns="112947" tIns="56473" rIns="112947" bIns="56473">
            <a:spAutoFit/>
          </a:bodyPr>
          <a:lstStyle/>
          <a:p>
            <a:pPr defTabSz="1128395"/>
            <a:r>
              <a:rPr lang="zh-CN" altLang="zh-CN" sz="3200" b="1" dirty="0"/>
              <a:t> </a:t>
            </a:r>
            <a:r>
              <a:rPr lang="en-US" altLang="zh-CN" sz="3200" b="1" dirty="0">
                <a:solidFill>
                  <a:srgbClr val="CC0000"/>
                </a:solidFill>
              </a:rPr>
              <a:t>public:</a:t>
            </a:r>
            <a:endParaRPr lang="en-US" altLang="zh-CN" sz="3200" b="1" dirty="0">
              <a:solidFill>
                <a:srgbClr val="CC0000"/>
              </a:solidFill>
            </a:endParaRPr>
          </a:p>
          <a:p>
            <a:pPr defTabSz="1128395"/>
            <a:r>
              <a:rPr lang="en-US" altLang="zh-CN" sz="3200" dirty="0">
                <a:solidFill>
                  <a:srgbClr val="CC0000"/>
                </a:solidFill>
              </a:rPr>
              <a:t>      </a:t>
            </a:r>
            <a:r>
              <a:rPr lang="en-US" altLang="zh-CN" sz="3200" dirty="0" err="1" smtClean="0">
                <a:solidFill>
                  <a:srgbClr val="CC0000"/>
                </a:solidFill>
              </a:rPr>
              <a:t>dataList</a:t>
            </a:r>
            <a:r>
              <a:rPr lang="en-US" altLang="zh-CN" sz="3200" b="1" dirty="0" smtClean="0">
                <a:solidFill>
                  <a:srgbClr val="CC0000"/>
                </a:solidFill>
              </a:rPr>
              <a:t>(</a:t>
            </a:r>
            <a:r>
              <a:rPr lang="en-US" altLang="zh-CN" sz="3200" b="1" dirty="0" err="1" smtClean="0">
                <a:solidFill>
                  <a:srgbClr val="CC0000"/>
                </a:solidFill>
              </a:rPr>
              <a:t>int</a:t>
            </a:r>
            <a:r>
              <a:rPr lang="en-US" altLang="zh-CN" sz="3200" b="1" dirty="0" smtClean="0">
                <a:solidFill>
                  <a:srgbClr val="CC0000"/>
                </a:solidFill>
              </a:rPr>
              <a:t> </a:t>
            </a:r>
            <a:r>
              <a:rPr lang="en-US" altLang="zh-CN" sz="3200" dirty="0" smtClean="0">
                <a:solidFill>
                  <a:srgbClr val="CC0000"/>
                </a:solidFill>
              </a:rPr>
              <a:t>size</a:t>
            </a:r>
            <a:r>
              <a:rPr lang="en-US" altLang="zh-CN" sz="3200" b="1" dirty="0" smtClean="0">
                <a:solidFill>
                  <a:srgbClr val="CC0000"/>
                </a:solidFill>
              </a:rPr>
              <a:t>=</a:t>
            </a:r>
            <a:r>
              <a:rPr lang="en-US" altLang="zh-CN" sz="3200" dirty="0" smtClean="0">
                <a:solidFill>
                  <a:srgbClr val="CC0000"/>
                </a:solidFill>
              </a:rPr>
              <a:t>10</a:t>
            </a:r>
            <a:r>
              <a:rPr lang="en-US" altLang="zh-CN" sz="3200" b="1" dirty="0">
                <a:solidFill>
                  <a:srgbClr val="CC0000"/>
                </a:solidFill>
              </a:rPr>
              <a:t>)</a:t>
            </a:r>
            <a:r>
              <a:rPr lang="en-US" altLang="zh-CN" sz="3200" dirty="0">
                <a:solidFill>
                  <a:srgbClr val="CC0000"/>
                </a:solidFill>
              </a:rPr>
              <a:t> </a:t>
            </a:r>
            <a:r>
              <a:rPr lang="en-US" altLang="zh-CN" sz="3200" b="1" dirty="0">
                <a:solidFill>
                  <a:srgbClr val="CC0000"/>
                </a:solidFill>
              </a:rPr>
              <a:t>:</a:t>
            </a:r>
            <a:r>
              <a:rPr lang="en-US" altLang="zh-CN" sz="3200" dirty="0">
                <a:solidFill>
                  <a:srgbClr val="CC0000"/>
                </a:solidFill>
              </a:rPr>
              <a:t> </a:t>
            </a:r>
            <a:r>
              <a:rPr lang="en-US" altLang="zh-CN" sz="3200" dirty="0" err="1" smtClean="0">
                <a:solidFill>
                  <a:srgbClr val="CC0000"/>
                </a:solidFill>
              </a:rPr>
              <a:t>ArraySize</a:t>
            </a:r>
            <a:r>
              <a:rPr lang="en-US" altLang="zh-CN" sz="3200" b="1" dirty="0" smtClean="0">
                <a:solidFill>
                  <a:srgbClr val="CC0000"/>
                </a:solidFill>
              </a:rPr>
              <a:t>(</a:t>
            </a:r>
            <a:r>
              <a:rPr lang="en-US" altLang="zh-CN" sz="3200" dirty="0" smtClean="0">
                <a:solidFill>
                  <a:srgbClr val="CC0000"/>
                </a:solidFill>
              </a:rPr>
              <a:t>size</a:t>
            </a:r>
            <a:r>
              <a:rPr lang="en-US" altLang="zh-CN" sz="3200" b="1" dirty="0">
                <a:solidFill>
                  <a:srgbClr val="CC0000"/>
                </a:solidFill>
              </a:rPr>
              <a:t>)</a:t>
            </a:r>
            <a:r>
              <a:rPr lang="en-US" altLang="zh-CN" sz="3200" dirty="0">
                <a:solidFill>
                  <a:srgbClr val="CC0000"/>
                </a:solidFill>
              </a:rPr>
              <a:t>, </a:t>
            </a:r>
            <a:endParaRPr lang="en-US" altLang="zh-CN" sz="3200" dirty="0">
              <a:solidFill>
                <a:srgbClr val="CC0000"/>
              </a:solidFill>
            </a:endParaRPr>
          </a:p>
          <a:p>
            <a:pPr defTabSz="1128395"/>
            <a:r>
              <a:rPr lang="en-US" altLang="zh-CN" sz="3200" dirty="0">
                <a:solidFill>
                  <a:srgbClr val="CC0000"/>
                </a:solidFill>
              </a:rPr>
              <a:t>            Element </a:t>
            </a:r>
            <a:r>
              <a:rPr lang="en-US" altLang="zh-CN" sz="3200" b="1" dirty="0">
                <a:solidFill>
                  <a:srgbClr val="CC0000"/>
                </a:solidFill>
              </a:rPr>
              <a:t>(new</a:t>
            </a:r>
            <a:r>
              <a:rPr lang="en-US" altLang="zh-CN" sz="3200" dirty="0">
                <a:solidFill>
                  <a:srgbClr val="CC0000"/>
                </a:solidFill>
              </a:rPr>
              <a:t> </a:t>
            </a:r>
            <a:r>
              <a:rPr lang="en-US" altLang="zh-CN" sz="3200" b="1" dirty="0">
                <a:solidFill>
                  <a:srgbClr val="CC0000"/>
                </a:solidFill>
              </a:rPr>
              <a:t>Type</a:t>
            </a:r>
            <a:r>
              <a:rPr lang="en-US" altLang="zh-CN" sz="3200" dirty="0">
                <a:solidFill>
                  <a:srgbClr val="CC0000"/>
                </a:solidFill>
              </a:rPr>
              <a:t> </a:t>
            </a:r>
            <a:r>
              <a:rPr lang="en-US" altLang="zh-CN" sz="3200" b="1" dirty="0">
                <a:solidFill>
                  <a:srgbClr val="CC0000"/>
                </a:solidFill>
              </a:rPr>
              <a:t>[</a:t>
            </a:r>
            <a:r>
              <a:rPr lang="en-US" altLang="zh-CN" sz="3200" dirty="0">
                <a:solidFill>
                  <a:srgbClr val="CC0000"/>
                </a:solidFill>
              </a:rPr>
              <a:t>Size</a:t>
            </a:r>
            <a:r>
              <a:rPr lang="en-US" altLang="zh-CN" sz="3200" b="1" dirty="0">
                <a:solidFill>
                  <a:srgbClr val="CC0000"/>
                </a:solidFill>
              </a:rPr>
              <a:t>])</a:t>
            </a:r>
            <a:r>
              <a:rPr lang="en-US" altLang="zh-CN" sz="3200" dirty="0">
                <a:solidFill>
                  <a:srgbClr val="CC0000"/>
                </a:solidFill>
              </a:rPr>
              <a:t> </a:t>
            </a:r>
            <a:r>
              <a:rPr lang="en-US" altLang="zh-CN" sz="3200" b="1" dirty="0">
                <a:solidFill>
                  <a:srgbClr val="CC0000"/>
                </a:solidFill>
              </a:rPr>
              <a:t>{ } </a:t>
            </a:r>
            <a:endParaRPr lang="en-US" altLang="zh-CN" sz="3200" b="1" dirty="0">
              <a:solidFill>
                <a:srgbClr val="CC0000"/>
              </a:solidFill>
            </a:endParaRPr>
          </a:p>
          <a:p>
            <a:pPr defTabSz="1128395"/>
            <a:r>
              <a:rPr lang="en-US" altLang="zh-CN" sz="3200" dirty="0">
                <a:solidFill>
                  <a:srgbClr val="CC0000"/>
                </a:solidFill>
              </a:rPr>
              <a:t>      ~</a:t>
            </a:r>
            <a:r>
              <a:rPr lang="en-US" altLang="zh-CN" sz="3200" dirty="0" err="1" smtClean="0">
                <a:solidFill>
                  <a:srgbClr val="CC0000"/>
                </a:solidFill>
              </a:rPr>
              <a:t>dataList</a:t>
            </a:r>
            <a:r>
              <a:rPr lang="en-US" altLang="zh-CN" sz="3200" b="1" dirty="0" smtClean="0">
                <a:solidFill>
                  <a:srgbClr val="CC0000"/>
                </a:solidFill>
              </a:rPr>
              <a:t>(</a:t>
            </a:r>
            <a:r>
              <a:rPr lang="en-US" altLang="zh-CN" sz="3200" dirty="0" smtClean="0">
                <a:solidFill>
                  <a:srgbClr val="CC0000"/>
                </a:solidFill>
              </a:rPr>
              <a:t> </a:t>
            </a:r>
            <a:r>
              <a:rPr lang="en-US" altLang="zh-CN" sz="3200" b="1" dirty="0">
                <a:solidFill>
                  <a:srgbClr val="CC0000"/>
                </a:solidFill>
              </a:rPr>
              <a:t>)</a:t>
            </a:r>
            <a:r>
              <a:rPr lang="en-US" altLang="zh-CN" sz="3200" dirty="0">
                <a:solidFill>
                  <a:srgbClr val="CC0000"/>
                </a:solidFill>
              </a:rPr>
              <a:t> </a:t>
            </a:r>
            <a:r>
              <a:rPr lang="en-US" altLang="zh-CN" sz="3200" b="1" dirty="0" smtClean="0">
                <a:solidFill>
                  <a:srgbClr val="CC0000"/>
                </a:solidFill>
              </a:rPr>
              <a:t>{</a:t>
            </a:r>
            <a:r>
              <a:rPr lang="zh-CN" altLang="en-US" sz="3200" b="1" dirty="0" smtClean="0">
                <a:solidFill>
                  <a:srgbClr val="CC0000"/>
                </a:solidFill>
              </a:rPr>
              <a:t> </a:t>
            </a:r>
            <a:r>
              <a:rPr lang="en-US" altLang="zh-CN" sz="3200" b="1" dirty="0" smtClean="0">
                <a:solidFill>
                  <a:srgbClr val="CC0000"/>
                </a:solidFill>
              </a:rPr>
              <a:t>delete </a:t>
            </a:r>
            <a:r>
              <a:rPr lang="en-US" altLang="zh-CN" sz="3200" b="1" dirty="0">
                <a:solidFill>
                  <a:srgbClr val="CC0000"/>
                </a:solidFill>
              </a:rPr>
              <a:t>[ ]</a:t>
            </a:r>
            <a:r>
              <a:rPr lang="en-US" altLang="zh-CN" sz="3200" dirty="0">
                <a:solidFill>
                  <a:srgbClr val="CC0000"/>
                </a:solidFill>
              </a:rPr>
              <a:t> Element</a:t>
            </a:r>
            <a:r>
              <a:rPr lang="en-US" altLang="zh-CN" sz="3200" b="1" dirty="0" smtClean="0">
                <a:solidFill>
                  <a:srgbClr val="CC0000"/>
                </a:solidFill>
              </a:rPr>
              <a:t>;</a:t>
            </a:r>
            <a:r>
              <a:rPr lang="zh-CN" altLang="en-US" sz="3200" b="1" dirty="0" smtClean="0">
                <a:solidFill>
                  <a:srgbClr val="CC0000"/>
                </a:solidFill>
              </a:rPr>
              <a:t> </a:t>
            </a:r>
            <a:r>
              <a:rPr lang="en-US" altLang="zh-CN" sz="3200" b="1" dirty="0" smtClean="0">
                <a:solidFill>
                  <a:srgbClr val="CC0000"/>
                </a:solidFill>
              </a:rPr>
              <a:t>}</a:t>
            </a:r>
            <a:r>
              <a:rPr lang="en-US" altLang="zh-CN" sz="3200" b="1" dirty="0">
                <a:solidFill>
                  <a:srgbClr val="CC0000"/>
                </a:solidFill>
              </a:rPr>
              <a:t>	</a:t>
            </a:r>
            <a:endParaRPr lang="en-US" altLang="zh-CN" sz="3200" b="1" dirty="0">
              <a:solidFill>
                <a:srgbClr val="CC0000"/>
              </a:solidFill>
            </a:endParaRPr>
          </a:p>
          <a:p>
            <a:pPr defTabSz="1128395"/>
            <a:r>
              <a:rPr lang="en-US" altLang="zh-CN" sz="3200" b="1" dirty="0">
                <a:solidFill>
                  <a:srgbClr val="CC0000"/>
                </a:solidFill>
              </a:rPr>
              <a:t>      void </a:t>
            </a:r>
            <a:r>
              <a:rPr lang="en-US" altLang="zh-CN" sz="3200" dirty="0" smtClean="0">
                <a:solidFill>
                  <a:srgbClr val="CC0000"/>
                </a:solidFill>
              </a:rPr>
              <a:t>Sort</a:t>
            </a:r>
            <a:r>
              <a:rPr lang="en-US" altLang="zh-CN" sz="3200" b="1" dirty="0" smtClean="0">
                <a:solidFill>
                  <a:srgbClr val="CC0000"/>
                </a:solidFill>
              </a:rPr>
              <a:t>( </a:t>
            </a:r>
            <a:r>
              <a:rPr lang="en-US" altLang="zh-CN" sz="3200" b="1" dirty="0">
                <a:solidFill>
                  <a:srgbClr val="CC0000"/>
                </a:solidFill>
              </a:rPr>
              <a:t>);				</a:t>
            </a:r>
            <a:endParaRPr lang="en-US" altLang="zh-CN" sz="3200" b="1" dirty="0">
              <a:solidFill>
                <a:srgbClr val="CC0000"/>
              </a:solidFill>
            </a:endParaRPr>
          </a:p>
          <a:p>
            <a:pPr defTabSz="1128395"/>
            <a:r>
              <a:rPr lang="en-US" altLang="zh-CN" sz="3200" b="1" dirty="0">
                <a:solidFill>
                  <a:srgbClr val="CC0000"/>
                </a:solidFill>
              </a:rPr>
              <a:t>      friend </a:t>
            </a:r>
            <a:r>
              <a:rPr lang="en-US" altLang="zh-CN" sz="3200" b="1" dirty="0" err="1" smtClean="0">
                <a:solidFill>
                  <a:srgbClr val="CC0000"/>
                </a:solidFill>
              </a:rPr>
              <a:t>ostream</a:t>
            </a:r>
            <a:r>
              <a:rPr lang="zh-CN" altLang="en-US" sz="3200" b="1" dirty="0" smtClean="0">
                <a:solidFill>
                  <a:srgbClr val="CC0000"/>
                </a:solidFill>
              </a:rPr>
              <a:t> </a:t>
            </a:r>
            <a:r>
              <a:rPr lang="en-US" altLang="zh-CN" sz="3200" b="1" dirty="0" smtClean="0">
                <a:solidFill>
                  <a:srgbClr val="CC0000"/>
                </a:solidFill>
              </a:rPr>
              <a:t>&amp; </a:t>
            </a:r>
            <a:r>
              <a:rPr lang="en-US" altLang="zh-CN" sz="3200" b="1" dirty="0">
                <a:solidFill>
                  <a:srgbClr val="CC0000"/>
                </a:solidFill>
              </a:rPr>
              <a:t>operator &lt;&lt; </a:t>
            </a:r>
            <a:r>
              <a:rPr lang="en-US" altLang="zh-CN" sz="3200" b="1" dirty="0" smtClean="0">
                <a:solidFill>
                  <a:srgbClr val="CC0000"/>
                </a:solidFill>
              </a:rPr>
              <a:t>(</a:t>
            </a:r>
            <a:r>
              <a:rPr lang="en-US" altLang="zh-CN" sz="3200" b="1" dirty="0" err="1" smtClean="0">
                <a:solidFill>
                  <a:srgbClr val="CC0000"/>
                </a:solidFill>
              </a:rPr>
              <a:t>ostream</a:t>
            </a:r>
            <a:r>
              <a:rPr lang="en-US" altLang="zh-CN" sz="3200" b="1" dirty="0" smtClean="0">
                <a:solidFill>
                  <a:srgbClr val="CC0000"/>
                </a:solidFill>
              </a:rPr>
              <a:t> </a:t>
            </a:r>
            <a:endParaRPr lang="en-US" altLang="zh-CN" sz="3200" b="1" dirty="0" smtClean="0">
              <a:solidFill>
                <a:srgbClr val="CC0000"/>
              </a:solidFill>
            </a:endParaRPr>
          </a:p>
          <a:p>
            <a:pPr defTabSz="1128395"/>
            <a:r>
              <a:rPr lang="en-US" altLang="zh-CN" sz="3200" b="1" dirty="0" smtClean="0">
                <a:solidFill>
                  <a:srgbClr val="CC0000"/>
                </a:solidFill>
              </a:rPr>
              <a:t>            &amp;</a:t>
            </a:r>
            <a:r>
              <a:rPr lang="en-US" altLang="zh-CN" sz="3200" dirty="0" err="1" smtClean="0">
                <a:solidFill>
                  <a:srgbClr val="CC0000"/>
                </a:solidFill>
              </a:rPr>
              <a:t>outStream</a:t>
            </a:r>
            <a:r>
              <a:rPr lang="en-US" altLang="zh-CN" sz="3200" b="1" dirty="0">
                <a:solidFill>
                  <a:srgbClr val="CC0000"/>
                </a:solidFill>
              </a:rPr>
              <a:t>, </a:t>
            </a:r>
            <a:r>
              <a:rPr lang="en-US" altLang="zh-CN" sz="3200" dirty="0" err="1" smtClean="0">
                <a:solidFill>
                  <a:srgbClr val="CC0000"/>
                </a:solidFill>
              </a:rPr>
              <a:t>dataList</a:t>
            </a:r>
            <a:r>
              <a:rPr lang="en-US" altLang="zh-CN" sz="3200" dirty="0" smtClean="0">
                <a:solidFill>
                  <a:srgbClr val="CC0000"/>
                </a:solidFill>
              </a:rPr>
              <a:t> </a:t>
            </a:r>
            <a:r>
              <a:rPr lang="en-US" altLang="zh-CN" sz="3200" b="1" dirty="0" smtClean="0">
                <a:solidFill>
                  <a:srgbClr val="CC0000"/>
                </a:solidFill>
              </a:rPr>
              <a:t>&lt;</a:t>
            </a:r>
            <a:r>
              <a:rPr lang="en-US" altLang="zh-CN" sz="3200" b="1" dirty="0">
                <a:solidFill>
                  <a:srgbClr val="CC0000"/>
                </a:solidFill>
              </a:rPr>
              <a:t>Type</a:t>
            </a:r>
            <a:r>
              <a:rPr lang="en-US" altLang="zh-CN" sz="3200" b="1" dirty="0" smtClean="0">
                <a:solidFill>
                  <a:srgbClr val="CC0000"/>
                </a:solidFill>
              </a:rPr>
              <a:t>&gt; &amp;</a:t>
            </a:r>
            <a:r>
              <a:rPr lang="en-US" altLang="zh-CN" sz="3200" dirty="0" err="1" smtClean="0">
                <a:solidFill>
                  <a:srgbClr val="CC0000"/>
                </a:solidFill>
              </a:rPr>
              <a:t>outList</a:t>
            </a:r>
            <a:r>
              <a:rPr lang="en-US" altLang="zh-CN" sz="3200" dirty="0">
                <a:solidFill>
                  <a:srgbClr val="CC0000"/>
                </a:solidFill>
              </a:rPr>
              <a:t>)</a:t>
            </a:r>
            <a:r>
              <a:rPr lang="en-US" altLang="zh-CN" sz="3200" b="1" dirty="0">
                <a:solidFill>
                  <a:srgbClr val="CC0000"/>
                </a:solidFill>
              </a:rPr>
              <a:t>;</a:t>
            </a:r>
            <a:endParaRPr lang="en-US" altLang="zh-CN" sz="3200" b="1" dirty="0">
              <a:solidFill>
                <a:srgbClr val="CC0000"/>
              </a:solidFill>
            </a:endParaRPr>
          </a:p>
          <a:p>
            <a:pPr defTabSz="1128395"/>
            <a:r>
              <a:rPr lang="en-US" altLang="zh-CN" sz="3200" b="1" dirty="0">
                <a:solidFill>
                  <a:srgbClr val="CC0000"/>
                </a:solidFill>
              </a:rPr>
              <a:t>      friend </a:t>
            </a:r>
            <a:r>
              <a:rPr lang="en-US" altLang="zh-CN" sz="3200" b="1" dirty="0" err="1" smtClean="0">
                <a:solidFill>
                  <a:srgbClr val="CC0000"/>
                </a:solidFill>
              </a:rPr>
              <a:t>istream</a:t>
            </a:r>
            <a:r>
              <a:rPr lang="en-US" altLang="zh-CN" sz="3200" b="1" dirty="0" smtClean="0">
                <a:solidFill>
                  <a:srgbClr val="CC0000"/>
                </a:solidFill>
              </a:rPr>
              <a:t> &amp; </a:t>
            </a:r>
            <a:r>
              <a:rPr lang="en-US" altLang="zh-CN" sz="3200" b="1" dirty="0">
                <a:solidFill>
                  <a:srgbClr val="CC0000"/>
                </a:solidFill>
              </a:rPr>
              <a:t>operator &gt;&gt; (</a:t>
            </a:r>
            <a:r>
              <a:rPr lang="en-US" altLang="zh-CN" sz="3200" b="1" dirty="0" err="1" smtClean="0">
                <a:solidFill>
                  <a:srgbClr val="CC0000"/>
                </a:solidFill>
              </a:rPr>
              <a:t>istream</a:t>
            </a:r>
            <a:endParaRPr lang="en-US" altLang="zh-CN" sz="3200" b="1" dirty="0" smtClean="0">
              <a:solidFill>
                <a:srgbClr val="CC0000"/>
              </a:solidFill>
            </a:endParaRPr>
          </a:p>
          <a:p>
            <a:pPr defTabSz="1128395"/>
            <a:r>
              <a:rPr lang="en-US" altLang="zh-CN" sz="3200" b="1" dirty="0" smtClean="0">
                <a:solidFill>
                  <a:srgbClr val="CC0000"/>
                </a:solidFill>
              </a:rPr>
              <a:t>            &amp;</a:t>
            </a:r>
            <a:r>
              <a:rPr lang="en-US" altLang="zh-CN" sz="3200" dirty="0" err="1" smtClean="0">
                <a:solidFill>
                  <a:srgbClr val="CC0000"/>
                </a:solidFill>
              </a:rPr>
              <a:t>inStream</a:t>
            </a:r>
            <a:r>
              <a:rPr lang="en-US" altLang="zh-CN" sz="3200" b="1" dirty="0">
                <a:solidFill>
                  <a:srgbClr val="CC0000"/>
                </a:solidFill>
              </a:rPr>
              <a:t>, </a:t>
            </a:r>
            <a:r>
              <a:rPr lang="en-US" altLang="zh-CN" sz="3200" dirty="0" err="1" smtClean="0">
                <a:solidFill>
                  <a:srgbClr val="CC0000"/>
                </a:solidFill>
              </a:rPr>
              <a:t>dataList</a:t>
            </a:r>
            <a:r>
              <a:rPr lang="en-US" altLang="zh-CN" sz="3200" dirty="0" smtClean="0">
                <a:solidFill>
                  <a:srgbClr val="CC0000"/>
                </a:solidFill>
              </a:rPr>
              <a:t> </a:t>
            </a:r>
            <a:r>
              <a:rPr lang="en-US" altLang="zh-CN" sz="3200" b="1" dirty="0" smtClean="0">
                <a:solidFill>
                  <a:srgbClr val="CC0000"/>
                </a:solidFill>
              </a:rPr>
              <a:t>&lt;</a:t>
            </a:r>
            <a:r>
              <a:rPr lang="en-US" altLang="zh-CN" sz="3200" b="1" dirty="0">
                <a:solidFill>
                  <a:srgbClr val="CC0000"/>
                </a:solidFill>
              </a:rPr>
              <a:t>Type</a:t>
            </a:r>
            <a:r>
              <a:rPr lang="en-US" altLang="zh-CN" sz="3200" b="1" dirty="0" smtClean="0">
                <a:solidFill>
                  <a:srgbClr val="CC0000"/>
                </a:solidFill>
              </a:rPr>
              <a:t>&gt; &amp;</a:t>
            </a:r>
            <a:r>
              <a:rPr lang="en-US" altLang="zh-CN" sz="3200" dirty="0" err="1" smtClean="0">
                <a:solidFill>
                  <a:srgbClr val="CC0000"/>
                </a:solidFill>
              </a:rPr>
              <a:t>inList</a:t>
            </a:r>
            <a:r>
              <a:rPr lang="en-US" altLang="zh-CN" sz="3200" dirty="0">
                <a:solidFill>
                  <a:srgbClr val="CC0000"/>
                </a:solidFill>
              </a:rPr>
              <a:t>)</a:t>
            </a:r>
            <a:r>
              <a:rPr lang="en-US" altLang="zh-CN" sz="3200" b="1" dirty="0">
                <a:solidFill>
                  <a:srgbClr val="CC0000"/>
                </a:solidFill>
              </a:rPr>
              <a:t>;</a:t>
            </a:r>
            <a:endParaRPr lang="en-US" altLang="zh-CN" sz="3200" dirty="0">
              <a:solidFill>
                <a:srgbClr val="CC0000"/>
              </a:solidFill>
            </a:endParaRPr>
          </a:p>
          <a:p>
            <a:pPr defTabSz="1128395"/>
            <a:r>
              <a:rPr lang="en-US" altLang="zh-CN" sz="3200" b="1" dirty="0">
                <a:solidFill>
                  <a:srgbClr val="CC0000"/>
                </a:solidFill>
              </a:rPr>
              <a:t> </a:t>
            </a:r>
            <a:r>
              <a:rPr lang="en-US" altLang="zh-CN" sz="3200" b="1" dirty="0" smtClean="0">
                <a:solidFill>
                  <a:srgbClr val="CC0000"/>
                </a:solidFill>
              </a:rPr>
              <a:t>}; </a:t>
            </a:r>
            <a:endParaRPr lang="en-US" altLang="zh-CN" sz="3200" dirty="0"/>
          </a:p>
        </p:txBody>
      </p:sp>
      <p:sp>
        <p:nvSpPr>
          <p:cNvPr id="3" name="灯片编号占位符 2"/>
          <p:cNvSpPr>
            <a:spLocks noGrp="1"/>
          </p:cNvSpPr>
          <p:nvPr>
            <p:ph type="sldNum" sz="quarter" idx="12"/>
          </p:nvPr>
        </p:nvSpPr>
        <p:spPr/>
        <p:txBody>
          <a:bodyPr/>
          <a:lstStyle/>
          <a:p>
            <a:fld id="{9BBE6FCA-BD2E-4E7F-83DC-FBF74321E2D7}" type="slidenum">
              <a:rPr lang="en-US" altLang="zh-CN" smtClean="0"/>
            </a:fld>
            <a:endParaRPr lang="en-US" altLang="zh-CN"/>
          </a:p>
        </p:txBody>
      </p:sp>
    </p:spTree>
  </p:cSld>
  <p:clrMapOvr>
    <a:masterClrMapping/>
  </p:clrMapOvr>
  <p:transition>
    <p:split/>
  </p:transition>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8914" name="Text Box 2"/>
          <p:cNvSpPr txBox="1">
            <a:spLocks noChangeArrowheads="1"/>
          </p:cNvSpPr>
          <p:nvPr/>
        </p:nvSpPr>
        <p:spPr bwMode="auto">
          <a:xfrm>
            <a:off x="611560" y="980728"/>
            <a:ext cx="8343900" cy="4546031"/>
          </a:xfrm>
          <a:prstGeom prst="rect">
            <a:avLst/>
          </a:prstGeom>
          <a:noFill/>
          <a:ln w="9525">
            <a:noFill/>
            <a:miter lim="800000"/>
          </a:ln>
          <a:effectLst/>
        </p:spPr>
        <p:txBody>
          <a:bodyPr lIns="112947" tIns="56473" rIns="112947" bIns="56473">
            <a:spAutoFit/>
          </a:bodyPr>
          <a:lstStyle/>
          <a:p>
            <a:pPr defTabSz="1128395"/>
            <a:r>
              <a:rPr lang="zh-CN" altLang="en-US" sz="3200" b="1" dirty="0">
                <a:solidFill>
                  <a:srgbClr val="6600CC"/>
                </a:solidFill>
                <a:effectLst>
                  <a:outerShdw blurRad="38100" dist="38100" dir="2700000" algn="tl">
                    <a:srgbClr val="C0C0C0"/>
                  </a:outerShdw>
                </a:effectLst>
                <a:ea typeface="隶书" panose="02010509060101010101" charset="-122"/>
              </a:rPr>
              <a:t>类中所有操作作为模板函数的实现</a:t>
            </a:r>
            <a:endParaRPr lang="zh-CN" altLang="en-US" sz="3200" b="1" dirty="0">
              <a:ea typeface="仿宋_GB2312" pitchFamily="49" charset="-122"/>
            </a:endParaRPr>
          </a:p>
          <a:p>
            <a:pPr defTabSz="1128395"/>
            <a:r>
              <a:rPr lang="en-US" altLang="zh-CN" sz="3200" b="1" dirty="0">
                <a:solidFill>
                  <a:srgbClr val="CC0000"/>
                </a:solidFill>
              </a:rPr>
              <a:t>#include</a:t>
            </a:r>
            <a:r>
              <a:rPr lang="en-US" altLang="zh-CN" sz="3200" dirty="0">
                <a:solidFill>
                  <a:srgbClr val="CC0000"/>
                </a:solidFill>
              </a:rPr>
              <a:t> </a:t>
            </a:r>
            <a:r>
              <a:rPr lang="en-US" altLang="zh-CN" sz="3200" b="1" dirty="0">
                <a:solidFill>
                  <a:srgbClr val="CC0000"/>
                </a:solidFill>
              </a:rPr>
              <a:t>“</a:t>
            </a:r>
            <a:r>
              <a:rPr lang="en-US" altLang="zh-CN" sz="3200" dirty="0" err="1">
                <a:solidFill>
                  <a:srgbClr val="CC0000"/>
                </a:solidFill>
              </a:rPr>
              <a:t>datalist.h</a:t>
            </a:r>
            <a:r>
              <a:rPr lang="en-US" altLang="zh-CN" sz="3200" b="1" dirty="0">
                <a:solidFill>
                  <a:srgbClr val="CC0000"/>
                </a:solidFill>
              </a:rPr>
              <a:t>”</a:t>
            </a:r>
            <a:endParaRPr lang="en-US" altLang="zh-CN" sz="3200" b="1" dirty="0">
              <a:solidFill>
                <a:srgbClr val="CC0000"/>
              </a:solidFill>
            </a:endParaRPr>
          </a:p>
          <a:p>
            <a:pPr defTabSz="1128395"/>
            <a:r>
              <a:rPr lang="en-US" altLang="zh-CN" sz="3200" b="1" dirty="0" smtClean="0">
                <a:solidFill>
                  <a:srgbClr val="CC0000"/>
                </a:solidFill>
              </a:rPr>
              <a:t>template </a:t>
            </a:r>
            <a:r>
              <a:rPr lang="en-US" altLang="zh-CN" sz="3200" b="1" dirty="0">
                <a:solidFill>
                  <a:srgbClr val="CC0000"/>
                </a:solidFill>
              </a:rPr>
              <a:t>&lt;class Type&gt; void </a:t>
            </a:r>
            <a:r>
              <a:rPr lang="en-US" altLang="zh-CN" sz="3200" dirty="0" err="1">
                <a:solidFill>
                  <a:srgbClr val="CC0000"/>
                </a:solidFill>
              </a:rPr>
              <a:t>dataList</a:t>
            </a:r>
            <a:r>
              <a:rPr lang="en-US" altLang="zh-CN" sz="3200" b="1" dirty="0">
                <a:solidFill>
                  <a:srgbClr val="CC0000"/>
                </a:solidFill>
              </a:rPr>
              <a:t> </a:t>
            </a:r>
            <a:endParaRPr lang="en-US" altLang="zh-CN" sz="3200" b="1" dirty="0">
              <a:solidFill>
                <a:srgbClr val="CC0000"/>
              </a:solidFill>
            </a:endParaRPr>
          </a:p>
          <a:p>
            <a:pPr defTabSz="1128395"/>
            <a:r>
              <a:rPr lang="en-US" altLang="zh-CN" sz="3200" b="1" dirty="0">
                <a:solidFill>
                  <a:srgbClr val="CC0000"/>
                </a:solidFill>
              </a:rPr>
              <a:t>  &lt;Type</a:t>
            </a:r>
            <a:r>
              <a:rPr lang="en-US" altLang="zh-CN" sz="3200" dirty="0">
                <a:solidFill>
                  <a:srgbClr val="CC0000"/>
                </a:solidFill>
              </a:rPr>
              <a:t>&gt;</a:t>
            </a:r>
            <a:r>
              <a:rPr lang="en-US" altLang="zh-CN" sz="3200" b="1" dirty="0">
                <a:solidFill>
                  <a:srgbClr val="CC0000"/>
                </a:solidFill>
              </a:rPr>
              <a:t> :: </a:t>
            </a:r>
            <a:r>
              <a:rPr lang="en-US" altLang="zh-CN" sz="3200" dirty="0" smtClean="0">
                <a:solidFill>
                  <a:srgbClr val="CC0000"/>
                </a:solidFill>
              </a:rPr>
              <a:t>Swap</a:t>
            </a:r>
            <a:r>
              <a:rPr lang="en-US" altLang="zh-CN" sz="3200" b="1" dirty="0" smtClean="0">
                <a:solidFill>
                  <a:srgbClr val="CC0000"/>
                </a:solidFill>
              </a:rPr>
              <a:t>(</a:t>
            </a:r>
            <a:r>
              <a:rPr lang="en-US" altLang="zh-CN" sz="3200" b="1" dirty="0" err="1" smtClean="0">
                <a:solidFill>
                  <a:srgbClr val="CC0000"/>
                </a:solidFill>
              </a:rPr>
              <a:t>int</a:t>
            </a:r>
            <a:r>
              <a:rPr lang="en-US" altLang="zh-CN" sz="3200" b="1" dirty="0" smtClean="0">
                <a:solidFill>
                  <a:srgbClr val="CC0000"/>
                </a:solidFill>
              </a:rPr>
              <a:t> </a:t>
            </a:r>
            <a:r>
              <a:rPr lang="en-US" altLang="zh-CN" sz="3200" dirty="0">
                <a:solidFill>
                  <a:srgbClr val="CC0000"/>
                </a:solidFill>
              </a:rPr>
              <a:t>m1</a:t>
            </a:r>
            <a:r>
              <a:rPr lang="en-US" altLang="zh-CN" sz="3200" b="1" dirty="0">
                <a:solidFill>
                  <a:srgbClr val="CC0000"/>
                </a:solidFill>
              </a:rPr>
              <a:t>,  </a:t>
            </a:r>
            <a:r>
              <a:rPr lang="en-US" altLang="zh-CN" sz="3200" b="1" dirty="0" err="1">
                <a:solidFill>
                  <a:srgbClr val="CC0000"/>
                </a:solidFill>
              </a:rPr>
              <a:t>int</a:t>
            </a:r>
            <a:r>
              <a:rPr lang="en-US" altLang="zh-CN" sz="3200" b="1" dirty="0">
                <a:solidFill>
                  <a:srgbClr val="CC0000"/>
                </a:solidFill>
              </a:rPr>
              <a:t> </a:t>
            </a:r>
            <a:r>
              <a:rPr lang="en-US" altLang="zh-CN" sz="3200" dirty="0">
                <a:solidFill>
                  <a:srgbClr val="CC0000"/>
                </a:solidFill>
              </a:rPr>
              <a:t>m2</a:t>
            </a:r>
            <a:r>
              <a:rPr lang="en-US" altLang="zh-CN" sz="3200" b="1" dirty="0">
                <a:solidFill>
                  <a:srgbClr val="CC0000"/>
                </a:solidFill>
              </a:rPr>
              <a:t>)</a:t>
            </a:r>
            <a:r>
              <a:rPr lang="en-US" altLang="zh-CN" sz="3200" dirty="0">
                <a:solidFill>
                  <a:srgbClr val="CC0000"/>
                </a:solidFill>
              </a:rPr>
              <a:t> </a:t>
            </a:r>
            <a:r>
              <a:rPr lang="en-US" altLang="zh-CN" sz="3200" b="1" dirty="0">
                <a:solidFill>
                  <a:srgbClr val="CC0000"/>
                </a:solidFill>
              </a:rPr>
              <a:t>{</a:t>
            </a:r>
            <a:endParaRPr lang="en-US" altLang="zh-CN" sz="3200" dirty="0">
              <a:solidFill>
                <a:srgbClr val="CC0000"/>
              </a:solidFill>
            </a:endParaRPr>
          </a:p>
          <a:p>
            <a:pPr defTabSz="1128395"/>
            <a:r>
              <a:rPr lang="en-US" altLang="zh-CN" sz="3200" dirty="0" smtClean="0">
                <a:solidFill>
                  <a:srgbClr val="0000FF"/>
                </a:solidFill>
                <a:ea typeface="隶书" panose="02010509060101010101" charset="-122"/>
              </a:rPr>
              <a:t>//</a:t>
            </a:r>
            <a:r>
              <a:rPr lang="zh-CN" altLang="en-US" sz="3200" dirty="0">
                <a:solidFill>
                  <a:srgbClr val="0000FF"/>
                </a:solidFill>
                <a:ea typeface="隶书" panose="02010509060101010101" charset="-122"/>
              </a:rPr>
              <a:t>交换由</a:t>
            </a:r>
            <a:r>
              <a:rPr lang="en-US" altLang="zh-CN" sz="3200" dirty="0">
                <a:solidFill>
                  <a:srgbClr val="0000FF"/>
                </a:solidFill>
                <a:ea typeface="隶书" panose="02010509060101010101" charset="-122"/>
              </a:rPr>
              <a:t>m1, m2</a:t>
            </a:r>
            <a:r>
              <a:rPr lang="zh-CN" altLang="en-US" sz="3200" dirty="0">
                <a:solidFill>
                  <a:srgbClr val="0000FF"/>
                </a:solidFill>
                <a:ea typeface="隶书" panose="02010509060101010101" charset="-122"/>
              </a:rPr>
              <a:t>为下标的数组元素的值</a:t>
            </a:r>
            <a:endParaRPr lang="zh-CN" altLang="en-US" sz="3200" b="1" dirty="0">
              <a:solidFill>
                <a:srgbClr val="CC0000"/>
              </a:solidFill>
            </a:endParaRPr>
          </a:p>
          <a:p>
            <a:pPr defTabSz="1128395"/>
            <a:r>
              <a:rPr lang="zh-CN" altLang="en-US" sz="3200" b="1" dirty="0">
                <a:solidFill>
                  <a:srgbClr val="CC0000"/>
                </a:solidFill>
              </a:rPr>
              <a:t>      </a:t>
            </a:r>
            <a:r>
              <a:rPr lang="en-US" altLang="zh-CN" sz="3200" b="1" dirty="0">
                <a:solidFill>
                  <a:srgbClr val="CC0000"/>
                </a:solidFill>
              </a:rPr>
              <a:t>Type</a:t>
            </a:r>
            <a:r>
              <a:rPr lang="en-US" altLang="zh-CN" sz="3200" dirty="0">
                <a:solidFill>
                  <a:srgbClr val="CC0000"/>
                </a:solidFill>
              </a:rPr>
              <a:t> </a:t>
            </a:r>
            <a:r>
              <a:rPr lang="en-US" altLang="zh-CN" sz="3200" dirty="0" smtClean="0">
                <a:solidFill>
                  <a:srgbClr val="CC0000"/>
                </a:solidFill>
              </a:rPr>
              <a:t>temp</a:t>
            </a:r>
            <a:r>
              <a:rPr lang="en-US" altLang="zh-CN" sz="3200" b="1" dirty="0" smtClean="0">
                <a:solidFill>
                  <a:srgbClr val="CC0000"/>
                </a:solidFill>
              </a:rPr>
              <a:t>=</a:t>
            </a:r>
            <a:r>
              <a:rPr lang="en-US" altLang="zh-CN" sz="3200" dirty="0" smtClean="0">
                <a:solidFill>
                  <a:srgbClr val="CC0000"/>
                </a:solidFill>
              </a:rPr>
              <a:t>Element</a:t>
            </a:r>
            <a:r>
              <a:rPr lang="en-US" altLang="zh-CN" sz="3200" b="1" dirty="0" smtClean="0">
                <a:solidFill>
                  <a:srgbClr val="CC0000"/>
                </a:solidFill>
              </a:rPr>
              <a:t>[</a:t>
            </a:r>
            <a:r>
              <a:rPr lang="en-US" altLang="zh-CN" sz="3200" dirty="0" smtClean="0">
                <a:solidFill>
                  <a:srgbClr val="CC0000"/>
                </a:solidFill>
              </a:rPr>
              <a:t>m1</a:t>
            </a:r>
            <a:r>
              <a:rPr lang="en-US" altLang="zh-CN" sz="3200" b="1" dirty="0">
                <a:solidFill>
                  <a:srgbClr val="CC0000"/>
                </a:solidFill>
              </a:rPr>
              <a:t>];		</a:t>
            </a:r>
            <a:endParaRPr lang="en-US" altLang="zh-CN" sz="3200" b="1" dirty="0">
              <a:solidFill>
                <a:srgbClr val="CC0000"/>
              </a:solidFill>
            </a:endParaRPr>
          </a:p>
          <a:p>
            <a:pPr defTabSz="1128395"/>
            <a:r>
              <a:rPr lang="en-US" altLang="zh-CN" sz="3200" b="1" dirty="0">
                <a:solidFill>
                  <a:srgbClr val="CC0000"/>
                </a:solidFill>
              </a:rPr>
              <a:t>      </a:t>
            </a:r>
            <a:r>
              <a:rPr lang="en-US" altLang="zh-CN" sz="3200" dirty="0">
                <a:solidFill>
                  <a:srgbClr val="CC0000"/>
                </a:solidFill>
              </a:rPr>
              <a:t>Element</a:t>
            </a:r>
            <a:r>
              <a:rPr lang="en-US" altLang="zh-CN" sz="3200" b="1" dirty="0">
                <a:solidFill>
                  <a:srgbClr val="CC0000"/>
                </a:solidFill>
              </a:rPr>
              <a:t> [</a:t>
            </a:r>
            <a:r>
              <a:rPr lang="en-US" altLang="zh-CN" sz="3200" dirty="0">
                <a:solidFill>
                  <a:srgbClr val="CC0000"/>
                </a:solidFill>
              </a:rPr>
              <a:t>m1</a:t>
            </a:r>
            <a:r>
              <a:rPr lang="en-US" altLang="zh-CN" sz="3200" b="1" dirty="0" smtClean="0">
                <a:solidFill>
                  <a:srgbClr val="CC0000"/>
                </a:solidFill>
              </a:rPr>
              <a:t>]=</a:t>
            </a:r>
            <a:r>
              <a:rPr lang="en-US" altLang="zh-CN" sz="3200" dirty="0" smtClean="0">
                <a:solidFill>
                  <a:srgbClr val="CC0000"/>
                </a:solidFill>
              </a:rPr>
              <a:t>Element</a:t>
            </a:r>
            <a:r>
              <a:rPr lang="en-US" altLang="zh-CN" sz="3200" b="1" dirty="0" smtClean="0">
                <a:solidFill>
                  <a:srgbClr val="CC0000"/>
                </a:solidFill>
              </a:rPr>
              <a:t>[</a:t>
            </a:r>
            <a:r>
              <a:rPr lang="en-US" altLang="zh-CN" sz="3200" dirty="0" smtClean="0">
                <a:solidFill>
                  <a:srgbClr val="CC0000"/>
                </a:solidFill>
              </a:rPr>
              <a:t>m2</a:t>
            </a:r>
            <a:r>
              <a:rPr lang="en-US" altLang="zh-CN" sz="3200" b="1" dirty="0">
                <a:solidFill>
                  <a:srgbClr val="CC0000"/>
                </a:solidFill>
              </a:rPr>
              <a:t>];</a:t>
            </a:r>
            <a:endParaRPr lang="en-US" altLang="zh-CN" sz="3200" b="1" dirty="0">
              <a:solidFill>
                <a:srgbClr val="CC0000"/>
              </a:solidFill>
            </a:endParaRPr>
          </a:p>
          <a:p>
            <a:pPr defTabSz="1128395"/>
            <a:r>
              <a:rPr lang="en-US" altLang="zh-CN" sz="3200" b="1" dirty="0">
                <a:solidFill>
                  <a:srgbClr val="CC0000"/>
                </a:solidFill>
              </a:rPr>
              <a:t>      </a:t>
            </a:r>
            <a:r>
              <a:rPr lang="en-US" altLang="zh-CN" sz="3200" dirty="0">
                <a:solidFill>
                  <a:srgbClr val="CC0000"/>
                </a:solidFill>
              </a:rPr>
              <a:t>Element </a:t>
            </a:r>
            <a:r>
              <a:rPr lang="en-US" altLang="zh-CN" sz="3200" b="1" dirty="0">
                <a:solidFill>
                  <a:srgbClr val="CC0000"/>
                </a:solidFill>
              </a:rPr>
              <a:t>[</a:t>
            </a:r>
            <a:r>
              <a:rPr lang="en-US" altLang="zh-CN" sz="3200" dirty="0">
                <a:solidFill>
                  <a:srgbClr val="CC0000"/>
                </a:solidFill>
              </a:rPr>
              <a:t>m2</a:t>
            </a:r>
            <a:r>
              <a:rPr lang="en-US" altLang="zh-CN" sz="3200" b="1" dirty="0" smtClean="0">
                <a:solidFill>
                  <a:srgbClr val="CC0000"/>
                </a:solidFill>
              </a:rPr>
              <a:t>]=</a:t>
            </a:r>
            <a:r>
              <a:rPr lang="en-US" altLang="zh-CN" sz="3200" dirty="0" smtClean="0">
                <a:solidFill>
                  <a:srgbClr val="CC0000"/>
                </a:solidFill>
              </a:rPr>
              <a:t>temp</a:t>
            </a:r>
            <a:r>
              <a:rPr lang="en-US" altLang="zh-CN" sz="3200" b="1" dirty="0">
                <a:solidFill>
                  <a:srgbClr val="CC0000"/>
                </a:solidFill>
              </a:rPr>
              <a:t>;</a:t>
            </a:r>
            <a:endParaRPr lang="en-US" altLang="zh-CN" sz="3200" b="1" dirty="0">
              <a:solidFill>
                <a:srgbClr val="CC0000"/>
              </a:solidFill>
            </a:endParaRPr>
          </a:p>
          <a:p>
            <a:pPr defTabSz="1128395"/>
            <a:r>
              <a:rPr lang="en-US" altLang="zh-CN" sz="3200" b="1" dirty="0">
                <a:solidFill>
                  <a:srgbClr val="CC0000"/>
                </a:solidFill>
              </a:rPr>
              <a:t> }</a:t>
            </a:r>
            <a:endParaRPr lang="en-US" altLang="zh-CN" sz="3200" b="1" dirty="0"/>
          </a:p>
        </p:txBody>
      </p:sp>
      <p:sp>
        <p:nvSpPr>
          <p:cNvPr id="3" name="灯片编号占位符 2"/>
          <p:cNvSpPr>
            <a:spLocks noGrp="1"/>
          </p:cNvSpPr>
          <p:nvPr>
            <p:ph type="sldNum" sz="quarter" idx="12"/>
          </p:nvPr>
        </p:nvSpPr>
        <p:spPr/>
        <p:txBody>
          <a:bodyPr/>
          <a:lstStyle/>
          <a:p>
            <a:fld id="{9BBE6FCA-BD2E-4E7F-83DC-FBF74321E2D7}" type="slidenum">
              <a:rPr lang="en-US" altLang="zh-CN" smtClean="0"/>
            </a:fld>
            <a:endParaRPr lang="en-US" altLang="zh-CN"/>
          </a:p>
        </p:txBody>
      </p:sp>
    </p:spTree>
  </p:cSld>
  <p:clrMapOvr>
    <a:masterClrMapping/>
  </p:clrMapOvr>
  <p:transition>
    <p:split/>
  </p:transition>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9938" name="Text Box 2"/>
          <p:cNvSpPr txBox="1">
            <a:spLocks noChangeArrowheads="1"/>
          </p:cNvSpPr>
          <p:nvPr/>
        </p:nvSpPr>
        <p:spPr bwMode="auto">
          <a:xfrm>
            <a:off x="467544" y="620688"/>
            <a:ext cx="8515350" cy="5038474"/>
          </a:xfrm>
          <a:prstGeom prst="rect">
            <a:avLst/>
          </a:prstGeom>
          <a:noFill/>
          <a:ln w="9525">
            <a:noFill/>
            <a:miter lim="800000"/>
          </a:ln>
          <a:effectLst/>
        </p:spPr>
        <p:txBody>
          <a:bodyPr lIns="112947" tIns="56473" rIns="112947" bIns="56473">
            <a:spAutoFit/>
          </a:bodyPr>
          <a:lstStyle/>
          <a:p>
            <a:pPr defTabSz="1128395"/>
            <a:r>
              <a:rPr lang="zh-CN" altLang="zh-CN" sz="3200" b="1" dirty="0">
                <a:solidFill>
                  <a:srgbClr val="CC0000"/>
                </a:solidFill>
              </a:rPr>
              <a:t> </a:t>
            </a:r>
            <a:r>
              <a:rPr lang="en-US" altLang="zh-CN" sz="3200" b="1" dirty="0">
                <a:solidFill>
                  <a:srgbClr val="CC0000"/>
                </a:solidFill>
              </a:rPr>
              <a:t>template &lt;class Type</a:t>
            </a:r>
            <a:r>
              <a:rPr lang="en-US" altLang="zh-CN" sz="3200" b="1" dirty="0" smtClean="0">
                <a:solidFill>
                  <a:srgbClr val="CC0000"/>
                </a:solidFill>
              </a:rPr>
              <a:t>&gt; </a:t>
            </a:r>
            <a:r>
              <a:rPr lang="en-US" altLang="zh-CN" sz="3200" b="1" dirty="0" err="1" smtClean="0">
                <a:solidFill>
                  <a:srgbClr val="CC0000"/>
                </a:solidFill>
              </a:rPr>
              <a:t>int</a:t>
            </a:r>
            <a:r>
              <a:rPr lang="en-US" altLang="zh-CN" sz="3200" b="1" dirty="0" smtClean="0">
                <a:solidFill>
                  <a:srgbClr val="CC0000"/>
                </a:solidFill>
              </a:rPr>
              <a:t> </a:t>
            </a:r>
            <a:r>
              <a:rPr lang="en-US" altLang="zh-CN" sz="3200" dirty="0" err="1" smtClean="0">
                <a:solidFill>
                  <a:srgbClr val="CC0000"/>
                </a:solidFill>
              </a:rPr>
              <a:t>dataList</a:t>
            </a:r>
            <a:r>
              <a:rPr lang="en-US" altLang="zh-CN" sz="3200" dirty="0" smtClean="0">
                <a:solidFill>
                  <a:srgbClr val="CC0000"/>
                </a:solidFill>
              </a:rPr>
              <a:t> </a:t>
            </a:r>
            <a:r>
              <a:rPr lang="en-US" altLang="zh-CN" sz="3200" b="1" dirty="0" smtClean="0">
                <a:solidFill>
                  <a:srgbClr val="CC0000"/>
                </a:solidFill>
              </a:rPr>
              <a:t>&lt;</a:t>
            </a:r>
            <a:r>
              <a:rPr lang="en-US" altLang="zh-CN" sz="3200" b="1" dirty="0">
                <a:solidFill>
                  <a:srgbClr val="CC0000"/>
                </a:solidFill>
              </a:rPr>
              <a:t>Type</a:t>
            </a:r>
            <a:r>
              <a:rPr lang="en-US" altLang="zh-CN" sz="3200" b="1" dirty="0" smtClean="0">
                <a:solidFill>
                  <a:srgbClr val="CC0000"/>
                </a:solidFill>
              </a:rPr>
              <a:t>&gt; ::</a:t>
            </a:r>
            <a:endParaRPr lang="en-US" altLang="zh-CN" sz="3200" b="1" dirty="0">
              <a:solidFill>
                <a:srgbClr val="CC0000"/>
              </a:solidFill>
            </a:endParaRPr>
          </a:p>
          <a:p>
            <a:pPr defTabSz="1128395"/>
            <a:r>
              <a:rPr lang="en-US" altLang="zh-CN" sz="3200" b="1" dirty="0">
                <a:solidFill>
                  <a:srgbClr val="CC0000"/>
                </a:solidFill>
              </a:rPr>
              <a:t> </a:t>
            </a:r>
            <a:r>
              <a:rPr lang="en-US" altLang="zh-CN" sz="3200" dirty="0" err="1" smtClean="0">
                <a:solidFill>
                  <a:srgbClr val="CC0000"/>
                </a:solidFill>
              </a:rPr>
              <a:t>MaxKey</a:t>
            </a:r>
            <a:r>
              <a:rPr lang="en-US" altLang="zh-CN" sz="3200" b="1" dirty="0" smtClean="0">
                <a:solidFill>
                  <a:srgbClr val="CC0000"/>
                </a:solidFill>
              </a:rPr>
              <a:t>(</a:t>
            </a:r>
            <a:r>
              <a:rPr lang="en-US" altLang="zh-CN" sz="3200" b="1" dirty="0" err="1" smtClean="0">
                <a:solidFill>
                  <a:srgbClr val="CC0000"/>
                </a:solidFill>
              </a:rPr>
              <a:t>int</a:t>
            </a:r>
            <a:r>
              <a:rPr lang="en-US" altLang="zh-CN" sz="3200" b="1" dirty="0" smtClean="0">
                <a:solidFill>
                  <a:srgbClr val="CC0000"/>
                </a:solidFill>
              </a:rPr>
              <a:t> </a:t>
            </a:r>
            <a:r>
              <a:rPr lang="en-US" altLang="zh-CN" sz="3200" dirty="0">
                <a:solidFill>
                  <a:srgbClr val="CC0000"/>
                </a:solidFill>
              </a:rPr>
              <a:t>low</a:t>
            </a:r>
            <a:r>
              <a:rPr lang="en-US" altLang="zh-CN" sz="3200" b="1" dirty="0">
                <a:solidFill>
                  <a:srgbClr val="CC0000"/>
                </a:solidFill>
              </a:rPr>
              <a:t>, </a:t>
            </a:r>
            <a:r>
              <a:rPr lang="en-US" altLang="zh-CN" sz="3200" b="1" dirty="0" err="1">
                <a:solidFill>
                  <a:srgbClr val="CC0000"/>
                </a:solidFill>
              </a:rPr>
              <a:t>int</a:t>
            </a:r>
            <a:r>
              <a:rPr lang="en-US" altLang="zh-CN" sz="3200" b="1" dirty="0">
                <a:solidFill>
                  <a:srgbClr val="CC0000"/>
                </a:solidFill>
              </a:rPr>
              <a:t> </a:t>
            </a:r>
            <a:r>
              <a:rPr lang="en-US" altLang="zh-CN" sz="3200" dirty="0">
                <a:solidFill>
                  <a:srgbClr val="CC0000"/>
                </a:solidFill>
              </a:rPr>
              <a:t>high</a:t>
            </a:r>
            <a:r>
              <a:rPr lang="en-US" altLang="zh-CN" sz="3200" b="1" dirty="0">
                <a:solidFill>
                  <a:srgbClr val="CC0000"/>
                </a:solidFill>
              </a:rPr>
              <a:t>)</a:t>
            </a:r>
            <a:r>
              <a:rPr lang="en-US" altLang="zh-CN" sz="3200" dirty="0">
                <a:solidFill>
                  <a:srgbClr val="CC0000"/>
                </a:solidFill>
              </a:rPr>
              <a:t> </a:t>
            </a:r>
            <a:r>
              <a:rPr lang="en-US" altLang="zh-CN" sz="3200" b="1" dirty="0">
                <a:solidFill>
                  <a:srgbClr val="CC0000"/>
                </a:solidFill>
              </a:rPr>
              <a:t>{</a:t>
            </a:r>
            <a:endParaRPr lang="en-US" altLang="zh-CN" sz="3200" b="1" dirty="0">
              <a:solidFill>
                <a:srgbClr val="CC0000"/>
              </a:solidFill>
            </a:endParaRPr>
          </a:p>
          <a:p>
            <a:pPr defTabSz="1128395"/>
            <a:r>
              <a:rPr lang="en-US" altLang="zh-CN" sz="3200" dirty="0">
                <a:solidFill>
                  <a:srgbClr val="CC0000"/>
                </a:solidFill>
              </a:rPr>
              <a:t> </a:t>
            </a:r>
            <a:r>
              <a:rPr lang="en-US" altLang="zh-CN" sz="3200" dirty="0">
                <a:solidFill>
                  <a:srgbClr val="0000FF"/>
                </a:solidFill>
                <a:ea typeface="隶书" panose="02010509060101010101" charset="-122"/>
              </a:rPr>
              <a:t>//</a:t>
            </a:r>
            <a:r>
              <a:rPr lang="zh-CN" altLang="en-US" sz="3200" dirty="0">
                <a:solidFill>
                  <a:srgbClr val="0000FF"/>
                </a:solidFill>
                <a:ea typeface="隶书" panose="02010509060101010101" charset="-122"/>
              </a:rPr>
              <a:t>查找数组</a:t>
            </a:r>
            <a:r>
              <a:rPr lang="en-US" altLang="zh-CN" sz="3200" dirty="0">
                <a:solidFill>
                  <a:srgbClr val="0000FF"/>
                </a:solidFill>
                <a:ea typeface="隶书" panose="02010509060101010101" charset="-122"/>
              </a:rPr>
              <a:t>Element[low]</a:t>
            </a:r>
            <a:r>
              <a:rPr lang="zh-CN" altLang="zh-CN" sz="3200" dirty="0">
                <a:solidFill>
                  <a:srgbClr val="0000FF"/>
                </a:solidFill>
                <a:ea typeface="隶书" panose="02010509060101010101" charset="-122"/>
              </a:rPr>
              <a:t>到</a:t>
            </a:r>
            <a:r>
              <a:rPr lang="en-US" altLang="zh-CN" sz="3200" dirty="0">
                <a:solidFill>
                  <a:srgbClr val="0000FF"/>
                </a:solidFill>
                <a:ea typeface="隶书" panose="02010509060101010101" charset="-122"/>
              </a:rPr>
              <a:t>Element[high]</a:t>
            </a:r>
            <a:endParaRPr lang="en-US" altLang="zh-CN" sz="3200" dirty="0">
              <a:solidFill>
                <a:srgbClr val="0000FF"/>
              </a:solidFill>
              <a:ea typeface="隶书" panose="02010509060101010101" charset="-122"/>
            </a:endParaRPr>
          </a:p>
          <a:p>
            <a:pPr defTabSz="1128395"/>
            <a:r>
              <a:rPr lang="en-US" altLang="zh-CN" sz="3200" dirty="0">
                <a:solidFill>
                  <a:srgbClr val="0000FF"/>
                </a:solidFill>
                <a:ea typeface="隶书" panose="02010509060101010101" charset="-122"/>
              </a:rPr>
              <a:t> //</a:t>
            </a:r>
            <a:r>
              <a:rPr lang="zh-CN" altLang="en-US" sz="3200" dirty="0">
                <a:solidFill>
                  <a:srgbClr val="0000FF"/>
                </a:solidFill>
                <a:ea typeface="隶书" panose="02010509060101010101" charset="-122"/>
              </a:rPr>
              <a:t>中的最大值，函数返回其位置</a:t>
            </a:r>
            <a:endParaRPr lang="zh-CN" altLang="en-US" sz="3200" dirty="0">
              <a:solidFill>
                <a:srgbClr val="CC0000"/>
              </a:solidFill>
              <a:ea typeface="楷体_GB2312" pitchFamily="49" charset="-122"/>
            </a:endParaRPr>
          </a:p>
          <a:p>
            <a:pPr defTabSz="1128395"/>
            <a:r>
              <a:rPr lang="zh-CN" altLang="en-US" sz="3200" b="1" dirty="0">
                <a:solidFill>
                  <a:srgbClr val="CC0000"/>
                </a:solidFill>
              </a:rPr>
              <a:t>      </a:t>
            </a:r>
            <a:r>
              <a:rPr lang="en-US" altLang="zh-CN" sz="3200" b="1" dirty="0" err="1">
                <a:solidFill>
                  <a:srgbClr val="CC0000"/>
                </a:solidFill>
              </a:rPr>
              <a:t>int</a:t>
            </a:r>
            <a:r>
              <a:rPr lang="en-US" altLang="zh-CN" sz="3200" dirty="0">
                <a:solidFill>
                  <a:srgbClr val="CC0000"/>
                </a:solidFill>
              </a:rPr>
              <a:t> </a:t>
            </a:r>
            <a:r>
              <a:rPr lang="en-US" altLang="zh-CN" sz="3200" dirty="0" smtClean="0">
                <a:solidFill>
                  <a:srgbClr val="CC0000"/>
                </a:solidFill>
              </a:rPr>
              <a:t>max</a:t>
            </a:r>
            <a:r>
              <a:rPr lang="en-US" altLang="zh-CN" sz="3200" b="1" dirty="0" smtClean="0">
                <a:solidFill>
                  <a:srgbClr val="CC0000"/>
                </a:solidFill>
              </a:rPr>
              <a:t>=</a:t>
            </a:r>
            <a:r>
              <a:rPr lang="en-US" altLang="zh-CN" sz="3200" dirty="0" smtClean="0">
                <a:solidFill>
                  <a:srgbClr val="CC0000"/>
                </a:solidFill>
              </a:rPr>
              <a:t>low</a:t>
            </a:r>
            <a:r>
              <a:rPr lang="en-US" altLang="zh-CN" sz="3200" b="1" dirty="0">
                <a:solidFill>
                  <a:srgbClr val="CC0000"/>
                </a:solidFill>
              </a:rPr>
              <a:t>;	</a:t>
            </a:r>
            <a:endParaRPr lang="en-US" altLang="zh-CN" sz="3200" b="1" dirty="0">
              <a:solidFill>
                <a:srgbClr val="CC0000"/>
              </a:solidFill>
            </a:endParaRPr>
          </a:p>
          <a:p>
            <a:pPr defTabSz="1128395"/>
            <a:r>
              <a:rPr lang="en-US" altLang="zh-CN" sz="3200" b="1" dirty="0">
                <a:solidFill>
                  <a:srgbClr val="CC0000"/>
                </a:solidFill>
              </a:rPr>
              <a:t>      for </a:t>
            </a:r>
            <a:r>
              <a:rPr lang="en-US" altLang="zh-CN" sz="3200" dirty="0">
                <a:solidFill>
                  <a:srgbClr val="CC0000"/>
                </a:solidFill>
              </a:rPr>
              <a:t>(</a:t>
            </a:r>
            <a:r>
              <a:rPr lang="en-US" altLang="zh-CN" sz="3200" b="1" dirty="0" err="1">
                <a:solidFill>
                  <a:srgbClr val="CC0000"/>
                </a:solidFill>
              </a:rPr>
              <a:t>int</a:t>
            </a:r>
            <a:r>
              <a:rPr lang="en-US" altLang="zh-CN" sz="3200" dirty="0">
                <a:solidFill>
                  <a:srgbClr val="CC0000"/>
                </a:solidFill>
              </a:rPr>
              <a:t> </a:t>
            </a:r>
            <a:r>
              <a:rPr lang="en-US" altLang="zh-CN" sz="3200" dirty="0" smtClean="0">
                <a:solidFill>
                  <a:srgbClr val="CC0000"/>
                </a:solidFill>
              </a:rPr>
              <a:t>k</a:t>
            </a:r>
            <a:r>
              <a:rPr lang="en-US" altLang="zh-CN" sz="3200" b="1" dirty="0" smtClean="0">
                <a:solidFill>
                  <a:srgbClr val="CC0000"/>
                </a:solidFill>
              </a:rPr>
              <a:t>=</a:t>
            </a:r>
            <a:r>
              <a:rPr lang="en-US" altLang="zh-CN" sz="3200" dirty="0" smtClean="0">
                <a:solidFill>
                  <a:srgbClr val="CC0000"/>
                </a:solidFill>
              </a:rPr>
              <a:t>low</a:t>
            </a:r>
            <a:r>
              <a:rPr lang="en-US" altLang="zh-CN" sz="3200" b="1" dirty="0" smtClean="0">
                <a:solidFill>
                  <a:srgbClr val="CC0000"/>
                </a:solidFill>
              </a:rPr>
              <a:t>+</a:t>
            </a:r>
            <a:r>
              <a:rPr lang="en-US" altLang="zh-CN" sz="3200" dirty="0" smtClean="0">
                <a:solidFill>
                  <a:srgbClr val="CC0000"/>
                </a:solidFill>
              </a:rPr>
              <a:t>1</a:t>
            </a:r>
            <a:r>
              <a:rPr lang="en-US" altLang="zh-CN" sz="3200" b="1" dirty="0">
                <a:solidFill>
                  <a:srgbClr val="CC0000"/>
                </a:solidFill>
              </a:rPr>
              <a:t>, </a:t>
            </a:r>
            <a:r>
              <a:rPr lang="en-US" altLang="zh-CN" sz="3200" dirty="0" smtClean="0">
                <a:solidFill>
                  <a:srgbClr val="CC0000"/>
                </a:solidFill>
              </a:rPr>
              <a:t>k</a:t>
            </a:r>
            <a:r>
              <a:rPr lang="en-US" altLang="zh-CN" sz="3200" b="1" dirty="0" smtClean="0">
                <a:solidFill>
                  <a:srgbClr val="CC0000"/>
                </a:solidFill>
              </a:rPr>
              <a:t>&lt;=</a:t>
            </a:r>
            <a:r>
              <a:rPr lang="en-US" altLang="zh-CN" sz="3200" dirty="0" smtClean="0">
                <a:solidFill>
                  <a:srgbClr val="CC0000"/>
                </a:solidFill>
              </a:rPr>
              <a:t>high</a:t>
            </a:r>
            <a:r>
              <a:rPr lang="en-US" altLang="zh-CN" sz="3200" b="1" dirty="0">
                <a:solidFill>
                  <a:srgbClr val="CC0000"/>
                </a:solidFill>
              </a:rPr>
              <a:t>,</a:t>
            </a:r>
            <a:r>
              <a:rPr lang="en-US" altLang="zh-CN" sz="3200" dirty="0">
                <a:solidFill>
                  <a:srgbClr val="CC0000"/>
                </a:solidFill>
              </a:rPr>
              <a:t> k++</a:t>
            </a:r>
            <a:r>
              <a:rPr lang="en-US" altLang="zh-CN" sz="3200" b="1" dirty="0">
                <a:solidFill>
                  <a:srgbClr val="CC0000"/>
                </a:solidFill>
              </a:rPr>
              <a:t>)</a:t>
            </a:r>
            <a:endParaRPr lang="en-US" altLang="zh-CN" sz="3200" b="1" dirty="0">
              <a:solidFill>
                <a:srgbClr val="CC0000"/>
              </a:solidFill>
            </a:endParaRPr>
          </a:p>
          <a:p>
            <a:pPr defTabSz="1128395"/>
            <a:r>
              <a:rPr lang="en-US" altLang="zh-CN" sz="3200" b="1" dirty="0">
                <a:solidFill>
                  <a:srgbClr val="CC0000"/>
                </a:solidFill>
              </a:rPr>
              <a:t>  	 if </a:t>
            </a:r>
            <a:r>
              <a:rPr lang="en-US" altLang="zh-CN" sz="3200" b="1" dirty="0" smtClean="0">
                <a:solidFill>
                  <a:srgbClr val="CC0000"/>
                </a:solidFill>
              </a:rPr>
              <a:t>(</a:t>
            </a:r>
            <a:r>
              <a:rPr lang="en-US" altLang="zh-CN" sz="3200" dirty="0" smtClean="0">
                <a:solidFill>
                  <a:srgbClr val="CC0000"/>
                </a:solidFill>
              </a:rPr>
              <a:t>Element</a:t>
            </a:r>
            <a:r>
              <a:rPr lang="en-US" altLang="zh-CN" sz="3200" b="1" dirty="0" smtClean="0">
                <a:solidFill>
                  <a:srgbClr val="CC0000"/>
                </a:solidFill>
              </a:rPr>
              <a:t>[</a:t>
            </a:r>
            <a:r>
              <a:rPr lang="en-US" altLang="zh-CN" sz="3200" dirty="0" smtClean="0">
                <a:solidFill>
                  <a:srgbClr val="CC0000"/>
                </a:solidFill>
              </a:rPr>
              <a:t>max</a:t>
            </a:r>
            <a:r>
              <a:rPr lang="en-US" altLang="zh-CN" sz="3200" b="1" dirty="0" smtClean="0">
                <a:solidFill>
                  <a:srgbClr val="CC0000"/>
                </a:solidFill>
              </a:rPr>
              <a:t>]&lt;</a:t>
            </a:r>
            <a:r>
              <a:rPr lang="en-US" altLang="zh-CN" sz="3200" dirty="0" smtClean="0">
                <a:solidFill>
                  <a:srgbClr val="CC0000"/>
                </a:solidFill>
              </a:rPr>
              <a:t>Element[k]</a:t>
            </a:r>
            <a:r>
              <a:rPr lang="en-US" altLang="zh-CN" sz="3200" b="1" dirty="0" smtClean="0">
                <a:solidFill>
                  <a:srgbClr val="CC0000"/>
                </a:solidFill>
              </a:rPr>
              <a:t>)</a:t>
            </a:r>
            <a:r>
              <a:rPr lang="en-US" altLang="zh-CN" sz="3200" dirty="0" smtClean="0">
                <a:solidFill>
                  <a:srgbClr val="CC0000"/>
                </a:solidFill>
              </a:rPr>
              <a:t> </a:t>
            </a:r>
            <a:endParaRPr lang="en-US" altLang="zh-CN" sz="3200" dirty="0">
              <a:solidFill>
                <a:srgbClr val="CC0000"/>
              </a:solidFill>
            </a:endParaRPr>
          </a:p>
          <a:p>
            <a:pPr defTabSz="1128395"/>
            <a:r>
              <a:rPr lang="en-US" altLang="zh-CN" sz="3200" dirty="0">
                <a:solidFill>
                  <a:srgbClr val="CC0000"/>
                </a:solidFill>
              </a:rPr>
              <a:t>  	      </a:t>
            </a:r>
            <a:r>
              <a:rPr lang="en-US" altLang="zh-CN" sz="3200" dirty="0" smtClean="0">
                <a:solidFill>
                  <a:srgbClr val="CC0000"/>
                </a:solidFill>
              </a:rPr>
              <a:t>max</a:t>
            </a:r>
            <a:r>
              <a:rPr lang="en-US" altLang="zh-CN" sz="3200" b="1" dirty="0" smtClean="0">
                <a:solidFill>
                  <a:srgbClr val="CC0000"/>
                </a:solidFill>
              </a:rPr>
              <a:t>=</a:t>
            </a:r>
            <a:r>
              <a:rPr lang="en-US" altLang="zh-CN" sz="3200" dirty="0" smtClean="0">
                <a:solidFill>
                  <a:srgbClr val="CC0000"/>
                </a:solidFill>
              </a:rPr>
              <a:t>k</a:t>
            </a:r>
            <a:r>
              <a:rPr lang="en-US" altLang="zh-CN" sz="3200" b="1" dirty="0">
                <a:solidFill>
                  <a:srgbClr val="CC0000"/>
                </a:solidFill>
              </a:rPr>
              <a:t>;				</a:t>
            </a:r>
            <a:endParaRPr lang="en-US" altLang="zh-CN" sz="3200" b="1" dirty="0">
              <a:solidFill>
                <a:srgbClr val="CC0000"/>
              </a:solidFill>
            </a:endParaRPr>
          </a:p>
          <a:p>
            <a:pPr defTabSz="1128395"/>
            <a:r>
              <a:rPr lang="en-US" altLang="zh-CN" sz="3200" b="1" dirty="0">
                <a:solidFill>
                  <a:srgbClr val="CC0000"/>
                </a:solidFill>
              </a:rPr>
              <a:t>      return </a:t>
            </a:r>
            <a:r>
              <a:rPr lang="en-US" altLang="zh-CN" sz="3200" dirty="0">
                <a:solidFill>
                  <a:srgbClr val="CC0000"/>
                </a:solidFill>
              </a:rPr>
              <a:t>max</a:t>
            </a:r>
            <a:r>
              <a:rPr lang="en-US" altLang="zh-CN" sz="3200" b="1" dirty="0">
                <a:solidFill>
                  <a:srgbClr val="CC0000"/>
                </a:solidFill>
              </a:rPr>
              <a:t>;</a:t>
            </a:r>
            <a:endParaRPr lang="en-US" altLang="zh-CN" sz="3200" b="1" dirty="0">
              <a:solidFill>
                <a:srgbClr val="CC0000"/>
              </a:solidFill>
            </a:endParaRPr>
          </a:p>
          <a:p>
            <a:pPr defTabSz="1128395"/>
            <a:r>
              <a:rPr lang="en-US" altLang="zh-CN" sz="3200" b="1" dirty="0">
                <a:solidFill>
                  <a:srgbClr val="CC0000"/>
                </a:solidFill>
              </a:rPr>
              <a:t> }</a:t>
            </a:r>
            <a:endParaRPr lang="en-US" altLang="zh-CN" sz="3200" dirty="0"/>
          </a:p>
        </p:txBody>
      </p:sp>
      <p:sp>
        <p:nvSpPr>
          <p:cNvPr id="3" name="灯片编号占位符 2"/>
          <p:cNvSpPr>
            <a:spLocks noGrp="1"/>
          </p:cNvSpPr>
          <p:nvPr>
            <p:ph type="sldNum" sz="quarter" idx="12"/>
          </p:nvPr>
        </p:nvSpPr>
        <p:spPr/>
        <p:txBody>
          <a:bodyPr/>
          <a:lstStyle/>
          <a:p>
            <a:fld id="{9BBE6FCA-BD2E-4E7F-83DC-FBF74321E2D7}" type="slidenum">
              <a:rPr lang="en-US" altLang="zh-CN" smtClean="0"/>
            </a:fld>
            <a:endParaRPr lang="en-US" altLang="zh-CN"/>
          </a:p>
        </p:txBody>
      </p:sp>
    </p:spTree>
  </p:cSld>
  <p:clrMapOvr>
    <a:masterClrMapping/>
  </p:clrMapOvr>
  <p:transition>
    <p:split/>
  </p:transition>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0962" name="Text Box 2"/>
          <p:cNvSpPr txBox="1">
            <a:spLocks noChangeArrowheads="1"/>
          </p:cNvSpPr>
          <p:nvPr/>
        </p:nvSpPr>
        <p:spPr bwMode="auto">
          <a:xfrm>
            <a:off x="395536" y="548680"/>
            <a:ext cx="9067800" cy="5768674"/>
          </a:xfrm>
          <a:prstGeom prst="rect">
            <a:avLst/>
          </a:prstGeom>
          <a:noFill/>
          <a:ln w="9525">
            <a:noFill/>
            <a:miter lim="800000"/>
          </a:ln>
          <a:effectLst/>
        </p:spPr>
        <p:txBody>
          <a:bodyPr lIns="112947" tIns="56473" rIns="112947" bIns="56473">
            <a:spAutoFit/>
          </a:bodyPr>
          <a:lstStyle/>
          <a:p>
            <a:pPr defTabSz="1128395">
              <a:lnSpc>
                <a:spcPct val="105000"/>
              </a:lnSpc>
            </a:pPr>
            <a:r>
              <a:rPr lang="zh-CN" altLang="zh-CN" sz="3200" b="1" dirty="0">
                <a:solidFill>
                  <a:srgbClr val="CC0000"/>
                </a:solidFill>
              </a:rPr>
              <a:t> </a:t>
            </a:r>
            <a:r>
              <a:rPr lang="en-US" altLang="zh-CN" sz="3200" b="1" dirty="0">
                <a:solidFill>
                  <a:srgbClr val="CC0000"/>
                </a:solidFill>
              </a:rPr>
              <a:t>template &lt;class Type&gt; </a:t>
            </a:r>
            <a:r>
              <a:rPr lang="en-US" altLang="zh-CN" sz="3200" b="1" dirty="0" err="1" smtClean="0">
                <a:solidFill>
                  <a:srgbClr val="CC0000"/>
                </a:solidFill>
              </a:rPr>
              <a:t>ostream</a:t>
            </a:r>
            <a:r>
              <a:rPr lang="en-US" altLang="zh-CN" sz="3200" b="1" dirty="0" smtClean="0">
                <a:solidFill>
                  <a:srgbClr val="CC0000"/>
                </a:solidFill>
              </a:rPr>
              <a:t> &amp;</a:t>
            </a:r>
            <a:endParaRPr lang="en-US" altLang="zh-CN" sz="3200" b="1" dirty="0">
              <a:solidFill>
                <a:srgbClr val="CC0000"/>
              </a:solidFill>
            </a:endParaRPr>
          </a:p>
          <a:p>
            <a:pPr defTabSz="1128395">
              <a:lnSpc>
                <a:spcPct val="105000"/>
              </a:lnSpc>
            </a:pPr>
            <a:r>
              <a:rPr lang="en-US" altLang="zh-CN" sz="3200" b="1" dirty="0">
                <a:solidFill>
                  <a:srgbClr val="CC0000"/>
                </a:solidFill>
              </a:rPr>
              <a:t> </a:t>
            </a:r>
            <a:r>
              <a:rPr lang="en-US" altLang="zh-CN" sz="3200" b="1" dirty="0" smtClean="0">
                <a:solidFill>
                  <a:srgbClr val="CC0000"/>
                </a:solidFill>
              </a:rPr>
              <a:t>operator &lt;&lt; </a:t>
            </a:r>
            <a:r>
              <a:rPr lang="en-US" altLang="zh-CN" sz="3200" b="1" dirty="0">
                <a:solidFill>
                  <a:srgbClr val="CC0000"/>
                </a:solidFill>
              </a:rPr>
              <a:t>(</a:t>
            </a:r>
            <a:r>
              <a:rPr lang="en-US" altLang="zh-CN" sz="3200" b="1" dirty="0" err="1" smtClean="0">
                <a:solidFill>
                  <a:srgbClr val="CC0000"/>
                </a:solidFill>
              </a:rPr>
              <a:t>ostream</a:t>
            </a:r>
            <a:r>
              <a:rPr lang="en-US" altLang="zh-CN" sz="3200" b="1" dirty="0" smtClean="0">
                <a:solidFill>
                  <a:srgbClr val="CC0000"/>
                </a:solidFill>
              </a:rPr>
              <a:t> &amp;</a:t>
            </a:r>
            <a:r>
              <a:rPr lang="en-US" altLang="zh-CN" sz="3200" dirty="0" err="1" smtClean="0">
                <a:solidFill>
                  <a:srgbClr val="CC0000"/>
                </a:solidFill>
              </a:rPr>
              <a:t>OutStream</a:t>
            </a:r>
            <a:r>
              <a:rPr lang="en-US" altLang="zh-CN" sz="3200" b="1" dirty="0">
                <a:solidFill>
                  <a:srgbClr val="CC0000"/>
                </a:solidFill>
              </a:rPr>
              <a:t>,</a:t>
            </a:r>
            <a:endParaRPr lang="en-US" altLang="zh-CN" sz="3200" b="1" dirty="0">
              <a:solidFill>
                <a:srgbClr val="CC0000"/>
              </a:solidFill>
            </a:endParaRPr>
          </a:p>
          <a:p>
            <a:pPr defTabSz="1128395">
              <a:lnSpc>
                <a:spcPct val="105000"/>
              </a:lnSpc>
            </a:pPr>
            <a:r>
              <a:rPr lang="en-US" altLang="zh-CN" sz="3200" b="1" dirty="0">
                <a:solidFill>
                  <a:srgbClr val="CC0000"/>
                </a:solidFill>
              </a:rPr>
              <a:t> </a:t>
            </a:r>
            <a:r>
              <a:rPr lang="en-US" altLang="zh-CN" sz="3200" b="1" dirty="0" smtClean="0">
                <a:solidFill>
                  <a:srgbClr val="CC0000"/>
                </a:solidFill>
              </a:rPr>
              <a:t>                             </a:t>
            </a:r>
            <a:r>
              <a:rPr lang="en-US" altLang="zh-CN" sz="3200" dirty="0" err="1" smtClean="0">
                <a:solidFill>
                  <a:srgbClr val="CC0000"/>
                </a:solidFill>
              </a:rPr>
              <a:t>dataList</a:t>
            </a:r>
            <a:r>
              <a:rPr lang="en-US" altLang="zh-CN" sz="3200" dirty="0" smtClean="0">
                <a:solidFill>
                  <a:srgbClr val="CC0000"/>
                </a:solidFill>
              </a:rPr>
              <a:t> </a:t>
            </a:r>
            <a:r>
              <a:rPr lang="en-US" altLang="zh-CN" sz="3200" b="1" dirty="0" smtClean="0">
                <a:solidFill>
                  <a:srgbClr val="CC0000"/>
                </a:solidFill>
              </a:rPr>
              <a:t>&lt;Type</a:t>
            </a:r>
            <a:r>
              <a:rPr lang="en-US" altLang="zh-CN" sz="3200" b="1" dirty="0">
                <a:solidFill>
                  <a:srgbClr val="CC0000"/>
                </a:solidFill>
              </a:rPr>
              <a:t>&gt; </a:t>
            </a:r>
            <a:r>
              <a:rPr lang="en-US" altLang="zh-CN" sz="3200" dirty="0" err="1">
                <a:solidFill>
                  <a:srgbClr val="CC0000"/>
                </a:solidFill>
              </a:rPr>
              <a:t>OutList</a:t>
            </a:r>
            <a:r>
              <a:rPr lang="en-US" altLang="zh-CN" sz="3200" b="1" dirty="0">
                <a:solidFill>
                  <a:srgbClr val="CC0000"/>
                </a:solidFill>
              </a:rPr>
              <a:t>)</a:t>
            </a:r>
            <a:r>
              <a:rPr lang="en-US" altLang="zh-CN" sz="3200" dirty="0">
                <a:solidFill>
                  <a:srgbClr val="CC0000"/>
                </a:solidFill>
              </a:rPr>
              <a:t> </a:t>
            </a:r>
            <a:r>
              <a:rPr lang="en-US" altLang="zh-CN" sz="3200" b="1" dirty="0">
                <a:solidFill>
                  <a:srgbClr val="CC0000"/>
                </a:solidFill>
              </a:rPr>
              <a:t>{</a:t>
            </a:r>
            <a:endParaRPr lang="en-US" altLang="zh-CN" sz="3200" b="1" dirty="0">
              <a:solidFill>
                <a:srgbClr val="CC0000"/>
              </a:solidFill>
            </a:endParaRPr>
          </a:p>
          <a:p>
            <a:pPr defTabSz="1128395">
              <a:lnSpc>
                <a:spcPct val="105000"/>
              </a:lnSpc>
            </a:pPr>
            <a:r>
              <a:rPr lang="en-US" altLang="zh-CN" sz="3200" dirty="0">
                <a:solidFill>
                  <a:srgbClr val="CC0000"/>
                </a:solidFill>
              </a:rPr>
              <a:t>      </a:t>
            </a:r>
            <a:r>
              <a:rPr lang="en-US" altLang="zh-CN" sz="3200" dirty="0" err="1" smtClean="0">
                <a:solidFill>
                  <a:srgbClr val="CC0000"/>
                </a:solidFill>
              </a:rPr>
              <a:t>OutStream</a:t>
            </a:r>
            <a:r>
              <a:rPr lang="en-US" altLang="zh-CN" sz="3200" b="1" dirty="0" smtClean="0">
                <a:solidFill>
                  <a:srgbClr val="CC0000"/>
                </a:solidFill>
              </a:rPr>
              <a:t>&lt;&lt;“</a:t>
            </a:r>
            <a:r>
              <a:rPr lang="zh-CN" altLang="en-US" sz="3200" dirty="0">
                <a:solidFill>
                  <a:srgbClr val="CC0000"/>
                </a:solidFill>
                <a:ea typeface="隶书" panose="02010509060101010101" charset="-122"/>
              </a:rPr>
              <a:t>数组内容</a:t>
            </a:r>
            <a:r>
              <a:rPr lang="zh-CN" altLang="en-US" sz="3200" b="1" dirty="0">
                <a:solidFill>
                  <a:srgbClr val="CC0000"/>
                </a:solidFill>
              </a:rPr>
              <a:t> </a:t>
            </a:r>
            <a:r>
              <a:rPr lang="en-US" altLang="zh-CN" sz="3200" b="1" dirty="0">
                <a:solidFill>
                  <a:srgbClr val="CC0000"/>
                </a:solidFill>
              </a:rPr>
              <a:t>:</a:t>
            </a:r>
            <a:r>
              <a:rPr lang="en-US" altLang="zh-CN" sz="3200" dirty="0">
                <a:solidFill>
                  <a:srgbClr val="CC0000"/>
                </a:solidFill>
              </a:rPr>
              <a:t> \n</a:t>
            </a:r>
            <a:r>
              <a:rPr lang="en-US" altLang="zh-CN" sz="3200" b="1" dirty="0" smtClean="0">
                <a:solidFill>
                  <a:srgbClr val="CC0000"/>
                </a:solidFill>
              </a:rPr>
              <a:t>”;</a:t>
            </a:r>
            <a:endParaRPr lang="en-US" altLang="zh-CN" sz="3200" b="1" dirty="0">
              <a:solidFill>
                <a:srgbClr val="CC0000"/>
              </a:solidFill>
            </a:endParaRPr>
          </a:p>
          <a:p>
            <a:pPr defTabSz="1128395">
              <a:lnSpc>
                <a:spcPct val="105000"/>
              </a:lnSpc>
            </a:pPr>
            <a:r>
              <a:rPr lang="en-US" altLang="zh-CN" sz="3200" b="1" dirty="0">
                <a:solidFill>
                  <a:srgbClr val="CC0000"/>
                </a:solidFill>
              </a:rPr>
              <a:t>      for</a:t>
            </a:r>
            <a:r>
              <a:rPr lang="en-US" altLang="zh-CN" sz="3200" dirty="0">
                <a:solidFill>
                  <a:srgbClr val="CC0000"/>
                </a:solidFill>
              </a:rPr>
              <a:t> </a:t>
            </a:r>
            <a:r>
              <a:rPr lang="en-US" altLang="zh-CN" sz="3200" b="1" dirty="0">
                <a:solidFill>
                  <a:srgbClr val="CC0000"/>
                </a:solidFill>
              </a:rPr>
              <a:t>(</a:t>
            </a:r>
            <a:r>
              <a:rPr lang="en-US" altLang="zh-CN" sz="3200" b="1" dirty="0" err="1">
                <a:solidFill>
                  <a:srgbClr val="CC0000"/>
                </a:solidFill>
              </a:rPr>
              <a:t>int</a:t>
            </a:r>
            <a:r>
              <a:rPr lang="en-US" altLang="zh-CN" sz="3200" b="1" dirty="0">
                <a:solidFill>
                  <a:srgbClr val="CC0000"/>
                </a:solidFill>
              </a:rPr>
              <a:t> </a:t>
            </a:r>
            <a:r>
              <a:rPr lang="en-US" altLang="zh-CN" sz="3200" dirty="0" err="1" smtClean="0">
                <a:solidFill>
                  <a:srgbClr val="CC0000"/>
                </a:solidFill>
              </a:rPr>
              <a:t>i</a:t>
            </a:r>
            <a:r>
              <a:rPr lang="en-US" altLang="zh-CN" sz="3200" b="1" dirty="0" smtClean="0">
                <a:solidFill>
                  <a:srgbClr val="CC0000"/>
                </a:solidFill>
              </a:rPr>
              <a:t>=</a:t>
            </a:r>
            <a:r>
              <a:rPr lang="en-US" altLang="zh-CN" sz="3200" dirty="0" smtClean="0">
                <a:solidFill>
                  <a:srgbClr val="CC0000"/>
                </a:solidFill>
              </a:rPr>
              <a:t>0</a:t>
            </a:r>
            <a:r>
              <a:rPr lang="en-US" altLang="zh-CN" sz="3200" b="1" dirty="0">
                <a:solidFill>
                  <a:srgbClr val="CC0000"/>
                </a:solidFill>
              </a:rPr>
              <a:t>; </a:t>
            </a:r>
            <a:r>
              <a:rPr lang="en-US" altLang="zh-CN" sz="3200" dirty="0" err="1" smtClean="0">
                <a:solidFill>
                  <a:srgbClr val="CC0000"/>
                </a:solidFill>
              </a:rPr>
              <a:t>i</a:t>
            </a:r>
            <a:r>
              <a:rPr lang="en-US" altLang="zh-CN" sz="3200" b="1" dirty="0" smtClean="0">
                <a:solidFill>
                  <a:srgbClr val="CC0000"/>
                </a:solidFill>
              </a:rPr>
              <a:t>&lt;</a:t>
            </a:r>
            <a:r>
              <a:rPr lang="en-US" altLang="zh-CN" sz="3200" dirty="0" err="1" smtClean="0">
                <a:solidFill>
                  <a:srgbClr val="CC0000"/>
                </a:solidFill>
              </a:rPr>
              <a:t>OutList.ArraySize</a:t>
            </a:r>
            <a:r>
              <a:rPr lang="en-US" altLang="zh-CN" sz="3200" b="1" dirty="0">
                <a:solidFill>
                  <a:srgbClr val="CC0000"/>
                </a:solidFill>
              </a:rPr>
              <a:t>; </a:t>
            </a:r>
            <a:r>
              <a:rPr lang="en-US" altLang="zh-CN" sz="3200" dirty="0" err="1">
                <a:solidFill>
                  <a:srgbClr val="CC0000"/>
                </a:solidFill>
              </a:rPr>
              <a:t>i</a:t>
            </a:r>
            <a:r>
              <a:rPr lang="en-US" altLang="zh-CN" sz="3200" b="1" dirty="0">
                <a:solidFill>
                  <a:srgbClr val="CC0000"/>
                </a:solidFill>
              </a:rPr>
              <a:t>++)</a:t>
            </a:r>
            <a:endParaRPr lang="en-US" altLang="zh-CN" sz="3200" b="1" dirty="0">
              <a:solidFill>
                <a:srgbClr val="CC0000"/>
              </a:solidFill>
            </a:endParaRPr>
          </a:p>
          <a:p>
            <a:pPr defTabSz="1128395">
              <a:lnSpc>
                <a:spcPct val="105000"/>
              </a:lnSpc>
            </a:pPr>
            <a:r>
              <a:rPr lang="en-US" altLang="zh-CN" sz="3200" b="1" dirty="0">
                <a:solidFill>
                  <a:srgbClr val="CC0000"/>
                </a:solidFill>
              </a:rPr>
              <a:t>         </a:t>
            </a:r>
            <a:r>
              <a:rPr lang="en-US" altLang="zh-CN" sz="3200" dirty="0" err="1" smtClean="0">
                <a:solidFill>
                  <a:srgbClr val="CC0000"/>
                </a:solidFill>
              </a:rPr>
              <a:t>OutStream</a:t>
            </a:r>
            <a:r>
              <a:rPr lang="en-US" altLang="zh-CN" sz="3200" b="1" dirty="0" smtClean="0">
                <a:solidFill>
                  <a:srgbClr val="CC0000"/>
                </a:solidFill>
              </a:rPr>
              <a:t>&lt;&lt;</a:t>
            </a:r>
            <a:r>
              <a:rPr lang="en-US" altLang="zh-CN" sz="3200" dirty="0" err="1" smtClean="0">
                <a:solidFill>
                  <a:srgbClr val="CC0000"/>
                </a:solidFill>
              </a:rPr>
              <a:t>OutList.Element</a:t>
            </a:r>
            <a:r>
              <a:rPr lang="en-US" altLang="zh-CN" sz="3200" b="1" dirty="0" smtClean="0">
                <a:solidFill>
                  <a:srgbClr val="CC0000"/>
                </a:solidFill>
              </a:rPr>
              <a:t>[</a:t>
            </a:r>
            <a:r>
              <a:rPr lang="en-US" altLang="zh-CN" sz="3200" dirty="0" err="1" smtClean="0">
                <a:solidFill>
                  <a:srgbClr val="CC0000"/>
                </a:solidFill>
              </a:rPr>
              <a:t>i</a:t>
            </a:r>
            <a:r>
              <a:rPr lang="en-US" altLang="zh-CN" sz="3200" b="1" dirty="0" smtClean="0">
                <a:solidFill>
                  <a:srgbClr val="CC0000"/>
                </a:solidFill>
              </a:rPr>
              <a:t>]&lt;&lt;‘ </a:t>
            </a:r>
            <a:r>
              <a:rPr lang="en-US" altLang="zh-CN" sz="3200" b="1" dirty="0">
                <a:solidFill>
                  <a:srgbClr val="CC0000"/>
                </a:solidFill>
              </a:rPr>
              <a:t>’;</a:t>
            </a:r>
            <a:endParaRPr lang="en-US" altLang="zh-CN" sz="3200" b="1" dirty="0">
              <a:solidFill>
                <a:srgbClr val="CC0000"/>
              </a:solidFill>
            </a:endParaRPr>
          </a:p>
          <a:p>
            <a:pPr defTabSz="1128395">
              <a:lnSpc>
                <a:spcPct val="105000"/>
              </a:lnSpc>
            </a:pPr>
            <a:r>
              <a:rPr lang="en-US" altLang="zh-CN" sz="3200" b="1" dirty="0">
                <a:solidFill>
                  <a:srgbClr val="CC0000"/>
                </a:solidFill>
              </a:rPr>
              <a:t>      </a:t>
            </a:r>
            <a:r>
              <a:rPr lang="en-US" altLang="zh-CN" sz="3200" dirty="0" err="1" smtClean="0">
                <a:solidFill>
                  <a:srgbClr val="CC0000"/>
                </a:solidFill>
              </a:rPr>
              <a:t>OutStream</a:t>
            </a:r>
            <a:r>
              <a:rPr lang="en-US" altLang="zh-CN" sz="3200" b="1" dirty="0" smtClean="0">
                <a:solidFill>
                  <a:srgbClr val="CC0000"/>
                </a:solidFill>
              </a:rPr>
              <a:t>&lt;&lt;</a:t>
            </a:r>
            <a:r>
              <a:rPr lang="en-US" altLang="zh-CN" sz="3200" b="1" dirty="0" err="1" smtClean="0">
                <a:solidFill>
                  <a:srgbClr val="CC0000"/>
                </a:solidFill>
              </a:rPr>
              <a:t>endl</a:t>
            </a:r>
            <a:r>
              <a:rPr lang="en-US" altLang="zh-CN" sz="3200" b="1" dirty="0">
                <a:solidFill>
                  <a:srgbClr val="CC0000"/>
                </a:solidFill>
              </a:rPr>
              <a:t>;</a:t>
            </a:r>
            <a:endParaRPr lang="en-US" altLang="zh-CN" sz="3200" b="1" dirty="0">
              <a:solidFill>
                <a:srgbClr val="CC0000"/>
              </a:solidFill>
            </a:endParaRPr>
          </a:p>
          <a:p>
            <a:pPr defTabSz="1128395">
              <a:lnSpc>
                <a:spcPct val="105000"/>
              </a:lnSpc>
            </a:pPr>
            <a:r>
              <a:rPr lang="en-US" altLang="zh-CN" sz="3200" b="1" dirty="0">
                <a:solidFill>
                  <a:srgbClr val="CC0000"/>
                </a:solidFill>
              </a:rPr>
              <a:t>      </a:t>
            </a:r>
            <a:r>
              <a:rPr lang="en-US" altLang="zh-CN" sz="3200" dirty="0" err="1" smtClean="0">
                <a:solidFill>
                  <a:srgbClr val="CC0000"/>
                </a:solidFill>
              </a:rPr>
              <a:t>OuStream</a:t>
            </a:r>
            <a:r>
              <a:rPr lang="en-US" altLang="zh-CN" sz="3200" b="1" dirty="0" smtClean="0">
                <a:solidFill>
                  <a:srgbClr val="CC0000"/>
                </a:solidFill>
              </a:rPr>
              <a:t>&lt;&lt;“</a:t>
            </a:r>
            <a:r>
              <a:rPr lang="zh-CN" altLang="en-US" sz="3200" dirty="0">
                <a:solidFill>
                  <a:srgbClr val="CC0000"/>
                </a:solidFill>
                <a:ea typeface="隶书" panose="02010509060101010101" charset="-122"/>
              </a:rPr>
              <a:t>数组当前大小</a:t>
            </a:r>
            <a:r>
              <a:rPr lang="zh-CN" altLang="en-US" sz="3200" b="1" dirty="0">
                <a:solidFill>
                  <a:srgbClr val="CC0000"/>
                </a:solidFill>
              </a:rPr>
              <a:t> </a:t>
            </a:r>
            <a:r>
              <a:rPr lang="en-US" altLang="zh-CN" sz="3200" b="1" dirty="0">
                <a:solidFill>
                  <a:srgbClr val="CC0000"/>
                </a:solidFill>
              </a:rPr>
              <a:t>: </a:t>
            </a:r>
            <a:r>
              <a:rPr lang="en-US" altLang="zh-CN" sz="3200" b="1" dirty="0" smtClean="0">
                <a:solidFill>
                  <a:srgbClr val="CC0000"/>
                </a:solidFill>
              </a:rPr>
              <a:t>”&lt;&lt; </a:t>
            </a:r>
            <a:endParaRPr lang="en-US" altLang="zh-CN" sz="3200" b="1" dirty="0">
              <a:solidFill>
                <a:srgbClr val="CC0000"/>
              </a:solidFill>
            </a:endParaRPr>
          </a:p>
          <a:p>
            <a:pPr defTabSz="1128395">
              <a:lnSpc>
                <a:spcPct val="105000"/>
              </a:lnSpc>
            </a:pPr>
            <a:r>
              <a:rPr lang="en-US" altLang="zh-CN" sz="3200" b="1" dirty="0">
                <a:solidFill>
                  <a:srgbClr val="CC0000"/>
                </a:solidFill>
              </a:rPr>
              <a:t> 	</a:t>
            </a:r>
            <a:r>
              <a:rPr lang="en-US" altLang="zh-CN" sz="3200" dirty="0" err="1" smtClean="0">
                <a:solidFill>
                  <a:srgbClr val="CC0000"/>
                </a:solidFill>
              </a:rPr>
              <a:t>OutList.ArraySize</a:t>
            </a:r>
            <a:r>
              <a:rPr lang="en-US" altLang="zh-CN" sz="3200" b="1" dirty="0" smtClean="0">
                <a:solidFill>
                  <a:srgbClr val="CC0000"/>
                </a:solidFill>
              </a:rPr>
              <a:t>&lt;&lt;</a:t>
            </a:r>
            <a:r>
              <a:rPr lang="en-US" altLang="zh-CN" sz="3200" b="1" dirty="0" err="1" smtClean="0">
                <a:solidFill>
                  <a:srgbClr val="CC0000"/>
                </a:solidFill>
              </a:rPr>
              <a:t>endl</a:t>
            </a:r>
            <a:r>
              <a:rPr lang="en-US" altLang="zh-CN" sz="3200" b="1" dirty="0">
                <a:solidFill>
                  <a:srgbClr val="CC0000"/>
                </a:solidFill>
              </a:rPr>
              <a:t>;</a:t>
            </a:r>
            <a:endParaRPr lang="en-US" altLang="zh-CN" sz="3200" b="1" dirty="0">
              <a:solidFill>
                <a:srgbClr val="CC0000"/>
              </a:solidFill>
            </a:endParaRPr>
          </a:p>
          <a:p>
            <a:pPr defTabSz="1128395">
              <a:lnSpc>
                <a:spcPct val="105000"/>
              </a:lnSpc>
            </a:pPr>
            <a:r>
              <a:rPr lang="en-US" altLang="zh-CN" sz="3200" b="1" dirty="0">
                <a:solidFill>
                  <a:srgbClr val="CC0000"/>
                </a:solidFill>
              </a:rPr>
              <a:t>      return </a:t>
            </a:r>
            <a:r>
              <a:rPr lang="en-US" altLang="zh-CN" sz="3200" dirty="0" err="1">
                <a:solidFill>
                  <a:srgbClr val="CC0000"/>
                </a:solidFill>
              </a:rPr>
              <a:t>OutStream</a:t>
            </a:r>
            <a:r>
              <a:rPr lang="en-US" altLang="zh-CN" sz="3200" b="1" dirty="0">
                <a:solidFill>
                  <a:srgbClr val="CC0000"/>
                </a:solidFill>
              </a:rPr>
              <a:t>;</a:t>
            </a:r>
            <a:endParaRPr lang="en-US" altLang="zh-CN" sz="3200" b="1" dirty="0">
              <a:solidFill>
                <a:srgbClr val="CC0000"/>
              </a:solidFill>
            </a:endParaRPr>
          </a:p>
          <a:p>
            <a:pPr defTabSz="1128395">
              <a:lnSpc>
                <a:spcPct val="105000"/>
              </a:lnSpc>
            </a:pPr>
            <a:r>
              <a:rPr lang="en-US" altLang="zh-CN" sz="3200" b="1" dirty="0">
                <a:solidFill>
                  <a:srgbClr val="CC0000"/>
                </a:solidFill>
              </a:rPr>
              <a:t> }</a:t>
            </a:r>
            <a:r>
              <a:rPr lang="en-US" altLang="zh-CN" sz="3200" dirty="0"/>
              <a:t> </a:t>
            </a:r>
            <a:endParaRPr lang="en-US" altLang="zh-CN" sz="3200" dirty="0"/>
          </a:p>
        </p:txBody>
      </p:sp>
      <p:sp>
        <p:nvSpPr>
          <p:cNvPr id="3" name="灯片编号占位符 2"/>
          <p:cNvSpPr>
            <a:spLocks noGrp="1"/>
          </p:cNvSpPr>
          <p:nvPr>
            <p:ph type="sldNum" sz="quarter" idx="12"/>
          </p:nvPr>
        </p:nvSpPr>
        <p:spPr/>
        <p:txBody>
          <a:bodyPr/>
          <a:lstStyle/>
          <a:p>
            <a:fld id="{9BBE6FCA-BD2E-4E7F-83DC-FBF74321E2D7}" type="slidenum">
              <a:rPr lang="en-US" altLang="zh-CN" smtClean="0"/>
            </a:fld>
            <a:endParaRPr lang="en-US" altLang="zh-CN"/>
          </a:p>
        </p:txBody>
      </p:sp>
    </p:spTree>
  </p:cSld>
  <p:clrMapOvr>
    <a:masterClrMapping/>
  </p:clrMapOvr>
  <p:transition>
    <p:split/>
  </p:transition>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1986" name="Text Box 2"/>
          <p:cNvSpPr txBox="1">
            <a:spLocks noChangeArrowheads="1"/>
          </p:cNvSpPr>
          <p:nvPr/>
        </p:nvSpPr>
        <p:spPr bwMode="auto">
          <a:xfrm>
            <a:off x="467544" y="548680"/>
            <a:ext cx="9144000" cy="5727893"/>
          </a:xfrm>
          <a:prstGeom prst="rect">
            <a:avLst/>
          </a:prstGeom>
          <a:noFill/>
          <a:ln w="9525">
            <a:noFill/>
            <a:miter lim="800000"/>
          </a:ln>
          <a:effectLst/>
        </p:spPr>
        <p:txBody>
          <a:bodyPr lIns="112947" tIns="56473" rIns="112947" bIns="56473">
            <a:spAutoFit/>
          </a:bodyPr>
          <a:lstStyle/>
          <a:p>
            <a:pPr defTabSz="1128395">
              <a:lnSpc>
                <a:spcPct val="95000"/>
              </a:lnSpc>
            </a:pPr>
            <a:r>
              <a:rPr lang="zh-CN" altLang="zh-CN" sz="3200" b="1" dirty="0"/>
              <a:t> </a:t>
            </a:r>
            <a:r>
              <a:rPr lang="en-US" altLang="zh-CN" sz="3200" b="1" dirty="0">
                <a:solidFill>
                  <a:srgbClr val="CC0000"/>
                </a:solidFill>
              </a:rPr>
              <a:t>template &lt;class Type&gt; </a:t>
            </a:r>
            <a:endParaRPr lang="en-US" altLang="zh-CN" sz="3200" b="1" dirty="0">
              <a:solidFill>
                <a:srgbClr val="CC0000"/>
              </a:solidFill>
            </a:endParaRPr>
          </a:p>
          <a:p>
            <a:pPr defTabSz="1128395">
              <a:lnSpc>
                <a:spcPct val="95000"/>
              </a:lnSpc>
            </a:pPr>
            <a:r>
              <a:rPr lang="en-US" altLang="zh-CN" sz="3200" b="1" dirty="0">
                <a:solidFill>
                  <a:srgbClr val="CC0000"/>
                </a:solidFill>
              </a:rPr>
              <a:t> </a:t>
            </a:r>
            <a:r>
              <a:rPr lang="en-US" altLang="zh-CN" sz="3200" b="1" dirty="0" err="1" smtClean="0">
                <a:solidFill>
                  <a:srgbClr val="CC0000"/>
                </a:solidFill>
              </a:rPr>
              <a:t>istream</a:t>
            </a:r>
            <a:r>
              <a:rPr lang="en-US" altLang="zh-CN" sz="3200" b="1" dirty="0" smtClean="0">
                <a:solidFill>
                  <a:srgbClr val="CC0000"/>
                </a:solidFill>
              </a:rPr>
              <a:t> &amp;</a:t>
            </a:r>
            <a:r>
              <a:rPr lang="en-US" altLang="zh-CN" sz="3200" dirty="0" smtClean="0">
                <a:solidFill>
                  <a:srgbClr val="CC0000"/>
                </a:solidFill>
              </a:rPr>
              <a:t> </a:t>
            </a:r>
            <a:r>
              <a:rPr lang="en-US" altLang="zh-CN" sz="3200" b="1" dirty="0">
                <a:solidFill>
                  <a:srgbClr val="CC0000"/>
                </a:solidFill>
              </a:rPr>
              <a:t>operator &gt;&gt;</a:t>
            </a:r>
            <a:r>
              <a:rPr lang="en-US" altLang="zh-CN" sz="3200" dirty="0">
                <a:solidFill>
                  <a:srgbClr val="CC0000"/>
                </a:solidFill>
              </a:rPr>
              <a:t> </a:t>
            </a:r>
            <a:r>
              <a:rPr lang="en-US" altLang="zh-CN" sz="3200" b="1" dirty="0">
                <a:solidFill>
                  <a:srgbClr val="CC0000"/>
                </a:solidFill>
              </a:rPr>
              <a:t>(</a:t>
            </a:r>
            <a:r>
              <a:rPr lang="en-US" altLang="zh-CN" sz="3200" b="1" dirty="0" err="1" smtClean="0">
                <a:solidFill>
                  <a:srgbClr val="CC0000"/>
                </a:solidFill>
              </a:rPr>
              <a:t>istream</a:t>
            </a:r>
            <a:r>
              <a:rPr lang="en-US" altLang="zh-CN" sz="3200" b="1" dirty="0" smtClean="0">
                <a:solidFill>
                  <a:srgbClr val="CC0000"/>
                </a:solidFill>
              </a:rPr>
              <a:t> &amp;</a:t>
            </a:r>
            <a:r>
              <a:rPr lang="en-US" altLang="zh-CN" sz="3200" dirty="0" err="1" smtClean="0">
                <a:solidFill>
                  <a:srgbClr val="CC0000"/>
                </a:solidFill>
              </a:rPr>
              <a:t>InStream</a:t>
            </a:r>
            <a:r>
              <a:rPr lang="en-US" altLang="zh-CN" sz="3200" b="1" dirty="0">
                <a:solidFill>
                  <a:srgbClr val="CC0000"/>
                </a:solidFill>
              </a:rPr>
              <a:t>,</a:t>
            </a:r>
            <a:endParaRPr lang="en-US" altLang="zh-CN" sz="3200" b="1" dirty="0">
              <a:solidFill>
                <a:srgbClr val="CC0000"/>
              </a:solidFill>
            </a:endParaRPr>
          </a:p>
          <a:p>
            <a:pPr defTabSz="1128395">
              <a:lnSpc>
                <a:spcPct val="95000"/>
              </a:lnSpc>
            </a:pPr>
            <a:r>
              <a:rPr lang="en-US" altLang="zh-CN" sz="3200" b="1" dirty="0">
                <a:solidFill>
                  <a:srgbClr val="CC0000"/>
                </a:solidFill>
              </a:rPr>
              <a:t> </a:t>
            </a:r>
            <a:r>
              <a:rPr lang="en-US" altLang="zh-CN" sz="3200" b="1" dirty="0" smtClean="0">
                <a:solidFill>
                  <a:srgbClr val="CC0000"/>
                </a:solidFill>
              </a:rPr>
              <a:t>                    </a:t>
            </a:r>
            <a:r>
              <a:rPr lang="en-US" altLang="zh-CN" sz="3200" dirty="0" err="1" smtClean="0">
                <a:solidFill>
                  <a:srgbClr val="CC0000"/>
                </a:solidFill>
              </a:rPr>
              <a:t>dataList</a:t>
            </a:r>
            <a:r>
              <a:rPr lang="en-US" altLang="zh-CN" sz="3200" dirty="0" smtClean="0">
                <a:solidFill>
                  <a:srgbClr val="CC0000"/>
                </a:solidFill>
              </a:rPr>
              <a:t> </a:t>
            </a:r>
            <a:r>
              <a:rPr lang="en-US" altLang="zh-CN" sz="3200" b="1" dirty="0" smtClean="0">
                <a:solidFill>
                  <a:srgbClr val="CC0000"/>
                </a:solidFill>
              </a:rPr>
              <a:t>&lt;Type</a:t>
            </a:r>
            <a:r>
              <a:rPr lang="en-US" altLang="zh-CN" sz="3200" b="1" dirty="0">
                <a:solidFill>
                  <a:srgbClr val="CC0000"/>
                </a:solidFill>
              </a:rPr>
              <a:t>&gt; </a:t>
            </a:r>
            <a:r>
              <a:rPr lang="en-US" altLang="zh-CN" sz="3200" dirty="0" err="1">
                <a:solidFill>
                  <a:srgbClr val="CC0000"/>
                </a:solidFill>
              </a:rPr>
              <a:t>InList</a:t>
            </a:r>
            <a:r>
              <a:rPr lang="en-US" altLang="zh-CN" sz="3200" b="1" dirty="0">
                <a:solidFill>
                  <a:srgbClr val="CC0000"/>
                </a:solidFill>
              </a:rPr>
              <a:t>)</a:t>
            </a:r>
            <a:r>
              <a:rPr lang="en-US" altLang="zh-CN" sz="3200" dirty="0">
                <a:solidFill>
                  <a:srgbClr val="CC0000"/>
                </a:solidFill>
              </a:rPr>
              <a:t> </a:t>
            </a:r>
            <a:r>
              <a:rPr lang="en-US" altLang="zh-CN" sz="3200" b="1" dirty="0">
                <a:solidFill>
                  <a:srgbClr val="CC0000"/>
                </a:solidFill>
              </a:rPr>
              <a:t>{</a:t>
            </a:r>
            <a:endParaRPr lang="en-US" altLang="zh-CN" sz="3200" b="1" dirty="0">
              <a:solidFill>
                <a:srgbClr val="CC0000"/>
              </a:solidFill>
            </a:endParaRPr>
          </a:p>
          <a:p>
            <a:pPr defTabSz="1128395">
              <a:lnSpc>
                <a:spcPct val="95000"/>
              </a:lnSpc>
            </a:pPr>
            <a:r>
              <a:rPr lang="en-US" altLang="zh-CN" sz="3200" dirty="0">
                <a:solidFill>
                  <a:srgbClr val="CC0000"/>
                </a:solidFill>
              </a:rPr>
              <a:t>      </a:t>
            </a:r>
            <a:r>
              <a:rPr lang="en-US" altLang="zh-CN" sz="3200" b="1" dirty="0" err="1" smtClean="0">
                <a:solidFill>
                  <a:srgbClr val="CC0000"/>
                </a:solidFill>
              </a:rPr>
              <a:t>cout</a:t>
            </a:r>
            <a:r>
              <a:rPr lang="en-US" altLang="zh-CN" sz="3200" b="1" dirty="0" smtClean="0">
                <a:solidFill>
                  <a:srgbClr val="CC0000"/>
                </a:solidFill>
              </a:rPr>
              <a:t>&lt;&lt;“</a:t>
            </a:r>
            <a:r>
              <a:rPr lang="zh-CN" altLang="en-US" sz="3200" dirty="0">
                <a:solidFill>
                  <a:srgbClr val="CC0000"/>
                </a:solidFill>
                <a:ea typeface="隶书" panose="02010509060101010101" charset="-122"/>
              </a:rPr>
              <a:t>录入数组当前</a:t>
            </a:r>
            <a:r>
              <a:rPr lang="zh-CN" altLang="en-US" sz="3200" dirty="0" smtClean="0">
                <a:solidFill>
                  <a:srgbClr val="CC0000"/>
                </a:solidFill>
                <a:ea typeface="隶书" panose="02010509060101010101" charset="-122"/>
              </a:rPr>
              <a:t>大小：</a:t>
            </a:r>
            <a:r>
              <a:rPr lang="en-US" altLang="zh-CN" sz="3200" b="1" dirty="0" smtClean="0">
                <a:solidFill>
                  <a:srgbClr val="CC0000"/>
                </a:solidFill>
              </a:rPr>
              <a:t>”;    </a:t>
            </a:r>
            <a:endParaRPr lang="en-US" altLang="zh-CN" sz="3200" dirty="0">
              <a:solidFill>
                <a:srgbClr val="CC0000"/>
              </a:solidFill>
            </a:endParaRPr>
          </a:p>
          <a:p>
            <a:pPr defTabSz="1128395">
              <a:lnSpc>
                <a:spcPct val="95000"/>
              </a:lnSpc>
            </a:pPr>
            <a:r>
              <a:rPr lang="en-US" altLang="zh-CN" sz="3200" b="1" dirty="0">
                <a:solidFill>
                  <a:srgbClr val="CC0000"/>
                </a:solidFill>
              </a:rPr>
              <a:t>      </a:t>
            </a:r>
            <a:r>
              <a:rPr lang="en-US" altLang="zh-CN" sz="3200" dirty="0" err="1" smtClean="0">
                <a:solidFill>
                  <a:srgbClr val="CC0000"/>
                </a:solidFill>
              </a:rPr>
              <a:t>Instream</a:t>
            </a:r>
            <a:r>
              <a:rPr lang="en-US" altLang="zh-CN" sz="3200" b="1" dirty="0" smtClean="0">
                <a:solidFill>
                  <a:srgbClr val="CC0000"/>
                </a:solidFill>
              </a:rPr>
              <a:t>&gt;&gt;</a:t>
            </a:r>
            <a:r>
              <a:rPr lang="en-US" altLang="zh-CN" sz="3200" dirty="0" err="1" smtClean="0">
                <a:solidFill>
                  <a:srgbClr val="CC0000"/>
                </a:solidFill>
              </a:rPr>
              <a:t>InList.ArraySize</a:t>
            </a:r>
            <a:r>
              <a:rPr lang="en-US" altLang="zh-CN" sz="3200" b="1" dirty="0">
                <a:solidFill>
                  <a:srgbClr val="CC0000"/>
                </a:solidFill>
              </a:rPr>
              <a:t>;		</a:t>
            </a:r>
            <a:endParaRPr lang="en-US" altLang="zh-CN" sz="3200" b="1" dirty="0">
              <a:solidFill>
                <a:srgbClr val="CC0000"/>
              </a:solidFill>
            </a:endParaRPr>
          </a:p>
          <a:p>
            <a:pPr defTabSz="1128395">
              <a:lnSpc>
                <a:spcPct val="95000"/>
              </a:lnSpc>
            </a:pPr>
            <a:r>
              <a:rPr lang="en-US" altLang="zh-CN" sz="3200" b="1" dirty="0">
                <a:solidFill>
                  <a:srgbClr val="CC0000"/>
                </a:solidFill>
              </a:rPr>
              <a:t>      </a:t>
            </a:r>
            <a:r>
              <a:rPr lang="en-US" altLang="zh-CN" sz="3200" b="1" dirty="0" err="1" smtClean="0">
                <a:solidFill>
                  <a:srgbClr val="CC0000"/>
                </a:solidFill>
              </a:rPr>
              <a:t>cout</a:t>
            </a:r>
            <a:r>
              <a:rPr lang="en-US" altLang="zh-CN" sz="3200" b="1" dirty="0" smtClean="0">
                <a:solidFill>
                  <a:srgbClr val="CC0000"/>
                </a:solidFill>
              </a:rPr>
              <a:t>&lt;&lt;“</a:t>
            </a:r>
            <a:r>
              <a:rPr lang="zh-CN" altLang="en-US" sz="3200" dirty="0">
                <a:solidFill>
                  <a:srgbClr val="CC0000"/>
                </a:solidFill>
                <a:ea typeface="隶书" panose="02010509060101010101" charset="-122"/>
              </a:rPr>
              <a:t>录入数组元素</a:t>
            </a:r>
            <a:r>
              <a:rPr lang="zh-CN" altLang="en-US" sz="3200" dirty="0" smtClean="0">
                <a:solidFill>
                  <a:srgbClr val="CC0000"/>
                </a:solidFill>
                <a:ea typeface="隶书" panose="02010509060101010101" charset="-122"/>
              </a:rPr>
              <a:t>值：</a:t>
            </a:r>
            <a:r>
              <a:rPr lang="en-US" altLang="zh-CN" sz="3200" dirty="0" smtClean="0">
                <a:solidFill>
                  <a:srgbClr val="CC0000"/>
                </a:solidFill>
              </a:rPr>
              <a:t>\</a:t>
            </a:r>
            <a:r>
              <a:rPr lang="en-US" altLang="zh-CN" sz="3200" dirty="0">
                <a:solidFill>
                  <a:srgbClr val="CC0000"/>
                </a:solidFill>
              </a:rPr>
              <a:t>n</a:t>
            </a:r>
            <a:r>
              <a:rPr lang="en-US" altLang="zh-CN" sz="3200" b="1" dirty="0">
                <a:solidFill>
                  <a:srgbClr val="CC0000"/>
                </a:solidFill>
              </a:rPr>
              <a:t>”;	</a:t>
            </a:r>
            <a:endParaRPr lang="en-US" altLang="zh-CN" sz="3200" b="1" dirty="0">
              <a:solidFill>
                <a:srgbClr val="CC0000"/>
              </a:solidFill>
            </a:endParaRPr>
          </a:p>
          <a:p>
            <a:pPr defTabSz="1128395">
              <a:lnSpc>
                <a:spcPct val="95000"/>
              </a:lnSpc>
            </a:pPr>
            <a:r>
              <a:rPr lang="en-US" altLang="zh-CN" sz="3200" b="1" dirty="0">
                <a:solidFill>
                  <a:srgbClr val="CC0000"/>
                </a:solidFill>
              </a:rPr>
              <a:t>      for</a:t>
            </a:r>
            <a:r>
              <a:rPr lang="en-US" altLang="zh-CN" sz="3200" dirty="0">
                <a:solidFill>
                  <a:srgbClr val="CC0000"/>
                </a:solidFill>
              </a:rPr>
              <a:t> </a:t>
            </a:r>
            <a:r>
              <a:rPr lang="en-US" altLang="zh-CN" sz="3200" b="1" dirty="0">
                <a:solidFill>
                  <a:srgbClr val="CC0000"/>
                </a:solidFill>
              </a:rPr>
              <a:t>(</a:t>
            </a:r>
            <a:r>
              <a:rPr lang="en-US" altLang="zh-CN" sz="3200" b="1" dirty="0" err="1">
                <a:solidFill>
                  <a:srgbClr val="CC0000"/>
                </a:solidFill>
              </a:rPr>
              <a:t>int</a:t>
            </a:r>
            <a:r>
              <a:rPr lang="en-US" altLang="zh-CN" sz="3200" b="1" dirty="0">
                <a:solidFill>
                  <a:srgbClr val="CC0000"/>
                </a:solidFill>
              </a:rPr>
              <a:t> </a:t>
            </a:r>
            <a:r>
              <a:rPr lang="en-US" altLang="zh-CN" sz="3200" dirty="0" err="1" smtClean="0">
                <a:solidFill>
                  <a:srgbClr val="CC0000"/>
                </a:solidFill>
              </a:rPr>
              <a:t>i</a:t>
            </a:r>
            <a:r>
              <a:rPr lang="en-US" altLang="zh-CN" sz="3200" b="1" dirty="0" smtClean="0">
                <a:solidFill>
                  <a:srgbClr val="CC0000"/>
                </a:solidFill>
              </a:rPr>
              <a:t>=</a:t>
            </a:r>
            <a:r>
              <a:rPr lang="en-US" altLang="zh-CN" sz="3200" dirty="0" smtClean="0">
                <a:solidFill>
                  <a:srgbClr val="CC0000"/>
                </a:solidFill>
              </a:rPr>
              <a:t>0</a:t>
            </a:r>
            <a:r>
              <a:rPr lang="en-US" altLang="zh-CN" sz="3200" b="1" dirty="0">
                <a:solidFill>
                  <a:srgbClr val="CC0000"/>
                </a:solidFill>
              </a:rPr>
              <a:t>; </a:t>
            </a:r>
            <a:r>
              <a:rPr lang="en-US" altLang="zh-CN" sz="3200" dirty="0" err="1" smtClean="0">
                <a:solidFill>
                  <a:srgbClr val="CC0000"/>
                </a:solidFill>
              </a:rPr>
              <a:t>i</a:t>
            </a:r>
            <a:r>
              <a:rPr lang="en-US" altLang="zh-CN" sz="3200" b="1" dirty="0" smtClean="0">
                <a:solidFill>
                  <a:srgbClr val="CC0000"/>
                </a:solidFill>
              </a:rPr>
              <a:t>&lt;</a:t>
            </a:r>
            <a:r>
              <a:rPr lang="en-US" altLang="zh-CN" sz="3200" dirty="0" err="1" smtClean="0">
                <a:solidFill>
                  <a:srgbClr val="CC0000"/>
                </a:solidFill>
              </a:rPr>
              <a:t>InList.ArraySize</a:t>
            </a:r>
            <a:r>
              <a:rPr lang="en-US" altLang="zh-CN" sz="3200" b="1" dirty="0">
                <a:solidFill>
                  <a:srgbClr val="CC0000"/>
                </a:solidFill>
              </a:rPr>
              <a:t>; </a:t>
            </a:r>
            <a:r>
              <a:rPr lang="en-US" altLang="zh-CN" sz="3200" dirty="0" err="1">
                <a:solidFill>
                  <a:srgbClr val="CC0000"/>
                </a:solidFill>
              </a:rPr>
              <a:t>i</a:t>
            </a:r>
            <a:r>
              <a:rPr lang="en-US" altLang="zh-CN" sz="3200" b="1" dirty="0">
                <a:solidFill>
                  <a:srgbClr val="CC0000"/>
                </a:solidFill>
              </a:rPr>
              <a:t>++)</a:t>
            </a:r>
            <a:r>
              <a:rPr lang="en-US" altLang="zh-CN" sz="3200" dirty="0">
                <a:solidFill>
                  <a:srgbClr val="CC0000"/>
                </a:solidFill>
              </a:rPr>
              <a:t> </a:t>
            </a:r>
            <a:r>
              <a:rPr lang="en-US" altLang="zh-CN" sz="3200" b="1" dirty="0">
                <a:solidFill>
                  <a:srgbClr val="CC0000"/>
                </a:solidFill>
              </a:rPr>
              <a:t>{</a:t>
            </a:r>
            <a:endParaRPr lang="en-US" altLang="zh-CN" sz="3200" dirty="0">
              <a:solidFill>
                <a:srgbClr val="CC0000"/>
              </a:solidFill>
            </a:endParaRPr>
          </a:p>
          <a:p>
            <a:pPr defTabSz="1128395">
              <a:lnSpc>
                <a:spcPct val="95000"/>
              </a:lnSpc>
            </a:pPr>
            <a:r>
              <a:rPr lang="en-US" altLang="zh-CN" sz="3200" dirty="0">
                <a:solidFill>
                  <a:srgbClr val="CC0000"/>
                </a:solidFill>
              </a:rPr>
              <a:t>           </a:t>
            </a:r>
            <a:r>
              <a:rPr lang="en-US" altLang="zh-CN" sz="3200" b="1" dirty="0" err="1" smtClean="0">
                <a:solidFill>
                  <a:srgbClr val="CC0000"/>
                </a:solidFill>
              </a:rPr>
              <a:t>cout</a:t>
            </a:r>
            <a:r>
              <a:rPr lang="en-US" altLang="zh-CN" sz="3200" b="1" dirty="0" smtClean="0">
                <a:solidFill>
                  <a:srgbClr val="CC0000"/>
                </a:solidFill>
              </a:rPr>
              <a:t>&lt;&lt;“</a:t>
            </a:r>
            <a:r>
              <a:rPr lang="zh-CN" altLang="en-US" sz="3200" dirty="0" smtClean="0">
                <a:solidFill>
                  <a:srgbClr val="CC0000"/>
                </a:solidFill>
                <a:ea typeface="隶书" panose="02010509060101010101" charset="-122"/>
              </a:rPr>
              <a:t>元素</a:t>
            </a:r>
            <a:r>
              <a:rPr lang="en-US" altLang="zh-CN" sz="3200" b="1" dirty="0" smtClean="0">
                <a:solidFill>
                  <a:srgbClr val="CC0000"/>
                </a:solidFill>
              </a:rPr>
              <a:t>”&lt;&lt;</a:t>
            </a:r>
            <a:r>
              <a:rPr lang="en-US" altLang="zh-CN" sz="3200" dirty="0" err="1" smtClean="0">
                <a:solidFill>
                  <a:srgbClr val="CC0000"/>
                </a:solidFill>
              </a:rPr>
              <a:t>i</a:t>
            </a:r>
            <a:r>
              <a:rPr lang="en-US" altLang="zh-CN" sz="3200" b="1" dirty="0" smtClean="0">
                <a:solidFill>
                  <a:srgbClr val="CC0000"/>
                </a:solidFill>
              </a:rPr>
              <a:t>&lt;&lt;“</a:t>
            </a:r>
            <a:r>
              <a:rPr lang="en-US" altLang="zh-CN" sz="3200" b="1" dirty="0" smtClean="0">
                <a:solidFill>
                  <a:srgbClr val="CC0000"/>
                </a:solidFill>
                <a:latin typeface="黑体" panose="02010609060101010101" pitchFamily="2" charset="-122"/>
                <a:ea typeface="黑体" panose="02010609060101010101" pitchFamily="2" charset="-122"/>
              </a:rPr>
              <a:t>:</a:t>
            </a:r>
            <a:r>
              <a:rPr lang="en-US" altLang="zh-CN" sz="3200" b="1" dirty="0" smtClean="0">
                <a:solidFill>
                  <a:srgbClr val="CC0000"/>
                </a:solidFill>
              </a:rPr>
              <a:t>”</a:t>
            </a:r>
            <a:r>
              <a:rPr lang="en-US" altLang="zh-CN" sz="3200" dirty="0" smtClean="0">
                <a:solidFill>
                  <a:srgbClr val="CC0000"/>
                </a:solidFill>
              </a:rPr>
              <a:t> </a:t>
            </a:r>
            <a:r>
              <a:rPr lang="en-US" altLang="zh-CN" sz="3200" b="1" dirty="0">
                <a:solidFill>
                  <a:srgbClr val="CC0000"/>
                </a:solidFill>
              </a:rPr>
              <a:t>;</a:t>
            </a:r>
            <a:endParaRPr lang="en-US" altLang="zh-CN" sz="3200" dirty="0">
              <a:solidFill>
                <a:srgbClr val="CC0000"/>
              </a:solidFill>
            </a:endParaRPr>
          </a:p>
          <a:p>
            <a:pPr defTabSz="1128395">
              <a:lnSpc>
                <a:spcPct val="95000"/>
              </a:lnSpc>
            </a:pPr>
            <a:r>
              <a:rPr lang="en-US" altLang="zh-CN" sz="3200" b="1" dirty="0">
                <a:solidFill>
                  <a:srgbClr val="CC0000"/>
                </a:solidFill>
              </a:rPr>
              <a:t>           </a:t>
            </a:r>
            <a:r>
              <a:rPr lang="en-US" altLang="zh-CN" sz="3200" dirty="0" err="1" smtClean="0">
                <a:solidFill>
                  <a:srgbClr val="CC0000"/>
                </a:solidFill>
              </a:rPr>
              <a:t>InStream</a:t>
            </a:r>
            <a:r>
              <a:rPr lang="en-US" altLang="zh-CN" sz="3200" b="1" dirty="0" smtClean="0">
                <a:solidFill>
                  <a:srgbClr val="CC0000"/>
                </a:solidFill>
              </a:rPr>
              <a:t>&gt;&gt;</a:t>
            </a:r>
            <a:r>
              <a:rPr lang="en-US" altLang="zh-CN" sz="3200" dirty="0" err="1" smtClean="0">
                <a:solidFill>
                  <a:srgbClr val="CC0000"/>
                </a:solidFill>
              </a:rPr>
              <a:t>InList.Element</a:t>
            </a:r>
            <a:r>
              <a:rPr lang="en-US" altLang="zh-CN" sz="3200" b="1" dirty="0" smtClean="0">
                <a:solidFill>
                  <a:srgbClr val="CC0000"/>
                </a:solidFill>
              </a:rPr>
              <a:t>[</a:t>
            </a:r>
            <a:r>
              <a:rPr lang="en-US" altLang="zh-CN" sz="3200" dirty="0" err="1" smtClean="0">
                <a:solidFill>
                  <a:srgbClr val="CC0000"/>
                </a:solidFill>
              </a:rPr>
              <a:t>i</a:t>
            </a:r>
            <a:r>
              <a:rPr lang="en-US" altLang="zh-CN" sz="3200" b="1" dirty="0">
                <a:solidFill>
                  <a:srgbClr val="CC0000"/>
                </a:solidFill>
              </a:rPr>
              <a:t>];</a:t>
            </a:r>
            <a:endParaRPr lang="en-US" altLang="zh-CN" sz="3200" b="1" dirty="0">
              <a:solidFill>
                <a:srgbClr val="CC0000"/>
              </a:solidFill>
            </a:endParaRPr>
          </a:p>
          <a:p>
            <a:pPr defTabSz="1128395">
              <a:lnSpc>
                <a:spcPct val="95000"/>
              </a:lnSpc>
            </a:pPr>
            <a:r>
              <a:rPr lang="en-US" altLang="zh-CN" sz="3200" b="1" dirty="0">
                <a:solidFill>
                  <a:srgbClr val="CC0000"/>
                </a:solidFill>
              </a:rPr>
              <a:t>      }</a:t>
            </a:r>
            <a:endParaRPr lang="en-US" altLang="zh-CN" sz="3200" b="1" dirty="0">
              <a:solidFill>
                <a:srgbClr val="CC0000"/>
              </a:solidFill>
            </a:endParaRPr>
          </a:p>
          <a:p>
            <a:pPr defTabSz="1128395">
              <a:lnSpc>
                <a:spcPct val="95000"/>
              </a:lnSpc>
            </a:pPr>
            <a:r>
              <a:rPr lang="en-US" altLang="zh-CN" sz="3200" b="1" dirty="0">
                <a:solidFill>
                  <a:srgbClr val="CC0000"/>
                </a:solidFill>
              </a:rPr>
              <a:t>      return </a:t>
            </a:r>
            <a:r>
              <a:rPr lang="en-US" altLang="zh-CN" sz="3200" dirty="0" err="1">
                <a:solidFill>
                  <a:srgbClr val="CC0000"/>
                </a:solidFill>
              </a:rPr>
              <a:t>InStream</a:t>
            </a:r>
            <a:r>
              <a:rPr lang="en-US" altLang="zh-CN" sz="3200" b="1" dirty="0">
                <a:solidFill>
                  <a:srgbClr val="CC0000"/>
                </a:solidFill>
              </a:rPr>
              <a:t>;</a:t>
            </a:r>
            <a:endParaRPr lang="en-US" altLang="zh-CN" sz="3200" b="1" dirty="0">
              <a:solidFill>
                <a:srgbClr val="CC0000"/>
              </a:solidFill>
            </a:endParaRPr>
          </a:p>
          <a:p>
            <a:pPr defTabSz="1128395">
              <a:lnSpc>
                <a:spcPct val="95000"/>
              </a:lnSpc>
            </a:pPr>
            <a:r>
              <a:rPr lang="en-US" altLang="zh-CN" sz="3200" b="1" dirty="0">
                <a:solidFill>
                  <a:srgbClr val="CC0000"/>
                </a:solidFill>
              </a:rPr>
              <a:t> }</a:t>
            </a:r>
            <a:endParaRPr lang="en-US" altLang="zh-CN" sz="3200" b="1" dirty="0"/>
          </a:p>
        </p:txBody>
      </p:sp>
      <p:sp>
        <p:nvSpPr>
          <p:cNvPr id="3" name="灯片编号占位符 2"/>
          <p:cNvSpPr>
            <a:spLocks noGrp="1"/>
          </p:cNvSpPr>
          <p:nvPr>
            <p:ph type="sldNum" sz="quarter" idx="12"/>
          </p:nvPr>
        </p:nvSpPr>
        <p:spPr/>
        <p:txBody>
          <a:bodyPr/>
          <a:lstStyle/>
          <a:p>
            <a:fld id="{9BBE6FCA-BD2E-4E7F-83DC-FBF74321E2D7}" type="slidenum">
              <a:rPr lang="en-US" altLang="zh-CN" smtClean="0"/>
            </a:fld>
            <a:endParaRPr lang="en-US" altLang="zh-CN"/>
          </a:p>
        </p:txBody>
      </p:sp>
    </p:spTree>
  </p:cSld>
  <p:clrMapOvr>
    <a:masterClrMapping/>
  </p:clrMapOvr>
  <p:transition>
    <p:split/>
  </p:transition>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3010" name="Text Box 2"/>
          <p:cNvSpPr txBox="1">
            <a:spLocks noChangeArrowheads="1"/>
          </p:cNvSpPr>
          <p:nvPr/>
        </p:nvSpPr>
        <p:spPr bwMode="auto">
          <a:xfrm>
            <a:off x="647700" y="908720"/>
            <a:ext cx="8496300" cy="4546031"/>
          </a:xfrm>
          <a:prstGeom prst="rect">
            <a:avLst/>
          </a:prstGeom>
          <a:noFill/>
          <a:ln w="9525">
            <a:noFill/>
            <a:miter lim="800000"/>
          </a:ln>
          <a:effectLst/>
        </p:spPr>
        <p:txBody>
          <a:bodyPr lIns="112947" tIns="56473" rIns="112947" bIns="56473">
            <a:spAutoFit/>
          </a:bodyPr>
          <a:lstStyle/>
          <a:p>
            <a:pPr defTabSz="1128395"/>
            <a:r>
              <a:rPr lang="zh-CN" altLang="zh-CN" sz="3200" b="1" dirty="0"/>
              <a:t> </a:t>
            </a:r>
            <a:r>
              <a:rPr lang="en-US" altLang="zh-CN" sz="3200" b="1" dirty="0">
                <a:solidFill>
                  <a:srgbClr val="CC0000"/>
                </a:solidFill>
              </a:rPr>
              <a:t>template &lt;class Type&gt;</a:t>
            </a:r>
            <a:endParaRPr lang="en-US" altLang="zh-CN" sz="3200" b="1" dirty="0">
              <a:solidFill>
                <a:srgbClr val="CC0000"/>
              </a:solidFill>
            </a:endParaRPr>
          </a:p>
          <a:p>
            <a:pPr defTabSz="1128395"/>
            <a:r>
              <a:rPr lang="en-US" altLang="zh-CN" sz="3200" b="1" dirty="0">
                <a:solidFill>
                  <a:srgbClr val="CC0000"/>
                </a:solidFill>
              </a:rPr>
              <a:t> void</a:t>
            </a:r>
            <a:r>
              <a:rPr lang="en-US" altLang="zh-CN" sz="3200" dirty="0">
                <a:solidFill>
                  <a:srgbClr val="CC0000"/>
                </a:solidFill>
              </a:rPr>
              <a:t> </a:t>
            </a:r>
            <a:r>
              <a:rPr lang="en-US" altLang="zh-CN" sz="3200" dirty="0" err="1" smtClean="0">
                <a:solidFill>
                  <a:srgbClr val="CC0000"/>
                </a:solidFill>
              </a:rPr>
              <a:t>dataList</a:t>
            </a:r>
            <a:r>
              <a:rPr lang="zh-CN" altLang="en-US" sz="3200" dirty="0" smtClean="0">
                <a:solidFill>
                  <a:srgbClr val="CC0000"/>
                </a:solidFill>
              </a:rPr>
              <a:t> </a:t>
            </a:r>
            <a:r>
              <a:rPr lang="en-US" altLang="zh-CN" sz="3200" b="1" dirty="0" smtClean="0">
                <a:solidFill>
                  <a:srgbClr val="CC0000"/>
                </a:solidFill>
              </a:rPr>
              <a:t>&lt;</a:t>
            </a:r>
            <a:r>
              <a:rPr lang="en-US" altLang="zh-CN" sz="3200" b="1" dirty="0">
                <a:solidFill>
                  <a:srgbClr val="CC0000"/>
                </a:solidFill>
              </a:rPr>
              <a:t>Type</a:t>
            </a:r>
            <a:r>
              <a:rPr lang="en-US" altLang="zh-CN" sz="3200" b="1" dirty="0" smtClean="0">
                <a:solidFill>
                  <a:srgbClr val="CC0000"/>
                </a:solidFill>
              </a:rPr>
              <a:t>&gt;</a:t>
            </a:r>
            <a:r>
              <a:rPr lang="zh-CN" altLang="en-US" sz="3200" b="1" dirty="0" smtClean="0">
                <a:solidFill>
                  <a:srgbClr val="CC0000"/>
                </a:solidFill>
              </a:rPr>
              <a:t> </a:t>
            </a:r>
            <a:r>
              <a:rPr lang="en-US" altLang="zh-CN" sz="3200" b="1" dirty="0" smtClean="0">
                <a:solidFill>
                  <a:srgbClr val="CC0000"/>
                </a:solidFill>
              </a:rPr>
              <a:t>::</a:t>
            </a:r>
            <a:r>
              <a:rPr lang="zh-CN" altLang="en-US" sz="3200" b="1" dirty="0" smtClean="0">
                <a:solidFill>
                  <a:srgbClr val="CC0000"/>
                </a:solidFill>
              </a:rPr>
              <a:t> </a:t>
            </a:r>
            <a:r>
              <a:rPr lang="en-US" altLang="zh-CN" sz="3200" dirty="0" smtClean="0">
                <a:solidFill>
                  <a:srgbClr val="CC0000"/>
                </a:solidFill>
              </a:rPr>
              <a:t>Sort</a:t>
            </a:r>
            <a:r>
              <a:rPr lang="en-US" altLang="zh-CN" sz="3200" b="1" dirty="0" smtClean="0">
                <a:solidFill>
                  <a:srgbClr val="CC0000"/>
                </a:solidFill>
              </a:rPr>
              <a:t>( </a:t>
            </a:r>
            <a:r>
              <a:rPr lang="en-US" altLang="zh-CN" sz="3200" b="1" dirty="0">
                <a:solidFill>
                  <a:srgbClr val="CC0000"/>
                </a:solidFill>
              </a:rPr>
              <a:t>)</a:t>
            </a:r>
            <a:r>
              <a:rPr lang="en-US" altLang="zh-CN" sz="3200" dirty="0">
                <a:solidFill>
                  <a:srgbClr val="CC0000"/>
                </a:solidFill>
              </a:rPr>
              <a:t> </a:t>
            </a:r>
            <a:r>
              <a:rPr lang="en-US" altLang="zh-CN" sz="3200" b="1" dirty="0">
                <a:solidFill>
                  <a:srgbClr val="CC0000"/>
                </a:solidFill>
              </a:rPr>
              <a:t>{</a:t>
            </a:r>
            <a:endParaRPr lang="en-US" altLang="zh-CN" sz="3200" dirty="0">
              <a:solidFill>
                <a:srgbClr val="CC0000"/>
              </a:solidFill>
            </a:endParaRPr>
          </a:p>
          <a:p>
            <a:pPr defTabSz="1128395"/>
            <a:r>
              <a:rPr lang="en-US" altLang="zh-CN" sz="3200" dirty="0">
                <a:solidFill>
                  <a:srgbClr val="CC0000"/>
                </a:solidFill>
              </a:rPr>
              <a:t> </a:t>
            </a:r>
            <a:r>
              <a:rPr lang="en-US" altLang="zh-CN" sz="3200" dirty="0">
                <a:solidFill>
                  <a:srgbClr val="0000FF"/>
                </a:solidFill>
                <a:ea typeface="隶书" panose="02010509060101010101" charset="-122"/>
              </a:rPr>
              <a:t>//</a:t>
            </a:r>
            <a:r>
              <a:rPr lang="zh-CN" altLang="en-US" sz="3200" dirty="0">
                <a:solidFill>
                  <a:srgbClr val="0000FF"/>
                </a:solidFill>
                <a:ea typeface="隶书" panose="02010509060101010101" charset="-122"/>
              </a:rPr>
              <a:t>按非递减顺序对</a:t>
            </a:r>
            <a:r>
              <a:rPr lang="en-US" altLang="zh-CN" sz="3200" dirty="0" err="1">
                <a:solidFill>
                  <a:srgbClr val="0000FF"/>
                </a:solidFill>
                <a:ea typeface="隶书" panose="02010509060101010101" charset="-122"/>
              </a:rPr>
              <a:t>ArraySize</a:t>
            </a:r>
            <a:r>
              <a:rPr lang="zh-CN" altLang="en-US" sz="3200" dirty="0">
                <a:solidFill>
                  <a:srgbClr val="0000FF"/>
                </a:solidFill>
                <a:ea typeface="隶书" panose="02010509060101010101" charset="-122"/>
              </a:rPr>
              <a:t>个关键码</a:t>
            </a:r>
            <a:endParaRPr lang="zh-CN" altLang="en-US" sz="3200" dirty="0">
              <a:solidFill>
                <a:srgbClr val="0000FF"/>
              </a:solidFill>
              <a:ea typeface="隶书" panose="02010509060101010101" charset="-122"/>
            </a:endParaRPr>
          </a:p>
          <a:p>
            <a:pPr defTabSz="1128395"/>
            <a:r>
              <a:rPr lang="zh-CN" altLang="en-US" sz="3200" dirty="0">
                <a:solidFill>
                  <a:srgbClr val="0000FF"/>
                </a:solidFill>
                <a:ea typeface="隶书" panose="02010509060101010101" charset="-122"/>
              </a:rPr>
              <a:t> </a:t>
            </a:r>
            <a:r>
              <a:rPr lang="en-US" altLang="zh-CN" sz="3200" dirty="0">
                <a:solidFill>
                  <a:srgbClr val="0000FF"/>
                </a:solidFill>
                <a:ea typeface="隶书" panose="02010509060101010101" charset="-122"/>
              </a:rPr>
              <a:t>//Element[0]</a:t>
            </a:r>
            <a:r>
              <a:rPr lang="zh-CN" altLang="en-US" sz="3200" dirty="0">
                <a:solidFill>
                  <a:srgbClr val="0000FF"/>
                </a:solidFill>
                <a:ea typeface="隶书" panose="02010509060101010101" charset="-122"/>
              </a:rPr>
              <a:t>到</a:t>
            </a:r>
            <a:r>
              <a:rPr lang="en-US" altLang="zh-CN" sz="3200" dirty="0">
                <a:solidFill>
                  <a:srgbClr val="0000FF"/>
                </a:solidFill>
                <a:ea typeface="隶书" panose="02010509060101010101" charset="-122"/>
              </a:rPr>
              <a:t>Element[ArraySize-1]</a:t>
            </a:r>
            <a:r>
              <a:rPr lang="zh-CN" altLang="en-US" sz="3200" dirty="0">
                <a:solidFill>
                  <a:srgbClr val="0000FF"/>
                </a:solidFill>
                <a:ea typeface="隶书" panose="02010509060101010101" charset="-122"/>
              </a:rPr>
              <a:t>排序</a:t>
            </a:r>
            <a:endParaRPr lang="zh-CN" altLang="en-US" sz="3200" dirty="0">
              <a:solidFill>
                <a:srgbClr val="CC0000"/>
              </a:solidFill>
            </a:endParaRPr>
          </a:p>
          <a:p>
            <a:pPr defTabSz="1128395"/>
            <a:r>
              <a:rPr lang="zh-CN" altLang="en-US" sz="3200" b="1" dirty="0">
                <a:solidFill>
                  <a:srgbClr val="CC0000"/>
                </a:solidFill>
              </a:rPr>
              <a:t>    </a:t>
            </a:r>
            <a:r>
              <a:rPr lang="en-US" altLang="zh-CN" sz="3200" b="1" dirty="0">
                <a:solidFill>
                  <a:srgbClr val="CC0000"/>
                </a:solidFill>
              </a:rPr>
              <a:t>for</a:t>
            </a:r>
            <a:r>
              <a:rPr lang="en-US" altLang="zh-CN" sz="3200" dirty="0">
                <a:solidFill>
                  <a:srgbClr val="CC0000"/>
                </a:solidFill>
              </a:rPr>
              <a:t> </a:t>
            </a:r>
            <a:r>
              <a:rPr lang="en-US" altLang="zh-CN" sz="3200" dirty="0" smtClean="0">
                <a:solidFill>
                  <a:srgbClr val="CC0000"/>
                </a:solidFill>
              </a:rPr>
              <a:t>(</a:t>
            </a:r>
            <a:r>
              <a:rPr lang="en-US" altLang="zh-CN" sz="3200" b="1" dirty="0" err="1" smtClean="0">
                <a:solidFill>
                  <a:srgbClr val="CC0000"/>
                </a:solidFill>
              </a:rPr>
              <a:t>int</a:t>
            </a:r>
            <a:r>
              <a:rPr lang="en-US" altLang="zh-CN" sz="3200" dirty="0" smtClean="0">
                <a:solidFill>
                  <a:srgbClr val="CC0000"/>
                </a:solidFill>
              </a:rPr>
              <a:t> </a:t>
            </a:r>
            <a:r>
              <a:rPr lang="en-US" altLang="zh-CN" sz="3200" dirty="0" err="1" smtClean="0">
                <a:solidFill>
                  <a:srgbClr val="CC0000"/>
                </a:solidFill>
              </a:rPr>
              <a:t>i</a:t>
            </a:r>
            <a:r>
              <a:rPr lang="en-US" altLang="zh-CN" sz="3200" b="1" dirty="0" smtClean="0">
                <a:solidFill>
                  <a:srgbClr val="CC0000"/>
                </a:solidFill>
              </a:rPr>
              <a:t>=</a:t>
            </a:r>
            <a:r>
              <a:rPr lang="en-US" altLang="zh-CN" sz="3200" dirty="0" smtClean="0">
                <a:solidFill>
                  <a:srgbClr val="CC0000"/>
                </a:solidFill>
              </a:rPr>
              <a:t>ArraySize</a:t>
            </a:r>
            <a:r>
              <a:rPr lang="en-US" altLang="zh-CN" sz="3200" b="1" dirty="0" smtClean="0">
                <a:solidFill>
                  <a:srgbClr val="CC0000"/>
                </a:solidFill>
                <a:latin typeface="楷体_GB2312" pitchFamily="49" charset="-122"/>
                <a:ea typeface="楷体_GB2312" pitchFamily="49" charset="-122"/>
              </a:rPr>
              <a:t>-</a:t>
            </a:r>
            <a:r>
              <a:rPr lang="en-US" altLang="zh-CN" sz="3200" dirty="0" smtClean="0">
                <a:solidFill>
                  <a:srgbClr val="CC0000"/>
                </a:solidFill>
              </a:rPr>
              <a:t>1</a:t>
            </a:r>
            <a:r>
              <a:rPr lang="en-US" altLang="zh-CN" sz="3200" b="1" dirty="0">
                <a:solidFill>
                  <a:srgbClr val="CC0000"/>
                </a:solidFill>
              </a:rPr>
              <a:t>;</a:t>
            </a:r>
            <a:r>
              <a:rPr lang="en-US" altLang="zh-CN" sz="3200" dirty="0">
                <a:solidFill>
                  <a:srgbClr val="CC0000"/>
                </a:solidFill>
              </a:rPr>
              <a:t> </a:t>
            </a:r>
            <a:r>
              <a:rPr lang="en-US" altLang="zh-CN" sz="3200" dirty="0" err="1" smtClean="0">
                <a:solidFill>
                  <a:srgbClr val="CC0000"/>
                </a:solidFill>
              </a:rPr>
              <a:t>i</a:t>
            </a:r>
            <a:r>
              <a:rPr lang="en-US" altLang="zh-CN" sz="3200" b="1" dirty="0" smtClean="0">
                <a:solidFill>
                  <a:srgbClr val="CC0000"/>
                </a:solidFill>
              </a:rPr>
              <a:t>&gt;</a:t>
            </a:r>
            <a:r>
              <a:rPr lang="en-US" altLang="zh-CN" sz="3200" dirty="0" smtClean="0">
                <a:solidFill>
                  <a:srgbClr val="CC0000"/>
                </a:solidFill>
              </a:rPr>
              <a:t>0</a:t>
            </a:r>
            <a:r>
              <a:rPr lang="en-US" altLang="zh-CN" sz="3200" b="1" dirty="0">
                <a:solidFill>
                  <a:srgbClr val="CC0000"/>
                </a:solidFill>
              </a:rPr>
              <a:t>;</a:t>
            </a:r>
            <a:r>
              <a:rPr lang="en-US" altLang="zh-CN" sz="3200" dirty="0">
                <a:solidFill>
                  <a:srgbClr val="CC0000"/>
                </a:solidFill>
              </a:rPr>
              <a:t> </a:t>
            </a:r>
            <a:r>
              <a:rPr lang="en-US" altLang="zh-CN" sz="3200" dirty="0" err="1">
                <a:solidFill>
                  <a:srgbClr val="CC0000"/>
                </a:solidFill>
              </a:rPr>
              <a:t>i</a:t>
            </a:r>
            <a:r>
              <a:rPr lang="en-US" altLang="zh-CN" sz="3200" b="1" dirty="0">
                <a:solidFill>
                  <a:srgbClr val="CC0000"/>
                </a:solidFill>
                <a:latin typeface="隶书" panose="02010509060101010101" charset="-122"/>
                <a:ea typeface="隶书" panose="02010509060101010101" charset="-122"/>
              </a:rPr>
              <a:t>-</a:t>
            </a:r>
            <a:r>
              <a:rPr lang="en-US" altLang="zh-CN" sz="3200" b="1" dirty="0" smtClean="0">
                <a:solidFill>
                  <a:srgbClr val="CC0000"/>
                </a:solidFill>
                <a:latin typeface="隶书" panose="02010509060101010101" charset="-122"/>
                <a:ea typeface="隶书" panose="02010509060101010101" charset="-122"/>
              </a:rPr>
              <a:t>-</a:t>
            </a:r>
            <a:r>
              <a:rPr lang="en-US" altLang="zh-CN" sz="3200" b="1" dirty="0" smtClean="0">
                <a:solidFill>
                  <a:srgbClr val="CC0000"/>
                </a:solidFill>
              </a:rPr>
              <a:t>)</a:t>
            </a:r>
            <a:r>
              <a:rPr lang="en-US" altLang="zh-CN" sz="3200" dirty="0" smtClean="0">
                <a:solidFill>
                  <a:srgbClr val="CC0000"/>
                </a:solidFill>
              </a:rPr>
              <a:t> </a:t>
            </a:r>
            <a:r>
              <a:rPr lang="en-US" altLang="zh-CN" sz="3200" b="1" dirty="0">
                <a:solidFill>
                  <a:srgbClr val="CC0000"/>
                </a:solidFill>
              </a:rPr>
              <a:t>{</a:t>
            </a:r>
            <a:endParaRPr lang="en-US" altLang="zh-CN" sz="3200" b="1" dirty="0">
              <a:solidFill>
                <a:srgbClr val="CC0000"/>
              </a:solidFill>
            </a:endParaRPr>
          </a:p>
          <a:p>
            <a:pPr defTabSz="1128395"/>
            <a:r>
              <a:rPr lang="en-US" altLang="zh-CN" sz="3200" b="1" dirty="0">
                <a:solidFill>
                  <a:srgbClr val="CC0000"/>
                </a:solidFill>
              </a:rPr>
              <a:t>        </a:t>
            </a:r>
            <a:r>
              <a:rPr lang="en-US" altLang="zh-CN" sz="3200" b="1" dirty="0" err="1">
                <a:solidFill>
                  <a:srgbClr val="CC0000"/>
                </a:solidFill>
              </a:rPr>
              <a:t>int</a:t>
            </a:r>
            <a:r>
              <a:rPr lang="en-US" altLang="zh-CN" sz="3200" b="1" dirty="0">
                <a:solidFill>
                  <a:srgbClr val="CC0000"/>
                </a:solidFill>
              </a:rPr>
              <a:t> </a:t>
            </a:r>
            <a:r>
              <a:rPr lang="en-US" altLang="zh-CN" sz="3200" dirty="0" smtClean="0">
                <a:solidFill>
                  <a:srgbClr val="CC0000"/>
                </a:solidFill>
              </a:rPr>
              <a:t>j</a:t>
            </a:r>
            <a:r>
              <a:rPr lang="en-US" altLang="zh-CN" sz="3200" b="1" dirty="0" smtClean="0">
                <a:solidFill>
                  <a:srgbClr val="CC0000"/>
                </a:solidFill>
              </a:rPr>
              <a:t>=</a:t>
            </a:r>
            <a:r>
              <a:rPr lang="en-US" altLang="zh-CN" sz="3200" dirty="0" err="1" smtClean="0">
                <a:solidFill>
                  <a:srgbClr val="CC0000"/>
                </a:solidFill>
              </a:rPr>
              <a:t>MaxKey</a:t>
            </a:r>
            <a:r>
              <a:rPr lang="en-US" altLang="zh-CN" sz="3200" b="1" dirty="0" smtClean="0">
                <a:solidFill>
                  <a:srgbClr val="CC0000"/>
                </a:solidFill>
              </a:rPr>
              <a:t>(</a:t>
            </a:r>
            <a:r>
              <a:rPr lang="en-US" altLang="zh-CN" sz="3200" dirty="0" smtClean="0">
                <a:solidFill>
                  <a:srgbClr val="CC0000"/>
                </a:solidFill>
              </a:rPr>
              <a:t>0</a:t>
            </a:r>
            <a:r>
              <a:rPr lang="en-US" altLang="zh-CN" sz="3200" b="1" dirty="0">
                <a:solidFill>
                  <a:srgbClr val="CC0000"/>
                </a:solidFill>
              </a:rPr>
              <a:t>,</a:t>
            </a:r>
            <a:r>
              <a:rPr lang="en-US" altLang="zh-CN" sz="3200" dirty="0">
                <a:solidFill>
                  <a:srgbClr val="CC0000"/>
                </a:solidFill>
              </a:rPr>
              <a:t> </a:t>
            </a:r>
            <a:r>
              <a:rPr lang="en-US" altLang="zh-CN" sz="3200" dirty="0" err="1">
                <a:solidFill>
                  <a:srgbClr val="CC0000"/>
                </a:solidFill>
              </a:rPr>
              <a:t>i</a:t>
            </a:r>
            <a:r>
              <a:rPr lang="en-US" altLang="zh-CN" sz="3200" b="1" dirty="0">
                <a:solidFill>
                  <a:srgbClr val="CC0000"/>
                </a:solidFill>
              </a:rPr>
              <a:t>);  </a:t>
            </a:r>
            <a:endParaRPr lang="en-US" altLang="zh-CN" sz="3200" dirty="0">
              <a:solidFill>
                <a:srgbClr val="CC0000"/>
              </a:solidFill>
            </a:endParaRPr>
          </a:p>
          <a:p>
            <a:pPr defTabSz="1128395"/>
            <a:r>
              <a:rPr lang="en-US" altLang="zh-CN" sz="3200" b="1" dirty="0">
                <a:solidFill>
                  <a:srgbClr val="CC0000"/>
                </a:solidFill>
              </a:rPr>
              <a:t>        if</a:t>
            </a:r>
            <a:r>
              <a:rPr lang="en-US" altLang="zh-CN" sz="3200" dirty="0">
                <a:solidFill>
                  <a:srgbClr val="CC0000"/>
                </a:solidFill>
              </a:rPr>
              <a:t> </a:t>
            </a:r>
            <a:r>
              <a:rPr lang="en-US" altLang="zh-CN" sz="3200" b="1" dirty="0" smtClean="0">
                <a:solidFill>
                  <a:srgbClr val="CC0000"/>
                </a:solidFill>
              </a:rPr>
              <a:t>(</a:t>
            </a:r>
            <a:r>
              <a:rPr lang="en-US" altLang="zh-CN" sz="3200" dirty="0" smtClean="0">
                <a:solidFill>
                  <a:srgbClr val="CC0000"/>
                </a:solidFill>
              </a:rPr>
              <a:t>j</a:t>
            </a:r>
            <a:r>
              <a:rPr lang="en-US" altLang="zh-CN" sz="3200" b="1" dirty="0" smtClean="0">
                <a:solidFill>
                  <a:srgbClr val="CC0000"/>
                </a:solidFill>
              </a:rPr>
              <a:t>!=</a:t>
            </a:r>
            <a:r>
              <a:rPr lang="en-US" altLang="zh-CN" sz="3200" dirty="0" err="1" smtClean="0">
                <a:solidFill>
                  <a:srgbClr val="CC0000"/>
                </a:solidFill>
              </a:rPr>
              <a:t>i</a:t>
            </a:r>
            <a:r>
              <a:rPr lang="en-US" altLang="zh-CN" sz="3200" b="1" dirty="0" smtClean="0">
                <a:solidFill>
                  <a:srgbClr val="CC0000"/>
                </a:solidFill>
              </a:rPr>
              <a:t>)</a:t>
            </a:r>
            <a:r>
              <a:rPr lang="en-US" altLang="zh-CN" sz="3200" dirty="0" smtClean="0">
                <a:solidFill>
                  <a:srgbClr val="CC0000"/>
                </a:solidFill>
              </a:rPr>
              <a:t>  swap</a:t>
            </a:r>
            <a:r>
              <a:rPr lang="en-US" altLang="zh-CN" sz="3200" b="1" dirty="0" smtClean="0">
                <a:solidFill>
                  <a:srgbClr val="CC0000"/>
                </a:solidFill>
              </a:rPr>
              <a:t>(</a:t>
            </a:r>
            <a:r>
              <a:rPr lang="en-US" altLang="zh-CN" sz="3200" dirty="0" smtClean="0">
                <a:solidFill>
                  <a:srgbClr val="CC0000"/>
                </a:solidFill>
              </a:rPr>
              <a:t>j</a:t>
            </a:r>
            <a:r>
              <a:rPr lang="en-US" altLang="zh-CN" sz="3200" b="1" dirty="0">
                <a:solidFill>
                  <a:srgbClr val="CC0000"/>
                </a:solidFill>
              </a:rPr>
              <a:t>,</a:t>
            </a:r>
            <a:r>
              <a:rPr lang="en-US" altLang="zh-CN" sz="3200" dirty="0">
                <a:solidFill>
                  <a:srgbClr val="CC0000"/>
                </a:solidFill>
              </a:rPr>
              <a:t> </a:t>
            </a:r>
            <a:r>
              <a:rPr lang="en-US" altLang="zh-CN" sz="3200" dirty="0" err="1">
                <a:solidFill>
                  <a:srgbClr val="CC0000"/>
                </a:solidFill>
              </a:rPr>
              <a:t>i</a:t>
            </a:r>
            <a:r>
              <a:rPr lang="en-US" altLang="zh-CN" sz="3200" b="1" dirty="0">
                <a:solidFill>
                  <a:srgbClr val="CC0000"/>
                </a:solidFill>
              </a:rPr>
              <a:t>);</a:t>
            </a:r>
            <a:endParaRPr lang="en-US" altLang="zh-CN" sz="3200" b="1" dirty="0">
              <a:solidFill>
                <a:srgbClr val="CC0000"/>
              </a:solidFill>
            </a:endParaRPr>
          </a:p>
          <a:p>
            <a:pPr defTabSz="1128395"/>
            <a:r>
              <a:rPr lang="en-US" altLang="zh-CN" sz="3200" b="1" dirty="0">
                <a:solidFill>
                  <a:srgbClr val="CC0000"/>
                </a:solidFill>
              </a:rPr>
              <a:t>    }</a:t>
            </a:r>
            <a:endParaRPr lang="en-US" altLang="zh-CN" sz="3200" dirty="0">
              <a:solidFill>
                <a:srgbClr val="CC0000"/>
              </a:solidFill>
            </a:endParaRPr>
          </a:p>
          <a:p>
            <a:pPr defTabSz="1128395"/>
            <a:r>
              <a:rPr lang="en-US" altLang="zh-CN" sz="3200" b="1" dirty="0">
                <a:solidFill>
                  <a:srgbClr val="CC0000"/>
                </a:solidFill>
              </a:rPr>
              <a:t> } </a:t>
            </a:r>
            <a:endParaRPr lang="en-US" altLang="zh-CN" sz="3200" b="1" dirty="0"/>
          </a:p>
        </p:txBody>
      </p:sp>
      <p:sp>
        <p:nvSpPr>
          <p:cNvPr id="3" name="灯片编号占位符 2"/>
          <p:cNvSpPr>
            <a:spLocks noGrp="1"/>
          </p:cNvSpPr>
          <p:nvPr>
            <p:ph type="sldNum" sz="quarter" idx="12"/>
          </p:nvPr>
        </p:nvSpPr>
        <p:spPr/>
        <p:txBody>
          <a:bodyPr/>
          <a:lstStyle/>
          <a:p>
            <a:fld id="{9BBE6FCA-BD2E-4E7F-83DC-FBF74321E2D7}" type="slidenum">
              <a:rPr lang="en-US" altLang="zh-CN" smtClean="0"/>
            </a:fld>
            <a:endParaRPr lang="en-US" altLang="zh-CN"/>
          </a:p>
        </p:txBody>
      </p:sp>
    </p:spTree>
  </p:cSld>
  <p:clrMapOvr>
    <a:masterClrMapping/>
  </p:clrMapOvr>
  <p:transition>
    <p:split/>
  </p:transition>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4034" name="Text Box 2"/>
          <p:cNvSpPr txBox="1">
            <a:spLocks noChangeArrowheads="1"/>
          </p:cNvSpPr>
          <p:nvPr/>
        </p:nvSpPr>
        <p:spPr bwMode="auto">
          <a:xfrm>
            <a:off x="611560" y="620688"/>
            <a:ext cx="7391400" cy="5530916"/>
          </a:xfrm>
          <a:prstGeom prst="rect">
            <a:avLst/>
          </a:prstGeom>
          <a:noFill/>
          <a:ln w="9525">
            <a:noFill/>
            <a:miter lim="800000"/>
          </a:ln>
          <a:effectLst/>
        </p:spPr>
        <p:txBody>
          <a:bodyPr lIns="112947" tIns="56473" rIns="112947" bIns="56473">
            <a:spAutoFit/>
          </a:bodyPr>
          <a:lstStyle/>
          <a:p>
            <a:pPr defTabSz="1128395"/>
            <a:r>
              <a:rPr lang="zh-CN" altLang="en-US" sz="3200" b="1" dirty="0">
                <a:solidFill>
                  <a:srgbClr val="6600CC"/>
                </a:solidFill>
                <a:effectLst>
                  <a:outerShdw blurRad="38100" dist="38100" dir="2700000" algn="tl">
                    <a:srgbClr val="C0C0C0"/>
                  </a:outerShdw>
                </a:effectLst>
                <a:ea typeface="隶书" panose="02010509060101010101" charset="-122"/>
              </a:rPr>
              <a:t>使用模板的选择排序算法的主函数</a:t>
            </a:r>
            <a:endParaRPr lang="zh-CN" altLang="en-US" sz="3200" dirty="0"/>
          </a:p>
          <a:p>
            <a:pPr defTabSz="1128395"/>
            <a:r>
              <a:rPr lang="zh-CN" altLang="en-US" sz="3200" b="1" dirty="0"/>
              <a:t> </a:t>
            </a:r>
            <a:r>
              <a:rPr lang="en-US" altLang="zh-CN" sz="3200" b="1" dirty="0">
                <a:solidFill>
                  <a:srgbClr val="CC0000"/>
                </a:solidFill>
              </a:rPr>
              <a:t>#include</a:t>
            </a:r>
            <a:r>
              <a:rPr lang="en-US" altLang="zh-CN" sz="3200" dirty="0">
                <a:solidFill>
                  <a:srgbClr val="CC0000"/>
                </a:solidFill>
              </a:rPr>
              <a:t> </a:t>
            </a:r>
            <a:r>
              <a:rPr lang="en-US" altLang="zh-CN" sz="3200" b="1" dirty="0">
                <a:solidFill>
                  <a:srgbClr val="CC0000"/>
                </a:solidFill>
              </a:rPr>
              <a:t>“</a:t>
            </a:r>
            <a:r>
              <a:rPr lang="en-US" altLang="zh-CN" sz="3200" dirty="0" err="1">
                <a:solidFill>
                  <a:srgbClr val="CC0000"/>
                </a:solidFill>
              </a:rPr>
              <a:t>selecttm.h</a:t>
            </a:r>
            <a:r>
              <a:rPr lang="en-US" altLang="zh-CN" sz="3200" b="1" dirty="0">
                <a:solidFill>
                  <a:srgbClr val="CC0000"/>
                </a:solidFill>
              </a:rPr>
              <a:t>”</a:t>
            </a:r>
            <a:endParaRPr lang="en-US" altLang="zh-CN" sz="3200" b="1" dirty="0">
              <a:solidFill>
                <a:srgbClr val="CC0000"/>
              </a:solidFill>
            </a:endParaRPr>
          </a:p>
          <a:p>
            <a:pPr defTabSz="1128395"/>
            <a:r>
              <a:rPr lang="en-US" altLang="zh-CN" sz="3200" b="1" dirty="0">
                <a:solidFill>
                  <a:srgbClr val="CC0000"/>
                </a:solidFill>
              </a:rPr>
              <a:t> const </a:t>
            </a:r>
            <a:r>
              <a:rPr lang="en-US" altLang="zh-CN" sz="3200" b="1" dirty="0" err="1">
                <a:solidFill>
                  <a:srgbClr val="CC0000"/>
                </a:solidFill>
              </a:rPr>
              <a:t>int</a:t>
            </a:r>
            <a:r>
              <a:rPr lang="en-US" altLang="zh-CN" sz="3200" dirty="0">
                <a:solidFill>
                  <a:srgbClr val="CC0000"/>
                </a:solidFill>
              </a:rPr>
              <a:t> </a:t>
            </a:r>
            <a:r>
              <a:rPr lang="en-US" altLang="zh-CN" sz="3200" dirty="0" smtClean="0">
                <a:solidFill>
                  <a:srgbClr val="CC0000"/>
                </a:solidFill>
              </a:rPr>
              <a:t>SIZE</a:t>
            </a:r>
            <a:r>
              <a:rPr lang="en-US" altLang="zh-CN" sz="3200" b="1" dirty="0" smtClean="0">
                <a:solidFill>
                  <a:srgbClr val="CC0000"/>
                </a:solidFill>
              </a:rPr>
              <a:t>=</a:t>
            </a:r>
            <a:r>
              <a:rPr lang="en-US" altLang="zh-CN" sz="3200" dirty="0" smtClean="0">
                <a:solidFill>
                  <a:srgbClr val="CC0000"/>
                </a:solidFill>
              </a:rPr>
              <a:t>10</a:t>
            </a:r>
            <a:r>
              <a:rPr lang="en-US" altLang="zh-CN" sz="3200" b="1" dirty="0">
                <a:solidFill>
                  <a:srgbClr val="CC0000"/>
                </a:solidFill>
              </a:rPr>
              <a:t>;</a:t>
            </a:r>
            <a:endParaRPr lang="en-US" altLang="zh-CN" sz="3200" dirty="0">
              <a:solidFill>
                <a:srgbClr val="CC0000"/>
              </a:solidFill>
            </a:endParaRPr>
          </a:p>
          <a:p>
            <a:pPr defTabSz="1128395"/>
            <a:r>
              <a:rPr lang="en-US" altLang="zh-CN" sz="3200" b="1" dirty="0">
                <a:solidFill>
                  <a:srgbClr val="CC0000"/>
                </a:solidFill>
              </a:rPr>
              <a:t> </a:t>
            </a:r>
            <a:r>
              <a:rPr lang="en-US" altLang="zh-CN" sz="3200" b="1" dirty="0" err="1">
                <a:solidFill>
                  <a:srgbClr val="CC0000"/>
                </a:solidFill>
              </a:rPr>
              <a:t>int</a:t>
            </a:r>
            <a:r>
              <a:rPr lang="en-US" altLang="zh-CN" sz="3200" dirty="0">
                <a:solidFill>
                  <a:srgbClr val="CC0000"/>
                </a:solidFill>
              </a:rPr>
              <a:t> </a:t>
            </a:r>
            <a:r>
              <a:rPr lang="en-US" altLang="zh-CN" sz="3200" b="1" dirty="0" smtClean="0">
                <a:solidFill>
                  <a:srgbClr val="CC0000"/>
                </a:solidFill>
              </a:rPr>
              <a:t>main( </a:t>
            </a:r>
            <a:r>
              <a:rPr lang="en-US" altLang="zh-CN" sz="3200" b="1" dirty="0">
                <a:solidFill>
                  <a:srgbClr val="CC0000"/>
                </a:solidFill>
              </a:rPr>
              <a:t>)</a:t>
            </a:r>
            <a:r>
              <a:rPr lang="en-US" altLang="zh-CN" sz="3200" dirty="0">
                <a:solidFill>
                  <a:srgbClr val="CC0000"/>
                </a:solidFill>
              </a:rPr>
              <a:t> </a:t>
            </a:r>
            <a:r>
              <a:rPr lang="en-US" altLang="zh-CN" sz="3200" b="1" dirty="0">
                <a:solidFill>
                  <a:srgbClr val="CC0000"/>
                </a:solidFill>
              </a:rPr>
              <a:t>{</a:t>
            </a:r>
            <a:endParaRPr lang="en-US" altLang="zh-CN" sz="3200" dirty="0">
              <a:solidFill>
                <a:srgbClr val="CC0000"/>
              </a:solidFill>
            </a:endParaRPr>
          </a:p>
          <a:p>
            <a:pPr defTabSz="1128395"/>
            <a:r>
              <a:rPr lang="en-US" altLang="zh-CN" sz="3200" dirty="0">
                <a:solidFill>
                  <a:srgbClr val="CC0000"/>
                </a:solidFill>
              </a:rPr>
              <a:t>      </a:t>
            </a:r>
            <a:r>
              <a:rPr lang="en-US" altLang="zh-CN" sz="3200" dirty="0" err="1">
                <a:solidFill>
                  <a:srgbClr val="CC0000"/>
                </a:solidFill>
              </a:rPr>
              <a:t>dataList</a:t>
            </a:r>
            <a:r>
              <a:rPr lang="en-US" altLang="zh-CN" sz="3200" dirty="0">
                <a:solidFill>
                  <a:srgbClr val="CC0000"/>
                </a:solidFill>
              </a:rPr>
              <a:t> </a:t>
            </a:r>
            <a:r>
              <a:rPr lang="en-US" altLang="zh-CN" sz="3200" b="1" dirty="0">
                <a:solidFill>
                  <a:srgbClr val="CC0000"/>
                </a:solidFill>
              </a:rPr>
              <a:t>&lt;</a:t>
            </a:r>
            <a:r>
              <a:rPr lang="en-US" altLang="zh-CN" sz="3200" b="1" dirty="0" err="1">
                <a:solidFill>
                  <a:srgbClr val="CC0000"/>
                </a:solidFill>
              </a:rPr>
              <a:t>int</a:t>
            </a:r>
            <a:r>
              <a:rPr lang="en-US" altLang="zh-CN" sz="3200" b="1" dirty="0">
                <a:solidFill>
                  <a:srgbClr val="CC0000"/>
                </a:solidFill>
              </a:rPr>
              <a:t>&gt;</a:t>
            </a:r>
            <a:r>
              <a:rPr lang="en-US" altLang="zh-CN" sz="3200" dirty="0">
                <a:solidFill>
                  <a:srgbClr val="CC0000"/>
                </a:solidFill>
              </a:rPr>
              <a:t> </a:t>
            </a:r>
            <a:r>
              <a:rPr lang="en-US" altLang="zh-CN" sz="3200" dirty="0" err="1" smtClean="0">
                <a:solidFill>
                  <a:srgbClr val="CC0000"/>
                </a:solidFill>
              </a:rPr>
              <a:t>TestList</a:t>
            </a:r>
            <a:r>
              <a:rPr lang="en-US" altLang="zh-CN" sz="3200" b="1" dirty="0" smtClean="0">
                <a:solidFill>
                  <a:srgbClr val="CC0000"/>
                </a:solidFill>
              </a:rPr>
              <a:t>(</a:t>
            </a:r>
            <a:r>
              <a:rPr lang="en-US" altLang="zh-CN" sz="3200" dirty="0" smtClean="0">
                <a:solidFill>
                  <a:srgbClr val="CC0000"/>
                </a:solidFill>
              </a:rPr>
              <a:t>SIZE</a:t>
            </a:r>
            <a:r>
              <a:rPr lang="en-US" altLang="zh-CN" sz="3200" b="1" dirty="0">
                <a:solidFill>
                  <a:srgbClr val="CC0000"/>
                </a:solidFill>
              </a:rPr>
              <a:t>);</a:t>
            </a:r>
            <a:endParaRPr lang="en-US" altLang="zh-CN" sz="3200" dirty="0">
              <a:solidFill>
                <a:srgbClr val="CC0000"/>
              </a:solidFill>
            </a:endParaRPr>
          </a:p>
          <a:p>
            <a:pPr defTabSz="1128395"/>
            <a:r>
              <a:rPr lang="en-US" altLang="zh-CN" sz="3200" dirty="0">
                <a:solidFill>
                  <a:srgbClr val="CC0000"/>
                </a:solidFill>
              </a:rPr>
              <a:t>      </a:t>
            </a:r>
            <a:r>
              <a:rPr lang="en-US" altLang="zh-CN" sz="3200" b="1" dirty="0" err="1" smtClean="0">
                <a:solidFill>
                  <a:srgbClr val="CC0000"/>
                </a:solidFill>
              </a:rPr>
              <a:t>cin</a:t>
            </a:r>
            <a:r>
              <a:rPr lang="en-US" altLang="zh-CN" sz="3200" b="1" dirty="0" smtClean="0">
                <a:solidFill>
                  <a:srgbClr val="CC0000"/>
                </a:solidFill>
              </a:rPr>
              <a:t>&gt;&gt;</a:t>
            </a:r>
            <a:r>
              <a:rPr lang="en-US" altLang="zh-CN" sz="3200" dirty="0" err="1" smtClean="0">
                <a:solidFill>
                  <a:srgbClr val="CC0000"/>
                </a:solidFill>
              </a:rPr>
              <a:t>TestList</a:t>
            </a:r>
            <a:r>
              <a:rPr lang="en-US" altLang="zh-CN" sz="3200" b="1" dirty="0">
                <a:solidFill>
                  <a:srgbClr val="CC0000"/>
                </a:solidFill>
              </a:rPr>
              <a:t>;</a:t>
            </a:r>
            <a:endParaRPr lang="en-US" altLang="zh-CN" sz="3200" dirty="0">
              <a:solidFill>
                <a:srgbClr val="CC0000"/>
              </a:solidFill>
            </a:endParaRPr>
          </a:p>
          <a:p>
            <a:pPr defTabSz="1128395"/>
            <a:r>
              <a:rPr lang="en-US" altLang="zh-CN" sz="3200" dirty="0">
                <a:solidFill>
                  <a:srgbClr val="CC0000"/>
                </a:solidFill>
              </a:rPr>
              <a:t>      </a:t>
            </a:r>
            <a:r>
              <a:rPr lang="en-US" altLang="zh-CN" sz="3200" b="1" dirty="0" err="1" smtClean="0">
                <a:solidFill>
                  <a:srgbClr val="CC0000"/>
                </a:solidFill>
              </a:rPr>
              <a:t>cout</a:t>
            </a:r>
            <a:r>
              <a:rPr lang="en-US" altLang="zh-CN" sz="3200" b="1" dirty="0" smtClean="0">
                <a:solidFill>
                  <a:srgbClr val="CC0000"/>
                </a:solidFill>
              </a:rPr>
              <a:t>&lt;&lt;</a:t>
            </a:r>
            <a:r>
              <a:rPr lang="en-US" altLang="zh-CN" sz="3200" dirty="0" err="1" smtClean="0">
                <a:solidFill>
                  <a:srgbClr val="CC0000"/>
                </a:solidFill>
              </a:rPr>
              <a:t>TestList</a:t>
            </a:r>
            <a:r>
              <a:rPr lang="en-US" altLang="zh-CN" sz="3200" b="1" dirty="0" smtClean="0">
                <a:solidFill>
                  <a:srgbClr val="CC0000"/>
                </a:solidFill>
              </a:rPr>
              <a:t>&lt;&lt;</a:t>
            </a:r>
            <a:r>
              <a:rPr lang="en-US" altLang="zh-CN" sz="3200" b="1" dirty="0" err="1" smtClean="0">
                <a:solidFill>
                  <a:srgbClr val="CC0000"/>
                </a:solidFill>
              </a:rPr>
              <a:t>endl</a:t>
            </a:r>
            <a:r>
              <a:rPr lang="en-US" altLang="zh-CN" sz="3200" b="1" dirty="0">
                <a:solidFill>
                  <a:srgbClr val="CC0000"/>
                </a:solidFill>
              </a:rPr>
              <a:t>;</a:t>
            </a:r>
            <a:endParaRPr lang="en-US" altLang="zh-CN" sz="3200" dirty="0">
              <a:solidFill>
                <a:srgbClr val="CC0000"/>
              </a:solidFill>
            </a:endParaRPr>
          </a:p>
          <a:p>
            <a:pPr defTabSz="1128395"/>
            <a:r>
              <a:rPr lang="en-US" altLang="zh-CN" sz="3200" dirty="0">
                <a:solidFill>
                  <a:srgbClr val="CC0000"/>
                </a:solidFill>
              </a:rPr>
              <a:t>      </a:t>
            </a:r>
            <a:r>
              <a:rPr lang="en-US" altLang="zh-CN" sz="3200" dirty="0" err="1" smtClean="0">
                <a:solidFill>
                  <a:srgbClr val="CC0000"/>
                </a:solidFill>
              </a:rPr>
              <a:t>TestList</a:t>
            </a:r>
            <a:r>
              <a:rPr lang="en-US" altLang="zh-CN" sz="3200" b="1" dirty="0" err="1" smtClean="0">
                <a:solidFill>
                  <a:srgbClr val="CC0000"/>
                </a:solidFill>
              </a:rPr>
              <a:t>.</a:t>
            </a:r>
            <a:r>
              <a:rPr lang="en-US" altLang="zh-CN" sz="3200" dirty="0" err="1" smtClean="0">
                <a:solidFill>
                  <a:srgbClr val="CC0000"/>
                </a:solidFill>
              </a:rPr>
              <a:t>Sort</a:t>
            </a:r>
            <a:r>
              <a:rPr lang="en-US" altLang="zh-CN" sz="3200" b="1" dirty="0" smtClean="0">
                <a:solidFill>
                  <a:srgbClr val="CC0000"/>
                </a:solidFill>
              </a:rPr>
              <a:t>( </a:t>
            </a:r>
            <a:r>
              <a:rPr lang="en-US" altLang="zh-CN" sz="3200" b="1" dirty="0">
                <a:solidFill>
                  <a:srgbClr val="CC0000"/>
                </a:solidFill>
              </a:rPr>
              <a:t>);</a:t>
            </a:r>
            <a:endParaRPr lang="en-US" altLang="zh-CN" sz="3200" dirty="0">
              <a:solidFill>
                <a:srgbClr val="CC0000"/>
              </a:solidFill>
            </a:endParaRPr>
          </a:p>
          <a:p>
            <a:pPr defTabSz="1128395"/>
            <a:r>
              <a:rPr lang="en-US" altLang="zh-CN" sz="3200" dirty="0">
                <a:solidFill>
                  <a:srgbClr val="CC0000"/>
                </a:solidFill>
              </a:rPr>
              <a:t>      </a:t>
            </a:r>
            <a:r>
              <a:rPr lang="en-US" altLang="zh-CN" sz="3200" b="1" dirty="0" err="1" smtClean="0">
                <a:solidFill>
                  <a:srgbClr val="CC0000"/>
                </a:solidFill>
              </a:rPr>
              <a:t>cout</a:t>
            </a:r>
            <a:r>
              <a:rPr lang="en-US" altLang="zh-CN" sz="3200" dirty="0" smtClean="0">
                <a:solidFill>
                  <a:srgbClr val="CC0000"/>
                </a:solidFill>
              </a:rPr>
              <a:t>&lt;&lt;</a:t>
            </a:r>
            <a:r>
              <a:rPr lang="en-US" altLang="zh-CN" sz="3200" dirty="0" err="1" smtClean="0">
                <a:solidFill>
                  <a:srgbClr val="CC0000"/>
                </a:solidFill>
              </a:rPr>
              <a:t>TestList</a:t>
            </a:r>
            <a:r>
              <a:rPr lang="en-US" altLang="zh-CN" sz="3200" b="1" dirty="0" smtClean="0">
                <a:solidFill>
                  <a:srgbClr val="CC0000"/>
                </a:solidFill>
              </a:rPr>
              <a:t>&lt;&lt;</a:t>
            </a:r>
            <a:r>
              <a:rPr lang="en-US" altLang="zh-CN" sz="3200" b="1" dirty="0" err="1" smtClean="0">
                <a:solidFill>
                  <a:srgbClr val="CC0000"/>
                </a:solidFill>
              </a:rPr>
              <a:t>endl</a:t>
            </a:r>
            <a:r>
              <a:rPr lang="en-US" altLang="zh-CN" sz="3200" b="1" dirty="0">
                <a:solidFill>
                  <a:srgbClr val="CC0000"/>
                </a:solidFill>
              </a:rPr>
              <a:t>;</a:t>
            </a:r>
            <a:endParaRPr lang="en-US" altLang="zh-CN" sz="3200" dirty="0">
              <a:solidFill>
                <a:srgbClr val="CC0000"/>
              </a:solidFill>
            </a:endParaRPr>
          </a:p>
          <a:p>
            <a:pPr defTabSz="1128395"/>
            <a:r>
              <a:rPr lang="en-US" altLang="zh-CN" sz="3200" dirty="0">
                <a:solidFill>
                  <a:srgbClr val="CC0000"/>
                </a:solidFill>
              </a:rPr>
              <a:t>      </a:t>
            </a:r>
            <a:r>
              <a:rPr lang="en-US" altLang="zh-CN" sz="3200" b="1" dirty="0">
                <a:solidFill>
                  <a:srgbClr val="CC0000"/>
                </a:solidFill>
              </a:rPr>
              <a:t>return</a:t>
            </a:r>
            <a:r>
              <a:rPr lang="en-US" altLang="zh-CN" sz="3200" dirty="0">
                <a:solidFill>
                  <a:srgbClr val="CC0000"/>
                </a:solidFill>
              </a:rPr>
              <a:t> 0</a:t>
            </a:r>
            <a:r>
              <a:rPr lang="en-US" altLang="zh-CN" sz="3200" b="1" dirty="0">
                <a:solidFill>
                  <a:srgbClr val="CC0000"/>
                </a:solidFill>
              </a:rPr>
              <a:t>;</a:t>
            </a:r>
            <a:endParaRPr lang="en-US" altLang="zh-CN" sz="3200" dirty="0">
              <a:solidFill>
                <a:srgbClr val="CC0000"/>
              </a:solidFill>
            </a:endParaRPr>
          </a:p>
          <a:p>
            <a:pPr defTabSz="1128395"/>
            <a:r>
              <a:rPr lang="en-US" altLang="zh-CN" sz="3200" b="1" dirty="0">
                <a:solidFill>
                  <a:srgbClr val="CC0000"/>
                </a:solidFill>
              </a:rPr>
              <a:t> }</a:t>
            </a:r>
            <a:r>
              <a:rPr lang="en-US" altLang="zh-CN" sz="3200" dirty="0">
                <a:solidFill>
                  <a:srgbClr val="CC0000"/>
                </a:solidFill>
              </a:rPr>
              <a:t>			</a:t>
            </a:r>
            <a:r>
              <a:rPr lang="en-US" altLang="zh-CN" sz="3200" dirty="0"/>
              <a:t>		</a:t>
            </a:r>
            <a:endParaRPr lang="en-US" altLang="zh-CN" sz="3200" dirty="0"/>
          </a:p>
        </p:txBody>
      </p:sp>
      <p:sp>
        <p:nvSpPr>
          <p:cNvPr id="4" name="灯片编号占位符 3"/>
          <p:cNvSpPr>
            <a:spLocks noGrp="1"/>
          </p:cNvSpPr>
          <p:nvPr>
            <p:ph type="sldNum" sz="quarter" idx="12"/>
          </p:nvPr>
        </p:nvSpPr>
        <p:spPr>
          <a:xfrm>
            <a:off x="7020272" y="6381328"/>
            <a:ext cx="1905000" cy="476672"/>
          </a:xfrm>
        </p:spPr>
        <p:txBody>
          <a:bodyPr/>
          <a:lstStyle/>
          <a:p>
            <a:fld id="{9BBE6FCA-BD2E-4E7F-83DC-FBF74321E2D7}" type="slidenum">
              <a:rPr lang="en-US" altLang="zh-CN" smtClean="0"/>
            </a:fld>
            <a:endParaRPr lang="en-US" altLang="zh-CN"/>
          </a:p>
        </p:txBody>
      </p:sp>
      <p:sp>
        <p:nvSpPr>
          <p:cNvPr id="5" name="AutoShape 5">
            <a:hlinkClick r:id="rId1" action="ppaction://hlinksldjump" highlightClick="1"/>
          </p:cNvPr>
          <p:cNvSpPr>
            <a:spLocks noChangeArrowheads="1"/>
          </p:cNvSpPr>
          <p:nvPr/>
        </p:nvSpPr>
        <p:spPr bwMode="auto">
          <a:xfrm>
            <a:off x="8534400" y="6324600"/>
            <a:ext cx="357188" cy="357188"/>
          </a:xfrm>
          <a:prstGeom prst="actionButtonHome">
            <a:avLst/>
          </a:prstGeom>
          <a:solidFill>
            <a:schemeClr val="accent1"/>
          </a:solidFill>
          <a:ln w="9525">
            <a:solidFill>
              <a:srgbClr val="008080"/>
            </a:solidFill>
            <a:miter lim="800000"/>
          </a:ln>
          <a:effectLst/>
        </p:spPr>
        <p:txBody>
          <a:bodyPr wrap="none" lIns="113731" tIns="56866" rIns="113731" bIns="56866" anchor="ctr"/>
          <a:lstStyle/>
          <a:p>
            <a:endParaRPr lang="zh-CN" altLang="en-US"/>
          </a:p>
        </p:txBody>
      </p:sp>
    </p:spTree>
  </p:cSld>
  <p:clrMapOvr>
    <a:masterClrMapping/>
  </p:clrMapOvr>
  <p:transition>
    <p:split/>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a:xfrm>
            <a:off x="611560" y="332656"/>
            <a:ext cx="7772400" cy="685800"/>
          </a:xfrm>
        </p:spPr>
        <p:txBody>
          <a:bodyPr/>
          <a:lstStyle/>
          <a:p>
            <a:pPr>
              <a:buClr>
                <a:srgbClr val="FF6600"/>
              </a:buClr>
              <a:buSzPct val="50000"/>
              <a:buFont typeface="Wingdings" panose="05000000000000000000" pitchFamily="2" charset="2"/>
              <a:buNone/>
            </a:pPr>
            <a:r>
              <a:rPr lang="zh-CN" altLang="en-US" sz="3600" b="1" dirty="0">
                <a:effectLst>
                  <a:outerShdw blurRad="38100" dist="38100" dir="2700000" algn="tl">
                    <a:srgbClr val="000000">
                      <a:alpha val="43137"/>
                    </a:srgbClr>
                  </a:outerShdw>
                </a:effectLst>
                <a:ea typeface="楷体_GB2312" pitchFamily="49" charset="-122"/>
              </a:rPr>
              <a:t>函数原型</a:t>
            </a:r>
            <a:endParaRPr lang="zh-CN" altLang="en-US" dirty="0">
              <a:solidFill>
                <a:schemeClr val="tx1"/>
              </a:solidFill>
              <a:effectLst>
                <a:outerShdw blurRad="38100" dist="38100" dir="2700000" algn="tl">
                  <a:srgbClr val="000000">
                    <a:alpha val="43137"/>
                  </a:srgbClr>
                </a:outerShdw>
              </a:effectLst>
            </a:endParaRPr>
          </a:p>
        </p:txBody>
      </p:sp>
      <p:sp>
        <p:nvSpPr>
          <p:cNvPr id="487427" name="Rectangle 3"/>
          <p:cNvSpPr>
            <a:spLocks noGrp="1" noChangeArrowheads="1"/>
          </p:cNvSpPr>
          <p:nvPr>
            <p:ph type="body" idx="1"/>
          </p:nvPr>
        </p:nvSpPr>
        <p:spPr>
          <a:xfrm>
            <a:off x="467544" y="980728"/>
            <a:ext cx="8458200" cy="5181600"/>
          </a:xfrm>
        </p:spPr>
        <p:txBody>
          <a:bodyPr/>
          <a:lstStyle/>
          <a:p>
            <a:pPr>
              <a:spcBef>
                <a:spcPct val="0"/>
              </a:spcBef>
              <a:buClr>
                <a:srgbClr val="FF6600"/>
              </a:buClr>
              <a:buSzPct val="50000"/>
              <a:buFont typeface="Wingdings" panose="05000000000000000000" pitchFamily="2" charset="2"/>
              <a:buChar char="n"/>
            </a:pPr>
            <a:r>
              <a:rPr lang="zh-CN" altLang="en-US" b="1" dirty="0">
                <a:effectLst>
                  <a:outerShdw blurRad="38100" dist="38100" dir="2700000" algn="tl">
                    <a:srgbClr val="C0C0C0"/>
                  </a:outerShdw>
                </a:effectLst>
                <a:ea typeface="仿宋_GB2312" pitchFamily="49" charset="-122"/>
              </a:rPr>
              <a:t>下面的程序给出了典型</a:t>
            </a:r>
            <a:r>
              <a:rPr lang="zh-CN" altLang="en-US" b="1" dirty="0" smtClean="0">
                <a:effectLst>
                  <a:outerShdw blurRad="38100" dist="38100" dir="2700000" algn="tl">
                    <a:srgbClr val="C0C0C0"/>
                  </a:outerShdw>
                </a:effectLst>
                <a:ea typeface="仿宋_GB2312" pitchFamily="49" charset="-122"/>
              </a:rPr>
              <a:t>的</a:t>
            </a:r>
            <a:r>
              <a:rPr lang="en-US" altLang="zh-CN" b="1" dirty="0" smtClean="0">
                <a:solidFill>
                  <a:srgbClr val="CC0000"/>
                </a:solidFill>
                <a:effectLst>
                  <a:outerShdw blurRad="38100" dist="38100" dir="2700000" algn="tl">
                    <a:srgbClr val="C0C0C0"/>
                  </a:outerShdw>
                </a:effectLst>
                <a:ea typeface="仿宋_GB2312" pitchFamily="49" charset="-122"/>
              </a:rPr>
              <a:t>C</a:t>
            </a:r>
            <a:r>
              <a:rPr lang="zh-CN" altLang="en-US" b="1" dirty="0" smtClean="0">
                <a:effectLst>
                  <a:outerShdw blurRad="38100" dist="38100" dir="2700000" algn="tl">
                    <a:srgbClr val="C0C0C0"/>
                  </a:outerShdw>
                </a:effectLst>
                <a:ea typeface="仿宋_GB2312" pitchFamily="49" charset="-122"/>
              </a:rPr>
              <a:t>程序</a:t>
            </a:r>
            <a:r>
              <a:rPr lang="zh-CN" altLang="en-US" b="1" dirty="0">
                <a:effectLst>
                  <a:outerShdw blurRad="38100" dist="38100" dir="2700000" algn="tl">
                    <a:srgbClr val="C0C0C0"/>
                  </a:outerShdw>
                </a:effectLst>
                <a:ea typeface="仿宋_GB2312" pitchFamily="49" charset="-122"/>
              </a:rPr>
              <a:t>结构，它</a:t>
            </a:r>
            <a:r>
              <a:rPr lang="zh-CN" altLang="en-US" b="1" dirty="0" smtClean="0">
                <a:effectLst>
                  <a:outerShdw blurRad="38100" dist="38100" dir="2700000" algn="tl">
                    <a:srgbClr val="C0C0C0"/>
                  </a:outerShdw>
                </a:effectLst>
                <a:ea typeface="仿宋_GB2312" pitchFamily="49" charset="-122"/>
              </a:rPr>
              <a:t>是</a:t>
            </a:r>
            <a:r>
              <a:rPr lang="en-US" altLang="zh-CN" b="1" dirty="0" smtClean="0">
                <a:solidFill>
                  <a:srgbClr val="CC0000"/>
                </a:solidFill>
                <a:effectLst>
                  <a:outerShdw blurRad="38100" dist="38100" dir="2700000" algn="tl">
                    <a:srgbClr val="C0C0C0"/>
                  </a:outerShdw>
                </a:effectLst>
                <a:ea typeface="仿宋_GB2312" pitchFamily="49" charset="-122"/>
              </a:rPr>
              <a:t>“Hello</a:t>
            </a:r>
            <a:r>
              <a:rPr lang="en-US" altLang="zh-CN" b="1" dirty="0">
                <a:solidFill>
                  <a:srgbClr val="CC0000"/>
                </a:solidFill>
                <a:effectLst>
                  <a:outerShdw blurRad="38100" dist="38100" dir="2700000" algn="tl">
                    <a:srgbClr val="C0C0C0"/>
                  </a:outerShdw>
                </a:effectLst>
                <a:ea typeface="仿宋_GB2312" pitchFamily="49" charset="-122"/>
              </a:rPr>
              <a:t>, </a:t>
            </a:r>
            <a:r>
              <a:rPr lang="en-US" altLang="zh-CN" b="1" dirty="0" smtClean="0">
                <a:solidFill>
                  <a:srgbClr val="CC0000"/>
                </a:solidFill>
                <a:effectLst>
                  <a:outerShdw blurRad="38100" dist="38100" dir="2700000" algn="tl">
                    <a:srgbClr val="C0C0C0"/>
                  </a:outerShdw>
                </a:effectLst>
                <a:ea typeface="仿宋_GB2312" pitchFamily="49" charset="-122"/>
              </a:rPr>
              <a:t>world”</a:t>
            </a:r>
            <a:r>
              <a:rPr lang="zh-CN" altLang="en-US" b="1" dirty="0" smtClean="0">
                <a:effectLst>
                  <a:outerShdw blurRad="38100" dist="38100" dir="2700000" algn="tl">
                    <a:srgbClr val="C0C0C0"/>
                  </a:outerShdw>
                </a:effectLst>
                <a:ea typeface="仿宋_GB2312" pitchFamily="49" charset="-122"/>
              </a:rPr>
              <a:t>程序</a:t>
            </a:r>
            <a:r>
              <a:rPr lang="zh-CN" altLang="en-US" b="1" dirty="0">
                <a:effectLst>
                  <a:outerShdw blurRad="38100" dist="38100" dir="2700000" algn="tl">
                    <a:srgbClr val="C0C0C0"/>
                  </a:outerShdw>
                </a:effectLst>
                <a:ea typeface="仿宋_GB2312" pitchFamily="49" charset="-122"/>
              </a:rPr>
              <a:t>的变型。</a:t>
            </a:r>
            <a:endParaRPr lang="zh-CN" altLang="en-US" b="1" dirty="0">
              <a:effectLst>
                <a:outerShdw blurRad="38100" dist="38100" dir="2700000" algn="tl">
                  <a:srgbClr val="C0C0C0"/>
                </a:outerShdw>
              </a:effectLst>
              <a:ea typeface="仿宋_GB2312" pitchFamily="49" charset="-122"/>
            </a:endParaRPr>
          </a:p>
          <a:p>
            <a:pPr>
              <a:spcBef>
                <a:spcPct val="0"/>
              </a:spcBef>
              <a:buClr>
                <a:srgbClr val="FF6600"/>
              </a:buClr>
              <a:buSzPct val="50000"/>
              <a:buFont typeface="Wingdings" panose="05000000000000000000" pitchFamily="2" charset="2"/>
              <a:buChar char="n"/>
            </a:pPr>
            <a:r>
              <a:rPr lang="zh-CN" altLang="en-US" b="1" dirty="0">
                <a:effectLst>
                  <a:outerShdw blurRad="38100" dist="38100" dir="2700000" algn="tl">
                    <a:srgbClr val="C0C0C0"/>
                  </a:outerShdw>
                </a:effectLst>
                <a:ea typeface="仿宋_GB2312" pitchFamily="49" charset="-122"/>
              </a:rPr>
              <a:t>这个程序由三个文件组成：</a:t>
            </a:r>
            <a:endParaRPr lang="zh-CN" altLang="en-US" b="1" dirty="0">
              <a:effectLst>
                <a:outerShdw blurRad="38100" dist="38100" dir="2700000" algn="tl">
                  <a:srgbClr val="C0C0C0"/>
                </a:outerShdw>
              </a:effectLst>
              <a:ea typeface="仿宋_GB2312" pitchFamily="49" charset="-122"/>
            </a:endParaRPr>
          </a:p>
          <a:p>
            <a:pPr>
              <a:spcBef>
                <a:spcPct val="0"/>
              </a:spcBef>
              <a:buClr>
                <a:srgbClr val="FF6600"/>
              </a:buClr>
              <a:buSzPct val="50000"/>
              <a:buFont typeface="Wingdings" panose="05000000000000000000" pitchFamily="2" charset="2"/>
              <a:buNone/>
            </a:pPr>
            <a:endParaRPr lang="zh-CN" altLang="en-US" sz="1400" dirty="0"/>
          </a:p>
          <a:p>
            <a:pPr>
              <a:spcBef>
                <a:spcPct val="0"/>
              </a:spcBef>
              <a:buClr>
                <a:srgbClr val="FF6600"/>
              </a:buClr>
              <a:buSzPct val="50000"/>
              <a:buFont typeface="Wingdings" panose="05000000000000000000" pitchFamily="2" charset="2"/>
              <a:buNone/>
            </a:pPr>
            <a:r>
              <a:rPr lang="zh-CN" altLang="en-US" dirty="0"/>
              <a:t>    </a:t>
            </a:r>
            <a:r>
              <a:rPr lang="en-US" altLang="zh-CN" dirty="0">
                <a:solidFill>
                  <a:srgbClr val="009900"/>
                </a:solidFill>
              </a:rPr>
              <a:t>/* File: </a:t>
            </a:r>
            <a:r>
              <a:rPr lang="en-US" altLang="zh-CN" dirty="0" err="1">
                <a:solidFill>
                  <a:srgbClr val="009900"/>
                </a:solidFill>
              </a:rPr>
              <a:t>hello.h</a:t>
            </a:r>
            <a:r>
              <a:rPr lang="en-US" altLang="zh-CN" dirty="0">
                <a:solidFill>
                  <a:srgbClr val="009900"/>
                </a:solidFill>
              </a:rPr>
              <a:t> */</a:t>
            </a:r>
            <a:endParaRPr lang="en-US" altLang="zh-CN" dirty="0">
              <a:solidFill>
                <a:srgbClr val="009900"/>
              </a:solidFill>
            </a:endParaRPr>
          </a:p>
          <a:p>
            <a:pPr>
              <a:spcBef>
                <a:spcPct val="0"/>
              </a:spcBef>
              <a:buClr>
                <a:srgbClr val="FF6600"/>
              </a:buClr>
              <a:buSzPct val="50000"/>
              <a:buFont typeface="Wingdings" panose="05000000000000000000" pitchFamily="2" charset="2"/>
              <a:buNone/>
            </a:pPr>
            <a:r>
              <a:rPr lang="en-US" altLang="zh-CN" dirty="0">
                <a:solidFill>
                  <a:schemeClr val="tx2"/>
                </a:solidFill>
              </a:rPr>
              <a:t>    </a:t>
            </a:r>
            <a:r>
              <a:rPr lang="en-US" altLang="zh-CN" b="1" dirty="0">
                <a:solidFill>
                  <a:schemeClr val="tx2"/>
                </a:solidFill>
              </a:rPr>
              <a:t>char</a:t>
            </a:r>
            <a:r>
              <a:rPr lang="en-US" altLang="zh-CN" dirty="0">
                <a:solidFill>
                  <a:schemeClr val="tx2"/>
                </a:solidFill>
              </a:rPr>
              <a:t> *hello</a:t>
            </a:r>
            <a:r>
              <a:rPr lang="en-US" altLang="zh-CN" b="1" dirty="0">
                <a:solidFill>
                  <a:schemeClr val="tx2"/>
                </a:solidFill>
              </a:rPr>
              <a:t>( );</a:t>
            </a:r>
            <a:br>
              <a:rPr lang="en-US" altLang="zh-CN" dirty="0">
                <a:solidFill>
                  <a:schemeClr val="tx2"/>
                </a:solidFill>
              </a:rPr>
            </a:br>
            <a:br>
              <a:rPr lang="en-US" altLang="zh-CN" sz="1400" dirty="0">
                <a:solidFill>
                  <a:schemeClr val="tx2"/>
                </a:solidFill>
              </a:rPr>
            </a:br>
            <a:r>
              <a:rPr lang="en-US" altLang="zh-CN" dirty="0">
                <a:solidFill>
                  <a:srgbClr val="009900"/>
                </a:solidFill>
              </a:rPr>
              <a:t>/* File: </a:t>
            </a:r>
            <a:r>
              <a:rPr lang="en-US" altLang="zh-CN" dirty="0" err="1">
                <a:solidFill>
                  <a:srgbClr val="009900"/>
                </a:solidFill>
              </a:rPr>
              <a:t>hello.c</a:t>
            </a:r>
            <a:r>
              <a:rPr lang="en-US" altLang="zh-CN" dirty="0">
                <a:solidFill>
                  <a:srgbClr val="009900"/>
                </a:solidFill>
              </a:rPr>
              <a:t> */</a:t>
            </a:r>
            <a:br>
              <a:rPr lang="en-US" altLang="zh-CN" dirty="0">
                <a:solidFill>
                  <a:srgbClr val="009900"/>
                </a:solidFill>
              </a:rPr>
            </a:br>
            <a:r>
              <a:rPr lang="en-US" altLang="zh-CN" dirty="0" smtClean="0">
                <a:solidFill>
                  <a:schemeClr val="tx2"/>
                </a:solidFill>
              </a:rPr>
              <a:t>#</a:t>
            </a:r>
            <a:r>
              <a:rPr lang="en-US" altLang="zh-CN" b="1" dirty="0" smtClean="0">
                <a:solidFill>
                  <a:schemeClr val="tx2"/>
                </a:solidFill>
              </a:rPr>
              <a:t>include</a:t>
            </a:r>
            <a:r>
              <a:rPr lang="en-US" altLang="zh-CN" dirty="0" smtClean="0">
                <a:solidFill>
                  <a:schemeClr val="tx2"/>
                </a:solidFill>
              </a:rPr>
              <a:t> </a:t>
            </a:r>
            <a:r>
              <a:rPr lang="en-US" altLang="zh-CN" b="1" dirty="0" smtClean="0">
                <a:solidFill>
                  <a:schemeClr val="tx2"/>
                </a:solidFill>
              </a:rPr>
              <a:t>&lt;</a:t>
            </a:r>
            <a:r>
              <a:rPr lang="en-US" altLang="zh-CN" dirty="0" err="1">
                <a:solidFill>
                  <a:schemeClr val="tx2"/>
                </a:solidFill>
              </a:rPr>
              <a:t>stdio.h</a:t>
            </a:r>
            <a:r>
              <a:rPr lang="en-US" altLang="zh-CN" b="1" dirty="0">
                <a:solidFill>
                  <a:schemeClr val="tx2"/>
                </a:solidFill>
              </a:rPr>
              <a:t>&gt;</a:t>
            </a:r>
            <a:r>
              <a:rPr lang="en-US" altLang="zh-CN" dirty="0">
                <a:solidFill>
                  <a:schemeClr val="tx2"/>
                </a:solidFill>
              </a:rPr>
              <a:t>   </a:t>
            </a:r>
            <a:r>
              <a:rPr lang="en-US" altLang="zh-CN" dirty="0">
                <a:solidFill>
                  <a:srgbClr val="009900"/>
                </a:solidFill>
              </a:rPr>
              <a:t>/*</a:t>
            </a:r>
            <a:r>
              <a:rPr lang="zh-CN" altLang="en-US" dirty="0">
                <a:solidFill>
                  <a:srgbClr val="009900"/>
                </a:solidFill>
                <a:ea typeface="隶书" panose="02010509060101010101" charset="-122"/>
              </a:rPr>
              <a:t>包括</a:t>
            </a:r>
            <a:r>
              <a:rPr lang="en-US" altLang="zh-CN" b="1" dirty="0" err="1">
                <a:solidFill>
                  <a:srgbClr val="CC0000"/>
                </a:solidFill>
              </a:rPr>
              <a:t>sprintf</a:t>
            </a:r>
            <a:r>
              <a:rPr lang="en-US" altLang="zh-CN" b="1" dirty="0">
                <a:solidFill>
                  <a:srgbClr val="CC0000"/>
                </a:solidFill>
              </a:rPr>
              <a:t> ( )</a:t>
            </a:r>
            <a:r>
              <a:rPr lang="zh-CN" altLang="en-US" dirty="0">
                <a:solidFill>
                  <a:srgbClr val="009900"/>
                </a:solidFill>
                <a:ea typeface="隶书" panose="02010509060101010101" charset="-122"/>
              </a:rPr>
              <a:t>的原型</a:t>
            </a:r>
            <a:r>
              <a:rPr lang="zh-CN" altLang="en-US" dirty="0">
                <a:solidFill>
                  <a:srgbClr val="009900"/>
                </a:solidFill>
              </a:rPr>
              <a:t>*</a:t>
            </a:r>
            <a:r>
              <a:rPr lang="en-US" altLang="zh-CN" dirty="0">
                <a:solidFill>
                  <a:srgbClr val="009900"/>
                </a:solidFill>
              </a:rPr>
              <a:t>/</a:t>
            </a:r>
            <a:br>
              <a:rPr lang="en-US" altLang="zh-CN" dirty="0">
                <a:solidFill>
                  <a:srgbClr val="009900"/>
                </a:solidFill>
              </a:rPr>
            </a:br>
            <a:r>
              <a:rPr lang="en-US" altLang="zh-CN" dirty="0" smtClean="0">
                <a:solidFill>
                  <a:schemeClr val="tx2"/>
                </a:solidFill>
              </a:rPr>
              <a:t>#</a:t>
            </a:r>
            <a:r>
              <a:rPr lang="en-US" altLang="zh-CN" b="1" dirty="0" smtClean="0">
                <a:solidFill>
                  <a:schemeClr val="tx2"/>
                </a:solidFill>
              </a:rPr>
              <a:t>include</a:t>
            </a:r>
            <a:r>
              <a:rPr lang="en-US" altLang="zh-CN" dirty="0" smtClean="0">
                <a:solidFill>
                  <a:schemeClr val="tx2"/>
                </a:solidFill>
              </a:rPr>
              <a:t> </a:t>
            </a:r>
            <a:r>
              <a:rPr lang="en-US" altLang="zh-CN" b="1" dirty="0">
                <a:solidFill>
                  <a:schemeClr val="tx2"/>
                </a:solidFill>
              </a:rPr>
              <a:t>&lt;</a:t>
            </a:r>
            <a:r>
              <a:rPr lang="en-US" altLang="zh-CN" dirty="0" err="1">
                <a:solidFill>
                  <a:schemeClr val="tx2"/>
                </a:solidFill>
              </a:rPr>
              <a:t>stdlib.h</a:t>
            </a:r>
            <a:r>
              <a:rPr lang="en-US" altLang="zh-CN" b="1" dirty="0">
                <a:solidFill>
                  <a:schemeClr val="tx2"/>
                </a:solidFill>
              </a:rPr>
              <a:t>&gt;</a:t>
            </a:r>
            <a:r>
              <a:rPr lang="en-US" altLang="zh-CN" dirty="0">
                <a:solidFill>
                  <a:schemeClr val="tx2"/>
                </a:solidFill>
              </a:rPr>
              <a:t>  </a:t>
            </a:r>
            <a:r>
              <a:rPr lang="en-US" altLang="zh-CN" dirty="0">
                <a:solidFill>
                  <a:srgbClr val="009900"/>
                </a:solidFill>
              </a:rPr>
              <a:t>/*</a:t>
            </a:r>
            <a:r>
              <a:rPr lang="zh-CN" altLang="en-US" dirty="0">
                <a:solidFill>
                  <a:srgbClr val="009900"/>
                </a:solidFill>
                <a:ea typeface="隶书" panose="02010509060101010101" charset="-122"/>
              </a:rPr>
              <a:t>包括</a:t>
            </a:r>
            <a:r>
              <a:rPr lang="en-US" altLang="zh-CN" b="1" dirty="0" err="1">
                <a:solidFill>
                  <a:srgbClr val="CC0000"/>
                </a:solidFill>
              </a:rPr>
              <a:t>malloc</a:t>
            </a:r>
            <a:r>
              <a:rPr lang="en-US" altLang="zh-CN" b="1" dirty="0">
                <a:solidFill>
                  <a:srgbClr val="CC0000"/>
                </a:solidFill>
              </a:rPr>
              <a:t>( )</a:t>
            </a:r>
            <a:r>
              <a:rPr lang="zh-CN" altLang="en-US" dirty="0">
                <a:solidFill>
                  <a:srgbClr val="009900"/>
                </a:solidFill>
                <a:ea typeface="隶书" panose="02010509060101010101" charset="-122"/>
              </a:rPr>
              <a:t>的原型</a:t>
            </a:r>
            <a:r>
              <a:rPr lang="zh-CN" altLang="en-US" dirty="0">
                <a:solidFill>
                  <a:srgbClr val="009900"/>
                </a:solidFill>
              </a:rPr>
              <a:t>*</a:t>
            </a:r>
            <a:r>
              <a:rPr lang="en-US" altLang="zh-CN" dirty="0">
                <a:solidFill>
                  <a:srgbClr val="009900"/>
                </a:solidFill>
              </a:rPr>
              <a:t>/</a:t>
            </a:r>
            <a:br>
              <a:rPr lang="en-US" altLang="zh-CN" dirty="0">
                <a:solidFill>
                  <a:schemeClr val="tx2"/>
                </a:solidFill>
              </a:rPr>
            </a:br>
            <a:r>
              <a:rPr lang="en-US" altLang="zh-CN" dirty="0" smtClean="0">
                <a:solidFill>
                  <a:schemeClr val="tx2"/>
                </a:solidFill>
              </a:rPr>
              <a:t>#</a:t>
            </a:r>
            <a:r>
              <a:rPr lang="en-US" altLang="zh-CN" b="1" dirty="0" smtClean="0">
                <a:solidFill>
                  <a:schemeClr val="tx2"/>
                </a:solidFill>
              </a:rPr>
              <a:t>include</a:t>
            </a:r>
            <a:r>
              <a:rPr lang="en-US" altLang="zh-CN" dirty="0" smtClean="0">
                <a:solidFill>
                  <a:schemeClr val="tx2"/>
                </a:solidFill>
              </a:rPr>
              <a:t> </a:t>
            </a:r>
            <a:r>
              <a:rPr lang="en-US" altLang="zh-CN" b="1" dirty="0">
                <a:solidFill>
                  <a:schemeClr val="tx2"/>
                </a:solidFill>
              </a:rPr>
              <a:t>&lt;</a:t>
            </a:r>
            <a:r>
              <a:rPr lang="en-US" altLang="zh-CN" dirty="0" err="1">
                <a:solidFill>
                  <a:schemeClr val="tx2"/>
                </a:solidFill>
              </a:rPr>
              <a:t>string.h</a:t>
            </a:r>
            <a:r>
              <a:rPr lang="en-US" altLang="zh-CN" b="1" dirty="0">
                <a:solidFill>
                  <a:schemeClr val="tx2"/>
                </a:solidFill>
              </a:rPr>
              <a:t>&gt;</a:t>
            </a:r>
            <a:r>
              <a:rPr lang="en-US" altLang="zh-CN" dirty="0">
                <a:solidFill>
                  <a:schemeClr val="tx2"/>
                </a:solidFill>
              </a:rPr>
              <a:t>  </a:t>
            </a:r>
            <a:r>
              <a:rPr lang="en-US" altLang="zh-CN" dirty="0">
                <a:solidFill>
                  <a:srgbClr val="009900"/>
                </a:solidFill>
              </a:rPr>
              <a:t>/*</a:t>
            </a:r>
            <a:r>
              <a:rPr lang="zh-CN" altLang="en-US" dirty="0">
                <a:solidFill>
                  <a:srgbClr val="009900"/>
                </a:solidFill>
                <a:ea typeface="隶书" panose="02010509060101010101" charset="-122"/>
              </a:rPr>
              <a:t>包括</a:t>
            </a:r>
            <a:r>
              <a:rPr lang="en-US" altLang="zh-CN" b="1" dirty="0" err="1">
                <a:solidFill>
                  <a:srgbClr val="CC0000"/>
                </a:solidFill>
              </a:rPr>
              <a:t>strlen</a:t>
            </a:r>
            <a:r>
              <a:rPr lang="en-US" altLang="zh-CN" b="1" dirty="0">
                <a:solidFill>
                  <a:srgbClr val="CC0000"/>
                </a:solidFill>
              </a:rPr>
              <a:t>( )</a:t>
            </a:r>
            <a:r>
              <a:rPr lang="zh-CN" altLang="en-US" dirty="0">
                <a:solidFill>
                  <a:srgbClr val="009900"/>
                </a:solidFill>
                <a:ea typeface="隶书" panose="02010509060101010101" charset="-122"/>
              </a:rPr>
              <a:t>的原型</a:t>
            </a:r>
            <a:r>
              <a:rPr lang="zh-CN" altLang="en-US" dirty="0">
                <a:solidFill>
                  <a:srgbClr val="009900"/>
                </a:solidFill>
              </a:rPr>
              <a:t>*</a:t>
            </a:r>
            <a:r>
              <a:rPr lang="en-US" altLang="zh-CN" dirty="0">
                <a:solidFill>
                  <a:srgbClr val="009900"/>
                </a:solidFill>
              </a:rPr>
              <a:t>/</a:t>
            </a:r>
            <a:endParaRPr lang="en-US" altLang="zh-CN" dirty="0">
              <a:solidFill>
                <a:srgbClr val="009900"/>
              </a:solidFill>
            </a:endParaRPr>
          </a:p>
          <a:p>
            <a:pPr>
              <a:spcBef>
                <a:spcPct val="0"/>
              </a:spcBef>
              <a:buClr>
                <a:srgbClr val="FF6600"/>
              </a:buClr>
              <a:buSzPct val="50000"/>
              <a:buFont typeface="Wingdings" panose="05000000000000000000" pitchFamily="2" charset="2"/>
              <a:buNone/>
            </a:pPr>
            <a:r>
              <a:rPr lang="en-US" altLang="zh-CN" dirty="0">
                <a:solidFill>
                  <a:schemeClr val="tx2"/>
                </a:solidFill>
              </a:rPr>
              <a:t>   </a:t>
            </a:r>
            <a:r>
              <a:rPr lang="en-US" altLang="zh-CN" dirty="0" smtClean="0">
                <a:solidFill>
                  <a:schemeClr val="tx2"/>
                </a:solidFill>
              </a:rPr>
              <a:t>#</a:t>
            </a:r>
            <a:r>
              <a:rPr lang="en-US" altLang="zh-CN" b="1" dirty="0" smtClean="0">
                <a:solidFill>
                  <a:schemeClr val="tx2"/>
                </a:solidFill>
              </a:rPr>
              <a:t>include “</a:t>
            </a:r>
            <a:r>
              <a:rPr lang="en-US" altLang="zh-CN" dirty="0" err="1" smtClean="0">
                <a:solidFill>
                  <a:schemeClr val="tx2"/>
                </a:solidFill>
              </a:rPr>
              <a:t>hello.h</a:t>
            </a:r>
            <a:r>
              <a:rPr lang="en-US" altLang="zh-CN" b="1" dirty="0" smtClean="0">
                <a:solidFill>
                  <a:schemeClr val="tx2"/>
                </a:solidFill>
              </a:rPr>
              <a:t>”</a:t>
            </a:r>
            <a:r>
              <a:rPr lang="en-US" altLang="zh-CN" dirty="0" smtClean="0">
                <a:solidFill>
                  <a:schemeClr val="tx2"/>
                </a:solidFill>
              </a:rPr>
              <a:t>    </a:t>
            </a:r>
            <a:r>
              <a:rPr lang="en-US" altLang="zh-CN" dirty="0">
                <a:solidFill>
                  <a:srgbClr val="009900"/>
                </a:solidFill>
              </a:rPr>
              <a:t>/*</a:t>
            </a:r>
            <a:r>
              <a:rPr lang="zh-CN" altLang="en-US" dirty="0">
                <a:solidFill>
                  <a:srgbClr val="009900"/>
                </a:solidFill>
                <a:ea typeface="隶书" panose="02010509060101010101" charset="-122"/>
              </a:rPr>
              <a:t>包括</a:t>
            </a:r>
            <a:r>
              <a:rPr lang="en-US" altLang="zh-CN" b="1" dirty="0">
                <a:solidFill>
                  <a:srgbClr val="CC0000"/>
                </a:solidFill>
              </a:rPr>
              <a:t>hello( )</a:t>
            </a:r>
            <a:r>
              <a:rPr lang="zh-CN" altLang="en-US" dirty="0">
                <a:solidFill>
                  <a:srgbClr val="009900"/>
                </a:solidFill>
                <a:ea typeface="隶书" panose="02010509060101010101" charset="-122"/>
              </a:rPr>
              <a:t>的原型</a:t>
            </a:r>
            <a:r>
              <a:rPr lang="zh-CN" altLang="en-US" dirty="0">
                <a:solidFill>
                  <a:srgbClr val="009900"/>
                </a:solidFill>
              </a:rPr>
              <a:t>*</a:t>
            </a:r>
            <a:r>
              <a:rPr lang="en-US" altLang="zh-CN" dirty="0">
                <a:solidFill>
                  <a:srgbClr val="009900"/>
                </a:solidFill>
              </a:rPr>
              <a:t>/</a:t>
            </a:r>
            <a:endParaRPr lang="en-US" altLang="zh-CN" dirty="0">
              <a:solidFill>
                <a:srgbClr val="009900"/>
              </a:solidFill>
            </a:endParaRPr>
          </a:p>
        </p:txBody>
      </p:sp>
      <p:sp>
        <p:nvSpPr>
          <p:cNvPr id="4" name="灯片编号占位符 3"/>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8451" name="Rectangle 3"/>
          <p:cNvSpPr>
            <a:spLocks noGrp="1" noChangeArrowheads="1"/>
          </p:cNvSpPr>
          <p:nvPr>
            <p:ph type="body" idx="1"/>
          </p:nvPr>
        </p:nvSpPr>
        <p:spPr>
          <a:xfrm>
            <a:off x="304800" y="457200"/>
            <a:ext cx="8534400" cy="4114800"/>
          </a:xfrm>
        </p:spPr>
        <p:txBody>
          <a:bodyPr/>
          <a:lstStyle/>
          <a:p>
            <a:pPr lvl="1" algn="just">
              <a:spcBef>
                <a:spcPct val="0"/>
              </a:spcBef>
              <a:buClr>
                <a:srgbClr val="FF6600"/>
              </a:buClr>
              <a:buSzPct val="50000"/>
              <a:buFont typeface="Wingdings" panose="05000000000000000000" pitchFamily="2" charset="2"/>
              <a:buNone/>
            </a:pPr>
            <a:r>
              <a:rPr lang="en-US" altLang="zh-CN" sz="3200" b="1" dirty="0">
                <a:solidFill>
                  <a:schemeClr val="tx2"/>
                </a:solidFill>
              </a:rPr>
              <a:t>char </a:t>
            </a:r>
            <a:r>
              <a:rPr lang="en-US" altLang="zh-CN" sz="3200" dirty="0">
                <a:solidFill>
                  <a:schemeClr val="tx2"/>
                </a:solidFill>
              </a:rPr>
              <a:t>*hello</a:t>
            </a:r>
            <a:r>
              <a:rPr lang="en-US" altLang="zh-CN" sz="3200" b="1" dirty="0">
                <a:solidFill>
                  <a:schemeClr val="tx2"/>
                </a:solidFill>
              </a:rPr>
              <a:t>(</a:t>
            </a:r>
            <a:r>
              <a:rPr lang="en-US" altLang="zh-CN" sz="3200" dirty="0">
                <a:solidFill>
                  <a:schemeClr val="tx2"/>
                </a:solidFill>
              </a:rPr>
              <a:t>name</a:t>
            </a:r>
            <a:r>
              <a:rPr lang="en-US" altLang="zh-CN" sz="3200" b="1" dirty="0">
                <a:solidFill>
                  <a:schemeClr val="tx2"/>
                </a:solidFill>
              </a:rPr>
              <a:t>)</a:t>
            </a:r>
            <a:endParaRPr lang="en-US" altLang="zh-CN" sz="3200" b="1" dirty="0">
              <a:solidFill>
                <a:schemeClr val="tx2"/>
              </a:solidFill>
            </a:endParaRPr>
          </a:p>
          <a:p>
            <a:pPr lvl="1" algn="just">
              <a:spcBef>
                <a:spcPct val="0"/>
              </a:spcBef>
              <a:buClr>
                <a:srgbClr val="FF6600"/>
              </a:buClr>
              <a:buSzPct val="50000"/>
              <a:buFont typeface="Wingdings" panose="05000000000000000000" pitchFamily="2" charset="2"/>
              <a:buNone/>
            </a:pPr>
            <a:r>
              <a:rPr lang="en-US" altLang="zh-CN" sz="3200" b="1" dirty="0">
                <a:solidFill>
                  <a:schemeClr val="tx2"/>
                </a:solidFill>
              </a:rPr>
              <a:t>char</a:t>
            </a:r>
            <a:r>
              <a:rPr lang="en-US" altLang="zh-CN" sz="3200" dirty="0">
                <a:solidFill>
                  <a:schemeClr val="tx2"/>
                </a:solidFill>
              </a:rPr>
              <a:t> *name</a:t>
            </a:r>
            <a:r>
              <a:rPr lang="en-US" altLang="zh-CN" sz="3200" b="1" dirty="0">
                <a:solidFill>
                  <a:schemeClr val="tx2"/>
                </a:solidFill>
              </a:rPr>
              <a:t>;</a:t>
            </a:r>
            <a:endParaRPr lang="en-US" altLang="zh-CN" sz="3200" b="1" dirty="0">
              <a:solidFill>
                <a:schemeClr val="tx2"/>
              </a:solidFill>
            </a:endParaRPr>
          </a:p>
          <a:p>
            <a:pPr lvl="1">
              <a:spcBef>
                <a:spcPct val="0"/>
              </a:spcBef>
              <a:buClr>
                <a:srgbClr val="FF6600"/>
              </a:buClr>
              <a:buSzPct val="50000"/>
              <a:buFont typeface="Wingdings" panose="05000000000000000000" pitchFamily="2" charset="2"/>
              <a:buNone/>
            </a:pPr>
            <a:r>
              <a:rPr lang="en-US" altLang="zh-CN" sz="3200" b="1" dirty="0">
                <a:solidFill>
                  <a:schemeClr val="tx2"/>
                </a:solidFill>
              </a:rPr>
              <a:t>{</a:t>
            </a:r>
            <a:br>
              <a:rPr lang="en-US" altLang="zh-CN" sz="3200" dirty="0">
                <a:solidFill>
                  <a:schemeClr val="tx2"/>
                </a:solidFill>
              </a:rPr>
            </a:br>
            <a:r>
              <a:rPr lang="en-US" altLang="zh-CN" sz="3200" dirty="0">
                <a:solidFill>
                  <a:schemeClr val="tx2"/>
                </a:solidFill>
              </a:rPr>
              <a:t> </a:t>
            </a:r>
            <a:r>
              <a:rPr lang="en-US" altLang="zh-CN" sz="3200" b="1" dirty="0">
                <a:solidFill>
                  <a:schemeClr val="tx2"/>
                </a:solidFill>
              </a:rPr>
              <a:t>char</a:t>
            </a:r>
            <a:r>
              <a:rPr lang="en-US" altLang="zh-CN" sz="3200" dirty="0">
                <a:solidFill>
                  <a:schemeClr val="tx2"/>
                </a:solidFill>
              </a:rPr>
              <a:t> </a:t>
            </a:r>
            <a:r>
              <a:rPr lang="en-US" altLang="zh-CN" sz="3200" b="1" dirty="0">
                <a:solidFill>
                  <a:schemeClr val="tx2"/>
                </a:solidFill>
              </a:rPr>
              <a:t>*</a:t>
            </a:r>
            <a:r>
              <a:rPr lang="en-US" altLang="zh-CN" sz="3200" dirty="0">
                <a:solidFill>
                  <a:schemeClr val="tx2"/>
                </a:solidFill>
              </a:rPr>
              <a:t>value</a:t>
            </a:r>
            <a:r>
              <a:rPr lang="en-US" altLang="zh-CN" sz="3200" b="1" dirty="0" smtClean="0">
                <a:solidFill>
                  <a:schemeClr val="tx2"/>
                </a:solidFill>
              </a:rPr>
              <a:t>;</a:t>
            </a:r>
            <a:r>
              <a:rPr lang="zh-CN" altLang="en-US" sz="3200" dirty="0" smtClean="0">
                <a:solidFill>
                  <a:schemeClr val="tx2"/>
                </a:solidFill>
              </a:rPr>
              <a:t>　</a:t>
            </a:r>
            <a:r>
              <a:rPr lang="en-US" altLang="zh-CN" sz="3200" dirty="0" smtClean="0">
                <a:solidFill>
                  <a:srgbClr val="006600"/>
                </a:solidFill>
              </a:rPr>
              <a:t>/*</a:t>
            </a:r>
            <a:r>
              <a:rPr lang="zh-CN" altLang="en-US" sz="3200" dirty="0">
                <a:solidFill>
                  <a:srgbClr val="006600"/>
                </a:solidFill>
                <a:ea typeface="隶书" panose="02010509060101010101" charset="-122"/>
              </a:rPr>
              <a:t>返回</a:t>
            </a:r>
            <a:r>
              <a:rPr lang="zh-CN" altLang="en-US" sz="3200" dirty="0" smtClean="0">
                <a:solidFill>
                  <a:srgbClr val="006600"/>
                </a:solidFill>
                <a:ea typeface="隶书" panose="02010509060101010101" charset="-122"/>
              </a:rPr>
              <a:t>串</a:t>
            </a:r>
            <a:r>
              <a:rPr lang="en-US" altLang="zh-CN" sz="3200" b="1" dirty="0" smtClean="0">
                <a:solidFill>
                  <a:srgbClr val="006600"/>
                </a:solidFill>
              </a:rPr>
              <a:t>“</a:t>
            </a:r>
            <a:r>
              <a:rPr lang="en-US" altLang="zh-CN" sz="3200" dirty="0" smtClean="0">
                <a:solidFill>
                  <a:srgbClr val="006600"/>
                </a:solidFill>
              </a:rPr>
              <a:t>Hello</a:t>
            </a:r>
            <a:r>
              <a:rPr lang="en-US" altLang="zh-CN" sz="3200" dirty="0">
                <a:solidFill>
                  <a:srgbClr val="006600"/>
                </a:solidFill>
              </a:rPr>
              <a:t>, name</a:t>
            </a:r>
            <a:r>
              <a:rPr lang="en-US" altLang="zh-CN" sz="3200" dirty="0" smtClean="0">
                <a:solidFill>
                  <a:srgbClr val="006600"/>
                </a:solidFill>
              </a:rPr>
              <a:t>.</a:t>
            </a:r>
            <a:r>
              <a:rPr lang="en-US" altLang="zh-CN" sz="3200" b="1" dirty="0" smtClean="0">
                <a:solidFill>
                  <a:srgbClr val="006600"/>
                </a:solidFill>
              </a:rPr>
              <a:t>”</a:t>
            </a:r>
            <a:r>
              <a:rPr lang="en-US" altLang="zh-CN" sz="3200" dirty="0" smtClean="0">
                <a:solidFill>
                  <a:srgbClr val="006600"/>
                </a:solidFill>
              </a:rPr>
              <a:t>. </a:t>
            </a:r>
            <a:r>
              <a:rPr lang="en-US" altLang="zh-CN" sz="3200" dirty="0">
                <a:solidFill>
                  <a:srgbClr val="006600"/>
                </a:solidFill>
              </a:rPr>
              <a:t>*/</a:t>
            </a:r>
            <a:br>
              <a:rPr lang="en-US" altLang="zh-CN" sz="3200" dirty="0">
                <a:solidFill>
                  <a:srgbClr val="006600"/>
                </a:solidFill>
              </a:rPr>
            </a:br>
            <a:r>
              <a:rPr lang="en-US" altLang="zh-CN" sz="3200" dirty="0">
                <a:solidFill>
                  <a:schemeClr val="tx2"/>
                </a:solidFill>
              </a:rPr>
              <a:t> </a:t>
            </a:r>
            <a:r>
              <a:rPr lang="en-US" altLang="zh-CN" sz="3200" dirty="0" smtClean="0">
                <a:solidFill>
                  <a:schemeClr val="tx2"/>
                </a:solidFill>
              </a:rPr>
              <a:t>value</a:t>
            </a:r>
            <a:r>
              <a:rPr lang="en-US" altLang="zh-CN" sz="3200" b="1" dirty="0" smtClean="0">
                <a:solidFill>
                  <a:schemeClr val="tx2"/>
                </a:solidFill>
              </a:rPr>
              <a:t>=(char *)</a:t>
            </a:r>
            <a:r>
              <a:rPr lang="zh-CN" altLang="en-US" sz="3200" dirty="0" smtClean="0">
                <a:solidFill>
                  <a:schemeClr val="tx2"/>
                </a:solidFill>
              </a:rPr>
              <a:t> </a:t>
            </a:r>
            <a:r>
              <a:rPr lang="en-US" altLang="zh-CN" sz="3200" b="1" dirty="0" smtClean="0">
                <a:solidFill>
                  <a:schemeClr val="tx2"/>
                </a:solidFill>
              </a:rPr>
              <a:t>(</a:t>
            </a:r>
            <a:r>
              <a:rPr lang="en-US" altLang="zh-CN" sz="3200" dirty="0" err="1" smtClean="0">
                <a:solidFill>
                  <a:schemeClr val="tx2"/>
                </a:solidFill>
              </a:rPr>
              <a:t>malloc</a:t>
            </a:r>
            <a:r>
              <a:rPr lang="en-US" altLang="zh-CN" sz="3200" b="1" dirty="0" smtClean="0">
                <a:solidFill>
                  <a:schemeClr val="tx2"/>
                </a:solidFill>
              </a:rPr>
              <a:t>(</a:t>
            </a:r>
            <a:r>
              <a:rPr lang="en-US" altLang="zh-CN" sz="3200" dirty="0" smtClean="0">
                <a:solidFill>
                  <a:schemeClr val="tx2"/>
                </a:solidFill>
              </a:rPr>
              <a:t>9</a:t>
            </a:r>
            <a:r>
              <a:rPr lang="en-US" altLang="zh-CN" sz="3200" b="1" dirty="0" smtClean="0">
                <a:solidFill>
                  <a:schemeClr val="tx2"/>
                </a:solidFill>
              </a:rPr>
              <a:t>+strlen</a:t>
            </a:r>
            <a:r>
              <a:rPr lang="en-US" altLang="zh-CN" sz="3200" dirty="0" smtClean="0">
                <a:solidFill>
                  <a:schemeClr val="tx2"/>
                </a:solidFill>
              </a:rPr>
              <a:t>(name</a:t>
            </a:r>
            <a:r>
              <a:rPr lang="en-US" altLang="zh-CN" sz="3200" b="1" dirty="0">
                <a:solidFill>
                  <a:schemeClr val="tx2"/>
                </a:solidFill>
              </a:rPr>
              <a:t>));</a:t>
            </a:r>
            <a:br>
              <a:rPr lang="en-US" altLang="zh-CN" sz="3200" dirty="0">
                <a:solidFill>
                  <a:schemeClr val="tx2"/>
                </a:solidFill>
              </a:rPr>
            </a:br>
            <a:r>
              <a:rPr lang="en-US" altLang="zh-CN" sz="3200" dirty="0">
                <a:solidFill>
                  <a:schemeClr val="tx2"/>
                </a:solidFill>
              </a:rPr>
              <a:t> </a:t>
            </a:r>
            <a:r>
              <a:rPr lang="en-US" altLang="zh-CN" sz="3200" b="1" dirty="0" err="1" smtClean="0">
                <a:solidFill>
                  <a:schemeClr val="tx2"/>
                </a:solidFill>
              </a:rPr>
              <a:t>sprintf</a:t>
            </a:r>
            <a:r>
              <a:rPr lang="en-US" altLang="zh-CN" sz="3200" b="1" dirty="0" smtClean="0">
                <a:solidFill>
                  <a:schemeClr val="tx2"/>
                </a:solidFill>
              </a:rPr>
              <a:t>(</a:t>
            </a:r>
            <a:r>
              <a:rPr lang="en-US" altLang="zh-CN" sz="3200" dirty="0" smtClean="0">
                <a:solidFill>
                  <a:schemeClr val="tx2"/>
                </a:solidFill>
              </a:rPr>
              <a:t>value</a:t>
            </a:r>
            <a:r>
              <a:rPr lang="en-US" altLang="zh-CN" sz="3200" b="1" dirty="0">
                <a:solidFill>
                  <a:schemeClr val="tx2"/>
                </a:solidFill>
              </a:rPr>
              <a:t>,</a:t>
            </a:r>
            <a:r>
              <a:rPr lang="en-US" altLang="zh-CN" sz="3200" dirty="0">
                <a:solidFill>
                  <a:schemeClr val="tx2"/>
                </a:solidFill>
              </a:rPr>
              <a:t> </a:t>
            </a:r>
            <a:r>
              <a:rPr lang="en-US" altLang="zh-CN" sz="3200" b="1" dirty="0" smtClean="0">
                <a:solidFill>
                  <a:schemeClr val="tx2"/>
                </a:solidFill>
              </a:rPr>
              <a:t>“</a:t>
            </a:r>
            <a:r>
              <a:rPr lang="en-US" altLang="zh-CN" sz="3200" dirty="0" smtClean="0">
                <a:solidFill>
                  <a:schemeClr val="tx2"/>
                </a:solidFill>
              </a:rPr>
              <a:t>Hello</a:t>
            </a:r>
            <a:r>
              <a:rPr lang="en-US" altLang="zh-CN" sz="3200" dirty="0">
                <a:solidFill>
                  <a:schemeClr val="tx2"/>
                </a:solidFill>
              </a:rPr>
              <a:t>, %s</a:t>
            </a:r>
            <a:r>
              <a:rPr lang="en-US" altLang="zh-CN" sz="3200" dirty="0" smtClean="0">
                <a:solidFill>
                  <a:schemeClr val="tx2"/>
                </a:solidFill>
              </a:rPr>
              <a:t>.</a:t>
            </a:r>
            <a:r>
              <a:rPr lang="en-US" altLang="zh-CN" sz="3200" b="1" dirty="0" smtClean="0">
                <a:solidFill>
                  <a:schemeClr val="tx2"/>
                </a:solidFill>
              </a:rPr>
              <a:t>”,</a:t>
            </a:r>
            <a:r>
              <a:rPr lang="en-US" altLang="zh-CN" sz="3200" dirty="0" smtClean="0">
                <a:solidFill>
                  <a:schemeClr val="tx2"/>
                </a:solidFill>
              </a:rPr>
              <a:t> </a:t>
            </a:r>
            <a:r>
              <a:rPr lang="en-US" altLang="zh-CN" sz="3200" dirty="0">
                <a:solidFill>
                  <a:schemeClr val="tx2"/>
                </a:solidFill>
              </a:rPr>
              <a:t>name</a:t>
            </a:r>
            <a:r>
              <a:rPr lang="en-US" altLang="zh-CN" sz="3200" b="1" dirty="0">
                <a:solidFill>
                  <a:schemeClr val="tx2"/>
                </a:solidFill>
              </a:rPr>
              <a:t>);</a:t>
            </a:r>
            <a:br>
              <a:rPr lang="en-US" altLang="zh-CN" sz="3200" dirty="0">
                <a:solidFill>
                  <a:schemeClr val="tx2"/>
                </a:solidFill>
              </a:rPr>
            </a:br>
            <a:r>
              <a:rPr lang="en-US" altLang="zh-CN" sz="3200" dirty="0">
                <a:solidFill>
                  <a:schemeClr val="tx2"/>
                </a:solidFill>
              </a:rPr>
              <a:t> </a:t>
            </a:r>
            <a:r>
              <a:rPr lang="en-US" altLang="zh-CN" sz="3200" b="1" dirty="0">
                <a:solidFill>
                  <a:schemeClr val="tx2"/>
                </a:solidFill>
              </a:rPr>
              <a:t>return</a:t>
            </a:r>
            <a:r>
              <a:rPr lang="en-US" altLang="zh-CN" sz="3200" dirty="0">
                <a:solidFill>
                  <a:schemeClr val="tx2"/>
                </a:solidFill>
              </a:rPr>
              <a:t> value</a:t>
            </a:r>
            <a:r>
              <a:rPr lang="en-US" altLang="zh-CN" sz="3200" b="1" dirty="0">
                <a:solidFill>
                  <a:schemeClr val="tx2"/>
                </a:solidFill>
              </a:rPr>
              <a:t>;</a:t>
            </a:r>
            <a:endParaRPr lang="en-US" altLang="zh-CN" sz="3200" b="1" dirty="0">
              <a:solidFill>
                <a:schemeClr val="tx2"/>
              </a:solidFill>
            </a:endParaRPr>
          </a:p>
          <a:p>
            <a:pPr lvl="1" algn="just">
              <a:spcBef>
                <a:spcPct val="0"/>
              </a:spcBef>
              <a:buClr>
                <a:srgbClr val="FF6600"/>
              </a:buClr>
              <a:buSzPct val="50000"/>
              <a:buFont typeface="Wingdings" panose="05000000000000000000" pitchFamily="2" charset="2"/>
              <a:buNone/>
            </a:pPr>
            <a:r>
              <a:rPr lang="en-US" altLang="zh-CN" sz="3200" b="1" dirty="0">
                <a:solidFill>
                  <a:schemeClr val="tx2"/>
                </a:solidFill>
              </a:rPr>
              <a:t>}</a:t>
            </a:r>
            <a:endParaRPr lang="en-US" altLang="zh-CN" sz="3200" b="1" dirty="0">
              <a:solidFill>
                <a:schemeClr val="tx2"/>
              </a:solidFill>
            </a:endParaRPr>
          </a:p>
          <a:p>
            <a:pPr lvl="1" algn="just">
              <a:spcBef>
                <a:spcPct val="0"/>
              </a:spcBef>
              <a:buClr>
                <a:srgbClr val="FF6600"/>
              </a:buClr>
              <a:buSzPct val="50000"/>
              <a:buFont typeface="Wingdings" panose="05000000000000000000" pitchFamily="2" charset="2"/>
              <a:buNone/>
            </a:pPr>
            <a:endParaRPr lang="en-US" altLang="zh-CN" sz="2000" b="1" dirty="0">
              <a:solidFill>
                <a:schemeClr val="tx2"/>
              </a:solidFill>
            </a:endParaRPr>
          </a:p>
          <a:p>
            <a:pPr lvl="1" algn="just">
              <a:spcBef>
                <a:spcPct val="0"/>
              </a:spcBef>
              <a:buClr>
                <a:srgbClr val="FF6600"/>
              </a:buClr>
              <a:buSzPct val="50000"/>
              <a:buFont typeface="Wingdings" panose="05000000000000000000" pitchFamily="2" charset="2"/>
              <a:buNone/>
            </a:pPr>
            <a:r>
              <a:rPr lang="en-US" altLang="zh-CN" sz="3200" dirty="0">
                <a:solidFill>
                  <a:srgbClr val="009900"/>
                </a:solidFill>
              </a:rPr>
              <a:t>/* File: </a:t>
            </a:r>
            <a:r>
              <a:rPr lang="en-US" altLang="zh-CN" sz="3200" dirty="0" err="1">
                <a:solidFill>
                  <a:srgbClr val="009900"/>
                </a:solidFill>
              </a:rPr>
              <a:t>main.c</a:t>
            </a:r>
            <a:r>
              <a:rPr lang="en-US" altLang="zh-CN" sz="3200" dirty="0">
                <a:solidFill>
                  <a:srgbClr val="009900"/>
                </a:solidFill>
              </a:rPr>
              <a:t> */</a:t>
            </a:r>
            <a:endParaRPr lang="en-US" altLang="zh-CN" sz="3200" dirty="0">
              <a:solidFill>
                <a:schemeClr val="tx2"/>
              </a:solidFill>
            </a:endParaRPr>
          </a:p>
          <a:p>
            <a:pPr lvl="1" algn="just">
              <a:spcBef>
                <a:spcPct val="0"/>
              </a:spcBef>
              <a:buClr>
                <a:srgbClr val="FF6600"/>
              </a:buClr>
              <a:buSzPct val="50000"/>
              <a:buFont typeface="Wingdings" panose="05000000000000000000" pitchFamily="2" charset="2"/>
              <a:buNone/>
            </a:pPr>
            <a:r>
              <a:rPr lang="en-US" altLang="zh-CN" sz="3200" dirty="0" smtClean="0">
                <a:solidFill>
                  <a:schemeClr val="tx2"/>
                </a:solidFill>
              </a:rPr>
              <a:t>#</a:t>
            </a:r>
            <a:r>
              <a:rPr lang="en-US" altLang="zh-CN" sz="3200" b="1" dirty="0" smtClean="0">
                <a:solidFill>
                  <a:schemeClr val="tx2"/>
                </a:solidFill>
              </a:rPr>
              <a:t>include </a:t>
            </a:r>
            <a:r>
              <a:rPr lang="en-US" altLang="zh-CN" sz="3200" b="1" dirty="0">
                <a:solidFill>
                  <a:schemeClr val="tx2"/>
                </a:solidFill>
              </a:rPr>
              <a:t>&lt;</a:t>
            </a:r>
            <a:r>
              <a:rPr lang="en-US" altLang="zh-CN" sz="3200" dirty="0" err="1">
                <a:solidFill>
                  <a:schemeClr val="tx2"/>
                </a:solidFill>
              </a:rPr>
              <a:t>stdio.h</a:t>
            </a:r>
            <a:r>
              <a:rPr lang="en-US" altLang="zh-CN" sz="3200" b="1" dirty="0">
                <a:solidFill>
                  <a:schemeClr val="tx2"/>
                </a:solidFill>
              </a:rPr>
              <a:t>&gt;</a:t>
            </a:r>
            <a:r>
              <a:rPr lang="en-US" altLang="zh-CN" sz="3200" dirty="0">
                <a:solidFill>
                  <a:schemeClr val="tx2"/>
                </a:solidFill>
              </a:rPr>
              <a:t>   </a:t>
            </a:r>
            <a:r>
              <a:rPr lang="en-US" altLang="zh-CN" sz="3200" dirty="0">
                <a:solidFill>
                  <a:srgbClr val="009900"/>
                </a:solidFill>
              </a:rPr>
              <a:t>/*</a:t>
            </a:r>
            <a:r>
              <a:rPr lang="zh-CN" altLang="en-US" sz="3200" dirty="0">
                <a:solidFill>
                  <a:srgbClr val="009900"/>
                </a:solidFill>
                <a:ea typeface="隶书" panose="02010509060101010101" charset="-122"/>
              </a:rPr>
              <a:t>包括</a:t>
            </a:r>
            <a:r>
              <a:rPr lang="en-US" altLang="zh-CN" sz="3200" b="1" dirty="0" err="1">
                <a:solidFill>
                  <a:srgbClr val="CC0000"/>
                </a:solidFill>
              </a:rPr>
              <a:t>printf</a:t>
            </a:r>
            <a:r>
              <a:rPr lang="en-US" altLang="zh-CN" sz="3200" b="1" dirty="0">
                <a:solidFill>
                  <a:srgbClr val="CC0000"/>
                </a:solidFill>
              </a:rPr>
              <a:t> ( )</a:t>
            </a:r>
            <a:r>
              <a:rPr lang="zh-CN" altLang="en-US" sz="3200" dirty="0">
                <a:solidFill>
                  <a:srgbClr val="009900"/>
                </a:solidFill>
                <a:ea typeface="隶书" panose="02010509060101010101" charset="-122"/>
              </a:rPr>
              <a:t>的原型</a:t>
            </a:r>
            <a:r>
              <a:rPr lang="zh-CN" altLang="en-US" sz="3200" dirty="0">
                <a:solidFill>
                  <a:srgbClr val="009900"/>
                </a:solidFill>
              </a:rPr>
              <a:t>*</a:t>
            </a:r>
            <a:r>
              <a:rPr lang="en-US" altLang="zh-CN" sz="3200" dirty="0">
                <a:solidFill>
                  <a:srgbClr val="009900"/>
                </a:solidFill>
              </a:rPr>
              <a:t>/</a:t>
            </a:r>
            <a:endParaRPr lang="en-US" altLang="zh-CN" sz="3200" dirty="0">
              <a:solidFill>
                <a:schemeClr val="tx2"/>
              </a:solidFill>
            </a:endParaRPr>
          </a:p>
          <a:p>
            <a:pPr lvl="1" algn="just">
              <a:spcBef>
                <a:spcPct val="0"/>
              </a:spcBef>
              <a:buClr>
                <a:srgbClr val="FF6600"/>
              </a:buClr>
              <a:buSzPct val="50000"/>
              <a:buFont typeface="Wingdings" panose="05000000000000000000" pitchFamily="2" charset="2"/>
              <a:buNone/>
            </a:pPr>
            <a:r>
              <a:rPr lang="en-US" altLang="zh-CN" sz="3200" dirty="0" smtClean="0">
                <a:solidFill>
                  <a:schemeClr val="tx2"/>
                </a:solidFill>
              </a:rPr>
              <a:t>#</a:t>
            </a:r>
            <a:r>
              <a:rPr lang="en-US" altLang="zh-CN" sz="3200" b="1" dirty="0" smtClean="0">
                <a:solidFill>
                  <a:schemeClr val="tx2"/>
                </a:solidFill>
              </a:rPr>
              <a:t>include</a:t>
            </a:r>
            <a:r>
              <a:rPr lang="en-US" altLang="zh-CN" sz="3200" dirty="0" smtClean="0">
                <a:solidFill>
                  <a:schemeClr val="tx2"/>
                </a:solidFill>
              </a:rPr>
              <a:t> </a:t>
            </a:r>
            <a:r>
              <a:rPr lang="en-US" altLang="zh-CN" sz="3200" b="1" dirty="0" smtClean="0">
                <a:solidFill>
                  <a:schemeClr val="tx2"/>
                </a:solidFill>
              </a:rPr>
              <a:t>“</a:t>
            </a:r>
            <a:r>
              <a:rPr lang="en-US" altLang="zh-CN" sz="3200" dirty="0" err="1" smtClean="0">
                <a:solidFill>
                  <a:schemeClr val="tx2"/>
                </a:solidFill>
              </a:rPr>
              <a:t>hello.h</a:t>
            </a:r>
            <a:r>
              <a:rPr lang="en-US" altLang="zh-CN" sz="3200" b="1" dirty="0" smtClean="0">
                <a:solidFill>
                  <a:schemeClr val="tx2"/>
                </a:solidFill>
              </a:rPr>
              <a:t>”</a:t>
            </a:r>
            <a:r>
              <a:rPr lang="en-US" altLang="zh-CN" sz="3200" dirty="0" smtClean="0">
                <a:solidFill>
                  <a:schemeClr val="tx2"/>
                </a:solidFill>
              </a:rPr>
              <a:t>    </a:t>
            </a:r>
            <a:r>
              <a:rPr lang="en-US" altLang="zh-CN" sz="3200" dirty="0">
                <a:solidFill>
                  <a:srgbClr val="009900"/>
                </a:solidFill>
              </a:rPr>
              <a:t>/*</a:t>
            </a:r>
            <a:r>
              <a:rPr lang="zh-CN" altLang="en-US" sz="3200" dirty="0">
                <a:solidFill>
                  <a:srgbClr val="009900"/>
                </a:solidFill>
                <a:ea typeface="隶书" panose="02010509060101010101" charset="-122"/>
              </a:rPr>
              <a:t>包括</a:t>
            </a:r>
            <a:r>
              <a:rPr lang="en-US" altLang="zh-CN" sz="3200" b="1" dirty="0">
                <a:solidFill>
                  <a:srgbClr val="CC0000"/>
                </a:solidFill>
              </a:rPr>
              <a:t>hello( )</a:t>
            </a:r>
            <a:r>
              <a:rPr lang="zh-CN" altLang="en-US" sz="3200" dirty="0">
                <a:solidFill>
                  <a:srgbClr val="009900"/>
                </a:solidFill>
                <a:ea typeface="隶书" panose="02010509060101010101" charset="-122"/>
              </a:rPr>
              <a:t>的原型</a:t>
            </a:r>
            <a:r>
              <a:rPr lang="zh-CN" altLang="en-US" sz="3200" dirty="0">
                <a:solidFill>
                  <a:srgbClr val="009900"/>
                </a:solidFill>
              </a:rPr>
              <a:t>*</a:t>
            </a:r>
            <a:r>
              <a:rPr lang="en-US" altLang="zh-CN" sz="3200" dirty="0">
                <a:solidFill>
                  <a:srgbClr val="009900"/>
                </a:solidFill>
              </a:rPr>
              <a:t>/</a:t>
            </a:r>
            <a:endParaRPr lang="en-US" altLang="zh-CN" sz="3200" b="1" dirty="0">
              <a:solidFill>
                <a:schemeClr val="tx2"/>
              </a:solidFill>
            </a:endParaRPr>
          </a:p>
        </p:txBody>
      </p:sp>
      <p:sp>
        <p:nvSpPr>
          <p:cNvPr id="3" name="灯片编号占位符 2"/>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0498" name="Rectangle 2"/>
          <p:cNvSpPr>
            <a:spLocks noChangeArrowheads="1"/>
          </p:cNvSpPr>
          <p:nvPr/>
        </p:nvSpPr>
        <p:spPr bwMode="auto">
          <a:xfrm>
            <a:off x="533400" y="555625"/>
            <a:ext cx="8077200" cy="3046988"/>
          </a:xfrm>
          <a:prstGeom prst="rect">
            <a:avLst/>
          </a:prstGeom>
          <a:noFill/>
          <a:ln w="9525">
            <a:noFill/>
            <a:miter lim="800000"/>
          </a:ln>
          <a:effectLst/>
        </p:spPr>
        <p:txBody>
          <a:bodyPr>
            <a:spAutoFit/>
          </a:bodyPr>
          <a:lstStyle/>
          <a:p>
            <a:pPr lvl="1">
              <a:buClr>
                <a:srgbClr val="FF6600"/>
              </a:buClr>
              <a:buSzPct val="50000"/>
              <a:buFont typeface="Wingdings" panose="05000000000000000000" pitchFamily="2" charset="2"/>
              <a:buNone/>
            </a:pPr>
            <a:r>
              <a:rPr lang="en-US" altLang="zh-CN" sz="3200" b="1" dirty="0">
                <a:solidFill>
                  <a:schemeClr val="tx2"/>
                </a:solidFill>
              </a:rPr>
              <a:t>main(</a:t>
            </a:r>
            <a:r>
              <a:rPr lang="en-US" altLang="zh-CN" sz="3200" dirty="0" err="1">
                <a:solidFill>
                  <a:schemeClr val="tx2"/>
                </a:solidFill>
              </a:rPr>
              <a:t>argc</a:t>
            </a:r>
            <a:r>
              <a:rPr lang="en-US" altLang="zh-CN" sz="3200" b="1" dirty="0">
                <a:solidFill>
                  <a:schemeClr val="tx2"/>
                </a:solidFill>
              </a:rPr>
              <a:t>,</a:t>
            </a:r>
            <a:r>
              <a:rPr lang="en-US" altLang="zh-CN" sz="3200" dirty="0">
                <a:solidFill>
                  <a:schemeClr val="tx2"/>
                </a:solidFill>
              </a:rPr>
              <a:t> </a:t>
            </a:r>
            <a:r>
              <a:rPr lang="en-US" altLang="zh-CN" sz="3200" dirty="0" err="1">
                <a:solidFill>
                  <a:schemeClr val="tx2"/>
                </a:solidFill>
              </a:rPr>
              <a:t>argv</a:t>
            </a:r>
            <a:r>
              <a:rPr lang="en-US" altLang="zh-CN" sz="3200" b="1" dirty="0">
                <a:solidFill>
                  <a:schemeClr val="tx2"/>
                </a:solidFill>
              </a:rPr>
              <a:t>)</a:t>
            </a:r>
            <a:br>
              <a:rPr lang="en-US" altLang="zh-CN" sz="3200" dirty="0">
                <a:solidFill>
                  <a:schemeClr val="tx2"/>
                </a:solidFill>
              </a:rPr>
            </a:br>
            <a:r>
              <a:rPr lang="en-US" altLang="zh-CN" sz="3200" b="1" dirty="0" err="1">
                <a:solidFill>
                  <a:schemeClr val="tx2"/>
                </a:solidFill>
              </a:rPr>
              <a:t>int</a:t>
            </a:r>
            <a:r>
              <a:rPr lang="en-US" altLang="zh-CN" sz="3200" dirty="0">
                <a:solidFill>
                  <a:schemeClr val="tx2"/>
                </a:solidFill>
              </a:rPr>
              <a:t> </a:t>
            </a:r>
            <a:r>
              <a:rPr lang="en-US" altLang="zh-CN" sz="3200" dirty="0" err="1">
                <a:solidFill>
                  <a:schemeClr val="tx2"/>
                </a:solidFill>
              </a:rPr>
              <a:t>argc</a:t>
            </a:r>
            <a:r>
              <a:rPr lang="en-US" altLang="zh-CN" sz="3200" b="1" dirty="0">
                <a:solidFill>
                  <a:schemeClr val="tx2"/>
                </a:solidFill>
              </a:rPr>
              <a:t>;</a:t>
            </a:r>
            <a:br>
              <a:rPr lang="en-US" altLang="zh-CN" sz="3200" dirty="0">
                <a:solidFill>
                  <a:schemeClr val="tx2"/>
                </a:solidFill>
              </a:rPr>
            </a:br>
            <a:r>
              <a:rPr lang="en-US" altLang="zh-CN" sz="3200" b="1" dirty="0">
                <a:solidFill>
                  <a:schemeClr val="tx2"/>
                </a:solidFill>
              </a:rPr>
              <a:t>char </a:t>
            </a:r>
            <a:r>
              <a:rPr lang="en-US" altLang="zh-CN" sz="3200" dirty="0">
                <a:solidFill>
                  <a:schemeClr val="tx2"/>
                </a:solidFill>
              </a:rPr>
              <a:t>*</a:t>
            </a:r>
            <a:r>
              <a:rPr lang="en-US" altLang="zh-CN" sz="3200" dirty="0" err="1">
                <a:solidFill>
                  <a:schemeClr val="tx2"/>
                </a:solidFill>
              </a:rPr>
              <a:t>argv</a:t>
            </a:r>
            <a:r>
              <a:rPr lang="en-US" altLang="zh-CN" sz="3200" b="1" dirty="0">
                <a:solidFill>
                  <a:schemeClr val="tx2"/>
                </a:solidFill>
              </a:rPr>
              <a:t>[ ];</a:t>
            </a:r>
            <a:br>
              <a:rPr lang="en-US" altLang="zh-CN" sz="3200" dirty="0">
                <a:solidFill>
                  <a:schemeClr val="tx2"/>
                </a:solidFill>
              </a:rPr>
            </a:br>
            <a:r>
              <a:rPr lang="en-US" altLang="zh-CN" sz="3200" b="1" dirty="0">
                <a:solidFill>
                  <a:schemeClr val="tx2"/>
                </a:solidFill>
              </a:rPr>
              <a:t>{</a:t>
            </a:r>
            <a:br>
              <a:rPr lang="en-US" altLang="zh-CN" sz="3200" dirty="0">
                <a:solidFill>
                  <a:schemeClr val="tx2"/>
                </a:solidFill>
              </a:rPr>
            </a:br>
            <a:r>
              <a:rPr lang="en-US" altLang="zh-CN" sz="3200" dirty="0">
                <a:solidFill>
                  <a:schemeClr val="tx2"/>
                </a:solidFill>
              </a:rPr>
              <a:t>  </a:t>
            </a:r>
            <a:r>
              <a:rPr lang="zh-CN" altLang="en-US" sz="3200" dirty="0">
                <a:solidFill>
                  <a:schemeClr val="tx2"/>
                </a:solidFill>
              </a:rPr>
              <a:t>　</a:t>
            </a:r>
            <a:r>
              <a:rPr lang="en-US" altLang="zh-CN" sz="3200" b="1" dirty="0" err="1">
                <a:solidFill>
                  <a:schemeClr val="tx2"/>
                </a:solidFill>
              </a:rPr>
              <a:t>printf</a:t>
            </a:r>
            <a:r>
              <a:rPr lang="en-US" altLang="zh-CN" sz="3200" b="1" dirty="0" smtClean="0">
                <a:solidFill>
                  <a:schemeClr val="tx2"/>
                </a:solidFill>
              </a:rPr>
              <a:t>(“</a:t>
            </a:r>
            <a:r>
              <a:rPr lang="en-US" altLang="zh-CN" sz="3200" dirty="0" smtClean="0">
                <a:solidFill>
                  <a:schemeClr val="tx2"/>
                </a:solidFill>
              </a:rPr>
              <a:t>%s</a:t>
            </a:r>
            <a:r>
              <a:rPr lang="en-US" altLang="zh-CN" sz="3200" b="1" dirty="0" smtClean="0">
                <a:solidFill>
                  <a:schemeClr val="tx2"/>
                </a:solidFill>
              </a:rPr>
              <a:t>”,</a:t>
            </a:r>
            <a:r>
              <a:rPr lang="en-US" altLang="zh-CN" sz="3200" dirty="0" smtClean="0">
                <a:solidFill>
                  <a:schemeClr val="tx2"/>
                </a:solidFill>
              </a:rPr>
              <a:t> </a:t>
            </a:r>
            <a:r>
              <a:rPr lang="en-US" altLang="zh-CN" sz="3200" dirty="0">
                <a:solidFill>
                  <a:schemeClr val="tx2"/>
                </a:solidFill>
              </a:rPr>
              <a:t>hello</a:t>
            </a:r>
            <a:r>
              <a:rPr lang="en-US" altLang="zh-CN" sz="3200" b="1" dirty="0" smtClean="0">
                <a:solidFill>
                  <a:schemeClr val="tx2"/>
                </a:solidFill>
              </a:rPr>
              <a:t>(“</a:t>
            </a:r>
            <a:r>
              <a:rPr lang="en-US" altLang="zh-CN" sz="3200" dirty="0" smtClean="0">
                <a:solidFill>
                  <a:schemeClr val="tx2"/>
                </a:solidFill>
              </a:rPr>
              <a:t>world</a:t>
            </a:r>
            <a:r>
              <a:rPr lang="en-US" altLang="zh-CN" sz="3200" b="1" dirty="0" smtClean="0">
                <a:solidFill>
                  <a:schemeClr val="tx2"/>
                </a:solidFill>
              </a:rPr>
              <a:t>”));</a:t>
            </a:r>
            <a:br>
              <a:rPr lang="en-US" altLang="zh-CN" sz="3200" b="1" dirty="0">
                <a:solidFill>
                  <a:schemeClr val="tx2"/>
                </a:solidFill>
              </a:rPr>
            </a:br>
            <a:r>
              <a:rPr lang="en-US" altLang="zh-CN" sz="3200" b="1" dirty="0">
                <a:solidFill>
                  <a:schemeClr val="tx2"/>
                </a:solidFill>
              </a:rPr>
              <a:t>}</a:t>
            </a:r>
            <a:endParaRPr lang="en-US" altLang="zh-CN" sz="3200" b="1" dirty="0">
              <a:solidFill>
                <a:schemeClr val="tx2"/>
              </a:solidFill>
            </a:endParaRPr>
          </a:p>
        </p:txBody>
      </p:sp>
      <p:sp>
        <p:nvSpPr>
          <p:cNvPr id="490499" name="Rectangle 3"/>
          <p:cNvSpPr>
            <a:spLocks noChangeArrowheads="1"/>
          </p:cNvSpPr>
          <p:nvPr/>
        </p:nvSpPr>
        <p:spPr bwMode="auto">
          <a:xfrm>
            <a:off x="533400" y="3886200"/>
            <a:ext cx="8305800" cy="2590800"/>
          </a:xfrm>
          <a:prstGeom prst="rect">
            <a:avLst/>
          </a:prstGeom>
          <a:noFill/>
          <a:ln w="9525">
            <a:noFill/>
            <a:miter lim="800000"/>
          </a:ln>
          <a:effectLst/>
        </p:spPr>
        <p:txBody>
          <a:bodyPr/>
          <a:lstStyle/>
          <a:p>
            <a:pPr marL="342900" indent="-342900" algn="just">
              <a:buClr>
                <a:srgbClr val="FF6600"/>
              </a:buClr>
              <a:buSzPct val="50000"/>
              <a:buFont typeface="Wingdings" panose="05000000000000000000" pitchFamily="2" charset="2"/>
              <a:buChar char="n"/>
            </a:pPr>
            <a:r>
              <a:rPr lang="zh-CN" altLang="en-US" sz="3200" b="1" dirty="0">
                <a:ea typeface="仿宋_GB2312" pitchFamily="49" charset="-122"/>
              </a:rPr>
              <a:t>头文件名字的后缀</a:t>
            </a:r>
            <a:r>
              <a:rPr lang="zh-CN" altLang="en-US" sz="3200" b="1" dirty="0" smtClean="0">
                <a:ea typeface="仿宋_GB2312" pitchFamily="49" charset="-122"/>
              </a:rPr>
              <a:t>用</a:t>
            </a:r>
            <a:r>
              <a:rPr lang="en-US" altLang="zh-CN" sz="3200" b="1" dirty="0" smtClean="0">
                <a:solidFill>
                  <a:srgbClr val="CC0000"/>
                </a:solidFill>
                <a:ea typeface="仿宋_GB2312" pitchFamily="49" charset="-122"/>
              </a:rPr>
              <a:t>“.</a:t>
            </a:r>
            <a:r>
              <a:rPr lang="en-US" altLang="zh-CN" sz="3200" b="1" dirty="0">
                <a:solidFill>
                  <a:srgbClr val="CC0000"/>
                </a:solidFill>
                <a:ea typeface="仿宋_GB2312" pitchFamily="49" charset="-122"/>
              </a:rPr>
              <a:t>h”</a:t>
            </a:r>
            <a:r>
              <a:rPr lang="zh-CN" altLang="en-US" sz="3200" b="1" dirty="0">
                <a:ea typeface="仿宋_GB2312" pitchFamily="49" charset="-122"/>
              </a:rPr>
              <a:t>表示，程序文件名字的后缀</a:t>
            </a:r>
            <a:r>
              <a:rPr lang="zh-CN" altLang="en-US" sz="3200" b="1" dirty="0" smtClean="0">
                <a:ea typeface="仿宋_GB2312" pitchFamily="49" charset="-122"/>
              </a:rPr>
              <a:t>用</a:t>
            </a:r>
            <a:r>
              <a:rPr lang="en-US" altLang="zh-CN" sz="3200" b="1" dirty="0" smtClean="0">
                <a:solidFill>
                  <a:srgbClr val="CC0000"/>
                </a:solidFill>
                <a:ea typeface="仿宋_GB2312" pitchFamily="49" charset="-122"/>
              </a:rPr>
              <a:t>“.</a:t>
            </a:r>
            <a:r>
              <a:rPr lang="en-US" altLang="zh-CN" sz="3200" b="1" dirty="0">
                <a:solidFill>
                  <a:srgbClr val="CC0000"/>
                </a:solidFill>
                <a:ea typeface="仿宋_GB2312" pitchFamily="49" charset="-122"/>
              </a:rPr>
              <a:t>c”</a:t>
            </a:r>
            <a:r>
              <a:rPr lang="zh-CN" altLang="en-US" sz="3200" b="1" dirty="0">
                <a:ea typeface="仿宋_GB2312" pitchFamily="49" charset="-122"/>
              </a:rPr>
              <a:t>表示。</a:t>
            </a:r>
            <a:endParaRPr lang="zh-CN" altLang="en-US" sz="3200" b="1" dirty="0">
              <a:ea typeface="仿宋_GB2312" pitchFamily="49" charset="-122"/>
            </a:endParaRPr>
          </a:p>
          <a:p>
            <a:pPr marL="342900" indent="-342900" algn="just">
              <a:buClr>
                <a:srgbClr val="FF6600"/>
              </a:buClr>
              <a:buSzPct val="50000"/>
              <a:buFont typeface="Wingdings" panose="05000000000000000000" pitchFamily="2" charset="2"/>
              <a:buChar char="n"/>
            </a:pPr>
            <a:r>
              <a:rPr lang="en-US" altLang="zh-CN" sz="3200" b="1" dirty="0" err="1">
                <a:solidFill>
                  <a:srgbClr val="CC0000"/>
                </a:solidFill>
                <a:ea typeface="仿宋_GB2312" pitchFamily="49" charset="-122"/>
              </a:rPr>
              <a:t>hello.h</a:t>
            </a:r>
            <a:r>
              <a:rPr lang="zh-CN" altLang="en-US" sz="3200" b="1" dirty="0">
                <a:ea typeface="仿宋_GB2312" pitchFamily="49" charset="-122"/>
              </a:rPr>
              <a:t>：</a:t>
            </a:r>
            <a:r>
              <a:rPr lang="zh-CN" altLang="en-US" sz="3200" b="1" dirty="0" smtClean="0">
                <a:ea typeface="仿宋_GB2312" pitchFamily="49" charset="-122"/>
              </a:rPr>
              <a:t>包含</a:t>
            </a:r>
            <a:r>
              <a:rPr lang="en-US" altLang="zh-CN" sz="3200" b="1" dirty="0" smtClean="0">
                <a:solidFill>
                  <a:srgbClr val="CC0000"/>
                </a:solidFill>
                <a:ea typeface="仿宋_GB2312" pitchFamily="49" charset="-122"/>
              </a:rPr>
              <a:t>hello</a:t>
            </a:r>
            <a:r>
              <a:rPr lang="zh-CN" altLang="en-US" sz="3200" b="1" dirty="0">
                <a:ea typeface="仿宋_GB2312" pitchFamily="49" charset="-122"/>
              </a:rPr>
              <a:t>函数的原型。</a:t>
            </a:r>
            <a:r>
              <a:rPr lang="en-US" altLang="zh-CN" sz="3200" b="1" dirty="0">
                <a:solidFill>
                  <a:srgbClr val="CC0000"/>
                </a:solidFill>
                <a:ea typeface="仿宋_GB2312" pitchFamily="49" charset="-122"/>
              </a:rPr>
              <a:t>main</a:t>
            </a:r>
            <a:r>
              <a:rPr lang="zh-CN" altLang="en-US" sz="3200" b="1" dirty="0">
                <a:ea typeface="仿宋_GB2312" pitchFamily="49" charset="-122"/>
              </a:rPr>
              <a:t>函数可</a:t>
            </a:r>
            <a:r>
              <a:rPr lang="zh-CN" altLang="en-US" sz="3200" b="1" dirty="0" smtClean="0">
                <a:ea typeface="仿宋_GB2312" pitchFamily="49" charset="-122"/>
              </a:rPr>
              <a:t>通过</a:t>
            </a:r>
            <a:r>
              <a:rPr lang="en-US" altLang="zh-CN" sz="3200" b="1" dirty="0" smtClean="0">
                <a:solidFill>
                  <a:srgbClr val="CC0000"/>
                </a:solidFill>
                <a:ea typeface="仿宋_GB2312" pitchFamily="49" charset="-122"/>
              </a:rPr>
              <a:t>“#include”</a:t>
            </a:r>
            <a:r>
              <a:rPr lang="zh-CN" altLang="en-US" sz="3200" b="1" dirty="0" smtClean="0">
                <a:ea typeface="仿宋_GB2312" pitchFamily="49" charset="-122"/>
              </a:rPr>
              <a:t>定向</a:t>
            </a:r>
            <a:r>
              <a:rPr lang="zh-CN" altLang="en-US" sz="3200" b="1" dirty="0">
                <a:ea typeface="仿宋_GB2312" pitchFamily="49" charset="-122"/>
              </a:rPr>
              <a:t>到该原型的定义文件，取得对原型的访问性。</a:t>
            </a:r>
            <a:endParaRPr lang="zh-CN" altLang="en-US" sz="3200" dirty="0"/>
          </a:p>
        </p:txBody>
      </p:sp>
      <p:sp>
        <p:nvSpPr>
          <p:cNvPr id="4" name="灯片编号占位符 3"/>
          <p:cNvSpPr>
            <a:spLocks noGrp="1"/>
          </p:cNvSpPr>
          <p:nvPr>
            <p:ph type="sldNum" sz="quarter" idx="12"/>
          </p:nvPr>
        </p:nvSpPr>
        <p:spPr/>
        <p:txBody>
          <a:bodyPr/>
          <a:lstStyle/>
          <a:p>
            <a:fld id="{9BBE6FCA-BD2E-4E7F-83DC-FBF74321E2D7}" type="slidenum">
              <a:rPr lang="en-US" altLang="zh-CN" smtClean="0"/>
            </a:fld>
            <a:endParaRPr lang="en-US" altLang="zh-CN"/>
          </a:p>
        </p:txBody>
      </p:sp>
    </p:spTree>
  </p:cSld>
  <p:clrMapOvr>
    <a:masterClrMapping/>
  </p:clrMapOvr>
  <p:transition>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22" name="Rectangle 2"/>
          <p:cNvSpPr>
            <a:spLocks noChangeArrowheads="1"/>
          </p:cNvSpPr>
          <p:nvPr/>
        </p:nvSpPr>
        <p:spPr bwMode="auto">
          <a:xfrm>
            <a:off x="395536" y="548680"/>
            <a:ext cx="8431088" cy="5638800"/>
          </a:xfrm>
          <a:prstGeom prst="rect">
            <a:avLst/>
          </a:prstGeom>
          <a:noFill/>
          <a:ln w="9525">
            <a:noFill/>
            <a:miter lim="800000"/>
          </a:ln>
          <a:effectLst/>
        </p:spPr>
        <p:txBody>
          <a:bodyPr/>
          <a:lstStyle/>
          <a:p>
            <a:pPr marL="342900" indent="-342900" algn="just">
              <a:spcBef>
                <a:spcPct val="10000"/>
              </a:spcBef>
              <a:buClr>
                <a:srgbClr val="FF6600"/>
              </a:buClr>
              <a:buSzPct val="50000"/>
              <a:buFont typeface="Wingdings" panose="05000000000000000000" pitchFamily="2" charset="2"/>
              <a:buChar char="n"/>
            </a:pPr>
            <a:r>
              <a:rPr lang="en-US" altLang="zh-CN" sz="3200" b="1" dirty="0" err="1">
                <a:solidFill>
                  <a:srgbClr val="CC0000"/>
                </a:solidFill>
                <a:ea typeface="仿宋_GB2312" pitchFamily="49" charset="-122"/>
              </a:rPr>
              <a:t>hello.c</a:t>
            </a:r>
            <a:r>
              <a:rPr lang="zh-CN" altLang="en-US" sz="3200" b="1" dirty="0">
                <a:ea typeface="仿宋_GB2312" pitchFamily="49" charset="-122"/>
              </a:rPr>
              <a:t>：这是</a:t>
            </a:r>
            <a:r>
              <a:rPr lang="en-US" altLang="zh-CN" sz="3200" b="1" dirty="0">
                <a:solidFill>
                  <a:srgbClr val="CC0000"/>
                </a:solidFill>
                <a:ea typeface="仿宋_GB2312" pitchFamily="49" charset="-122"/>
              </a:rPr>
              <a:t>hello</a:t>
            </a:r>
            <a:r>
              <a:rPr lang="zh-CN" altLang="en-US" sz="3200" b="1" dirty="0">
                <a:ea typeface="仿宋_GB2312" pitchFamily="49" charset="-122"/>
              </a:rPr>
              <a:t>函数的定义文件。它通过一个</a:t>
            </a:r>
            <a:r>
              <a:rPr lang="en-US" altLang="zh-CN" sz="3200" b="1" dirty="0">
                <a:solidFill>
                  <a:srgbClr val="CC0000"/>
                </a:solidFill>
                <a:ea typeface="仿宋_GB2312" pitchFamily="49" charset="-122"/>
              </a:rPr>
              <a:t>string</a:t>
            </a:r>
            <a:r>
              <a:rPr lang="zh-CN" altLang="en-US" sz="3200" b="1" dirty="0">
                <a:solidFill>
                  <a:srgbClr val="006666"/>
                </a:solidFill>
                <a:ea typeface="仿宋_GB2312" pitchFamily="49" charset="-122"/>
              </a:rPr>
              <a:t>类型的形式参数</a:t>
            </a:r>
            <a:r>
              <a:rPr lang="zh-CN" altLang="en-US" sz="3200" b="1" dirty="0">
                <a:ea typeface="仿宋_GB2312" pitchFamily="49" charset="-122"/>
              </a:rPr>
              <a:t>接受需要打印的 </a:t>
            </a:r>
            <a:r>
              <a:rPr lang="zh-CN" altLang="en-US" sz="3200" b="1" dirty="0" smtClean="0">
                <a:ea typeface="仿宋_GB2312" pitchFamily="49" charset="-122"/>
              </a:rPr>
              <a:t>串，返回</a:t>
            </a:r>
            <a:r>
              <a:rPr lang="zh-CN" altLang="en-US" sz="3200" b="1" dirty="0">
                <a:ea typeface="仿宋_GB2312" pitchFamily="49" charset="-122"/>
              </a:rPr>
              <a:t>一个</a:t>
            </a:r>
            <a:r>
              <a:rPr lang="en-US" altLang="zh-CN" sz="3200" b="1" dirty="0">
                <a:solidFill>
                  <a:srgbClr val="CC0000"/>
                </a:solidFill>
                <a:ea typeface="仿宋_GB2312" pitchFamily="49" charset="-122"/>
              </a:rPr>
              <a:t>string</a:t>
            </a:r>
            <a:r>
              <a:rPr lang="zh-CN" altLang="en-US" sz="3200" b="1" dirty="0">
                <a:solidFill>
                  <a:srgbClr val="006666"/>
                </a:solidFill>
                <a:ea typeface="仿宋_GB2312" pitchFamily="49" charset="-122"/>
              </a:rPr>
              <a:t>类型的值</a:t>
            </a:r>
            <a:r>
              <a:rPr lang="zh-CN" altLang="en-US" sz="3200" b="1" dirty="0">
                <a:ea typeface="仿宋_GB2312" pitchFamily="49" charset="-122"/>
              </a:rPr>
              <a:t>作为打印串。返回类型必须与在</a:t>
            </a:r>
            <a:r>
              <a:rPr lang="en-US" altLang="zh-CN" sz="3200" b="1" dirty="0">
                <a:solidFill>
                  <a:srgbClr val="CC0000"/>
                </a:solidFill>
                <a:ea typeface="仿宋_GB2312" pitchFamily="49" charset="-122"/>
              </a:rPr>
              <a:t>#include</a:t>
            </a:r>
            <a:r>
              <a:rPr lang="zh-CN" altLang="en-US" sz="3200" b="1" dirty="0">
                <a:ea typeface="仿宋_GB2312" pitchFamily="49" charset="-122"/>
              </a:rPr>
              <a:t>定向</a:t>
            </a:r>
            <a:r>
              <a:rPr lang="zh-CN" altLang="en-US" sz="3200" b="1" dirty="0" smtClean="0">
                <a:ea typeface="仿宋_GB2312" pitchFamily="49" charset="-122"/>
              </a:rPr>
              <a:t>的</a:t>
            </a:r>
            <a:r>
              <a:rPr lang="en-US" altLang="zh-CN" sz="3200" b="1" dirty="0" smtClean="0">
                <a:solidFill>
                  <a:srgbClr val="CC0000"/>
                </a:solidFill>
                <a:ea typeface="仿宋_GB2312" pitchFamily="49" charset="-122"/>
              </a:rPr>
              <a:t>“.</a:t>
            </a:r>
            <a:r>
              <a:rPr lang="en-US" altLang="zh-CN" sz="3200" b="1" dirty="0">
                <a:solidFill>
                  <a:srgbClr val="CC0000"/>
                </a:solidFill>
                <a:ea typeface="仿宋_GB2312" pitchFamily="49" charset="-122"/>
              </a:rPr>
              <a:t>h”</a:t>
            </a:r>
            <a:r>
              <a:rPr lang="zh-CN" altLang="en-US" sz="3200" b="1" dirty="0">
                <a:ea typeface="仿宋_GB2312" pitchFamily="49" charset="-122"/>
              </a:rPr>
              <a:t>文件中所给出的原型的类型匹配。</a:t>
            </a:r>
            <a:endParaRPr lang="zh-CN" altLang="en-US" sz="3200" b="1" dirty="0">
              <a:ea typeface="仿宋_GB2312" pitchFamily="49" charset="-122"/>
            </a:endParaRPr>
          </a:p>
          <a:p>
            <a:pPr marL="342900" indent="-342900" algn="just">
              <a:spcBef>
                <a:spcPct val="10000"/>
              </a:spcBef>
              <a:buClr>
                <a:srgbClr val="FF6600"/>
              </a:buClr>
              <a:buSzPct val="50000"/>
              <a:buFont typeface="Wingdings" panose="05000000000000000000" pitchFamily="2" charset="2"/>
              <a:buChar char="n"/>
            </a:pPr>
            <a:r>
              <a:rPr lang="en-US" altLang="zh-CN" sz="3200" b="1" dirty="0" err="1">
                <a:solidFill>
                  <a:srgbClr val="CC0000"/>
                </a:solidFill>
                <a:ea typeface="仿宋_GB2312" pitchFamily="49" charset="-122"/>
              </a:rPr>
              <a:t>main.c</a:t>
            </a:r>
            <a:r>
              <a:rPr lang="zh-CN" altLang="en-US" sz="3200" b="1" dirty="0">
                <a:ea typeface="仿宋_GB2312" pitchFamily="49" charset="-122"/>
              </a:rPr>
              <a:t>：这是</a:t>
            </a:r>
            <a:r>
              <a:rPr lang="zh-CN" altLang="en-US" sz="3200" b="1" dirty="0" smtClean="0">
                <a:ea typeface="仿宋_GB2312" pitchFamily="49" charset="-122"/>
              </a:rPr>
              <a:t>打印</a:t>
            </a:r>
            <a:r>
              <a:rPr lang="en-US" altLang="zh-CN" sz="3200" b="1" dirty="0" smtClean="0">
                <a:solidFill>
                  <a:srgbClr val="CC0000"/>
                </a:solidFill>
                <a:ea typeface="仿宋_GB2312" pitchFamily="49" charset="-122"/>
              </a:rPr>
              <a:t>“Hello</a:t>
            </a:r>
            <a:r>
              <a:rPr lang="en-US" altLang="zh-CN" sz="3200" b="1" dirty="0">
                <a:solidFill>
                  <a:srgbClr val="CC0000"/>
                </a:solidFill>
                <a:ea typeface="仿宋_GB2312" pitchFamily="49" charset="-122"/>
              </a:rPr>
              <a:t>, world”</a:t>
            </a:r>
            <a:r>
              <a:rPr lang="zh-CN" altLang="en-US" sz="3200" b="1" dirty="0">
                <a:ea typeface="仿宋_GB2312" pitchFamily="49" charset="-122"/>
              </a:rPr>
              <a:t>的主程序，它构造和返回一个欢迎词字符串，其结果通过函数</a:t>
            </a:r>
            <a:r>
              <a:rPr lang="en-US" altLang="zh-CN" sz="3200" b="1" dirty="0" err="1">
                <a:solidFill>
                  <a:srgbClr val="CC0000"/>
                </a:solidFill>
                <a:ea typeface="仿宋_GB2312" pitchFamily="49" charset="-122"/>
              </a:rPr>
              <a:t>printf</a:t>
            </a:r>
            <a:r>
              <a:rPr lang="zh-CN" altLang="en-US" sz="3200" b="1" dirty="0">
                <a:ea typeface="仿宋_GB2312" pitchFamily="49" charset="-122"/>
              </a:rPr>
              <a:t>打印出来。</a:t>
            </a:r>
            <a:endParaRPr lang="zh-CN" altLang="en-US" sz="3200" b="1" dirty="0">
              <a:ea typeface="仿宋_GB2312" pitchFamily="49" charset="-122"/>
            </a:endParaRPr>
          </a:p>
          <a:p>
            <a:pPr marL="342900" indent="-342900" algn="just">
              <a:spcBef>
                <a:spcPct val="10000"/>
              </a:spcBef>
              <a:buClr>
                <a:srgbClr val="FF6600"/>
              </a:buClr>
              <a:buSzPct val="50000"/>
              <a:buFont typeface="Wingdings" panose="05000000000000000000" pitchFamily="2" charset="2"/>
              <a:buChar char="n"/>
            </a:pPr>
            <a:r>
              <a:rPr lang="en-US" altLang="zh-CN" sz="3200" b="1" dirty="0">
                <a:ea typeface="仿宋_GB2312" pitchFamily="49" charset="-122"/>
              </a:rPr>
              <a:t>C </a:t>
            </a:r>
            <a:r>
              <a:rPr lang="zh-CN" altLang="en-US" sz="3200" b="1" dirty="0">
                <a:ea typeface="仿宋_GB2312" pitchFamily="49" charset="-122"/>
              </a:rPr>
              <a:t>把函数和数据定义放在后缀</a:t>
            </a:r>
            <a:r>
              <a:rPr lang="zh-CN" altLang="en-US" sz="3200" b="1" dirty="0" smtClean="0">
                <a:ea typeface="仿宋_GB2312" pitchFamily="49" charset="-122"/>
              </a:rPr>
              <a:t>为</a:t>
            </a:r>
            <a:r>
              <a:rPr lang="en-US" altLang="zh-CN" sz="3200" b="1" dirty="0" smtClean="0">
                <a:solidFill>
                  <a:srgbClr val="CC0000"/>
                </a:solidFill>
                <a:ea typeface="仿宋_GB2312" pitchFamily="49" charset="-122"/>
              </a:rPr>
              <a:t>“.</a:t>
            </a:r>
            <a:r>
              <a:rPr lang="en-US" altLang="zh-CN" sz="3200" b="1" dirty="0">
                <a:solidFill>
                  <a:srgbClr val="CC0000"/>
                </a:solidFill>
                <a:ea typeface="仿宋_GB2312" pitchFamily="49" charset="-122"/>
              </a:rPr>
              <a:t>c”</a:t>
            </a:r>
            <a:r>
              <a:rPr lang="zh-CN" altLang="en-US" sz="3200" b="1" dirty="0">
                <a:ea typeface="仿宋_GB2312" pitchFamily="49" charset="-122"/>
              </a:rPr>
              <a:t>的代码文件中。在各代码文件中使用后缀</a:t>
            </a:r>
            <a:r>
              <a:rPr lang="zh-CN" altLang="en-US" sz="3200" b="1" dirty="0" smtClean="0">
                <a:ea typeface="仿宋_GB2312" pitchFamily="49" charset="-122"/>
              </a:rPr>
              <a:t>为</a:t>
            </a:r>
            <a:r>
              <a:rPr lang="en-US" altLang="zh-CN" sz="3200" b="1" dirty="0" smtClean="0">
                <a:solidFill>
                  <a:srgbClr val="CC0000"/>
                </a:solidFill>
                <a:ea typeface="仿宋_GB2312" pitchFamily="49" charset="-122"/>
              </a:rPr>
              <a:t>“.</a:t>
            </a:r>
            <a:r>
              <a:rPr lang="en-US" altLang="zh-CN" sz="3200" b="1" dirty="0">
                <a:solidFill>
                  <a:srgbClr val="CC0000"/>
                </a:solidFill>
                <a:ea typeface="仿宋_GB2312" pitchFamily="49" charset="-122"/>
              </a:rPr>
              <a:t>h”</a:t>
            </a:r>
            <a:r>
              <a:rPr lang="zh-CN" altLang="en-US" sz="3200" b="1" dirty="0">
                <a:ea typeface="仿宋_GB2312" pitchFamily="49" charset="-122"/>
              </a:rPr>
              <a:t>的</a:t>
            </a:r>
            <a:r>
              <a:rPr lang="en-US" altLang="zh-CN" sz="3200" b="1" dirty="0">
                <a:solidFill>
                  <a:srgbClr val="CC0000"/>
                </a:solidFill>
                <a:ea typeface="仿宋_GB2312" pitchFamily="49" charset="-122"/>
              </a:rPr>
              <a:t>include</a:t>
            </a:r>
            <a:r>
              <a:rPr lang="zh-CN" altLang="en-US" sz="3200" b="1" dirty="0" smtClean="0">
                <a:ea typeface="仿宋_GB2312" pitchFamily="49" charset="-122"/>
              </a:rPr>
              <a:t>文件，定义</a:t>
            </a:r>
            <a:r>
              <a:rPr lang="zh-CN" altLang="en-US" sz="3200" b="1" dirty="0">
                <a:solidFill>
                  <a:srgbClr val="009900"/>
                </a:solidFill>
                <a:ea typeface="仿宋_GB2312" pitchFamily="49" charset="-122"/>
              </a:rPr>
              <a:t>对其他各模块的调用接口</a:t>
            </a:r>
            <a:r>
              <a:rPr lang="zh-CN" altLang="en-US" sz="3200" b="1" dirty="0">
                <a:ea typeface="仿宋_GB2312" pitchFamily="49" charset="-122"/>
              </a:rPr>
              <a:t>。</a:t>
            </a:r>
            <a:endParaRPr lang="zh-CN" altLang="en-US" sz="3200" b="1" dirty="0">
              <a:ea typeface="仿宋_GB2312" pitchFamily="49" charset="-122"/>
            </a:endParaRPr>
          </a:p>
        </p:txBody>
      </p:sp>
      <p:sp>
        <p:nvSpPr>
          <p:cNvPr id="3" name="灯片编号占位符 2"/>
          <p:cNvSpPr>
            <a:spLocks noGrp="1"/>
          </p:cNvSpPr>
          <p:nvPr>
            <p:ph type="sldNum" sz="quarter" idx="12"/>
          </p:nvPr>
        </p:nvSpPr>
        <p:spPr/>
        <p:txBody>
          <a:bodyPr/>
          <a:lstStyle/>
          <a:p>
            <a:fld id="{9BBE6FCA-BD2E-4E7F-83DC-FBF74321E2D7}" type="slidenum">
              <a:rPr lang="en-US" altLang="zh-CN" smtClean="0"/>
            </a:fld>
            <a:endParaRPr lang="en-US" altLang="zh-CN"/>
          </a:p>
        </p:txBody>
      </p:sp>
    </p:spTree>
  </p:cSld>
  <p:clrMapOvr>
    <a:masterClrMapping/>
  </p:clrMapOvr>
  <p:transition>
    <p:split orient="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a:xfrm>
            <a:off x="685800" y="457200"/>
            <a:ext cx="7772400" cy="685800"/>
          </a:xfrm>
        </p:spPr>
        <p:txBody>
          <a:bodyPr/>
          <a:lstStyle/>
          <a:p>
            <a:r>
              <a:rPr lang="en-US" altLang="zh-CN" sz="3600" b="1" dirty="0">
                <a:effectLst>
                  <a:outerShdw blurRad="38100" dist="38100" dir="2700000" algn="tl">
                    <a:srgbClr val="000000">
                      <a:alpha val="43137"/>
                    </a:srgbClr>
                  </a:outerShdw>
                </a:effectLst>
                <a:latin typeface="+mn-lt"/>
                <a:ea typeface="黑体" panose="02010609060101010101" pitchFamily="2" charset="-122"/>
              </a:rPr>
              <a:t>C++</a:t>
            </a:r>
            <a:r>
              <a:rPr lang="zh-CN" altLang="en-US" sz="3600" b="1" dirty="0">
                <a:effectLst>
                  <a:outerShdw blurRad="38100" dist="38100" dir="2700000" algn="tl">
                    <a:srgbClr val="000000">
                      <a:alpha val="43137"/>
                    </a:srgbClr>
                  </a:outerShdw>
                </a:effectLst>
                <a:latin typeface="+mn-lt"/>
                <a:ea typeface="楷体_GB2312" pitchFamily="49" charset="-122"/>
              </a:rPr>
              <a:t>的函数特征</a:t>
            </a:r>
            <a:endParaRPr lang="zh-CN" altLang="en-US" b="1" dirty="0">
              <a:solidFill>
                <a:schemeClr val="tx1"/>
              </a:solidFill>
              <a:effectLst>
                <a:outerShdw blurRad="38100" dist="38100" dir="2700000" algn="tl">
                  <a:srgbClr val="000000">
                    <a:alpha val="43137"/>
                  </a:srgbClr>
                </a:outerShdw>
              </a:effectLst>
              <a:latin typeface="+mn-lt"/>
            </a:endParaRPr>
          </a:p>
        </p:txBody>
      </p:sp>
      <p:sp>
        <p:nvSpPr>
          <p:cNvPr id="493571" name="Rectangle 3"/>
          <p:cNvSpPr>
            <a:spLocks noGrp="1" noChangeArrowheads="1"/>
          </p:cNvSpPr>
          <p:nvPr>
            <p:ph type="body" idx="1"/>
          </p:nvPr>
        </p:nvSpPr>
        <p:spPr>
          <a:xfrm>
            <a:off x="609600" y="1219200"/>
            <a:ext cx="8001000" cy="4114800"/>
          </a:xfrm>
        </p:spPr>
        <p:txBody>
          <a:bodyPr/>
          <a:lstStyle/>
          <a:p>
            <a:pPr algn="just">
              <a:buClr>
                <a:srgbClr val="FF6600"/>
              </a:buClr>
              <a:buSzPct val="50000"/>
              <a:buFont typeface="Wingdings" panose="05000000000000000000" pitchFamily="2" charset="2"/>
              <a:buChar char="n"/>
            </a:pPr>
            <a:r>
              <a:rPr lang="zh-CN" altLang="en-US" b="1" dirty="0">
                <a:solidFill>
                  <a:srgbClr val="CC0000"/>
                </a:solidFill>
                <a:ea typeface="仿宋_GB2312" pitchFamily="49" charset="-122"/>
              </a:rPr>
              <a:t>特征是函数参数表的描述</a:t>
            </a:r>
            <a:r>
              <a:rPr lang="zh-CN" altLang="en-US" b="1" dirty="0">
                <a:ea typeface="仿宋_GB2312" pitchFamily="49" charset="-122"/>
              </a:rPr>
              <a:t>。</a:t>
            </a:r>
            <a:endParaRPr lang="zh-CN" altLang="en-US" b="1" dirty="0">
              <a:ea typeface="仿宋_GB2312" pitchFamily="49" charset="-122"/>
            </a:endParaRPr>
          </a:p>
          <a:p>
            <a:pPr algn="just">
              <a:buClr>
                <a:srgbClr val="FF6600"/>
              </a:buClr>
              <a:buSzPct val="50000"/>
              <a:buFont typeface="Wingdings" panose="05000000000000000000" pitchFamily="2" charset="2"/>
              <a:buChar char="n"/>
            </a:pPr>
            <a:r>
              <a:rPr lang="zh-CN" altLang="en-US" b="1" dirty="0">
                <a:ea typeface="仿宋_GB2312" pitchFamily="49" charset="-122"/>
              </a:rPr>
              <a:t>利用特征信息可进行严格的类型检查。它允许编译器检验实际参数的数目是否正确，对应的形参和实参是否相容，函数返回的类型与函数调用的环境是否相容。</a:t>
            </a:r>
            <a:endParaRPr lang="zh-CN" altLang="en-US" b="1" dirty="0">
              <a:ea typeface="仿宋_GB2312" pitchFamily="49" charset="-122"/>
            </a:endParaRPr>
          </a:p>
          <a:p>
            <a:pPr algn="just">
              <a:buClr>
                <a:srgbClr val="FF6600"/>
              </a:buClr>
              <a:buSzPct val="50000"/>
              <a:buFont typeface="Wingdings" panose="05000000000000000000" pitchFamily="2" charset="2"/>
              <a:buChar char="n"/>
            </a:pPr>
            <a:r>
              <a:rPr lang="zh-CN" altLang="en-US" b="1" dirty="0">
                <a:ea typeface="仿宋_GB2312" pitchFamily="49" charset="-122"/>
              </a:rPr>
              <a:t>它克服了在许多 </a:t>
            </a:r>
            <a:r>
              <a:rPr lang="en-US" altLang="zh-CN" b="1" dirty="0">
                <a:ea typeface="仿宋_GB2312" pitchFamily="49" charset="-122"/>
              </a:rPr>
              <a:t>C </a:t>
            </a:r>
            <a:r>
              <a:rPr lang="zh-CN" altLang="en-US" b="1" dirty="0">
                <a:ea typeface="仿宋_GB2312" pitchFamily="49" charset="-122"/>
              </a:rPr>
              <a:t>程序的开发中，由于</a:t>
            </a:r>
            <a:r>
              <a:rPr lang="zh-CN" altLang="en-US" b="1" dirty="0">
                <a:solidFill>
                  <a:srgbClr val="CC0000"/>
                </a:solidFill>
                <a:ea typeface="仿宋_GB2312" pitchFamily="49" charset="-122"/>
              </a:rPr>
              <a:t>在</a:t>
            </a:r>
            <a:r>
              <a:rPr lang="en-US" altLang="zh-CN" b="1" dirty="0">
                <a:solidFill>
                  <a:srgbClr val="CC0000"/>
                </a:solidFill>
                <a:ea typeface="仿宋_GB2312" pitchFamily="49" charset="-122"/>
              </a:rPr>
              <a:t>C </a:t>
            </a:r>
            <a:r>
              <a:rPr lang="zh-CN" altLang="en-US" b="1" dirty="0">
                <a:solidFill>
                  <a:srgbClr val="CC0000"/>
                </a:solidFill>
                <a:ea typeface="仿宋_GB2312" pitchFamily="49" charset="-122"/>
              </a:rPr>
              <a:t>原型中没有定义参数的类型和数量</a:t>
            </a:r>
            <a:r>
              <a:rPr lang="zh-CN" altLang="en-US" b="1" dirty="0">
                <a:ea typeface="仿宋_GB2312" pitchFamily="49" charset="-122"/>
              </a:rPr>
              <a:t>，而造成的</a:t>
            </a:r>
            <a:r>
              <a:rPr lang="zh-CN" altLang="en-US" b="1" dirty="0">
                <a:solidFill>
                  <a:srgbClr val="009900"/>
                </a:solidFill>
                <a:ea typeface="仿宋_GB2312" pitchFamily="49" charset="-122"/>
              </a:rPr>
              <a:t>实参和形参之间不匹配</a:t>
            </a:r>
            <a:r>
              <a:rPr lang="zh-CN" altLang="en-US" b="1" dirty="0">
                <a:ea typeface="仿宋_GB2312" pitchFamily="49" charset="-122"/>
              </a:rPr>
              <a:t>，</a:t>
            </a:r>
            <a:r>
              <a:rPr lang="zh-CN" altLang="en-US" b="1" dirty="0">
                <a:solidFill>
                  <a:srgbClr val="009900"/>
                </a:solidFill>
                <a:ea typeface="仿宋_GB2312" pitchFamily="49" charset="-122"/>
              </a:rPr>
              <a:t>函数返回类型与使用之间不匹配</a:t>
            </a:r>
            <a:r>
              <a:rPr lang="zh-CN" altLang="en-US" b="1" dirty="0">
                <a:ea typeface="仿宋_GB2312" pitchFamily="49" charset="-122"/>
              </a:rPr>
              <a:t>等许多缺陷。</a:t>
            </a:r>
            <a:endParaRPr lang="zh-CN" altLang="en-US" b="1" dirty="0">
              <a:ea typeface="仿宋_GB2312" pitchFamily="49" charset="-122"/>
            </a:endParaRPr>
          </a:p>
        </p:txBody>
      </p:sp>
      <p:sp>
        <p:nvSpPr>
          <p:cNvPr id="4" name="灯片编号占位符 3"/>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4595" name="Rectangle 3"/>
          <p:cNvSpPr>
            <a:spLocks noGrp="1" noChangeArrowheads="1"/>
          </p:cNvSpPr>
          <p:nvPr>
            <p:ph type="body" idx="1"/>
          </p:nvPr>
        </p:nvSpPr>
        <p:spPr>
          <a:xfrm>
            <a:off x="539552" y="1052736"/>
            <a:ext cx="8153400" cy="4114800"/>
          </a:xfrm>
        </p:spPr>
        <p:txBody>
          <a:bodyPr/>
          <a:lstStyle/>
          <a:p>
            <a:pPr algn="just">
              <a:spcBef>
                <a:spcPct val="15000"/>
              </a:spcBef>
              <a:buClr>
                <a:srgbClr val="FF6600"/>
              </a:buClr>
              <a:buSzPct val="50000"/>
              <a:buFont typeface="Wingdings" panose="05000000000000000000" pitchFamily="2" charset="2"/>
              <a:buChar char="n"/>
            </a:pPr>
            <a:r>
              <a:rPr lang="zh-CN" altLang="en-US" b="1" dirty="0">
                <a:ea typeface="仿宋_GB2312" pitchFamily="49" charset="-122"/>
              </a:rPr>
              <a:t>现用 </a:t>
            </a:r>
            <a:r>
              <a:rPr lang="en-US" altLang="zh-CN" b="1" dirty="0">
                <a:ea typeface="仿宋_GB2312" pitchFamily="49" charset="-122"/>
              </a:rPr>
              <a:t>C++ </a:t>
            </a:r>
            <a:r>
              <a:rPr lang="zh-CN" altLang="en-US" b="1" dirty="0">
                <a:ea typeface="仿宋_GB2312" pitchFamily="49" charset="-122"/>
              </a:rPr>
              <a:t>语句改写前面的 </a:t>
            </a:r>
            <a:r>
              <a:rPr lang="en-US" altLang="zh-CN" b="1" dirty="0">
                <a:ea typeface="仿宋_GB2312" pitchFamily="49" charset="-122"/>
              </a:rPr>
              <a:t>C </a:t>
            </a:r>
            <a:r>
              <a:rPr lang="zh-CN" altLang="en-US" b="1" dirty="0">
                <a:ea typeface="仿宋_GB2312" pitchFamily="49" charset="-122"/>
              </a:rPr>
              <a:t>程序。</a:t>
            </a:r>
            <a:endParaRPr lang="zh-CN" altLang="en-US" b="1" dirty="0">
              <a:ea typeface="仿宋_GB2312" pitchFamily="49" charset="-122"/>
            </a:endParaRPr>
          </a:p>
          <a:p>
            <a:pPr algn="just">
              <a:spcBef>
                <a:spcPct val="15000"/>
              </a:spcBef>
              <a:buClr>
                <a:srgbClr val="FF6600"/>
              </a:buClr>
              <a:buSzPct val="50000"/>
              <a:buFont typeface="Wingdings" panose="05000000000000000000" pitchFamily="2" charset="2"/>
              <a:buChar char="n"/>
            </a:pPr>
            <a:r>
              <a:rPr lang="en-US" altLang="zh-CN" b="1" dirty="0">
                <a:ea typeface="仿宋_GB2312" pitchFamily="49" charset="-122"/>
              </a:rPr>
              <a:t>C++ </a:t>
            </a:r>
            <a:r>
              <a:rPr lang="zh-CN" altLang="en-US" b="1" dirty="0">
                <a:ea typeface="仿宋_GB2312" pitchFamily="49" charset="-122"/>
              </a:rPr>
              <a:t>程序</a:t>
            </a:r>
            <a:r>
              <a:rPr lang="zh-CN" altLang="en-US" b="1" dirty="0" smtClean="0">
                <a:ea typeface="仿宋_GB2312" pitchFamily="49" charset="-122"/>
              </a:rPr>
              <a:t>在</a:t>
            </a:r>
            <a:r>
              <a:rPr lang="en-US" altLang="zh-CN" b="1" dirty="0" smtClean="0">
                <a:solidFill>
                  <a:srgbClr val="CC0000"/>
                </a:solidFill>
                <a:ea typeface="仿宋_GB2312" pitchFamily="49" charset="-122"/>
              </a:rPr>
              <a:t>“.</a:t>
            </a:r>
            <a:r>
              <a:rPr lang="en-US" altLang="zh-CN" b="1" dirty="0">
                <a:solidFill>
                  <a:srgbClr val="CC0000"/>
                </a:solidFill>
                <a:ea typeface="仿宋_GB2312" pitchFamily="49" charset="-122"/>
              </a:rPr>
              <a:t>h”</a:t>
            </a:r>
            <a:r>
              <a:rPr lang="zh-CN" altLang="en-US" b="1" dirty="0">
                <a:ea typeface="仿宋_GB2312" pitchFamily="49" charset="-122"/>
              </a:rPr>
              <a:t>文件中</a:t>
            </a:r>
            <a:r>
              <a:rPr lang="zh-CN" altLang="en-US" b="1" dirty="0" smtClean="0">
                <a:ea typeface="仿宋_GB2312" pitchFamily="49" charset="-122"/>
              </a:rPr>
              <a:t>对</a:t>
            </a:r>
            <a:r>
              <a:rPr lang="en-US" altLang="zh-CN" b="1" dirty="0" smtClean="0">
                <a:solidFill>
                  <a:srgbClr val="CC0000"/>
                </a:solidFill>
                <a:ea typeface="仿宋_GB2312" pitchFamily="49" charset="-122"/>
              </a:rPr>
              <a:t>hello</a:t>
            </a:r>
            <a:r>
              <a:rPr lang="en-US" altLang="zh-CN" b="1" dirty="0">
                <a:solidFill>
                  <a:srgbClr val="CC0000"/>
                </a:solidFill>
                <a:ea typeface="仿宋_GB2312" pitchFamily="49" charset="-122"/>
              </a:rPr>
              <a:t>( </a:t>
            </a:r>
            <a:r>
              <a:rPr lang="en-US" altLang="zh-CN" b="1" dirty="0" smtClean="0">
                <a:solidFill>
                  <a:srgbClr val="CC0000"/>
                </a:solidFill>
                <a:ea typeface="仿宋_GB2312" pitchFamily="49" charset="-122"/>
              </a:rPr>
              <a:t>)</a:t>
            </a:r>
            <a:r>
              <a:rPr lang="zh-CN" altLang="en-US" b="1" dirty="0" smtClean="0">
                <a:ea typeface="仿宋_GB2312" pitchFamily="49" charset="-122"/>
              </a:rPr>
              <a:t>使用</a:t>
            </a:r>
            <a:r>
              <a:rPr lang="zh-CN" altLang="en-US" b="1" dirty="0">
                <a:ea typeface="仿宋_GB2312" pitchFamily="49" charset="-122"/>
              </a:rPr>
              <a:t>了函数特征。</a:t>
            </a:r>
            <a:r>
              <a:rPr lang="zh-CN" altLang="en-US" b="1" dirty="0" smtClean="0">
                <a:ea typeface="仿宋_GB2312" pitchFamily="49" charset="-122"/>
              </a:rPr>
              <a:t>对于</a:t>
            </a:r>
            <a:r>
              <a:rPr lang="en-US" altLang="zh-CN" b="1" dirty="0" smtClean="0">
                <a:solidFill>
                  <a:srgbClr val="CC0000"/>
                </a:solidFill>
                <a:ea typeface="仿宋_GB2312" pitchFamily="49" charset="-122"/>
              </a:rPr>
              <a:t>hello</a:t>
            </a:r>
            <a:r>
              <a:rPr lang="en-US" altLang="zh-CN" b="1" dirty="0">
                <a:solidFill>
                  <a:srgbClr val="CC0000"/>
                </a:solidFill>
                <a:ea typeface="仿宋_GB2312" pitchFamily="49" charset="-122"/>
              </a:rPr>
              <a:t>( </a:t>
            </a:r>
            <a:r>
              <a:rPr lang="en-US" altLang="zh-CN" b="1" dirty="0" smtClean="0">
                <a:solidFill>
                  <a:srgbClr val="CC0000"/>
                </a:solidFill>
                <a:ea typeface="仿宋_GB2312" pitchFamily="49" charset="-122"/>
              </a:rPr>
              <a:t>)</a:t>
            </a:r>
            <a:r>
              <a:rPr lang="zh-CN" altLang="en-US" b="1" dirty="0" smtClean="0">
                <a:ea typeface="仿宋_GB2312" pitchFamily="49" charset="-122"/>
              </a:rPr>
              <a:t>的</a:t>
            </a:r>
            <a:r>
              <a:rPr lang="zh-CN" altLang="en-US" b="1" dirty="0">
                <a:ea typeface="仿宋_GB2312" pitchFamily="49" charset="-122"/>
              </a:rPr>
              <a:t>原型</a:t>
            </a:r>
            <a:r>
              <a:rPr lang="en-US" altLang="zh-CN" b="1" dirty="0">
                <a:ea typeface="仿宋_GB2312" pitchFamily="49" charset="-122"/>
              </a:rPr>
              <a:t>:  </a:t>
            </a:r>
            <a:endParaRPr lang="en-US" altLang="zh-CN" b="1" dirty="0">
              <a:ea typeface="仿宋_GB2312" pitchFamily="49" charset="-122"/>
            </a:endParaRPr>
          </a:p>
          <a:p>
            <a:pPr lvl="1" algn="just">
              <a:spcBef>
                <a:spcPct val="15000"/>
              </a:spcBef>
              <a:buClr>
                <a:srgbClr val="FF33CC"/>
              </a:buClr>
              <a:buSzPct val="50000"/>
              <a:buFont typeface="Wingdings" panose="05000000000000000000" pitchFamily="2" charset="2"/>
              <a:buChar char="u"/>
            </a:pPr>
            <a:r>
              <a:rPr lang="zh-CN" altLang="en-US" sz="3200" b="1" dirty="0">
                <a:solidFill>
                  <a:srgbClr val="009900"/>
                </a:solidFill>
                <a:ea typeface="仿宋_GB2312" pitchFamily="49" charset="-122"/>
              </a:rPr>
              <a:t>不要求形式参数的名字出现在特征中</a:t>
            </a:r>
            <a:endParaRPr lang="zh-CN" altLang="en-US" sz="3200" b="1" dirty="0">
              <a:solidFill>
                <a:srgbClr val="009900"/>
              </a:solidFill>
              <a:ea typeface="仿宋_GB2312" pitchFamily="49" charset="-122"/>
            </a:endParaRPr>
          </a:p>
          <a:p>
            <a:pPr lvl="1" algn="just">
              <a:spcBef>
                <a:spcPct val="15000"/>
              </a:spcBef>
              <a:buClr>
                <a:srgbClr val="FF33CC"/>
              </a:buClr>
              <a:buSzPct val="50000"/>
              <a:buFont typeface="Wingdings" panose="05000000000000000000" pitchFamily="2" charset="2"/>
              <a:buChar char="u"/>
            </a:pPr>
            <a:r>
              <a:rPr lang="zh-CN" altLang="en-US" sz="3200" b="1" dirty="0">
                <a:solidFill>
                  <a:srgbClr val="009900"/>
                </a:solidFill>
                <a:ea typeface="仿宋_GB2312" pitchFamily="49" charset="-122"/>
              </a:rPr>
              <a:t>参数的数目和类型，以及返回类型，都完整地在函数说明中定义</a:t>
            </a:r>
            <a:endParaRPr lang="zh-CN" altLang="en-US" sz="3200" b="1" dirty="0">
              <a:ea typeface="仿宋_GB2312" pitchFamily="49" charset="-122"/>
            </a:endParaRPr>
          </a:p>
          <a:p>
            <a:pPr algn="just">
              <a:spcBef>
                <a:spcPct val="15000"/>
              </a:spcBef>
              <a:buClr>
                <a:srgbClr val="FF6600"/>
              </a:buClr>
              <a:buSzPct val="50000"/>
              <a:buFont typeface="Wingdings" panose="05000000000000000000" pitchFamily="2" charset="2"/>
              <a:buChar char="n"/>
            </a:pPr>
            <a:r>
              <a:rPr lang="en-US" altLang="zh-CN" b="1" dirty="0">
                <a:ea typeface="仿宋_GB2312" pitchFamily="49" charset="-122"/>
              </a:rPr>
              <a:t>C++</a:t>
            </a:r>
            <a:r>
              <a:rPr lang="zh-CN" altLang="en-US" b="1" dirty="0">
                <a:ea typeface="仿宋_GB2312" pitchFamily="49" charset="-122"/>
              </a:rPr>
              <a:t>允许在函数说明</a:t>
            </a:r>
            <a:r>
              <a:rPr lang="zh-CN" altLang="en-US" b="1" dirty="0" smtClean="0">
                <a:ea typeface="仿宋_GB2312" pitchFamily="49" charset="-122"/>
              </a:rPr>
              <a:t>时，在</a:t>
            </a:r>
            <a:r>
              <a:rPr lang="zh-CN" altLang="en-US" b="1" dirty="0">
                <a:ea typeface="仿宋_GB2312" pitchFamily="49" charset="-122"/>
              </a:rPr>
              <a:t>括号内直接声明形式参数的类型。</a:t>
            </a:r>
            <a:endParaRPr lang="zh-CN" altLang="en-US" b="1" dirty="0">
              <a:ea typeface="仿宋_GB2312" pitchFamily="49" charset="-122"/>
            </a:endParaRPr>
          </a:p>
          <a:p>
            <a:pPr algn="just">
              <a:spcBef>
                <a:spcPct val="15000"/>
              </a:spcBef>
              <a:buClr>
                <a:srgbClr val="FF6600"/>
              </a:buClr>
              <a:buSzPct val="50000"/>
              <a:buFont typeface="Wingdings" panose="05000000000000000000" pitchFamily="2" charset="2"/>
              <a:buNone/>
            </a:pPr>
            <a:br>
              <a:rPr lang="zh-CN" altLang="en-US" b="1" dirty="0">
                <a:ea typeface="仿宋_GB2312" pitchFamily="49" charset="-122"/>
              </a:rPr>
            </a:br>
            <a:endParaRPr lang="zh-CN" altLang="en-US" b="1" dirty="0">
              <a:ea typeface="仿宋_GB2312" pitchFamily="49" charset="-122"/>
            </a:endParaRPr>
          </a:p>
        </p:txBody>
      </p:sp>
      <p:sp>
        <p:nvSpPr>
          <p:cNvPr id="3" name="灯片编号占位符 2"/>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5620" name="Text Box 4"/>
          <p:cNvSpPr txBox="1">
            <a:spLocks noChangeArrowheads="1"/>
          </p:cNvSpPr>
          <p:nvPr/>
        </p:nvSpPr>
        <p:spPr bwMode="auto">
          <a:xfrm>
            <a:off x="539750" y="434975"/>
            <a:ext cx="8515473" cy="6063198"/>
          </a:xfrm>
          <a:prstGeom prst="rect">
            <a:avLst/>
          </a:prstGeom>
          <a:noFill/>
          <a:ln w="9525">
            <a:noFill/>
            <a:miter lim="800000"/>
          </a:ln>
          <a:effectLst/>
        </p:spPr>
        <p:txBody>
          <a:bodyPr wrap="none">
            <a:spAutoFit/>
          </a:bodyPr>
          <a:lstStyle/>
          <a:p>
            <a:r>
              <a:rPr lang="en-US" altLang="zh-CN" sz="3200" dirty="0">
                <a:solidFill>
                  <a:srgbClr val="009900"/>
                </a:solidFill>
              </a:rPr>
              <a:t>/* File: </a:t>
            </a:r>
            <a:r>
              <a:rPr lang="en-US" altLang="zh-CN" sz="3200" dirty="0" err="1">
                <a:solidFill>
                  <a:srgbClr val="009900"/>
                </a:solidFill>
              </a:rPr>
              <a:t>hello.h</a:t>
            </a:r>
            <a:r>
              <a:rPr lang="en-US" altLang="zh-CN" sz="3200" dirty="0">
                <a:solidFill>
                  <a:srgbClr val="009900"/>
                </a:solidFill>
              </a:rPr>
              <a:t> */</a:t>
            </a:r>
            <a:br>
              <a:rPr lang="en-US" altLang="zh-CN" sz="3200" dirty="0">
                <a:solidFill>
                  <a:schemeClr val="tx2"/>
                </a:solidFill>
              </a:rPr>
            </a:br>
            <a:r>
              <a:rPr lang="en-US" altLang="zh-CN" sz="3200" b="1" dirty="0">
                <a:solidFill>
                  <a:schemeClr val="tx2"/>
                </a:solidFill>
              </a:rPr>
              <a:t>char</a:t>
            </a:r>
            <a:r>
              <a:rPr lang="en-US" altLang="zh-CN" sz="3200" dirty="0">
                <a:solidFill>
                  <a:schemeClr val="tx2"/>
                </a:solidFill>
              </a:rPr>
              <a:t> *hello</a:t>
            </a:r>
            <a:r>
              <a:rPr lang="en-US" altLang="zh-CN" sz="3200" b="1" dirty="0">
                <a:solidFill>
                  <a:schemeClr val="tx2"/>
                </a:solidFill>
              </a:rPr>
              <a:t>(</a:t>
            </a:r>
            <a:r>
              <a:rPr lang="en-US" altLang="zh-CN" sz="3200" dirty="0">
                <a:solidFill>
                  <a:schemeClr val="tx2"/>
                </a:solidFill>
              </a:rPr>
              <a:t>char </a:t>
            </a:r>
            <a:r>
              <a:rPr lang="en-US" altLang="zh-CN" sz="3200" b="1" dirty="0">
                <a:solidFill>
                  <a:schemeClr val="tx2"/>
                </a:solidFill>
              </a:rPr>
              <a:t>*);</a:t>
            </a:r>
            <a:br>
              <a:rPr lang="en-US" altLang="zh-CN" sz="3200" dirty="0">
                <a:solidFill>
                  <a:schemeClr val="tx2"/>
                </a:solidFill>
              </a:rPr>
            </a:br>
            <a:br>
              <a:rPr lang="en-US" altLang="zh-CN" sz="1800" dirty="0">
                <a:solidFill>
                  <a:schemeClr val="tx2"/>
                </a:solidFill>
              </a:rPr>
            </a:br>
            <a:r>
              <a:rPr lang="en-US" altLang="zh-CN" sz="3200" dirty="0">
                <a:solidFill>
                  <a:srgbClr val="009900"/>
                </a:solidFill>
              </a:rPr>
              <a:t>/* File: hello.cpp */</a:t>
            </a:r>
            <a:endParaRPr lang="en-US" altLang="zh-CN" sz="3200" dirty="0">
              <a:solidFill>
                <a:schemeClr val="tx2"/>
              </a:solidFill>
            </a:endParaRPr>
          </a:p>
          <a:p>
            <a:r>
              <a:rPr lang="en-US" altLang="zh-CN" sz="3200" b="1" dirty="0" smtClean="0">
                <a:solidFill>
                  <a:schemeClr val="tx2"/>
                </a:solidFill>
              </a:rPr>
              <a:t>#include</a:t>
            </a:r>
            <a:r>
              <a:rPr lang="en-US" altLang="zh-CN" sz="3200" dirty="0" smtClean="0">
                <a:solidFill>
                  <a:schemeClr val="tx2"/>
                </a:solidFill>
              </a:rPr>
              <a:t> </a:t>
            </a:r>
            <a:r>
              <a:rPr lang="en-US" altLang="zh-CN" sz="3200" b="1" dirty="0">
                <a:solidFill>
                  <a:schemeClr val="tx2"/>
                </a:solidFill>
              </a:rPr>
              <a:t>&lt;</a:t>
            </a:r>
            <a:r>
              <a:rPr lang="en-US" altLang="zh-CN" sz="3200" dirty="0" err="1">
                <a:solidFill>
                  <a:schemeClr val="tx2"/>
                </a:solidFill>
              </a:rPr>
              <a:t>stdio.h</a:t>
            </a:r>
            <a:r>
              <a:rPr lang="en-US" altLang="zh-CN" sz="3200" b="1" dirty="0">
                <a:solidFill>
                  <a:schemeClr val="tx2"/>
                </a:solidFill>
              </a:rPr>
              <a:t>&gt;</a:t>
            </a:r>
            <a:r>
              <a:rPr lang="en-US" altLang="zh-CN" sz="3200" dirty="0">
                <a:solidFill>
                  <a:schemeClr val="tx2"/>
                </a:solidFill>
              </a:rPr>
              <a:t>   </a:t>
            </a:r>
            <a:r>
              <a:rPr lang="en-US" altLang="zh-CN" sz="3200" dirty="0">
                <a:solidFill>
                  <a:srgbClr val="009900"/>
                </a:solidFill>
              </a:rPr>
              <a:t>//</a:t>
            </a:r>
            <a:r>
              <a:rPr lang="zh-CN" altLang="zh-CN" sz="3200" dirty="0">
                <a:solidFill>
                  <a:srgbClr val="009900"/>
                </a:solidFill>
                <a:ea typeface="隶书" panose="02010509060101010101" charset="-122"/>
              </a:rPr>
              <a:t>包含函数</a:t>
            </a:r>
            <a:r>
              <a:rPr lang="en-US" altLang="zh-CN" sz="3200" b="1" dirty="0" err="1">
                <a:solidFill>
                  <a:schemeClr val="tx2"/>
                </a:solidFill>
              </a:rPr>
              <a:t>sprintf</a:t>
            </a:r>
            <a:r>
              <a:rPr lang="en-US" altLang="zh-CN" sz="3200" b="1" dirty="0">
                <a:solidFill>
                  <a:schemeClr val="tx2"/>
                </a:solidFill>
              </a:rPr>
              <a:t>( )</a:t>
            </a:r>
            <a:r>
              <a:rPr lang="zh-CN" altLang="en-US" sz="3200" dirty="0">
                <a:solidFill>
                  <a:srgbClr val="009900"/>
                </a:solidFill>
                <a:ea typeface="隶书" panose="02010509060101010101" charset="-122"/>
              </a:rPr>
              <a:t>的原型</a:t>
            </a:r>
            <a:r>
              <a:rPr lang="zh-CN" altLang="en-US" sz="3200" dirty="0">
                <a:solidFill>
                  <a:schemeClr val="tx2"/>
                </a:solidFill>
              </a:rPr>
              <a:t> </a:t>
            </a:r>
            <a:br>
              <a:rPr lang="zh-CN" altLang="en-US" sz="3200" dirty="0">
                <a:solidFill>
                  <a:schemeClr val="tx2"/>
                </a:solidFill>
              </a:rPr>
            </a:br>
            <a:r>
              <a:rPr lang="en-US" altLang="zh-CN" sz="3200" b="1" dirty="0" smtClean="0">
                <a:solidFill>
                  <a:schemeClr val="tx2"/>
                </a:solidFill>
              </a:rPr>
              <a:t>#include</a:t>
            </a:r>
            <a:r>
              <a:rPr lang="en-US" altLang="zh-CN" sz="3200" dirty="0" smtClean="0">
                <a:solidFill>
                  <a:schemeClr val="tx2"/>
                </a:solidFill>
              </a:rPr>
              <a:t> </a:t>
            </a:r>
            <a:r>
              <a:rPr lang="en-US" altLang="zh-CN" sz="3200" b="1" dirty="0">
                <a:solidFill>
                  <a:schemeClr val="tx2"/>
                </a:solidFill>
              </a:rPr>
              <a:t>&lt;</a:t>
            </a:r>
            <a:r>
              <a:rPr lang="en-US" altLang="zh-CN" sz="3200" dirty="0" err="1">
                <a:solidFill>
                  <a:schemeClr val="tx2"/>
                </a:solidFill>
              </a:rPr>
              <a:t>string.h</a:t>
            </a:r>
            <a:r>
              <a:rPr lang="en-US" altLang="zh-CN" sz="3200" b="1" dirty="0" smtClean="0">
                <a:solidFill>
                  <a:schemeClr val="tx2"/>
                </a:solidFill>
              </a:rPr>
              <a:t>&gt;</a:t>
            </a:r>
            <a:r>
              <a:rPr lang="en-US" altLang="zh-CN" sz="3200" dirty="0" smtClean="0">
                <a:solidFill>
                  <a:schemeClr val="tx2"/>
                </a:solidFill>
              </a:rPr>
              <a:t> </a:t>
            </a:r>
            <a:r>
              <a:rPr lang="en-US" altLang="zh-CN" sz="3200" dirty="0" smtClean="0">
                <a:solidFill>
                  <a:srgbClr val="009900"/>
                </a:solidFill>
              </a:rPr>
              <a:t>//</a:t>
            </a:r>
            <a:r>
              <a:rPr lang="zh-CN" altLang="zh-CN" sz="3200" dirty="0">
                <a:solidFill>
                  <a:srgbClr val="009900"/>
                </a:solidFill>
                <a:ea typeface="隶书" panose="02010509060101010101" charset="-122"/>
              </a:rPr>
              <a:t>包含函数</a:t>
            </a:r>
            <a:r>
              <a:rPr lang="en-US" altLang="zh-CN" sz="3200" b="1" dirty="0" err="1">
                <a:solidFill>
                  <a:schemeClr val="tx2"/>
                </a:solidFill>
              </a:rPr>
              <a:t>strlen</a:t>
            </a:r>
            <a:r>
              <a:rPr lang="en-US" altLang="zh-CN" sz="3200" b="1" dirty="0">
                <a:solidFill>
                  <a:schemeClr val="tx2"/>
                </a:solidFill>
              </a:rPr>
              <a:t>( )</a:t>
            </a:r>
            <a:r>
              <a:rPr lang="zh-CN" altLang="en-US" sz="3200" dirty="0">
                <a:solidFill>
                  <a:srgbClr val="009900"/>
                </a:solidFill>
                <a:ea typeface="隶书" panose="02010509060101010101" charset="-122"/>
              </a:rPr>
              <a:t>的原型</a:t>
            </a:r>
            <a:br>
              <a:rPr lang="zh-CN" altLang="en-US" sz="3200" dirty="0">
                <a:solidFill>
                  <a:schemeClr val="tx2"/>
                </a:solidFill>
              </a:rPr>
            </a:br>
            <a:r>
              <a:rPr lang="en-US" altLang="zh-CN" sz="3200" b="1" dirty="0" smtClean="0">
                <a:solidFill>
                  <a:schemeClr val="tx2"/>
                </a:solidFill>
              </a:rPr>
              <a:t>#include</a:t>
            </a:r>
            <a:r>
              <a:rPr lang="en-US" altLang="zh-CN" sz="3200" dirty="0" smtClean="0">
                <a:solidFill>
                  <a:schemeClr val="tx2"/>
                </a:solidFill>
              </a:rPr>
              <a:t> </a:t>
            </a:r>
            <a:r>
              <a:rPr lang="en-US" altLang="zh-CN" sz="3200" b="1" dirty="0">
                <a:solidFill>
                  <a:schemeClr val="tx2"/>
                </a:solidFill>
              </a:rPr>
              <a:t>“</a:t>
            </a:r>
            <a:r>
              <a:rPr lang="en-US" altLang="zh-CN" sz="3200" dirty="0" err="1">
                <a:solidFill>
                  <a:schemeClr val="tx2"/>
                </a:solidFill>
              </a:rPr>
              <a:t>hello.h</a:t>
            </a:r>
            <a:r>
              <a:rPr lang="en-US" altLang="zh-CN" sz="3200" b="1" dirty="0">
                <a:solidFill>
                  <a:schemeClr val="tx2"/>
                </a:solidFill>
              </a:rPr>
              <a:t>”</a:t>
            </a:r>
            <a:r>
              <a:rPr lang="en-US" altLang="zh-CN" sz="3200" dirty="0">
                <a:solidFill>
                  <a:schemeClr val="tx2"/>
                </a:solidFill>
              </a:rPr>
              <a:t>   </a:t>
            </a:r>
            <a:r>
              <a:rPr lang="en-US" altLang="zh-CN" sz="3200" dirty="0" smtClean="0">
                <a:solidFill>
                  <a:srgbClr val="009900"/>
                </a:solidFill>
              </a:rPr>
              <a:t>//</a:t>
            </a:r>
            <a:r>
              <a:rPr lang="zh-CN" altLang="zh-CN" sz="3200" dirty="0">
                <a:solidFill>
                  <a:srgbClr val="009900"/>
                </a:solidFill>
                <a:ea typeface="隶书" panose="02010509060101010101" charset="-122"/>
              </a:rPr>
              <a:t>包含函数</a:t>
            </a:r>
            <a:r>
              <a:rPr lang="en-US" altLang="zh-CN" sz="3200" dirty="0">
                <a:solidFill>
                  <a:schemeClr val="tx2"/>
                </a:solidFill>
              </a:rPr>
              <a:t>hello</a:t>
            </a:r>
            <a:r>
              <a:rPr lang="en-US" altLang="zh-CN" sz="3200" b="1" dirty="0">
                <a:solidFill>
                  <a:schemeClr val="tx2"/>
                </a:solidFill>
              </a:rPr>
              <a:t>( )</a:t>
            </a:r>
            <a:r>
              <a:rPr lang="zh-CN" altLang="en-US" sz="3200" dirty="0">
                <a:solidFill>
                  <a:srgbClr val="009900"/>
                </a:solidFill>
                <a:ea typeface="隶书" panose="02010509060101010101" charset="-122"/>
              </a:rPr>
              <a:t>的原型</a:t>
            </a:r>
            <a:endParaRPr lang="zh-CN" altLang="en-US" sz="3200" dirty="0">
              <a:solidFill>
                <a:srgbClr val="009900"/>
              </a:solidFill>
              <a:ea typeface="隶书" panose="02010509060101010101" charset="-122"/>
            </a:endParaRPr>
          </a:p>
          <a:p>
            <a:endParaRPr lang="zh-CN" altLang="en-US" sz="1800" dirty="0">
              <a:solidFill>
                <a:schemeClr val="tx2"/>
              </a:solidFill>
            </a:endParaRPr>
          </a:p>
          <a:p>
            <a:r>
              <a:rPr lang="en-US" altLang="zh-CN" sz="3200" b="1" dirty="0">
                <a:solidFill>
                  <a:schemeClr val="tx2"/>
                </a:solidFill>
              </a:rPr>
              <a:t>char</a:t>
            </a:r>
            <a:r>
              <a:rPr lang="en-US" altLang="zh-CN" sz="3200" dirty="0">
                <a:solidFill>
                  <a:schemeClr val="tx2"/>
                </a:solidFill>
              </a:rPr>
              <a:t> </a:t>
            </a:r>
            <a:r>
              <a:rPr lang="en-US" altLang="zh-CN" sz="3200" b="1" dirty="0">
                <a:solidFill>
                  <a:schemeClr val="tx2"/>
                </a:solidFill>
              </a:rPr>
              <a:t>*</a:t>
            </a:r>
            <a:r>
              <a:rPr lang="en-US" altLang="zh-CN" sz="3200" dirty="0">
                <a:solidFill>
                  <a:schemeClr val="tx2"/>
                </a:solidFill>
              </a:rPr>
              <a:t>hello(</a:t>
            </a:r>
            <a:r>
              <a:rPr lang="en-US" altLang="zh-CN" sz="3200" b="1" dirty="0">
                <a:solidFill>
                  <a:schemeClr val="tx2"/>
                </a:solidFill>
              </a:rPr>
              <a:t>char</a:t>
            </a:r>
            <a:r>
              <a:rPr lang="en-US" altLang="zh-CN" sz="3200" dirty="0">
                <a:solidFill>
                  <a:schemeClr val="tx2"/>
                </a:solidFill>
              </a:rPr>
              <a:t> </a:t>
            </a:r>
            <a:r>
              <a:rPr lang="en-US" altLang="zh-CN" sz="3200" b="1" dirty="0">
                <a:solidFill>
                  <a:schemeClr val="tx2"/>
                </a:solidFill>
              </a:rPr>
              <a:t>*</a:t>
            </a:r>
            <a:r>
              <a:rPr lang="en-US" altLang="zh-CN" sz="3200" dirty="0">
                <a:solidFill>
                  <a:schemeClr val="tx2"/>
                </a:solidFill>
              </a:rPr>
              <a:t>name) </a:t>
            </a:r>
            <a:r>
              <a:rPr lang="en-US" altLang="zh-CN" sz="3200" b="1" dirty="0">
                <a:solidFill>
                  <a:schemeClr val="tx2"/>
                </a:solidFill>
              </a:rPr>
              <a:t>{</a:t>
            </a:r>
            <a:br>
              <a:rPr lang="en-US" altLang="zh-CN" sz="3200" b="1" dirty="0">
                <a:solidFill>
                  <a:schemeClr val="tx2"/>
                </a:solidFill>
              </a:rPr>
            </a:br>
            <a:r>
              <a:rPr lang="zh-CN" altLang="en-US" sz="3200" b="1" dirty="0">
                <a:solidFill>
                  <a:schemeClr val="tx2"/>
                </a:solidFill>
              </a:rPr>
              <a:t>　</a:t>
            </a:r>
            <a:r>
              <a:rPr lang="en-US" altLang="zh-CN" sz="3200" b="1" dirty="0">
                <a:solidFill>
                  <a:schemeClr val="tx2"/>
                </a:solidFill>
              </a:rPr>
              <a:t>char</a:t>
            </a:r>
            <a:r>
              <a:rPr lang="en-US" altLang="zh-CN" sz="3200" dirty="0">
                <a:solidFill>
                  <a:schemeClr val="tx2"/>
                </a:solidFill>
              </a:rPr>
              <a:t> *</a:t>
            </a:r>
            <a:r>
              <a:rPr lang="en-US" altLang="zh-CN" sz="3200" dirty="0" smtClean="0">
                <a:solidFill>
                  <a:schemeClr val="tx2"/>
                </a:solidFill>
              </a:rPr>
              <a:t>value=</a:t>
            </a:r>
            <a:r>
              <a:rPr lang="en-US" altLang="zh-CN" sz="3200" b="1" dirty="0" smtClean="0">
                <a:solidFill>
                  <a:schemeClr val="tx2"/>
                </a:solidFill>
              </a:rPr>
              <a:t>new </a:t>
            </a:r>
            <a:r>
              <a:rPr lang="en-US" altLang="zh-CN" sz="3200" b="1" dirty="0">
                <a:solidFill>
                  <a:schemeClr val="tx2"/>
                </a:solidFill>
              </a:rPr>
              <a:t>char</a:t>
            </a:r>
            <a:r>
              <a:rPr lang="en-US" altLang="zh-CN" sz="3200" dirty="0">
                <a:solidFill>
                  <a:schemeClr val="tx2"/>
                </a:solidFill>
              </a:rPr>
              <a:t> </a:t>
            </a:r>
            <a:r>
              <a:rPr lang="en-US" altLang="zh-CN" sz="3200" b="1" dirty="0">
                <a:solidFill>
                  <a:schemeClr val="tx2"/>
                </a:solidFill>
              </a:rPr>
              <a:t>[</a:t>
            </a:r>
            <a:r>
              <a:rPr lang="en-US" altLang="zh-CN" sz="3200" dirty="0" smtClean="0">
                <a:solidFill>
                  <a:schemeClr val="tx2"/>
                </a:solidFill>
              </a:rPr>
              <a:t>9</a:t>
            </a:r>
            <a:r>
              <a:rPr lang="en-US" altLang="zh-CN" sz="3200" b="1" dirty="0" smtClean="0">
                <a:solidFill>
                  <a:schemeClr val="tx2"/>
                </a:solidFill>
              </a:rPr>
              <a:t>+strlen(</a:t>
            </a:r>
            <a:r>
              <a:rPr lang="en-US" altLang="zh-CN" sz="3200" dirty="0" smtClean="0">
                <a:solidFill>
                  <a:schemeClr val="tx2"/>
                </a:solidFill>
              </a:rPr>
              <a:t>name</a:t>
            </a:r>
            <a:r>
              <a:rPr lang="en-US" altLang="zh-CN" sz="3200" b="1" dirty="0">
                <a:solidFill>
                  <a:schemeClr val="tx2"/>
                </a:solidFill>
              </a:rPr>
              <a:t>)];</a:t>
            </a:r>
            <a:br>
              <a:rPr lang="en-US" altLang="zh-CN" sz="3200" dirty="0">
                <a:solidFill>
                  <a:schemeClr val="tx2"/>
                </a:solidFill>
              </a:rPr>
            </a:br>
            <a:r>
              <a:rPr lang="en-US" altLang="zh-CN" sz="3200" dirty="0">
                <a:solidFill>
                  <a:schemeClr val="tx2"/>
                </a:solidFill>
              </a:rPr>
              <a:t>    </a:t>
            </a:r>
            <a:r>
              <a:rPr lang="en-US" altLang="zh-CN" sz="3200" b="1" dirty="0" err="1" smtClean="0">
                <a:solidFill>
                  <a:schemeClr val="tx2"/>
                </a:solidFill>
              </a:rPr>
              <a:t>sprintf</a:t>
            </a:r>
            <a:r>
              <a:rPr lang="en-US" altLang="zh-CN" sz="3200" b="1" dirty="0" smtClean="0">
                <a:solidFill>
                  <a:schemeClr val="tx2"/>
                </a:solidFill>
              </a:rPr>
              <a:t>(</a:t>
            </a:r>
            <a:r>
              <a:rPr lang="en-US" altLang="zh-CN" sz="3200" dirty="0" smtClean="0">
                <a:solidFill>
                  <a:schemeClr val="tx2"/>
                </a:solidFill>
              </a:rPr>
              <a:t>value</a:t>
            </a:r>
            <a:r>
              <a:rPr lang="en-US" altLang="zh-CN" sz="3200" b="1" dirty="0">
                <a:solidFill>
                  <a:schemeClr val="tx2"/>
                </a:solidFill>
              </a:rPr>
              <a:t>,</a:t>
            </a:r>
            <a:r>
              <a:rPr lang="en-US" altLang="zh-CN" sz="3200" dirty="0">
                <a:solidFill>
                  <a:schemeClr val="tx2"/>
                </a:solidFill>
              </a:rPr>
              <a:t> </a:t>
            </a:r>
            <a:r>
              <a:rPr lang="en-US" altLang="zh-CN" sz="3200" b="1" dirty="0" smtClean="0">
                <a:solidFill>
                  <a:schemeClr val="tx2"/>
                </a:solidFill>
              </a:rPr>
              <a:t>“</a:t>
            </a:r>
            <a:r>
              <a:rPr lang="en-US" altLang="zh-CN" sz="3200" dirty="0" smtClean="0">
                <a:solidFill>
                  <a:schemeClr val="tx2"/>
                </a:solidFill>
              </a:rPr>
              <a:t>Hello</a:t>
            </a:r>
            <a:r>
              <a:rPr lang="en-US" altLang="zh-CN" sz="3200" dirty="0">
                <a:solidFill>
                  <a:schemeClr val="tx2"/>
                </a:solidFill>
              </a:rPr>
              <a:t>, %s</a:t>
            </a:r>
            <a:r>
              <a:rPr lang="en-US" altLang="zh-CN" sz="3200" dirty="0" smtClean="0">
                <a:solidFill>
                  <a:schemeClr val="tx2"/>
                </a:solidFill>
              </a:rPr>
              <a:t>.</a:t>
            </a:r>
            <a:r>
              <a:rPr lang="en-US" altLang="zh-CN" sz="3200" b="1" dirty="0" smtClean="0">
                <a:solidFill>
                  <a:schemeClr val="tx2"/>
                </a:solidFill>
              </a:rPr>
              <a:t>”,</a:t>
            </a:r>
            <a:r>
              <a:rPr lang="en-US" altLang="zh-CN" sz="3200" dirty="0" smtClean="0">
                <a:solidFill>
                  <a:schemeClr val="tx2"/>
                </a:solidFill>
              </a:rPr>
              <a:t> </a:t>
            </a:r>
            <a:r>
              <a:rPr lang="en-US" altLang="zh-CN" sz="3200" dirty="0">
                <a:solidFill>
                  <a:schemeClr val="tx2"/>
                </a:solidFill>
              </a:rPr>
              <a:t>name</a:t>
            </a:r>
            <a:r>
              <a:rPr lang="en-US" altLang="zh-CN" sz="3200" b="1" dirty="0">
                <a:solidFill>
                  <a:schemeClr val="tx2"/>
                </a:solidFill>
              </a:rPr>
              <a:t>);</a:t>
            </a:r>
            <a:br>
              <a:rPr lang="en-US" altLang="zh-CN" sz="3200" b="1" dirty="0">
                <a:solidFill>
                  <a:schemeClr val="tx2"/>
                </a:solidFill>
              </a:rPr>
            </a:br>
            <a:r>
              <a:rPr lang="zh-CN" altLang="en-US" sz="3200" b="1" dirty="0">
                <a:solidFill>
                  <a:schemeClr val="tx2"/>
                </a:solidFill>
              </a:rPr>
              <a:t>　</a:t>
            </a:r>
            <a:r>
              <a:rPr lang="en-US" altLang="zh-CN" sz="3200" b="1" dirty="0">
                <a:solidFill>
                  <a:schemeClr val="tx2"/>
                </a:solidFill>
              </a:rPr>
              <a:t>return</a:t>
            </a:r>
            <a:r>
              <a:rPr lang="en-US" altLang="zh-CN" sz="3200" dirty="0">
                <a:solidFill>
                  <a:schemeClr val="tx2"/>
                </a:solidFill>
              </a:rPr>
              <a:t> value</a:t>
            </a:r>
            <a:r>
              <a:rPr lang="en-US" altLang="zh-CN" sz="3200" b="1" dirty="0">
                <a:solidFill>
                  <a:schemeClr val="tx2"/>
                </a:solidFill>
              </a:rPr>
              <a:t>;</a:t>
            </a:r>
            <a:br>
              <a:rPr lang="en-US" altLang="zh-CN" sz="3200" b="1" dirty="0">
                <a:solidFill>
                  <a:schemeClr val="tx2"/>
                </a:solidFill>
              </a:rPr>
            </a:br>
            <a:r>
              <a:rPr lang="en-US" altLang="zh-CN" sz="3200" b="1" dirty="0">
                <a:solidFill>
                  <a:schemeClr val="tx2"/>
                </a:solidFill>
              </a:rPr>
              <a:t>}</a:t>
            </a:r>
            <a:endParaRPr lang="en-US" altLang="zh-CN" b="1" dirty="0"/>
          </a:p>
        </p:txBody>
      </p:sp>
      <p:sp>
        <p:nvSpPr>
          <p:cNvPr id="3" name="灯片编号占位符 2"/>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8692" name="Rectangle 4"/>
          <p:cNvSpPr>
            <a:spLocks noChangeArrowheads="1"/>
          </p:cNvSpPr>
          <p:nvPr/>
        </p:nvSpPr>
        <p:spPr bwMode="auto">
          <a:xfrm>
            <a:off x="539552" y="1052736"/>
            <a:ext cx="8172430" cy="3323987"/>
          </a:xfrm>
          <a:prstGeom prst="rect">
            <a:avLst/>
          </a:prstGeom>
          <a:noFill/>
          <a:ln w="9525">
            <a:noFill/>
            <a:miter lim="800000"/>
          </a:ln>
          <a:effectLst/>
        </p:spPr>
        <p:txBody>
          <a:bodyPr wrap="none">
            <a:spAutoFit/>
          </a:bodyPr>
          <a:lstStyle/>
          <a:p>
            <a:r>
              <a:rPr lang="en-US" altLang="zh-CN" sz="3200" dirty="0">
                <a:solidFill>
                  <a:srgbClr val="009900"/>
                </a:solidFill>
              </a:rPr>
              <a:t>/* File: main.cpp */</a:t>
            </a:r>
            <a:br>
              <a:rPr lang="en-US" altLang="zh-CN" sz="3200" dirty="0">
                <a:solidFill>
                  <a:schemeClr val="tx2"/>
                </a:solidFill>
              </a:rPr>
            </a:br>
            <a:r>
              <a:rPr lang="en-US" altLang="zh-CN" sz="3200" b="1" dirty="0">
                <a:solidFill>
                  <a:schemeClr val="tx2"/>
                </a:solidFill>
              </a:rPr>
              <a:t># include</a:t>
            </a:r>
            <a:r>
              <a:rPr lang="en-US" altLang="zh-CN" sz="3200" dirty="0">
                <a:solidFill>
                  <a:schemeClr val="tx2"/>
                </a:solidFill>
              </a:rPr>
              <a:t> </a:t>
            </a:r>
            <a:r>
              <a:rPr lang="en-US" altLang="zh-CN" sz="3200" b="1" dirty="0">
                <a:solidFill>
                  <a:schemeClr val="tx2"/>
                </a:solidFill>
              </a:rPr>
              <a:t>&lt;</a:t>
            </a:r>
            <a:r>
              <a:rPr lang="en-US" altLang="zh-CN" sz="3200" dirty="0" err="1">
                <a:solidFill>
                  <a:schemeClr val="tx2"/>
                </a:solidFill>
              </a:rPr>
              <a:t>iostream.h</a:t>
            </a:r>
            <a:r>
              <a:rPr lang="en-US" altLang="zh-CN" sz="3200" b="1" dirty="0">
                <a:solidFill>
                  <a:schemeClr val="tx2"/>
                </a:solidFill>
              </a:rPr>
              <a:t>&gt;</a:t>
            </a:r>
            <a:r>
              <a:rPr lang="en-US" altLang="zh-CN" sz="3200" dirty="0">
                <a:solidFill>
                  <a:schemeClr val="tx2"/>
                </a:solidFill>
              </a:rPr>
              <a:t>   </a:t>
            </a:r>
            <a:r>
              <a:rPr lang="en-US" altLang="zh-CN" sz="3200" dirty="0">
                <a:solidFill>
                  <a:srgbClr val="009900"/>
                </a:solidFill>
              </a:rPr>
              <a:t>//</a:t>
            </a:r>
            <a:r>
              <a:rPr lang="zh-CN" altLang="zh-CN" sz="3200" dirty="0">
                <a:solidFill>
                  <a:srgbClr val="009900"/>
                </a:solidFill>
                <a:ea typeface="隶书" panose="02010509060101010101" charset="-122"/>
              </a:rPr>
              <a:t>说明输出流对象</a:t>
            </a:r>
            <a:r>
              <a:rPr lang="en-US" altLang="zh-CN" sz="3200" b="1" dirty="0" err="1">
                <a:solidFill>
                  <a:schemeClr val="tx2"/>
                </a:solidFill>
              </a:rPr>
              <a:t>cout</a:t>
            </a:r>
            <a:br>
              <a:rPr lang="en-US" altLang="zh-CN" sz="3200" dirty="0">
                <a:solidFill>
                  <a:schemeClr val="tx2"/>
                </a:solidFill>
              </a:rPr>
            </a:br>
            <a:r>
              <a:rPr lang="en-US" altLang="zh-CN" sz="3200" b="1" dirty="0">
                <a:solidFill>
                  <a:schemeClr val="tx2"/>
                </a:solidFill>
              </a:rPr>
              <a:t># include</a:t>
            </a:r>
            <a:r>
              <a:rPr lang="en-US" altLang="zh-CN" sz="3200" dirty="0">
                <a:solidFill>
                  <a:schemeClr val="tx2"/>
                </a:solidFill>
              </a:rPr>
              <a:t> </a:t>
            </a:r>
            <a:r>
              <a:rPr lang="en-US" altLang="zh-CN" sz="3200" b="1" dirty="0" smtClean="0">
                <a:solidFill>
                  <a:schemeClr val="tx2"/>
                </a:solidFill>
              </a:rPr>
              <a:t>“</a:t>
            </a:r>
            <a:r>
              <a:rPr lang="en-US" altLang="zh-CN" sz="3200" dirty="0" err="1" smtClean="0">
                <a:solidFill>
                  <a:schemeClr val="tx2"/>
                </a:solidFill>
              </a:rPr>
              <a:t>hello.h</a:t>
            </a:r>
            <a:r>
              <a:rPr lang="en-US" altLang="zh-CN" sz="3200" b="1" dirty="0" smtClean="0">
                <a:solidFill>
                  <a:schemeClr val="tx2"/>
                </a:solidFill>
              </a:rPr>
              <a:t>”</a:t>
            </a:r>
            <a:r>
              <a:rPr lang="en-US" altLang="zh-CN" sz="3200" dirty="0" smtClean="0">
                <a:solidFill>
                  <a:schemeClr val="tx2"/>
                </a:solidFill>
              </a:rPr>
              <a:t>     </a:t>
            </a:r>
            <a:r>
              <a:rPr lang="en-US" altLang="zh-CN" sz="3200" dirty="0">
                <a:solidFill>
                  <a:srgbClr val="009900"/>
                </a:solidFill>
              </a:rPr>
              <a:t>//</a:t>
            </a:r>
            <a:r>
              <a:rPr lang="zh-CN" altLang="zh-CN" sz="3200" dirty="0">
                <a:solidFill>
                  <a:srgbClr val="009900"/>
                </a:solidFill>
                <a:ea typeface="隶书" panose="02010509060101010101" charset="-122"/>
              </a:rPr>
              <a:t>包含函数</a:t>
            </a:r>
            <a:r>
              <a:rPr lang="en-US" altLang="zh-CN" sz="3200" dirty="0">
                <a:solidFill>
                  <a:schemeClr val="tx2"/>
                </a:solidFill>
              </a:rPr>
              <a:t>hello</a:t>
            </a:r>
            <a:r>
              <a:rPr lang="en-US" altLang="zh-CN" sz="3200" b="1" dirty="0">
                <a:solidFill>
                  <a:schemeClr val="tx2"/>
                </a:solidFill>
              </a:rPr>
              <a:t>( )</a:t>
            </a:r>
            <a:r>
              <a:rPr lang="zh-CN" altLang="en-US" sz="3200" dirty="0">
                <a:solidFill>
                  <a:srgbClr val="009900"/>
                </a:solidFill>
                <a:ea typeface="隶书" panose="02010509060101010101" charset="-122"/>
              </a:rPr>
              <a:t>的原型</a:t>
            </a:r>
            <a:endParaRPr lang="zh-CN" altLang="en-US" sz="3200" dirty="0">
              <a:solidFill>
                <a:schemeClr val="tx2"/>
              </a:solidFill>
            </a:endParaRPr>
          </a:p>
          <a:p>
            <a:endParaRPr lang="zh-CN" altLang="en-US" sz="1800" dirty="0">
              <a:solidFill>
                <a:schemeClr val="tx2"/>
              </a:solidFill>
            </a:endParaRPr>
          </a:p>
          <a:p>
            <a:r>
              <a:rPr lang="en-US" altLang="zh-CN" sz="3200" b="1" dirty="0">
                <a:solidFill>
                  <a:schemeClr val="tx2"/>
                </a:solidFill>
              </a:rPr>
              <a:t>main(</a:t>
            </a:r>
            <a:r>
              <a:rPr lang="en-US" altLang="zh-CN" sz="3200" b="1" dirty="0" err="1">
                <a:solidFill>
                  <a:schemeClr val="tx2"/>
                </a:solidFill>
              </a:rPr>
              <a:t>int</a:t>
            </a:r>
            <a:r>
              <a:rPr lang="en-US" altLang="zh-CN" sz="3200" dirty="0">
                <a:solidFill>
                  <a:schemeClr val="tx2"/>
                </a:solidFill>
              </a:rPr>
              <a:t> </a:t>
            </a:r>
            <a:r>
              <a:rPr lang="en-US" altLang="zh-CN" sz="3200" dirty="0" err="1">
                <a:solidFill>
                  <a:schemeClr val="tx2"/>
                </a:solidFill>
              </a:rPr>
              <a:t>argc</a:t>
            </a:r>
            <a:r>
              <a:rPr lang="en-US" altLang="zh-CN" sz="3200" b="1" dirty="0">
                <a:solidFill>
                  <a:schemeClr val="tx2"/>
                </a:solidFill>
              </a:rPr>
              <a:t>,</a:t>
            </a:r>
            <a:r>
              <a:rPr lang="en-US" altLang="zh-CN" sz="3200" dirty="0">
                <a:solidFill>
                  <a:schemeClr val="tx2"/>
                </a:solidFill>
              </a:rPr>
              <a:t> </a:t>
            </a:r>
            <a:r>
              <a:rPr lang="en-US" altLang="zh-CN" sz="3200" b="1" dirty="0">
                <a:solidFill>
                  <a:schemeClr val="tx2"/>
                </a:solidFill>
              </a:rPr>
              <a:t>char</a:t>
            </a:r>
            <a:r>
              <a:rPr lang="en-US" altLang="zh-CN" sz="3200" dirty="0">
                <a:solidFill>
                  <a:schemeClr val="tx2"/>
                </a:solidFill>
              </a:rPr>
              <a:t> </a:t>
            </a:r>
            <a:r>
              <a:rPr lang="en-US" altLang="zh-CN" sz="3200" b="1" dirty="0">
                <a:solidFill>
                  <a:schemeClr val="tx2"/>
                </a:solidFill>
              </a:rPr>
              <a:t>*</a:t>
            </a:r>
            <a:r>
              <a:rPr lang="en-US" altLang="zh-CN" sz="3200" dirty="0" err="1">
                <a:solidFill>
                  <a:schemeClr val="tx2"/>
                </a:solidFill>
              </a:rPr>
              <a:t>argv</a:t>
            </a:r>
            <a:r>
              <a:rPr lang="en-US" altLang="zh-CN" sz="3200" b="1" dirty="0">
                <a:solidFill>
                  <a:schemeClr val="tx2"/>
                </a:solidFill>
              </a:rPr>
              <a:t>[ ])</a:t>
            </a:r>
            <a:r>
              <a:rPr lang="en-US" altLang="zh-CN" sz="3200" dirty="0">
                <a:solidFill>
                  <a:schemeClr val="tx2"/>
                </a:solidFill>
              </a:rPr>
              <a:t> </a:t>
            </a:r>
            <a:r>
              <a:rPr lang="en-US" altLang="zh-CN" sz="3200" b="1" dirty="0">
                <a:solidFill>
                  <a:schemeClr val="tx2"/>
                </a:solidFill>
              </a:rPr>
              <a:t>{</a:t>
            </a:r>
            <a:br>
              <a:rPr lang="en-US" altLang="zh-CN" sz="3200" dirty="0">
                <a:solidFill>
                  <a:schemeClr val="tx2"/>
                </a:solidFill>
              </a:rPr>
            </a:br>
            <a:r>
              <a:rPr lang="zh-CN" altLang="en-US" sz="3200" dirty="0">
                <a:solidFill>
                  <a:schemeClr val="tx2"/>
                </a:solidFill>
              </a:rPr>
              <a:t>　</a:t>
            </a:r>
            <a:r>
              <a:rPr lang="en-US" altLang="zh-CN" sz="3200" b="1" dirty="0" err="1" smtClean="0">
                <a:solidFill>
                  <a:schemeClr val="tx2"/>
                </a:solidFill>
              </a:rPr>
              <a:t>cout</a:t>
            </a:r>
            <a:r>
              <a:rPr lang="en-US" altLang="zh-CN" sz="3200" b="1" dirty="0" smtClean="0">
                <a:solidFill>
                  <a:schemeClr val="tx2"/>
                </a:solidFill>
              </a:rPr>
              <a:t>&lt;&lt;</a:t>
            </a:r>
            <a:r>
              <a:rPr lang="en-US" altLang="zh-CN" sz="3200" dirty="0" smtClean="0">
                <a:solidFill>
                  <a:schemeClr val="tx2"/>
                </a:solidFill>
              </a:rPr>
              <a:t>hello(</a:t>
            </a:r>
            <a:r>
              <a:rPr lang="en-US" altLang="zh-CN" sz="3200" b="1" dirty="0" smtClean="0">
                <a:solidFill>
                  <a:schemeClr val="tx2"/>
                </a:solidFill>
              </a:rPr>
              <a:t>“</a:t>
            </a:r>
            <a:r>
              <a:rPr lang="en-US" altLang="zh-CN" sz="3200" dirty="0" smtClean="0">
                <a:solidFill>
                  <a:schemeClr val="tx2"/>
                </a:solidFill>
              </a:rPr>
              <a:t>world</a:t>
            </a:r>
            <a:r>
              <a:rPr lang="en-US" altLang="zh-CN" sz="3200" b="1" dirty="0" smtClean="0">
                <a:solidFill>
                  <a:schemeClr val="tx2"/>
                </a:solidFill>
              </a:rPr>
              <a:t>”</a:t>
            </a:r>
            <a:r>
              <a:rPr lang="en-US" altLang="zh-CN" sz="3200" dirty="0" smtClean="0">
                <a:solidFill>
                  <a:schemeClr val="tx2"/>
                </a:solidFill>
              </a:rPr>
              <a:t>)</a:t>
            </a:r>
            <a:r>
              <a:rPr lang="en-US" altLang="zh-CN" sz="3200" b="1" dirty="0" smtClean="0">
                <a:solidFill>
                  <a:schemeClr val="tx2"/>
                </a:solidFill>
              </a:rPr>
              <a:t>;</a:t>
            </a:r>
            <a:br>
              <a:rPr lang="en-US" altLang="zh-CN" sz="3200" dirty="0">
                <a:solidFill>
                  <a:schemeClr val="tx2"/>
                </a:solidFill>
              </a:rPr>
            </a:br>
            <a:r>
              <a:rPr lang="en-US" altLang="zh-CN" sz="3200" b="1" dirty="0">
                <a:solidFill>
                  <a:schemeClr val="tx2"/>
                </a:solidFill>
              </a:rPr>
              <a:t>}</a:t>
            </a:r>
            <a:r>
              <a:rPr lang="en-US" altLang="zh-CN" dirty="0"/>
              <a:t> </a:t>
            </a:r>
            <a:endParaRPr lang="en-US" altLang="zh-CN" dirty="0"/>
          </a:p>
        </p:txBody>
      </p:sp>
      <p:sp>
        <p:nvSpPr>
          <p:cNvPr id="3" name="灯片编号占位符 2"/>
          <p:cNvSpPr>
            <a:spLocks noGrp="1"/>
          </p:cNvSpPr>
          <p:nvPr>
            <p:ph type="sldNum" sz="quarter" idx="12"/>
          </p:nvPr>
        </p:nvSpPr>
        <p:spPr/>
        <p:txBody>
          <a:bodyPr/>
          <a:lstStyle/>
          <a:p>
            <a:fld id="{9BBE6FCA-BD2E-4E7F-83DC-FBF74321E2D7}"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a:xfrm>
            <a:off x="685800" y="304800"/>
            <a:ext cx="7772400" cy="685800"/>
          </a:xfrm>
        </p:spPr>
        <p:txBody>
          <a:bodyPr/>
          <a:lstStyle/>
          <a:p>
            <a:r>
              <a:rPr lang="en-US" altLang="zh-CN" sz="3600" b="1" dirty="0">
                <a:effectLst>
                  <a:outerShdw blurRad="38100" dist="38100" dir="2700000" algn="tl">
                    <a:srgbClr val="000000">
                      <a:alpha val="43137"/>
                    </a:srgbClr>
                  </a:outerShdw>
                </a:effectLst>
                <a:latin typeface="+mn-lt"/>
                <a:ea typeface="黑体" panose="02010609060101010101" pitchFamily="2" charset="-122"/>
              </a:rPr>
              <a:t>C++</a:t>
            </a:r>
            <a:r>
              <a:rPr lang="zh-CN" altLang="en-US" sz="3600" b="1" dirty="0">
                <a:effectLst>
                  <a:outerShdw blurRad="38100" dist="38100" dir="2700000" algn="tl">
                    <a:srgbClr val="000000">
                      <a:alpha val="43137"/>
                    </a:srgbClr>
                  </a:outerShdw>
                </a:effectLst>
                <a:latin typeface="+mn-lt"/>
                <a:ea typeface="楷体_GB2312" pitchFamily="49" charset="-122"/>
              </a:rPr>
              <a:t>的数据声明</a:t>
            </a:r>
            <a:endParaRPr lang="zh-CN" altLang="en-US" b="1" dirty="0">
              <a:solidFill>
                <a:schemeClr val="tx1"/>
              </a:solidFill>
              <a:effectLst>
                <a:outerShdw blurRad="38100" dist="38100" dir="2700000" algn="tl">
                  <a:srgbClr val="000000">
                    <a:alpha val="43137"/>
                  </a:srgbClr>
                </a:outerShdw>
              </a:effectLst>
              <a:latin typeface="+mn-lt"/>
            </a:endParaRPr>
          </a:p>
        </p:txBody>
      </p:sp>
      <p:sp>
        <p:nvSpPr>
          <p:cNvPr id="520195" name="Rectangle 3"/>
          <p:cNvSpPr>
            <a:spLocks noGrp="1" noChangeArrowheads="1"/>
          </p:cNvSpPr>
          <p:nvPr>
            <p:ph type="body" idx="1"/>
          </p:nvPr>
        </p:nvSpPr>
        <p:spPr>
          <a:xfrm>
            <a:off x="323528" y="1052736"/>
            <a:ext cx="8382000" cy="4114800"/>
          </a:xfrm>
        </p:spPr>
        <p:txBody>
          <a:bodyPr/>
          <a:lstStyle/>
          <a:p>
            <a:pPr algn="just">
              <a:buClr>
                <a:srgbClr val="FF6600"/>
              </a:buClr>
              <a:buSzPct val="50000"/>
              <a:buFont typeface="Wingdings" panose="05000000000000000000" pitchFamily="2" charset="2"/>
              <a:buChar char="n"/>
            </a:pPr>
            <a:r>
              <a:rPr lang="en-US" altLang="zh-CN" b="1" dirty="0">
                <a:ea typeface="仿宋_GB2312" pitchFamily="49" charset="-122"/>
              </a:rPr>
              <a:t>C++</a:t>
            </a:r>
            <a:r>
              <a:rPr lang="zh-CN" altLang="en-US" b="1" dirty="0">
                <a:ea typeface="仿宋_GB2312" pitchFamily="49" charset="-122"/>
              </a:rPr>
              <a:t>的数据声明</a:t>
            </a:r>
            <a:r>
              <a:rPr lang="zh-CN" altLang="en-US" b="1" dirty="0">
                <a:solidFill>
                  <a:srgbClr val="CC0000"/>
                </a:solidFill>
                <a:ea typeface="仿宋_GB2312" pitchFamily="49" charset="-122"/>
              </a:rPr>
              <a:t>将数据名与数据类型联系起来</a:t>
            </a:r>
            <a:r>
              <a:rPr lang="zh-CN" altLang="en-US" b="1" dirty="0">
                <a:ea typeface="仿宋_GB2312" pitchFamily="49" charset="-122"/>
              </a:rPr>
              <a:t>。其主要形式有：</a:t>
            </a:r>
            <a:endParaRPr lang="zh-CN" altLang="en-US" b="1" dirty="0">
              <a:ea typeface="仿宋_GB2312" pitchFamily="49" charset="-122"/>
            </a:endParaRPr>
          </a:p>
          <a:p>
            <a:pPr lvl="1" algn="just">
              <a:buClr>
                <a:srgbClr val="009900"/>
              </a:buClr>
              <a:buSzPct val="50000"/>
              <a:buFont typeface="Wingdings" panose="05000000000000000000" pitchFamily="2" charset="2"/>
              <a:buChar char="u"/>
            </a:pPr>
            <a:r>
              <a:rPr lang="zh-CN" altLang="en-US" sz="3200" b="1" dirty="0">
                <a:ea typeface="仿宋_GB2312" pitchFamily="49" charset="-122"/>
              </a:rPr>
              <a:t> </a:t>
            </a:r>
            <a:r>
              <a:rPr lang="zh-CN" altLang="en-US" sz="3200" b="1" dirty="0">
                <a:solidFill>
                  <a:srgbClr val="990033"/>
                </a:solidFill>
                <a:ea typeface="仿宋_GB2312" pitchFamily="49" charset="-122"/>
              </a:rPr>
              <a:t>常数值</a:t>
            </a:r>
            <a:r>
              <a:rPr lang="zh-CN" altLang="en-US" sz="3200" b="1" dirty="0">
                <a:ea typeface="仿宋_GB2312" pitchFamily="49" charset="-122"/>
              </a:rPr>
              <a:t>：如</a:t>
            </a:r>
            <a:r>
              <a:rPr lang="en-US" altLang="zh-CN" sz="3200" b="1" dirty="0">
                <a:ea typeface="仿宋_GB2312" pitchFamily="49" charset="-122"/>
              </a:rPr>
              <a:t>25, </a:t>
            </a:r>
            <a:r>
              <a:rPr lang="en-US" altLang="zh-CN" sz="3200" b="1" dirty="0" smtClean="0">
                <a:ea typeface="仿宋_GB2312" pitchFamily="49" charset="-122"/>
              </a:rPr>
              <a:t>13.4, “</a:t>
            </a:r>
            <a:r>
              <a:rPr lang="en-US" altLang="zh-CN" sz="3200" b="1" dirty="0">
                <a:ea typeface="仿宋_GB2312" pitchFamily="49" charset="-122"/>
              </a:rPr>
              <a:t>value is</a:t>
            </a:r>
            <a:r>
              <a:rPr lang="en-US" altLang="zh-CN" sz="3200" b="1" dirty="0" smtClean="0">
                <a:ea typeface="仿宋_GB2312" pitchFamily="49" charset="-122"/>
              </a:rPr>
              <a:t>”</a:t>
            </a:r>
            <a:r>
              <a:rPr lang="zh-CN" altLang="en-US" sz="3200" b="1" dirty="0" smtClean="0">
                <a:ea typeface="仿宋_GB2312" pitchFamily="49" charset="-122"/>
              </a:rPr>
              <a:t>，它们</a:t>
            </a:r>
            <a:r>
              <a:rPr lang="zh-CN" altLang="en-US" sz="3200" b="1" dirty="0">
                <a:ea typeface="仿宋_GB2312" pitchFamily="49" charset="-122"/>
              </a:rPr>
              <a:t>的内容保持不变。</a:t>
            </a:r>
            <a:endParaRPr lang="zh-CN" altLang="en-US" sz="3200" b="1" dirty="0">
              <a:ea typeface="仿宋_GB2312" pitchFamily="49" charset="-122"/>
            </a:endParaRPr>
          </a:p>
          <a:p>
            <a:pPr lvl="1" algn="just">
              <a:buClr>
                <a:srgbClr val="009900"/>
              </a:buClr>
              <a:buSzPct val="50000"/>
              <a:buFont typeface="Wingdings" panose="05000000000000000000" pitchFamily="2" charset="2"/>
              <a:buChar char="u"/>
            </a:pPr>
            <a:r>
              <a:rPr lang="zh-CN" altLang="en-US" sz="3200" b="1" dirty="0">
                <a:solidFill>
                  <a:srgbClr val="990033"/>
                </a:solidFill>
                <a:ea typeface="仿宋_GB2312" pitchFamily="49" charset="-122"/>
              </a:rPr>
              <a:t>常量</a:t>
            </a:r>
            <a:r>
              <a:rPr lang="zh-CN" altLang="en-US" sz="3200" b="1" dirty="0">
                <a:ea typeface="仿宋_GB2312" pitchFamily="49" charset="-122"/>
              </a:rPr>
              <a:t>：数据声明时在变量名前冠以保留字</a:t>
            </a:r>
            <a:r>
              <a:rPr lang="en-US" altLang="zh-CN" sz="3200" b="1" dirty="0">
                <a:solidFill>
                  <a:srgbClr val="CC0000"/>
                </a:solidFill>
                <a:ea typeface="仿宋_GB2312" pitchFamily="49" charset="-122"/>
              </a:rPr>
              <a:t>const</a:t>
            </a:r>
            <a:r>
              <a:rPr lang="zh-CN" altLang="en-US" sz="3200" b="1" dirty="0">
                <a:ea typeface="仿宋_GB2312" pitchFamily="49" charset="-122"/>
              </a:rPr>
              <a:t>，</a:t>
            </a:r>
            <a:r>
              <a:rPr lang="zh-CN" altLang="en-US" sz="3200" b="1" dirty="0" smtClean="0">
                <a:ea typeface="仿宋_GB2312" pitchFamily="49" charset="-122"/>
              </a:rPr>
              <a:t>如</a:t>
            </a:r>
            <a:r>
              <a:rPr lang="en-US" altLang="zh-CN" sz="3200" b="1" dirty="0" smtClean="0">
                <a:solidFill>
                  <a:srgbClr val="CC0000"/>
                </a:solidFill>
                <a:ea typeface="仿宋_GB2312" pitchFamily="49" charset="-122"/>
              </a:rPr>
              <a:t>const </a:t>
            </a:r>
            <a:r>
              <a:rPr lang="en-US" altLang="zh-CN" sz="3200" b="1" dirty="0" err="1">
                <a:solidFill>
                  <a:srgbClr val="CC0000"/>
                </a:solidFill>
                <a:ea typeface="仿宋_GB2312" pitchFamily="49" charset="-122"/>
              </a:rPr>
              <a:t>int</a:t>
            </a:r>
            <a:r>
              <a:rPr lang="en-US" altLang="zh-CN" sz="3200" b="1" dirty="0">
                <a:solidFill>
                  <a:srgbClr val="CC0000"/>
                </a:solidFill>
                <a:ea typeface="仿宋_GB2312" pitchFamily="49" charset="-122"/>
              </a:rPr>
              <a:t> </a:t>
            </a:r>
            <a:r>
              <a:rPr lang="en-US" altLang="zh-CN" sz="3200" b="1" dirty="0" smtClean="0">
                <a:solidFill>
                  <a:srgbClr val="CC0000"/>
                </a:solidFill>
                <a:ea typeface="仿宋_GB2312" pitchFamily="49" charset="-122"/>
              </a:rPr>
              <a:t>MAX=500</a:t>
            </a:r>
            <a:r>
              <a:rPr lang="zh-CN" altLang="en-US" sz="3200" b="1" dirty="0" smtClean="0">
                <a:ea typeface="仿宋_GB2312" pitchFamily="49" charset="-122"/>
              </a:rPr>
              <a:t>，可</a:t>
            </a:r>
            <a:r>
              <a:rPr lang="zh-CN" altLang="en-US" sz="3200" b="1" dirty="0">
                <a:ea typeface="仿宋_GB2312" pitchFamily="49" charset="-122"/>
              </a:rPr>
              <a:t>定义 一个常量。其内容在声明时给定，在声明它的程序运行时内容再赋值无效。</a:t>
            </a:r>
            <a:endParaRPr lang="zh-CN" altLang="en-US" sz="3200" b="1" dirty="0">
              <a:ea typeface="仿宋_GB2312" pitchFamily="49" charset="-122"/>
            </a:endParaRPr>
          </a:p>
          <a:p>
            <a:pPr lvl="1" algn="just">
              <a:buClr>
                <a:srgbClr val="009900"/>
              </a:buClr>
              <a:buSzPct val="50000"/>
              <a:buFont typeface="Wingdings" panose="05000000000000000000" pitchFamily="2" charset="2"/>
              <a:buChar char="u"/>
            </a:pPr>
            <a:r>
              <a:rPr lang="zh-CN" altLang="en-US" sz="3200" b="1" dirty="0">
                <a:solidFill>
                  <a:srgbClr val="990033"/>
                </a:solidFill>
                <a:ea typeface="仿宋_GB2312" pitchFamily="49" charset="-122"/>
              </a:rPr>
              <a:t>变量</a:t>
            </a:r>
            <a:r>
              <a:rPr lang="zh-CN" altLang="en-US" sz="3200" b="1" dirty="0">
                <a:ea typeface="仿宋_GB2312" pitchFamily="49" charset="-122"/>
              </a:rPr>
              <a:t>：数据类型的</a:t>
            </a:r>
            <a:r>
              <a:rPr lang="zh-CN" altLang="en-US" sz="3200" b="1" dirty="0" smtClean="0">
                <a:ea typeface="仿宋_GB2312" pitchFamily="49" charset="-122"/>
              </a:rPr>
              <a:t>实例，在</a:t>
            </a:r>
            <a:r>
              <a:rPr lang="zh-CN" altLang="en-US" sz="3200" b="1" dirty="0">
                <a:ea typeface="仿宋_GB2312" pitchFamily="49" charset="-122"/>
              </a:rPr>
              <a:t>程序执行时可以改变其内容。 </a:t>
            </a:r>
            <a:endParaRPr lang="zh-CN" altLang="en-US" sz="3200" b="1" dirty="0">
              <a:ea typeface="仿宋_GB2312" pitchFamily="49" charset="-122"/>
            </a:endParaRPr>
          </a:p>
        </p:txBody>
      </p:sp>
      <p:sp>
        <p:nvSpPr>
          <p:cNvPr id="4" name="灯片编号占位符 3"/>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8" name="Rectangle 2"/>
          <p:cNvSpPr>
            <a:spLocks noGrp="1" noChangeArrowheads="1"/>
          </p:cNvSpPr>
          <p:nvPr>
            <p:ph type="body" idx="1"/>
          </p:nvPr>
        </p:nvSpPr>
        <p:spPr>
          <a:xfrm>
            <a:off x="1259632" y="1844824"/>
            <a:ext cx="6553200" cy="2286000"/>
          </a:xfrm>
        </p:spPr>
        <p:txBody>
          <a:bodyPr/>
          <a:lstStyle/>
          <a:p>
            <a:pPr>
              <a:spcBef>
                <a:spcPct val="10000"/>
              </a:spcBef>
              <a:buClr>
                <a:srgbClr val="FF6600"/>
              </a:buClr>
              <a:buSzPct val="50000"/>
              <a:buFont typeface="Wingdings" panose="05000000000000000000" pitchFamily="2" charset="2"/>
              <a:buChar char="n"/>
            </a:pPr>
            <a:r>
              <a:rPr lang="en-US" altLang="zh-CN" b="1" dirty="0">
                <a:ea typeface="楷体_GB2312" pitchFamily="49" charset="-122"/>
                <a:hlinkClick r:id="rId1" action="ppaction://hlinksldjump"/>
              </a:rPr>
              <a:t>C++</a:t>
            </a:r>
            <a:r>
              <a:rPr lang="zh-CN" altLang="en-US" b="1" dirty="0">
                <a:ea typeface="楷体_GB2312" pitchFamily="49" charset="-122"/>
                <a:hlinkClick r:id="rId1" action="ppaction://hlinksldjump"/>
              </a:rPr>
              <a:t>语言的概要</a:t>
            </a:r>
            <a:endParaRPr lang="zh-CN" altLang="en-US" b="1" dirty="0">
              <a:ea typeface="楷体_GB2312" pitchFamily="49" charset="-122"/>
            </a:endParaRPr>
          </a:p>
          <a:p>
            <a:pPr>
              <a:spcBef>
                <a:spcPct val="10000"/>
              </a:spcBef>
              <a:buClr>
                <a:srgbClr val="FF6600"/>
              </a:buClr>
              <a:buSzPct val="50000"/>
              <a:buFont typeface="Wingdings" panose="05000000000000000000" pitchFamily="2" charset="2"/>
              <a:buChar char="n"/>
            </a:pPr>
            <a:r>
              <a:rPr lang="zh-CN" altLang="en-US" b="1" dirty="0">
                <a:latin typeface="Arial" panose="020B0604020202020204" pitchFamily="34" charset="0"/>
                <a:ea typeface="楷体_GB2312" pitchFamily="49" charset="-122"/>
                <a:hlinkClick r:id="rId2" action="ppaction://hlinksldjump"/>
              </a:rPr>
              <a:t>类、对象、构造函数与析构函数</a:t>
            </a:r>
            <a:endParaRPr lang="zh-CN" altLang="en-US" b="1" dirty="0">
              <a:latin typeface="Arial" panose="020B0604020202020204" pitchFamily="34" charset="0"/>
              <a:ea typeface="楷体_GB2312" pitchFamily="49" charset="-122"/>
            </a:endParaRPr>
          </a:p>
          <a:p>
            <a:pPr>
              <a:spcBef>
                <a:spcPct val="10000"/>
              </a:spcBef>
              <a:buClr>
                <a:srgbClr val="FF6600"/>
              </a:buClr>
              <a:buSzPct val="50000"/>
              <a:buFont typeface="Wingdings" panose="05000000000000000000" pitchFamily="2" charset="2"/>
              <a:buChar char="n"/>
            </a:pPr>
            <a:r>
              <a:rPr lang="zh-CN" altLang="en-US" b="1" dirty="0">
                <a:solidFill>
                  <a:schemeClr val="hlink"/>
                </a:solidFill>
                <a:latin typeface="楷体_GB2312" pitchFamily="49" charset="-122"/>
                <a:ea typeface="楷体_GB2312" pitchFamily="49" charset="-122"/>
                <a:hlinkClick r:id="rId3" action="ppaction://hlinksldjump"/>
              </a:rPr>
              <a:t>输入</a:t>
            </a:r>
            <a:r>
              <a:rPr lang="en-US" altLang="zh-CN" b="1" dirty="0">
                <a:solidFill>
                  <a:schemeClr val="hlink"/>
                </a:solidFill>
                <a:latin typeface="楷体_GB2312" pitchFamily="49" charset="-122"/>
                <a:ea typeface="楷体_GB2312" pitchFamily="49" charset="-122"/>
                <a:hlinkClick r:id="rId3" action="ppaction://hlinksldjump"/>
              </a:rPr>
              <a:t>/</a:t>
            </a:r>
            <a:r>
              <a:rPr lang="zh-CN" altLang="en-US" b="1" dirty="0">
                <a:solidFill>
                  <a:schemeClr val="hlink"/>
                </a:solidFill>
                <a:latin typeface="楷体_GB2312" pitchFamily="49" charset="-122"/>
                <a:ea typeface="楷体_GB2312" pitchFamily="49" charset="-122"/>
                <a:hlinkClick r:id="rId3" action="ppaction://hlinksldjump"/>
              </a:rPr>
              <a:t>输出</a:t>
            </a:r>
            <a:endParaRPr lang="zh-CN" altLang="en-US" b="1" dirty="0">
              <a:solidFill>
                <a:schemeClr val="hlink"/>
              </a:solidFill>
              <a:latin typeface="楷体_GB2312" pitchFamily="49" charset="-122"/>
              <a:ea typeface="楷体_GB2312" pitchFamily="49" charset="-122"/>
            </a:endParaRPr>
          </a:p>
          <a:p>
            <a:pPr>
              <a:spcBef>
                <a:spcPct val="10000"/>
              </a:spcBef>
              <a:buClr>
                <a:srgbClr val="FF6600"/>
              </a:buClr>
              <a:buSzPct val="50000"/>
              <a:buFont typeface="Wingdings" panose="05000000000000000000" pitchFamily="2" charset="2"/>
              <a:buChar char="n"/>
            </a:pPr>
            <a:r>
              <a:rPr lang="zh-CN" altLang="en-US" b="1" dirty="0">
                <a:latin typeface="Arial" panose="020B0604020202020204" pitchFamily="34" charset="0"/>
                <a:ea typeface="楷体_GB2312" pitchFamily="49" charset="-122"/>
                <a:hlinkClick r:id="rId4" action="ppaction://hlinksldjump"/>
              </a:rPr>
              <a:t>函数、参数传递与函数返回值</a:t>
            </a:r>
            <a:endParaRPr lang="zh-CN" altLang="en-US" b="1" dirty="0">
              <a:latin typeface="Arial" panose="020B0604020202020204" pitchFamily="34" charset="0"/>
              <a:ea typeface="楷体_GB2312" pitchFamily="49" charset="-122"/>
            </a:endParaRPr>
          </a:p>
          <a:p>
            <a:pPr>
              <a:spcBef>
                <a:spcPct val="10000"/>
              </a:spcBef>
              <a:buClr>
                <a:srgbClr val="FF6600"/>
              </a:buClr>
              <a:buSzPct val="50000"/>
              <a:buFont typeface="Wingdings" panose="05000000000000000000" pitchFamily="2" charset="2"/>
              <a:buChar char="n"/>
            </a:pPr>
            <a:r>
              <a:rPr lang="zh-CN" altLang="en-US" b="1" dirty="0">
                <a:latin typeface="Arial" panose="020B0604020202020204" pitchFamily="34" charset="0"/>
                <a:ea typeface="楷体_GB2312" pitchFamily="49" charset="-122"/>
                <a:hlinkClick r:id="rId5" action="ppaction://hlinksldjump"/>
              </a:rPr>
              <a:t>函数名重载与操作符重载</a:t>
            </a:r>
            <a:endParaRPr lang="zh-CN" altLang="en-US" b="1" dirty="0">
              <a:latin typeface="Arial" panose="020B0604020202020204" pitchFamily="34" charset="0"/>
              <a:ea typeface="楷体_GB2312" pitchFamily="49" charset="-122"/>
            </a:endParaRPr>
          </a:p>
          <a:p>
            <a:pPr>
              <a:spcBef>
                <a:spcPct val="10000"/>
              </a:spcBef>
              <a:buClr>
                <a:srgbClr val="FF6600"/>
              </a:buClr>
              <a:buSzPct val="50000"/>
              <a:buFont typeface="Wingdings" panose="05000000000000000000" pitchFamily="2" charset="2"/>
              <a:buChar char="n"/>
            </a:pPr>
            <a:r>
              <a:rPr lang="zh-CN" altLang="en-US" b="1" dirty="0">
                <a:ea typeface="楷体_GB2312" pitchFamily="49" charset="-122"/>
                <a:hlinkClick r:id="rId6" action="ppaction://hlinksldjump"/>
              </a:rPr>
              <a:t>动态存储分配</a:t>
            </a:r>
            <a:endParaRPr lang="zh-CN" altLang="en-US" b="1" dirty="0">
              <a:ea typeface="楷体_GB2312" pitchFamily="49" charset="-122"/>
            </a:endParaRPr>
          </a:p>
          <a:p>
            <a:pPr>
              <a:spcBef>
                <a:spcPct val="10000"/>
              </a:spcBef>
              <a:buClr>
                <a:srgbClr val="FF6600"/>
              </a:buClr>
              <a:buSzPct val="50000"/>
              <a:buFont typeface="Wingdings" panose="05000000000000000000" pitchFamily="2" charset="2"/>
              <a:buChar char="n"/>
            </a:pPr>
            <a:r>
              <a:rPr lang="zh-CN" altLang="en-US" b="1" dirty="0">
                <a:ea typeface="楷体_GB2312" pitchFamily="49" charset="-122"/>
                <a:hlinkClick r:id="rId7" action="ppaction://hlinksldjump"/>
              </a:rPr>
              <a:t>友元函数与内联函数</a:t>
            </a:r>
            <a:endParaRPr lang="zh-CN" altLang="en-US" b="1" dirty="0">
              <a:latin typeface="Arial" panose="020B0604020202020204" pitchFamily="34" charset="0"/>
              <a:ea typeface="楷体_GB2312" pitchFamily="49" charset="-122"/>
              <a:hlinkClick r:id="rId7" action="ppaction://hlinksldjump"/>
            </a:endParaRPr>
          </a:p>
          <a:p>
            <a:pPr>
              <a:spcBef>
                <a:spcPct val="10000"/>
              </a:spcBef>
              <a:buClr>
                <a:srgbClr val="FF6600"/>
              </a:buClr>
              <a:buSzPct val="50000"/>
              <a:buFont typeface="Wingdings" panose="05000000000000000000" pitchFamily="2" charset="2"/>
              <a:buChar char="n"/>
            </a:pPr>
            <a:r>
              <a:rPr lang="zh-CN" altLang="en-US" b="1" dirty="0">
                <a:latin typeface="Arial" panose="020B0604020202020204" pitchFamily="34" charset="0"/>
                <a:ea typeface="楷体_GB2312" pitchFamily="49" charset="-122"/>
                <a:hlinkClick r:id="rId8" action="ppaction://hlinksldjump"/>
              </a:rPr>
              <a:t>结构、联合与类</a:t>
            </a:r>
            <a:endParaRPr lang="zh-CN" altLang="en-US" b="1" dirty="0">
              <a:latin typeface="Arial" panose="020B0604020202020204" pitchFamily="34" charset="0"/>
              <a:ea typeface="楷体_GB2312" pitchFamily="49" charset="-122"/>
              <a:hlinkClick r:id="rId8" action="ppaction://hlinksldjump"/>
            </a:endParaRPr>
          </a:p>
        </p:txBody>
      </p:sp>
      <p:sp>
        <p:nvSpPr>
          <p:cNvPr id="116739" name="WordArt 3"/>
          <p:cNvSpPr>
            <a:spLocks noChangeArrowheads="1" noChangeShapeType="1" noTextEdit="1"/>
          </p:cNvSpPr>
          <p:nvPr/>
        </p:nvSpPr>
        <p:spPr bwMode="auto">
          <a:xfrm>
            <a:off x="2987824" y="908720"/>
            <a:ext cx="4495800" cy="762000"/>
          </a:xfrm>
          <a:prstGeom prst="rect">
            <a:avLst/>
          </a:prstGeom>
        </p:spPr>
        <p:txBody>
          <a:bodyPr wrap="none" fromWordArt="1">
            <a:prstTxWarp prst="textSlantUp">
              <a:avLst>
                <a:gd name="adj" fmla="val 0"/>
              </a:avLst>
            </a:prstTxWarp>
          </a:bodyPr>
          <a:lstStyle/>
          <a:p>
            <a:pPr algn="ctr"/>
            <a:r>
              <a:rPr lang="zh-CN" altLang="en-US" sz="4400" b="1" kern="10" dirty="0">
                <a:ln w="9525">
                  <a:solidFill>
                    <a:srgbClr val="CC99FF"/>
                  </a:solidFill>
                  <a:round/>
                </a:ln>
                <a:gradFill rotWithShape="0">
                  <a:gsLst>
                    <a:gs pos="0">
                      <a:srgbClr val="6600CC"/>
                    </a:gs>
                    <a:gs pos="100000">
                      <a:srgbClr val="CC00CC"/>
                    </a:gs>
                  </a:gsLst>
                  <a:lin ang="5400000" scaled="1"/>
                </a:gradFill>
                <a:effectLst>
                  <a:outerShdw dist="53882" dir="2700000" algn="ctr" rotWithShape="0">
                    <a:srgbClr val="9999FF"/>
                  </a:outerShdw>
                </a:effectLst>
                <a:latin typeface="隶书" panose="02010509060101010101" charset="-122"/>
                <a:ea typeface="隶书" panose="02010509060101010101" charset="-122"/>
              </a:rPr>
              <a:t>编程简介</a:t>
            </a:r>
            <a:endParaRPr lang="zh-CN" altLang="en-US" sz="4400" b="1" kern="10" dirty="0">
              <a:ln w="9525">
                <a:solidFill>
                  <a:srgbClr val="CC99FF"/>
                </a:solidFill>
                <a:round/>
              </a:ln>
              <a:gradFill rotWithShape="0">
                <a:gsLst>
                  <a:gs pos="0">
                    <a:srgbClr val="6600CC"/>
                  </a:gs>
                  <a:gs pos="100000">
                    <a:srgbClr val="CC00CC"/>
                  </a:gs>
                </a:gsLst>
                <a:lin ang="5400000" scaled="1"/>
              </a:gradFill>
              <a:effectLst>
                <a:outerShdw dist="53882" dir="2700000" algn="ctr" rotWithShape="0">
                  <a:srgbClr val="9999FF"/>
                </a:outerShdw>
              </a:effectLst>
              <a:latin typeface="隶书" panose="02010509060101010101" charset="-122"/>
              <a:ea typeface="隶书" panose="02010509060101010101" charset="-122"/>
            </a:endParaRPr>
          </a:p>
        </p:txBody>
      </p:sp>
      <p:sp>
        <p:nvSpPr>
          <p:cNvPr id="116741" name="WordArt 5"/>
          <p:cNvSpPr>
            <a:spLocks noChangeArrowheads="1" noChangeShapeType="1" noTextEdit="1"/>
          </p:cNvSpPr>
          <p:nvPr/>
        </p:nvSpPr>
        <p:spPr bwMode="auto">
          <a:xfrm>
            <a:off x="1336824" y="984920"/>
            <a:ext cx="1422400" cy="609600"/>
          </a:xfrm>
          <a:prstGeom prst="rect">
            <a:avLst/>
          </a:prstGeom>
        </p:spPr>
        <p:txBody>
          <a:bodyPr wrap="none" fromWordArt="1">
            <a:prstTxWarp prst="textSlantUp">
              <a:avLst>
                <a:gd name="adj" fmla="val 0"/>
              </a:avLst>
            </a:prstTxWarp>
          </a:bodyPr>
          <a:lstStyle/>
          <a:p>
            <a:pPr algn="ctr"/>
            <a:r>
              <a:rPr lang="en-US" altLang="zh-CN" sz="3600" b="1" kern="10">
                <a:ln w="9525">
                  <a:solidFill>
                    <a:srgbClr val="CC99FF"/>
                  </a:solidFill>
                  <a:round/>
                </a:ln>
                <a:gradFill rotWithShape="0">
                  <a:gsLst>
                    <a:gs pos="0">
                      <a:srgbClr val="6600CC"/>
                    </a:gs>
                    <a:gs pos="100000">
                      <a:srgbClr val="CC00CC"/>
                    </a:gs>
                  </a:gsLst>
                  <a:lin ang="5400000" scaled="1"/>
                </a:gradFill>
                <a:effectLst>
                  <a:outerShdw dist="53882" dir="2700000" algn="ctr" rotWithShape="0">
                    <a:srgbClr val="9999FF"/>
                  </a:outerShdw>
                </a:effectLst>
                <a:latin typeface="Arial" panose="020B0604020202020204"/>
                <a:cs typeface="Arial" panose="020B0604020202020204"/>
              </a:rPr>
              <a:t>C++</a:t>
            </a:r>
            <a:endParaRPr lang="zh-CN" altLang="en-US" sz="3600" b="1" kern="10">
              <a:ln w="9525">
                <a:solidFill>
                  <a:srgbClr val="CC99FF"/>
                </a:solidFill>
                <a:round/>
              </a:ln>
              <a:gradFill rotWithShape="0">
                <a:gsLst>
                  <a:gs pos="0">
                    <a:srgbClr val="6600CC"/>
                  </a:gs>
                  <a:gs pos="100000">
                    <a:srgbClr val="CC00CC"/>
                  </a:gs>
                </a:gsLst>
                <a:lin ang="5400000" scaled="1"/>
              </a:gradFill>
              <a:effectLst>
                <a:outerShdw dist="53882" dir="2700000" algn="ctr" rotWithShape="0">
                  <a:srgbClr val="9999FF"/>
                </a:outerShdw>
              </a:effectLst>
              <a:latin typeface="Arial" panose="020B0604020202020204"/>
              <a:cs typeface="Arial" panose="020B0604020202020204"/>
            </a:endParaRPr>
          </a:p>
        </p:txBody>
      </p:sp>
      <p:sp>
        <p:nvSpPr>
          <p:cNvPr id="5" name="灯片编号占位符 4"/>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split orient="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3251" name="Rectangle 2051"/>
          <p:cNvSpPr>
            <a:spLocks noGrp="1" noChangeArrowheads="1"/>
          </p:cNvSpPr>
          <p:nvPr>
            <p:ph type="body" idx="1"/>
          </p:nvPr>
        </p:nvSpPr>
        <p:spPr>
          <a:xfrm>
            <a:off x="609600" y="533400"/>
            <a:ext cx="7924800" cy="4114800"/>
          </a:xfrm>
        </p:spPr>
        <p:txBody>
          <a:bodyPr/>
          <a:lstStyle/>
          <a:p>
            <a:pPr algn="just">
              <a:buClr>
                <a:srgbClr val="FF6600"/>
              </a:buClr>
              <a:buSzPct val="55000"/>
              <a:buFont typeface="Wingdings" panose="05000000000000000000" pitchFamily="2" charset="2"/>
              <a:buChar char="n"/>
            </a:pPr>
            <a:r>
              <a:rPr lang="en-US" altLang="zh-CN" b="1" dirty="0">
                <a:ea typeface="仿宋_GB2312" pitchFamily="49" charset="-122"/>
              </a:rPr>
              <a:t>C++</a:t>
            </a:r>
            <a:r>
              <a:rPr lang="zh-CN" altLang="en-US" b="1" dirty="0">
                <a:ea typeface="仿宋_GB2312" pitchFamily="49" charset="-122"/>
              </a:rPr>
              <a:t>提供两大类数据类型：</a:t>
            </a:r>
            <a:r>
              <a:rPr lang="zh-CN" altLang="en-US" b="1" dirty="0">
                <a:solidFill>
                  <a:srgbClr val="CC0000"/>
                </a:solidFill>
                <a:ea typeface="仿宋_GB2312" pitchFamily="49" charset="-122"/>
              </a:rPr>
              <a:t>基本数据类型</a:t>
            </a:r>
            <a:r>
              <a:rPr lang="zh-CN" altLang="en-US" b="1" dirty="0">
                <a:ea typeface="仿宋_GB2312" pitchFamily="49" charset="-122"/>
              </a:rPr>
              <a:t>和</a:t>
            </a:r>
            <a:r>
              <a:rPr lang="zh-CN" altLang="en-US" b="1" dirty="0">
                <a:solidFill>
                  <a:srgbClr val="CC0000"/>
                </a:solidFill>
                <a:ea typeface="仿宋_GB2312" pitchFamily="49" charset="-122"/>
              </a:rPr>
              <a:t>复合数据类型</a:t>
            </a:r>
            <a:r>
              <a:rPr lang="zh-CN" altLang="en-US" b="1" dirty="0">
                <a:ea typeface="仿宋_GB2312" pitchFamily="49" charset="-122"/>
              </a:rPr>
              <a:t>。</a:t>
            </a:r>
            <a:endParaRPr lang="zh-CN" altLang="en-US" b="1" dirty="0">
              <a:ea typeface="仿宋_GB2312" pitchFamily="49" charset="-122"/>
            </a:endParaRPr>
          </a:p>
          <a:p>
            <a:pPr algn="just">
              <a:buClr>
                <a:srgbClr val="FF6600"/>
              </a:buClr>
              <a:buSzPct val="55000"/>
              <a:buFont typeface="Wingdings" panose="05000000000000000000" pitchFamily="2" charset="2"/>
              <a:buChar char="n"/>
            </a:pPr>
            <a:r>
              <a:rPr lang="zh-CN" altLang="en-US" b="1" dirty="0">
                <a:solidFill>
                  <a:srgbClr val="CC0000"/>
                </a:solidFill>
                <a:ea typeface="仿宋_GB2312" pitchFamily="49" charset="-122"/>
              </a:rPr>
              <a:t>基本数据类型</a:t>
            </a:r>
            <a:r>
              <a:rPr lang="zh-CN" altLang="en-US" b="1" dirty="0">
                <a:ea typeface="仿宋_GB2312" pitchFamily="49" charset="-122"/>
              </a:rPr>
              <a:t>有 </a:t>
            </a:r>
            <a:r>
              <a:rPr lang="en-US" altLang="zh-CN" b="1" dirty="0">
                <a:ea typeface="仿宋_GB2312" pitchFamily="49" charset="-122"/>
              </a:rPr>
              <a:t>5 </a:t>
            </a:r>
            <a:r>
              <a:rPr lang="zh-CN" altLang="en-US" b="1" dirty="0">
                <a:ea typeface="仿宋_GB2312" pitchFamily="49" charset="-122"/>
              </a:rPr>
              <a:t>种：</a:t>
            </a:r>
            <a:r>
              <a:rPr lang="zh-CN" altLang="en-US" b="1" dirty="0">
                <a:solidFill>
                  <a:srgbClr val="006600"/>
                </a:solidFill>
                <a:ea typeface="仿宋_GB2312" pitchFamily="49" charset="-122"/>
              </a:rPr>
              <a:t>整型</a:t>
            </a:r>
            <a:r>
              <a:rPr lang="en-US" altLang="zh-CN" b="1" dirty="0">
                <a:ea typeface="仿宋_GB2312" pitchFamily="49" charset="-122"/>
              </a:rPr>
              <a:t>(</a:t>
            </a:r>
            <a:r>
              <a:rPr lang="en-US" altLang="zh-CN" b="1" dirty="0" err="1">
                <a:solidFill>
                  <a:srgbClr val="CC0000"/>
                </a:solidFill>
                <a:ea typeface="仿宋_GB2312" pitchFamily="49" charset="-122"/>
              </a:rPr>
              <a:t>int</a:t>
            </a:r>
            <a:r>
              <a:rPr lang="en-US" altLang="zh-CN" b="1" dirty="0">
                <a:ea typeface="仿宋_GB2312" pitchFamily="49" charset="-122"/>
              </a:rPr>
              <a:t>)</a:t>
            </a:r>
            <a:r>
              <a:rPr lang="zh-CN" altLang="en-US" b="1" dirty="0">
                <a:ea typeface="仿宋_GB2312" pitchFamily="49" charset="-122"/>
              </a:rPr>
              <a:t>、</a:t>
            </a:r>
            <a:r>
              <a:rPr lang="zh-CN" altLang="en-US" b="1" dirty="0">
                <a:solidFill>
                  <a:srgbClr val="006600"/>
                </a:solidFill>
                <a:ea typeface="仿宋_GB2312" pitchFamily="49" charset="-122"/>
              </a:rPr>
              <a:t>浮点型</a:t>
            </a:r>
            <a:r>
              <a:rPr lang="en-US" altLang="zh-CN" b="1" dirty="0">
                <a:ea typeface="仿宋_GB2312" pitchFamily="49" charset="-122"/>
              </a:rPr>
              <a:t>(</a:t>
            </a:r>
            <a:r>
              <a:rPr lang="en-US" altLang="zh-CN" b="1" dirty="0">
                <a:solidFill>
                  <a:srgbClr val="CC0000"/>
                </a:solidFill>
                <a:ea typeface="仿宋_GB2312" pitchFamily="49" charset="-122"/>
              </a:rPr>
              <a:t>float</a:t>
            </a:r>
            <a:r>
              <a:rPr lang="en-US" altLang="zh-CN" b="1" dirty="0">
                <a:ea typeface="仿宋_GB2312" pitchFamily="49" charset="-122"/>
              </a:rPr>
              <a:t>)</a:t>
            </a:r>
            <a:r>
              <a:rPr lang="zh-CN" altLang="en-US" b="1" dirty="0">
                <a:ea typeface="仿宋_GB2312" pitchFamily="49" charset="-122"/>
              </a:rPr>
              <a:t>、</a:t>
            </a:r>
            <a:r>
              <a:rPr lang="zh-CN" altLang="en-US" b="1" dirty="0">
                <a:solidFill>
                  <a:srgbClr val="006600"/>
                </a:solidFill>
                <a:ea typeface="仿宋_GB2312" pitchFamily="49" charset="-122"/>
              </a:rPr>
              <a:t>字符型</a:t>
            </a:r>
            <a:r>
              <a:rPr lang="en-US" altLang="zh-CN" b="1" dirty="0">
                <a:ea typeface="仿宋_GB2312" pitchFamily="49" charset="-122"/>
              </a:rPr>
              <a:t>(</a:t>
            </a:r>
            <a:r>
              <a:rPr lang="en-US" altLang="zh-CN" b="1" dirty="0">
                <a:solidFill>
                  <a:srgbClr val="CC0000"/>
                </a:solidFill>
                <a:ea typeface="仿宋_GB2312" pitchFamily="49" charset="-122"/>
              </a:rPr>
              <a:t>char</a:t>
            </a:r>
            <a:r>
              <a:rPr lang="en-US" altLang="zh-CN" b="1" dirty="0">
                <a:ea typeface="仿宋_GB2312" pitchFamily="49" charset="-122"/>
              </a:rPr>
              <a:t>)</a:t>
            </a:r>
            <a:r>
              <a:rPr lang="zh-CN" altLang="en-US" b="1" dirty="0">
                <a:ea typeface="仿宋_GB2312" pitchFamily="49" charset="-122"/>
              </a:rPr>
              <a:t>、</a:t>
            </a:r>
            <a:r>
              <a:rPr lang="zh-CN" altLang="en-US" b="1" dirty="0">
                <a:solidFill>
                  <a:srgbClr val="006600"/>
                </a:solidFill>
                <a:ea typeface="仿宋_GB2312" pitchFamily="49" charset="-122"/>
              </a:rPr>
              <a:t>双精度浮点型</a:t>
            </a:r>
            <a:r>
              <a:rPr lang="en-US" altLang="zh-CN" b="1" dirty="0">
                <a:ea typeface="仿宋_GB2312" pitchFamily="49" charset="-122"/>
              </a:rPr>
              <a:t>(</a:t>
            </a:r>
            <a:r>
              <a:rPr lang="en-US" altLang="zh-CN" b="1" dirty="0">
                <a:solidFill>
                  <a:srgbClr val="CC0000"/>
                </a:solidFill>
                <a:ea typeface="仿宋_GB2312" pitchFamily="49" charset="-122"/>
              </a:rPr>
              <a:t>double</a:t>
            </a:r>
            <a:r>
              <a:rPr lang="en-US" altLang="zh-CN" b="1" dirty="0">
                <a:ea typeface="仿宋_GB2312" pitchFamily="49" charset="-122"/>
              </a:rPr>
              <a:t>)</a:t>
            </a:r>
            <a:r>
              <a:rPr lang="zh-CN" altLang="en-US" b="1" dirty="0">
                <a:ea typeface="仿宋_GB2312" pitchFamily="49" charset="-122"/>
              </a:rPr>
              <a:t>和</a:t>
            </a:r>
            <a:r>
              <a:rPr lang="zh-CN" altLang="en-US" b="1" dirty="0">
                <a:solidFill>
                  <a:srgbClr val="006600"/>
                </a:solidFill>
                <a:ea typeface="仿宋_GB2312" pitchFamily="49" charset="-122"/>
              </a:rPr>
              <a:t>无值</a:t>
            </a:r>
            <a:r>
              <a:rPr lang="en-US" altLang="zh-CN" b="1" dirty="0">
                <a:ea typeface="仿宋_GB2312" pitchFamily="49" charset="-122"/>
              </a:rPr>
              <a:t>(</a:t>
            </a:r>
            <a:r>
              <a:rPr lang="en-US" altLang="zh-CN" b="1" dirty="0">
                <a:solidFill>
                  <a:srgbClr val="CC0000"/>
                </a:solidFill>
                <a:ea typeface="仿宋_GB2312" pitchFamily="49" charset="-122"/>
              </a:rPr>
              <a:t>void</a:t>
            </a:r>
            <a:r>
              <a:rPr lang="en-US" altLang="zh-CN" b="1" dirty="0">
                <a:ea typeface="仿宋_GB2312" pitchFamily="49" charset="-122"/>
              </a:rPr>
              <a:t>)</a:t>
            </a:r>
            <a:r>
              <a:rPr lang="zh-CN" altLang="en-US" b="1" dirty="0">
                <a:ea typeface="仿宋_GB2312" pitchFamily="49" charset="-122"/>
              </a:rPr>
              <a:t>。</a:t>
            </a:r>
            <a:endParaRPr lang="zh-CN" altLang="en-US" b="1" dirty="0">
              <a:ea typeface="仿宋_GB2312" pitchFamily="49" charset="-122"/>
            </a:endParaRPr>
          </a:p>
          <a:p>
            <a:pPr algn="just">
              <a:buClr>
                <a:srgbClr val="FF6600"/>
              </a:buClr>
              <a:buSzPct val="55000"/>
              <a:buFont typeface="Wingdings" panose="05000000000000000000" pitchFamily="2" charset="2"/>
              <a:buChar char="n"/>
            </a:pPr>
            <a:r>
              <a:rPr lang="zh-CN" altLang="en-US" b="1" dirty="0">
                <a:solidFill>
                  <a:srgbClr val="CC0000"/>
                </a:solidFill>
                <a:ea typeface="仿宋_GB2312" pitchFamily="49" charset="-122"/>
              </a:rPr>
              <a:t>复合数据类型</a:t>
            </a:r>
            <a:r>
              <a:rPr lang="zh-CN" altLang="en-US" b="1" dirty="0">
                <a:ea typeface="仿宋_GB2312" pitchFamily="49" charset="-122"/>
              </a:rPr>
              <a:t>包括</a:t>
            </a:r>
            <a:r>
              <a:rPr lang="zh-CN" altLang="en-US" b="1" dirty="0" smtClean="0">
                <a:solidFill>
                  <a:srgbClr val="006600"/>
                </a:solidFill>
                <a:ea typeface="仿宋_GB2312" pitchFamily="49" charset="-122"/>
              </a:rPr>
              <a:t>结构</a:t>
            </a:r>
            <a:r>
              <a:rPr lang="en-US" altLang="zh-CN" b="1" dirty="0" smtClean="0">
                <a:ea typeface="仿宋_GB2312" pitchFamily="49" charset="-122"/>
              </a:rPr>
              <a:t>(</a:t>
            </a:r>
            <a:r>
              <a:rPr lang="en-US" altLang="zh-CN" b="1" dirty="0" err="1">
                <a:solidFill>
                  <a:srgbClr val="CC0000"/>
                </a:solidFill>
                <a:ea typeface="仿宋_GB2312" pitchFamily="49" charset="-122"/>
              </a:rPr>
              <a:t>struct</a:t>
            </a:r>
            <a:r>
              <a:rPr lang="en-US" altLang="zh-CN" b="1" dirty="0">
                <a:ea typeface="仿宋_GB2312" pitchFamily="49" charset="-122"/>
              </a:rPr>
              <a:t>)</a:t>
            </a:r>
            <a:r>
              <a:rPr lang="zh-CN" altLang="en-US" b="1" dirty="0">
                <a:ea typeface="仿宋_GB2312" pitchFamily="49" charset="-122"/>
              </a:rPr>
              <a:t>、</a:t>
            </a:r>
            <a:r>
              <a:rPr lang="zh-CN" altLang="en-US" b="1" dirty="0">
                <a:solidFill>
                  <a:srgbClr val="006600"/>
                </a:solidFill>
                <a:ea typeface="仿宋_GB2312" pitchFamily="49" charset="-122"/>
              </a:rPr>
              <a:t>联合</a:t>
            </a:r>
            <a:r>
              <a:rPr lang="en-US" altLang="zh-CN" b="1" dirty="0">
                <a:ea typeface="仿宋_GB2312" pitchFamily="49" charset="-122"/>
              </a:rPr>
              <a:t>(</a:t>
            </a:r>
            <a:r>
              <a:rPr lang="en-US" altLang="zh-CN" b="1" dirty="0">
                <a:solidFill>
                  <a:srgbClr val="CC0000"/>
                </a:solidFill>
                <a:ea typeface="仿宋_GB2312" pitchFamily="49" charset="-122"/>
              </a:rPr>
              <a:t>union</a:t>
            </a:r>
            <a:r>
              <a:rPr lang="en-US" altLang="zh-CN" b="1" dirty="0">
                <a:ea typeface="仿宋_GB2312" pitchFamily="49" charset="-122"/>
              </a:rPr>
              <a:t>)</a:t>
            </a:r>
            <a:r>
              <a:rPr lang="zh-CN" altLang="en-US" b="1" dirty="0">
                <a:ea typeface="仿宋_GB2312" pitchFamily="49" charset="-122"/>
              </a:rPr>
              <a:t>、</a:t>
            </a:r>
            <a:r>
              <a:rPr lang="zh-CN" altLang="en-US" b="1" dirty="0">
                <a:solidFill>
                  <a:srgbClr val="006600"/>
                </a:solidFill>
                <a:ea typeface="仿宋_GB2312" pitchFamily="49" charset="-122"/>
              </a:rPr>
              <a:t>位域</a:t>
            </a:r>
            <a:r>
              <a:rPr lang="zh-CN" altLang="en-US" b="1" dirty="0">
                <a:ea typeface="仿宋_GB2312" pitchFamily="49" charset="-122"/>
              </a:rPr>
              <a:t>、</a:t>
            </a:r>
            <a:r>
              <a:rPr lang="zh-CN" altLang="en-US" b="1" dirty="0">
                <a:solidFill>
                  <a:srgbClr val="006600"/>
                </a:solidFill>
                <a:ea typeface="仿宋_GB2312" pitchFamily="49" charset="-122"/>
              </a:rPr>
              <a:t>枚举</a:t>
            </a:r>
            <a:r>
              <a:rPr lang="en-US" altLang="zh-CN" b="1" dirty="0">
                <a:ea typeface="仿宋_GB2312" pitchFamily="49" charset="-122"/>
              </a:rPr>
              <a:t>(</a:t>
            </a:r>
            <a:r>
              <a:rPr lang="en-US" altLang="zh-CN" b="1" dirty="0" err="1">
                <a:solidFill>
                  <a:srgbClr val="CC0000"/>
                </a:solidFill>
                <a:ea typeface="仿宋_GB2312" pitchFamily="49" charset="-122"/>
              </a:rPr>
              <a:t>enum</a:t>
            </a:r>
            <a:r>
              <a:rPr lang="en-US" altLang="zh-CN" b="1" dirty="0">
                <a:ea typeface="仿宋_GB2312" pitchFamily="49" charset="-122"/>
              </a:rPr>
              <a:t>)</a:t>
            </a:r>
            <a:r>
              <a:rPr lang="zh-CN" altLang="en-US" b="1" dirty="0">
                <a:ea typeface="仿宋_GB2312" pitchFamily="49" charset="-122"/>
              </a:rPr>
              <a:t>、</a:t>
            </a:r>
            <a:r>
              <a:rPr lang="zh-CN" altLang="en-US" b="1" dirty="0">
                <a:solidFill>
                  <a:srgbClr val="006600"/>
                </a:solidFill>
                <a:ea typeface="仿宋_GB2312" pitchFamily="49" charset="-122"/>
              </a:rPr>
              <a:t>类</a:t>
            </a:r>
            <a:r>
              <a:rPr lang="en-US" altLang="zh-CN" b="1" dirty="0">
                <a:ea typeface="仿宋_GB2312" pitchFamily="49" charset="-122"/>
              </a:rPr>
              <a:t>(</a:t>
            </a:r>
            <a:r>
              <a:rPr lang="en-US" altLang="zh-CN" b="1" dirty="0">
                <a:solidFill>
                  <a:srgbClr val="CC0000"/>
                </a:solidFill>
                <a:ea typeface="仿宋_GB2312" pitchFamily="49" charset="-122"/>
              </a:rPr>
              <a:t>class</a:t>
            </a:r>
            <a:r>
              <a:rPr lang="en-US" altLang="zh-CN" b="1" dirty="0">
                <a:ea typeface="仿宋_GB2312" pitchFamily="49" charset="-122"/>
              </a:rPr>
              <a:t>)</a:t>
            </a:r>
            <a:r>
              <a:rPr lang="zh-CN" altLang="en-US" b="1" dirty="0">
                <a:ea typeface="仿宋_GB2312" pitchFamily="49" charset="-122"/>
              </a:rPr>
              <a:t>和</a:t>
            </a:r>
            <a:r>
              <a:rPr lang="zh-CN" altLang="en-US" b="1" dirty="0">
                <a:solidFill>
                  <a:srgbClr val="006600"/>
                </a:solidFill>
                <a:ea typeface="仿宋_GB2312" pitchFamily="49" charset="-122"/>
              </a:rPr>
              <a:t>用户自定义类型</a:t>
            </a:r>
            <a:r>
              <a:rPr lang="zh-CN" altLang="en-US" b="1" dirty="0">
                <a:ea typeface="仿宋_GB2312" pitchFamily="49" charset="-122"/>
              </a:rPr>
              <a:t>。</a:t>
            </a:r>
            <a:endParaRPr lang="zh-CN" altLang="en-US" b="1" dirty="0">
              <a:ea typeface="仿宋_GB2312" pitchFamily="49" charset="-122"/>
            </a:endParaRPr>
          </a:p>
          <a:p>
            <a:pPr algn="just">
              <a:buClr>
                <a:srgbClr val="FF6600"/>
              </a:buClr>
              <a:buSzPct val="55000"/>
              <a:buFont typeface="Wingdings" panose="05000000000000000000" pitchFamily="2" charset="2"/>
              <a:buChar char="n"/>
            </a:pPr>
            <a:r>
              <a:rPr lang="zh-CN" altLang="en-US" b="1" dirty="0" smtClean="0">
                <a:ea typeface="仿宋_GB2312" pitchFamily="49" charset="-122"/>
              </a:rPr>
              <a:t>此外，还有</a:t>
            </a:r>
            <a:r>
              <a:rPr lang="zh-CN" altLang="en-US" b="1" dirty="0">
                <a:ea typeface="仿宋_GB2312" pitchFamily="49" charset="-122"/>
              </a:rPr>
              <a:t>由基本数据类型和复合数据类型引申而来的数据类型，包括</a:t>
            </a:r>
            <a:r>
              <a:rPr lang="zh-CN" altLang="en-US" b="1" dirty="0">
                <a:solidFill>
                  <a:srgbClr val="006600"/>
                </a:solidFill>
                <a:ea typeface="仿宋_GB2312" pitchFamily="49" charset="-122"/>
              </a:rPr>
              <a:t>数组</a:t>
            </a:r>
            <a:r>
              <a:rPr lang="zh-CN" altLang="en-US" b="1" dirty="0">
                <a:ea typeface="仿宋_GB2312" pitchFamily="49" charset="-122"/>
              </a:rPr>
              <a:t>、</a:t>
            </a:r>
            <a:r>
              <a:rPr lang="zh-CN" altLang="en-US" b="1" dirty="0">
                <a:solidFill>
                  <a:srgbClr val="006600"/>
                </a:solidFill>
                <a:ea typeface="仿宋_GB2312" pitchFamily="49" charset="-122"/>
              </a:rPr>
              <a:t>指针</a:t>
            </a:r>
            <a:r>
              <a:rPr lang="zh-CN" altLang="en-US" b="1" dirty="0">
                <a:ea typeface="仿宋_GB2312" pitchFamily="49" charset="-122"/>
              </a:rPr>
              <a:t>、</a:t>
            </a:r>
            <a:r>
              <a:rPr lang="zh-CN" altLang="en-US" b="1" dirty="0">
                <a:solidFill>
                  <a:srgbClr val="006600"/>
                </a:solidFill>
                <a:ea typeface="仿宋_GB2312" pitchFamily="49" charset="-122"/>
              </a:rPr>
              <a:t>引用</a:t>
            </a:r>
            <a:r>
              <a:rPr lang="zh-CN" altLang="en-US" b="1" dirty="0">
                <a:ea typeface="仿宋_GB2312" pitchFamily="49" charset="-122"/>
              </a:rPr>
              <a:t>等。</a:t>
            </a:r>
            <a:endParaRPr lang="zh-CN" altLang="en-US" b="1" dirty="0"/>
          </a:p>
        </p:txBody>
      </p:sp>
      <p:sp>
        <p:nvSpPr>
          <p:cNvPr id="3" name="灯片编号占位符 2"/>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1219" name="Rectangle 3"/>
          <p:cNvSpPr>
            <a:spLocks noGrp="1" noChangeArrowheads="1"/>
          </p:cNvSpPr>
          <p:nvPr>
            <p:ph type="body" idx="1"/>
          </p:nvPr>
        </p:nvSpPr>
        <p:spPr>
          <a:xfrm>
            <a:off x="395288" y="765175"/>
            <a:ext cx="8305800" cy="4114800"/>
          </a:xfrm>
        </p:spPr>
        <p:txBody>
          <a:bodyPr/>
          <a:lstStyle/>
          <a:p>
            <a:pPr lvl="1">
              <a:lnSpc>
                <a:spcPct val="110000"/>
              </a:lnSpc>
              <a:spcBef>
                <a:spcPct val="0"/>
              </a:spcBef>
              <a:buClr>
                <a:srgbClr val="009900"/>
              </a:buClr>
              <a:buSzPct val="50000"/>
              <a:buFont typeface="Wingdings" panose="05000000000000000000" pitchFamily="2" charset="2"/>
              <a:buChar char="u"/>
            </a:pPr>
            <a:r>
              <a:rPr lang="zh-CN" altLang="en-US" b="1" dirty="0">
                <a:solidFill>
                  <a:srgbClr val="990033"/>
                </a:solidFill>
                <a:ea typeface="仿宋_GB2312" pitchFamily="49" charset="-122"/>
              </a:rPr>
              <a:t>枚举</a:t>
            </a:r>
            <a:r>
              <a:rPr lang="zh-CN" altLang="en-US" b="1" dirty="0">
                <a:ea typeface="仿宋_GB2312" pitchFamily="49" charset="-122"/>
              </a:rPr>
              <a:t>：是声明一个整型常数序列的方式。例如</a:t>
            </a:r>
            <a:r>
              <a:rPr lang="en-US" altLang="zh-CN" b="1" dirty="0">
                <a:ea typeface="仿宋_GB2312" pitchFamily="49" charset="-122"/>
              </a:rPr>
              <a:t>, </a:t>
            </a:r>
            <a:r>
              <a:rPr lang="zh-CN" altLang="en-US" b="1" dirty="0">
                <a:ea typeface="仿宋_GB2312" pitchFamily="49" charset="-122"/>
              </a:rPr>
              <a:t>在程序开头做如下声明</a:t>
            </a:r>
            <a:endParaRPr lang="zh-CN" altLang="en-US" b="1" dirty="0">
              <a:ea typeface="仿宋_GB2312" pitchFamily="49" charset="-122"/>
            </a:endParaRPr>
          </a:p>
          <a:p>
            <a:pPr lvl="1">
              <a:lnSpc>
                <a:spcPct val="110000"/>
              </a:lnSpc>
              <a:spcBef>
                <a:spcPct val="0"/>
              </a:spcBef>
              <a:buClr>
                <a:srgbClr val="009900"/>
              </a:buClr>
              <a:buSzPct val="50000"/>
              <a:buFont typeface="Wingdings" panose="05000000000000000000" pitchFamily="2" charset="2"/>
              <a:buNone/>
            </a:pPr>
            <a:r>
              <a:rPr lang="zh-CN" altLang="en-US" b="1" dirty="0">
                <a:ea typeface="仿宋_GB2312" pitchFamily="49" charset="-122"/>
              </a:rPr>
              <a:t>      </a:t>
            </a:r>
            <a:r>
              <a:rPr lang="en-US" altLang="zh-CN" b="1" dirty="0" err="1">
                <a:solidFill>
                  <a:schemeClr val="tx2"/>
                </a:solidFill>
                <a:ea typeface="仿宋_GB2312" pitchFamily="49" charset="-122"/>
              </a:rPr>
              <a:t>enum</a:t>
            </a:r>
            <a:r>
              <a:rPr lang="en-US" altLang="zh-CN" b="1" dirty="0">
                <a:solidFill>
                  <a:schemeClr val="tx2"/>
                </a:solidFill>
                <a:ea typeface="仿宋_GB2312" pitchFamily="49" charset="-122"/>
              </a:rPr>
              <a:t> Boolean </a:t>
            </a:r>
            <a:r>
              <a:rPr lang="en-US" altLang="zh-CN" b="1" dirty="0" smtClean="0">
                <a:solidFill>
                  <a:schemeClr val="tx2"/>
                </a:solidFill>
                <a:ea typeface="仿宋_GB2312" pitchFamily="49" charset="-122"/>
              </a:rPr>
              <a:t>{FALSE</a:t>
            </a:r>
            <a:r>
              <a:rPr lang="en-US" altLang="zh-CN" b="1" dirty="0">
                <a:solidFill>
                  <a:schemeClr val="tx2"/>
                </a:solidFill>
                <a:ea typeface="仿宋_GB2312" pitchFamily="49" charset="-122"/>
              </a:rPr>
              <a:t>, </a:t>
            </a:r>
            <a:r>
              <a:rPr lang="en-US" altLang="zh-CN" b="1" dirty="0" smtClean="0">
                <a:solidFill>
                  <a:schemeClr val="tx2"/>
                </a:solidFill>
                <a:ea typeface="仿宋_GB2312" pitchFamily="49" charset="-122"/>
              </a:rPr>
              <a:t>TRUE}</a:t>
            </a:r>
            <a:endParaRPr lang="en-US" altLang="zh-CN" b="1" dirty="0">
              <a:ea typeface="仿宋_GB2312" pitchFamily="49" charset="-122"/>
            </a:endParaRPr>
          </a:p>
          <a:p>
            <a:pPr lvl="1">
              <a:lnSpc>
                <a:spcPct val="110000"/>
              </a:lnSpc>
              <a:spcBef>
                <a:spcPct val="0"/>
              </a:spcBef>
              <a:buClr>
                <a:srgbClr val="009900"/>
              </a:buClr>
              <a:buSzPct val="50000"/>
              <a:buFont typeface="Wingdings" panose="05000000000000000000" pitchFamily="2" charset="2"/>
              <a:buNone/>
            </a:pPr>
            <a:r>
              <a:rPr lang="en-US" altLang="zh-CN" b="1" dirty="0">
                <a:ea typeface="仿宋_GB2312" pitchFamily="49" charset="-122"/>
              </a:rPr>
              <a:t>   </a:t>
            </a:r>
            <a:r>
              <a:rPr lang="zh-CN" altLang="en-US" b="1" dirty="0">
                <a:ea typeface="仿宋_GB2312" pitchFamily="49" charset="-122"/>
              </a:rPr>
              <a:t>则建立一个</a:t>
            </a:r>
            <a:r>
              <a:rPr lang="en-US" altLang="zh-CN" b="1" dirty="0">
                <a:solidFill>
                  <a:schemeClr val="tx2"/>
                </a:solidFill>
                <a:ea typeface="仿宋_GB2312" pitchFamily="49" charset="-122"/>
              </a:rPr>
              <a:t>Boolean</a:t>
            </a:r>
            <a:r>
              <a:rPr lang="zh-CN" altLang="en-US" b="1" dirty="0">
                <a:ea typeface="仿宋_GB2312" pitchFamily="49" charset="-122"/>
              </a:rPr>
              <a:t>类型。</a:t>
            </a:r>
            <a:r>
              <a:rPr lang="en-US" altLang="zh-CN" b="1" dirty="0">
                <a:solidFill>
                  <a:schemeClr val="tx2"/>
                </a:solidFill>
                <a:ea typeface="仿宋_GB2312" pitchFamily="49" charset="-122"/>
              </a:rPr>
              <a:t>FALSE</a:t>
            </a:r>
            <a:r>
              <a:rPr lang="en-US" altLang="zh-CN" b="1" dirty="0">
                <a:ea typeface="仿宋_GB2312" pitchFamily="49" charset="-122"/>
              </a:rPr>
              <a:t>, </a:t>
            </a:r>
            <a:r>
              <a:rPr lang="en-US" altLang="zh-CN" b="1" dirty="0" smtClean="0">
                <a:solidFill>
                  <a:schemeClr val="tx2"/>
                </a:solidFill>
                <a:ea typeface="仿宋_GB2312" pitchFamily="49" charset="-122"/>
              </a:rPr>
              <a:t>TRUE</a:t>
            </a:r>
            <a:r>
              <a:rPr lang="zh-CN" altLang="en-US" b="1" dirty="0" smtClean="0">
                <a:ea typeface="仿宋_GB2312" pitchFamily="49" charset="-122"/>
              </a:rPr>
              <a:t>都是</a:t>
            </a:r>
            <a:r>
              <a:rPr lang="en-US" altLang="zh-CN" b="1" dirty="0">
                <a:solidFill>
                  <a:schemeClr val="tx2"/>
                </a:solidFill>
                <a:ea typeface="仿宋_GB2312" pitchFamily="49" charset="-122"/>
              </a:rPr>
              <a:t>Boolean</a:t>
            </a:r>
            <a:r>
              <a:rPr lang="zh-CN" altLang="en-US" b="1" dirty="0">
                <a:ea typeface="仿宋_GB2312" pitchFamily="49" charset="-122"/>
              </a:rPr>
              <a:t>类型整型常数</a:t>
            </a:r>
            <a:r>
              <a:rPr lang="en-US" altLang="zh-CN" b="1" dirty="0">
                <a:ea typeface="仿宋_GB2312" pitchFamily="49" charset="-122"/>
              </a:rPr>
              <a:t>, </a:t>
            </a:r>
            <a:r>
              <a:rPr lang="zh-CN" altLang="en-US" b="1" dirty="0">
                <a:ea typeface="仿宋_GB2312" pitchFamily="49" charset="-122"/>
              </a:rPr>
              <a:t>默认</a:t>
            </a:r>
            <a:r>
              <a:rPr lang="zh-CN" altLang="en-US" b="1" dirty="0" smtClean="0">
                <a:ea typeface="仿宋_GB2312" pitchFamily="49" charset="-122"/>
              </a:rPr>
              <a:t>值</a:t>
            </a:r>
            <a:r>
              <a:rPr lang="en-US" altLang="zh-CN" b="1" dirty="0" smtClean="0">
                <a:solidFill>
                  <a:schemeClr val="tx2"/>
                </a:solidFill>
                <a:ea typeface="仿宋_GB2312" pitchFamily="49" charset="-122"/>
              </a:rPr>
              <a:t>0</a:t>
            </a:r>
            <a:r>
              <a:rPr lang="zh-CN" altLang="en-US" b="1" dirty="0" smtClean="0">
                <a:ea typeface="仿宋_GB2312" pitchFamily="49" charset="-122"/>
              </a:rPr>
              <a:t>和</a:t>
            </a:r>
            <a:r>
              <a:rPr lang="en-US" altLang="zh-CN" b="1" dirty="0" smtClean="0">
                <a:solidFill>
                  <a:schemeClr val="tx2"/>
                </a:solidFill>
                <a:ea typeface="仿宋_GB2312" pitchFamily="49" charset="-122"/>
              </a:rPr>
              <a:t>1</a:t>
            </a:r>
            <a:r>
              <a:rPr lang="zh-CN" altLang="en-US" b="1" dirty="0" smtClean="0">
                <a:ea typeface="仿宋_GB2312" pitchFamily="49" charset="-122"/>
              </a:rPr>
              <a:t>。</a:t>
            </a:r>
            <a:endParaRPr lang="zh-CN" altLang="en-US" b="1" dirty="0">
              <a:ea typeface="仿宋_GB2312" pitchFamily="49" charset="-122"/>
            </a:endParaRPr>
          </a:p>
          <a:p>
            <a:pPr lvl="1">
              <a:lnSpc>
                <a:spcPct val="110000"/>
              </a:lnSpc>
              <a:spcBef>
                <a:spcPct val="0"/>
              </a:spcBef>
              <a:buClr>
                <a:srgbClr val="009900"/>
              </a:buClr>
              <a:buSzPct val="50000"/>
              <a:buFont typeface="Wingdings" panose="05000000000000000000" pitchFamily="2" charset="2"/>
              <a:buChar char="u"/>
            </a:pPr>
            <a:r>
              <a:rPr lang="zh-CN" altLang="en-US" b="1" dirty="0">
                <a:ea typeface="仿宋_GB2312" pitchFamily="49" charset="-122"/>
              </a:rPr>
              <a:t> </a:t>
            </a:r>
            <a:r>
              <a:rPr lang="zh-CN" altLang="en-US" b="1" dirty="0">
                <a:solidFill>
                  <a:srgbClr val="990033"/>
                </a:solidFill>
                <a:ea typeface="仿宋_GB2312" pitchFamily="49" charset="-122"/>
              </a:rPr>
              <a:t>指针</a:t>
            </a:r>
            <a:r>
              <a:rPr lang="zh-CN" altLang="en-US" b="1" dirty="0">
                <a:ea typeface="仿宋_GB2312" pitchFamily="49" charset="-122"/>
              </a:rPr>
              <a:t>：存放对象的存储地址，例如</a:t>
            </a:r>
            <a:endParaRPr lang="zh-CN" altLang="en-US" b="1" dirty="0">
              <a:ea typeface="仿宋_GB2312" pitchFamily="49" charset="-122"/>
            </a:endParaRPr>
          </a:p>
          <a:p>
            <a:pPr>
              <a:spcBef>
                <a:spcPct val="0"/>
              </a:spcBef>
              <a:buClr>
                <a:srgbClr val="FF6600"/>
              </a:buClr>
              <a:buSzPct val="50000"/>
              <a:buFont typeface="Wingdings" panose="05000000000000000000" pitchFamily="2" charset="2"/>
              <a:buNone/>
            </a:pPr>
            <a:r>
              <a:rPr lang="zh-CN" altLang="en-US" sz="2800" b="1" dirty="0">
                <a:solidFill>
                  <a:schemeClr val="tx2"/>
                </a:solidFill>
              </a:rPr>
              <a:t>        </a:t>
            </a:r>
            <a:r>
              <a:rPr lang="en-US" altLang="zh-CN" sz="2800" b="1" dirty="0" err="1">
                <a:solidFill>
                  <a:schemeClr val="tx2"/>
                </a:solidFill>
              </a:rPr>
              <a:t>int</a:t>
            </a:r>
            <a:r>
              <a:rPr lang="en-US" altLang="zh-CN" sz="2800" dirty="0">
                <a:solidFill>
                  <a:schemeClr val="tx2"/>
                </a:solidFill>
              </a:rPr>
              <a:t> </a:t>
            </a:r>
            <a:r>
              <a:rPr lang="en-US" altLang="zh-CN" sz="2800" dirty="0" err="1" smtClean="0">
                <a:solidFill>
                  <a:schemeClr val="tx2"/>
                </a:solidFill>
              </a:rPr>
              <a:t>i</a:t>
            </a:r>
            <a:r>
              <a:rPr lang="en-US" altLang="zh-CN" sz="2800" b="1" dirty="0" smtClean="0">
                <a:solidFill>
                  <a:schemeClr val="tx2"/>
                </a:solidFill>
              </a:rPr>
              <a:t>=</a:t>
            </a:r>
            <a:r>
              <a:rPr lang="en-US" altLang="zh-CN" sz="2800" dirty="0" smtClean="0">
                <a:solidFill>
                  <a:schemeClr val="tx2"/>
                </a:solidFill>
              </a:rPr>
              <a:t>5</a:t>
            </a:r>
            <a:r>
              <a:rPr lang="en-US" altLang="zh-CN" sz="2800" b="1" dirty="0">
                <a:solidFill>
                  <a:schemeClr val="tx2"/>
                </a:solidFill>
              </a:rPr>
              <a:t>;</a:t>
            </a:r>
            <a:endParaRPr lang="en-US" altLang="zh-CN" sz="2800" b="1" dirty="0">
              <a:solidFill>
                <a:schemeClr val="tx2"/>
              </a:solidFill>
            </a:endParaRPr>
          </a:p>
          <a:p>
            <a:pPr>
              <a:spcBef>
                <a:spcPct val="0"/>
              </a:spcBef>
              <a:buClr>
                <a:srgbClr val="FF6600"/>
              </a:buClr>
              <a:buSzPct val="50000"/>
              <a:buFont typeface="Wingdings" panose="05000000000000000000" pitchFamily="2" charset="2"/>
              <a:buNone/>
            </a:pPr>
            <a:r>
              <a:rPr lang="en-US" altLang="zh-CN" sz="2800" b="1" dirty="0">
                <a:solidFill>
                  <a:schemeClr val="tx2"/>
                </a:solidFill>
              </a:rPr>
              <a:t>        </a:t>
            </a:r>
            <a:r>
              <a:rPr lang="en-US" altLang="zh-CN" sz="2800" b="1" dirty="0" err="1">
                <a:solidFill>
                  <a:schemeClr val="tx2"/>
                </a:solidFill>
              </a:rPr>
              <a:t>int</a:t>
            </a:r>
            <a:r>
              <a:rPr lang="en-US" altLang="zh-CN" sz="2800" dirty="0">
                <a:solidFill>
                  <a:schemeClr val="tx2"/>
                </a:solidFill>
              </a:rPr>
              <a:t> </a:t>
            </a:r>
            <a:r>
              <a:rPr lang="en-US" altLang="zh-CN" sz="2800" b="1" dirty="0">
                <a:solidFill>
                  <a:schemeClr val="tx2"/>
                </a:solidFill>
              </a:rPr>
              <a:t>*</a:t>
            </a:r>
            <a:r>
              <a:rPr lang="en-US" altLang="zh-CN" sz="2800" dirty="0" err="1">
                <a:solidFill>
                  <a:schemeClr val="tx2"/>
                </a:solidFill>
              </a:rPr>
              <a:t>np</a:t>
            </a:r>
            <a:r>
              <a:rPr lang="en-US" altLang="zh-CN" sz="2800" b="1" dirty="0">
                <a:solidFill>
                  <a:schemeClr val="tx2"/>
                </a:solidFill>
              </a:rPr>
              <a:t>;  </a:t>
            </a:r>
            <a:r>
              <a:rPr lang="en-US" altLang="zh-CN" sz="2800" b="1" dirty="0" smtClean="0">
                <a:solidFill>
                  <a:schemeClr val="tx2"/>
                </a:solidFill>
              </a:rPr>
              <a:t>  </a:t>
            </a:r>
            <a:r>
              <a:rPr lang="en-US" altLang="zh-CN" sz="2800" b="1" dirty="0" smtClean="0">
                <a:solidFill>
                  <a:srgbClr val="009900"/>
                </a:solidFill>
              </a:rPr>
              <a:t>//</a:t>
            </a:r>
            <a:r>
              <a:rPr lang="en-US" altLang="zh-CN" sz="2800" dirty="0" err="1">
                <a:solidFill>
                  <a:srgbClr val="009900"/>
                </a:solidFill>
              </a:rPr>
              <a:t>np</a:t>
            </a:r>
            <a:r>
              <a:rPr lang="zh-CN" altLang="en-US" sz="2800" dirty="0">
                <a:solidFill>
                  <a:srgbClr val="009900"/>
                </a:solidFill>
                <a:ea typeface="隶书" panose="02010509060101010101" charset="-122"/>
              </a:rPr>
              <a:t>为一个指向整型量的指针</a:t>
            </a:r>
            <a:endParaRPr lang="zh-CN" altLang="en-US" sz="2800" b="1" dirty="0">
              <a:solidFill>
                <a:schemeClr val="tx2"/>
              </a:solidFill>
            </a:endParaRPr>
          </a:p>
          <a:p>
            <a:pPr>
              <a:spcBef>
                <a:spcPct val="0"/>
              </a:spcBef>
              <a:buClr>
                <a:srgbClr val="FF6600"/>
              </a:buClr>
              <a:buSzPct val="50000"/>
              <a:buFont typeface="Wingdings" panose="05000000000000000000" pitchFamily="2" charset="2"/>
              <a:buNone/>
            </a:pPr>
            <a:r>
              <a:rPr lang="zh-CN" altLang="en-US" sz="2800" dirty="0">
                <a:solidFill>
                  <a:schemeClr val="tx2"/>
                </a:solidFill>
              </a:rPr>
              <a:t>        </a:t>
            </a:r>
            <a:r>
              <a:rPr lang="en-US" altLang="zh-CN" sz="2800" dirty="0" err="1" smtClean="0">
                <a:solidFill>
                  <a:schemeClr val="tx2"/>
                </a:solidFill>
              </a:rPr>
              <a:t>np</a:t>
            </a:r>
            <a:r>
              <a:rPr lang="en-US" altLang="zh-CN" sz="2800" b="1" dirty="0" smtClean="0">
                <a:solidFill>
                  <a:schemeClr val="tx2"/>
                </a:solidFill>
              </a:rPr>
              <a:t>=&amp;</a:t>
            </a:r>
            <a:r>
              <a:rPr lang="en-US" altLang="zh-CN" sz="2800" dirty="0" err="1">
                <a:solidFill>
                  <a:schemeClr val="tx2"/>
                </a:solidFill>
              </a:rPr>
              <a:t>i</a:t>
            </a:r>
            <a:r>
              <a:rPr lang="en-US" altLang="zh-CN" sz="2800" b="1" dirty="0">
                <a:solidFill>
                  <a:schemeClr val="tx2"/>
                </a:solidFill>
              </a:rPr>
              <a:t>;   </a:t>
            </a:r>
            <a:r>
              <a:rPr lang="en-US" altLang="zh-CN" sz="2800" b="1" dirty="0" smtClean="0">
                <a:solidFill>
                  <a:schemeClr val="tx2"/>
                </a:solidFill>
              </a:rPr>
              <a:t>  </a:t>
            </a:r>
            <a:r>
              <a:rPr lang="en-US" altLang="zh-CN" sz="2800" b="1" dirty="0" smtClean="0">
                <a:solidFill>
                  <a:srgbClr val="009900"/>
                </a:solidFill>
              </a:rPr>
              <a:t>//</a:t>
            </a:r>
            <a:r>
              <a:rPr lang="zh-CN" altLang="en-US" sz="2800" dirty="0">
                <a:solidFill>
                  <a:srgbClr val="009900"/>
                </a:solidFill>
                <a:latin typeface="隶书" panose="02010509060101010101" charset="-122"/>
                <a:ea typeface="隶书" panose="02010509060101010101" charset="-122"/>
              </a:rPr>
              <a:t>把整型</a:t>
            </a:r>
            <a:r>
              <a:rPr lang="zh-CN" altLang="en-US" sz="2800" dirty="0" smtClean="0">
                <a:solidFill>
                  <a:srgbClr val="009900"/>
                </a:solidFill>
                <a:latin typeface="隶书" panose="02010509060101010101" charset="-122"/>
                <a:ea typeface="隶书" panose="02010509060101010101" charset="-122"/>
              </a:rPr>
              <a:t>变量</a:t>
            </a:r>
            <a:r>
              <a:rPr lang="en-US" altLang="zh-CN" sz="2800" i="1" dirty="0" err="1" smtClean="0">
                <a:solidFill>
                  <a:srgbClr val="CC0000"/>
                </a:solidFill>
                <a:ea typeface="隶书" panose="02010509060101010101" charset="-122"/>
              </a:rPr>
              <a:t>i</a:t>
            </a:r>
            <a:r>
              <a:rPr lang="zh-CN" altLang="en-US" sz="2800" dirty="0" smtClean="0">
                <a:solidFill>
                  <a:srgbClr val="009900"/>
                </a:solidFill>
                <a:latin typeface="隶书" panose="02010509060101010101" charset="-122"/>
                <a:ea typeface="隶书" panose="02010509060101010101" charset="-122"/>
              </a:rPr>
              <a:t>的</a:t>
            </a:r>
            <a:r>
              <a:rPr lang="zh-CN" altLang="en-US" sz="2800" dirty="0">
                <a:solidFill>
                  <a:srgbClr val="009900"/>
                </a:solidFill>
                <a:latin typeface="隶书" panose="02010509060101010101" charset="-122"/>
                <a:ea typeface="隶书" panose="02010509060101010101" charset="-122"/>
              </a:rPr>
              <a:t>地址赋给它</a:t>
            </a:r>
            <a:endParaRPr lang="zh-CN" altLang="en-US" sz="2800" dirty="0">
              <a:solidFill>
                <a:srgbClr val="009900"/>
              </a:solidFill>
              <a:latin typeface="隶书" panose="02010509060101010101" charset="-122"/>
              <a:ea typeface="隶书" panose="02010509060101010101" charset="-122"/>
            </a:endParaRPr>
          </a:p>
          <a:p>
            <a:pPr>
              <a:spcBef>
                <a:spcPct val="0"/>
              </a:spcBef>
              <a:buClr>
                <a:srgbClr val="FF6600"/>
              </a:buClr>
              <a:buSzPct val="50000"/>
              <a:buFont typeface="Wingdings" panose="05000000000000000000" pitchFamily="2" charset="2"/>
              <a:buNone/>
            </a:pPr>
            <a:r>
              <a:rPr lang="zh-CN" altLang="en-US" sz="2800" dirty="0">
                <a:solidFill>
                  <a:srgbClr val="009900"/>
                </a:solidFill>
                <a:latin typeface="隶书" panose="02010509060101010101" charset="-122"/>
                <a:ea typeface="隶书" panose="02010509060101010101" charset="-122"/>
              </a:rPr>
              <a:t>		       </a:t>
            </a:r>
            <a:r>
              <a:rPr lang="en-US" altLang="zh-CN" sz="2800" b="1" dirty="0" smtClean="0">
                <a:solidFill>
                  <a:srgbClr val="009900"/>
                </a:solidFill>
                <a:ea typeface="隶书" panose="02010509060101010101" charset="-122"/>
              </a:rPr>
              <a:t>//</a:t>
            </a:r>
            <a:r>
              <a:rPr lang="en-US" altLang="zh-CN" sz="2800" dirty="0" err="1" smtClean="0">
                <a:solidFill>
                  <a:srgbClr val="CC0000"/>
                </a:solidFill>
              </a:rPr>
              <a:t>np</a:t>
            </a:r>
            <a:r>
              <a:rPr lang="zh-CN" altLang="en-US" sz="2800" dirty="0" smtClean="0">
                <a:solidFill>
                  <a:srgbClr val="009900"/>
                </a:solidFill>
                <a:ea typeface="隶书" panose="02010509060101010101" charset="-122"/>
              </a:rPr>
              <a:t>成为</a:t>
            </a:r>
            <a:r>
              <a:rPr lang="zh-CN" altLang="en-US" sz="2800" dirty="0">
                <a:solidFill>
                  <a:srgbClr val="009900"/>
                </a:solidFill>
                <a:ea typeface="隶书" panose="02010509060101010101" charset="-122"/>
              </a:rPr>
              <a:t>指向整型</a:t>
            </a:r>
            <a:r>
              <a:rPr lang="zh-CN" altLang="en-US" sz="2800" dirty="0" smtClean="0">
                <a:solidFill>
                  <a:srgbClr val="009900"/>
                </a:solidFill>
                <a:ea typeface="隶书" panose="02010509060101010101" charset="-122"/>
              </a:rPr>
              <a:t>变量</a:t>
            </a:r>
            <a:r>
              <a:rPr lang="en-US" altLang="zh-CN" sz="2800" i="1" dirty="0" err="1" smtClean="0">
                <a:solidFill>
                  <a:srgbClr val="CC0000"/>
                </a:solidFill>
                <a:ea typeface="隶书" panose="02010509060101010101" charset="-122"/>
              </a:rPr>
              <a:t>i</a:t>
            </a:r>
            <a:r>
              <a:rPr lang="zh-CN" altLang="en-US" sz="2800" dirty="0" smtClean="0">
                <a:solidFill>
                  <a:srgbClr val="009900"/>
                </a:solidFill>
                <a:ea typeface="隶书" panose="02010509060101010101" charset="-122"/>
              </a:rPr>
              <a:t>的</a:t>
            </a:r>
            <a:r>
              <a:rPr lang="zh-CN" altLang="en-US" sz="2800" dirty="0">
                <a:solidFill>
                  <a:srgbClr val="009900"/>
                </a:solidFill>
                <a:ea typeface="隶书" panose="02010509060101010101" charset="-122"/>
              </a:rPr>
              <a:t>指针</a:t>
            </a:r>
            <a:endParaRPr lang="zh-CN" altLang="en-US" sz="2800" b="1" dirty="0">
              <a:solidFill>
                <a:srgbClr val="009900"/>
              </a:solidFill>
              <a:ea typeface="隶书" panose="02010509060101010101" charset="-122"/>
            </a:endParaRPr>
          </a:p>
          <a:p>
            <a:pPr>
              <a:spcBef>
                <a:spcPct val="0"/>
              </a:spcBef>
              <a:buClr>
                <a:srgbClr val="FF6600"/>
              </a:buClr>
              <a:buSzPct val="50000"/>
              <a:buFont typeface="Wingdings" panose="05000000000000000000" pitchFamily="2" charset="2"/>
              <a:buNone/>
            </a:pPr>
            <a:r>
              <a:rPr lang="zh-CN" altLang="en-US" sz="2800" b="1" dirty="0">
                <a:solidFill>
                  <a:schemeClr val="tx2"/>
                </a:solidFill>
              </a:rPr>
              <a:t>        </a:t>
            </a:r>
            <a:r>
              <a:rPr lang="en-US" altLang="zh-CN" sz="2800" b="1" dirty="0" err="1">
                <a:solidFill>
                  <a:schemeClr val="tx2"/>
                </a:solidFill>
              </a:rPr>
              <a:t>int</a:t>
            </a:r>
            <a:r>
              <a:rPr lang="en-US" altLang="zh-CN" sz="2800" dirty="0">
                <a:solidFill>
                  <a:schemeClr val="tx2"/>
                </a:solidFill>
              </a:rPr>
              <a:t> </a:t>
            </a:r>
            <a:r>
              <a:rPr lang="en-US" altLang="zh-CN" sz="2800" dirty="0" smtClean="0">
                <a:solidFill>
                  <a:schemeClr val="tx2"/>
                </a:solidFill>
              </a:rPr>
              <a:t>k</a:t>
            </a:r>
            <a:r>
              <a:rPr lang="en-US" altLang="zh-CN" sz="2800" b="1" dirty="0" smtClean="0">
                <a:solidFill>
                  <a:schemeClr val="tx2"/>
                </a:solidFill>
              </a:rPr>
              <a:t>=*</a:t>
            </a:r>
            <a:r>
              <a:rPr lang="en-US" altLang="zh-CN" sz="2800" dirty="0" err="1">
                <a:solidFill>
                  <a:schemeClr val="tx2"/>
                </a:solidFill>
              </a:rPr>
              <a:t>np</a:t>
            </a:r>
            <a:r>
              <a:rPr lang="en-US" altLang="zh-CN" sz="2800" b="1" dirty="0">
                <a:solidFill>
                  <a:schemeClr val="tx2"/>
                </a:solidFill>
              </a:rPr>
              <a:t>; </a:t>
            </a:r>
            <a:r>
              <a:rPr lang="en-US" altLang="zh-CN" sz="2800" b="1" dirty="0">
                <a:solidFill>
                  <a:srgbClr val="009900"/>
                </a:solidFill>
              </a:rPr>
              <a:t>//</a:t>
            </a:r>
            <a:r>
              <a:rPr lang="en-US" altLang="zh-CN" sz="2800" dirty="0">
                <a:solidFill>
                  <a:srgbClr val="CC0000"/>
                </a:solidFill>
              </a:rPr>
              <a:t>k</a:t>
            </a:r>
            <a:r>
              <a:rPr lang="zh-CN" altLang="en-US" sz="2800" dirty="0">
                <a:solidFill>
                  <a:srgbClr val="009900"/>
                </a:solidFill>
                <a:ea typeface="隶书" panose="02010509060101010101" charset="-122"/>
              </a:rPr>
              <a:t>中</a:t>
            </a:r>
            <a:r>
              <a:rPr lang="zh-CN" altLang="en-US" sz="2800" dirty="0" smtClean="0">
                <a:solidFill>
                  <a:srgbClr val="009900"/>
                </a:solidFill>
                <a:ea typeface="隶书" panose="02010509060101010101" charset="-122"/>
              </a:rPr>
              <a:t>存入</a:t>
            </a:r>
            <a:r>
              <a:rPr lang="en-US" altLang="zh-CN" sz="2800" dirty="0" err="1" smtClean="0">
                <a:solidFill>
                  <a:srgbClr val="CC0000"/>
                </a:solidFill>
                <a:ea typeface="隶书" panose="02010509060101010101" charset="-122"/>
              </a:rPr>
              <a:t>np</a:t>
            </a:r>
            <a:r>
              <a:rPr lang="zh-CN" altLang="en-US" sz="2800" dirty="0">
                <a:solidFill>
                  <a:srgbClr val="009900"/>
                </a:solidFill>
                <a:ea typeface="隶书" panose="02010509060101010101" charset="-122"/>
              </a:rPr>
              <a:t>所指地址</a:t>
            </a:r>
            <a:r>
              <a:rPr lang="en-US" altLang="zh-CN" sz="2800" i="1" dirty="0" err="1">
                <a:solidFill>
                  <a:srgbClr val="CC0000"/>
                </a:solidFill>
                <a:ea typeface="隶书" panose="02010509060101010101" charset="-122"/>
              </a:rPr>
              <a:t>i</a:t>
            </a:r>
            <a:r>
              <a:rPr lang="zh-CN" altLang="en-US" sz="2800" dirty="0">
                <a:solidFill>
                  <a:srgbClr val="009900"/>
                </a:solidFill>
                <a:ea typeface="隶书" panose="02010509060101010101" charset="-122"/>
              </a:rPr>
              <a:t>的内容</a:t>
            </a:r>
            <a:endParaRPr lang="zh-CN" altLang="en-US" sz="2800" dirty="0"/>
          </a:p>
        </p:txBody>
      </p:sp>
      <p:sp>
        <p:nvSpPr>
          <p:cNvPr id="3" name="灯片编号占位符 2"/>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6339" name="Rectangle 3"/>
          <p:cNvSpPr>
            <a:spLocks noGrp="1" noChangeArrowheads="1"/>
          </p:cNvSpPr>
          <p:nvPr>
            <p:ph type="body" idx="1"/>
          </p:nvPr>
        </p:nvSpPr>
        <p:spPr>
          <a:xfrm>
            <a:off x="395536" y="764704"/>
            <a:ext cx="8305800" cy="4114800"/>
          </a:xfrm>
        </p:spPr>
        <p:txBody>
          <a:bodyPr/>
          <a:lstStyle/>
          <a:p>
            <a:pPr lvl="1" algn="just">
              <a:buClr>
                <a:srgbClr val="009900"/>
              </a:buClr>
              <a:buSzPct val="50000"/>
              <a:buFont typeface="Wingdings" panose="05000000000000000000" pitchFamily="2" charset="2"/>
              <a:buChar char="u"/>
            </a:pPr>
            <a:r>
              <a:rPr lang="zh-CN" altLang="en-US" sz="3200" b="1" dirty="0">
                <a:solidFill>
                  <a:srgbClr val="990033"/>
                </a:solidFill>
                <a:ea typeface="仿宋_GB2312" pitchFamily="49" charset="-122"/>
              </a:rPr>
              <a:t>引用</a:t>
            </a:r>
            <a:r>
              <a:rPr lang="zh-CN" altLang="en-US" sz="3200" b="1" dirty="0">
                <a:ea typeface="仿宋_GB2312" pitchFamily="49" charset="-122"/>
              </a:rPr>
              <a:t>：它用来给一个对象提供一个替代的名字。例如</a:t>
            </a:r>
            <a:endParaRPr lang="zh-CN" altLang="en-US" sz="3200" b="1" dirty="0">
              <a:ea typeface="仿宋_GB2312" pitchFamily="49" charset="-122"/>
            </a:endParaRPr>
          </a:p>
          <a:p>
            <a:pPr lvl="1" algn="just">
              <a:spcBef>
                <a:spcPct val="5000"/>
              </a:spcBef>
              <a:buClr>
                <a:srgbClr val="009900"/>
              </a:buClr>
              <a:buSzPct val="50000"/>
              <a:buFont typeface="Wingdings" panose="05000000000000000000" pitchFamily="2" charset="2"/>
              <a:buNone/>
            </a:pPr>
            <a:r>
              <a:rPr lang="zh-CN" altLang="en-US" sz="3200" b="1" dirty="0">
                <a:solidFill>
                  <a:schemeClr val="tx2"/>
                </a:solidFill>
              </a:rPr>
              <a:t>       </a:t>
            </a:r>
            <a:r>
              <a:rPr lang="en-US" altLang="zh-CN" sz="3200" b="1" dirty="0" err="1">
                <a:solidFill>
                  <a:schemeClr val="tx2"/>
                </a:solidFill>
              </a:rPr>
              <a:t>int</a:t>
            </a:r>
            <a:r>
              <a:rPr lang="en-US" altLang="zh-CN" sz="3200" dirty="0">
                <a:solidFill>
                  <a:schemeClr val="tx2"/>
                </a:solidFill>
              </a:rPr>
              <a:t> </a:t>
            </a:r>
            <a:r>
              <a:rPr lang="en-US" altLang="zh-CN" sz="3200" dirty="0" err="1" smtClean="0">
                <a:solidFill>
                  <a:schemeClr val="tx2"/>
                </a:solidFill>
              </a:rPr>
              <a:t>i</a:t>
            </a:r>
            <a:r>
              <a:rPr lang="en-US" altLang="zh-CN" sz="3200" b="1" dirty="0" smtClean="0">
                <a:solidFill>
                  <a:schemeClr val="tx2"/>
                </a:solidFill>
              </a:rPr>
              <a:t>=</a:t>
            </a:r>
            <a:r>
              <a:rPr lang="en-US" altLang="zh-CN" sz="3200" dirty="0" smtClean="0">
                <a:solidFill>
                  <a:schemeClr val="tx2"/>
                </a:solidFill>
              </a:rPr>
              <a:t>5</a:t>
            </a:r>
            <a:r>
              <a:rPr lang="en-US" altLang="zh-CN" sz="3200" b="1" dirty="0">
                <a:solidFill>
                  <a:schemeClr val="tx2"/>
                </a:solidFill>
              </a:rPr>
              <a:t>;</a:t>
            </a:r>
            <a:endParaRPr lang="en-US" altLang="zh-CN" sz="3200" b="1" dirty="0">
              <a:solidFill>
                <a:schemeClr val="tx2"/>
              </a:solidFill>
            </a:endParaRPr>
          </a:p>
          <a:p>
            <a:pPr lvl="1" algn="just">
              <a:spcBef>
                <a:spcPct val="5000"/>
              </a:spcBef>
              <a:buClr>
                <a:srgbClr val="009900"/>
              </a:buClr>
              <a:buSzPct val="50000"/>
              <a:buFont typeface="Wingdings" panose="05000000000000000000" pitchFamily="2" charset="2"/>
              <a:buNone/>
            </a:pPr>
            <a:r>
              <a:rPr lang="en-US" altLang="zh-CN" sz="3200" b="1" dirty="0">
                <a:solidFill>
                  <a:schemeClr val="tx2"/>
                </a:solidFill>
              </a:rPr>
              <a:t>       </a:t>
            </a:r>
            <a:r>
              <a:rPr lang="en-US" altLang="zh-CN" sz="3200" b="1" dirty="0" err="1" smtClean="0">
                <a:solidFill>
                  <a:schemeClr val="tx2"/>
                </a:solidFill>
              </a:rPr>
              <a:t>int&amp;</a:t>
            </a:r>
            <a:r>
              <a:rPr lang="en-US" altLang="zh-CN" sz="3200" dirty="0" err="1" smtClean="0">
                <a:solidFill>
                  <a:schemeClr val="tx2"/>
                </a:solidFill>
              </a:rPr>
              <a:t>j</a:t>
            </a:r>
            <a:r>
              <a:rPr lang="en-US" altLang="zh-CN" sz="3200" b="1" dirty="0" smtClean="0">
                <a:solidFill>
                  <a:schemeClr val="tx2"/>
                </a:solidFill>
              </a:rPr>
              <a:t>=</a:t>
            </a:r>
            <a:r>
              <a:rPr lang="en-US" altLang="zh-CN" sz="3200" dirty="0" err="1" smtClean="0">
                <a:solidFill>
                  <a:schemeClr val="tx2"/>
                </a:solidFill>
              </a:rPr>
              <a:t>i</a:t>
            </a:r>
            <a:r>
              <a:rPr lang="en-US" altLang="zh-CN" sz="3200" b="1" dirty="0">
                <a:solidFill>
                  <a:schemeClr val="tx2"/>
                </a:solidFill>
              </a:rPr>
              <a:t>;</a:t>
            </a:r>
            <a:endParaRPr lang="en-US" altLang="zh-CN" sz="3200" b="1" dirty="0">
              <a:solidFill>
                <a:schemeClr val="tx2"/>
              </a:solidFill>
            </a:endParaRPr>
          </a:p>
          <a:p>
            <a:pPr lvl="1" algn="just">
              <a:spcBef>
                <a:spcPct val="5000"/>
              </a:spcBef>
              <a:buClr>
                <a:srgbClr val="009900"/>
              </a:buClr>
              <a:buSzPct val="50000"/>
              <a:buFont typeface="Wingdings" panose="05000000000000000000" pitchFamily="2" charset="2"/>
              <a:buNone/>
            </a:pPr>
            <a:r>
              <a:rPr lang="en-US" altLang="zh-CN" sz="3200" dirty="0">
                <a:solidFill>
                  <a:schemeClr val="tx2"/>
                </a:solidFill>
              </a:rPr>
              <a:t>       </a:t>
            </a:r>
            <a:r>
              <a:rPr lang="en-US" altLang="zh-CN" sz="3200" dirty="0" err="1" smtClean="0">
                <a:solidFill>
                  <a:schemeClr val="tx2"/>
                </a:solidFill>
              </a:rPr>
              <a:t>i</a:t>
            </a:r>
            <a:r>
              <a:rPr lang="en-US" altLang="zh-CN" sz="3200" b="1" dirty="0" smtClean="0">
                <a:solidFill>
                  <a:schemeClr val="tx2"/>
                </a:solidFill>
              </a:rPr>
              <a:t>=</a:t>
            </a:r>
            <a:r>
              <a:rPr lang="en-US" altLang="zh-CN" sz="3200" dirty="0" smtClean="0">
                <a:solidFill>
                  <a:schemeClr val="tx2"/>
                </a:solidFill>
              </a:rPr>
              <a:t>7</a:t>
            </a:r>
            <a:r>
              <a:rPr lang="en-US" altLang="zh-CN" sz="3200" b="1" dirty="0">
                <a:solidFill>
                  <a:schemeClr val="tx2"/>
                </a:solidFill>
              </a:rPr>
              <a:t>;</a:t>
            </a:r>
            <a:endParaRPr lang="en-US" altLang="zh-CN" sz="3200" b="1" dirty="0">
              <a:solidFill>
                <a:schemeClr val="tx2"/>
              </a:solidFill>
            </a:endParaRPr>
          </a:p>
          <a:p>
            <a:pPr lvl="1" algn="just">
              <a:spcBef>
                <a:spcPct val="5000"/>
              </a:spcBef>
              <a:buClr>
                <a:srgbClr val="009900"/>
              </a:buClr>
              <a:buSzPct val="50000"/>
              <a:buFont typeface="Wingdings" panose="05000000000000000000" pitchFamily="2" charset="2"/>
              <a:buNone/>
            </a:pPr>
            <a:r>
              <a:rPr lang="en-US" altLang="zh-CN" sz="3200" b="1" dirty="0">
                <a:solidFill>
                  <a:schemeClr val="tx2"/>
                </a:solidFill>
              </a:rPr>
              <a:t>       </a:t>
            </a:r>
            <a:r>
              <a:rPr lang="en-US" altLang="zh-CN" sz="3200" b="1" dirty="0" err="1" smtClean="0">
                <a:solidFill>
                  <a:schemeClr val="tx2"/>
                </a:solidFill>
              </a:rPr>
              <a:t>printf</a:t>
            </a:r>
            <a:r>
              <a:rPr lang="en-US" altLang="zh-CN" sz="3200" b="1" dirty="0" smtClean="0">
                <a:solidFill>
                  <a:schemeClr val="tx2"/>
                </a:solidFill>
              </a:rPr>
              <a:t>(“</a:t>
            </a:r>
            <a:r>
              <a:rPr lang="en-US" altLang="zh-CN" sz="3200" dirty="0" err="1" smtClean="0">
                <a:solidFill>
                  <a:schemeClr val="tx2"/>
                </a:solidFill>
              </a:rPr>
              <a:t>i</a:t>
            </a:r>
            <a:r>
              <a:rPr lang="en-US" altLang="zh-CN" sz="3200" dirty="0" smtClean="0">
                <a:solidFill>
                  <a:schemeClr val="tx2"/>
                </a:solidFill>
              </a:rPr>
              <a:t>=%</a:t>
            </a:r>
            <a:r>
              <a:rPr lang="en-US" altLang="zh-CN" sz="3200" dirty="0">
                <a:solidFill>
                  <a:schemeClr val="tx2"/>
                </a:solidFill>
              </a:rPr>
              <a:t>d, </a:t>
            </a:r>
            <a:r>
              <a:rPr lang="en-US" altLang="zh-CN" sz="3200" dirty="0" smtClean="0">
                <a:solidFill>
                  <a:schemeClr val="tx2"/>
                </a:solidFill>
              </a:rPr>
              <a:t>j=%</a:t>
            </a:r>
            <a:r>
              <a:rPr lang="en-US" altLang="zh-CN" sz="3200" dirty="0">
                <a:solidFill>
                  <a:schemeClr val="tx2"/>
                </a:solidFill>
              </a:rPr>
              <a:t>d</a:t>
            </a:r>
            <a:r>
              <a:rPr lang="en-US" altLang="zh-CN" sz="3200" b="1" dirty="0">
                <a:solidFill>
                  <a:schemeClr val="tx2"/>
                </a:solidFill>
              </a:rPr>
              <a:t>”,</a:t>
            </a:r>
            <a:r>
              <a:rPr lang="en-US" altLang="zh-CN" sz="3200" dirty="0">
                <a:solidFill>
                  <a:schemeClr val="tx2"/>
                </a:solidFill>
              </a:rPr>
              <a:t> </a:t>
            </a:r>
            <a:r>
              <a:rPr lang="en-US" altLang="zh-CN" sz="3200" dirty="0" err="1">
                <a:solidFill>
                  <a:schemeClr val="tx2"/>
                </a:solidFill>
              </a:rPr>
              <a:t>i</a:t>
            </a:r>
            <a:r>
              <a:rPr lang="en-US" altLang="zh-CN" sz="3200" b="1" dirty="0">
                <a:solidFill>
                  <a:schemeClr val="tx2"/>
                </a:solidFill>
              </a:rPr>
              <a:t>,</a:t>
            </a:r>
            <a:r>
              <a:rPr lang="en-US" altLang="zh-CN" sz="3200" dirty="0">
                <a:solidFill>
                  <a:schemeClr val="tx2"/>
                </a:solidFill>
              </a:rPr>
              <a:t> </a:t>
            </a:r>
            <a:r>
              <a:rPr lang="en-US" altLang="zh-CN" sz="3200" dirty="0" smtClean="0">
                <a:solidFill>
                  <a:schemeClr val="tx2"/>
                </a:solidFill>
              </a:rPr>
              <a:t>j</a:t>
            </a:r>
            <a:r>
              <a:rPr lang="en-US" altLang="zh-CN" sz="3200" b="1" dirty="0" smtClean="0">
                <a:solidFill>
                  <a:schemeClr val="tx2"/>
                </a:solidFill>
              </a:rPr>
              <a:t>);</a:t>
            </a:r>
            <a:endParaRPr lang="en-US" altLang="zh-CN" sz="3200" b="1" dirty="0">
              <a:solidFill>
                <a:schemeClr val="tx2"/>
              </a:solidFill>
            </a:endParaRPr>
          </a:p>
          <a:p>
            <a:pPr lvl="1" algn="just">
              <a:spcBef>
                <a:spcPct val="5000"/>
              </a:spcBef>
              <a:buClr>
                <a:srgbClr val="009900"/>
              </a:buClr>
              <a:buSzPct val="50000"/>
              <a:buFont typeface="Wingdings" panose="05000000000000000000" pitchFamily="2" charset="2"/>
              <a:buNone/>
            </a:pPr>
            <a:r>
              <a:rPr lang="en-US" altLang="zh-CN" sz="3200" dirty="0"/>
              <a:t>  </a:t>
            </a:r>
            <a:r>
              <a:rPr lang="zh-CN" altLang="en-US" sz="3200" b="1" dirty="0" smtClean="0">
                <a:ea typeface="仿宋_GB2312" pitchFamily="49" charset="-122"/>
              </a:rPr>
              <a:t>此时，</a:t>
            </a:r>
            <a:r>
              <a:rPr lang="en-US" altLang="zh-CN" sz="3200" b="1" dirty="0" smtClean="0">
                <a:solidFill>
                  <a:srgbClr val="CC0000"/>
                </a:solidFill>
                <a:ea typeface="仿宋_GB2312" pitchFamily="49" charset="-122"/>
              </a:rPr>
              <a:t>j</a:t>
            </a:r>
            <a:r>
              <a:rPr lang="zh-CN" altLang="en-US" sz="3200" b="1" dirty="0" smtClean="0">
                <a:ea typeface="仿宋_GB2312" pitchFamily="49" charset="-122"/>
              </a:rPr>
              <a:t>是</a:t>
            </a:r>
            <a:r>
              <a:rPr lang="zh-CN" altLang="en-US" sz="3200" b="1" dirty="0">
                <a:ea typeface="仿宋_GB2312" pitchFamily="49" charset="-122"/>
              </a:rPr>
              <a:t>一个引用类型</a:t>
            </a:r>
            <a:r>
              <a:rPr lang="en-US" altLang="zh-CN" sz="3200" b="1" dirty="0">
                <a:ea typeface="仿宋_GB2312" pitchFamily="49" charset="-122"/>
              </a:rPr>
              <a:t>, </a:t>
            </a:r>
            <a:r>
              <a:rPr lang="zh-CN" altLang="en-US" sz="3200" b="1" dirty="0">
                <a:ea typeface="仿宋_GB2312" pitchFamily="49" charset="-122"/>
              </a:rPr>
              <a:t>它</a:t>
            </a:r>
            <a:r>
              <a:rPr lang="zh-CN" altLang="en-US" sz="3200" b="1" dirty="0" smtClean="0">
                <a:ea typeface="仿宋_GB2312" pitchFamily="49" charset="-122"/>
              </a:rPr>
              <a:t>代表</a:t>
            </a:r>
            <a:r>
              <a:rPr lang="en-US" altLang="zh-CN" sz="3200" b="1" dirty="0" err="1" smtClean="0">
                <a:solidFill>
                  <a:srgbClr val="CC0000"/>
                </a:solidFill>
                <a:ea typeface="仿宋_GB2312" pitchFamily="49" charset="-122"/>
              </a:rPr>
              <a:t>i</a:t>
            </a:r>
            <a:r>
              <a:rPr lang="zh-CN" altLang="en-US" sz="3200" b="1" dirty="0" smtClean="0">
                <a:ea typeface="仿宋_GB2312" pitchFamily="49" charset="-122"/>
              </a:rPr>
              <a:t>的</a:t>
            </a:r>
            <a:r>
              <a:rPr lang="zh-CN" altLang="en-US" sz="3200" b="1" dirty="0">
                <a:ea typeface="仿宋_GB2312" pitchFamily="49" charset="-122"/>
              </a:rPr>
              <a:t>一个替代名。</a:t>
            </a:r>
            <a:r>
              <a:rPr lang="zh-CN" altLang="en-US" sz="3200" b="1" dirty="0" smtClean="0">
                <a:ea typeface="仿宋_GB2312" pitchFamily="49" charset="-122"/>
              </a:rPr>
              <a:t>当</a:t>
            </a:r>
            <a:r>
              <a:rPr lang="en-US" altLang="zh-CN" sz="3200" b="1" dirty="0" err="1" smtClean="0">
                <a:solidFill>
                  <a:schemeClr val="tx2"/>
                </a:solidFill>
                <a:ea typeface="仿宋_GB2312" pitchFamily="49" charset="-122"/>
              </a:rPr>
              <a:t>i</a:t>
            </a:r>
            <a:r>
              <a:rPr lang="zh-CN" altLang="en-US" sz="3200" b="1" dirty="0" smtClean="0">
                <a:ea typeface="仿宋_GB2312" pitchFamily="49" charset="-122"/>
              </a:rPr>
              <a:t>的</a:t>
            </a:r>
            <a:r>
              <a:rPr lang="zh-CN" altLang="en-US" sz="3200" b="1" dirty="0">
                <a:ea typeface="仿宋_GB2312" pitchFamily="49" charset="-122"/>
              </a:rPr>
              <a:t>值改变</a:t>
            </a:r>
            <a:r>
              <a:rPr lang="zh-CN" altLang="en-US" sz="3200" b="1" dirty="0" smtClean="0">
                <a:ea typeface="仿宋_GB2312" pitchFamily="49" charset="-122"/>
              </a:rPr>
              <a:t>时，</a:t>
            </a:r>
            <a:r>
              <a:rPr lang="en-US" altLang="zh-CN" sz="3200" b="1" dirty="0" smtClean="0">
                <a:solidFill>
                  <a:schemeClr val="tx2"/>
                </a:solidFill>
                <a:ea typeface="仿宋_GB2312" pitchFamily="49" charset="-122"/>
              </a:rPr>
              <a:t>j</a:t>
            </a:r>
            <a:r>
              <a:rPr lang="zh-CN" altLang="en-US" sz="3200" b="1" dirty="0" smtClean="0">
                <a:ea typeface="仿宋_GB2312" pitchFamily="49" charset="-122"/>
              </a:rPr>
              <a:t>的</a:t>
            </a:r>
            <a:r>
              <a:rPr lang="zh-CN" altLang="en-US" sz="3200" b="1" dirty="0">
                <a:ea typeface="仿宋_GB2312" pitchFamily="49" charset="-122"/>
              </a:rPr>
              <a:t>值也跟着改变。</a:t>
            </a:r>
            <a:r>
              <a:rPr lang="zh-CN" altLang="en-US" sz="3200" b="1" dirty="0" smtClean="0">
                <a:ea typeface="仿宋_GB2312" pitchFamily="49" charset="-122"/>
              </a:rPr>
              <a:t>当</a:t>
            </a:r>
            <a:r>
              <a:rPr lang="en-US" altLang="zh-CN" sz="3200" b="1" dirty="0" err="1" smtClean="0">
                <a:solidFill>
                  <a:schemeClr val="tx2"/>
                </a:solidFill>
                <a:ea typeface="仿宋_GB2312" pitchFamily="49" charset="-122"/>
              </a:rPr>
              <a:t>printf</a:t>
            </a:r>
            <a:r>
              <a:rPr lang="zh-CN" altLang="en-US" sz="3200" b="1" dirty="0" smtClean="0">
                <a:ea typeface="仿宋_GB2312" pitchFamily="49" charset="-122"/>
              </a:rPr>
              <a:t>语句</a:t>
            </a:r>
            <a:r>
              <a:rPr lang="zh-CN" altLang="en-US" sz="3200" b="1" dirty="0">
                <a:ea typeface="仿宋_GB2312" pitchFamily="49" charset="-122"/>
              </a:rPr>
              <a:t>执行</a:t>
            </a:r>
            <a:r>
              <a:rPr lang="zh-CN" altLang="en-US" sz="3200" b="1" dirty="0" smtClean="0">
                <a:ea typeface="仿宋_GB2312" pitchFamily="49" charset="-122"/>
              </a:rPr>
              <a:t>后，打印</a:t>
            </a:r>
            <a:r>
              <a:rPr lang="zh-CN" altLang="en-US" sz="3200" b="1" dirty="0">
                <a:ea typeface="仿宋_GB2312" pitchFamily="49" charset="-122"/>
              </a:rPr>
              <a:t>出</a:t>
            </a:r>
            <a:r>
              <a:rPr lang="zh-CN" altLang="en-US" sz="3200" b="1" dirty="0" smtClean="0">
                <a:ea typeface="仿宋_GB2312" pitchFamily="49" charset="-122"/>
              </a:rPr>
              <a:t>的</a:t>
            </a:r>
            <a:r>
              <a:rPr lang="en-US" altLang="zh-CN" sz="3200" b="1" dirty="0" err="1" smtClean="0">
                <a:solidFill>
                  <a:schemeClr val="tx2"/>
                </a:solidFill>
                <a:ea typeface="仿宋_GB2312" pitchFamily="49" charset="-122"/>
              </a:rPr>
              <a:t>i</a:t>
            </a:r>
            <a:r>
              <a:rPr lang="zh-CN" altLang="en-US" sz="3200" b="1" dirty="0" smtClean="0">
                <a:ea typeface="仿宋_GB2312" pitchFamily="49" charset="-122"/>
              </a:rPr>
              <a:t>和</a:t>
            </a:r>
            <a:r>
              <a:rPr lang="en-US" altLang="zh-CN" sz="3200" b="1" dirty="0" smtClean="0">
                <a:solidFill>
                  <a:schemeClr val="tx2"/>
                </a:solidFill>
                <a:ea typeface="仿宋_GB2312" pitchFamily="49" charset="-122"/>
              </a:rPr>
              <a:t>j</a:t>
            </a:r>
            <a:r>
              <a:rPr lang="zh-CN" altLang="en-US" sz="3200" b="1" dirty="0" smtClean="0">
                <a:ea typeface="仿宋_GB2312" pitchFamily="49" charset="-122"/>
              </a:rPr>
              <a:t>的</a:t>
            </a:r>
            <a:r>
              <a:rPr lang="zh-CN" altLang="en-US" sz="3200" b="1" dirty="0">
                <a:ea typeface="仿宋_GB2312" pitchFamily="49" charset="-122"/>
              </a:rPr>
              <a:t>值都是</a:t>
            </a:r>
            <a:r>
              <a:rPr lang="en-US" altLang="zh-CN" sz="3200" b="1" dirty="0">
                <a:ea typeface="仿宋_GB2312" pitchFamily="49" charset="-122"/>
              </a:rPr>
              <a:t>7</a:t>
            </a:r>
            <a:r>
              <a:rPr lang="zh-CN" altLang="en-US" sz="3200" b="1" dirty="0">
                <a:ea typeface="仿宋_GB2312" pitchFamily="49" charset="-122"/>
              </a:rPr>
              <a:t>。</a:t>
            </a:r>
            <a:endParaRPr lang="zh-CN" altLang="en-US" sz="3200" b="1" dirty="0">
              <a:ea typeface="仿宋_GB2312" pitchFamily="49" charset="-122"/>
            </a:endParaRPr>
          </a:p>
          <a:p>
            <a:pPr lvl="1" algn="just">
              <a:buClr>
                <a:srgbClr val="009900"/>
              </a:buClr>
              <a:buSzPct val="50000"/>
              <a:buFont typeface="Wingdings" panose="05000000000000000000" pitchFamily="2" charset="2"/>
              <a:buChar char="u"/>
            </a:pPr>
            <a:endParaRPr lang="en-US" altLang="zh-CN" b="1" dirty="0"/>
          </a:p>
        </p:txBody>
      </p:sp>
      <p:sp>
        <p:nvSpPr>
          <p:cNvPr id="3" name="灯片编号占位符 2"/>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a:xfrm>
            <a:off x="395536" y="692696"/>
            <a:ext cx="7772400" cy="609600"/>
          </a:xfrm>
        </p:spPr>
        <p:txBody>
          <a:bodyPr/>
          <a:lstStyle/>
          <a:p>
            <a:r>
              <a:rPr lang="en-US" altLang="zh-CN" sz="4000" b="1" dirty="0">
                <a:effectLst>
                  <a:outerShdw blurRad="38100" dist="38100" dir="2700000" algn="tl">
                    <a:srgbClr val="000000">
                      <a:alpha val="43137"/>
                    </a:srgbClr>
                  </a:outerShdw>
                </a:effectLst>
                <a:latin typeface="+mn-lt"/>
                <a:ea typeface="黑体" panose="02010609060101010101" pitchFamily="2" charset="-122"/>
              </a:rPr>
              <a:t>C++</a:t>
            </a:r>
            <a:r>
              <a:rPr lang="zh-CN" altLang="en-US" sz="4000" b="1" dirty="0">
                <a:effectLst>
                  <a:outerShdw blurRad="38100" dist="38100" dir="2700000" algn="tl">
                    <a:srgbClr val="000000">
                      <a:alpha val="43137"/>
                    </a:srgbClr>
                  </a:outerShdw>
                </a:effectLst>
                <a:latin typeface="+mn-lt"/>
                <a:ea typeface="楷体_GB2312" pitchFamily="49" charset="-122"/>
              </a:rPr>
              <a:t>的作用域</a:t>
            </a:r>
            <a:endParaRPr lang="zh-CN" altLang="en-US" b="1" dirty="0">
              <a:solidFill>
                <a:schemeClr val="tx1"/>
              </a:solidFill>
              <a:effectLst>
                <a:outerShdw blurRad="38100" dist="38100" dir="2700000" algn="tl">
                  <a:srgbClr val="000000">
                    <a:alpha val="43137"/>
                  </a:srgbClr>
                </a:outerShdw>
              </a:effectLst>
              <a:latin typeface="+mn-lt"/>
            </a:endParaRPr>
          </a:p>
        </p:txBody>
      </p:sp>
      <p:sp>
        <p:nvSpPr>
          <p:cNvPr id="533507" name="Rectangle 3"/>
          <p:cNvSpPr>
            <a:spLocks noGrp="1" noChangeArrowheads="1"/>
          </p:cNvSpPr>
          <p:nvPr>
            <p:ph type="body" idx="1"/>
          </p:nvPr>
        </p:nvSpPr>
        <p:spPr>
          <a:xfrm>
            <a:off x="395536" y="1412776"/>
            <a:ext cx="8305800" cy="4114800"/>
          </a:xfrm>
        </p:spPr>
        <p:txBody>
          <a:bodyPr/>
          <a:lstStyle/>
          <a:p>
            <a:pPr>
              <a:buClr>
                <a:srgbClr val="FF6600"/>
              </a:buClr>
              <a:buSzPct val="50000"/>
              <a:buFont typeface="Wingdings" panose="05000000000000000000" pitchFamily="2" charset="2"/>
              <a:buChar char="n"/>
            </a:pPr>
            <a:r>
              <a:rPr lang="zh-CN" altLang="en-US" b="1" dirty="0">
                <a:ea typeface="仿宋_GB2312" pitchFamily="49" charset="-122"/>
              </a:rPr>
              <a:t>在</a:t>
            </a:r>
            <a:r>
              <a:rPr lang="en-US" altLang="zh-CN" b="1" dirty="0">
                <a:ea typeface="仿宋_GB2312" pitchFamily="49" charset="-122"/>
              </a:rPr>
              <a:t>C++</a:t>
            </a:r>
            <a:r>
              <a:rPr lang="zh-CN" altLang="en-US" b="1" dirty="0" smtClean="0">
                <a:ea typeface="仿宋_GB2312" pitchFamily="49" charset="-122"/>
              </a:rPr>
              <a:t>中，每个</a:t>
            </a:r>
            <a:r>
              <a:rPr lang="zh-CN" altLang="en-US" b="1" dirty="0">
                <a:ea typeface="仿宋_GB2312" pitchFamily="49" charset="-122"/>
              </a:rPr>
              <a:t>变量都有一个作用域。区分一个变量时要同时考虑变量名及其作用域。</a:t>
            </a:r>
            <a:endParaRPr lang="zh-CN" altLang="en-US" b="1" dirty="0">
              <a:ea typeface="仿宋_GB2312" pitchFamily="49" charset="-122"/>
            </a:endParaRPr>
          </a:p>
          <a:p>
            <a:pPr>
              <a:buClr>
                <a:srgbClr val="FF6600"/>
              </a:buClr>
              <a:buSzPct val="50000"/>
              <a:buFont typeface="Wingdings" panose="05000000000000000000" pitchFamily="2" charset="2"/>
              <a:buChar char="n"/>
            </a:pPr>
            <a:r>
              <a:rPr lang="zh-CN" altLang="en-US" b="1" dirty="0">
                <a:ea typeface="仿宋_GB2312" pitchFamily="49" charset="-122"/>
              </a:rPr>
              <a:t>在函数定义中声明的</a:t>
            </a:r>
            <a:r>
              <a:rPr lang="zh-CN" altLang="en-US" b="1" dirty="0" smtClean="0">
                <a:ea typeface="仿宋_GB2312" pitchFamily="49" charset="-122"/>
              </a:rPr>
              <a:t>变量，仅</a:t>
            </a:r>
            <a:r>
              <a:rPr lang="zh-CN" altLang="en-US" b="1" dirty="0">
                <a:ea typeface="仿宋_GB2312" pitchFamily="49" charset="-122"/>
              </a:rPr>
              <a:t>能在该函数内部有效使用。</a:t>
            </a:r>
            <a:endParaRPr lang="zh-CN" altLang="en-US" b="1" dirty="0">
              <a:ea typeface="仿宋_GB2312" pitchFamily="49" charset="-122"/>
            </a:endParaRPr>
          </a:p>
          <a:p>
            <a:pPr>
              <a:buClr>
                <a:srgbClr val="FF6600"/>
              </a:buClr>
              <a:buSzPct val="50000"/>
              <a:buFont typeface="Wingdings" panose="05000000000000000000" pitchFamily="2" charset="2"/>
              <a:buChar char="n"/>
            </a:pPr>
            <a:r>
              <a:rPr lang="zh-CN" altLang="en-US" b="1" dirty="0">
                <a:ea typeface="仿宋_GB2312" pitchFamily="49" charset="-122"/>
              </a:rPr>
              <a:t>在类定义中声明的</a:t>
            </a:r>
            <a:r>
              <a:rPr lang="zh-CN" altLang="en-US" b="1" dirty="0" smtClean="0">
                <a:ea typeface="仿宋_GB2312" pitchFamily="49" charset="-122"/>
              </a:rPr>
              <a:t>变量，仅</a:t>
            </a:r>
            <a:r>
              <a:rPr lang="zh-CN" altLang="en-US" b="1" dirty="0">
                <a:ea typeface="仿宋_GB2312" pitchFamily="49" charset="-122"/>
              </a:rPr>
              <a:t>能在该类内部有效使用。</a:t>
            </a:r>
            <a:endParaRPr lang="zh-CN" altLang="en-US" b="1" dirty="0">
              <a:ea typeface="仿宋_GB2312" pitchFamily="49" charset="-122"/>
            </a:endParaRPr>
          </a:p>
          <a:p>
            <a:pPr>
              <a:buClr>
                <a:srgbClr val="FF6600"/>
              </a:buClr>
              <a:buSzPct val="50000"/>
              <a:buFont typeface="Wingdings" panose="05000000000000000000" pitchFamily="2" charset="2"/>
              <a:buChar char="n"/>
            </a:pPr>
            <a:r>
              <a:rPr lang="zh-CN" altLang="en-US" b="1" dirty="0">
                <a:ea typeface="仿宋_GB2312" pitchFamily="49" charset="-122"/>
              </a:rPr>
              <a:t>在一个段中声明的</a:t>
            </a:r>
            <a:r>
              <a:rPr lang="zh-CN" altLang="en-US" b="1" dirty="0" smtClean="0">
                <a:ea typeface="仿宋_GB2312" pitchFamily="49" charset="-122"/>
              </a:rPr>
              <a:t>名字，也</a:t>
            </a:r>
            <a:r>
              <a:rPr lang="zh-CN" altLang="en-US" b="1" dirty="0">
                <a:ea typeface="仿宋_GB2312" pitchFamily="49" charset="-122"/>
              </a:rPr>
              <a:t>仅能在该段及其子段中有效使用。</a:t>
            </a:r>
            <a:endParaRPr lang="zh-CN" altLang="en-US" b="1" dirty="0">
              <a:ea typeface="仿宋_GB2312" pitchFamily="49" charset="-122"/>
            </a:endParaRPr>
          </a:p>
        </p:txBody>
      </p:sp>
      <p:sp>
        <p:nvSpPr>
          <p:cNvPr id="4" name="灯片编号占位符 3"/>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4531" name="Rectangle 3"/>
          <p:cNvSpPr>
            <a:spLocks noGrp="1" noChangeArrowheads="1"/>
          </p:cNvSpPr>
          <p:nvPr>
            <p:ph type="body" idx="1"/>
          </p:nvPr>
        </p:nvSpPr>
        <p:spPr>
          <a:xfrm>
            <a:off x="467544" y="548680"/>
            <a:ext cx="8153400" cy="4114800"/>
          </a:xfrm>
        </p:spPr>
        <p:txBody>
          <a:bodyPr/>
          <a:lstStyle/>
          <a:p>
            <a:pPr algn="just">
              <a:buClr>
                <a:srgbClr val="FF6600"/>
              </a:buClr>
              <a:buSzPct val="50000"/>
              <a:buFont typeface="Wingdings" panose="05000000000000000000" pitchFamily="2" charset="2"/>
              <a:buChar char="n"/>
            </a:pPr>
            <a:r>
              <a:rPr lang="zh-CN" altLang="en-US" b="1" dirty="0">
                <a:ea typeface="仿宋_GB2312" pitchFamily="49" charset="-122"/>
              </a:rPr>
              <a:t>在整个程序各处都能访问的变量叫做</a:t>
            </a:r>
            <a:r>
              <a:rPr lang="zh-CN" altLang="en-US" b="1" dirty="0">
                <a:solidFill>
                  <a:srgbClr val="CC0000"/>
                </a:solidFill>
                <a:ea typeface="仿宋_GB2312" pitchFamily="49" charset="-122"/>
              </a:rPr>
              <a:t>全局变量</a:t>
            </a:r>
            <a:r>
              <a:rPr lang="zh-CN" altLang="en-US" b="1" dirty="0">
                <a:ea typeface="仿宋_GB2312" pitchFamily="49" charset="-122"/>
              </a:rPr>
              <a:t>。如果一个全局变量</a:t>
            </a:r>
            <a:r>
              <a:rPr lang="zh-CN" altLang="en-US" b="1" dirty="0">
                <a:solidFill>
                  <a:srgbClr val="CC0000"/>
                </a:solidFill>
                <a:ea typeface="仿宋_GB2312" pitchFamily="49" charset="-122"/>
              </a:rPr>
              <a:t>在文件</a:t>
            </a:r>
            <a:r>
              <a:rPr lang="en-US" altLang="zh-CN" b="1" dirty="0">
                <a:solidFill>
                  <a:srgbClr val="CC0000"/>
                </a:solidFill>
                <a:ea typeface="仿宋_GB2312" pitchFamily="49" charset="-122"/>
              </a:rPr>
              <a:t>1</a:t>
            </a:r>
            <a:r>
              <a:rPr lang="zh-CN" altLang="en-US" b="1" dirty="0">
                <a:solidFill>
                  <a:srgbClr val="CC0000"/>
                </a:solidFill>
                <a:ea typeface="仿宋_GB2312" pitchFamily="49" charset="-122"/>
              </a:rPr>
              <a:t>中声明</a:t>
            </a:r>
            <a:r>
              <a:rPr lang="zh-CN" altLang="en-US" b="1" dirty="0">
                <a:ea typeface="仿宋_GB2312" pitchFamily="49" charset="-122"/>
              </a:rPr>
              <a:t>，</a:t>
            </a:r>
            <a:r>
              <a:rPr lang="zh-CN" altLang="en-US" b="1" dirty="0">
                <a:solidFill>
                  <a:srgbClr val="CC0000"/>
                </a:solidFill>
                <a:ea typeface="仿宋_GB2312" pitchFamily="49" charset="-122"/>
              </a:rPr>
              <a:t>在文件</a:t>
            </a:r>
            <a:r>
              <a:rPr lang="en-US" altLang="zh-CN" b="1" dirty="0">
                <a:solidFill>
                  <a:srgbClr val="CC0000"/>
                </a:solidFill>
                <a:ea typeface="仿宋_GB2312" pitchFamily="49" charset="-122"/>
              </a:rPr>
              <a:t>2</a:t>
            </a:r>
            <a:r>
              <a:rPr lang="zh-CN" altLang="en-US" b="1" dirty="0">
                <a:solidFill>
                  <a:srgbClr val="CC0000"/>
                </a:solidFill>
                <a:ea typeface="仿宋_GB2312" pitchFamily="49" charset="-122"/>
              </a:rPr>
              <a:t>中使用</a:t>
            </a:r>
            <a:r>
              <a:rPr lang="zh-CN" altLang="en-US" b="1" dirty="0">
                <a:ea typeface="仿宋_GB2312" pitchFamily="49" charset="-122"/>
              </a:rPr>
              <a:t>，那么在文件</a:t>
            </a:r>
            <a:r>
              <a:rPr lang="en-US" altLang="zh-CN" b="1" dirty="0">
                <a:ea typeface="仿宋_GB2312" pitchFamily="49" charset="-122"/>
              </a:rPr>
              <a:t>2</a:t>
            </a:r>
            <a:r>
              <a:rPr lang="zh-CN" altLang="en-US" b="1" dirty="0">
                <a:ea typeface="仿宋_GB2312" pitchFamily="49" charset="-122"/>
              </a:rPr>
              <a:t>中必须使用保留字</a:t>
            </a:r>
            <a:r>
              <a:rPr lang="en-US" altLang="zh-CN" b="1" dirty="0">
                <a:solidFill>
                  <a:schemeClr val="tx2"/>
                </a:solidFill>
                <a:ea typeface="仿宋_GB2312" pitchFamily="49" charset="-122"/>
              </a:rPr>
              <a:t>extern</a:t>
            </a:r>
            <a:r>
              <a:rPr lang="zh-CN" altLang="en-US" b="1" dirty="0">
                <a:ea typeface="仿宋_GB2312" pitchFamily="49" charset="-122"/>
              </a:rPr>
              <a:t>对该变量进行声明。</a:t>
            </a:r>
            <a:endParaRPr lang="zh-CN" altLang="en-US" b="1" dirty="0">
              <a:ea typeface="仿宋_GB2312" pitchFamily="49" charset="-122"/>
            </a:endParaRPr>
          </a:p>
          <a:p>
            <a:pPr algn="just">
              <a:buClr>
                <a:srgbClr val="FF6600"/>
              </a:buClr>
              <a:buSzPct val="50000"/>
              <a:buFont typeface="Wingdings" panose="05000000000000000000" pitchFamily="2" charset="2"/>
              <a:buChar char="n"/>
            </a:pPr>
            <a:r>
              <a:rPr lang="zh-CN" altLang="en-US" b="1" dirty="0">
                <a:ea typeface="仿宋_GB2312" pitchFamily="49" charset="-122"/>
              </a:rPr>
              <a:t>如果在构成一个程序的两个文件中分别声明了两个同名的全局变量，这两个变量分别代表两个不同实体，此时需在两个文件中分别使用保留字</a:t>
            </a:r>
            <a:r>
              <a:rPr lang="en-US" altLang="zh-CN" b="1" dirty="0">
                <a:solidFill>
                  <a:schemeClr val="tx2"/>
                </a:solidFill>
                <a:ea typeface="仿宋_GB2312" pitchFamily="49" charset="-122"/>
              </a:rPr>
              <a:t>static</a:t>
            </a:r>
            <a:r>
              <a:rPr lang="zh-CN" altLang="en-US" b="1" dirty="0">
                <a:ea typeface="仿宋_GB2312" pitchFamily="49" charset="-122"/>
              </a:rPr>
              <a:t>对变量进行声明。</a:t>
            </a:r>
            <a:endParaRPr lang="zh-CN" altLang="en-US" b="1" dirty="0">
              <a:ea typeface="仿宋_GB2312" pitchFamily="49" charset="-122"/>
            </a:endParaRPr>
          </a:p>
          <a:p>
            <a:pPr algn="just">
              <a:buClr>
                <a:srgbClr val="FF6600"/>
              </a:buClr>
              <a:buSzPct val="50000"/>
              <a:buFont typeface="Wingdings" panose="05000000000000000000" pitchFamily="2" charset="2"/>
              <a:buChar char="n"/>
            </a:pPr>
            <a:r>
              <a:rPr lang="zh-CN" altLang="en-US" b="1" dirty="0">
                <a:ea typeface="仿宋_GB2312" pitchFamily="49" charset="-122"/>
              </a:rPr>
              <a:t>如果一个段中的局部变量与一个全局变量同名，且还要在此段中使用该全局变量，此时需利用域操作符</a:t>
            </a:r>
            <a:r>
              <a:rPr lang="en-US" altLang="zh-CN" b="1" dirty="0">
                <a:solidFill>
                  <a:schemeClr val="tx2"/>
                </a:solidFill>
                <a:ea typeface="仿宋_GB2312" pitchFamily="49" charset="-122"/>
              </a:rPr>
              <a:t>::</a:t>
            </a:r>
            <a:r>
              <a:rPr lang="zh-CN" altLang="en-US" b="1" dirty="0">
                <a:ea typeface="仿宋_GB2312" pitchFamily="49" charset="-122"/>
              </a:rPr>
              <a:t>访问该全局变量。</a:t>
            </a:r>
            <a:endParaRPr lang="zh-CN" altLang="en-US" b="1" dirty="0">
              <a:ea typeface="仿宋_GB2312" pitchFamily="49" charset="-122"/>
            </a:endParaRPr>
          </a:p>
        </p:txBody>
      </p:sp>
      <p:sp>
        <p:nvSpPr>
          <p:cNvPr id="3" name="灯片编号占位符 2"/>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a:xfrm>
            <a:off x="683568" y="692696"/>
            <a:ext cx="7772400" cy="685800"/>
          </a:xfrm>
        </p:spPr>
        <p:txBody>
          <a:bodyPr/>
          <a:lstStyle/>
          <a:p>
            <a:pPr>
              <a:spcBef>
                <a:spcPts val="1000"/>
              </a:spcBef>
              <a:spcAft>
                <a:spcPts val="800"/>
              </a:spcAft>
            </a:pPr>
            <a:r>
              <a:rPr lang="zh-CN" altLang="en-US" sz="3600" b="1" dirty="0">
                <a:effectLst>
                  <a:outerShdw blurRad="38100" dist="38100" dir="2700000" algn="tl">
                    <a:srgbClr val="C0C0C0"/>
                  </a:outerShdw>
                </a:effectLst>
                <a:ea typeface="仿宋_GB2312" pitchFamily="49" charset="-122"/>
              </a:rPr>
              <a:t>表达式与操作符</a:t>
            </a:r>
            <a:endParaRPr lang="zh-CN" altLang="en-US" dirty="0">
              <a:solidFill>
                <a:schemeClr val="tx1"/>
              </a:solidFill>
            </a:endParaRPr>
          </a:p>
        </p:txBody>
      </p:sp>
      <p:sp>
        <p:nvSpPr>
          <p:cNvPr id="694275" name="Rectangle 3"/>
          <p:cNvSpPr>
            <a:spLocks noGrp="1" noChangeArrowheads="1"/>
          </p:cNvSpPr>
          <p:nvPr>
            <p:ph type="body" idx="1"/>
          </p:nvPr>
        </p:nvSpPr>
        <p:spPr>
          <a:xfrm>
            <a:off x="539552" y="1484784"/>
            <a:ext cx="8001000" cy="4114800"/>
          </a:xfrm>
        </p:spPr>
        <p:txBody>
          <a:bodyPr/>
          <a:lstStyle/>
          <a:p>
            <a:pPr>
              <a:lnSpc>
                <a:spcPct val="90000"/>
              </a:lnSpc>
              <a:spcBef>
                <a:spcPct val="0"/>
              </a:spcBef>
              <a:buClr>
                <a:srgbClr val="FF6600"/>
              </a:buClr>
              <a:buSzPct val="55000"/>
              <a:buFont typeface="Wingdings" panose="05000000000000000000" pitchFamily="2" charset="2"/>
              <a:buChar char="n"/>
            </a:pPr>
            <a:r>
              <a:rPr lang="zh-CN" altLang="en-US" sz="2800" b="1" dirty="0">
                <a:ea typeface="仿宋_GB2312" pitchFamily="49" charset="-122"/>
              </a:rPr>
              <a:t>表达式是用来说明简单计算的。</a:t>
            </a:r>
            <a:endParaRPr lang="zh-CN" altLang="en-US" sz="2800" b="1" dirty="0">
              <a:ea typeface="仿宋_GB2312" pitchFamily="49" charset="-122"/>
            </a:endParaRPr>
          </a:p>
          <a:p>
            <a:pPr algn="just">
              <a:lnSpc>
                <a:spcPct val="90000"/>
              </a:lnSpc>
              <a:spcBef>
                <a:spcPct val="0"/>
              </a:spcBef>
              <a:buClr>
                <a:srgbClr val="FF6600"/>
              </a:buClr>
              <a:buSzPct val="55000"/>
              <a:buFont typeface="Wingdings" panose="05000000000000000000" pitchFamily="2" charset="2"/>
              <a:buChar char="n"/>
            </a:pPr>
            <a:endParaRPr lang="en-US" altLang="zh-CN" sz="2800" b="1" dirty="0" smtClean="0">
              <a:ea typeface="仿宋_GB2312" pitchFamily="49" charset="-122"/>
            </a:endParaRPr>
          </a:p>
          <a:p>
            <a:pPr algn="just">
              <a:lnSpc>
                <a:spcPct val="90000"/>
              </a:lnSpc>
              <a:spcBef>
                <a:spcPct val="0"/>
              </a:spcBef>
              <a:buClr>
                <a:srgbClr val="FF6600"/>
              </a:buClr>
              <a:buSzPct val="55000"/>
              <a:buFont typeface="Wingdings" panose="05000000000000000000" pitchFamily="2" charset="2"/>
              <a:buChar char="n"/>
            </a:pPr>
            <a:r>
              <a:rPr lang="en-US" altLang="zh-CN" sz="2800" b="1" dirty="0" smtClean="0">
                <a:ea typeface="仿宋_GB2312" pitchFamily="49" charset="-122"/>
              </a:rPr>
              <a:t>C</a:t>
            </a:r>
            <a:r>
              <a:rPr lang="en-US" altLang="zh-CN" sz="2800" b="1" dirty="0">
                <a:ea typeface="仿宋_GB2312" pitchFamily="49" charset="-122"/>
              </a:rPr>
              <a:t>++</a:t>
            </a:r>
            <a:r>
              <a:rPr lang="zh-CN" altLang="en-US" sz="2800" b="1" dirty="0">
                <a:ea typeface="仿宋_GB2312" pitchFamily="49" charset="-122"/>
              </a:rPr>
              <a:t>中的表达式由</a:t>
            </a:r>
            <a:r>
              <a:rPr lang="zh-CN" altLang="en-US" sz="2800" b="1" dirty="0">
                <a:solidFill>
                  <a:srgbClr val="CC0000"/>
                </a:solidFill>
                <a:ea typeface="仿宋_GB2312" pitchFamily="49" charset="-122"/>
              </a:rPr>
              <a:t>操作数</a:t>
            </a:r>
            <a:r>
              <a:rPr lang="zh-CN" altLang="en-US" sz="2800" b="1" dirty="0">
                <a:ea typeface="仿宋_GB2312" pitchFamily="49" charset="-122"/>
              </a:rPr>
              <a:t>和</a:t>
            </a:r>
            <a:r>
              <a:rPr lang="zh-CN" altLang="en-US" sz="2800" b="1" dirty="0">
                <a:solidFill>
                  <a:srgbClr val="CC0000"/>
                </a:solidFill>
                <a:ea typeface="仿宋_GB2312" pitchFamily="49" charset="-122"/>
              </a:rPr>
              <a:t>操作符</a:t>
            </a:r>
            <a:r>
              <a:rPr lang="zh-CN" altLang="en-US" sz="2800" b="1" dirty="0">
                <a:ea typeface="仿宋_GB2312" pitchFamily="49" charset="-122"/>
              </a:rPr>
              <a:t>组成，它将操作符施加于操作数，最终得到一个结果。结果的数据类型由参加运算的数据类型决定。</a:t>
            </a:r>
            <a:endParaRPr lang="zh-CN" altLang="en-US" sz="2800" b="1" dirty="0">
              <a:ea typeface="仿宋_GB2312" pitchFamily="49" charset="-122"/>
            </a:endParaRPr>
          </a:p>
          <a:p>
            <a:pPr>
              <a:lnSpc>
                <a:spcPct val="90000"/>
              </a:lnSpc>
              <a:spcBef>
                <a:spcPct val="0"/>
              </a:spcBef>
              <a:buClr>
                <a:srgbClr val="FF6600"/>
              </a:buClr>
              <a:buSzPct val="55000"/>
              <a:buFont typeface="Wingdings" panose="05000000000000000000" pitchFamily="2" charset="2"/>
              <a:buNone/>
            </a:pPr>
            <a:r>
              <a:rPr lang="zh-CN" altLang="en-US" sz="2800" b="1" i="1" dirty="0">
                <a:ea typeface="仿宋_GB2312" pitchFamily="49" charset="-122"/>
              </a:rPr>
              <a:t>         </a:t>
            </a:r>
            <a:r>
              <a:rPr lang="en-US" altLang="zh-CN" sz="2800" b="1" i="1" dirty="0">
                <a:solidFill>
                  <a:srgbClr val="CC0000"/>
                </a:solidFill>
                <a:ea typeface="仿宋_GB2312" pitchFamily="49" charset="-122"/>
              </a:rPr>
              <a:t>a</a:t>
            </a:r>
            <a:endParaRPr lang="en-US" altLang="zh-CN" sz="2800" b="1" i="1" dirty="0">
              <a:solidFill>
                <a:srgbClr val="CC0000"/>
              </a:solidFill>
              <a:ea typeface="仿宋_GB2312" pitchFamily="49" charset="-122"/>
            </a:endParaRPr>
          </a:p>
          <a:p>
            <a:pPr>
              <a:lnSpc>
                <a:spcPct val="90000"/>
              </a:lnSpc>
              <a:spcBef>
                <a:spcPct val="0"/>
              </a:spcBef>
              <a:buClr>
                <a:srgbClr val="FF6600"/>
              </a:buClr>
              <a:buSzPct val="55000"/>
              <a:buFont typeface="Wingdings" panose="05000000000000000000" pitchFamily="2" charset="2"/>
              <a:buNone/>
            </a:pPr>
            <a:r>
              <a:rPr lang="en-US" altLang="zh-CN" sz="2800" b="1" i="1" dirty="0">
                <a:solidFill>
                  <a:srgbClr val="CC0000"/>
                </a:solidFill>
                <a:ea typeface="仿宋_GB2312" pitchFamily="49" charset="-122"/>
              </a:rPr>
              <a:t>         a</a:t>
            </a:r>
            <a:r>
              <a:rPr lang="en-US" altLang="zh-CN" sz="2800" b="1" dirty="0">
                <a:solidFill>
                  <a:srgbClr val="CC0000"/>
                </a:solidFill>
                <a:ea typeface="仿宋_GB2312" pitchFamily="49" charset="-122"/>
              </a:rPr>
              <a:t> + </a:t>
            </a:r>
            <a:r>
              <a:rPr lang="en-US" altLang="zh-CN" sz="2800" b="1" i="1" dirty="0">
                <a:solidFill>
                  <a:srgbClr val="CC0000"/>
                </a:solidFill>
                <a:ea typeface="仿宋_GB2312" pitchFamily="49" charset="-122"/>
              </a:rPr>
              <a:t>b</a:t>
            </a:r>
            <a:r>
              <a:rPr lang="en-US" altLang="zh-CN" sz="2800" b="1" dirty="0">
                <a:solidFill>
                  <a:srgbClr val="CC0000"/>
                </a:solidFill>
                <a:ea typeface="仿宋_GB2312" pitchFamily="49" charset="-122"/>
              </a:rPr>
              <a:t> *</a:t>
            </a:r>
            <a:r>
              <a:rPr lang="en-US" altLang="zh-CN" sz="2800" b="1" i="1" dirty="0">
                <a:solidFill>
                  <a:srgbClr val="CC0000"/>
                </a:solidFill>
                <a:ea typeface="仿宋_GB2312" pitchFamily="49" charset="-122"/>
              </a:rPr>
              <a:t> c</a:t>
            </a:r>
            <a:r>
              <a:rPr lang="en-US" altLang="zh-CN" sz="2800" b="1" dirty="0">
                <a:solidFill>
                  <a:srgbClr val="CC0000"/>
                </a:solidFill>
                <a:ea typeface="仿宋_GB2312" pitchFamily="49" charset="-122"/>
              </a:rPr>
              <a:t> + 200  </a:t>
            </a:r>
            <a:endParaRPr lang="en-US" altLang="zh-CN" sz="2800" b="1" dirty="0">
              <a:solidFill>
                <a:srgbClr val="CC0000"/>
              </a:solidFill>
              <a:ea typeface="仿宋_GB2312" pitchFamily="49" charset="-122"/>
            </a:endParaRPr>
          </a:p>
          <a:p>
            <a:pPr>
              <a:lnSpc>
                <a:spcPct val="90000"/>
              </a:lnSpc>
              <a:spcBef>
                <a:spcPct val="0"/>
              </a:spcBef>
              <a:buClr>
                <a:srgbClr val="FF6600"/>
              </a:buClr>
              <a:buSzPct val="55000"/>
              <a:buFont typeface="Wingdings" panose="05000000000000000000" pitchFamily="2" charset="2"/>
              <a:buNone/>
            </a:pPr>
            <a:r>
              <a:rPr lang="en-US" altLang="zh-CN" sz="2800" b="1" dirty="0">
                <a:solidFill>
                  <a:srgbClr val="CC0000"/>
                </a:solidFill>
                <a:ea typeface="仿宋_GB2312" pitchFamily="49" charset="-122"/>
              </a:rPr>
              <a:t>         2 *</a:t>
            </a:r>
            <a:r>
              <a:rPr lang="en-US" altLang="zh-CN" sz="2800" b="1" dirty="0">
                <a:solidFill>
                  <a:srgbClr val="CC0000"/>
                </a:solidFill>
                <a:ea typeface="仿宋_GB2312" pitchFamily="49" charset="-122"/>
                <a:sym typeface="Symbol" panose="05050102010706020507" pitchFamily="18" charset="2"/>
              </a:rPr>
              <a:t></a:t>
            </a:r>
            <a:r>
              <a:rPr lang="en-US" altLang="zh-CN" sz="2800" b="1" dirty="0">
                <a:solidFill>
                  <a:srgbClr val="CC0000"/>
                </a:solidFill>
                <a:ea typeface="仿宋_GB2312" pitchFamily="49" charset="-122"/>
              </a:rPr>
              <a:t> * </a:t>
            </a:r>
            <a:r>
              <a:rPr lang="en-US" altLang="zh-CN" sz="2800" b="1" i="1" dirty="0">
                <a:solidFill>
                  <a:srgbClr val="CC0000"/>
                </a:solidFill>
                <a:ea typeface="仿宋_GB2312" pitchFamily="49" charset="-122"/>
              </a:rPr>
              <a:t>R</a:t>
            </a:r>
            <a:endParaRPr lang="en-US" altLang="zh-CN" sz="2800" b="1" i="1" dirty="0">
              <a:solidFill>
                <a:srgbClr val="CC0000"/>
              </a:solidFill>
              <a:ea typeface="仿宋_GB2312" pitchFamily="49" charset="-122"/>
            </a:endParaRPr>
          </a:p>
          <a:p>
            <a:pPr>
              <a:lnSpc>
                <a:spcPct val="90000"/>
              </a:lnSpc>
              <a:spcBef>
                <a:spcPct val="0"/>
              </a:spcBef>
              <a:buClr>
                <a:srgbClr val="FF6600"/>
              </a:buClr>
              <a:buSzPct val="55000"/>
              <a:buFont typeface="Wingdings" panose="05000000000000000000" pitchFamily="2" charset="2"/>
              <a:buNone/>
            </a:pPr>
            <a:r>
              <a:rPr lang="en-US" altLang="zh-CN" sz="2800" b="1" i="1" dirty="0">
                <a:solidFill>
                  <a:srgbClr val="CC0000"/>
                </a:solidFill>
                <a:ea typeface="仿宋_GB2312" pitchFamily="49" charset="-122"/>
              </a:rPr>
              <a:t>         </a:t>
            </a:r>
            <a:r>
              <a:rPr lang="en-US" altLang="zh-CN" sz="2800" b="1" dirty="0">
                <a:solidFill>
                  <a:srgbClr val="CC0000"/>
                </a:solidFill>
                <a:ea typeface="仿宋_GB2312" pitchFamily="49" charset="-122"/>
              </a:rPr>
              <a:t>(</a:t>
            </a:r>
            <a:r>
              <a:rPr lang="en-US" altLang="zh-CN" sz="2800" b="1" i="1" dirty="0">
                <a:solidFill>
                  <a:srgbClr val="CC0000"/>
                </a:solidFill>
                <a:ea typeface="仿宋_GB2312" pitchFamily="49" charset="-122"/>
              </a:rPr>
              <a:t>x</a:t>
            </a:r>
            <a:r>
              <a:rPr lang="en-US" altLang="zh-CN" sz="2800" b="1" dirty="0">
                <a:solidFill>
                  <a:srgbClr val="CC0000"/>
                </a:solidFill>
                <a:ea typeface="仿宋_GB2312" pitchFamily="49" charset="-122"/>
              </a:rPr>
              <a:t> + </a:t>
            </a:r>
            <a:r>
              <a:rPr lang="en-US" altLang="zh-CN" sz="2800" b="1" i="1" dirty="0">
                <a:solidFill>
                  <a:srgbClr val="CC0000"/>
                </a:solidFill>
                <a:ea typeface="仿宋_GB2312" pitchFamily="49" charset="-122"/>
              </a:rPr>
              <a:t>y</a:t>
            </a:r>
            <a:r>
              <a:rPr lang="en-US" altLang="zh-CN" sz="2800" b="1" dirty="0">
                <a:solidFill>
                  <a:srgbClr val="CC0000"/>
                </a:solidFill>
                <a:ea typeface="仿宋_GB2312" pitchFamily="49" charset="-122"/>
              </a:rPr>
              <a:t> ) / (</a:t>
            </a:r>
            <a:r>
              <a:rPr lang="en-US" altLang="zh-CN" sz="2800" b="1" i="1" dirty="0">
                <a:solidFill>
                  <a:srgbClr val="CC0000"/>
                </a:solidFill>
                <a:ea typeface="仿宋_GB2312" pitchFamily="49" charset="-122"/>
              </a:rPr>
              <a:t>a</a:t>
            </a:r>
            <a:r>
              <a:rPr lang="en-US" altLang="zh-CN" sz="2800" b="1" dirty="0">
                <a:solidFill>
                  <a:srgbClr val="CC0000"/>
                </a:solidFill>
                <a:ea typeface="仿宋_GB2312" pitchFamily="49" charset="-122"/>
              </a:rPr>
              <a:t> – </a:t>
            </a:r>
            <a:r>
              <a:rPr lang="en-US" altLang="zh-CN" sz="2800" b="1" i="1" dirty="0">
                <a:solidFill>
                  <a:srgbClr val="CC0000"/>
                </a:solidFill>
                <a:ea typeface="仿宋_GB2312" pitchFamily="49" charset="-122"/>
              </a:rPr>
              <a:t>b</a:t>
            </a:r>
            <a:r>
              <a:rPr lang="en-US" altLang="zh-CN" sz="2800" b="1" dirty="0">
                <a:solidFill>
                  <a:srgbClr val="CC0000"/>
                </a:solidFill>
                <a:ea typeface="仿宋_GB2312" pitchFamily="49" charset="-122"/>
              </a:rPr>
              <a:t> ) </a:t>
            </a:r>
            <a:endParaRPr lang="en-US" altLang="zh-CN" sz="2800" b="1" dirty="0">
              <a:solidFill>
                <a:srgbClr val="CC0000"/>
              </a:solidFill>
              <a:ea typeface="仿宋_GB2312" pitchFamily="49" charset="-122"/>
            </a:endParaRPr>
          </a:p>
          <a:p>
            <a:pPr>
              <a:lnSpc>
                <a:spcPct val="90000"/>
              </a:lnSpc>
              <a:spcBef>
                <a:spcPct val="0"/>
              </a:spcBef>
              <a:buClr>
                <a:srgbClr val="FF6600"/>
              </a:buClr>
              <a:buSzPct val="55000"/>
              <a:buFont typeface="Wingdings" panose="05000000000000000000" pitchFamily="2" charset="2"/>
              <a:buChar char="n"/>
            </a:pPr>
            <a:endParaRPr lang="en-US" altLang="zh-CN" sz="2800" b="1" dirty="0" smtClean="0">
              <a:ea typeface="仿宋_GB2312" pitchFamily="49" charset="-122"/>
            </a:endParaRPr>
          </a:p>
          <a:p>
            <a:pPr>
              <a:lnSpc>
                <a:spcPct val="90000"/>
              </a:lnSpc>
              <a:spcBef>
                <a:spcPct val="0"/>
              </a:spcBef>
              <a:buClr>
                <a:srgbClr val="FF6600"/>
              </a:buClr>
              <a:buSzPct val="55000"/>
              <a:buFont typeface="Wingdings" panose="05000000000000000000" pitchFamily="2" charset="2"/>
              <a:buChar char="n"/>
            </a:pPr>
            <a:r>
              <a:rPr lang="zh-CN" altLang="en-US" sz="2800" b="1" dirty="0" smtClean="0">
                <a:ea typeface="仿宋_GB2312" pitchFamily="49" charset="-122"/>
              </a:rPr>
              <a:t>其中，操作符</a:t>
            </a:r>
            <a:r>
              <a:rPr lang="zh-CN" altLang="en-US" sz="2800" b="1" dirty="0">
                <a:ea typeface="仿宋_GB2312" pitchFamily="49" charset="-122"/>
              </a:rPr>
              <a:t>执行的先后顺序由它们的优先级和结合性决定。</a:t>
            </a:r>
            <a:endParaRPr lang="zh-CN" altLang="en-US" sz="2800" b="1" dirty="0"/>
          </a:p>
        </p:txBody>
      </p:sp>
      <p:sp>
        <p:nvSpPr>
          <p:cNvPr id="4" name="灯片编号占位符 3"/>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5299" name="Rectangle 3"/>
          <p:cNvSpPr>
            <a:spLocks noGrp="1" noChangeArrowheads="1"/>
          </p:cNvSpPr>
          <p:nvPr>
            <p:ph type="body" idx="1"/>
          </p:nvPr>
        </p:nvSpPr>
        <p:spPr>
          <a:xfrm>
            <a:off x="533400" y="533400"/>
            <a:ext cx="8153400" cy="4114800"/>
          </a:xfrm>
        </p:spPr>
        <p:txBody>
          <a:bodyPr/>
          <a:lstStyle/>
          <a:p>
            <a:pPr algn="just">
              <a:spcBef>
                <a:spcPct val="15000"/>
              </a:spcBef>
              <a:buClr>
                <a:srgbClr val="FF6600"/>
              </a:buClr>
              <a:buSzPct val="55000"/>
              <a:buFont typeface="Wingdings" panose="05000000000000000000" pitchFamily="2" charset="2"/>
              <a:buChar char="n"/>
            </a:pPr>
            <a:r>
              <a:rPr lang="en-US" altLang="zh-CN" b="1" dirty="0">
                <a:ea typeface="仿宋_GB2312" pitchFamily="49" charset="-122"/>
              </a:rPr>
              <a:t>C++</a:t>
            </a:r>
            <a:r>
              <a:rPr lang="zh-CN" altLang="en-US" b="1" dirty="0">
                <a:ea typeface="仿宋_GB2312" pitchFamily="49" charset="-122"/>
              </a:rPr>
              <a:t>提供了很多预定义的操作符，程序员也可以重新定义这些操作符。</a:t>
            </a:r>
            <a:endParaRPr lang="zh-CN" altLang="en-US" b="1" dirty="0">
              <a:ea typeface="仿宋_GB2312" pitchFamily="49" charset="-122"/>
            </a:endParaRPr>
          </a:p>
          <a:p>
            <a:pPr algn="just">
              <a:spcBef>
                <a:spcPct val="15000"/>
              </a:spcBef>
              <a:buClr>
                <a:srgbClr val="FF6600"/>
              </a:buClr>
              <a:buSzPct val="55000"/>
              <a:buFont typeface="Wingdings" panose="05000000000000000000" pitchFamily="2" charset="2"/>
              <a:buChar char="n"/>
            </a:pPr>
            <a:r>
              <a:rPr lang="zh-CN" altLang="en-US" b="1" dirty="0">
                <a:solidFill>
                  <a:srgbClr val="CC0000"/>
                </a:solidFill>
                <a:effectLst>
                  <a:outerShdw blurRad="38100" dist="38100" dir="2700000" algn="tl">
                    <a:srgbClr val="C0C0C0"/>
                  </a:outerShdw>
                </a:effectLst>
                <a:ea typeface="仿宋_GB2312" pitchFamily="49" charset="-122"/>
              </a:rPr>
              <a:t>算术操作符：</a:t>
            </a:r>
            <a:r>
              <a:rPr lang="en-US" altLang="zh-CN" b="1" dirty="0">
                <a:ea typeface="仿宋_GB2312" pitchFamily="49" charset="-122"/>
              </a:rPr>
              <a:t>+</a:t>
            </a:r>
            <a:r>
              <a:rPr lang="zh-CN" altLang="en-US" b="1" dirty="0">
                <a:ea typeface="仿宋_GB2312" pitchFamily="49" charset="-122"/>
              </a:rPr>
              <a:t>、</a:t>
            </a:r>
            <a:r>
              <a:rPr lang="en-US" altLang="zh-CN" b="1" dirty="0">
                <a:latin typeface="楷体_GB2312" pitchFamily="49" charset="-122"/>
                <a:ea typeface="楷体_GB2312" pitchFamily="49" charset="-122"/>
              </a:rPr>
              <a:t>-</a:t>
            </a:r>
            <a:r>
              <a:rPr lang="zh-CN" altLang="en-US" b="1" dirty="0">
                <a:ea typeface="仿宋_GB2312" pitchFamily="49" charset="-122"/>
              </a:rPr>
              <a:t>、*、</a:t>
            </a:r>
            <a:r>
              <a:rPr lang="en-US" altLang="zh-CN" b="1" dirty="0">
                <a:ea typeface="仿宋_GB2312" pitchFamily="49" charset="-122"/>
              </a:rPr>
              <a:t>/</a:t>
            </a:r>
            <a:r>
              <a:rPr lang="zh-CN" altLang="en-US" b="1" dirty="0">
                <a:ea typeface="仿宋_GB2312" pitchFamily="49" charset="-122"/>
              </a:rPr>
              <a:t>、</a:t>
            </a:r>
            <a:r>
              <a:rPr lang="en-US" altLang="zh-CN" b="1" dirty="0">
                <a:ea typeface="仿宋_GB2312" pitchFamily="49" charset="-122"/>
              </a:rPr>
              <a:t>%</a:t>
            </a:r>
            <a:r>
              <a:rPr lang="zh-CN" altLang="en-US" b="1" dirty="0">
                <a:ea typeface="仿宋_GB2312" pitchFamily="49" charset="-122"/>
              </a:rPr>
              <a:t>。其中*、</a:t>
            </a:r>
            <a:r>
              <a:rPr lang="en-US" altLang="zh-CN" b="1" dirty="0">
                <a:ea typeface="仿宋_GB2312" pitchFamily="49" charset="-122"/>
              </a:rPr>
              <a:t>/</a:t>
            </a:r>
            <a:r>
              <a:rPr lang="zh-CN" altLang="en-US" b="1" dirty="0">
                <a:ea typeface="仿宋_GB2312" pitchFamily="49" charset="-122"/>
              </a:rPr>
              <a:t>、</a:t>
            </a:r>
            <a:r>
              <a:rPr lang="en-US" altLang="zh-CN" b="1" dirty="0">
                <a:ea typeface="仿宋_GB2312" pitchFamily="49" charset="-122"/>
              </a:rPr>
              <a:t>%</a:t>
            </a:r>
            <a:r>
              <a:rPr lang="zh-CN" altLang="en-US" b="1" dirty="0">
                <a:ea typeface="仿宋_GB2312" pitchFamily="49" charset="-122"/>
              </a:rPr>
              <a:t>优先于</a:t>
            </a:r>
            <a:r>
              <a:rPr lang="en-US" altLang="zh-CN" b="1" dirty="0">
                <a:ea typeface="仿宋_GB2312" pitchFamily="49" charset="-122"/>
              </a:rPr>
              <a:t>+</a:t>
            </a:r>
            <a:r>
              <a:rPr lang="zh-CN" altLang="en-US" b="1" dirty="0">
                <a:ea typeface="仿宋_GB2312" pitchFamily="49" charset="-122"/>
              </a:rPr>
              <a:t>、</a:t>
            </a:r>
            <a:r>
              <a:rPr lang="en-US" altLang="zh-CN" b="1" dirty="0">
                <a:latin typeface="楷体_GB2312" pitchFamily="49" charset="-122"/>
                <a:ea typeface="楷体_GB2312" pitchFamily="49" charset="-122"/>
              </a:rPr>
              <a:t>-</a:t>
            </a:r>
            <a:r>
              <a:rPr lang="zh-CN" altLang="en-US" b="1" dirty="0">
                <a:ea typeface="仿宋_GB2312" pitchFamily="49" charset="-122"/>
              </a:rPr>
              <a:t>。括号用来改变计算顺序。计算时，</a:t>
            </a:r>
            <a:r>
              <a:rPr lang="zh-CN" altLang="en-US" b="1" dirty="0">
                <a:solidFill>
                  <a:srgbClr val="006600"/>
                </a:solidFill>
                <a:ea typeface="仿宋_GB2312" pitchFamily="49" charset="-122"/>
              </a:rPr>
              <a:t>先计算括号内表达式的值</a:t>
            </a:r>
            <a:r>
              <a:rPr lang="zh-CN" altLang="en-US" b="1" dirty="0">
                <a:ea typeface="仿宋_GB2312" pitchFamily="49" charset="-122"/>
              </a:rPr>
              <a:t>，</a:t>
            </a:r>
            <a:r>
              <a:rPr lang="zh-CN" altLang="en-US" b="1" dirty="0">
                <a:solidFill>
                  <a:srgbClr val="006600"/>
                </a:solidFill>
                <a:ea typeface="仿宋_GB2312" pitchFamily="49" charset="-122"/>
              </a:rPr>
              <a:t>再将计算结果与括号外的数一起计算</a:t>
            </a:r>
            <a:r>
              <a:rPr lang="zh-CN" altLang="en-US" b="1" dirty="0">
                <a:ea typeface="仿宋_GB2312" pitchFamily="49" charset="-122"/>
              </a:rPr>
              <a:t>，如：</a:t>
            </a:r>
            <a:endParaRPr lang="zh-CN" altLang="en-US" b="1" dirty="0">
              <a:ea typeface="仿宋_GB2312" pitchFamily="49" charset="-122"/>
            </a:endParaRPr>
          </a:p>
          <a:p>
            <a:pPr algn="just">
              <a:spcBef>
                <a:spcPct val="15000"/>
              </a:spcBef>
              <a:buClr>
                <a:srgbClr val="FF6600"/>
              </a:buClr>
              <a:buSzPct val="55000"/>
              <a:buFont typeface="Wingdings" panose="05000000000000000000" pitchFamily="2" charset="2"/>
              <a:buNone/>
            </a:pPr>
            <a:r>
              <a:rPr lang="zh-CN" altLang="en-US" b="1" dirty="0">
                <a:ea typeface="仿宋_GB2312" pitchFamily="49" charset="-122"/>
              </a:rPr>
              <a:t>          </a:t>
            </a:r>
            <a:r>
              <a:rPr lang="en-US" altLang="zh-CN" b="1" dirty="0" smtClean="0">
                <a:solidFill>
                  <a:srgbClr val="CC0000"/>
                </a:solidFill>
                <a:ea typeface="仿宋_GB2312" pitchFamily="49" charset="-122"/>
              </a:rPr>
              <a:t>4*(1+2)=4*3=12</a:t>
            </a:r>
            <a:endParaRPr lang="en-US" altLang="zh-CN" b="1" dirty="0">
              <a:ea typeface="仿宋_GB2312" pitchFamily="49" charset="-122"/>
            </a:endParaRPr>
          </a:p>
          <a:p>
            <a:pPr algn="just">
              <a:spcBef>
                <a:spcPct val="15000"/>
              </a:spcBef>
              <a:buClr>
                <a:srgbClr val="FF6600"/>
              </a:buClr>
              <a:buSzPct val="55000"/>
              <a:buFont typeface="Wingdings" panose="05000000000000000000" pitchFamily="2" charset="2"/>
              <a:buChar char="n"/>
            </a:pPr>
            <a:r>
              <a:rPr lang="zh-CN" altLang="en-US" b="1" dirty="0">
                <a:ea typeface="仿宋_GB2312" pitchFamily="49" charset="-122"/>
              </a:rPr>
              <a:t>取模</a:t>
            </a:r>
            <a:r>
              <a:rPr lang="zh-CN" altLang="en-US" b="1" dirty="0" smtClean="0">
                <a:ea typeface="仿宋_GB2312" pitchFamily="49" charset="-122"/>
              </a:rPr>
              <a:t>操作符</a:t>
            </a:r>
            <a:r>
              <a:rPr lang="en-US" altLang="zh-CN" b="1" dirty="0" smtClean="0">
                <a:ea typeface="仿宋_GB2312" pitchFamily="49" charset="-122"/>
              </a:rPr>
              <a:t>(%)</a:t>
            </a:r>
            <a:r>
              <a:rPr lang="zh-CN" altLang="en-US" b="1" dirty="0" smtClean="0">
                <a:ea typeface="仿宋_GB2312" pitchFamily="49" charset="-122"/>
              </a:rPr>
              <a:t>用于</a:t>
            </a:r>
            <a:r>
              <a:rPr lang="zh-CN" altLang="en-US" b="1" dirty="0">
                <a:ea typeface="仿宋_GB2312" pitchFamily="49" charset="-122"/>
              </a:rPr>
              <a:t>计算两整数相除后得到的余数，如：</a:t>
            </a:r>
            <a:r>
              <a:rPr lang="en-US" altLang="zh-CN" b="1" dirty="0" smtClean="0">
                <a:solidFill>
                  <a:srgbClr val="CC0000"/>
                </a:solidFill>
                <a:ea typeface="仿宋_GB2312" pitchFamily="49" charset="-122"/>
              </a:rPr>
              <a:t>22%7=1</a:t>
            </a:r>
            <a:r>
              <a:rPr lang="zh-CN" altLang="en-US" b="1" dirty="0">
                <a:ea typeface="仿宋_GB2312" pitchFamily="49" charset="-122"/>
              </a:rPr>
              <a:t>。</a:t>
            </a:r>
            <a:endParaRPr lang="zh-CN" altLang="en-US" b="1" dirty="0">
              <a:ea typeface="仿宋_GB2312" pitchFamily="49" charset="-122"/>
            </a:endParaRPr>
          </a:p>
          <a:p>
            <a:pPr algn="just">
              <a:spcBef>
                <a:spcPct val="15000"/>
              </a:spcBef>
              <a:buClr>
                <a:srgbClr val="FF6600"/>
              </a:buClr>
              <a:buSzPct val="55000"/>
              <a:buFont typeface="Wingdings" panose="05000000000000000000" pitchFamily="2" charset="2"/>
              <a:buChar char="n"/>
            </a:pPr>
            <a:r>
              <a:rPr lang="zh-CN" altLang="en-US" b="1" dirty="0">
                <a:ea typeface="仿宋_GB2312" pitchFamily="49" charset="-122"/>
              </a:rPr>
              <a:t>注意，</a:t>
            </a:r>
            <a:r>
              <a:rPr lang="en-US" altLang="zh-CN" b="1" dirty="0">
                <a:ea typeface="仿宋_GB2312" pitchFamily="49" charset="-122"/>
              </a:rPr>
              <a:t>%</a:t>
            </a:r>
            <a:r>
              <a:rPr lang="zh-CN" altLang="en-US" b="1" dirty="0">
                <a:ea typeface="仿宋_GB2312" pitchFamily="49" charset="-122"/>
              </a:rPr>
              <a:t>只能用于整数相除，不能对浮点数操作。</a:t>
            </a:r>
            <a:endParaRPr lang="zh-CN" altLang="en-US" b="1" dirty="0">
              <a:ea typeface="仿宋_GB2312" pitchFamily="49" charset="-122"/>
            </a:endParaRPr>
          </a:p>
        </p:txBody>
      </p:sp>
      <p:sp>
        <p:nvSpPr>
          <p:cNvPr id="3" name="灯片编号占位符 2"/>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split orient="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7347" name="Rectangle 3"/>
          <p:cNvSpPr>
            <a:spLocks noGrp="1" noChangeArrowheads="1"/>
          </p:cNvSpPr>
          <p:nvPr>
            <p:ph type="body" idx="1"/>
          </p:nvPr>
        </p:nvSpPr>
        <p:spPr>
          <a:xfrm>
            <a:off x="467544" y="620688"/>
            <a:ext cx="8229600" cy="4114800"/>
          </a:xfrm>
        </p:spPr>
        <p:txBody>
          <a:bodyPr/>
          <a:lstStyle/>
          <a:p>
            <a:pPr algn="just">
              <a:lnSpc>
                <a:spcPct val="90000"/>
              </a:lnSpc>
              <a:spcBef>
                <a:spcPct val="5000"/>
              </a:spcBef>
              <a:buClr>
                <a:srgbClr val="FF6600"/>
              </a:buClr>
              <a:buSzPct val="55000"/>
              <a:buFont typeface="Wingdings" panose="05000000000000000000" pitchFamily="2" charset="2"/>
              <a:buChar char="n"/>
            </a:pPr>
            <a:r>
              <a:rPr lang="zh-CN" altLang="en-US" sz="2800" b="1" dirty="0">
                <a:solidFill>
                  <a:srgbClr val="CC0000"/>
                </a:solidFill>
                <a:ea typeface="仿宋_GB2312" pitchFamily="49" charset="-122"/>
              </a:rPr>
              <a:t>赋值操作符 </a:t>
            </a:r>
            <a:r>
              <a:rPr lang="en-US" altLang="zh-CN" sz="2800" b="1" dirty="0" smtClean="0">
                <a:solidFill>
                  <a:srgbClr val="CC0000"/>
                </a:solidFill>
                <a:ea typeface="仿宋_GB2312" pitchFamily="49" charset="-122"/>
                <a:sym typeface="SansSerif" pitchFamily="2" charset="2"/>
              </a:rPr>
              <a:t>“</a:t>
            </a:r>
            <a:r>
              <a:rPr lang="en-US" altLang="zh-CN" sz="2800" b="1" dirty="0" smtClean="0">
                <a:solidFill>
                  <a:srgbClr val="CC0000"/>
                </a:solidFill>
                <a:ea typeface="仿宋_GB2312" pitchFamily="49" charset="-122"/>
              </a:rPr>
              <a:t>=</a:t>
            </a:r>
            <a:r>
              <a:rPr lang="en-US" altLang="zh-CN" sz="2800" b="1" dirty="0" smtClean="0">
                <a:solidFill>
                  <a:srgbClr val="CC0000"/>
                </a:solidFill>
                <a:ea typeface="仿宋_GB2312" pitchFamily="49" charset="-122"/>
                <a:sym typeface="SansSerif" pitchFamily="2" charset="2"/>
              </a:rPr>
              <a:t>”</a:t>
            </a:r>
            <a:r>
              <a:rPr lang="en-US" altLang="zh-CN" sz="2800" b="1" dirty="0" smtClean="0">
                <a:ea typeface="仿宋_GB2312" pitchFamily="49" charset="-122"/>
              </a:rPr>
              <a:t> </a:t>
            </a:r>
            <a:r>
              <a:rPr lang="zh-CN" altLang="en-US" sz="2800" b="1" dirty="0">
                <a:ea typeface="仿宋_GB2312" pitchFamily="49" charset="-122"/>
              </a:rPr>
              <a:t>将其右侧的表达式求出</a:t>
            </a:r>
            <a:r>
              <a:rPr lang="zh-CN" altLang="en-US" sz="2800" b="1" dirty="0" smtClean="0">
                <a:ea typeface="仿宋_GB2312" pitchFamily="49" charset="-122"/>
              </a:rPr>
              <a:t>结果，赋</a:t>
            </a:r>
            <a:r>
              <a:rPr lang="zh-CN" altLang="en-US" sz="2800" b="1" dirty="0">
                <a:ea typeface="仿宋_GB2312" pitchFamily="49" charset="-122"/>
              </a:rPr>
              <a:t>给其左侧的变量。例如：</a:t>
            </a:r>
            <a:endParaRPr lang="zh-CN" altLang="en-US" sz="2800" b="1" dirty="0">
              <a:ea typeface="仿宋_GB2312" pitchFamily="49" charset="-122"/>
            </a:endParaRPr>
          </a:p>
          <a:p>
            <a:pPr algn="just">
              <a:lnSpc>
                <a:spcPct val="90000"/>
              </a:lnSpc>
              <a:spcBef>
                <a:spcPct val="5000"/>
              </a:spcBef>
              <a:buClr>
                <a:srgbClr val="FF6600"/>
              </a:buClr>
              <a:buSzPct val="55000"/>
              <a:buFont typeface="Wingdings" panose="05000000000000000000" pitchFamily="2" charset="2"/>
              <a:buNone/>
            </a:pPr>
            <a:r>
              <a:rPr lang="zh-CN" altLang="en-US" sz="2800" b="1" dirty="0">
                <a:ea typeface="仿宋_GB2312" pitchFamily="49" charset="-122"/>
              </a:rPr>
              <a:t>        </a:t>
            </a:r>
            <a:r>
              <a:rPr lang="en-US" altLang="zh-CN" sz="2800" b="1" dirty="0" err="1">
                <a:solidFill>
                  <a:srgbClr val="CC0000"/>
                </a:solidFill>
                <a:ea typeface="仿宋_GB2312" pitchFamily="49" charset="-122"/>
              </a:rPr>
              <a:t>int</a:t>
            </a:r>
            <a:r>
              <a:rPr lang="en-US" altLang="zh-CN" sz="2800" b="1" dirty="0">
                <a:solidFill>
                  <a:srgbClr val="CC0000"/>
                </a:solidFill>
                <a:ea typeface="仿宋_GB2312" pitchFamily="49" charset="-122"/>
              </a:rPr>
              <a:t> </a:t>
            </a:r>
            <a:r>
              <a:rPr lang="en-US" altLang="zh-CN" sz="2800" dirty="0">
                <a:solidFill>
                  <a:srgbClr val="CC0000"/>
                </a:solidFill>
                <a:ea typeface="仿宋_GB2312" pitchFamily="49" charset="-122"/>
              </a:rPr>
              <a:t>Value</a:t>
            </a:r>
            <a:r>
              <a:rPr lang="en-US" altLang="zh-CN" sz="2800" b="1" dirty="0">
                <a:solidFill>
                  <a:srgbClr val="CC0000"/>
                </a:solidFill>
                <a:ea typeface="仿宋_GB2312" pitchFamily="49" charset="-122"/>
              </a:rPr>
              <a:t>;</a:t>
            </a:r>
            <a:endParaRPr lang="en-US" altLang="zh-CN" sz="2800" b="1" dirty="0">
              <a:solidFill>
                <a:srgbClr val="CC0000"/>
              </a:solidFill>
              <a:ea typeface="仿宋_GB2312" pitchFamily="49" charset="-122"/>
            </a:endParaRPr>
          </a:p>
          <a:p>
            <a:pPr algn="just">
              <a:lnSpc>
                <a:spcPct val="90000"/>
              </a:lnSpc>
              <a:spcBef>
                <a:spcPct val="5000"/>
              </a:spcBef>
              <a:buClr>
                <a:srgbClr val="FF6600"/>
              </a:buClr>
              <a:buSzPct val="55000"/>
              <a:buFont typeface="Wingdings" panose="05000000000000000000" pitchFamily="2" charset="2"/>
              <a:buNone/>
            </a:pPr>
            <a:r>
              <a:rPr lang="en-US" altLang="zh-CN" sz="2800" b="1" i="1" dirty="0">
                <a:solidFill>
                  <a:srgbClr val="CC0000"/>
                </a:solidFill>
                <a:ea typeface="仿宋_GB2312" pitchFamily="49" charset="-122"/>
              </a:rPr>
              <a:t>        </a:t>
            </a:r>
            <a:r>
              <a:rPr lang="en-US" altLang="zh-CN" sz="2800" dirty="0" smtClean="0">
                <a:solidFill>
                  <a:srgbClr val="CC0000"/>
                </a:solidFill>
                <a:ea typeface="仿宋_GB2312" pitchFamily="49" charset="-122"/>
              </a:rPr>
              <a:t>Value</a:t>
            </a:r>
            <a:r>
              <a:rPr lang="en-US" altLang="zh-CN" sz="2800" b="1" dirty="0" smtClean="0">
                <a:solidFill>
                  <a:srgbClr val="CC0000"/>
                </a:solidFill>
                <a:ea typeface="仿宋_GB2312" pitchFamily="49" charset="-122"/>
              </a:rPr>
              <a:t>=(</a:t>
            </a:r>
            <a:r>
              <a:rPr lang="en-US" altLang="zh-CN" sz="2800" dirty="0" smtClean="0">
                <a:solidFill>
                  <a:srgbClr val="CC0000"/>
                </a:solidFill>
                <a:ea typeface="仿宋_GB2312" pitchFamily="49" charset="-122"/>
              </a:rPr>
              <a:t>2</a:t>
            </a:r>
            <a:r>
              <a:rPr lang="en-US" altLang="zh-CN" sz="2800" b="1" dirty="0" smtClean="0">
                <a:solidFill>
                  <a:srgbClr val="CC0000"/>
                </a:solidFill>
                <a:ea typeface="仿宋_GB2312" pitchFamily="49" charset="-122"/>
              </a:rPr>
              <a:t>+</a:t>
            </a:r>
            <a:r>
              <a:rPr lang="en-US" altLang="zh-CN" sz="2800" dirty="0" smtClean="0">
                <a:solidFill>
                  <a:srgbClr val="CC0000"/>
                </a:solidFill>
                <a:ea typeface="仿宋_GB2312" pitchFamily="49" charset="-122"/>
              </a:rPr>
              <a:t>3</a:t>
            </a:r>
            <a:r>
              <a:rPr lang="en-US" altLang="zh-CN" sz="2800" b="1" dirty="0" smtClean="0">
                <a:solidFill>
                  <a:srgbClr val="CC0000"/>
                </a:solidFill>
                <a:ea typeface="仿宋_GB2312" pitchFamily="49" charset="-122"/>
              </a:rPr>
              <a:t>)*</a:t>
            </a:r>
            <a:r>
              <a:rPr lang="en-US" altLang="zh-CN" sz="2800" dirty="0" smtClean="0">
                <a:solidFill>
                  <a:srgbClr val="CC0000"/>
                </a:solidFill>
                <a:ea typeface="仿宋_GB2312" pitchFamily="49" charset="-122"/>
              </a:rPr>
              <a:t>4</a:t>
            </a:r>
            <a:r>
              <a:rPr lang="en-US" altLang="zh-CN" sz="2800" b="1" dirty="0">
                <a:solidFill>
                  <a:srgbClr val="CC0000"/>
                </a:solidFill>
                <a:ea typeface="仿宋_GB2312" pitchFamily="49" charset="-122"/>
              </a:rPr>
              <a:t>;</a:t>
            </a:r>
            <a:endParaRPr lang="en-US" altLang="zh-CN" sz="2800" b="1" dirty="0">
              <a:ea typeface="仿宋_GB2312" pitchFamily="49" charset="-122"/>
            </a:endParaRPr>
          </a:p>
          <a:p>
            <a:pPr algn="just">
              <a:lnSpc>
                <a:spcPct val="90000"/>
              </a:lnSpc>
              <a:spcBef>
                <a:spcPct val="5000"/>
              </a:spcBef>
              <a:buClr>
                <a:srgbClr val="FF6600"/>
              </a:buClr>
              <a:buSzPct val="55000"/>
              <a:buFont typeface="Wingdings" panose="05000000000000000000" pitchFamily="2" charset="2"/>
              <a:buChar char="n"/>
            </a:pPr>
            <a:endParaRPr lang="en-US" altLang="zh-CN" sz="2800" b="1" dirty="0" smtClean="0">
              <a:ea typeface="仿宋_GB2312" pitchFamily="49" charset="-122"/>
            </a:endParaRPr>
          </a:p>
          <a:p>
            <a:pPr algn="just">
              <a:lnSpc>
                <a:spcPct val="90000"/>
              </a:lnSpc>
              <a:spcBef>
                <a:spcPct val="5000"/>
              </a:spcBef>
              <a:buClr>
                <a:srgbClr val="FF6600"/>
              </a:buClr>
              <a:buSzPct val="55000"/>
              <a:buFont typeface="Wingdings" panose="05000000000000000000" pitchFamily="2" charset="2"/>
              <a:buChar char="n"/>
            </a:pPr>
            <a:r>
              <a:rPr lang="zh-CN" altLang="en-US" sz="2800" b="1" dirty="0" smtClean="0">
                <a:ea typeface="仿宋_GB2312" pitchFamily="49" charset="-122"/>
              </a:rPr>
              <a:t>赋值</a:t>
            </a:r>
            <a:r>
              <a:rPr lang="zh-CN" altLang="en-US" sz="2800" b="1" dirty="0">
                <a:ea typeface="仿宋_GB2312" pitchFamily="49" charset="-122"/>
              </a:rPr>
              <a:t>表达式运算的结果是右运算元的</a:t>
            </a:r>
            <a:r>
              <a:rPr lang="zh-CN" altLang="en-US" sz="2800" b="1" dirty="0" smtClean="0">
                <a:ea typeface="仿宋_GB2312" pitchFamily="49" charset="-122"/>
              </a:rPr>
              <a:t>值，而</a:t>
            </a:r>
            <a:r>
              <a:rPr lang="zh-CN" altLang="en-US" sz="2800" b="1" dirty="0">
                <a:ea typeface="仿宋_GB2312" pitchFamily="49" charset="-122"/>
              </a:rPr>
              <a:t>结果类型是左运算元的</a:t>
            </a:r>
            <a:r>
              <a:rPr lang="zh-CN" altLang="en-US" sz="2800" b="1" dirty="0" smtClean="0">
                <a:ea typeface="仿宋_GB2312" pitchFamily="49" charset="-122"/>
              </a:rPr>
              <a:t>数据类型，例如</a:t>
            </a:r>
            <a:r>
              <a:rPr lang="zh-CN" altLang="en-US" sz="2800" b="1" dirty="0">
                <a:ea typeface="仿宋_GB2312" pitchFamily="49" charset="-122"/>
              </a:rPr>
              <a:t>：</a:t>
            </a:r>
            <a:endParaRPr lang="zh-CN" altLang="en-US" sz="2800" b="1" dirty="0">
              <a:ea typeface="仿宋_GB2312" pitchFamily="49" charset="-122"/>
            </a:endParaRPr>
          </a:p>
          <a:p>
            <a:pPr algn="just">
              <a:lnSpc>
                <a:spcPct val="90000"/>
              </a:lnSpc>
              <a:spcBef>
                <a:spcPct val="5000"/>
              </a:spcBef>
              <a:buClr>
                <a:srgbClr val="FF6600"/>
              </a:buClr>
              <a:buSzPct val="55000"/>
              <a:buFont typeface="Wingdings" panose="05000000000000000000" pitchFamily="2" charset="2"/>
              <a:buNone/>
            </a:pPr>
            <a:r>
              <a:rPr lang="zh-CN" altLang="en-US" sz="2800" b="1" i="1" dirty="0">
                <a:ea typeface="仿宋_GB2312" pitchFamily="49" charset="-122"/>
              </a:rPr>
              <a:t>        </a:t>
            </a:r>
            <a:r>
              <a:rPr lang="en-US" altLang="zh-CN" sz="2800" dirty="0" smtClean="0">
                <a:solidFill>
                  <a:srgbClr val="CC0000"/>
                </a:solidFill>
                <a:ea typeface="仿宋_GB2312" pitchFamily="49" charset="-122"/>
              </a:rPr>
              <a:t>Value</a:t>
            </a:r>
            <a:r>
              <a:rPr lang="en-US" altLang="zh-CN" sz="2800" b="1" dirty="0" smtClean="0">
                <a:solidFill>
                  <a:srgbClr val="CC0000"/>
                </a:solidFill>
                <a:ea typeface="仿宋_GB2312" pitchFamily="49" charset="-122"/>
              </a:rPr>
              <a:t>=</a:t>
            </a:r>
            <a:r>
              <a:rPr lang="en-US" altLang="zh-CN" sz="2800" dirty="0" smtClean="0">
                <a:solidFill>
                  <a:srgbClr val="CC0000"/>
                </a:solidFill>
                <a:ea typeface="仿宋_GB2312" pitchFamily="49" charset="-122"/>
              </a:rPr>
              <a:t>2.8</a:t>
            </a:r>
            <a:r>
              <a:rPr lang="en-US" altLang="zh-CN" sz="2800" b="1" dirty="0" smtClean="0">
                <a:solidFill>
                  <a:srgbClr val="CC0000"/>
                </a:solidFill>
                <a:ea typeface="仿宋_GB2312" pitchFamily="49" charset="-122"/>
              </a:rPr>
              <a:t>*</a:t>
            </a:r>
            <a:r>
              <a:rPr lang="en-US" altLang="zh-CN" sz="2800" dirty="0" smtClean="0">
                <a:solidFill>
                  <a:srgbClr val="CC0000"/>
                </a:solidFill>
                <a:ea typeface="仿宋_GB2312" pitchFamily="49" charset="-122"/>
              </a:rPr>
              <a:t>4</a:t>
            </a:r>
            <a:r>
              <a:rPr lang="en-US" altLang="zh-CN" sz="2800" b="1" dirty="0" smtClean="0">
                <a:ea typeface="仿宋_GB2312" pitchFamily="49" charset="-122"/>
              </a:rPr>
              <a:t>  </a:t>
            </a:r>
            <a:r>
              <a:rPr lang="en-US" altLang="zh-CN" sz="2800" b="1" dirty="0">
                <a:ea typeface="仿宋_GB2312" pitchFamily="49" charset="-122"/>
              </a:rPr>
              <a:t>	  </a:t>
            </a:r>
            <a:r>
              <a:rPr lang="en-US" altLang="zh-CN" sz="2800" dirty="0">
                <a:solidFill>
                  <a:srgbClr val="006600"/>
                </a:solidFill>
                <a:ea typeface="隶书" panose="02010509060101010101" charset="-122"/>
              </a:rPr>
              <a:t>//</a:t>
            </a:r>
            <a:r>
              <a:rPr lang="zh-CN" altLang="en-US" sz="2800" dirty="0">
                <a:solidFill>
                  <a:srgbClr val="006600"/>
                </a:solidFill>
                <a:ea typeface="隶书" panose="02010509060101010101" charset="-122"/>
              </a:rPr>
              <a:t>结果为</a:t>
            </a:r>
            <a:r>
              <a:rPr lang="en-US" altLang="zh-CN" sz="2800" dirty="0" smtClean="0">
                <a:solidFill>
                  <a:srgbClr val="006600"/>
                </a:solidFill>
                <a:ea typeface="隶书" panose="02010509060101010101" charset="-122"/>
              </a:rPr>
              <a:t>11</a:t>
            </a:r>
            <a:r>
              <a:rPr lang="zh-CN" altLang="en-US" sz="2800" dirty="0" smtClean="0">
                <a:solidFill>
                  <a:srgbClr val="006600"/>
                </a:solidFill>
                <a:ea typeface="隶书" panose="02010509060101010101" charset="-122"/>
              </a:rPr>
              <a:t>，而</a:t>
            </a:r>
            <a:r>
              <a:rPr lang="zh-CN" altLang="en-US" sz="2800" dirty="0">
                <a:solidFill>
                  <a:srgbClr val="006600"/>
                </a:solidFill>
                <a:ea typeface="隶书" panose="02010509060101010101" charset="-122"/>
              </a:rPr>
              <a:t>不是</a:t>
            </a:r>
            <a:r>
              <a:rPr lang="en-US" altLang="zh-CN" sz="2800" dirty="0">
                <a:solidFill>
                  <a:srgbClr val="006600"/>
                </a:solidFill>
                <a:ea typeface="隶书" panose="02010509060101010101" charset="-122"/>
              </a:rPr>
              <a:t>11.2</a:t>
            </a:r>
            <a:endParaRPr lang="en-US" altLang="zh-CN" sz="2800" dirty="0">
              <a:ea typeface="隶书" panose="02010509060101010101" charset="-122"/>
            </a:endParaRPr>
          </a:p>
          <a:p>
            <a:pPr algn="just">
              <a:lnSpc>
                <a:spcPct val="90000"/>
              </a:lnSpc>
              <a:spcBef>
                <a:spcPct val="5000"/>
              </a:spcBef>
              <a:buClr>
                <a:srgbClr val="FF6600"/>
              </a:buClr>
              <a:buSzPct val="55000"/>
              <a:buFont typeface="Wingdings" panose="05000000000000000000" pitchFamily="2" charset="2"/>
              <a:buChar char="n"/>
            </a:pPr>
            <a:endParaRPr lang="en-US" altLang="zh-CN" sz="2800" b="1" dirty="0" smtClean="0">
              <a:ea typeface="仿宋_GB2312" pitchFamily="49" charset="-122"/>
            </a:endParaRPr>
          </a:p>
          <a:p>
            <a:pPr algn="just">
              <a:lnSpc>
                <a:spcPct val="90000"/>
              </a:lnSpc>
              <a:spcBef>
                <a:spcPct val="5000"/>
              </a:spcBef>
              <a:buClr>
                <a:srgbClr val="FF6600"/>
              </a:buClr>
              <a:buSzPct val="55000"/>
              <a:buFont typeface="Wingdings" panose="05000000000000000000" pitchFamily="2" charset="2"/>
              <a:buChar char="n"/>
            </a:pPr>
            <a:r>
              <a:rPr lang="zh-CN" altLang="en-US" sz="2800" b="1" dirty="0" smtClean="0">
                <a:ea typeface="仿宋_GB2312" pitchFamily="49" charset="-122"/>
              </a:rPr>
              <a:t>可以</a:t>
            </a:r>
            <a:r>
              <a:rPr lang="zh-CN" altLang="en-US" sz="2800" b="1" dirty="0">
                <a:ea typeface="仿宋_GB2312" pitchFamily="49" charset="-122"/>
              </a:rPr>
              <a:t>连续</a:t>
            </a:r>
            <a:r>
              <a:rPr lang="zh-CN" altLang="en-US" sz="2800" b="1" dirty="0" smtClean="0">
                <a:ea typeface="仿宋_GB2312" pitchFamily="49" charset="-122"/>
              </a:rPr>
              <a:t>赋值，但</a:t>
            </a:r>
            <a:r>
              <a:rPr lang="zh-CN" altLang="en-US" sz="2800" b="1" dirty="0">
                <a:ea typeface="仿宋_GB2312" pitchFamily="49" charset="-122"/>
              </a:rPr>
              <a:t>必须保证各运算元的类型相同。它的处理结果是每个运算元的对象值都为最右侧的运算元值，例如：</a:t>
            </a:r>
            <a:endParaRPr lang="zh-CN" altLang="en-US" sz="2800" b="1" dirty="0">
              <a:ea typeface="仿宋_GB2312" pitchFamily="49" charset="-122"/>
            </a:endParaRPr>
          </a:p>
          <a:p>
            <a:pPr algn="just">
              <a:lnSpc>
                <a:spcPct val="90000"/>
              </a:lnSpc>
              <a:spcBef>
                <a:spcPct val="5000"/>
              </a:spcBef>
              <a:buClr>
                <a:srgbClr val="FF6600"/>
              </a:buClr>
              <a:buSzPct val="55000"/>
              <a:buFont typeface="Wingdings" panose="05000000000000000000" pitchFamily="2" charset="2"/>
              <a:buNone/>
            </a:pPr>
            <a:r>
              <a:rPr lang="zh-CN" altLang="en-US" sz="2800" b="1" dirty="0">
                <a:ea typeface="仿宋_GB2312" pitchFamily="49" charset="-122"/>
              </a:rPr>
              <a:t>        </a:t>
            </a:r>
            <a:r>
              <a:rPr lang="en-US" altLang="zh-CN" sz="2800" b="1" dirty="0" err="1">
                <a:solidFill>
                  <a:srgbClr val="CC0000"/>
                </a:solidFill>
                <a:ea typeface="仿宋_GB2312" pitchFamily="49" charset="-122"/>
              </a:rPr>
              <a:t>int</a:t>
            </a:r>
            <a:r>
              <a:rPr lang="en-US" altLang="zh-CN" sz="2800" b="1" dirty="0">
                <a:solidFill>
                  <a:srgbClr val="CC0000"/>
                </a:solidFill>
                <a:ea typeface="仿宋_GB2312" pitchFamily="49" charset="-122"/>
              </a:rPr>
              <a:t> </a:t>
            </a:r>
            <a:r>
              <a:rPr lang="en-US" altLang="zh-CN" sz="2800" dirty="0" err="1">
                <a:solidFill>
                  <a:srgbClr val="CC0000"/>
                </a:solidFill>
                <a:ea typeface="仿宋_GB2312" pitchFamily="49" charset="-122"/>
              </a:rPr>
              <a:t>i</a:t>
            </a:r>
            <a:r>
              <a:rPr lang="en-US" altLang="zh-CN" sz="2800" b="1" dirty="0">
                <a:solidFill>
                  <a:srgbClr val="CC0000"/>
                </a:solidFill>
                <a:ea typeface="仿宋_GB2312" pitchFamily="49" charset="-122"/>
              </a:rPr>
              <a:t>, </a:t>
            </a:r>
            <a:r>
              <a:rPr lang="en-US" altLang="zh-CN" sz="2800" dirty="0">
                <a:solidFill>
                  <a:srgbClr val="CC0000"/>
                </a:solidFill>
                <a:ea typeface="仿宋_GB2312" pitchFamily="49" charset="-122"/>
              </a:rPr>
              <a:t>j</a:t>
            </a:r>
            <a:r>
              <a:rPr lang="en-US" altLang="zh-CN" sz="2800" b="1" dirty="0">
                <a:solidFill>
                  <a:srgbClr val="CC0000"/>
                </a:solidFill>
                <a:ea typeface="仿宋_GB2312" pitchFamily="49" charset="-122"/>
              </a:rPr>
              <a:t>;</a:t>
            </a:r>
            <a:endParaRPr lang="en-US" altLang="zh-CN" sz="2800" b="1" dirty="0">
              <a:solidFill>
                <a:srgbClr val="CC0000"/>
              </a:solidFill>
              <a:ea typeface="仿宋_GB2312" pitchFamily="49" charset="-122"/>
            </a:endParaRPr>
          </a:p>
          <a:p>
            <a:pPr algn="just">
              <a:lnSpc>
                <a:spcPct val="90000"/>
              </a:lnSpc>
              <a:spcBef>
                <a:spcPct val="5000"/>
              </a:spcBef>
              <a:buClr>
                <a:srgbClr val="FF6600"/>
              </a:buClr>
              <a:buSzPct val="55000"/>
              <a:buFont typeface="Wingdings" panose="05000000000000000000" pitchFamily="2" charset="2"/>
              <a:buNone/>
            </a:pPr>
            <a:r>
              <a:rPr lang="en-US" altLang="zh-CN" sz="2800" b="1" i="1" dirty="0">
                <a:solidFill>
                  <a:srgbClr val="CC0000"/>
                </a:solidFill>
                <a:ea typeface="仿宋_GB2312" pitchFamily="49" charset="-122"/>
              </a:rPr>
              <a:t>        </a:t>
            </a:r>
            <a:r>
              <a:rPr lang="en-US" altLang="zh-CN" sz="2800" dirty="0" err="1" smtClean="0">
                <a:solidFill>
                  <a:srgbClr val="CC0000"/>
                </a:solidFill>
                <a:ea typeface="仿宋_GB2312" pitchFamily="49" charset="-122"/>
              </a:rPr>
              <a:t>i</a:t>
            </a:r>
            <a:r>
              <a:rPr lang="en-US" altLang="zh-CN" sz="2800" b="1" dirty="0" smtClean="0">
                <a:solidFill>
                  <a:srgbClr val="CC0000"/>
                </a:solidFill>
                <a:ea typeface="仿宋_GB2312" pitchFamily="49" charset="-122"/>
              </a:rPr>
              <a:t>=</a:t>
            </a:r>
            <a:r>
              <a:rPr lang="en-US" altLang="zh-CN" sz="2800" dirty="0" smtClean="0">
                <a:solidFill>
                  <a:srgbClr val="CC0000"/>
                </a:solidFill>
                <a:ea typeface="仿宋_GB2312" pitchFamily="49" charset="-122"/>
              </a:rPr>
              <a:t>j</a:t>
            </a:r>
            <a:r>
              <a:rPr lang="en-US" altLang="zh-CN" sz="2800" b="1" dirty="0" smtClean="0">
                <a:solidFill>
                  <a:srgbClr val="CC0000"/>
                </a:solidFill>
                <a:ea typeface="仿宋_GB2312" pitchFamily="49" charset="-122"/>
              </a:rPr>
              <a:t>=</a:t>
            </a:r>
            <a:r>
              <a:rPr lang="en-US" altLang="zh-CN" sz="2800" dirty="0" smtClean="0">
                <a:solidFill>
                  <a:srgbClr val="CC0000"/>
                </a:solidFill>
                <a:ea typeface="仿宋_GB2312" pitchFamily="49" charset="-122"/>
              </a:rPr>
              <a:t>0</a:t>
            </a:r>
            <a:r>
              <a:rPr lang="en-US" altLang="zh-CN" sz="2800" b="1" dirty="0">
                <a:solidFill>
                  <a:srgbClr val="CC0000"/>
                </a:solidFill>
                <a:ea typeface="仿宋_GB2312" pitchFamily="49" charset="-122"/>
              </a:rPr>
              <a:t>;</a:t>
            </a:r>
            <a:r>
              <a:rPr lang="en-US" altLang="zh-CN" sz="2800" b="1" dirty="0">
                <a:ea typeface="仿宋_GB2312" pitchFamily="49" charset="-122"/>
              </a:rPr>
              <a:t>    </a:t>
            </a:r>
            <a:r>
              <a:rPr lang="en-US" altLang="zh-CN" sz="2800" dirty="0" smtClean="0">
                <a:solidFill>
                  <a:srgbClr val="006600"/>
                </a:solidFill>
                <a:ea typeface="隶书" panose="02010509060101010101" charset="-122"/>
              </a:rPr>
              <a:t>//</a:t>
            </a:r>
            <a:r>
              <a:rPr lang="en-US" altLang="zh-CN" sz="2800" dirty="0" err="1" smtClean="0">
                <a:solidFill>
                  <a:srgbClr val="006600"/>
                </a:solidFill>
                <a:ea typeface="隶书" panose="02010509060101010101" charset="-122"/>
              </a:rPr>
              <a:t>i</a:t>
            </a:r>
            <a:r>
              <a:rPr lang="en-US" altLang="zh-CN" sz="2800" dirty="0">
                <a:solidFill>
                  <a:srgbClr val="006600"/>
                </a:solidFill>
                <a:ea typeface="隶书" panose="02010509060101010101" charset="-122"/>
              </a:rPr>
              <a:t>, j</a:t>
            </a:r>
            <a:r>
              <a:rPr lang="zh-CN" altLang="en-US" sz="2800" dirty="0">
                <a:solidFill>
                  <a:srgbClr val="006600"/>
                </a:solidFill>
                <a:ea typeface="隶书" panose="02010509060101010101" charset="-122"/>
              </a:rPr>
              <a:t>都赋为</a:t>
            </a:r>
            <a:r>
              <a:rPr lang="en-US" altLang="zh-CN" sz="2800" dirty="0">
                <a:solidFill>
                  <a:srgbClr val="006600"/>
                </a:solidFill>
                <a:ea typeface="隶书" panose="02010509060101010101" charset="-122"/>
              </a:rPr>
              <a:t>0</a:t>
            </a:r>
            <a:endParaRPr lang="en-US" altLang="zh-CN" sz="2800" dirty="0">
              <a:ea typeface="隶书" panose="02010509060101010101" charset="-122"/>
            </a:endParaRPr>
          </a:p>
        </p:txBody>
      </p:sp>
      <p:sp>
        <p:nvSpPr>
          <p:cNvPr id="3" name="灯片编号占位符 2"/>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9395" name="Rectangle 2051"/>
          <p:cNvSpPr>
            <a:spLocks noGrp="1" noChangeArrowheads="1"/>
          </p:cNvSpPr>
          <p:nvPr>
            <p:ph type="body" idx="1"/>
          </p:nvPr>
        </p:nvSpPr>
        <p:spPr>
          <a:xfrm>
            <a:off x="533400" y="533400"/>
            <a:ext cx="8153400" cy="4114800"/>
          </a:xfrm>
        </p:spPr>
        <p:txBody>
          <a:bodyPr/>
          <a:lstStyle/>
          <a:p>
            <a:pPr>
              <a:buClr>
                <a:srgbClr val="FF6600"/>
              </a:buClr>
              <a:buSzPct val="55000"/>
              <a:buFont typeface="Wingdings" panose="05000000000000000000" pitchFamily="2" charset="2"/>
              <a:buChar char="n"/>
            </a:pPr>
            <a:r>
              <a:rPr lang="zh-CN" altLang="en-US" b="1" dirty="0">
                <a:solidFill>
                  <a:srgbClr val="CC0000"/>
                </a:solidFill>
                <a:ea typeface="仿宋_GB2312" pitchFamily="49" charset="-122"/>
              </a:rPr>
              <a:t>复合操作符：</a:t>
            </a:r>
            <a:endParaRPr lang="zh-CN" altLang="en-US" b="1" dirty="0">
              <a:solidFill>
                <a:srgbClr val="CC0000"/>
              </a:solidFill>
              <a:ea typeface="仿宋_GB2312" pitchFamily="49" charset="-122"/>
            </a:endParaRPr>
          </a:p>
          <a:p>
            <a:pPr lvl="1">
              <a:buClr>
                <a:srgbClr val="FF6600"/>
              </a:buClr>
              <a:buSzPct val="55000"/>
              <a:buFont typeface="Wingdings" panose="05000000000000000000" pitchFamily="2" charset="2"/>
              <a:buChar char="n"/>
            </a:pPr>
            <a:r>
              <a:rPr lang="zh-CN" altLang="en-US" b="1" i="1" dirty="0">
                <a:solidFill>
                  <a:srgbClr val="006600"/>
                </a:solidFill>
                <a:ea typeface="仿宋_GB2312" pitchFamily="49" charset="-122"/>
              </a:rPr>
              <a:t>加</a:t>
            </a:r>
            <a:r>
              <a:rPr lang="zh-CN" altLang="en-US" b="1" i="1" dirty="0">
                <a:ea typeface="仿宋_GB2312" pitchFamily="49" charset="-122"/>
              </a:rPr>
              <a:t>		</a:t>
            </a:r>
            <a:r>
              <a:rPr lang="en-US" altLang="zh-CN" b="1" i="1" dirty="0" smtClean="0">
                <a:ea typeface="仿宋_GB2312" pitchFamily="49" charset="-122"/>
              </a:rPr>
              <a:t>a</a:t>
            </a:r>
            <a:r>
              <a:rPr lang="en-US" altLang="zh-CN" b="1" dirty="0" smtClean="0">
                <a:ea typeface="仿宋_GB2312" pitchFamily="49" charset="-122"/>
              </a:rPr>
              <a:t>+=</a:t>
            </a:r>
            <a:r>
              <a:rPr lang="en-US" altLang="zh-CN" b="1" i="1" dirty="0" smtClean="0">
                <a:ea typeface="仿宋_GB2312" pitchFamily="49" charset="-122"/>
              </a:rPr>
              <a:t>b    </a:t>
            </a:r>
            <a:r>
              <a:rPr lang="zh-CN" altLang="en-US" b="1" dirty="0">
                <a:ea typeface="仿宋_GB2312" pitchFamily="49" charset="-122"/>
              </a:rPr>
              <a:t>等价于	</a:t>
            </a:r>
            <a:r>
              <a:rPr lang="en-US" altLang="zh-CN" b="1" i="1" dirty="0" smtClean="0">
                <a:ea typeface="仿宋_GB2312" pitchFamily="49" charset="-122"/>
              </a:rPr>
              <a:t>a</a:t>
            </a:r>
            <a:r>
              <a:rPr lang="en-US" altLang="zh-CN" b="1" dirty="0" smtClean="0">
                <a:ea typeface="仿宋_GB2312" pitchFamily="49" charset="-122"/>
              </a:rPr>
              <a:t>=</a:t>
            </a:r>
            <a:r>
              <a:rPr lang="en-US" altLang="zh-CN" b="1" i="1" dirty="0" err="1" smtClean="0">
                <a:ea typeface="仿宋_GB2312" pitchFamily="49" charset="-122"/>
              </a:rPr>
              <a:t>a</a:t>
            </a:r>
            <a:r>
              <a:rPr lang="en-US" altLang="zh-CN" b="1" dirty="0" err="1" smtClean="0">
                <a:ea typeface="仿宋_GB2312" pitchFamily="49" charset="-122"/>
              </a:rPr>
              <a:t>+</a:t>
            </a:r>
            <a:r>
              <a:rPr lang="en-US" altLang="zh-CN" b="1" i="1" dirty="0" err="1" smtClean="0">
                <a:ea typeface="仿宋_GB2312" pitchFamily="49" charset="-122"/>
              </a:rPr>
              <a:t>b</a:t>
            </a:r>
            <a:endParaRPr lang="en-US" altLang="zh-CN" b="1" i="1" dirty="0">
              <a:ea typeface="仿宋_GB2312" pitchFamily="49" charset="-122"/>
            </a:endParaRPr>
          </a:p>
          <a:p>
            <a:pPr lvl="1">
              <a:buClr>
                <a:srgbClr val="FF6600"/>
              </a:buClr>
              <a:buSzPct val="55000"/>
              <a:buFont typeface="Wingdings" panose="05000000000000000000" pitchFamily="2" charset="2"/>
              <a:buChar char="n"/>
            </a:pPr>
            <a:r>
              <a:rPr lang="zh-CN" altLang="en-US" b="1" i="1" dirty="0">
                <a:solidFill>
                  <a:srgbClr val="006600"/>
                </a:solidFill>
                <a:ea typeface="仿宋_GB2312" pitchFamily="49" charset="-122"/>
              </a:rPr>
              <a:t>减</a:t>
            </a:r>
            <a:r>
              <a:rPr lang="zh-CN" altLang="en-US" b="1" i="1" dirty="0">
                <a:ea typeface="仿宋_GB2312" pitchFamily="49" charset="-122"/>
              </a:rPr>
              <a:t> 		</a:t>
            </a:r>
            <a:r>
              <a:rPr lang="en-US" altLang="zh-CN" b="1" i="1" dirty="0" smtClean="0">
                <a:ea typeface="仿宋_GB2312" pitchFamily="49" charset="-122"/>
              </a:rPr>
              <a:t>a</a:t>
            </a:r>
            <a:r>
              <a:rPr lang="en-US" altLang="zh-CN" b="1" dirty="0" smtClean="0">
                <a:latin typeface="楷体_GB2312" pitchFamily="49" charset="-122"/>
                <a:ea typeface="楷体_GB2312" pitchFamily="49" charset="-122"/>
              </a:rPr>
              <a:t>-</a:t>
            </a:r>
            <a:r>
              <a:rPr lang="en-US" altLang="zh-CN" b="1" dirty="0" smtClean="0">
                <a:ea typeface="仿宋_GB2312" pitchFamily="49" charset="-122"/>
              </a:rPr>
              <a:t>=</a:t>
            </a:r>
            <a:r>
              <a:rPr lang="en-US" altLang="zh-CN" b="1" i="1" dirty="0" smtClean="0">
                <a:ea typeface="仿宋_GB2312" pitchFamily="49" charset="-122"/>
              </a:rPr>
              <a:t>b</a:t>
            </a:r>
            <a:r>
              <a:rPr lang="en-US" altLang="zh-CN" b="1" dirty="0" smtClean="0">
                <a:ea typeface="仿宋_GB2312" pitchFamily="49" charset="-122"/>
              </a:rPr>
              <a:t>    </a:t>
            </a:r>
            <a:r>
              <a:rPr lang="zh-CN" altLang="en-US" b="1" dirty="0">
                <a:ea typeface="仿宋_GB2312" pitchFamily="49" charset="-122"/>
              </a:rPr>
              <a:t>等价于	</a:t>
            </a:r>
            <a:r>
              <a:rPr lang="en-US" altLang="zh-CN" b="1" i="1" dirty="0" smtClean="0">
                <a:ea typeface="仿宋_GB2312" pitchFamily="49" charset="-122"/>
              </a:rPr>
              <a:t>a</a:t>
            </a:r>
            <a:r>
              <a:rPr lang="en-US" altLang="zh-CN" b="1" dirty="0" smtClean="0">
                <a:ea typeface="仿宋_GB2312" pitchFamily="49" charset="-122"/>
              </a:rPr>
              <a:t>=</a:t>
            </a:r>
            <a:r>
              <a:rPr lang="en-US" altLang="zh-CN" b="1" i="1" dirty="0" smtClean="0">
                <a:ea typeface="仿宋_GB2312" pitchFamily="49" charset="-122"/>
              </a:rPr>
              <a:t>a</a:t>
            </a:r>
            <a:r>
              <a:rPr lang="en-US" altLang="zh-CN" b="1" dirty="0" smtClean="0">
                <a:latin typeface="楷体_GB2312" pitchFamily="49" charset="-122"/>
                <a:ea typeface="楷体_GB2312" pitchFamily="49" charset="-122"/>
              </a:rPr>
              <a:t>-</a:t>
            </a:r>
            <a:r>
              <a:rPr lang="en-US" altLang="zh-CN" b="1" i="1" dirty="0" smtClean="0">
                <a:ea typeface="仿宋_GB2312" pitchFamily="49" charset="-122"/>
              </a:rPr>
              <a:t>b</a:t>
            </a:r>
            <a:endParaRPr lang="en-US" altLang="zh-CN" b="1" i="1" dirty="0">
              <a:ea typeface="仿宋_GB2312" pitchFamily="49" charset="-122"/>
            </a:endParaRPr>
          </a:p>
          <a:p>
            <a:pPr lvl="1">
              <a:buClr>
                <a:srgbClr val="FF6600"/>
              </a:buClr>
              <a:buSzPct val="55000"/>
              <a:buFont typeface="Wingdings" panose="05000000000000000000" pitchFamily="2" charset="2"/>
              <a:buChar char="n"/>
            </a:pPr>
            <a:r>
              <a:rPr lang="zh-CN" altLang="en-US" b="1" i="1" dirty="0">
                <a:solidFill>
                  <a:srgbClr val="006600"/>
                </a:solidFill>
                <a:ea typeface="仿宋_GB2312" pitchFamily="49" charset="-122"/>
              </a:rPr>
              <a:t>乘</a:t>
            </a:r>
            <a:r>
              <a:rPr lang="zh-CN" altLang="en-US" b="1" i="1" dirty="0">
                <a:ea typeface="仿宋_GB2312" pitchFamily="49" charset="-122"/>
              </a:rPr>
              <a:t>		</a:t>
            </a:r>
            <a:r>
              <a:rPr lang="en-US" altLang="zh-CN" b="1" i="1" dirty="0" smtClean="0">
                <a:ea typeface="仿宋_GB2312" pitchFamily="49" charset="-122"/>
              </a:rPr>
              <a:t>a</a:t>
            </a:r>
            <a:r>
              <a:rPr lang="en-US" altLang="zh-CN" b="1" dirty="0" smtClean="0">
                <a:ea typeface="仿宋_GB2312" pitchFamily="49" charset="-122"/>
              </a:rPr>
              <a:t>*=</a:t>
            </a:r>
            <a:r>
              <a:rPr lang="en-US" altLang="zh-CN" b="1" i="1" dirty="0" smtClean="0">
                <a:ea typeface="仿宋_GB2312" pitchFamily="49" charset="-122"/>
              </a:rPr>
              <a:t>b</a:t>
            </a:r>
            <a:r>
              <a:rPr lang="en-US" altLang="zh-CN" b="1" dirty="0" smtClean="0">
                <a:ea typeface="仿宋_GB2312" pitchFamily="49" charset="-122"/>
              </a:rPr>
              <a:t>    </a:t>
            </a:r>
            <a:r>
              <a:rPr lang="zh-CN" altLang="en-US" b="1" dirty="0">
                <a:ea typeface="仿宋_GB2312" pitchFamily="49" charset="-122"/>
              </a:rPr>
              <a:t>等价于	</a:t>
            </a:r>
            <a:r>
              <a:rPr lang="en-US" altLang="zh-CN" b="1" i="1" dirty="0" smtClean="0">
                <a:ea typeface="仿宋_GB2312" pitchFamily="49" charset="-122"/>
              </a:rPr>
              <a:t>a</a:t>
            </a:r>
            <a:r>
              <a:rPr lang="en-US" altLang="zh-CN" b="1" dirty="0" smtClean="0">
                <a:ea typeface="仿宋_GB2312" pitchFamily="49" charset="-122"/>
              </a:rPr>
              <a:t>=</a:t>
            </a:r>
            <a:r>
              <a:rPr lang="en-US" altLang="zh-CN" b="1" i="1" dirty="0" smtClean="0">
                <a:ea typeface="仿宋_GB2312" pitchFamily="49" charset="-122"/>
              </a:rPr>
              <a:t>a</a:t>
            </a:r>
            <a:r>
              <a:rPr lang="en-US" altLang="zh-CN" b="1" dirty="0" smtClean="0">
                <a:ea typeface="仿宋_GB2312" pitchFamily="49" charset="-122"/>
              </a:rPr>
              <a:t>*</a:t>
            </a:r>
            <a:r>
              <a:rPr lang="en-US" altLang="zh-CN" b="1" i="1" dirty="0" smtClean="0">
                <a:ea typeface="仿宋_GB2312" pitchFamily="49" charset="-122"/>
              </a:rPr>
              <a:t>b</a:t>
            </a:r>
            <a:endParaRPr lang="en-US" altLang="zh-CN" b="1" i="1" dirty="0">
              <a:ea typeface="仿宋_GB2312" pitchFamily="49" charset="-122"/>
            </a:endParaRPr>
          </a:p>
          <a:p>
            <a:pPr lvl="1">
              <a:buClr>
                <a:srgbClr val="FF6600"/>
              </a:buClr>
              <a:buSzPct val="55000"/>
              <a:buFont typeface="Wingdings" panose="05000000000000000000" pitchFamily="2" charset="2"/>
              <a:buChar char="n"/>
            </a:pPr>
            <a:r>
              <a:rPr lang="zh-CN" altLang="en-US" b="1" i="1" dirty="0">
                <a:solidFill>
                  <a:srgbClr val="006600"/>
                </a:solidFill>
                <a:ea typeface="仿宋_GB2312" pitchFamily="49" charset="-122"/>
              </a:rPr>
              <a:t>除</a:t>
            </a:r>
            <a:r>
              <a:rPr lang="zh-CN" altLang="en-US" b="1" i="1" dirty="0">
                <a:ea typeface="仿宋_GB2312" pitchFamily="49" charset="-122"/>
              </a:rPr>
              <a:t> 		</a:t>
            </a:r>
            <a:r>
              <a:rPr lang="en-US" altLang="zh-CN" b="1" i="1" dirty="0" smtClean="0">
                <a:ea typeface="仿宋_GB2312" pitchFamily="49" charset="-122"/>
              </a:rPr>
              <a:t>a</a:t>
            </a:r>
            <a:r>
              <a:rPr lang="en-US" altLang="zh-CN" b="1" dirty="0" smtClean="0">
                <a:ea typeface="仿宋_GB2312" pitchFamily="49" charset="-122"/>
              </a:rPr>
              <a:t>/=</a:t>
            </a:r>
            <a:r>
              <a:rPr lang="en-US" altLang="zh-CN" b="1" i="1" dirty="0" smtClean="0">
                <a:ea typeface="仿宋_GB2312" pitchFamily="49" charset="-122"/>
              </a:rPr>
              <a:t>b</a:t>
            </a:r>
            <a:r>
              <a:rPr lang="en-US" altLang="zh-CN" b="1" dirty="0">
                <a:ea typeface="仿宋_GB2312" pitchFamily="49" charset="-122"/>
              </a:rPr>
              <a:t>	 </a:t>
            </a:r>
            <a:r>
              <a:rPr lang="en-US" altLang="zh-CN" b="1" dirty="0" smtClean="0">
                <a:ea typeface="仿宋_GB2312" pitchFamily="49" charset="-122"/>
              </a:rPr>
              <a:t> </a:t>
            </a:r>
            <a:r>
              <a:rPr lang="zh-CN" altLang="en-US" b="1" dirty="0">
                <a:ea typeface="仿宋_GB2312" pitchFamily="49" charset="-122"/>
              </a:rPr>
              <a:t>等价于	</a:t>
            </a:r>
            <a:r>
              <a:rPr lang="en-US" altLang="zh-CN" b="1" i="1" dirty="0" smtClean="0">
                <a:ea typeface="仿宋_GB2312" pitchFamily="49" charset="-122"/>
              </a:rPr>
              <a:t>a</a:t>
            </a:r>
            <a:r>
              <a:rPr lang="en-US" altLang="zh-CN" b="1" dirty="0" smtClean="0">
                <a:ea typeface="仿宋_GB2312" pitchFamily="49" charset="-122"/>
              </a:rPr>
              <a:t>=</a:t>
            </a:r>
            <a:r>
              <a:rPr lang="en-US" altLang="zh-CN" b="1" i="1" dirty="0" smtClean="0">
                <a:ea typeface="仿宋_GB2312" pitchFamily="49" charset="-122"/>
              </a:rPr>
              <a:t>a</a:t>
            </a:r>
            <a:r>
              <a:rPr lang="en-US" altLang="zh-CN" b="1" dirty="0" smtClean="0">
                <a:ea typeface="仿宋_GB2312" pitchFamily="49" charset="-122"/>
              </a:rPr>
              <a:t>/</a:t>
            </a:r>
            <a:r>
              <a:rPr lang="en-US" altLang="zh-CN" b="1" i="1" dirty="0" smtClean="0">
                <a:ea typeface="仿宋_GB2312" pitchFamily="49" charset="-122"/>
              </a:rPr>
              <a:t>b</a:t>
            </a:r>
            <a:endParaRPr lang="en-US" altLang="zh-CN" b="1" i="1" dirty="0">
              <a:ea typeface="仿宋_GB2312" pitchFamily="49" charset="-122"/>
            </a:endParaRPr>
          </a:p>
          <a:p>
            <a:pPr lvl="1">
              <a:buClr>
                <a:srgbClr val="FF6600"/>
              </a:buClr>
              <a:buSzPct val="55000"/>
              <a:buFont typeface="Wingdings" panose="05000000000000000000" pitchFamily="2" charset="2"/>
              <a:buChar char="n"/>
            </a:pPr>
            <a:r>
              <a:rPr lang="zh-CN" altLang="en-US" b="1" i="1" dirty="0">
                <a:solidFill>
                  <a:srgbClr val="006600"/>
                </a:solidFill>
                <a:ea typeface="仿宋_GB2312" pitchFamily="49" charset="-122"/>
              </a:rPr>
              <a:t>取模</a:t>
            </a:r>
            <a:r>
              <a:rPr lang="zh-CN" altLang="en-US" b="1" i="1" dirty="0">
                <a:ea typeface="仿宋_GB2312" pitchFamily="49" charset="-122"/>
              </a:rPr>
              <a:t> 		</a:t>
            </a:r>
            <a:r>
              <a:rPr lang="en-US" altLang="zh-CN" b="1" i="1" dirty="0" smtClean="0">
                <a:ea typeface="仿宋_GB2312" pitchFamily="49" charset="-122"/>
              </a:rPr>
              <a:t>a</a:t>
            </a:r>
            <a:r>
              <a:rPr lang="en-US" altLang="zh-CN" b="1" dirty="0" smtClean="0">
                <a:ea typeface="仿宋_GB2312" pitchFamily="49" charset="-122"/>
              </a:rPr>
              <a:t>%=</a:t>
            </a:r>
            <a:r>
              <a:rPr lang="en-US" altLang="zh-CN" b="1" i="1" dirty="0" smtClean="0">
                <a:ea typeface="仿宋_GB2312" pitchFamily="49" charset="-122"/>
              </a:rPr>
              <a:t>b  </a:t>
            </a:r>
            <a:r>
              <a:rPr lang="zh-CN" altLang="en-US" b="1" dirty="0" smtClean="0">
                <a:ea typeface="仿宋_GB2312" pitchFamily="49" charset="-122"/>
              </a:rPr>
              <a:t>等价</a:t>
            </a:r>
            <a:r>
              <a:rPr lang="zh-CN" altLang="en-US" b="1" dirty="0">
                <a:ea typeface="仿宋_GB2312" pitchFamily="49" charset="-122"/>
              </a:rPr>
              <a:t>于	</a:t>
            </a:r>
            <a:r>
              <a:rPr lang="en-US" altLang="zh-CN" b="1" i="1" dirty="0" smtClean="0">
                <a:ea typeface="仿宋_GB2312" pitchFamily="49" charset="-122"/>
              </a:rPr>
              <a:t>a</a:t>
            </a:r>
            <a:r>
              <a:rPr lang="en-US" altLang="zh-CN" b="1" dirty="0" smtClean="0">
                <a:ea typeface="仿宋_GB2312" pitchFamily="49" charset="-122"/>
              </a:rPr>
              <a:t>=</a:t>
            </a:r>
            <a:r>
              <a:rPr lang="en-US" altLang="zh-CN" b="1" i="1" dirty="0" err="1" smtClean="0">
                <a:ea typeface="仿宋_GB2312" pitchFamily="49" charset="-122"/>
              </a:rPr>
              <a:t>a</a:t>
            </a:r>
            <a:r>
              <a:rPr lang="en-US" altLang="zh-CN" b="1" dirty="0" err="1" smtClean="0">
                <a:ea typeface="仿宋_GB2312" pitchFamily="49" charset="-122"/>
              </a:rPr>
              <a:t>%</a:t>
            </a:r>
            <a:r>
              <a:rPr lang="en-US" altLang="zh-CN" b="1" i="1" dirty="0" err="1" smtClean="0">
                <a:ea typeface="仿宋_GB2312" pitchFamily="49" charset="-122"/>
              </a:rPr>
              <a:t>b</a:t>
            </a:r>
            <a:endParaRPr lang="en-US" altLang="zh-CN" b="1" i="1" dirty="0">
              <a:ea typeface="仿宋_GB2312" pitchFamily="49" charset="-122"/>
            </a:endParaRPr>
          </a:p>
          <a:p>
            <a:pPr lvl="1">
              <a:buClr>
                <a:srgbClr val="FF6600"/>
              </a:buClr>
              <a:buSzPct val="55000"/>
              <a:buFont typeface="Wingdings" panose="05000000000000000000" pitchFamily="2" charset="2"/>
              <a:buChar char="n"/>
            </a:pPr>
            <a:r>
              <a:rPr lang="zh-CN" altLang="en-US" b="1" i="1" dirty="0">
                <a:solidFill>
                  <a:srgbClr val="006600"/>
                </a:solidFill>
                <a:ea typeface="仿宋_GB2312" pitchFamily="49" charset="-122"/>
              </a:rPr>
              <a:t>左移一位 </a:t>
            </a:r>
            <a:r>
              <a:rPr lang="zh-CN" altLang="en-US" b="1" i="1" dirty="0">
                <a:ea typeface="仿宋_GB2312" pitchFamily="49" charset="-122"/>
              </a:rPr>
              <a:t>	</a:t>
            </a:r>
            <a:r>
              <a:rPr lang="en-US" altLang="zh-CN" b="1" i="1" dirty="0" smtClean="0">
                <a:ea typeface="仿宋_GB2312" pitchFamily="49" charset="-122"/>
              </a:rPr>
              <a:t>a</a:t>
            </a:r>
            <a:r>
              <a:rPr lang="en-US" altLang="zh-CN" b="1" dirty="0" smtClean="0">
                <a:ea typeface="仿宋_GB2312" pitchFamily="49" charset="-122"/>
              </a:rPr>
              <a:t>&lt;&lt;=</a:t>
            </a:r>
            <a:r>
              <a:rPr lang="en-US" altLang="zh-CN" b="1" i="1" dirty="0" smtClean="0">
                <a:ea typeface="仿宋_GB2312" pitchFamily="49" charset="-122"/>
              </a:rPr>
              <a:t>b  </a:t>
            </a:r>
            <a:r>
              <a:rPr lang="zh-CN" altLang="en-US" b="1" dirty="0">
                <a:ea typeface="仿宋_GB2312" pitchFamily="49" charset="-122"/>
              </a:rPr>
              <a:t>等价于	</a:t>
            </a:r>
            <a:r>
              <a:rPr lang="en-US" altLang="zh-CN" b="1" i="1" dirty="0" smtClean="0">
                <a:ea typeface="仿宋_GB2312" pitchFamily="49" charset="-122"/>
              </a:rPr>
              <a:t>a</a:t>
            </a:r>
            <a:r>
              <a:rPr lang="en-US" altLang="zh-CN" b="1" dirty="0" smtClean="0">
                <a:ea typeface="仿宋_GB2312" pitchFamily="49" charset="-122"/>
              </a:rPr>
              <a:t>=</a:t>
            </a:r>
            <a:r>
              <a:rPr lang="en-US" altLang="zh-CN" b="1" i="1" dirty="0" smtClean="0">
                <a:ea typeface="仿宋_GB2312" pitchFamily="49" charset="-122"/>
              </a:rPr>
              <a:t>a</a:t>
            </a:r>
            <a:r>
              <a:rPr lang="en-US" altLang="zh-CN" b="1" dirty="0" smtClean="0">
                <a:ea typeface="仿宋_GB2312" pitchFamily="49" charset="-122"/>
              </a:rPr>
              <a:t>&lt;&lt;</a:t>
            </a:r>
            <a:r>
              <a:rPr lang="en-US" altLang="zh-CN" b="1" i="1" dirty="0" smtClean="0">
                <a:ea typeface="仿宋_GB2312" pitchFamily="49" charset="-122"/>
              </a:rPr>
              <a:t>b</a:t>
            </a:r>
            <a:endParaRPr lang="en-US" altLang="zh-CN" b="1" i="1" dirty="0">
              <a:ea typeface="仿宋_GB2312" pitchFamily="49" charset="-122"/>
            </a:endParaRPr>
          </a:p>
          <a:p>
            <a:pPr lvl="1">
              <a:buClr>
                <a:srgbClr val="FF6600"/>
              </a:buClr>
              <a:buSzPct val="55000"/>
              <a:buFont typeface="Wingdings" panose="05000000000000000000" pitchFamily="2" charset="2"/>
              <a:buChar char="n"/>
            </a:pPr>
            <a:r>
              <a:rPr lang="zh-CN" altLang="en-US" b="1" i="1" dirty="0">
                <a:solidFill>
                  <a:srgbClr val="006600"/>
                </a:solidFill>
                <a:ea typeface="仿宋_GB2312" pitchFamily="49" charset="-122"/>
              </a:rPr>
              <a:t>右移一位</a:t>
            </a:r>
            <a:r>
              <a:rPr lang="zh-CN" altLang="en-US" b="1" i="1" dirty="0">
                <a:ea typeface="仿宋_GB2312" pitchFamily="49" charset="-122"/>
              </a:rPr>
              <a:t> 	</a:t>
            </a:r>
            <a:r>
              <a:rPr lang="en-US" altLang="zh-CN" b="1" i="1" dirty="0" smtClean="0">
                <a:ea typeface="仿宋_GB2312" pitchFamily="49" charset="-122"/>
              </a:rPr>
              <a:t>a</a:t>
            </a:r>
            <a:r>
              <a:rPr lang="en-US" altLang="zh-CN" b="1" dirty="0" smtClean="0">
                <a:ea typeface="仿宋_GB2312" pitchFamily="49" charset="-122"/>
              </a:rPr>
              <a:t>&gt;&gt;=</a:t>
            </a:r>
            <a:r>
              <a:rPr lang="en-US" altLang="zh-CN" b="1" i="1" dirty="0" smtClean="0">
                <a:ea typeface="仿宋_GB2312" pitchFamily="49" charset="-122"/>
              </a:rPr>
              <a:t>b  </a:t>
            </a:r>
            <a:r>
              <a:rPr lang="zh-CN" altLang="en-US" b="1" dirty="0">
                <a:ea typeface="仿宋_GB2312" pitchFamily="49" charset="-122"/>
              </a:rPr>
              <a:t>等价于	</a:t>
            </a:r>
            <a:r>
              <a:rPr lang="en-US" altLang="zh-CN" b="1" i="1" dirty="0" smtClean="0">
                <a:ea typeface="仿宋_GB2312" pitchFamily="49" charset="-122"/>
              </a:rPr>
              <a:t>a</a:t>
            </a:r>
            <a:r>
              <a:rPr lang="en-US" altLang="zh-CN" b="1" dirty="0" smtClean="0">
                <a:ea typeface="仿宋_GB2312" pitchFamily="49" charset="-122"/>
              </a:rPr>
              <a:t>=</a:t>
            </a:r>
            <a:r>
              <a:rPr lang="en-US" altLang="zh-CN" b="1" i="1" dirty="0" smtClean="0">
                <a:ea typeface="仿宋_GB2312" pitchFamily="49" charset="-122"/>
              </a:rPr>
              <a:t>a</a:t>
            </a:r>
            <a:r>
              <a:rPr lang="en-US" altLang="zh-CN" b="1" dirty="0" smtClean="0">
                <a:ea typeface="仿宋_GB2312" pitchFamily="49" charset="-122"/>
              </a:rPr>
              <a:t>&gt;&gt;</a:t>
            </a:r>
            <a:r>
              <a:rPr lang="en-US" altLang="zh-CN" b="1" i="1" dirty="0" smtClean="0">
                <a:ea typeface="仿宋_GB2312" pitchFamily="49" charset="-122"/>
              </a:rPr>
              <a:t>b</a:t>
            </a:r>
            <a:endParaRPr lang="en-US" altLang="zh-CN" b="1" i="1" dirty="0">
              <a:ea typeface="仿宋_GB2312" pitchFamily="49" charset="-122"/>
            </a:endParaRPr>
          </a:p>
          <a:p>
            <a:pPr lvl="1">
              <a:buClr>
                <a:srgbClr val="FF6600"/>
              </a:buClr>
              <a:buSzPct val="55000"/>
              <a:buFont typeface="Wingdings" panose="05000000000000000000" pitchFamily="2" charset="2"/>
              <a:buChar char="n"/>
            </a:pPr>
            <a:r>
              <a:rPr lang="zh-CN" altLang="en-US" b="1" i="1" dirty="0">
                <a:solidFill>
                  <a:srgbClr val="006600"/>
                </a:solidFill>
                <a:ea typeface="仿宋_GB2312" pitchFamily="49" charset="-122"/>
              </a:rPr>
              <a:t>按位与 </a:t>
            </a:r>
            <a:r>
              <a:rPr lang="zh-CN" altLang="en-US" b="1" i="1" dirty="0">
                <a:ea typeface="仿宋_GB2312" pitchFamily="49" charset="-122"/>
              </a:rPr>
              <a:t>	</a:t>
            </a:r>
            <a:r>
              <a:rPr lang="en-US" altLang="zh-CN" b="1" i="1" dirty="0" smtClean="0">
                <a:ea typeface="仿宋_GB2312" pitchFamily="49" charset="-122"/>
              </a:rPr>
              <a:t>a</a:t>
            </a:r>
            <a:r>
              <a:rPr lang="en-US" altLang="zh-CN" b="1" dirty="0" smtClean="0">
                <a:ea typeface="仿宋_GB2312" pitchFamily="49" charset="-122"/>
              </a:rPr>
              <a:t>&amp;=</a:t>
            </a:r>
            <a:r>
              <a:rPr lang="en-US" altLang="zh-CN" b="1" i="1" dirty="0" smtClean="0">
                <a:ea typeface="仿宋_GB2312" pitchFamily="49" charset="-122"/>
              </a:rPr>
              <a:t>b   </a:t>
            </a:r>
            <a:r>
              <a:rPr lang="zh-CN" altLang="en-US" b="1" dirty="0">
                <a:ea typeface="仿宋_GB2312" pitchFamily="49" charset="-122"/>
              </a:rPr>
              <a:t>等价于	</a:t>
            </a:r>
            <a:r>
              <a:rPr lang="en-US" altLang="zh-CN" b="1" i="1" dirty="0" smtClean="0">
                <a:ea typeface="仿宋_GB2312" pitchFamily="49" charset="-122"/>
              </a:rPr>
              <a:t>a</a:t>
            </a:r>
            <a:r>
              <a:rPr lang="en-US" altLang="zh-CN" b="1" dirty="0" smtClean="0">
                <a:ea typeface="仿宋_GB2312" pitchFamily="49" charset="-122"/>
              </a:rPr>
              <a:t>=</a:t>
            </a:r>
            <a:r>
              <a:rPr lang="en-US" altLang="zh-CN" b="1" i="1" dirty="0" err="1" smtClean="0">
                <a:ea typeface="仿宋_GB2312" pitchFamily="49" charset="-122"/>
              </a:rPr>
              <a:t>a</a:t>
            </a:r>
            <a:r>
              <a:rPr lang="en-US" altLang="zh-CN" b="1" dirty="0" err="1" smtClean="0">
                <a:ea typeface="仿宋_GB2312" pitchFamily="49" charset="-122"/>
              </a:rPr>
              <a:t>&amp;</a:t>
            </a:r>
            <a:r>
              <a:rPr lang="en-US" altLang="zh-CN" b="1" i="1" dirty="0" err="1" smtClean="0">
                <a:ea typeface="仿宋_GB2312" pitchFamily="49" charset="-122"/>
              </a:rPr>
              <a:t>b</a:t>
            </a:r>
            <a:endParaRPr lang="en-US" altLang="zh-CN" b="1" i="1" dirty="0">
              <a:ea typeface="仿宋_GB2312" pitchFamily="49" charset="-122"/>
            </a:endParaRPr>
          </a:p>
          <a:p>
            <a:pPr lvl="1">
              <a:buClr>
                <a:srgbClr val="FF6600"/>
              </a:buClr>
              <a:buSzPct val="55000"/>
              <a:buFont typeface="Wingdings" panose="05000000000000000000" pitchFamily="2" charset="2"/>
              <a:buChar char="n"/>
            </a:pPr>
            <a:r>
              <a:rPr lang="zh-CN" altLang="en-US" b="1" i="1" dirty="0">
                <a:solidFill>
                  <a:srgbClr val="006600"/>
                </a:solidFill>
                <a:ea typeface="仿宋_GB2312" pitchFamily="49" charset="-122"/>
              </a:rPr>
              <a:t>按位异或 </a:t>
            </a:r>
            <a:r>
              <a:rPr lang="zh-CN" altLang="en-US" b="1" i="1" dirty="0">
                <a:ea typeface="仿宋_GB2312" pitchFamily="49" charset="-122"/>
              </a:rPr>
              <a:t>	</a:t>
            </a:r>
            <a:r>
              <a:rPr lang="en-US" altLang="zh-CN" b="1" i="1" dirty="0" smtClean="0">
                <a:ea typeface="仿宋_GB2312" pitchFamily="49" charset="-122"/>
              </a:rPr>
              <a:t>a</a:t>
            </a:r>
            <a:r>
              <a:rPr lang="en-US" altLang="zh-CN" b="1" dirty="0" smtClean="0">
                <a:ea typeface="仿宋_GB2312" pitchFamily="49" charset="-122"/>
              </a:rPr>
              <a:t>^=</a:t>
            </a:r>
            <a:r>
              <a:rPr lang="en-US" altLang="zh-CN" b="1" i="1" dirty="0" smtClean="0">
                <a:ea typeface="仿宋_GB2312" pitchFamily="49" charset="-122"/>
              </a:rPr>
              <a:t>b</a:t>
            </a:r>
            <a:r>
              <a:rPr lang="en-US" altLang="zh-CN" b="1" dirty="0" smtClean="0">
                <a:ea typeface="仿宋_GB2312" pitchFamily="49" charset="-122"/>
              </a:rPr>
              <a:t>    </a:t>
            </a:r>
            <a:r>
              <a:rPr lang="zh-CN" altLang="en-US" b="1" dirty="0">
                <a:ea typeface="仿宋_GB2312" pitchFamily="49" charset="-122"/>
              </a:rPr>
              <a:t>等价于	</a:t>
            </a:r>
            <a:r>
              <a:rPr lang="en-US" altLang="zh-CN" b="1" i="1" dirty="0" smtClean="0">
                <a:ea typeface="仿宋_GB2312" pitchFamily="49" charset="-122"/>
              </a:rPr>
              <a:t>a</a:t>
            </a:r>
            <a:r>
              <a:rPr lang="en-US" altLang="zh-CN" b="1" dirty="0" smtClean="0">
                <a:ea typeface="仿宋_GB2312" pitchFamily="49" charset="-122"/>
              </a:rPr>
              <a:t>=</a:t>
            </a:r>
            <a:r>
              <a:rPr lang="en-US" altLang="zh-CN" b="1" i="1" dirty="0" err="1" smtClean="0">
                <a:ea typeface="仿宋_GB2312" pitchFamily="49" charset="-122"/>
              </a:rPr>
              <a:t>a</a:t>
            </a:r>
            <a:r>
              <a:rPr lang="en-US" altLang="zh-CN" b="1" dirty="0" err="1" smtClean="0">
                <a:ea typeface="仿宋_GB2312" pitchFamily="49" charset="-122"/>
              </a:rPr>
              <a:t>^</a:t>
            </a:r>
            <a:r>
              <a:rPr lang="en-US" altLang="zh-CN" b="1" i="1" dirty="0" err="1" smtClean="0">
                <a:ea typeface="仿宋_GB2312" pitchFamily="49" charset="-122"/>
              </a:rPr>
              <a:t>b</a:t>
            </a:r>
            <a:endParaRPr lang="en-US" altLang="zh-CN" b="1" i="1" dirty="0">
              <a:ea typeface="仿宋_GB2312" pitchFamily="49" charset="-122"/>
            </a:endParaRPr>
          </a:p>
          <a:p>
            <a:pPr lvl="1">
              <a:buClr>
                <a:srgbClr val="FF6600"/>
              </a:buClr>
              <a:buSzPct val="55000"/>
              <a:buFont typeface="Wingdings" panose="05000000000000000000" pitchFamily="2" charset="2"/>
              <a:buChar char="n"/>
            </a:pPr>
            <a:r>
              <a:rPr lang="zh-CN" altLang="en-US" b="1" i="1" dirty="0">
                <a:solidFill>
                  <a:srgbClr val="006600"/>
                </a:solidFill>
                <a:ea typeface="仿宋_GB2312" pitchFamily="49" charset="-122"/>
              </a:rPr>
              <a:t>按位或</a:t>
            </a:r>
            <a:r>
              <a:rPr lang="zh-CN" altLang="en-US" b="1" i="1" dirty="0">
                <a:ea typeface="仿宋_GB2312" pitchFamily="49" charset="-122"/>
              </a:rPr>
              <a:t> 	</a:t>
            </a:r>
            <a:r>
              <a:rPr lang="en-US" altLang="zh-CN" b="1" i="1" dirty="0" smtClean="0">
                <a:ea typeface="仿宋_GB2312" pitchFamily="49" charset="-122"/>
              </a:rPr>
              <a:t>a</a:t>
            </a:r>
            <a:r>
              <a:rPr lang="en-US" altLang="zh-CN" b="1" dirty="0" smtClean="0">
                <a:ea typeface="仿宋_GB2312" pitchFamily="49" charset="-122"/>
              </a:rPr>
              <a:t>|=</a:t>
            </a:r>
            <a:r>
              <a:rPr lang="en-US" altLang="zh-CN" b="1" i="1" dirty="0" smtClean="0">
                <a:ea typeface="仿宋_GB2312" pitchFamily="49" charset="-122"/>
              </a:rPr>
              <a:t>b</a:t>
            </a:r>
            <a:r>
              <a:rPr lang="en-US" altLang="zh-CN" b="1" dirty="0">
                <a:ea typeface="仿宋_GB2312" pitchFamily="49" charset="-122"/>
              </a:rPr>
              <a:t>	   </a:t>
            </a:r>
            <a:r>
              <a:rPr lang="zh-CN" altLang="en-US" b="1" dirty="0" smtClean="0">
                <a:ea typeface="仿宋_GB2312" pitchFamily="49" charset="-122"/>
              </a:rPr>
              <a:t>等价</a:t>
            </a:r>
            <a:r>
              <a:rPr lang="zh-CN" altLang="en-US" b="1" dirty="0">
                <a:ea typeface="仿宋_GB2312" pitchFamily="49" charset="-122"/>
              </a:rPr>
              <a:t>于	</a:t>
            </a:r>
            <a:r>
              <a:rPr lang="en-US" altLang="zh-CN" b="1" i="1" dirty="0" smtClean="0">
                <a:ea typeface="仿宋_GB2312" pitchFamily="49" charset="-122"/>
              </a:rPr>
              <a:t>a</a:t>
            </a:r>
            <a:r>
              <a:rPr lang="en-US" altLang="zh-CN" b="1" dirty="0" smtClean="0">
                <a:ea typeface="仿宋_GB2312" pitchFamily="49" charset="-122"/>
              </a:rPr>
              <a:t>=</a:t>
            </a:r>
            <a:r>
              <a:rPr lang="en-US" altLang="zh-CN" b="1" i="1" dirty="0" err="1" smtClean="0">
                <a:ea typeface="仿宋_GB2312" pitchFamily="49" charset="-122"/>
              </a:rPr>
              <a:t>a</a:t>
            </a:r>
            <a:r>
              <a:rPr lang="en-US" altLang="zh-CN" b="1" dirty="0" err="1" smtClean="0">
                <a:ea typeface="仿宋_GB2312" pitchFamily="49" charset="-122"/>
              </a:rPr>
              <a:t>|</a:t>
            </a:r>
            <a:r>
              <a:rPr lang="en-US" altLang="zh-CN" b="1" i="1" dirty="0" err="1" smtClean="0">
                <a:ea typeface="仿宋_GB2312" pitchFamily="49" charset="-122"/>
              </a:rPr>
              <a:t>b</a:t>
            </a:r>
            <a:endParaRPr lang="en-US" altLang="zh-CN" b="1" i="1" dirty="0">
              <a:ea typeface="仿宋_GB2312" pitchFamily="49" charset="-122"/>
            </a:endParaRPr>
          </a:p>
        </p:txBody>
      </p:sp>
      <p:sp>
        <p:nvSpPr>
          <p:cNvPr id="3" name="灯片编号占位符 2"/>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0418" name="Rectangle 1026"/>
          <p:cNvSpPr>
            <a:spLocks noGrp="1" noChangeArrowheads="1"/>
          </p:cNvSpPr>
          <p:nvPr>
            <p:ph type="title"/>
          </p:nvPr>
        </p:nvSpPr>
        <p:spPr>
          <a:xfrm>
            <a:off x="685800" y="304800"/>
            <a:ext cx="7772400" cy="609600"/>
          </a:xfrm>
        </p:spPr>
        <p:txBody>
          <a:bodyPr/>
          <a:lstStyle/>
          <a:p>
            <a:pPr>
              <a:spcBef>
                <a:spcPts val="800"/>
              </a:spcBef>
              <a:spcAft>
                <a:spcPts val="500"/>
              </a:spcAft>
            </a:pPr>
            <a:r>
              <a:rPr lang="zh-CN" altLang="en-US" sz="3600" b="1">
                <a:effectLst>
                  <a:outerShdw blurRad="38100" dist="38100" dir="2700000" algn="tl">
                    <a:srgbClr val="C0C0C0"/>
                  </a:outerShdw>
                </a:effectLst>
                <a:ea typeface="楷体_GB2312" pitchFamily="49" charset="-122"/>
              </a:rPr>
              <a:t>自增，自减操作符</a:t>
            </a:r>
            <a:endParaRPr lang="zh-CN" altLang="en-US">
              <a:solidFill>
                <a:schemeClr val="tx1"/>
              </a:solidFill>
              <a:ea typeface="仿宋_GB2312" pitchFamily="49" charset="-122"/>
            </a:endParaRPr>
          </a:p>
        </p:txBody>
      </p:sp>
      <p:sp>
        <p:nvSpPr>
          <p:cNvPr id="700419" name="Rectangle 1027"/>
          <p:cNvSpPr>
            <a:spLocks noGrp="1" noChangeArrowheads="1"/>
          </p:cNvSpPr>
          <p:nvPr>
            <p:ph type="body" idx="1"/>
          </p:nvPr>
        </p:nvSpPr>
        <p:spPr>
          <a:xfrm>
            <a:off x="533400" y="990600"/>
            <a:ext cx="8229600" cy="4114800"/>
          </a:xfrm>
        </p:spPr>
        <p:txBody>
          <a:bodyPr/>
          <a:lstStyle/>
          <a:p>
            <a:pPr algn="just">
              <a:spcBef>
                <a:spcPct val="0"/>
              </a:spcBef>
              <a:buClr>
                <a:srgbClr val="FF6600"/>
              </a:buClr>
              <a:buSzPct val="55000"/>
              <a:buFont typeface="Wingdings" panose="05000000000000000000" pitchFamily="2" charset="2"/>
              <a:buChar char="n"/>
            </a:pPr>
            <a:r>
              <a:rPr lang="zh-CN" altLang="en-US" b="1" dirty="0">
                <a:ea typeface="仿宋_GB2312" pitchFamily="49" charset="-122"/>
              </a:rPr>
              <a:t>自增</a:t>
            </a:r>
            <a:r>
              <a:rPr lang="en-US" altLang="zh-CN" b="1" dirty="0">
                <a:ea typeface="仿宋_GB2312" pitchFamily="49" charset="-122"/>
              </a:rPr>
              <a:t>(++), </a:t>
            </a:r>
            <a:r>
              <a:rPr lang="zh-CN" altLang="en-US" b="1" dirty="0">
                <a:ea typeface="仿宋_GB2312" pitchFamily="49" charset="-122"/>
              </a:rPr>
              <a:t>自减</a:t>
            </a:r>
            <a:r>
              <a:rPr lang="en-US" altLang="zh-CN" b="1" dirty="0">
                <a:ea typeface="仿宋_GB2312" pitchFamily="49" charset="-122"/>
              </a:rPr>
              <a:t>(</a:t>
            </a:r>
            <a:r>
              <a:rPr lang="en-US" altLang="zh-CN" b="1" dirty="0">
                <a:latin typeface="楷体_GB2312" pitchFamily="49" charset="-122"/>
                <a:ea typeface="楷体_GB2312" pitchFamily="49" charset="-122"/>
              </a:rPr>
              <a:t>--</a:t>
            </a:r>
            <a:r>
              <a:rPr lang="en-US" altLang="zh-CN" b="1" dirty="0">
                <a:ea typeface="仿宋_GB2312" pitchFamily="49" charset="-122"/>
              </a:rPr>
              <a:t>) </a:t>
            </a:r>
            <a:r>
              <a:rPr lang="zh-CN" altLang="en-US" b="1" dirty="0">
                <a:ea typeface="仿宋_GB2312" pitchFamily="49" charset="-122"/>
              </a:rPr>
              <a:t>：</a:t>
            </a:r>
            <a:endParaRPr lang="zh-CN" altLang="en-US" b="1" dirty="0">
              <a:ea typeface="仿宋_GB2312" pitchFamily="49" charset="-122"/>
            </a:endParaRPr>
          </a:p>
          <a:p>
            <a:pPr algn="just">
              <a:spcBef>
                <a:spcPct val="0"/>
              </a:spcBef>
              <a:buClr>
                <a:srgbClr val="FF6600"/>
              </a:buClr>
              <a:buSzPct val="55000"/>
              <a:buFont typeface="Wingdings" panose="05000000000000000000" pitchFamily="2" charset="2"/>
              <a:buNone/>
            </a:pPr>
            <a:r>
              <a:rPr lang="zh-CN" altLang="en-US" b="1" i="1" dirty="0">
                <a:ea typeface="仿宋_GB2312" pitchFamily="49" charset="-122"/>
              </a:rPr>
              <a:t>          </a:t>
            </a:r>
            <a:r>
              <a:rPr lang="en-US" altLang="zh-CN" b="1" i="1" dirty="0">
                <a:solidFill>
                  <a:schemeClr val="tx2"/>
                </a:solidFill>
                <a:ea typeface="仿宋_GB2312" pitchFamily="49" charset="-122"/>
              </a:rPr>
              <a:t>a</a:t>
            </a:r>
            <a:r>
              <a:rPr lang="en-US" altLang="zh-CN" b="1" dirty="0">
                <a:solidFill>
                  <a:schemeClr val="tx2"/>
                </a:solidFill>
                <a:ea typeface="仿宋_GB2312" pitchFamily="49" charset="-122"/>
              </a:rPr>
              <a:t>++  </a:t>
            </a:r>
            <a:r>
              <a:rPr lang="zh-CN" altLang="en-US" b="1" dirty="0">
                <a:solidFill>
                  <a:schemeClr val="tx2"/>
                </a:solidFill>
                <a:ea typeface="仿宋_GB2312" pitchFamily="49" charset="-122"/>
              </a:rPr>
              <a:t>等价于  </a:t>
            </a:r>
            <a:r>
              <a:rPr lang="en-US" altLang="zh-CN" b="1" i="1" dirty="0" smtClean="0">
                <a:solidFill>
                  <a:schemeClr val="tx2"/>
                </a:solidFill>
                <a:ea typeface="仿宋_GB2312" pitchFamily="49" charset="-122"/>
              </a:rPr>
              <a:t>a=a</a:t>
            </a:r>
            <a:r>
              <a:rPr lang="en-US" altLang="zh-CN" b="1" dirty="0" smtClean="0">
                <a:solidFill>
                  <a:schemeClr val="tx2"/>
                </a:solidFill>
                <a:ea typeface="仿宋_GB2312" pitchFamily="49" charset="-122"/>
              </a:rPr>
              <a:t>+1</a:t>
            </a:r>
            <a:endParaRPr lang="en-US" altLang="zh-CN" b="1" dirty="0">
              <a:solidFill>
                <a:schemeClr val="tx2"/>
              </a:solidFill>
              <a:ea typeface="仿宋_GB2312" pitchFamily="49" charset="-122"/>
            </a:endParaRPr>
          </a:p>
          <a:p>
            <a:pPr algn="just">
              <a:spcBef>
                <a:spcPct val="0"/>
              </a:spcBef>
              <a:buClr>
                <a:srgbClr val="FF6600"/>
              </a:buClr>
              <a:buSzPct val="55000"/>
              <a:buFont typeface="Wingdings" panose="05000000000000000000" pitchFamily="2" charset="2"/>
              <a:buNone/>
            </a:pPr>
            <a:r>
              <a:rPr lang="en-US" altLang="zh-CN" b="1" i="1" dirty="0">
                <a:solidFill>
                  <a:schemeClr val="tx2"/>
                </a:solidFill>
                <a:ea typeface="仿宋_GB2312" pitchFamily="49" charset="-122"/>
              </a:rPr>
              <a:t>          a</a:t>
            </a:r>
            <a:r>
              <a:rPr lang="en-US" altLang="zh-CN" b="1" dirty="0">
                <a:solidFill>
                  <a:schemeClr val="tx2"/>
                </a:solidFill>
                <a:latin typeface="楷体_GB2312" pitchFamily="49" charset="-122"/>
                <a:ea typeface="楷体_GB2312" pitchFamily="49" charset="-122"/>
              </a:rPr>
              <a:t>--</a:t>
            </a:r>
            <a:r>
              <a:rPr lang="en-US" altLang="zh-CN" b="1" dirty="0">
                <a:solidFill>
                  <a:schemeClr val="tx2"/>
                </a:solidFill>
                <a:ea typeface="仿宋_GB2312" pitchFamily="49" charset="-122"/>
              </a:rPr>
              <a:t>	</a:t>
            </a:r>
            <a:r>
              <a:rPr lang="zh-CN" altLang="en-US" b="1" dirty="0">
                <a:solidFill>
                  <a:schemeClr val="tx2"/>
                </a:solidFill>
                <a:ea typeface="仿宋_GB2312" pitchFamily="49" charset="-122"/>
              </a:rPr>
              <a:t>等价于   </a:t>
            </a:r>
            <a:r>
              <a:rPr lang="en-US" altLang="zh-CN" b="1" i="1" dirty="0" smtClean="0">
                <a:solidFill>
                  <a:schemeClr val="tx2"/>
                </a:solidFill>
                <a:ea typeface="仿宋_GB2312" pitchFamily="49" charset="-122"/>
              </a:rPr>
              <a:t>a=a</a:t>
            </a:r>
            <a:r>
              <a:rPr lang="en-US" altLang="zh-CN" b="1" dirty="0" smtClean="0">
                <a:solidFill>
                  <a:schemeClr val="tx2"/>
                </a:solidFill>
                <a:latin typeface="楷体_GB2312" pitchFamily="49" charset="-122"/>
                <a:ea typeface="楷体_GB2312" pitchFamily="49" charset="-122"/>
              </a:rPr>
              <a:t>-</a:t>
            </a:r>
            <a:r>
              <a:rPr lang="en-US" altLang="zh-CN" b="1" dirty="0" smtClean="0">
                <a:solidFill>
                  <a:schemeClr val="tx2"/>
                </a:solidFill>
                <a:ea typeface="仿宋_GB2312" pitchFamily="49" charset="-122"/>
              </a:rPr>
              <a:t>1</a:t>
            </a:r>
            <a:endParaRPr lang="en-US" altLang="zh-CN" b="1" dirty="0">
              <a:solidFill>
                <a:schemeClr val="tx2"/>
              </a:solidFill>
              <a:ea typeface="仿宋_GB2312" pitchFamily="49" charset="-122"/>
            </a:endParaRPr>
          </a:p>
          <a:p>
            <a:pPr algn="just">
              <a:spcBef>
                <a:spcPct val="0"/>
              </a:spcBef>
              <a:buClr>
                <a:srgbClr val="FF6600"/>
              </a:buClr>
              <a:buSzPct val="55000"/>
              <a:buFont typeface="Wingdings" panose="05000000000000000000" pitchFamily="2" charset="2"/>
              <a:buChar char="n"/>
            </a:pPr>
            <a:r>
              <a:rPr lang="zh-CN" altLang="en-US" b="1" dirty="0">
                <a:ea typeface="仿宋_GB2312" pitchFamily="49" charset="-122"/>
              </a:rPr>
              <a:t>自增、自减符号既可位于变量的前面，也可位于变量的后面。前缀</a:t>
            </a:r>
            <a:r>
              <a:rPr lang="en-US" altLang="zh-CN" b="1" dirty="0">
                <a:ea typeface="仿宋_GB2312" pitchFamily="49" charset="-122"/>
              </a:rPr>
              <a:t>++</a:t>
            </a:r>
            <a:r>
              <a:rPr lang="zh-CN" altLang="en-US" b="1" dirty="0">
                <a:ea typeface="仿宋_GB2312" pitchFamily="49" charset="-122"/>
              </a:rPr>
              <a:t>表示先将其后的变量值增</a:t>
            </a:r>
            <a:r>
              <a:rPr lang="en-US" altLang="zh-CN" b="1" dirty="0">
                <a:ea typeface="仿宋_GB2312" pitchFamily="49" charset="-122"/>
              </a:rPr>
              <a:t>1</a:t>
            </a:r>
            <a:r>
              <a:rPr lang="zh-CN" altLang="en-US" b="1" dirty="0">
                <a:ea typeface="仿宋_GB2312" pitchFamily="49" charset="-122"/>
              </a:rPr>
              <a:t>，然后将增</a:t>
            </a:r>
            <a:r>
              <a:rPr lang="en-US" altLang="zh-CN" b="1" dirty="0">
                <a:ea typeface="仿宋_GB2312" pitchFamily="49" charset="-122"/>
              </a:rPr>
              <a:t>1</a:t>
            </a:r>
            <a:r>
              <a:rPr lang="zh-CN" altLang="en-US" b="1" dirty="0">
                <a:ea typeface="仿宋_GB2312" pitchFamily="49" charset="-122"/>
              </a:rPr>
              <a:t>后的变量参与表达式运算；而后缀</a:t>
            </a:r>
            <a:r>
              <a:rPr lang="en-US" altLang="zh-CN" b="1" dirty="0">
                <a:ea typeface="仿宋_GB2312" pitchFamily="49" charset="-122"/>
              </a:rPr>
              <a:t>++</a:t>
            </a:r>
            <a:r>
              <a:rPr lang="zh-CN" altLang="en-US" b="1" dirty="0">
                <a:ea typeface="仿宋_GB2312" pitchFamily="49" charset="-122"/>
              </a:rPr>
              <a:t>表示将其前面的变量先参与表达式运算，然后变量本身增</a:t>
            </a:r>
            <a:r>
              <a:rPr lang="en-US" altLang="zh-CN" b="1" dirty="0">
                <a:ea typeface="仿宋_GB2312" pitchFamily="49" charset="-122"/>
              </a:rPr>
              <a:t>1</a:t>
            </a:r>
            <a:r>
              <a:rPr lang="zh-CN" altLang="en-US" b="1" dirty="0">
                <a:ea typeface="仿宋_GB2312" pitchFamily="49" charset="-122"/>
              </a:rPr>
              <a:t>。 </a:t>
            </a:r>
            <a:endParaRPr lang="zh-CN" altLang="en-US" b="1" dirty="0">
              <a:ea typeface="仿宋_GB2312" pitchFamily="49" charset="-122"/>
            </a:endParaRPr>
          </a:p>
          <a:p>
            <a:pPr algn="just">
              <a:spcBef>
                <a:spcPct val="0"/>
              </a:spcBef>
              <a:buClr>
                <a:srgbClr val="FF6600"/>
              </a:buClr>
              <a:buSzPct val="55000"/>
              <a:buFont typeface="Wingdings" panose="05000000000000000000" pitchFamily="2" charset="2"/>
              <a:buChar char="n"/>
            </a:pPr>
            <a:r>
              <a:rPr lang="zh-CN" altLang="en-US" b="1" dirty="0">
                <a:ea typeface="仿宋_GB2312" pitchFamily="49" charset="-122"/>
              </a:rPr>
              <a:t>在单独作为一个表达式时，</a:t>
            </a:r>
            <a:r>
              <a:rPr lang="en-US" altLang="zh-CN" b="1" dirty="0">
                <a:ea typeface="仿宋_GB2312" pitchFamily="49" charset="-122"/>
              </a:rPr>
              <a:t>++</a:t>
            </a:r>
            <a:r>
              <a:rPr lang="en-US" altLang="zh-CN" b="1" i="1" dirty="0">
                <a:ea typeface="仿宋_GB2312" pitchFamily="49" charset="-122"/>
              </a:rPr>
              <a:t>a</a:t>
            </a:r>
            <a:r>
              <a:rPr lang="zh-CN" altLang="en-US" b="1" dirty="0">
                <a:ea typeface="仿宋_GB2312" pitchFamily="49" charset="-122"/>
              </a:rPr>
              <a:t>和</a:t>
            </a:r>
            <a:r>
              <a:rPr lang="en-US" altLang="zh-CN" b="1" i="1" dirty="0">
                <a:ea typeface="仿宋_GB2312" pitchFamily="49" charset="-122"/>
              </a:rPr>
              <a:t>a</a:t>
            </a:r>
            <a:r>
              <a:rPr lang="en-US" altLang="zh-CN" b="1" dirty="0">
                <a:ea typeface="仿宋_GB2312" pitchFamily="49" charset="-122"/>
              </a:rPr>
              <a:t>++</a:t>
            </a:r>
            <a:r>
              <a:rPr lang="zh-CN" altLang="en-US" b="1" dirty="0">
                <a:ea typeface="仿宋_GB2312" pitchFamily="49" charset="-122"/>
              </a:rPr>
              <a:t>效果一样，都是将变量</a:t>
            </a:r>
            <a:r>
              <a:rPr lang="en-US" altLang="zh-CN" b="1" i="1" dirty="0">
                <a:ea typeface="仿宋_GB2312" pitchFamily="49" charset="-122"/>
              </a:rPr>
              <a:t>a</a:t>
            </a:r>
            <a:r>
              <a:rPr lang="zh-CN" altLang="en-US" b="1" dirty="0">
                <a:ea typeface="仿宋_GB2312" pitchFamily="49" charset="-122"/>
              </a:rPr>
              <a:t>自增</a:t>
            </a:r>
            <a:r>
              <a:rPr lang="en-US" altLang="zh-CN" b="1" dirty="0">
                <a:ea typeface="仿宋_GB2312" pitchFamily="49" charset="-122"/>
              </a:rPr>
              <a:t>1</a:t>
            </a:r>
            <a:r>
              <a:rPr lang="zh-CN" altLang="en-US" b="1" dirty="0">
                <a:ea typeface="仿宋_GB2312" pitchFamily="49" charset="-122"/>
              </a:rPr>
              <a:t>。</a:t>
            </a:r>
            <a:endParaRPr lang="zh-CN" altLang="en-US" b="1" dirty="0">
              <a:ea typeface="仿宋_GB2312" pitchFamily="49" charset="-122"/>
            </a:endParaRPr>
          </a:p>
          <a:p>
            <a:pPr algn="just">
              <a:spcBef>
                <a:spcPct val="0"/>
              </a:spcBef>
              <a:buClr>
                <a:srgbClr val="FF6600"/>
              </a:buClr>
              <a:buSzPct val="55000"/>
              <a:buFont typeface="Wingdings" panose="05000000000000000000" pitchFamily="2" charset="2"/>
              <a:buChar char="n"/>
            </a:pPr>
            <a:r>
              <a:rPr lang="zh-CN" altLang="en-US" b="1" dirty="0">
                <a:ea typeface="仿宋_GB2312" pitchFamily="49" charset="-122"/>
              </a:rPr>
              <a:t>自减操作符含义类似。</a:t>
            </a:r>
            <a:endParaRPr lang="zh-CN" altLang="en-US" b="1" dirty="0">
              <a:ea typeface="仿宋_GB2312" pitchFamily="49" charset="-122"/>
            </a:endParaRPr>
          </a:p>
        </p:txBody>
      </p:sp>
      <p:sp>
        <p:nvSpPr>
          <p:cNvPr id="4" name="灯片编号占位符 3"/>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a:xfrm>
            <a:off x="611560" y="548680"/>
            <a:ext cx="7772400" cy="685800"/>
          </a:xfrm>
        </p:spPr>
        <p:txBody>
          <a:bodyPr/>
          <a:lstStyle/>
          <a:p>
            <a:pPr>
              <a:spcBef>
                <a:spcPts val="100"/>
              </a:spcBef>
              <a:spcAft>
                <a:spcPts val="100"/>
              </a:spcAft>
            </a:pPr>
            <a:r>
              <a:rPr lang="en-US" altLang="zh-CN" sz="4000" b="1" dirty="0">
                <a:effectLst>
                  <a:outerShdw blurRad="38100" dist="38100" dir="2700000" algn="tl">
                    <a:srgbClr val="C0C0C0"/>
                  </a:outerShdw>
                </a:effectLst>
              </a:rPr>
              <a:t>C++</a:t>
            </a:r>
            <a:r>
              <a:rPr lang="zh-CN" altLang="en-US" sz="4000" b="1" dirty="0">
                <a:effectLst>
                  <a:outerShdw blurRad="38100" dist="38100" dir="2700000" algn="tl">
                    <a:srgbClr val="C0C0C0"/>
                  </a:outerShdw>
                </a:effectLst>
                <a:latin typeface="楷体_GB2312" pitchFamily="49" charset="-122"/>
                <a:ea typeface="楷体_GB2312" pitchFamily="49" charset="-122"/>
              </a:rPr>
              <a:t>语言概要</a:t>
            </a:r>
            <a:endParaRPr lang="zh-CN" altLang="en-US" dirty="0">
              <a:solidFill>
                <a:schemeClr val="tx1"/>
              </a:solidFill>
              <a:latin typeface="宋体" panose="02010600030101010101" pitchFamily="2" charset="-122"/>
            </a:endParaRPr>
          </a:p>
        </p:txBody>
      </p:sp>
      <p:sp>
        <p:nvSpPr>
          <p:cNvPr id="685059" name="Rectangle 3"/>
          <p:cNvSpPr>
            <a:spLocks noGrp="1" noChangeArrowheads="1"/>
          </p:cNvSpPr>
          <p:nvPr>
            <p:ph type="body" idx="1"/>
          </p:nvPr>
        </p:nvSpPr>
        <p:spPr>
          <a:xfrm>
            <a:off x="683568" y="1412776"/>
            <a:ext cx="7772400" cy="4419600"/>
          </a:xfrm>
        </p:spPr>
        <p:txBody>
          <a:bodyPr/>
          <a:lstStyle/>
          <a:p>
            <a:pPr algn="just">
              <a:lnSpc>
                <a:spcPct val="105000"/>
              </a:lnSpc>
              <a:buClr>
                <a:srgbClr val="FF6600"/>
              </a:buClr>
              <a:buSzPct val="55000"/>
              <a:buFont typeface="Wingdings" panose="05000000000000000000" pitchFamily="2" charset="2"/>
              <a:buChar char="n"/>
            </a:pPr>
            <a:r>
              <a:rPr lang="en-US" altLang="zh-CN" b="1" dirty="0">
                <a:effectLst>
                  <a:outerShdw blurRad="38100" dist="38100" dir="2700000" algn="tl">
                    <a:srgbClr val="C0C0C0"/>
                  </a:outerShdw>
                </a:effectLst>
                <a:ea typeface="仿宋_GB2312" pitchFamily="49" charset="-122"/>
              </a:rPr>
              <a:t>C++</a:t>
            </a:r>
            <a:r>
              <a:rPr lang="zh-CN" altLang="en-US" b="1" dirty="0">
                <a:effectLst>
                  <a:outerShdw blurRad="38100" dist="38100" dir="2700000" algn="tl">
                    <a:srgbClr val="C0C0C0"/>
                  </a:outerShdw>
                </a:effectLst>
                <a:ea typeface="仿宋_GB2312" pitchFamily="49" charset="-122"/>
              </a:rPr>
              <a:t>源于</a:t>
            </a:r>
            <a:r>
              <a:rPr lang="en-US" altLang="zh-CN" b="1" dirty="0">
                <a:effectLst>
                  <a:outerShdw blurRad="38100" dist="38100" dir="2700000" algn="tl">
                    <a:srgbClr val="C0C0C0"/>
                  </a:outerShdw>
                </a:effectLst>
                <a:ea typeface="仿宋_GB2312" pitchFamily="49" charset="-122"/>
              </a:rPr>
              <a:t>C</a:t>
            </a:r>
            <a:r>
              <a:rPr lang="zh-CN" altLang="en-US" b="1" dirty="0">
                <a:effectLst>
                  <a:outerShdw blurRad="38100" dist="38100" dir="2700000" algn="tl">
                    <a:srgbClr val="C0C0C0"/>
                  </a:outerShdw>
                </a:effectLst>
                <a:ea typeface="仿宋_GB2312" pitchFamily="49" charset="-122"/>
              </a:rPr>
              <a:t>语言。</a:t>
            </a:r>
            <a:endParaRPr lang="zh-CN" altLang="en-US" b="1" dirty="0">
              <a:effectLst>
                <a:outerShdw blurRad="38100" dist="38100" dir="2700000" algn="tl">
                  <a:srgbClr val="C0C0C0"/>
                </a:outerShdw>
              </a:effectLst>
              <a:ea typeface="仿宋_GB2312" pitchFamily="49" charset="-122"/>
            </a:endParaRPr>
          </a:p>
          <a:p>
            <a:pPr algn="just">
              <a:lnSpc>
                <a:spcPct val="105000"/>
              </a:lnSpc>
              <a:buClr>
                <a:srgbClr val="FF6600"/>
              </a:buClr>
              <a:buSzPct val="55000"/>
              <a:buFont typeface="Wingdings" panose="05000000000000000000" pitchFamily="2" charset="2"/>
              <a:buChar char="n"/>
            </a:pPr>
            <a:r>
              <a:rPr lang="en-US" altLang="zh-CN" b="1" dirty="0">
                <a:effectLst>
                  <a:outerShdw blurRad="38100" dist="38100" dir="2700000" algn="tl">
                    <a:srgbClr val="C0C0C0"/>
                  </a:outerShdw>
                </a:effectLst>
                <a:ea typeface="仿宋_GB2312" pitchFamily="49" charset="-122"/>
              </a:rPr>
              <a:t>1970</a:t>
            </a:r>
            <a:r>
              <a:rPr lang="zh-CN" altLang="en-US" b="1" dirty="0">
                <a:effectLst>
                  <a:outerShdw blurRad="38100" dist="38100" dir="2700000" algn="tl">
                    <a:srgbClr val="C0C0C0"/>
                  </a:outerShdw>
                </a:effectLst>
                <a:ea typeface="仿宋_GB2312" pitchFamily="49" charset="-122"/>
              </a:rPr>
              <a:t>年，两位程序员</a:t>
            </a:r>
            <a:r>
              <a:rPr lang="en-US" altLang="zh-CN" b="1" dirty="0">
                <a:effectLst>
                  <a:outerShdw blurRad="38100" dist="38100" dir="2700000" algn="tl">
                    <a:srgbClr val="C0C0C0"/>
                  </a:outerShdw>
                </a:effectLst>
                <a:ea typeface="仿宋_GB2312" pitchFamily="49" charset="-122"/>
              </a:rPr>
              <a:t>Brian Kernighan</a:t>
            </a:r>
            <a:r>
              <a:rPr lang="zh-CN" altLang="en-US" b="1" dirty="0">
                <a:effectLst>
                  <a:outerShdw blurRad="38100" dist="38100" dir="2700000" algn="tl">
                    <a:srgbClr val="C0C0C0"/>
                  </a:outerShdw>
                </a:effectLst>
                <a:ea typeface="仿宋_GB2312" pitchFamily="49" charset="-122"/>
              </a:rPr>
              <a:t>和</a:t>
            </a:r>
            <a:r>
              <a:rPr lang="en-US" altLang="zh-CN" b="1" dirty="0">
                <a:effectLst>
                  <a:outerShdw blurRad="38100" dist="38100" dir="2700000" algn="tl">
                    <a:srgbClr val="C0C0C0"/>
                  </a:outerShdw>
                </a:effectLst>
                <a:ea typeface="仿宋_GB2312" pitchFamily="49" charset="-122"/>
              </a:rPr>
              <a:t>Dennis Ritchie</a:t>
            </a:r>
            <a:r>
              <a:rPr lang="zh-CN" altLang="en-US" b="1" dirty="0">
                <a:effectLst>
                  <a:outerShdw blurRad="38100" dist="38100" dir="2700000" algn="tl">
                    <a:srgbClr val="C0C0C0"/>
                  </a:outerShdw>
                </a:effectLst>
                <a:ea typeface="仿宋_GB2312" pitchFamily="49" charset="-122"/>
              </a:rPr>
              <a:t>首创了一种新的程序设计语言，取名为</a:t>
            </a:r>
            <a:r>
              <a:rPr lang="en-US" altLang="zh-CN" b="1" dirty="0">
                <a:effectLst>
                  <a:outerShdw blurRad="38100" dist="38100" dir="2700000" algn="tl">
                    <a:srgbClr val="C0C0C0"/>
                  </a:outerShdw>
                </a:effectLst>
                <a:ea typeface="仿宋_GB2312" pitchFamily="49" charset="-122"/>
              </a:rPr>
              <a:t>C</a:t>
            </a:r>
            <a:r>
              <a:rPr lang="zh-CN" altLang="en-US" b="1" dirty="0">
                <a:effectLst>
                  <a:outerShdw blurRad="38100" dist="38100" dir="2700000" algn="tl">
                    <a:srgbClr val="C0C0C0"/>
                  </a:outerShdw>
                </a:effectLst>
                <a:ea typeface="仿宋_GB2312" pitchFamily="49" charset="-122"/>
              </a:rPr>
              <a:t>语言。</a:t>
            </a:r>
            <a:endParaRPr lang="zh-CN" altLang="en-US" b="1" dirty="0">
              <a:effectLst>
                <a:outerShdw blurRad="38100" dist="38100" dir="2700000" algn="tl">
                  <a:srgbClr val="C0C0C0"/>
                </a:outerShdw>
              </a:effectLst>
              <a:ea typeface="仿宋_GB2312" pitchFamily="49" charset="-122"/>
            </a:endParaRPr>
          </a:p>
          <a:p>
            <a:pPr algn="just">
              <a:lnSpc>
                <a:spcPct val="105000"/>
              </a:lnSpc>
              <a:buClr>
                <a:srgbClr val="FF6600"/>
              </a:buClr>
              <a:buSzPct val="55000"/>
              <a:buFont typeface="Wingdings" panose="05000000000000000000" pitchFamily="2" charset="2"/>
              <a:buChar char="n"/>
            </a:pPr>
            <a:r>
              <a:rPr lang="zh-CN" altLang="en-US" b="1" dirty="0">
                <a:effectLst>
                  <a:outerShdw blurRad="38100" dist="38100" dir="2700000" algn="tl">
                    <a:srgbClr val="C0C0C0"/>
                  </a:outerShdw>
                </a:effectLst>
                <a:ea typeface="仿宋_GB2312" pitchFamily="49" charset="-122"/>
              </a:rPr>
              <a:t>设计</a:t>
            </a:r>
            <a:r>
              <a:rPr lang="en-US" altLang="zh-CN" b="1" dirty="0">
                <a:effectLst>
                  <a:outerShdw blurRad="38100" dist="38100" dir="2700000" algn="tl">
                    <a:srgbClr val="C0C0C0"/>
                  </a:outerShdw>
                </a:effectLst>
                <a:ea typeface="仿宋_GB2312" pitchFamily="49" charset="-122"/>
              </a:rPr>
              <a:t>C</a:t>
            </a:r>
            <a:r>
              <a:rPr lang="zh-CN" altLang="en-US" b="1" dirty="0">
                <a:effectLst>
                  <a:outerShdw blurRad="38100" dist="38100" dir="2700000" algn="tl">
                    <a:srgbClr val="C0C0C0"/>
                  </a:outerShdw>
                </a:effectLst>
                <a:ea typeface="仿宋_GB2312" pitchFamily="49" charset="-122"/>
              </a:rPr>
              <a:t>语言的最初目的是编写操作系统。由于其简单、灵活的特点，</a:t>
            </a:r>
            <a:r>
              <a:rPr lang="en-US" altLang="zh-CN" b="1" dirty="0">
                <a:effectLst>
                  <a:outerShdw blurRad="38100" dist="38100" dir="2700000" algn="tl">
                    <a:srgbClr val="C0C0C0"/>
                  </a:outerShdw>
                </a:effectLst>
                <a:ea typeface="仿宋_GB2312" pitchFamily="49" charset="-122"/>
              </a:rPr>
              <a:t>C</a:t>
            </a:r>
            <a:r>
              <a:rPr lang="zh-CN" altLang="en-US" b="1" dirty="0">
                <a:effectLst>
                  <a:outerShdw blurRad="38100" dist="38100" dir="2700000" algn="tl">
                    <a:srgbClr val="C0C0C0"/>
                  </a:outerShdw>
                </a:effectLst>
                <a:ea typeface="仿宋_GB2312" pitchFamily="49" charset="-122"/>
              </a:rPr>
              <a:t>语言很快就被用于编写各种不同类型的程序，从而成为世界上最流行的语言之一</a:t>
            </a:r>
            <a:r>
              <a:rPr lang="zh-CN" altLang="en-US" dirty="0"/>
              <a:t>。</a:t>
            </a:r>
            <a:endParaRPr lang="zh-CN" altLang="en-US" dirty="0"/>
          </a:p>
        </p:txBody>
      </p:sp>
      <p:sp>
        <p:nvSpPr>
          <p:cNvPr id="4" name="灯片编号占位符 3"/>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3491" name="Rectangle 3"/>
          <p:cNvSpPr>
            <a:spLocks noGrp="1" noChangeArrowheads="1"/>
          </p:cNvSpPr>
          <p:nvPr>
            <p:ph type="body" idx="1"/>
          </p:nvPr>
        </p:nvSpPr>
        <p:spPr>
          <a:xfrm>
            <a:off x="611560" y="692696"/>
            <a:ext cx="8153400" cy="2057400"/>
          </a:xfrm>
        </p:spPr>
        <p:txBody>
          <a:bodyPr/>
          <a:lstStyle/>
          <a:p>
            <a:pPr algn="just">
              <a:buClr>
                <a:srgbClr val="FF6600"/>
              </a:buClr>
              <a:buSzPct val="55000"/>
              <a:buFont typeface="Wingdings" panose="05000000000000000000" pitchFamily="2" charset="2"/>
              <a:buChar char="n"/>
            </a:pPr>
            <a:r>
              <a:rPr lang="zh-CN" altLang="en-US" b="1" dirty="0">
                <a:ea typeface="仿宋_GB2312" pitchFamily="49" charset="-122"/>
              </a:rPr>
              <a:t>若自增</a:t>
            </a:r>
            <a:r>
              <a:rPr lang="en-US" altLang="zh-CN" b="1" dirty="0">
                <a:ea typeface="仿宋_GB2312" pitchFamily="49" charset="-122"/>
              </a:rPr>
              <a:t>(++), </a:t>
            </a:r>
            <a:r>
              <a:rPr lang="zh-CN" altLang="en-US" b="1" dirty="0">
                <a:ea typeface="仿宋_GB2312" pitchFamily="49" charset="-122"/>
              </a:rPr>
              <a:t>自减</a:t>
            </a:r>
            <a:r>
              <a:rPr lang="en-US" altLang="zh-CN" b="1" dirty="0">
                <a:ea typeface="仿宋_GB2312" pitchFamily="49" charset="-122"/>
              </a:rPr>
              <a:t>(</a:t>
            </a:r>
            <a:r>
              <a:rPr lang="en-US" altLang="zh-CN" b="1" dirty="0">
                <a:latin typeface="楷体_GB2312" pitchFamily="49" charset="-122"/>
                <a:ea typeface="楷体_GB2312" pitchFamily="49" charset="-122"/>
              </a:rPr>
              <a:t>--</a:t>
            </a:r>
            <a:r>
              <a:rPr lang="en-US" altLang="zh-CN" b="1" dirty="0">
                <a:ea typeface="仿宋_GB2312" pitchFamily="49" charset="-122"/>
              </a:rPr>
              <a:t>)</a:t>
            </a:r>
            <a:r>
              <a:rPr lang="zh-CN" altLang="en-US" b="1" dirty="0">
                <a:ea typeface="仿宋_GB2312" pitchFamily="49" charset="-122"/>
              </a:rPr>
              <a:t>符作为一个复杂表达式的一部分时，如：</a:t>
            </a:r>
            <a:r>
              <a:rPr lang="en-US" altLang="zh-CN" b="1" dirty="0">
                <a:ea typeface="仿宋_GB2312" pitchFamily="49" charset="-122"/>
              </a:rPr>
              <a:t>(</a:t>
            </a:r>
            <a:r>
              <a:rPr lang="en-US" altLang="zh-CN" b="1" i="1" dirty="0">
                <a:ea typeface="仿宋_GB2312" pitchFamily="49" charset="-122"/>
              </a:rPr>
              <a:t>a</a:t>
            </a:r>
            <a:r>
              <a:rPr lang="en-US" altLang="zh-CN" b="1" dirty="0" smtClean="0">
                <a:ea typeface="仿宋_GB2312" pitchFamily="49" charset="-122"/>
              </a:rPr>
              <a:t>++)+</a:t>
            </a:r>
            <a:r>
              <a:rPr lang="en-US" altLang="zh-CN" b="1" i="1" dirty="0" smtClean="0">
                <a:ea typeface="仿宋_GB2312" pitchFamily="49" charset="-122"/>
              </a:rPr>
              <a:t>b</a:t>
            </a:r>
            <a:r>
              <a:rPr lang="en-US" altLang="zh-CN" b="1" dirty="0" smtClean="0">
                <a:ea typeface="仿宋_GB2312" pitchFamily="49" charset="-122"/>
              </a:rPr>
              <a:t> </a:t>
            </a:r>
            <a:r>
              <a:rPr lang="zh-CN" altLang="en-US" b="1" dirty="0">
                <a:ea typeface="仿宋_GB2312" pitchFamily="49" charset="-122"/>
              </a:rPr>
              <a:t>和 </a:t>
            </a:r>
            <a:r>
              <a:rPr lang="en-US" altLang="zh-CN" b="1" dirty="0">
                <a:ea typeface="仿宋_GB2312" pitchFamily="49" charset="-122"/>
              </a:rPr>
              <a:t>(++</a:t>
            </a:r>
            <a:r>
              <a:rPr lang="en-US" altLang="zh-CN" b="1" i="1" dirty="0">
                <a:ea typeface="仿宋_GB2312" pitchFamily="49" charset="-122"/>
              </a:rPr>
              <a:t>a</a:t>
            </a:r>
            <a:r>
              <a:rPr lang="en-US" altLang="zh-CN" b="1" dirty="0" smtClean="0">
                <a:ea typeface="仿宋_GB2312" pitchFamily="49" charset="-122"/>
              </a:rPr>
              <a:t>)+</a:t>
            </a:r>
            <a:r>
              <a:rPr lang="en-US" altLang="zh-CN" b="1" i="1" dirty="0" smtClean="0">
                <a:ea typeface="仿宋_GB2312" pitchFamily="49" charset="-122"/>
              </a:rPr>
              <a:t>b</a:t>
            </a:r>
            <a:r>
              <a:rPr lang="zh-CN" altLang="en-US" b="1" dirty="0">
                <a:ea typeface="仿宋_GB2312" pitchFamily="49" charset="-122"/>
              </a:rPr>
              <a:t>效果就不一样：在</a:t>
            </a:r>
            <a:r>
              <a:rPr lang="en-US" altLang="zh-CN" b="1" i="1" dirty="0">
                <a:ea typeface="仿宋_GB2312" pitchFamily="49" charset="-122"/>
              </a:rPr>
              <a:t>a</a:t>
            </a:r>
            <a:r>
              <a:rPr lang="zh-CN" altLang="en-US" b="1" dirty="0">
                <a:ea typeface="仿宋_GB2312" pitchFamily="49" charset="-122"/>
              </a:rPr>
              <a:t>、</a:t>
            </a:r>
            <a:r>
              <a:rPr lang="en-US" altLang="zh-CN" b="1" i="1" dirty="0">
                <a:ea typeface="仿宋_GB2312" pitchFamily="49" charset="-122"/>
              </a:rPr>
              <a:t>b</a:t>
            </a:r>
            <a:r>
              <a:rPr lang="zh-CN" altLang="en-US" b="1" dirty="0">
                <a:ea typeface="仿宋_GB2312" pitchFamily="49" charset="-122"/>
              </a:rPr>
              <a:t>初值均为</a:t>
            </a:r>
            <a:r>
              <a:rPr lang="en-US" altLang="zh-CN" b="1" dirty="0">
                <a:ea typeface="仿宋_GB2312" pitchFamily="49" charset="-122"/>
              </a:rPr>
              <a:t>1</a:t>
            </a:r>
            <a:r>
              <a:rPr lang="zh-CN" altLang="en-US" b="1" dirty="0">
                <a:ea typeface="仿宋_GB2312" pitchFamily="49" charset="-122"/>
              </a:rPr>
              <a:t>的条件下结果不同。</a:t>
            </a:r>
            <a:endParaRPr lang="zh-CN" altLang="en-US" b="1" dirty="0">
              <a:ea typeface="仿宋_GB2312" pitchFamily="49" charset="-122"/>
            </a:endParaRPr>
          </a:p>
        </p:txBody>
      </p:sp>
      <p:graphicFrame>
        <p:nvGraphicFramePr>
          <p:cNvPr id="788480" name="Object 1024"/>
          <p:cNvGraphicFramePr>
            <a:graphicFrameLocks noChangeAspect="1"/>
          </p:cNvGraphicFramePr>
          <p:nvPr/>
        </p:nvGraphicFramePr>
        <p:xfrm>
          <a:off x="687760" y="2978696"/>
          <a:ext cx="8077200" cy="2667000"/>
        </p:xfrm>
        <a:graphic>
          <a:graphicData uri="http://schemas.openxmlformats.org/presentationml/2006/ole">
            <mc:AlternateContent xmlns:mc="http://schemas.openxmlformats.org/markup-compatibility/2006">
              <mc:Choice xmlns:v="urn:schemas-microsoft-com:vml" Requires="v">
                <p:oleObj spid="_x0000_s1025" name="文档" r:id="rId1" imgW="7305675" imgH="2466975" progId="Word.Document.8">
                  <p:embed/>
                </p:oleObj>
              </mc:Choice>
              <mc:Fallback>
                <p:oleObj name="文档" r:id="rId1" imgW="7305675" imgH="2466975" progId="Word.Document.8">
                  <p:embed/>
                  <p:pic>
                    <p:nvPicPr>
                      <p:cNvPr id="0" name="图片 1024"/>
                      <p:cNvPicPr>
                        <a:picLocks noChangeAspect="1"/>
                      </p:cNvPicPr>
                      <p:nvPr/>
                    </p:nvPicPr>
                    <p:blipFill>
                      <a:blip r:embed="rId2"/>
                      <a:stretch>
                        <a:fillRect/>
                      </a:stretch>
                    </p:blipFill>
                    <p:spPr>
                      <a:xfrm>
                        <a:off x="687760" y="2978696"/>
                        <a:ext cx="8077200" cy="2667000"/>
                      </a:xfrm>
                      <a:prstGeom prst="rect">
                        <a:avLst/>
                      </a:prstGeom>
                      <a:noFill/>
                      <a:ln w="9525">
                        <a:noFill/>
                      </a:ln>
                    </p:spPr>
                  </p:pic>
                </p:oleObj>
              </mc:Fallback>
            </mc:AlternateContent>
          </a:graphicData>
        </a:graphic>
      </p:graphicFrame>
      <p:sp>
        <p:nvSpPr>
          <p:cNvPr id="4" name="灯片编号占位符 3"/>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split orient="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4514" name="Rectangle 2"/>
          <p:cNvSpPr>
            <a:spLocks noGrp="1" noChangeArrowheads="1"/>
          </p:cNvSpPr>
          <p:nvPr>
            <p:ph type="title"/>
          </p:nvPr>
        </p:nvSpPr>
        <p:spPr>
          <a:xfrm>
            <a:off x="685800" y="304800"/>
            <a:ext cx="7772400" cy="685800"/>
          </a:xfrm>
        </p:spPr>
        <p:txBody>
          <a:bodyPr/>
          <a:lstStyle/>
          <a:p>
            <a:pPr>
              <a:spcBef>
                <a:spcPts val="800"/>
              </a:spcBef>
              <a:spcAft>
                <a:spcPts val="500"/>
              </a:spcAft>
            </a:pPr>
            <a:r>
              <a:rPr lang="zh-CN" altLang="en-US" sz="3600" b="1">
                <a:effectLst>
                  <a:outerShdw blurRad="38100" dist="38100" dir="2700000" algn="tl">
                    <a:srgbClr val="C0C0C0"/>
                  </a:outerShdw>
                </a:effectLst>
                <a:latin typeface="Arial" panose="020B0604020202020204" pitchFamily="34" charset="0"/>
                <a:ea typeface="楷体_GB2312" pitchFamily="49" charset="-122"/>
              </a:rPr>
              <a:t>条件操作符</a:t>
            </a:r>
            <a:endParaRPr lang="zh-CN" altLang="en-US" b="1">
              <a:solidFill>
                <a:schemeClr val="tx1"/>
              </a:solidFill>
              <a:ea typeface="仿宋_GB2312" pitchFamily="49" charset="-122"/>
            </a:endParaRPr>
          </a:p>
        </p:txBody>
      </p:sp>
      <p:sp>
        <p:nvSpPr>
          <p:cNvPr id="704515" name="Rectangle 3"/>
          <p:cNvSpPr>
            <a:spLocks noGrp="1" noChangeArrowheads="1"/>
          </p:cNvSpPr>
          <p:nvPr>
            <p:ph type="body" idx="1"/>
          </p:nvPr>
        </p:nvSpPr>
        <p:spPr>
          <a:xfrm>
            <a:off x="533400" y="990600"/>
            <a:ext cx="8077200" cy="4114800"/>
          </a:xfrm>
        </p:spPr>
        <p:txBody>
          <a:bodyPr/>
          <a:lstStyle/>
          <a:p>
            <a:pPr algn="just">
              <a:lnSpc>
                <a:spcPct val="90000"/>
              </a:lnSpc>
              <a:spcBef>
                <a:spcPct val="0"/>
              </a:spcBef>
              <a:buClr>
                <a:srgbClr val="FF6600"/>
              </a:buClr>
              <a:buSzPct val="55000"/>
              <a:buFont typeface="Wingdings" panose="05000000000000000000" pitchFamily="2" charset="2"/>
              <a:buChar char="n"/>
            </a:pPr>
            <a:r>
              <a:rPr lang="zh-CN" altLang="en-US" sz="2800" b="1" dirty="0">
                <a:solidFill>
                  <a:srgbClr val="CC0000"/>
                </a:solidFill>
                <a:ea typeface="仿宋_GB2312" pitchFamily="49" charset="-122"/>
              </a:rPr>
              <a:t>条件操作符</a:t>
            </a:r>
            <a:r>
              <a:rPr lang="zh-CN" altLang="en-US" sz="2800" b="1" dirty="0">
                <a:ea typeface="仿宋_GB2312" pitchFamily="49" charset="-122"/>
              </a:rPr>
              <a:t>是</a:t>
            </a:r>
            <a:r>
              <a:rPr lang="en-US" altLang="zh-CN" sz="2800" b="1" dirty="0">
                <a:ea typeface="仿宋_GB2312" pitchFamily="49" charset="-122"/>
              </a:rPr>
              <a:t>C++</a:t>
            </a:r>
            <a:r>
              <a:rPr lang="zh-CN" altLang="en-US" sz="2800" b="1" dirty="0">
                <a:ea typeface="仿宋_GB2312" pitchFamily="49" charset="-122"/>
              </a:rPr>
              <a:t>中惟一的具有三个运算元的操作符，其形式为：</a:t>
            </a:r>
            <a:endParaRPr lang="zh-CN" altLang="en-US" sz="2800" b="1" dirty="0">
              <a:ea typeface="仿宋_GB2312" pitchFamily="49" charset="-122"/>
            </a:endParaRPr>
          </a:p>
          <a:p>
            <a:pPr algn="just">
              <a:lnSpc>
                <a:spcPct val="90000"/>
              </a:lnSpc>
              <a:spcBef>
                <a:spcPct val="0"/>
              </a:spcBef>
              <a:buClr>
                <a:srgbClr val="FF6600"/>
              </a:buClr>
              <a:buSzPct val="55000"/>
              <a:buFont typeface="Wingdings" panose="05000000000000000000" pitchFamily="2" charset="2"/>
              <a:buNone/>
            </a:pPr>
            <a:r>
              <a:rPr lang="zh-CN" altLang="en-US" sz="2800" b="1" dirty="0">
                <a:ea typeface="仿宋_GB2312" pitchFamily="49" charset="-122"/>
              </a:rPr>
              <a:t>       </a:t>
            </a:r>
            <a:r>
              <a:rPr lang="zh-CN" altLang="en-US" sz="2800" b="1" dirty="0">
                <a:solidFill>
                  <a:srgbClr val="CC0000"/>
                </a:solidFill>
                <a:ea typeface="仿宋_GB2312" pitchFamily="49" charset="-122"/>
              </a:rPr>
              <a:t>表达式</a:t>
            </a:r>
            <a:r>
              <a:rPr lang="en-US" altLang="zh-CN" sz="2800" b="1" dirty="0">
                <a:solidFill>
                  <a:srgbClr val="CC0000"/>
                </a:solidFill>
                <a:ea typeface="仿宋_GB2312" pitchFamily="49" charset="-122"/>
              </a:rPr>
              <a:t>1 ? </a:t>
            </a:r>
            <a:r>
              <a:rPr lang="zh-CN" altLang="en-US" sz="2800" b="1" dirty="0">
                <a:solidFill>
                  <a:srgbClr val="CC0000"/>
                </a:solidFill>
                <a:ea typeface="仿宋_GB2312" pitchFamily="49" charset="-122"/>
              </a:rPr>
              <a:t>表达式</a:t>
            </a:r>
            <a:r>
              <a:rPr lang="en-US" altLang="zh-CN" sz="2800" b="1" dirty="0">
                <a:solidFill>
                  <a:srgbClr val="CC0000"/>
                </a:solidFill>
                <a:ea typeface="仿宋_GB2312" pitchFamily="49" charset="-122"/>
              </a:rPr>
              <a:t>2</a:t>
            </a:r>
            <a:r>
              <a:rPr lang="en-US" altLang="zh-CN" sz="2800" dirty="0">
                <a:solidFill>
                  <a:srgbClr val="CC0000"/>
                </a:solidFill>
                <a:ea typeface="仿宋_GB2312" pitchFamily="49" charset="-122"/>
              </a:rPr>
              <a:t> </a:t>
            </a:r>
            <a:r>
              <a:rPr lang="en-US" altLang="zh-CN" sz="2800" b="1" dirty="0">
                <a:solidFill>
                  <a:srgbClr val="CC0000"/>
                </a:solidFill>
                <a:ea typeface="仿宋_GB2312" pitchFamily="49" charset="-122"/>
              </a:rPr>
              <a:t>: </a:t>
            </a:r>
            <a:r>
              <a:rPr lang="zh-CN" altLang="en-US" sz="2800" b="1" dirty="0">
                <a:solidFill>
                  <a:srgbClr val="CC0000"/>
                </a:solidFill>
                <a:ea typeface="仿宋_GB2312" pitchFamily="49" charset="-122"/>
              </a:rPr>
              <a:t>表达式</a:t>
            </a:r>
            <a:r>
              <a:rPr lang="en-US" altLang="zh-CN" sz="2800" b="1" dirty="0">
                <a:solidFill>
                  <a:srgbClr val="CC0000"/>
                </a:solidFill>
                <a:ea typeface="仿宋_GB2312" pitchFamily="49" charset="-122"/>
              </a:rPr>
              <a:t>3</a:t>
            </a:r>
            <a:endParaRPr lang="en-US" altLang="zh-CN" sz="2800" b="1" dirty="0">
              <a:ea typeface="仿宋_GB2312" pitchFamily="49" charset="-122"/>
            </a:endParaRPr>
          </a:p>
          <a:p>
            <a:pPr algn="just">
              <a:lnSpc>
                <a:spcPct val="90000"/>
              </a:lnSpc>
              <a:spcBef>
                <a:spcPct val="0"/>
              </a:spcBef>
              <a:buClr>
                <a:srgbClr val="FF6600"/>
              </a:buClr>
              <a:buSzPct val="55000"/>
              <a:buFont typeface="Wingdings" panose="05000000000000000000" pitchFamily="2" charset="2"/>
              <a:buChar char="n"/>
            </a:pPr>
            <a:endParaRPr lang="en-US" altLang="zh-CN" sz="2800" b="1" dirty="0" smtClean="0">
              <a:ea typeface="仿宋_GB2312" pitchFamily="49" charset="-122"/>
            </a:endParaRPr>
          </a:p>
          <a:p>
            <a:pPr algn="just">
              <a:lnSpc>
                <a:spcPct val="90000"/>
              </a:lnSpc>
              <a:spcBef>
                <a:spcPct val="0"/>
              </a:spcBef>
              <a:buClr>
                <a:srgbClr val="FF6600"/>
              </a:buClr>
              <a:buSzPct val="55000"/>
              <a:buFont typeface="Wingdings" panose="05000000000000000000" pitchFamily="2" charset="2"/>
              <a:buChar char="n"/>
            </a:pPr>
            <a:r>
              <a:rPr lang="zh-CN" altLang="en-US" sz="2800" b="1" dirty="0" smtClean="0">
                <a:ea typeface="仿宋_GB2312" pitchFamily="49" charset="-122"/>
              </a:rPr>
              <a:t>它</a:t>
            </a:r>
            <a:r>
              <a:rPr lang="zh-CN" altLang="en-US" sz="2800" b="1" dirty="0">
                <a:ea typeface="仿宋_GB2312" pitchFamily="49" charset="-122"/>
              </a:rPr>
              <a:t>的运算方式为</a:t>
            </a:r>
            <a:r>
              <a:rPr lang="en-US" altLang="zh-CN" sz="2800" b="1" dirty="0">
                <a:ea typeface="仿宋_GB2312" pitchFamily="49" charset="-122"/>
              </a:rPr>
              <a:t>: </a:t>
            </a:r>
            <a:r>
              <a:rPr lang="zh-CN" altLang="en-US" sz="2800" b="1" dirty="0">
                <a:ea typeface="仿宋_GB2312" pitchFamily="49" charset="-122"/>
              </a:rPr>
              <a:t>先计算</a:t>
            </a:r>
            <a:r>
              <a:rPr lang="zh-CN" altLang="en-US" sz="2800" b="1" dirty="0">
                <a:solidFill>
                  <a:srgbClr val="006600"/>
                </a:solidFill>
                <a:effectLst>
                  <a:outerShdw blurRad="38100" dist="38100" dir="2700000" algn="tl">
                    <a:srgbClr val="C0C0C0"/>
                  </a:outerShdw>
                </a:effectLst>
                <a:ea typeface="仿宋_GB2312" pitchFamily="49" charset="-122"/>
              </a:rPr>
              <a:t>表达式</a:t>
            </a:r>
            <a:r>
              <a:rPr lang="en-US" altLang="zh-CN" sz="2800" b="1" dirty="0">
                <a:solidFill>
                  <a:srgbClr val="006600"/>
                </a:solidFill>
                <a:ea typeface="仿宋_GB2312" pitchFamily="49" charset="-122"/>
              </a:rPr>
              <a:t>1</a:t>
            </a:r>
            <a:r>
              <a:rPr lang="zh-CN" altLang="en-US" sz="2800" b="1" dirty="0">
                <a:ea typeface="仿宋_GB2312" pitchFamily="49" charset="-122"/>
              </a:rPr>
              <a:t>的</a:t>
            </a:r>
            <a:r>
              <a:rPr lang="zh-CN" altLang="en-US" sz="2800" b="1" dirty="0" smtClean="0">
                <a:ea typeface="仿宋_GB2312" pitchFamily="49" charset="-122"/>
              </a:rPr>
              <a:t>值，如果</a:t>
            </a:r>
            <a:r>
              <a:rPr lang="zh-CN" altLang="en-US" sz="2800" b="1" dirty="0">
                <a:ea typeface="仿宋_GB2312" pitchFamily="49" charset="-122"/>
              </a:rPr>
              <a:t>其值为非</a:t>
            </a:r>
            <a:r>
              <a:rPr lang="zh-CN" altLang="en-US" sz="2800" b="1" dirty="0" smtClean="0">
                <a:ea typeface="仿宋_GB2312" pitchFamily="49" charset="-122"/>
              </a:rPr>
              <a:t>零</a:t>
            </a:r>
            <a:r>
              <a:rPr lang="en-US" altLang="zh-CN" sz="2800" b="1" dirty="0" smtClean="0">
                <a:ea typeface="仿宋_GB2312" pitchFamily="49" charset="-122"/>
              </a:rPr>
              <a:t>(</a:t>
            </a:r>
            <a:r>
              <a:rPr lang="en-US" altLang="zh-CN" sz="2800" b="1" dirty="0">
                <a:ea typeface="仿宋_GB2312" pitchFamily="49" charset="-122"/>
              </a:rPr>
              <a:t>true)</a:t>
            </a:r>
            <a:r>
              <a:rPr lang="zh-CN" altLang="en-US" sz="2800" b="1" dirty="0">
                <a:ea typeface="仿宋_GB2312" pitchFamily="49" charset="-122"/>
              </a:rPr>
              <a:t>，则</a:t>
            </a:r>
            <a:r>
              <a:rPr lang="zh-CN" altLang="en-US" sz="2800" b="1" dirty="0">
                <a:solidFill>
                  <a:srgbClr val="006600"/>
                </a:solidFill>
                <a:effectLst>
                  <a:outerShdw blurRad="38100" dist="38100" dir="2700000" algn="tl">
                    <a:srgbClr val="C0C0C0"/>
                  </a:outerShdw>
                </a:effectLst>
                <a:ea typeface="仿宋_GB2312" pitchFamily="49" charset="-122"/>
              </a:rPr>
              <a:t>表达式</a:t>
            </a:r>
            <a:r>
              <a:rPr lang="en-US" altLang="zh-CN" sz="2800" b="1" dirty="0">
                <a:solidFill>
                  <a:srgbClr val="006600"/>
                </a:solidFill>
                <a:ea typeface="仿宋_GB2312" pitchFamily="49" charset="-122"/>
              </a:rPr>
              <a:t>2</a:t>
            </a:r>
            <a:r>
              <a:rPr lang="zh-CN" altLang="en-US" sz="2800" b="1" dirty="0">
                <a:ea typeface="仿宋_GB2312" pitchFamily="49" charset="-122"/>
              </a:rPr>
              <a:t>的值就是整个表达式的最终</a:t>
            </a:r>
            <a:r>
              <a:rPr lang="zh-CN" altLang="en-US" sz="2800" b="1" dirty="0" smtClean="0">
                <a:ea typeface="仿宋_GB2312" pitchFamily="49" charset="-122"/>
              </a:rPr>
              <a:t>结果，否则</a:t>
            </a:r>
            <a:r>
              <a:rPr lang="zh-CN" altLang="en-US" sz="2800" b="1" dirty="0">
                <a:solidFill>
                  <a:srgbClr val="006600"/>
                </a:solidFill>
                <a:effectLst>
                  <a:outerShdw blurRad="38100" dist="38100" dir="2700000" algn="tl">
                    <a:srgbClr val="C0C0C0"/>
                  </a:outerShdw>
                </a:effectLst>
                <a:ea typeface="仿宋_GB2312" pitchFamily="49" charset="-122"/>
              </a:rPr>
              <a:t>表达式</a:t>
            </a:r>
            <a:r>
              <a:rPr lang="en-US" altLang="zh-CN" sz="2800" b="1" dirty="0">
                <a:solidFill>
                  <a:srgbClr val="006600"/>
                </a:solidFill>
                <a:ea typeface="仿宋_GB2312" pitchFamily="49" charset="-122"/>
              </a:rPr>
              <a:t>3</a:t>
            </a:r>
            <a:r>
              <a:rPr lang="zh-CN" altLang="en-US" sz="2800" b="1" dirty="0">
                <a:ea typeface="仿宋_GB2312" pitchFamily="49" charset="-122"/>
              </a:rPr>
              <a:t>的值就是整个表达式的值。常见的一个例子为：</a:t>
            </a:r>
            <a:endParaRPr lang="zh-CN" altLang="en-US" sz="2800" b="1" dirty="0">
              <a:ea typeface="仿宋_GB2312" pitchFamily="49" charset="-122"/>
            </a:endParaRPr>
          </a:p>
          <a:p>
            <a:pPr algn="just">
              <a:lnSpc>
                <a:spcPct val="90000"/>
              </a:lnSpc>
              <a:spcBef>
                <a:spcPct val="0"/>
              </a:spcBef>
              <a:buClr>
                <a:srgbClr val="FF6600"/>
              </a:buClr>
              <a:buSzPct val="55000"/>
              <a:buFont typeface="Wingdings" panose="05000000000000000000" pitchFamily="2" charset="2"/>
              <a:buNone/>
            </a:pPr>
            <a:r>
              <a:rPr lang="zh-CN" altLang="en-US" sz="2800" b="1" dirty="0">
                <a:ea typeface="仿宋_GB2312" pitchFamily="49" charset="-122"/>
              </a:rPr>
              <a:t>       </a:t>
            </a:r>
            <a:r>
              <a:rPr lang="en-US" altLang="zh-CN" sz="2800" dirty="0">
                <a:solidFill>
                  <a:srgbClr val="CC0000"/>
                </a:solidFill>
                <a:ea typeface="仿宋_GB2312" pitchFamily="49" charset="-122"/>
              </a:rPr>
              <a:t>#</a:t>
            </a:r>
            <a:r>
              <a:rPr lang="en-US" altLang="zh-CN" sz="2800" b="1" dirty="0">
                <a:solidFill>
                  <a:srgbClr val="CC0000"/>
                </a:solidFill>
                <a:ea typeface="仿宋_GB2312" pitchFamily="49" charset="-122"/>
              </a:rPr>
              <a:t>define </a:t>
            </a:r>
            <a:r>
              <a:rPr lang="en-US" altLang="zh-CN" sz="2800" dirty="0" smtClean="0">
                <a:solidFill>
                  <a:srgbClr val="CC0000"/>
                </a:solidFill>
                <a:ea typeface="仿宋_GB2312" pitchFamily="49" charset="-122"/>
              </a:rPr>
              <a:t>MIN</a:t>
            </a:r>
            <a:r>
              <a:rPr lang="en-US" altLang="zh-CN" sz="2800" b="1" dirty="0" smtClean="0">
                <a:solidFill>
                  <a:srgbClr val="CC0000"/>
                </a:solidFill>
                <a:ea typeface="仿宋_GB2312" pitchFamily="49" charset="-122"/>
              </a:rPr>
              <a:t>(</a:t>
            </a:r>
            <a:r>
              <a:rPr lang="en-US" altLang="zh-CN" sz="2800" dirty="0" smtClean="0">
                <a:solidFill>
                  <a:srgbClr val="CC0000"/>
                </a:solidFill>
                <a:ea typeface="仿宋_GB2312" pitchFamily="49" charset="-122"/>
              </a:rPr>
              <a:t>x</a:t>
            </a:r>
            <a:r>
              <a:rPr lang="en-US" altLang="zh-CN" sz="2800" b="1" dirty="0">
                <a:solidFill>
                  <a:srgbClr val="CC0000"/>
                </a:solidFill>
                <a:ea typeface="仿宋_GB2312" pitchFamily="49" charset="-122"/>
              </a:rPr>
              <a:t>, </a:t>
            </a:r>
            <a:r>
              <a:rPr lang="en-US" altLang="zh-CN" sz="2800" dirty="0">
                <a:solidFill>
                  <a:srgbClr val="CC0000"/>
                </a:solidFill>
                <a:ea typeface="仿宋_GB2312" pitchFamily="49" charset="-122"/>
              </a:rPr>
              <a:t>y</a:t>
            </a:r>
            <a:r>
              <a:rPr lang="en-US" altLang="zh-CN" sz="2800" b="1" dirty="0">
                <a:solidFill>
                  <a:srgbClr val="CC0000"/>
                </a:solidFill>
                <a:ea typeface="仿宋_GB2312" pitchFamily="49" charset="-122"/>
              </a:rPr>
              <a:t>)</a:t>
            </a:r>
            <a:r>
              <a:rPr lang="en-US" altLang="zh-CN" sz="2800" dirty="0">
                <a:solidFill>
                  <a:srgbClr val="CC0000"/>
                </a:solidFill>
                <a:ea typeface="仿宋_GB2312" pitchFamily="49" charset="-122"/>
              </a:rPr>
              <a:t>  </a:t>
            </a:r>
            <a:r>
              <a:rPr lang="en-US" altLang="zh-CN" sz="2800" b="1" dirty="0">
                <a:solidFill>
                  <a:srgbClr val="CC0000"/>
                </a:solidFill>
                <a:ea typeface="仿宋_GB2312" pitchFamily="49" charset="-122"/>
              </a:rPr>
              <a:t>((</a:t>
            </a:r>
            <a:r>
              <a:rPr lang="en-US" altLang="zh-CN" sz="2800" dirty="0" smtClean="0">
                <a:solidFill>
                  <a:srgbClr val="CC0000"/>
                </a:solidFill>
                <a:ea typeface="仿宋_GB2312" pitchFamily="49" charset="-122"/>
              </a:rPr>
              <a:t>x</a:t>
            </a:r>
            <a:r>
              <a:rPr lang="en-US" altLang="zh-CN" sz="2800" b="1" dirty="0" smtClean="0">
                <a:solidFill>
                  <a:srgbClr val="CC0000"/>
                </a:solidFill>
                <a:ea typeface="仿宋_GB2312" pitchFamily="49" charset="-122"/>
              </a:rPr>
              <a:t>&lt;</a:t>
            </a:r>
            <a:r>
              <a:rPr lang="en-US" altLang="zh-CN" sz="2800" dirty="0" smtClean="0">
                <a:solidFill>
                  <a:srgbClr val="CC0000"/>
                </a:solidFill>
                <a:ea typeface="仿宋_GB2312" pitchFamily="49" charset="-122"/>
              </a:rPr>
              <a:t>y</a:t>
            </a:r>
            <a:r>
              <a:rPr lang="en-US" altLang="zh-CN" sz="2800" b="1" dirty="0">
                <a:solidFill>
                  <a:srgbClr val="CC0000"/>
                </a:solidFill>
                <a:ea typeface="仿宋_GB2312" pitchFamily="49" charset="-122"/>
              </a:rPr>
              <a:t>)</a:t>
            </a:r>
            <a:r>
              <a:rPr lang="en-US" altLang="zh-CN" sz="2800" dirty="0">
                <a:solidFill>
                  <a:srgbClr val="CC0000"/>
                </a:solidFill>
                <a:ea typeface="仿宋_GB2312" pitchFamily="49" charset="-122"/>
              </a:rPr>
              <a:t> </a:t>
            </a:r>
            <a:r>
              <a:rPr lang="en-US" altLang="zh-CN" sz="2800" b="1" dirty="0">
                <a:solidFill>
                  <a:srgbClr val="CC0000"/>
                </a:solidFill>
                <a:ea typeface="仿宋_GB2312" pitchFamily="49" charset="-122"/>
              </a:rPr>
              <a:t>?</a:t>
            </a:r>
            <a:r>
              <a:rPr lang="en-US" altLang="zh-CN" sz="2800" dirty="0">
                <a:solidFill>
                  <a:srgbClr val="CC0000"/>
                </a:solidFill>
                <a:ea typeface="仿宋_GB2312" pitchFamily="49" charset="-122"/>
              </a:rPr>
              <a:t> </a:t>
            </a:r>
            <a:r>
              <a:rPr lang="en-US" altLang="zh-CN" sz="2800" dirty="0" smtClean="0">
                <a:solidFill>
                  <a:srgbClr val="CC0000"/>
                </a:solidFill>
                <a:ea typeface="仿宋_GB2312" pitchFamily="49" charset="-122"/>
              </a:rPr>
              <a:t>x</a:t>
            </a:r>
            <a:r>
              <a:rPr lang="en-US" altLang="zh-CN" sz="2800" b="1" dirty="0" smtClean="0">
                <a:solidFill>
                  <a:srgbClr val="CC0000"/>
                </a:solidFill>
                <a:ea typeface="仿宋_GB2312" pitchFamily="49" charset="-122"/>
              </a:rPr>
              <a:t>:</a:t>
            </a:r>
            <a:r>
              <a:rPr lang="en-US" altLang="zh-CN" sz="2800" dirty="0" smtClean="0">
                <a:solidFill>
                  <a:srgbClr val="CC0000"/>
                </a:solidFill>
                <a:ea typeface="仿宋_GB2312" pitchFamily="49" charset="-122"/>
              </a:rPr>
              <a:t>y</a:t>
            </a:r>
            <a:r>
              <a:rPr lang="en-US" altLang="zh-CN" sz="2800" b="1" dirty="0">
                <a:solidFill>
                  <a:srgbClr val="CC0000"/>
                </a:solidFill>
                <a:ea typeface="仿宋_GB2312" pitchFamily="49" charset="-122"/>
              </a:rPr>
              <a:t>)</a:t>
            </a:r>
            <a:r>
              <a:rPr lang="en-US" altLang="zh-CN" sz="2800" b="1" dirty="0">
                <a:ea typeface="仿宋_GB2312" pitchFamily="49" charset="-122"/>
              </a:rPr>
              <a:t> </a:t>
            </a:r>
            <a:endParaRPr lang="en-US" altLang="zh-CN" sz="2800" b="1" dirty="0">
              <a:ea typeface="仿宋_GB2312" pitchFamily="49" charset="-122"/>
            </a:endParaRPr>
          </a:p>
          <a:p>
            <a:pPr algn="just">
              <a:lnSpc>
                <a:spcPct val="90000"/>
              </a:lnSpc>
              <a:spcBef>
                <a:spcPct val="0"/>
              </a:spcBef>
              <a:buClr>
                <a:srgbClr val="FF6600"/>
              </a:buClr>
              <a:buSzPct val="55000"/>
              <a:buFont typeface="Wingdings" panose="05000000000000000000" pitchFamily="2" charset="2"/>
              <a:buChar char="n"/>
            </a:pPr>
            <a:endParaRPr lang="en-US" altLang="zh-CN" sz="2800" b="1" dirty="0" smtClean="0">
              <a:ea typeface="仿宋_GB2312" pitchFamily="49" charset="-122"/>
            </a:endParaRPr>
          </a:p>
          <a:p>
            <a:pPr algn="just">
              <a:lnSpc>
                <a:spcPct val="90000"/>
              </a:lnSpc>
              <a:spcBef>
                <a:spcPct val="0"/>
              </a:spcBef>
              <a:buClr>
                <a:srgbClr val="FF6600"/>
              </a:buClr>
              <a:buSzPct val="55000"/>
              <a:buFont typeface="Wingdings" panose="05000000000000000000" pitchFamily="2" charset="2"/>
              <a:buChar char="n"/>
            </a:pPr>
            <a:r>
              <a:rPr lang="zh-CN" altLang="en-US" sz="2800" b="1" dirty="0" smtClean="0">
                <a:ea typeface="仿宋_GB2312" pitchFamily="49" charset="-122"/>
              </a:rPr>
              <a:t>上例</a:t>
            </a:r>
            <a:r>
              <a:rPr lang="zh-CN" altLang="en-US" sz="2800" b="1" dirty="0">
                <a:ea typeface="仿宋_GB2312" pitchFamily="49" charset="-122"/>
              </a:rPr>
              <a:t>定义了一个求两</a:t>
            </a:r>
            <a:r>
              <a:rPr lang="zh-CN" altLang="en-US" sz="2800" b="1" dirty="0" smtClean="0">
                <a:ea typeface="仿宋_GB2312" pitchFamily="49" charset="-122"/>
              </a:rPr>
              <a:t>个数</a:t>
            </a:r>
            <a:r>
              <a:rPr lang="en-US" altLang="zh-CN" sz="2800" b="1" i="1" dirty="0" smtClean="0">
                <a:ea typeface="仿宋_GB2312" pitchFamily="49" charset="-122"/>
              </a:rPr>
              <a:t>x</a:t>
            </a:r>
            <a:r>
              <a:rPr lang="zh-CN" altLang="en-US" sz="2800" b="1" dirty="0" smtClean="0">
                <a:ea typeface="仿宋_GB2312" pitchFamily="49" charset="-122"/>
              </a:rPr>
              <a:t>和</a:t>
            </a:r>
            <a:r>
              <a:rPr lang="en-US" altLang="zh-CN" sz="2800" b="1" i="1" dirty="0" smtClean="0">
                <a:ea typeface="仿宋_GB2312" pitchFamily="49" charset="-122"/>
              </a:rPr>
              <a:t>y</a:t>
            </a:r>
            <a:r>
              <a:rPr lang="zh-CN" altLang="en-US" sz="2800" b="1" dirty="0" smtClean="0">
                <a:ea typeface="仿宋_GB2312" pitchFamily="49" charset="-122"/>
              </a:rPr>
              <a:t>中</a:t>
            </a:r>
            <a:r>
              <a:rPr lang="zh-CN" altLang="en-US" sz="2800" b="1" dirty="0">
                <a:ea typeface="仿宋_GB2312" pitchFamily="49" charset="-122"/>
              </a:rPr>
              <a:t>的最小值的</a:t>
            </a:r>
            <a:r>
              <a:rPr lang="zh-CN" altLang="en-US" sz="2800" b="1" dirty="0" smtClean="0">
                <a:ea typeface="仿宋_GB2312" pitchFamily="49" charset="-122"/>
              </a:rPr>
              <a:t>宏，其中</a:t>
            </a:r>
            <a:r>
              <a:rPr lang="zh-CN" altLang="en-US" sz="2800" b="1" dirty="0">
                <a:ea typeface="仿宋_GB2312" pitchFamily="49" charset="-122"/>
              </a:rPr>
              <a:t>决定哪一个是最小值用了条件操作符。</a:t>
            </a:r>
            <a:endParaRPr lang="zh-CN" altLang="en-US" sz="2800" b="1" dirty="0">
              <a:ea typeface="仿宋_GB2312" pitchFamily="49" charset="-122"/>
            </a:endParaRPr>
          </a:p>
        </p:txBody>
      </p:sp>
      <p:sp>
        <p:nvSpPr>
          <p:cNvPr id="4" name="灯片编号占位符 3"/>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a:xfrm>
            <a:off x="683568" y="620688"/>
            <a:ext cx="7772400" cy="533400"/>
          </a:xfrm>
        </p:spPr>
        <p:txBody>
          <a:bodyPr/>
          <a:lstStyle/>
          <a:p>
            <a:pPr>
              <a:spcBef>
                <a:spcPts val="1000"/>
              </a:spcBef>
              <a:spcAft>
                <a:spcPts val="800"/>
              </a:spcAft>
            </a:pPr>
            <a:r>
              <a:rPr lang="zh-CN" altLang="en-US" sz="4000" b="1">
                <a:effectLst>
                  <a:outerShdw blurRad="38100" dist="38100" dir="2700000" algn="tl">
                    <a:srgbClr val="C0C0C0"/>
                  </a:outerShdw>
                </a:effectLst>
                <a:ea typeface="楷体_GB2312" pitchFamily="49" charset="-122"/>
              </a:rPr>
              <a:t>语句</a:t>
            </a:r>
            <a:endParaRPr lang="zh-CN" altLang="en-US" b="1">
              <a:solidFill>
                <a:schemeClr val="tx1"/>
              </a:solidFill>
              <a:ea typeface="仿宋_GB2312" pitchFamily="49" charset="-122"/>
            </a:endParaRPr>
          </a:p>
        </p:txBody>
      </p:sp>
      <p:sp>
        <p:nvSpPr>
          <p:cNvPr id="708611" name="Rectangle 3"/>
          <p:cNvSpPr>
            <a:spLocks noGrp="1" noChangeArrowheads="1"/>
          </p:cNvSpPr>
          <p:nvPr>
            <p:ph type="body" idx="1"/>
          </p:nvPr>
        </p:nvSpPr>
        <p:spPr>
          <a:xfrm>
            <a:off x="454968" y="1306488"/>
            <a:ext cx="8458200" cy="5105400"/>
          </a:xfrm>
        </p:spPr>
        <p:txBody>
          <a:bodyPr/>
          <a:lstStyle/>
          <a:p>
            <a:pPr algn="just">
              <a:lnSpc>
                <a:spcPct val="90000"/>
              </a:lnSpc>
              <a:spcBef>
                <a:spcPct val="5000"/>
              </a:spcBef>
              <a:buClr>
                <a:srgbClr val="FF6600"/>
              </a:buClr>
              <a:buSzPct val="50000"/>
              <a:buFont typeface="Wingdings" panose="05000000000000000000" pitchFamily="2" charset="2"/>
              <a:buChar char="n"/>
            </a:pPr>
            <a:r>
              <a:rPr lang="zh-CN" altLang="en-US" b="1" dirty="0">
                <a:ea typeface="仿宋_GB2312" pitchFamily="49" charset="-122"/>
              </a:rPr>
              <a:t>语句是</a:t>
            </a:r>
            <a:r>
              <a:rPr lang="en-US" altLang="zh-CN" b="1" dirty="0">
                <a:ea typeface="仿宋_GB2312" pitchFamily="49" charset="-122"/>
              </a:rPr>
              <a:t>C++</a:t>
            </a:r>
            <a:r>
              <a:rPr lang="zh-CN" altLang="en-US" b="1" dirty="0">
                <a:ea typeface="仿宋_GB2312" pitchFamily="49" charset="-122"/>
              </a:rPr>
              <a:t>程序中最小的可执行单元。一条语句由一个分号结束。</a:t>
            </a:r>
            <a:endParaRPr lang="zh-CN" altLang="en-US" b="1" dirty="0">
              <a:ea typeface="仿宋_GB2312" pitchFamily="49" charset="-122"/>
            </a:endParaRPr>
          </a:p>
          <a:p>
            <a:pPr algn="just">
              <a:lnSpc>
                <a:spcPct val="90000"/>
              </a:lnSpc>
              <a:spcBef>
                <a:spcPct val="5000"/>
              </a:spcBef>
              <a:buClr>
                <a:srgbClr val="FF6600"/>
              </a:buClr>
              <a:buSzPct val="50000"/>
              <a:buFont typeface="Wingdings" panose="05000000000000000000" pitchFamily="2" charset="2"/>
              <a:buChar char="n"/>
            </a:pPr>
            <a:r>
              <a:rPr lang="zh-CN" altLang="en-US" b="1" dirty="0">
                <a:ea typeface="仿宋_GB2312" pitchFamily="49" charset="-122"/>
              </a:rPr>
              <a:t>语句可以是简单语句，也可以是复杂语句。</a:t>
            </a:r>
            <a:endParaRPr lang="zh-CN" altLang="en-US" b="1" dirty="0">
              <a:ea typeface="仿宋_GB2312" pitchFamily="49" charset="-122"/>
            </a:endParaRPr>
          </a:p>
          <a:p>
            <a:pPr algn="just">
              <a:lnSpc>
                <a:spcPct val="90000"/>
              </a:lnSpc>
              <a:spcBef>
                <a:spcPct val="5000"/>
              </a:spcBef>
              <a:buClr>
                <a:srgbClr val="FF6600"/>
              </a:buClr>
              <a:buSzPct val="50000"/>
              <a:buFont typeface="Wingdings" panose="05000000000000000000" pitchFamily="2" charset="2"/>
              <a:buNone/>
            </a:pPr>
            <a:r>
              <a:rPr lang="zh-CN" altLang="en-US" dirty="0">
                <a:ea typeface="仿宋_GB2312" pitchFamily="49" charset="-122"/>
              </a:rPr>
              <a:t>         </a:t>
            </a:r>
            <a:r>
              <a:rPr lang="en-US" altLang="zh-CN" b="1" dirty="0" err="1">
                <a:solidFill>
                  <a:srgbClr val="CC0000"/>
                </a:solidFill>
                <a:ea typeface="仿宋_GB2312" pitchFamily="49" charset="-122"/>
              </a:rPr>
              <a:t>int</a:t>
            </a:r>
            <a:r>
              <a:rPr lang="en-US" altLang="zh-CN" dirty="0">
                <a:solidFill>
                  <a:srgbClr val="CC0000"/>
                </a:solidFill>
                <a:ea typeface="仿宋_GB2312" pitchFamily="49" charset="-122"/>
              </a:rPr>
              <a:t> radius</a:t>
            </a:r>
            <a:r>
              <a:rPr lang="en-US" altLang="zh-CN" b="1" dirty="0">
                <a:solidFill>
                  <a:srgbClr val="CC0000"/>
                </a:solidFill>
                <a:ea typeface="仿宋_GB2312" pitchFamily="49" charset="-122"/>
              </a:rPr>
              <a:t>;</a:t>
            </a:r>
            <a:r>
              <a:rPr lang="en-US" altLang="zh-CN" dirty="0">
                <a:ea typeface="仿宋_GB2312" pitchFamily="49" charset="-122"/>
              </a:rPr>
              <a:t> </a:t>
            </a:r>
            <a:r>
              <a:rPr lang="zh-CN" altLang="en-US" b="1" dirty="0">
                <a:solidFill>
                  <a:srgbClr val="006600"/>
                </a:solidFill>
                <a:ea typeface="仿宋_GB2312" pitchFamily="49" charset="-122"/>
              </a:rPr>
              <a:t>是声明语句；</a:t>
            </a:r>
            <a:endParaRPr lang="zh-CN" altLang="en-US" b="1" dirty="0">
              <a:ea typeface="仿宋_GB2312" pitchFamily="49" charset="-122"/>
            </a:endParaRPr>
          </a:p>
          <a:p>
            <a:pPr algn="just">
              <a:lnSpc>
                <a:spcPct val="90000"/>
              </a:lnSpc>
              <a:spcBef>
                <a:spcPct val="5000"/>
              </a:spcBef>
              <a:buClr>
                <a:srgbClr val="FF6600"/>
              </a:buClr>
              <a:buSzPct val="50000"/>
              <a:buFont typeface="Wingdings" panose="05000000000000000000" pitchFamily="2" charset="2"/>
              <a:buNone/>
            </a:pPr>
            <a:r>
              <a:rPr lang="zh-CN" altLang="en-US" b="1" i="1" dirty="0">
                <a:ea typeface="仿宋_GB2312" pitchFamily="49" charset="-122"/>
              </a:rPr>
              <a:t>         </a:t>
            </a:r>
            <a:r>
              <a:rPr lang="en-US" altLang="zh-CN" dirty="0" smtClean="0">
                <a:solidFill>
                  <a:srgbClr val="CC0000"/>
                </a:solidFill>
                <a:ea typeface="仿宋_GB2312" pitchFamily="49" charset="-122"/>
              </a:rPr>
              <a:t>circum</a:t>
            </a:r>
            <a:r>
              <a:rPr lang="en-US" altLang="zh-CN" b="1" dirty="0" smtClean="0">
                <a:solidFill>
                  <a:srgbClr val="CC0000"/>
                </a:solidFill>
                <a:ea typeface="仿宋_GB2312" pitchFamily="49" charset="-122"/>
              </a:rPr>
              <a:t>=</a:t>
            </a:r>
            <a:r>
              <a:rPr lang="en-US" altLang="zh-CN" dirty="0" smtClean="0">
                <a:solidFill>
                  <a:srgbClr val="CC0000"/>
                </a:solidFill>
                <a:ea typeface="仿宋_GB2312" pitchFamily="49" charset="-122"/>
              </a:rPr>
              <a:t>2</a:t>
            </a:r>
            <a:r>
              <a:rPr lang="en-US" altLang="zh-CN" b="1" dirty="0" smtClean="0">
                <a:solidFill>
                  <a:srgbClr val="CC0000"/>
                </a:solidFill>
                <a:ea typeface="仿宋_GB2312" pitchFamily="49" charset="-122"/>
              </a:rPr>
              <a:t>*</a:t>
            </a:r>
            <a:r>
              <a:rPr lang="en-US" altLang="zh-CN" dirty="0" smtClean="0">
                <a:solidFill>
                  <a:srgbClr val="CC0000"/>
                </a:solidFill>
                <a:ea typeface="仿宋_GB2312" pitchFamily="49" charset="-122"/>
              </a:rPr>
              <a:t>PI</a:t>
            </a:r>
            <a:r>
              <a:rPr lang="en-US" altLang="zh-CN" b="1" dirty="0" smtClean="0">
                <a:solidFill>
                  <a:srgbClr val="CC0000"/>
                </a:solidFill>
                <a:ea typeface="仿宋_GB2312" pitchFamily="49" charset="-122"/>
              </a:rPr>
              <a:t>*</a:t>
            </a:r>
            <a:r>
              <a:rPr lang="en-US" altLang="zh-CN" dirty="0" smtClean="0">
                <a:solidFill>
                  <a:srgbClr val="CC0000"/>
                </a:solidFill>
                <a:ea typeface="仿宋_GB2312" pitchFamily="49" charset="-122"/>
              </a:rPr>
              <a:t>radius</a:t>
            </a:r>
            <a:r>
              <a:rPr lang="en-US" altLang="zh-CN" b="1" dirty="0">
                <a:solidFill>
                  <a:srgbClr val="CC0000"/>
                </a:solidFill>
                <a:ea typeface="仿宋_GB2312" pitchFamily="49" charset="-122"/>
              </a:rPr>
              <a:t>;</a:t>
            </a:r>
            <a:r>
              <a:rPr lang="en-US" altLang="zh-CN" dirty="0"/>
              <a:t> </a:t>
            </a:r>
            <a:r>
              <a:rPr lang="zh-CN" altLang="en-US" b="1" dirty="0">
                <a:solidFill>
                  <a:srgbClr val="006600"/>
                </a:solidFill>
                <a:ea typeface="仿宋_GB2312" pitchFamily="49" charset="-122"/>
              </a:rPr>
              <a:t>是表达式语句</a:t>
            </a:r>
            <a:r>
              <a:rPr lang="en-US" altLang="zh-CN" b="1" dirty="0">
                <a:solidFill>
                  <a:srgbClr val="006600"/>
                </a:solidFill>
                <a:ea typeface="仿宋_GB2312" pitchFamily="49" charset="-122"/>
              </a:rPr>
              <a:t>;</a:t>
            </a:r>
            <a:endParaRPr lang="en-US" altLang="zh-CN" b="1" dirty="0">
              <a:solidFill>
                <a:srgbClr val="006600"/>
              </a:solidFill>
              <a:ea typeface="仿宋_GB2312" pitchFamily="49" charset="-122"/>
            </a:endParaRPr>
          </a:p>
          <a:p>
            <a:pPr algn="just">
              <a:lnSpc>
                <a:spcPct val="90000"/>
              </a:lnSpc>
              <a:spcBef>
                <a:spcPct val="5000"/>
              </a:spcBef>
              <a:buClr>
                <a:srgbClr val="FF6600"/>
              </a:buClr>
              <a:buSzPct val="50000"/>
              <a:buFont typeface="Wingdings" panose="05000000000000000000" pitchFamily="2" charset="2"/>
              <a:buNone/>
            </a:pPr>
            <a:r>
              <a:rPr lang="en-US" altLang="zh-CN" b="1" dirty="0">
                <a:solidFill>
                  <a:srgbClr val="006600"/>
                </a:solidFill>
                <a:ea typeface="仿宋_GB2312" pitchFamily="49" charset="-122"/>
              </a:rPr>
              <a:t>    </a:t>
            </a:r>
            <a:r>
              <a:rPr lang="zh-CN" altLang="en-US" b="1" dirty="0">
                <a:solidFill>
                  <a:srgbClr val="006600"/>
                </a:solidFill>
                <a:ea typeface="仿宋_GB2312" pitchFamily="49" charset="-122"/>
              </a:rPr>
              <a:t>它由一个表达式后接一个分号形成。</a:t>
            </a:r>
            <a:endParaRPr lang="zh-CN" altLang="en-US" b="1" dirty="0">
              <a:ea typeface="仿宋_GB2312" pitchFamily="49" charset="-122"/>
            </a:endParaRPr>
          </a:p>
          <a:p>
            <a:pPr algn="just">
              <a:lnSpc>
                <a:spcPct val="90000"/>
              </a:lnSpc>
              <a:spcBef>
                <a:spcPct val="5000"/>
              </a:spcBef>
              <a:buClr>
                <a:srgbClr val="FF6600"/>
              </a:buClr>
              <a:buSzPct val="50000"/>
              <a:buFont typeface="Wingdings" panose="05000000000000000000" pitchFamily="2" charset="2"/>
              <a:buNone/>
            </a:pPr>
            <a:r>
              <a:rPr lang="zh-CN" altLang="en-US" b="1" dirty="0">
                <a:solidFill>
                  <a:srgbClr val="CC0000"/>
                </a:solidFill>
                <a:ea typeface="仿宋_GB2312" pitchFamily="49" charset="-122"/>
              </a:rPr>
              <a:t>         </a:t>
            </a:r>
            <a:r>
              <a:rPr lang="en-US" altLang="zh-CN" b="1" dirty="0" err="1" smtClean="0">
                <a:solidFill>
                  <a:srgbClr val="CC0000"/>
                </a:solidFill>
                <a:ea typeface="仿宋_GB2312" pitchFamily="49" charset="-122"/>
              </a:rPr>
              <a:t>cout</a:t>
            </a:r>
            <a:r>
              <a:rPr lang="en-US" altLang="zh-CN" b="1" dirty="0" smtClean="0">
                <a:solidFill>
                  <a:srgbClr val="CC0000"/>
                </a:solidFill>
                <a:ea typeface="仿宋_GB2312" pitchFamily="49" charset="-122"/>
              </a:rPr>
              <a:t>&lt;&lt;“</a:t>
            </a:r>
            <a:r>
              <a:rPr lang="en-US" altLang="zh-CN" dirty="0" smtClean="0">
                <a:solidFill>
                  <a:srgbClr val="CC0000"/>
                </a:solidFill>
                <a:ea typeface="仿宋_GB2312" pitchFamily="49" charset="-122"/>
              </a:rPr>
              <a:t>hello</a:t>
            </a:r>
            <a:r>
              <a:rPr lang="en-US" altLang="zh-CN" dirty="0">
                <a:solidFill>
                  <a:srgbClr val="CC0000"/>
                </a:solidFill>
                <a:ea typeface="仿宋_GB2312" pitchFamily="49" charset="-122"/>
              </a:rPr>
              <a:t>, </a:t>
            </a:r>
            <a:r>
              <a:rPr lang="en-US" altLang="zh-CN" dirty="0" smtClean="0">
                <a:solidFill>
                  <a:srgbClr val="CC0000"/>
                </a:solidFill>
                <a:ea typeface="仿宋_GB2312" pitchFamily="49" charset="-122"/>
              </a:rPr>
              <a:t>world</a:t>
            </a:r>
            <a:r>
              <a:rPr lang="en-US" altLang="zh-CN" b="1" dirty="0" smtClean="0">
                <a:solidFill>
                  <a:srgbClr val="CC0000"/>
                </a:solidFill>
                <a:ea typeface="仿宋_GB2312" pitchFamily="49" charset="-122"/>
              </a:rPr>
              <a:t>”;</a:t>
            </a:r>
            <a:endParaRPr lang="en-US" altLang="zh-CN" dirty="0">
              <a:ea typeface="仿宋_GB2312" pitchFamily="49" charset="-122"/>
            </a:endParaRPr>
          </a:p>
          <a:p>
            <a:pPr algn="just">
              <a:lnSpc>
                <a:spcPct val="90000"/>
              </a:lnSpc>
              <a:spcBef>
                <a:spcPct val="5000"/>
              </a:spcBef>
              <a:buClr>
                <a:srgbClr val="FF6600"/>
              </a:buClr>
              <a:buSzPct val="50000"/>
              <a:buFont typeface="Wingdings" panose="05000000000000000000" pitchFamily="2" charset="2"/>
              <a:buNone/>
            </a:pPr>
            <a:r>
              <a:rPr lang="en-US" altLang="zh-CN" dirty="0">
                <a:ea typeface="仿宋_GB2312" pitchFamily="49" charset="-122"/>
              </a:rPr>
              <a:t>         </a:t>
            </a:r>
            <a:r>
              <a:rPr lang="en-US" altLang="zh-CN" b="1" dirty="0" err="1" smtClean="0">
                <a:solidFill>
                  <a:srgbClr val="CC0000"/>
                </a:solidFill>
                <a:ea typeface="仿宋_GB2312" pitchFamily="49" charset="-122"/>
              </a:rPr>
              <a:t>cin</a:t>
            </a:r>
            <a:r>
              <a:rPr lang="en-US" altLang="zh-CN" b="1" dirty="0" smtClean="0">
                <a:solidFill>
                  <a:srgbClr val="CC0000"/>
                </a:solidFill>
                <a:ea typeface="仿宋_GB2312" pitchFamily="49" charset="-122"/>
              </a:rPr>
              <a:t>&gt;&gt;</a:t>
            </a:r>
            <a:r>
              <a:rPr lang="en-US" altLang="zh-CN" dirty="0" smtClean="0">
                <a:solidFill>
                  <a:srgbClr val="CC0000"/>
                </a:solidFill>
                <a:ea typeface="仿宋_GB2312" pitchFamily="49" charset="-122"/>
              </a:rPr>
              <a:t>Value</a:t>
            </a:r>
            <a:r>
              <a:rPr lang="en-US" altLang="zh-CN" b="1" dirty="0">
                <a:solidFill>
                  <a:srgbClr val="CC0000"/>
                </a:solidFill>
                <a:ea typeface="仿宋_GB2312" pitchFamily="49" charset="-122"/>
              </a:rPr>
              <a:t>;</a:t>
            </a:r>
            <a:endParaRPr lang="en-US" altLang="zh-CN" b="1" dirty="0">
              <a:solidFill>
                <a:srgbClr val="CC0000"/>
              </a:solidFill>
              <a:ea typeface="仿宋_GB2312" pitchFamily="49" charset="-122"/>
            </a:endParaRPr>
          </a:p>
          <a:p>
            <a:pPr algn="just">
              <a:lnSpc>
                <a:spcPct val="90000"/>
              </a:lnSpc>
              <a:spcBef>
                <a:spcPct val="5000"/>
              </a:spcBef>
              <a:buClr>
                <a:srgbClr val="FF6600"/>
              </a:buClr>
              <a:buSzPct val="50000"/>
              <a:buFont typeface="Wingdings" panose="05000000000000000000" pitchFamily="2" charset="2"/>
              <a:buNone/>
            </a:pPr>
            <a:r>
              <a:rPr lang="en-US" altLang="zh-CN" b="1" dirty="0">
                <a:ea typeface="仿宋_GB2312" pitchFamily="49" charset="-122"/>
              </a:rPr>
              <a:t>   </a:t>
            </a:r>
            <a:r>
              <a:rPr lang="zh-CN" altLang="en-US" b="1" dirty="0">
                <a:ea typeface="仿宋_GB2312" pitchFamily="49" charset="-122"/>
              </a:rPr>
              <a:t>等都是简单语句。这些语句告知计算机该如何定义变量以及如何执行程序。</a:t>
            </a:r>
            <a:endParaRPr lang="zh-CN" altLang="en-US" b="1" dirty="0">
              <a:ea typeface="仿宋_GB2312" pitchFamily="49" charset="-122"/>
            </a:endParaRPr>
          </a:p>
        </p:txBody>
      </p:sp>
      <p:sp>
        <p:nvSpPr>
          <p:cNvPr id="4" name="灯片编号占位符 3"/>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9635" name="Rectangle 3"/>
          <p:cNvSpPr>
            <a:spLocks noGrp="1" noChangeArrowheads="1"/>
          </p:cNvSpPr>
          <p:nvPr>
            <p:ph type="body" idx="1"/>
          </p:nvPr>
        </p:nvSpPr>
        <p:spPr>
          <a:xfrm>
            <a:off x="467544" y="692696"/>
            <a:ext cx="7992888" cy="4114800"/>
          </a:xfrm>
        </p:spPr>
        <p:txBody>
          <a:bodyPr/>
          <a:lstStyle/>
          <a:p>
            <a:pPr algn="just">
              <a:buClr>
                <a:srgbClr val="FF6600"/>
              </a:buClr>
              <a:buSzPct val="55000"/>
              <a:buFont typeface="Wingdings" panose="05000000000000000000" pitchFamily="2" charset="2"/>
              <a:buChar char="n"/>
            </a:pPr>
            <a:r>
              <a:rPr lang="zh-CN" altLang="en-US" b="1" dirty="0">
                <a:ea typeface="仿宋_GB2312" pitchFamily="49" charset="-122"/>
              </a:rPr>
              <a:t>除简单语句外，</a:t>
            </a:r>
            <a:r>
              <a:rPr lang="en-US" altLang="zh-CN" b="1" dirty="0">
                <a:ea typeface="仿宋_GB2312" pitchFamily="49" charset="-122"/>
              </a:rPr>
              <a:t>C++</a:t>
            </a:r>
            <a:r>
              <a:rPr lang="zh-CN" altLang="en-US" b="1" dirty="0">
                <a:ea typeface="仿宋_GB2312" pitchFamily="49" charset="-122"/>
              </a:rPr>
              <a:t>还定义了一些可以控制程序执行流程的</a:t>
            </a:r>
            <a:r>
              <a:rPr lang="zh-CN" altLang="en-US" b="1" dirty="0" smtClean="0">
                <a:ea typeface="仿宋_GB2312" pitchFamily="49" charset="-122"/>
              </a:rPr>
              <a:t>语句，这些</a:t>
            </a:r>
            <a:r>
              <a:rPr lang="zh-CN" altLang="en-US" b="1" dirty="0">
                <a:ea typeface="仿宋_GB2312" pitchFamily="49" charset="-122"/>
              </a:rPr>
              <a:t>语句提供对控制流的分支和循环功能。</a:t>
            </a:r>
            <a:endParaRPr lang="zh-CN" altLang="en-US" b="1" dirty="0">
              <a:ea typeface="仿宋_GB2312" pitchFamily="49" charset="-122"/>
            </a:endParaRPr>
          </a:p>
          <a:p>
            <a:pPr algn="just">
              <a:buClr>
                <a:srgbClr val="FF6600"/>
              </a:buClr>
              <a:buSzPct val="55000"/>
              <a:buFont typeface="Wingdings" panose="05000000000000000000" pitchFamily="2" charset="2"/>
              <a:buChar char="n"/>
            </a:pPr>
            <a:r>
              <a:rPr lang="en-US" altLang="zh-CN" b="1" dirty="0">
                <a:ea typeface="仿宋_GB2312" pitchFamily="49" charset="-122"/>
              </a:rPr>
              <a:t>C++</a:t>
            </a:r>
            <a:r>
              <a:rPr lang="zh-CN" altLang="en-US" b="1" dirty="0" smtClean="0">
                <a:ea typeface="仿宋_GB2312" pitchFamily="49" charset="-122"/>
              </a:rPr>
              <a:t>中，</a:t>
            </a:r>
            <a:r>
              <a:rPr lang="zh-CN" altLang="en-US" b="1" dirty="0" smtClean="0">
                <a:solidFill>
                  <a:srgbClr val="CC0000"/>
                </a:solidFill>
                <a:ea typeface="仿宋_GB2312" pitchFamily="49" charset="-122"/>
              </a:rPr>
              <a:t>语句</a:t>
            </a:r>
            <a:r>
              <a:rPr lang="zh-CN" altLang="en-US" b="1" dirty="0">
                <a:solidFill>
                  <a:srgbClr val="CC0000"/>
                </a:solidFill>
                <a:ea typeface="仿宋_GB2312" pitchFamily="49" charset="-122"/>
              </a:rPr>
              <a:t>缺省都是顺序</a:t>
            </a:r>
            <a:r>
              <a:rPr lang="zh-CN" altLang="en-US" b="1" dirty="0" smtClean="0">
                <a:solidFill>
                  <a:srgbClr val="CC0000"/>
                </a:solidFill>
                <a:ea typeface="仿宋_GB2312" pitchFamily="49" charset="-122"/>
              </a:rPr>
              <a:t>执行</a:t>
            </a:r>
            <a:r>
              <a:rPr lang="zh-CN" altLang="en-US" b="1" dirty="0" smtClean="0">
                <a:ea typeface="仿宋_GB2312" pitchFamily="49" charset="-122"/>
              </a:rPr>
              <a:t>，如果</a:t>
            </a:r>
            <a:r>
              <a:rPr lang="zh-CN" altLang="en-US" b="1" dirty="0">
                <a:ea typeface="仿宋_GB2312" pitchFamily="49" charset="-122"/>
              </a:rPr>
              <a:t>碰到</a:t>
            </a:r>
            <a:r>
              <a:rPr lang="zh-CN" altLang="en-US" b="1" dirty="0">
                <a:solidFill>
                  <a:srgbClr val="CC0000"/>
                </a:solidFill>
                <a:ea typeface="仿宋_GB2312" pitchFamily="49" charset="-122"/>
              </a:rPr>
              <a:t>分支</a:t>
            </a:r>
            <a:r>
              <a:rPr lang="zh-CN" altLang="en-US" b="1" dirty="0">
                <a:ea typeface="仿宋_GB2312" pitchFamily="49" charset="-122"/>
              </a:rPr>
              <a:t>或</a:t>
            </a:r>
            <a:r>
              <a:rPr lang="zh-CN" altLang="en-US" b="1" dirty="0">
                <a:solidFill>
                  <a:srgbClr val="CC0000"/>
                </a:solidFill>
                <a:ea typeface="仿宋_GB2312" pitchFamily="49" charset="-122"/>
              </a:rPr>
              <a:t>循环</a:t>
            </a:r>
            <a:r>
              <a:rPr lang="zh-CN" altLang="en-US" b="1" dirty="0" smtClean="0">
                <a:solidFill>
                  <a:srgbClr val="CC0000"/>
                </a:solidFill>
                <a:ea typeface="仿宋_GB2312" pitchFamily="49" charset="-122"/>
              </a:rPr>
              <a:t>语句</a:t>
            </a:r>
            <a:r>
              <a:rPr lang="zh-CN" altLang="en-US" b="1" dirty="0" smtClean="0">
                <a:ea typeface="仿宋_GB2312" pitchFamily="49" charset="-122"/>
              </a:rPr>
              <a:t>，顺序</a:t>
            </a:r>
            <a:r>
              <a:rPr lang="zh-CN" altLang="en-US" b="1" dirty="0">
                <a:ea typeface="仿宋_GB2312" pitchFamily="49" charset="-122"/>
              </a:rPr>
              <a:t>执行的规则就要改变。此外，</a:t>
            </a:r>
            <a:r>
              <a:rPr lang="en-US" altLang="zh-CN" b="1" dirty="0">
                <a:ea typeface="仿宋_GB2312" pitchFamily="49" charset="-122"/>
              </a:rPr>
              <a:t>C++</a:t>
            </a:r>
            <a:r>
              <a:rPr lang="zh-CN" altLang="en-US" b="1" dirty="0">
                <a:ea typeface="仿宋_GB2312" pitchFamily="49" charset="-122"/>
              </a:rPr>
              <a:t>中还有一些</a:t>
            </a:r>
            <a:r>
              <a:rPr lang="zh-CN" altLang="en-US" b="1" dirty="0">
                <a:solidFill>
                  <a:srgbClr val="CC0000"/>
                </a:solidFill>
                <a:ea typeface="仿宋_GB2312" pitchFamily="49" charset="-122"/>
              </a:rPr>
              <a:t>跳转语句</a:t>
            </a:r>
            <a:r>
              <a:rPr lang="zh-CN" altLang="en-US" b="1" dirty="0">
                <a:ea typeface="仿宋_GB2312" pitchFamily="49" charset="-122"/>
              </a:rPr>
              <a:t>。</a:t>
            </a:r>
            <a:endParaRPr lang="zh-CN" altLang="en-US" b="1" dirty="0">
              <a:ea typeface="仿宋_GB2312" pitchFamily="49" charset="-122"/>
            </a:endParaRPr>
          </a:p>
          <a:p>
            <a:pPr algn="just">
              <a:buClr>
                <a:srgbClr val="FF6600"/>
              </a:buClr>
              <a:buSzPct val="55000"/>
              <a:buFont typeface="Wingdings" panose="05000000000000000000" pitchFamily="2" charset="2"/>
              <a:buChar char="n"/>
            </a:pPr>
            <a:r>
              <a:rPr lang="zh-CN" altLang="en-US" b="1" dirty="0">
                <a:effectLst>
                  <a:outerShdw blurRad="38100" dist="38100" dir="2700000" algn="tl">
                    <a:srgbClr val="C0C0C0"/>
                  </a:outerShdw>
                </a:effectLst>
                <a:ea typeface="仿宋_GB2312" pitchFamily="49" charset="-122"/>
              </a:rPr>
              <a:t>有时还有一些语句需要合在一起作为语法结构中的一条语句，这时需要将这些语句用大括号括起来，形成一个</a:t>
            </a:r>
            <a:r>
              <a:rPr lang="zh-CN" altLang="en-US" b="1" dirty="0">
                <a:solidFill>
                  <a:srgbClr val="CC0000"/>
                </a:solidFill>
                <a:effectLst>
                  <a:outerShdw blurRad="38100" dist="38100" dir="2700000" algn="tl">
                    <a:srgbClr val="C0C0C0"/>
                  </a:outerShdw>
                </a:effectLst>
                <a:ea typeface="仿宋_GB2312" pitchFamily="49" charset="-122"/>
              </a:rPr>
              <a:t>复合语句</a:t>
            </a:r>
            <a:r>
              <a:rPr lang="zh-CN" altLang="en-US" b="1" dirty="0">
                <a:effectLst>
                  <a:outerShdw blurRad="38100" dist="38100" dir="2700000" algn="tl">
                    <a:srgbClr val="C0C0C0"/>
                  </a:outerShdw>
                </a:effectLst>
                <a:ea typeface="仿宋_GB2312" pitchFamily="49" charset="-122"/>
              </a:rPr>
              <a:t>，复合语句不需要以分号终结。</a:t>
            </a:r>
            <a:endParaRPr lang="zh-CN" altLang="en-US" dirty="0"/>
          </a:p>
        </p:txBody>
      </p:sp>
      <p:sp>
        <p:nvSpPr>
          <p:cNvPr id="3" name="灯片编号占位符 2"/>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a:xfrm>
            <a:off x="685800" y="381000"/>
            <a:ext cx="7772400" cy="609600"/>
          </a:xfrm>
        </p:spPr>
        <p:txBody>
          <a:bodyPr/>
          <a:lstStyle/>
          <a:p>
            <a:pPr>
              <a:spcBef>
                <a:spcPts val="800"/>
              </a:spcBef>
              <a:spcAft>
                <a:spcPts val="500"/>
              </a:spcAft>
            </a:pPr>
            <a:r>
              <a:rPr lang="en-US" altLang="zh-CN" sz="3600" b="1">
                <a:effectLst>
                  <a:outerShdw blurRad="38100" dist="38100" dir="2700000" algn="tl">
                    <a:srgbClr val="C0C0C0"/>
                  </a:outerShdw>
                </a:effectLst>
                <a:ea typeface="楷体_GB2312" pitchFamily="49" charset="-122"/>
              </a:rPr>
              <a:t>if </a:t>
            </a:r>
            <a:r>
              <a:rPr lang="zh-CN" altLang="en-US" sz="3600" b="1">
                <a:effectLst>
                  <a:outerShdw blurRad="38100" dist="38100" dir="2700000" algn="tl">
                    <a:srgbClr val="C0C0C0"/>
                  </a:outerShdw>
                </a:effectLst>
                <a:ea typeface="楷体_GB2312" pitchFamily="49" charset="-122"/>
              </a:rPr>
              <a:t>语句 </a:t>
            </a:r>
            <a:r>
              <a:rPr lang="en-US" altLang="zh-CN" sz="3600" b="1">
                <a:effectLst>
                  <a:outerShdw blurRad="38100" dist="38100" dir="2700000" algn="tl">
                    <a:srgbClr val="C0C0C0"/>
                  </a:outerShdw>
                </a:effectLst>
                <a:ea typeface="楷体_GB2312" pitchFamily="49" charset="-122"/>
              </a:rPr>
              <a:t>(</a:t>
            </a:r>
            <a:r>
              <a:rPr lang="zh-CN" altLang="en-US" sz="3600">
                <a:effectLst>
                  <a:outerShdw blurRad="38100" dist="38100" dir="2700000" algn="tl">
                    <a:srgbClr val="C0C0C0"/>
                  </a:outerShdw>
                </a:effectLst>
                <a:ea typeface="隶书" panose="02010509060101010101" charset="-122"/>
              </a:rPr>
              <a:t>二分支选择型</a:t>
            </a:r>
            <a:r>
              <a:rPr lang="en-US" altLang="zh-CN" sz="3600" b="1">
                <a:effectLst>
                  <a:outerShdw blurRad="38100" dist="38100" dir="2700000" algn="tl">
                    <a:srgbClr val="C0C0C0"/>
                  </a:outerShdw>
                </a:effectLst>
                <a:ea typeface="楷体_GB2312" pitchFamily="49" charset="-122"/>
              </a:rPr>
              <a:t>)</a:t>
            </a:r>
            <a:endParaRPr lang="en-US" altLang="zh-CN" b="1">
              <a:solidFill>
                <a:schemeClr val="tx1"/>
              </a:solidFill>
            </a:endParaRPr>
          </a:p>
        </p:txBody>
      </p:sp>
      <p:sp>
        <p:nvSpPr>
          <p:cNvPr id="713731" name="Rectangle 3"/>
          <p:cNvSpPr>
            <a:spLocks noGrp="1" noChangeArrowheads="1"/>
          </p:cNvSpPr>
          <p:nvPr>
            <p:ph type="body" idx="1"/>
          </p:nvPr>
        </p:nvSpPr>
        <p:spPr>
          <a:xfrm>
            <a:off x="533400" y="990600"/>
            <a:ext cx="8229600" cy="4114800"/>
          </a:xfrm>
        </p:spPr>
        <p:txBody>
          <a:bodyPr/>
          <a:lstStyle/>
          <a:p>
            <a:pPr>
              <a:spcBef>
                <a:spcPct val="0"/>
              </a:spcBef>
              <a:buClr>
                <a:srgbClr val="FF6600"/>
              </a:buClr>
              <a:buSzPct val="55000"/>
              <a:buFont typeface="Wingdings" panose="05000000000000000000" pitchFamily="2" charset="2"/>
              <a:buChar char="n"/>
            </a:pPr>
            <a:r>
              <a:rPr lang="en-US" altLang="zh-CN" b="1" dirty="0">
                <a:solidFill>
                  <a:srgbClr val="CC0000"/>
                </a:solidFill>
              </a:rPr>
              <a:t>if</a:t>
            </a:r>
            <a:r>
              <a:rPr lang="en-US" altLang="zh-CN" b="1" dirty="0"/>
              <a:t> </a:t>
            </a:r>
            <a:r>
              <a:rPr lang="zh-CN" altLang="en-US" b="1" dirty="0">
                <a:ea typeface="仿宋_GB2312" pitchFamily="49" charset="-122"/>
              </a:rPr>
              <a:t>语句的一般格式为：</a:t>
            </a:r>
            <a:endParaRPr lang="zh-CN" altLang="en-US" b="1" dirty="0">
              <a:ea typeface="仿宋_GB2312" pitchFamily="49" charset="-122"/>
            </a:endParaRPr>
          </a:p>
          <a:p>
            <a:pPr>
              <a:spcBef>
                <a:spcPct val="0"/>
              </a:spcBef>
              <a:buClr>
                <a:srgbClr val="FF6600"/>
              </a:buClr>
              <a:buSzPct val="55000"/>
              <a:buFont typeface="Wingdings" panose="05000000000000000000" pitchFamily="2" charset="2"/>
              <a:buNone/>
            </a:pPr>
            <a:r>
              <a:rPr lang="zh-CN" altLang="en-US" b="1" dirty="0">
                <a:solidFill>
                  <a:srgbClr val="CC0000"/>
                </a:solidFill>
              </a:rPr>
              <a:t>        </a:t>
            </a:r>
            <a:r>
              <a:rPr lang="en-US" altLang="zh-CN" b="1" dirty="0">
                <a:solidFill>
                  <a:srgbClr val="CC0000"/>
                </a:solidFill>
              </a:rPr>
              <a:t>if </a:t>
            </a:r>
            <a:r>
              <a:rPr lang="en-US" altLang="zh-CN" b="1" dirty="0" smtClean="0">
                <a:solidFill>
                  <a:srgbClr val="CC0000"/>
                </a:solidFill>
              </a:rPr>
              <a:t>(</a:t>
            </a:r>
            <a:r>
              <a:rPr lang="zh-CN" altLang="en-US" dirty="0" smtClean="0">
                <a:solidFill>
                  <a:srgbClr val="CC0000"/>
                </a:solidFill>
                <a:ea typeface="隶书" panose="02010509060101010101" charset="-122"/>
              </a:rPr>
              <a:t>条件表达式</a:t>
            </a:r>
            <a:r>
              <a:rPr lang="en-US" altLang="zh-CN" b="1" dirty="0" smtClean="0">
                <a:solidFill>
                  <a:srgbClr val="CC0000"/>
                </a:solidFill>
              </a:rPr>
              <a:t>)</a:t>
            </a:r>
            <a:r>
              <a:rPr lang="en-US" altLang="zh-CN" dirty="0" smtClean="0">
                <a:solidFill>
                  <a:srgbClr val="CC0000"/>
                </a:solidFill>
              </a:rPr>
              <a:t> </a:t>
            </a:r>
            <a:r>
              <a:rPr lang="zh-CN" altLang="en-US" dirty="0" smtClean="0">
                <a:solidFill>
                  <a:srgbClr val="CC0000"/>
                </a:solidFill>
              </a:rPr>
              <a:t> </a:t>
            </a:r>
            <a:r>
              <a:rPr lang="zh-CN" altLang="en-US" dirty="0" smtClean="0">
                <a:solidFill>
                  <a:srgbClr val="CC0000"/>
                </a:solidFill>
                <a:ea typeface="隶书" panose="02010509060101010101" charset="-122"/>
              </a:rPr>
              <a:t>语句</a:t>
            </a:r>
            <a:r>
              <a:rPr lang="en-US" altLang="zh-CN" b="1" dirty="0">
                <a:solidFill>
                  <a:srgbClr val="CC0000"/>
                </a:solidFill>
              </a:rPr>
              <a:t>;</a:t>
            </a:r>
            <a:endParaRPr lang="en-US" altLang="zh-CN" b="1" dirty="0">
              <a:solidFill>
                <a:srgbClr val="CC0000"/>
              </a:solidFill>
            </a:endParaRPr>
          </a:p>
          <a:p>
            <a:pPr>
              <a:spcBef>
                <a:spcPct val="0"/>
              </a:spcBef>
              <a:buClr>
                <a:srgbClr val="FF6600"/>
              </a:buClr>
              <a:buSzPct val="55000"/>
              <a:buFont typeface="Wingdings" panose="05000000000000000000" pitchFamily="2" charset="2"/>
              <a:buChar char="n"/>
            </a:pPr>
            <a:r>
              <a:rPr lang="zh-CN" altLang="en-US" b="1" dirty="0">
                <a:solidFill>
                  <a:srgbClr val="006600"/>
                </a:solidFill>
                <a:ea typeface="仿宋_GB2312" pitchFamily="49" charset="-122"/>
              </a:rPr>
              <a:t>如果</a:t>
            </a:r>
            <a:r>
              <a:rPr lang="zh-CN" altLang="en-US" dirty="0">
                <a:solidFill>
                  <a:srgbClr val="CC0000"/>
                </a:solidFill>
                <a:ea typeface="隶书" panose="02010509060101010101" charset="-122"/>
              </a:rPr>
              <a:t>条件表达式</a:t>
            </a:r>
            <a:r>
              <a:rPr lang="zh-CN" altLang="en-US" b="1" dirty="0">
                <a:solidFill>
                  <a:srgbClr val="006600"/>
                </a:solidFill>
                <a:ea typeface="仿宋_GB2312" pitchFamily="49" charset="-122"/>
              </a:rPr>
              <a:t>的结果为</a:t>
            </a:r>
            <a:r>
              <a:rPr lang="en-US" altLang="zh-CN" b="1" dirty="0">
                <a:solidFill>
                  <a:srgbClr val="CC0000"/>
                </a:solidFill>
                <a:ea typeface="仿宋_GB2312" pitchFamily="49" charset="-122"/>
              </a:rPr>
              <a:t>true</a:t>
            </a:r>
            <a:r>
              <a:rPr lang="en-US" altLang="zh-CN" b="1" dirty="0">
                <a:ea typeface="仿宋_GB2312" pitchFamily="49" charset="-122"/>
              </a:rPr>
              <a:t> </a:t>
            </a:r>
            <a:r>
              <a:rPr lang="en-US" altLang="zh-CN" b="1" dirty="0">
                <a:solidFill>
                  <a:srgbClr val="006600"/>
                </a:solidFill>
                <a:ea typeface="仿宋_GB2312" pitchFamily="49" charset="-122"/>
              </a:rPr>
              <a:t>(</a:t>
            </a:r>
            <a:r>
              <a:rPr lang="zh-CN" altLang="en-US" b="1" dirty="0">
                <a:solidFill>
                  <a:srgbClr val="006600"/>
                </a:solidFill>
                <a:ea typeface="仿宋_GB2312" pitchFamily="49" charset="-122"/>
              </a:rPr>
              <a:t>非零值</a:t>
            </a:r>
            <a:r>
              <a:rPr lang="en-US" altLang="zh-CN" b="1" dirty="0">
                <a:solidFill>
                  <a:srgbClr val="006600"/>
                </a:solidFill>
                <a:ea typeface="仿宋_GB2312" pitchFamily="49" charset="-122"/>
              </a:rPr>
              <a:t>)</a:t>
            </a:r>
            <a:r>
              <a:rPr lang="zh-CN" altLang="en-US" b="1" dirty="0">
                <a:solidFill>
                  <a:srgbClr val="006600"/>
                </a:solidFill>
                <a:ea typeface="仿宋_GB2312" pitchFamily="49" charset="-122"/>
              </a:rPr>
              <a:t>，则执行语句</a:t>
            </a:r>
            <a:r>
              <a:rPr lang="zh-CN" altLang="en-US" dirty="0">
                <a:solidFill>
                  <a:srgbClr val="CC0000"/>
                </a:solidFill>
                <a:ea typeface="隶书" panose="02010509060101010101" charset="-122"/>
              </a:rPr>
              <a:t>语句</a:t>
            </a:r>
            <a:r>
              <a:rPr lang="zh-CN" altLang="en-US" b="1" dirty="0">
                <a:solidFill>
                  <a:srgbClr val="006600"/>
                </a:solidFill>
                <a:ea typeface="仿宋_GB2312" pitchFamily="49" charset="-122"/>
              </a:rPr>
              <a:t>，否则跳过这段</a:t>
            </a:r>
            <a:r>
              <a:rPr lang="zh-CN" altLang="en-US" dirty="0">
                <a:solidFill>
                  <a:srgbClr val="CC0000"/>
                </a:solidFill>
                <a:ea typeface="隶书" panose="02010509060101010101" charset="-122"/>
              </a:rPr>
              <a:t>语句</a:t>
            </a:r>
            <a:r>
              <a:rPr lang="zh-CN" altLang="en-US" b="1" dirty="0">
                <a:solidFill>
                  <a:srgbClr val="006600"/>
                </a:solidFill>
                <a:ea typeface="仿宋_GB2312" pitchFamily="49" charset="-122"/>
              </a:rPr>
              <a:t>。</a:t>
            </a:r>
            <a:endParaRPr lang="zh-CN" altLang="en-US" b="1" dirty="0">
              <a:ea typeface="仿宋_GB2312" pitchFamily="49" charset="-122"/>
            </a:endParaRPr>
          </a:p>
          <a:p>
            <a:pPr>
              <a:spcBef>
                <a:spcPct val="0"/>
              </a:spcBef>
              <a:buClr>
                <a:srgbClr val="FF6600"/>
              </a:buClr>
              <a:buSzPct val="55000"/>
              <a:buFont typeface="Wingdings" panose="05000000000000000000" pitchFamily="2" charset="2"/>
              <a:buChar char="n"/>
            </a:pPr>
            <a:r>
              <a:rPr lang="zh-CN" altLang="en-US" dirty="0">
                <a:solidFill>
                  <a:srgbClr val="CC0000"/>
                </a:solidFill>
                <a:ea typeface="隶书" panose="02010509060101010101" charset="-122"/>
              </a:rPr>
              <a:t>语句</a:t>
            </a:r>
            <a:r>
              <a:rPr lang="zh-CN" altLang="en-US" b="1" dirty="0">
                <a:solidFill>
                  <a:srgbClr val="006600"/>
                </a:solidFill>
                <a:ea typeface="仿宋_GB2312" pitchFamily="49" charset="-122"/>
              </a:rPr>
              <a:t>可以有多</a:t>
            </a:r>
            <a:r>
              <a:rPr lang="zh-CN" altLang="en-US" b="1" dirty="0" smtClean="0">
                <a:solidFill>
                  <a:srgbClr val="006600"/>
                </a:solidFill>
                <a:ea typeface="仿宋_GB2312" pitchFamily="49" charset="-122"/>
              </a:rPr>
              <a:t>条，这时</a:t>
            </a:r>
            <a:r>
              <a:rPr lang="zh-CN" altLang="en-US" b="1" dirty="0">
                <a:solidFill>
                  <a:srgbClr val="006600"/>
                </a:solidFill>
                <a:ea typeface="仿宋_GB2312" pitchFamily="49" charset="-122"/>
              </a:rPr>
              <a:t>需用大括号 </a:t>
            </a:r>
            <a:r>
              <a:rPr lang="zh-CN" altLang="en-US" b="1" dirty="0">
                <a:solidFill>
                  <a:srgbClr val="006600"/>
                </a:solidFill>
                <a:ea typeface="仿宋_GB2312" pitchFamily="49" charset="-122"/>
                <a:sym typeface="SansSerif" pitchFamily="2" charset="2"/>
              </a:rPr>
              <a:t></a:t>
            </a:r>
            <a:r>
              <a:rPr lang="en-US" altLang="zh-CN" b="1" dirty="0">
                <a:solidFill>
                  <a:srgbClr val="006600"/>
                </a:solidFill>
                <a:ea typeface="仿宋_GB2312" pitchFamily="49" charset="-122"/>
              </a:rPr>
              <a:t>{  }</a:t>
            </a:r>
            <a:r>
              <a:rPr lang="en-US" altLang="zh-CN" b="1" dirty="0">
                <a:solidFill>
                  <a:srgbClr val="006600"/>
                </a:solidFill>
                <a:ea typeface="仿宋_GB2312" pitchFamily="49" charset="-122"/>
                <a:sym typeface="SansSerif" pitchFamily="2" charset="2"/>
              </a:rPr>
              <a:t></a:t>
            </a:r>
            <a:r>
              <a:rPr lang="en-US" altLang="zh-CN" b="1" dirty="0">
                <a:solidFill>
                  <a:srgbClr val="006600"/>
                </a:solidFill>
                <a:ea typeface="仿宋_GB2312" pitchFamily="49" charset="-122"/>
              </a:rPr>
              <a:t> </a:t>
            </a:r>
            <a:r>
              <a:rPr lang="zh-CN" altLang="en-US" b="1" dirty="0">
                <a:solidFill>
                  <a:srgbClr val="006600"/>
                </a:solidFill>
                <a:ea typeface="仿宋_GB2312" pitchFamily="49" charset="-122"/>
              </a:rPr>
              <a:t>将这些语句括</a:t>
            </a:r>
            <a:r>
              <a:rPr lang="zh-CN" altLang="en-US" b="1" dirty="0" smtClean="0">
                <a:solidFill>
                  <a:srgbClr val="006600"/>
                </a:solidFill>
                <a:ea typeface="仿宋_GB2312" pitchFamily="49" charset="-122"/>
              </a:rPr>
              <a:t>起来，形成</a:t>
            </a:r>
            <a:r>
              <a:rPr lang="zh-CN" altLang="en-US" b="1" dirty="0">
                <a:solidFill>
                  <a:srgbClr val="006600"/>
                </a:solidFill>
                <a:ea typeface="仿宋_GB2312" pitchFamily="49" charset="-122"/>
              </a:rPr>
              <a:t>一条</a:t>
            </a:r>
            <a:r>
              <a:rPr lang="zh-CN" altLang="en-US" b="1" dirty="0">
                <a:ea typeface="仿宋_GB2312" pitchFamily="49" charset="-122"/>
              </a:rPr>
              <a:t>复合语句</a:t>
            </a:r>
            <a:r>
              <a:rPr lang="zh-CN" altLang="en-US" b="1" dirty="0">
                <a:solidFill>
                  <a:srgbClr val="006600"/>
                </a:solidFill>
                <a:ea typeface="仿宋_GB2312" pitchFamily="49" charset="-122"/>
              </a:rPr>
              <a:t>。</a:t>
            </a:r>
            <a:endParaRPr lang="zh-CN" altLang="en-US" b="1" dirty="0">
              <a:solidFill>
                <a:srgbClr val="006600"/>
              </a:solidFill>
              <a:ea typeface="仿宋_GB2312" pitchFamily="49" charset="-122"/>
            </a:endParaRPr>
          </a:p>
          <a:p>
            <a:pPr>
              <a:spcBef>
                <a:spcPct val="0"/>
              </a:spcBef>
              <a:buClr>
                <a:srgbClr val="FF6600"/>
              </a:buClr>
              <a:buSzPct val="55000"/>
              <a:buFont typeface="Wingdings" panose="05000000000000000000" pitchFamily="2" charset="2"/>
              <a:buNone/>
            </a:pPr>
            <a:r>
              <a:rPr lang="zh-CN" altLang="en-US" b="1" dirty="0">
                <a:solidFill>
                  <a:srgbClr val="CC0000"/>
                </a:solidFill>
              </a:rPr>
              <a:t>        </a:t>
            </a:r>
            <a:r>
              <a:rPr lang="en-US" altLang="zh-CN" b="1" dirty="0">
                <a:solidFill>
                  <a:srgbClr val="CC0000"/>
                </a:solidFill>
              </a:rPr>
              <a:t>if </a:t>
            </a:r>
            <a:r>
              <a:rPr lang="en-US" altLang="zh-CN" b="1" dirty="0" smtClean="0">
                <a:solidFill>
                  <a:srgbClr val="CC0000"/>
                </a:solidFill>
              </a:rPr>
              <a:t>(</a:t>
            </a:r>
            <a:r>
              <a:rPr lang="zh-CN" altLang="en-US" dirty="0" smtClean="0">
                <a:solidFill>
                  <a:srgbClr val="CC0000"/>
                </a:solidFill>
                <a:ea typeface="隶书" panose="02010509060101010101" charset="-122"/>
              </a:rPr>
              <a:t>条件</a:t>
            </a:r>
            <a:r>
              <a:rPr lang="zh-CN" altLang="en-US" dirty="0">
                <a:solidFill>
                  <a:srgbClr val="CC0000"/>
                </a:solidFill>
                <a:ea typeface="隶书" panose="02010509060101010101" charset="-122"/>
              </a:rPr>
              <a:t>表达式</a:t>
            </a:r>
            <a:r>
              <a:rPr lang="en-US" altLang="zh-CN" b="1" dirty="0">
                <a:solidFill>
                  <a:srgbClr val="CC0000"/>
                </a:solidFill>
              </a:rPr>
              <a:t>)</a:t>
            </a:r>
            <a:r>
              <a:rPr lang="en-US" altLang="zh-CN" dirty="0">
                <a:solidFill>
                  <a:srgbClr val="CC0000"/>
                </a:solidFill>
              </a:rPr>
              <a:t> </a:t>
            </a:r>
            <a:r>
              <a:rPr lang="en-US" altLang="zh-CN" dirty="0" smtClean="0">
                <a:solidFill>
                  <a:srgbClr val="CC0000"/>
                </a:solidFill>
              </a:rPr>
              <a:t> </a:t>
            </a:r>
            <a:r>
              <a:rPr lang="en-US" altLang="zh-CN" b="1" dirty="0" smtClean="0">
                <a:solidFill>
                  <a:srgbClr val="CC0000"/>
                </a:solidFill>
              </a:rPr>
              <a:t>{</a:t>
            </a:r>
            <a:endParaRPr lang="en-US" altLang="zh-CN" b="1" dirty="0">
              <a:solidFill>
                <a:srgbClr val="CC0000"/>
              </a:solidFill>
            </a:endParaRPr>
          </a:p>
          <a:p>
            <a:pPr>
              <a:lnSpc>
                <a:spcPct val="90000"/>
              </a:lnSpc>
              <a:spcBef>
                <a:spcPct val="0"/>
              </a:spcBef>
              <a:buClr>
                <a:srgbClr val="FF6600"/>
              </a:buClr>
              <a:buSzPct val="55000"/>
              <a:buFont typeface="Wingdings" panose="05000000000000000000" pitchFamily="2" charset="2"/>
              <a:buNone/>
            </a:pPr>
            <a:r>
              <a:rPr lang="en-US" altLang="zh-CN" dirty="0">
                <a:solidFill>
                  <a:srgbClr val="CC0000"/>
                </a:solidFill>
                <a:ea typeface="隶书" panose="02010509060101010101" charset="-122"/>
              </a:rPr>
              <a:t>           </a:t>
            </a:r>
            <a:r>
              <a:rPr lang="zh-CN" altLang="en-US" dirty="0">
                <a:solidFill>
                  <a:srgbClr val="CC0000"/>
                </a:solidFill>
                <a:ea typeface="隶书" panose="02010509060101010101" charset="-122"/>
              </a:rPr>
              <a:t>语句</a:t>
            </a:r>
            <a:r>
              <a:rPr lang="en-US" altLang="zh-CN" dirty="0">
                <a:solidFill>
                  <a:srgbClr val="CC0000"/>
                </a:solidFill>
              </a:rPr>
              <a:t>1</a:t>
            </a:r>
            <a:r>
              <a:rPr lang="en-US" altLang="zh-CN" b="1" dirty="0">
                <a:solidFill>
                  <a:srgbClr val="CC0000"/>
                </a:solidFill>
              </a:rPr>
              <a:t>;</a:t>
            </a:r>
            <a:endParaRPr lang="en-US" altLang="zh-CN" b="1" dirty="0">
              <a:solidFill>
                <a:srgbClr val="CC0000"/>
              </a:solidFill>
            </a:endParaRPr>
          </a:p>
          <a:p>
            <a:pPr>
              <a:lnSpc>
                <a:spcPct val="90000"/>
              </a:lnSpc>
              <a:spcBef>
                <a:spcPct val="0"/>
              </a:spcBef>
              <a:buClr>
                <a:srgbClr val="FF6600"/>
              </a:buClr>
              <a:buSzPct val="55000"/>
              <a:buFont typeface="Wingdings" panose="05000000000000000000" pitchFamily="2" charset="2"/>
              <a:buNone/>
            </a:pPr>
            <a:r>
              <a:rPr lang="en-US" altLang="zh-CN" dirty="0">
                <a:solidFill>
                  <a:srgbClr val="CC0000"/>
                </a:solidFill>
                <a:ea typeface="隶书" panose="02010509060101010101" charset="-122"/>
              </a:rPr>
              <a:t>           </a:t>
            </a:r>
            <a:r>
              <a:rPr lang="zh-CN" altLang="en-US" dirty="0">
                <a:solidFill>
                  <a:srgbClr val="CC0000"/>
                </a:solidFill>
                <a:ea typeface="隶书" panose="02010509060101010101" charset="-122"/>
              </a:rPr>
              <a:t>语句</a:t>
            </a:r>
            <a:r>
              <a:rPr lang="en-US" altLang="zh-CN" dirty="0">
                <a:solidFill>
                  <a:srgbClr val="CC0000"/>
                </a:solidFill>
              </a:rPr>
              <a:t>2</a:t>
            </a:r>
            <a:r>
              <a:rPr lang="en-US" altLang="zh-CN" b="1" dirty="0">
                <a:solidFill>
                  <a:srgbClr val="CC0000"/>
                </a:solidFill>
              </a:rPr>
              <a:t>;</a:t>
            </a:r>
            <a:endParaRPr lang="en-US" altLang="zh-CN" b="1" dirty="0">
              <a:solidFill>
                <a:srgbClr val="CC0000"/>
              </a:solidFill>
            </a:endParaRPr>
          </a:p>
          <a:p>
            <a:pPr>
              <a:lnSpc>
                <a:spcPct val="90000"/>
              </a:lnSpc>
              <a:spcBef>
                <a:spcPct val="0"/>
              </a:spcBef>
              <a:buClr>
                <a:srgbClr val="FF6600"/>
              </a:buClr>
              <a:buSzPct val="55000"/>
              <a:buFont typeface="Wingdings" panose="05000000000000000000" pitchFamily="2" charset="2"/>
              <a:buNone/>
            </a:pPr>
            <a:r>
              <a:rPr lang="en-US" altLang="zh-CN" b="1" dirty="0">
                <a:solidFill>
                  <a:srgbClr val="CC0000"/>
                </a:solidFill>
              </a:rPr>
              <a:t>           </a:t>
            </a:r>
            <a:r>
              <a:rPr lang="en-US" altLang="zh-CN" dirty="0">
                <a:solidFill>
                  <a:srgbClr val="CC0000"/>
                </a:solidFill>
              </a:rPr>
              <a:t>……</a:t>
            </a:r>
            <a:endParaRPr lang="en-US" altLang="zh-CN" dirty="0">
              <a:solidFill>
                <a:srgbClr val="CC0000"/>
              </a:solidFill>
            </a:endParaRPr>
          </a:p>
          <a:p>
            <a:pPr>
              <a:spcBef>
                <a:spcPct val="0"/>
              </a:spcBef>
              <a:buClr>
                <a:srgbClr val="FF6600"/>
              </a:buClr>
              <a:buSzPct val="55000"/>
              <a:buFont typeface="Wingdings" panose="05000000000000000000" pitchFamily="2" charset="2"/>
              <a:buNone/>
            </a:pPr>
            <a:r>
              <a:rPr lang="en-US" altLang="zh-CN" b="1" dirty="0">
                <a:solidFill>
                  <a:srgbClr val="CC0000"/>
                </a:solidFill>
              </a:rPr>
              <a:t>        }</a:t>
            </a:r>
            <a:endParaRPr lang="en-US" altLang="zh-CN" b="1" dirty="0">
              <a:solidFill>
                <a:srgbClr val="CC0000"/>
              </a:solidFill>
            </a:endParaRPr>
          </a:p>
        </p:txBody>
      </p:sp>
      <p:sp>
        <p:nvSpPr>
          <p:cNvPr id="4" name="灯片编号占位符 3"/>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3971" name="Rectangle 3"/>
          <p:cNvSpPr>
            <a:spLocks noGrp="1" noChangeArrowheads="1"/>
          </p:cNvSpPr>
          <p:nvPr>
            <p:ph type="body" idx="1"/>
          </p:nvPr>
        </p:nvSpPr>
        <p:spPr>
          <a:xfrm>
            <a:off x="395536" y="548680"/>
            <a:ext cx="8287072" cy="6019800"/>
          </a:xfrm>
        </p:spPr>
        <p:txBody>
          <a:bodyPr/>
          <a:lstStyle/>
          <a:p>
            <a:pPr algn="just">
              <a:spcBef>
                <a:spcPct val="10000"/>
              </a:spcBef>
              <a:buClr>
                <a:srgbClr val="FF6600"/>
              </a:buClr>
              <a:buSzPct val="50000"/>
              <a:buFont typeface="Wingdings" panose="05000000000000000000" pitchFamily="2" charset="2"/>
              <a:buChar char="n"/>
            </a:pPr>
            <a:r>
              <a:rPr lang="zh-CN" altLang="en-US" b="1" dirty="0">
                <a:ea typeface="仿宋_GB2312" pitchFamily="49" charset="-122"/>
              </a:rPr>
              <a:t>如果希望在条件满足和不满足时分别执行不同语句，则</a:t>
            </a:r>
            <a:r>
              <a:rPr lang="zh-CN" altLang="en-US" b="1" dirty="0" smtClean="0">
                <a:ea typeface="仿宋_GB2312" pitchFamily="49" charset="-122"/>
              </a:rPr>
              <a:t>用</a:t>
            </a:r>
            <a:r>
              <a:rPr lang="en-US" altLang="zh-CN" b="1" dirty="0" smtClean="0">
                <a:solidFill>
                  <a:srgbClr val="CC0000"/>
                </a:solidFill>
                <a:ea typeface="仿宋_GB2312" pitchFamily="49" charset="-122"/>
              </a:rPr>
              <a:t>else</a:t>
            </a:r>
            <a:r>
              <a:rPr lang="zh-CN" altLang="en-US" b="1" dirty="0" smtClean="0">
                <a:ea typeface="仿宋_GB2312" pitchFamily="49" charset="-122"/>
              </a:rPr>
              <a:t>引入</a:t>
            </a:r>
            <a:r>
              <a:rPr lang="zh-CN" altLang="en-US" b="1" dirty="0">
                <a:ea typeface="仿宋_GB2312" pitchFamily="49" charset="-122"/>
              </a:rPr>
              <a:t>条件不满足时的语句：</a:t>
            </a:r>
            <a:endParaRPr lang="zh-CN" altLang="en-US" b="1" dirty="0">
              <a:ea typeface="仿宋_GB2312" pitchFamily="49" charset="-122"/>
            </a:endParaRPr>
          </a:p>
          <a:p>
            <a:pPr>
              <a:buClr>
                <a:srgbClr val="FF6600"/>
              </a:buClr>
              <a:buSzPct val="50000"/>
              <a:buFont typeface="Wingdings" panose="05000000000000000000" pitchFamily="2" charset="2"/>
              <a:buNone/>
            </a:pPr>
            <a:r>
              <a:rPr lang="zh-CN" altLang="en-US" b="1" dirty="0">
                <a:solidFill>
                  <a:srgbClr val="CC0000"/>
                </a:solidFill>
                <a:ea typeface="仿宋_GB2312" pitchFamily="49" charset="-122"/>
              </a:rPr>
              <a:t>        </a:t>
            </a:r>
            <a:r>
              <a:rPr lang="en-US" altLang="zh-CN" b="1" dirty="0">
                <a:solidFill>
                  <a:srgbClr val="CC0000"/>
                </a:solidFill>
                <a:ea typeface="仿宋_GB2312" pitchFamily="49" charset="-122"/>
              </a:rPr>
              <a:t>if (</a:t>
            </a:r>
            <a:r>
              <a:rPr lang="zh-CN" altLang="en-US" dirty="0">
                <a:solidFill>
                  <a:srgbClr val="CC0000"/>
                </a:solidFill>
                <a:ea typeface="隶书" panose="02010509060101010101" charset="-122"/>
              </a:rPr>
              <a:t>条件表达式</a:t>
            </a:r>
            <a:r>
              <a:rPr lang="en-US" altLang="zh-CN" b="1" dirty="0">
                <a:solidFill>
                  <a:srgbClr val="CC0000"/>
                </a:solidFill>
                <a:ea typeface="仿宋_GB2312" pitchFamily="49" charset="-122"/>
              </a:rPr>
              <a:t>)</a:t>
            </a:r>
            <a:endParaRPr lang="en-US" altLang="zh-CN" b="1" dirty="0">
              <a:solidFill>
                <a:srgbClr val="CC0000"/>
              </a:solidFill>
              <a:ea typeface="仿宋_GB2312" pitchFamily="49" charset="-122"/>
            </a:endParaRPr>
          </a:p>
          <a:p>
            <a:pPr>
              <a:lnSpc>
                <a:spcPct val="90000"/>
              </a:lnSpc>
              <a:spcBef>
                <a:spcPct val="0"/>
              </a:spcBef>
              <a:buClr>
                <a:srgbClr val="FF6600"/>
              </a:buClr>
              <a:buSzPct val="50000"/>
              <a:buFont typeface="Wingdings" panose="05000000000000000000" pitchFamily="2" charset="2"/>
              <a:buNone/>
            </a:pPr>
            <a:r>
              <a:rPr lang="en-US" altLang="zh-CN" dirty="0">
                <a:solidFill>
                  <a:srgbClr val="CC0000"/>
                </a:solidFill>
                <a:ea typeface="隶书" panose="02010509060101010101" charset="-122"/>
              </a:rPr>
              <a:t>           </a:t>
            </a:r>
            <a:r>
              <a:rPr lang="zh-CN" altLang="en-US" dirty="0">
                <a:solidFill>
                  <a:srgbClr val="CC0000"/>
                </a:solidFill>
                <a:ea typeface="隶书" panose="02010509060101010101" charset="-122"/>
              </a:rPr>
              <a:t>语句</a:t>
            </a:r>
            <a:r>
              <a:rPr lang="en-US" altLang="zh-CN" b="1" dirty="0">
                <a:solidFill>
                  <a:srgbClr val="CC0000"/>
                </a:solidFill>
                <a:ea typeface="仿宋_GB2312" pitchFamily="49" charset="-122"/>
              </a:rPr>
              <a:t>1;</a:t>
            </a:r>
            <a:endParaRPr lang="en-US" altLang="zh-CN" b="1" dirty="0">
              <a:solidFill>
                <a:srgbClr val="CC0000"/>
              </a:solidFill>
              <a:ea typeface="仿宋_GB2312" pitchFamily="49" charset="-122"/>
            </a:endParaRPr>
          </a:p>
          <a:p>
            <a:pPr>
              <a:lnSpc>
                <a:spcPct val="90000"/>
              </a:lnSpc>
              <a:spcBef>
                <a:spcPct val="0"/>
              </a:spcBef>
              <a:buClr>
                <a:srgbClr val="FF6600"/>
              </a:buClr>
              <a:buSzPct val="50000"/>
              <a:buFont typeface="Wingdings" panose="05000000000000000000" pitchFamily="2" charset="2"/>
              <a:buNone/>
            </a:pPr>
            <a:r>
              <a:rPr lang="en-US" altLang="zh-CN" b="1" dirty="0">
                <a:solidFill>
                  <a:srgbClr val="CC0000"/>
                </a:solidFill>
                <a:ea typeface="仿宋_GB2312" pitchFamily="49" charset="-122"/>
              </a:rPr>
              <a:t>        else</a:t>
            </a:r>
            <a:endParaRPr lang="en-US" altLang="zh-CN" b="1" dirty="0">
              <a:solidFill>
                <a:srgbClr val="CC0000"/>
              </a:solidFill>
              <a:ea typeface="仿宋_GB2312" pitchFamily="49" charset="-122"/>
            </a:endParaRPr>
          </a:p>
          <a:p>
            <a:pPr>
              <a:lnSpc>
                <a:spcPct val="90000"/>
              </a:lnSpc>
              <a:spcBef>
                <a:spcPct val="0"/>
              </a:spcBef>
              <a:buClr>
                <a:srgbClr val="FF6600"/>
              </a:buClr>
              <a:buSzPct val="50000"/>
              <a:buFont typeface="Wingdings" panose="05000000000000000000" pitchFamily="2" charset="2"/>
              <a:buNone/>
            </a:pPr>
            <a:r>
              <a:rPr lang="en-US" altLang="zh-CN" dirty="0">
                <a:solidFill>
                  <a:srgbClr val="CC0000"/>
                </a:solidFill>
                <a:ea typeface="隶书" panose="02010509060101010101" charset="-122"/>
              </a:rPr>
              <a:t>           </a:t>
            </a:r>
            <a:r>
              <a:rPr lang="zh-CN" altLang="en-US" dirty="0">
                <a:solidFill>
                  <a:srgbClr val="CC0000"/>
                </a:solidFill>
                <a:ea typeface="隶书" panose="02010509060101010101" charset="-122"/>
              </a:rPr>
              <a:t>语句</a:t>
            </a:r>
            <a:r>
              <a:rPr lang="en-US" altLang="zh-CN" b="1" dirty="0">
                <a:solidFill>
                  <a:srgbClr val="CC0000"/>
                </a:solidFill>
                <a:ea typeface="仿宋_GB2312" pitchFamily="49" charset="-122"/>
              </a:rPr>
              <a:t>2;</a:t>
            </a:r>
            <a:endParaRPr lang="en-US" altLang="zh-CN" b="1" dirty="0">
              <a:ea typeface="仿宋_GB2312" pitchFamily="49" charset="-122"/>
            </a:endParaRPr>
          </a:p>
          <a:p>
            <a:pPr>
              <a:spcBef>
                <a:spcPct val="10000"/>
              </a:spcBef>
              <a:buClr>
                <a:srgbClr val="FF6600"/>
              </a:buClr>
              <a:buSzPct val="50000"/>
              <a:buFont typeface="Wingdings" panose="05000000000000000000" pitchFamily="2" charset="2"/>
              <a:buChar char="n"/>
            </a:pPr>
            <a:r>
              <a:rPr lang="zh-CN" altLang="en-US" dirty="0">
                <a:solidFill>
                  <a:srgbClr val="CC0000"/>
                </a:solidFill>
                <a:ea typeface="隶书" panose="02010509060101010101" charset="-122"/>
              </a:rPr>
              <a:t>语句</a:t>
            </a:r>
            <a:r>
              <a:rPr lang="en-US" altLang="zh-CN" b="1" dirty="0">
                <a:solidFill>
                  <a:srgbClr val="CC0000"/>
                </a:solidFill>
                <a:ea typeface="仿宋_GB2312" pitchFamily="49" charset="-122"/>
              </a:rPr>
              <a:t>1</a:t>
            </a:r>
            <a:r>
              <a:rPr lang="zh-CN" altLang="en-US" b="1" dirty="0">
                <a:ea typeface="仿宋_GB2312" pitchFamily="49" charset="-122"/>
              </a:rPr>
              <a:t>，</a:t>
            </a:r>
            <a:r>
              <a:rPr lang="zh-CN" altLang="en-US" dirty="0">
                <a:solidFill>
                  <a:srgbClr val="CC0000"/>
                </a:solidFill>
                <a:ea typeface="隶书" panose="02010509060101010101" charset="-122"/>
              </a:rPr>
              <a:t>语句</a:t>
            </a:r>
            <a:r>
              <a:rPr lang="en-US" altLang="zh-CN" b="1" dirty="0">
                <a:solidFill>
                  <a:srgbClr val="CC0000"/>
                </a:solidFill>
                <a:ea typeface="仿宋_GB2312" pitchFamily="49" charset="-122"/>
              </a:rPr>
              <a:t>2</a:t>
            </a:r>
            <a:r>
              <a:rPr lang="zh-CN" altLang="en-US" b="1" dirty="0">
                <a:ea typeface="仿宋_GB2312" pitchFamily="49" charset="-122"/>
              </a:rPr>
              <a:t>也可以是复合语句，不过这时的语句不需以分号结尾。</a:t>
            </a:r>
            <a:endParaRPr lang="zh-CN" altLang="en-US" b="1" dirty="0">
              <a:ea typeface="仿宋_GB2312" pitchFamily="49" charset="-122"/>
            </a:endParaRPr>
          </a:p>
          <a:p>
            <a:pPr>
              <a:spcBef>
                <a:spcPct val="10000"/>
              </a:spcBef>
              <a:buClr>
                <a:srgbClr val="FF6600"/>
              </a:buClr>
              <a:buSzPct val="50000"/>
              <a:buFont typeface="Wingdings" panose="05000000000000000000" pitchFamily="2" charset="2"/>
              <a:buChar char="n"/>
            </a:pPr>
            <a:r>
              <a:rPr lang="zh-CN" altLang="en-US" dirty="0">
                <a:solidFill>
                  <a:srgbClr val="CC0000"/>
                </a:solidFill>
                <a:ea typeface="隶书" panose="02010509060101010101" charset="-122"/>
              </a:rPr>
              <a:t>语句</a:t>
            </a:r>
            <a:r>
              <a:rPr lang="en-US" altLang="zh-CN" b="1" dirty="0">
                <a:solidFill>
                  <a:srgbClr val="CC0000"/>
                </a:solidFill>
                <a:ea typeface="仿宋_GB2312" pitchFamily="49" charset="-122"/>
              </a:rPr>
              <a:t>1</a:t>
            </a:r>
            <a:r>
              <a:rPr lang="zh-CN" altLang="en-US" b="1" dirty="0">
                <a:ea typeface="仿宋_GB2312" pitchFamily="49" charset="-122"/>
              </a:rPr>
              <a:t>、</a:t>
            </a:r>
            <a:r>
              <a:rPr lang="zh-CN" altLang="en-US" dirty="0">
                <a:solidFill>
                  <a:srgbClr val="CC0000"/>
                </a:solidFill>
                <a:ea typeface="隶书" panose="02010509060101010101" charset="-122"/>
              </a:rPr>
              <a:t>语句</a:t>
            </a:r>
            <a:r>
              <a:rPr lang="en-US" altLang="zh-CN" b="1" dirty="0">
                <a:solidFill>
                  <a:srgbClr val="CC0000"/>
                </a:solidFill>
                <a:ea typeface="仿宋_GB2312" pitchFamily="49" charset="-122"/>
              </a:rPr>
              <a:t>2</a:t>
            </a:r>
            <a:r>
              <a:rPr lang="zh-CN" altLang="en-US" b="1" dirty="0">
                <a:ea typeface="仿宋_GB2312" pitchFamily="49" charset="-122"/>
              </a:rPr>
              <a:t>中又可以出现 </a:t>
            </a:r>
            <a:r>
              <a:rPr lang="en-US" altLang="zh-CN" b="1" dirty="0">
                <a:solidFill>
                  <a:srgbClr val="006600"/>
                </a:solidFill>
                <a:ea typeface="仿宋_GB2312" pitchFamily="49" charset="-122"/>
              </a:rPr>
              <a:t>if </a:t>
            </a:r>
            <a:r>
              <a:rPr lang="zh-CN" altLang="en-US" b="1" dirty="0">
                <a:solidFill>
                  <a:srgbClr val="006600"/>
                </a:solidFill>
                <a:ea typeface="仿宋_GB2312" pitchFamily="49" charset="-122"/>
              </a:rPr>
              <a:t>语句</a:t>
            </a:r>
            <a:r>
              <a:rPr lang="zh-CN" altLang="en-US" b="1" dirty="0">
                <a:ea typeface="仿宋_GB2312" pitchFamily="49" charset="-122"/>
              </a:rPr>
              <a:t>，所以</a:t>
            </a:r>
            <a:r>
              <a:rPr lang="zh-CN" altLang="en-US" b="1" dirty="0">
                <a:solidFill>
                  <a:srgbClr val="006600"/>
                </a:solidFill>
                <a:ea typeface="仿宋_GB2312" pitchFamily="49" charset="-122"/>
              </a:rPr>
              <a:t> </a:t>
            </a:r>
            <a:r>
              <a:rPr lang="en-US" altLang="zh-CN" b="1" dirty="0">
                <a:solidFill>
                  <a:srgbClr val="006600"/>
                </a:solidFill>
                <a:ea typeface="仿宋_GB2312" pitchFamily="49" charset="-122"/>
              </a:rPr>
              <a:t>if </a:t>
            </a:r>
            <a:r>
              <a:rPr lang="zh-CN" altLang="en-US" b="1" dirty="0">
                <a:solidFill>
                  <a:srgbClr val="006600"/>
                </a:solidFill>
                <a:ea typeface="仿宋_GB2312" pitchFamily="49" charset="-122"/>
              </a:rPr>
              <a:t>语句</a:t>
            </a:r>
            <a:r>
              <a:rPr lang="zh-CN" altLang="en-US" b="1" dirty="0">
                <a:ea typeface="仿宋_GB2312" pitchFamily="49" charset="-122"/>
              </a:rPr>
              <a:t>可以嵌套，不过这时容易带来语义的歧义性。</a:t>
            </a:r>
            <a:endParaRPr lang="zh-CN" altLang="en-US" dirty="0"/>
          </a:p>
        </p:txBody>
      </p:sp>
      <p:sp>
        <p:nvSpPr>
          <p:cNvPr id="3" name="灯片编号占位符 2"/>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1139" name="Rectangle 3"/>
          <p:cNvSpPr>
            <a:spLocks noGrp="1" noChangeArrowheads="1"/>
          </p:cNvSpPr>
          <p:nvPr>
            <p:ph type="body" idx="1"/>
          </p:nvPr>
        </p:nvSpPr>
        <p:spPr>
          <a:xfrm>
            <a:off x="533400" y="381000"/>
            <a:ext cx="8077200" cy="4114800"/>
          </a:xfrm>
        </p:spPr>
        <p:txBody>
          <a:bodyPr/>
          <a:lstStyle/>
          <a:p>
            <a:pPr>
              <a:lnSpc>
                <a:spcPct val="90000"/>
              </a:lnSpc>
              <a:spcBef>
                <a:spcPct val="0"/>
              </a:spcBef>
              <a:buFontTx/>
              <a:buNone/>
            </a:pPr>
            <a:r>
              <a:rPr lang="zh-CN" altLang="en-US" b="1" dirty="0">
                <a:solidFill>
                  <a:srgbClr val="006600"/>
                </a:solidFill>
                <a:effectLst>
                  <a:outerShdw blurRad="38100" dist="38100" dir="2700000" algn="tl">
                    <a:srgbClr val="C0C0C0"/>
                  </a:outerShdw>
                </a:effectLst>
                <a:ea typeface="仿宋_GB2312" pitchFamily="49" charset="-122"/>
              </a:rPr>
              <a:t>例</a:t>
            </a:r>
            <a:r>
              <a:rPr lang="zh-CN" altLang="en-US" b="1" dirty="0">
                <a:solidFill>
                  <a:srgbClr val="CC0000"/>
                </a:solidFill>
              </a:rPr>
              <a:t>    </a:t>
            </a:r>
            <a:r>
              <a:rPr lang="en-US" altLang="zh-CN" b="1" dirty="0">
                <a:solidFill>
                  <a:srgbClr val="CC0000"/>
                </a:solidFill>
              </a:rPr>
              <a:t>if </a:t>
            </a:r>
            <a:r>
              <a:rPr lang="en-US" altLang="zh-CN" b="1" dirty="0" smtClean="0">
                <a:solidFill>
                  <a:srgbClr val="CC0000"/>
                </a:solidFill>
              </a:rPr>
              <a:t>(</a:t>
            </a:r>
            <a:r>
              <a:rPr lang="en-US" altLang="zh-CN" dirty="0" err="1" smtClean="0">
                <a:solidFill>
                  <a:srgbClr val="CC0000"/>
                </a:solidFill>
              </a:rPr>
              <a:t>ch</a:t>
            </a:r>
            <a:r>
              <a:rPr lang="en-US" altLang="zh-CN" b="1" dirty="0" smtClean="0">
                <a:solidFill>
                  <a:srgbClr val="CC0000"/>
                </a:solidFill>
              </a:rPr>
              <a:t>&gt;=‘</a:t>
            </a:r>
            <a:r>
              <a:rPr lang="en-US" altLang="zh-CN" dirty="0" smtClean="0">
                <a:solidFill>
                  <a:srgbClr val="CC0000"/>
                </a:solidFill>
              </a:rPr>
              <a:t>0</a:t>
            </a:r>
            <a:r>
              <a:rPr lang="en-US" altLang="zh-CN" b="1" dirty="0" smtClean="0">
                <a:solidFill>
                  <a:srgbClr val="CC0000"/>
                </a:solidFill>
              </a:rPr>
              <a:t>’</a:t>
            </a:r>
            <a:r>
              <a:rPr lang="en-US" altLang="zh-CN" dirty="0" smtClean="0">
                <a:solidFill>
                  <a:srgbClr val="CC0000"/>
                </a:solidFill>
              </a:rPr>
              <a:t>) </a:t>
            </a:r>
            <a:endParaRPr lang="en-US" altLang="zh-CN" dirty="0">
              <a:solidFill>
                <a:srgbClr val="CC0000"/>
              </a:solidFill>
            </a:endParaRPr>
          </a:p>
          <a:p>
            <a:pPr>
              <a:lnSpc>
                <a:spcPct val="90000"/>
              </a:lnSpc>
              <a:spcBef>
                <a:spcPct val="0"/>
              </a:spcBef>
              <a:buFontTx/>
              <a:buNone/>
            </a:pPr>
            <a:r>
              <a:rPr lang="en-US" altLang="zh-CN" b="1" dirty="0">
                <a:solidFill>
                  <a:srgbClr val="CC0000"/>
                </a:solidFill>
              </a:rPr>
              <a:t>        if </a:t>
            </a:r>
            <a:r>
              <a:rPr lang="en-US" altLang="zh-CN" b="1" dirty="0" smtClean="0">
                <a:solidFill>
                  <a:srgbClr val="CC0000"/>
                </a:solidFill>
              </a:rPr>
              <a:t>(</a:t>
            </a:r>
            <a:r>
              <a:rPr lang="en-US" altLang="zh-CN" dirty="0" err="1" smtClean="0">
                <a:solidFill>
                  <a:srgbClr val="CC0000"/>
                </a:solidFill>
              </a:rPr>
              <a:t>ch</a:t>
            </a:r>
            <a:r>
              <a:rPr lang="en-US" altLang="zh-CN" b="1" dirty="0" smtClean="0">
                <a:solidFill>
                  <a:srgbClr val="CC0000"/>
                </a:solidFill>
              </a:rPr>
              <a:t>&lt;=‘</a:t>
            </a:r>
            <a:r>
              <a:rPr lang="en-US" altLang="zh-CN" dirty="0" smtClean="0">
                <a:solidFill>
                  <a:srgbClr val="CC0000"/>
                </a:solidFill>
              </a:rPr>
              <a:t>9</a:t>
            </a:r>
            <a:r>
              <a:rPr lang="en-US" altLang="zh-CN" b="1" dirty="0" smtClean="0">
                <a:solidFill>
                  <a:srgbClr val="CC0000"/>
                </a:solidFill>
              </a:rPr>
              <a:t>’)</a:t>
            </a:r>
            <a:endParaRPr lang="en-US" altLang="zh-CN" b="1" dirty="0">
              <a:solidFill>
                <a:srgbClr val="CC0000"/>
              </a:solidFill>
            </a:endParaRPr>
          </a:p>
          <a:p>
            <a:pPr>
              <a:lnSpc>
                <a:spcPct val="90000"/>
              </a:lnSpc>
              <a:spcBef>
                <a:spcPct val="0"/>
              </a:spcBef>
              <a:buFontTx/>
              <a:buNone/>
            </a:pPr>
            <a:r>
              <a:rPr lang="en-US" altLang="zh-CN" dirty="0">
                <a:solidFill>
                  <a:srgbClr val="CC0000"/>
                </a:solidFill>
                <a:ea typeface="隶书" panose="02010509060101010101" charset="-122"/>
              </a:rPr>
              <a:t>            </a:t>
            </a:r>
            <a:r>
              <a:rPr lang="en-US" altLang="zh-CN" b="1" dirty="0" err="1" smtClean="0">
                <a:solidFill>
                  <a:srgbClr val="CC0000"/>
                </a:solidFill>
                <a:ea typeface="隶书" panose="02010509060101010101" charset="-122"/>
              </a:rPr>
              <a:t>cout</a:t>
            </a:r>
            <a:r>
              <a:rPr lang="en-US" altLang="zh-CN" b="1" dirty="0" smtClean="0">
                <a:solidFill>
                  <a:srgbClr val="CC0000"/>
                </a:solidFill>
                <a:ea typeface="隶书" panose="02010509060101010101" charset="-122"/>
              </a:rPr>
              <a:t>&lt;&lt;“</a:t>
            </a:r>
            <a:r>
              <a:rPr lang="zh-CN" altLang="zh-CN" dirty="0">
                <a:solidFill>
                  <a:srgbClr val="CC0000"/>
                </a:solidFill>
                <a:ea typeface="隶书" panose="02010509060101010101" charset="-122"/>
              </a:rPr>
              <a:t>这是一个数字</a:t>
            </a:r>
            <a:r>
              <a:rPr lang="zh-CN" altLang="zh-CN" dirty="0" smtClean="0">
                <a:solidFill>
                  <a:srgbClr val="CC0000"/>
                </a:solidFill>
                <a:ea typeface="隶书" panose="02010509060101010101" charset="-122"/>
              </a:rPr>
              <a:t>！</a:t>
            </a:r>
            <a:r>
              <a:rPr lang="en-US" altLang="zh-CN" b="1" dirty="0" smtClean="0">
                <a:solidFill>
                  <a:srgbClr val="CC0000"/>
                </a:solidFill>
                <a:ea typeface="隶书" panose="02010509060101010101" charset="-122"/>
              </a:rPr>
              <a:t>”</a:t>
            </a:r>
            <a:r>
              <a:rPr lang="en-US" altLang="zh-CN" b="1" dirty="0" smtClean="0">
                <a:solidFill>
                  <a:srgbClr val="CC0000"/>
                </a:solidFill>
              </a:rPr>
              <a:t>;</a:t>
            </a:r>
            <a:endParaRPr lang="zh-CN" altLang="en-US" b="1" dirty="0">
              <a:solidFill>
                <a:srgbClr val="CC0000"/>
              </a:solidFill>
            </a:endParaRPr>
          </a:p>
          <a:p>
            <a:pPr>
              <a:lnSpc>
                <a:spcPct val="90000"/>
              </a:lnSpc>
              <a:spcBef>
                <a:spcPct val="0"/>
              </a:spcBef>
              <a:buFontTx/>
              <a:buNone/>
            </a:pPr>
            <a:r>
              <a:rPr lang="zh-CN" altLang="en-US" b="1" dirty="0">
                <a:solidFill>
                  <a:srgbClr val="CC0000"/>
                </a:solidFill>
              </a:rPr>
              <a:t>        </a:t>
            </a:r>
            <a:r>
              <a:rPr lang="en-US" altLang="zh-CN" b="1" dirty="0">
                <a:solidFill>
                  <a:srgbClr val="CC0000"/>
                </a:solidFill>
              </a:rPr>
              <a:t>else</a:t>
            </a:r>
            <a:endParaRPr lang="en-US" altLang="zh-CN" b="1" dirty="0">
              <a:solidFill>
                <a:srgbClr val="CC0000"/>
              </a:solidFill>
            </a:endParaRPr>
          </a:p>
          <a:p>
            <a:pPr>
              <a:lnSpc>
                <a:spcPct val="90000"/>
              </a:lnSpc>
              <a:spcBef>
                <a:spcPct val="0"/>
              </a:spcBef>
              <a:buFontTx/>
              <a:buNone/>
            </a:pPr>
            <a:r>
              <a:rPr lang="en-US" altLang="zh-CN" dirty="0">
                <a:solidFill>
                  <a:srgbClr val="CC0000"/>
                </a:solidFill>
                <a:ea typeface="隶书" panose="02010509060101010101" charset="-122"/>
              </a:rPr>
              <a:t>            </a:t>
            </a:r>
            <a:r>
              <a:rPr lang="en-US" altLang="zh-CN" b="1" dirty="0" err="1" smtClean="0">
                <a:solidFill>
                  <a:srgbClr val="CC0000"/>
                </a:solidFill>
                <a:ea typeface="隶书" panose="02010509060101010101" charset="-122"/>
              </a:rPr>
              <a:t>cout</a:t>
            </a:r>
            <a:r>
              <a:rPr lang="en-US" altLang="zh-CN" b="1" dirty="0" smtClean="0">
                <a:solidFill>
                  <a:srgbClr val="CC0000"/>
                </a:solidFill>
                <a:ea typeface="隶书" panose="02010509060101010101" charset="-122"/>
              </a:rPr>
              <a:t>&lt;&lt;“</a:t>
            </a:r>
            <a:r>
              <a:rPr lang="zh-CN" altLang="en-US" dirty="0">
                <a:solidFill>
                  <a:srgbClr val="CC0000"/>
                </a:solidFill>
                <a:ea typeface="隶书" panose="02010509060101010101" charset="-122"/>
              </a:rPr>
              <a:t>这不是一个数字</a:t>
            </a:r>
            <a:r>
              <a:rPr lang="zh-CN" altLang="en-US" dirty="0" smtClean="0">
                <a:solidFill>
                  <a:srgbClr val="CC0000"/>
                </a:solidFill>
                <a:ea typeface="隶书" panose="02010509060101010101" charset="-122"/>
              </a:rPr>
              <a:t>！</a:t>
            </a:r>
            <a:r>
              <a:rPr lang="en-US" altLang="en-US" b="1" dirty="0" smtClean="0">
                <a:solidFill>
                  <a:srgbClr val="CC0000"/>
                </a:solidFill>
                <a:ea typeface="隶书" panose="02010509060101010101" charset="-122"/>
              </a:rPr>
              <a:t>”</a:t>
            </a:r>
            <a:r>
              <a:rPr lang="en-US" altLang="zh-CN" b="1" dirty="0" smtClean="0">
                <a:solidFill>
                  <a:srgbClr val="CC0000"/>
                </a:solidFill>
              </a:rPr>
              <a:t>;</a:t>
            </a:r>
            <a:endParaRPr lang="zh-CN" altLang="en-US" b="1" dirty="0"/>
          </a:p>
          <a:p>
            <a:pPr algn="just">
              <a:buClr>
                <a:srgbClr val="FF6600"/>
              </a:buClr>
              <a:buSzPct val="50000"/>
              <a:buFont typeface="Wingdings" panose="05000000000000000000" pitchFamily="2" charset="2"/>
              <a:buChar char="n"/>
            </a:pPr>
            <a:r>
              <a:rPr lang="zh-CN" altLang="en-US" b="1" dirty="0" smtClean="0">
                <a:ea typeface="仿宋_GB2312" pitchFamily="49" charset="-122"/>
              </a:rPr>
              <a:t>这时</a:t>
            </a:r>
            <a:r>
              <a:rPr lang="en-US" altLang="zh-CN" b="1" dirty="0" smtClean="0">
                <a:solidFill>
                  <a:srgbClr val="CC0000"/>
                </a:solidFill>
                <a:ea typeface="仿宋_GB2312" pitchFamily="49" charset="-122"/>
              </a:rPr>
              <a:t>else</a:t>
            </a:r>
            <a:r>
              <a:rPr lang="zh-CN" altLang="en-US" b="1" dirty="0" smtClean="0">
                <a:ea typeface="仿宋_GB2312" pitchFamily="49" charset="-122"/>
              </a:rPr>
              <a:t>与哪个</a:t>
            </a:r>
            <a:r>
              <a:rPr lang="en-US" altLang="zh-CN" b="1" dirty="0" smtClean="0">
                <a:solidFill>
                  <a:srgbClr val="CC0000"/>
                </a:solidFill>
                <a:ea typeface="仿宋_GB2312" pitchFamily="49" charset="-122"/>
              </a:rPr>
              <a:t>if</a:t>
            </a:r>
            <a:r>
              <a:rPr lang="zh-CN" altLang="en-US" b="1" dirty="0" smtClean="0">
                <a:ea typeface="仿宋_GB2312" pitchFamily="49" charset="-122"/>
              </a:rPr>
              <a:t>匹配</a:t>
            </a:r>
            <a:r>
              <a:rPr lang="zh-CN" altLang="en-US" b="1" dirty="0">
                <a:ea typeface="仿宋_GB2312" pitchFamily="49" charset="-122"/>
              </a:rPr>
              <a:t>呢？为解决语义上的这种歧义性，</a:t>
            </a:r>
            <a:r>
              <a:rPr lang="en-US" altLang="zh-CN" b="1" dirty="0">
                <a:ea typeface="仿宋_GB2312" pitchFamily="49" charset="-122"/>
              </a:rPr>
              <a:t>C++</a:t>
            </a:r>
            <a:r>
              <a:rPr lang="zh-CN" altLang="en-US" b="1" dirty="0">
                <a:ea typeface="仿宋_GB2312" pitchFamily="49" charset="-122"/>
              </a:rPr>
              <a:t>中规定，</a:t>
            </a:r>
            <a:r>
              <a:rPr lang="en-US" altLang="zh-CN" b="1" u="sng" dirty="0">
                <a:solidFill>
                  <a:srgbClr val="006600"/>
                </a:solidFill>
                <a:ea typeface="仿宋_GB2312" pitchFamily="49" charset="-122"/>
              </a:rPr>
              <a:t>else</a:t>
            </a:r>
            <a:r>
              <a:rPr lang="zh-CN" altLang="en-US" b="1" u="sng" dirty="0">
                <a:solidFill>
                  <a:srgbClr val="006600"/>
                </a:solidFill>
                <a:ea typeface="仿宋_GB2312" pitchFamily="49" charset="-122"/>
              </a:rPr>
              <a:t>总是与最后一个出现的还没有</a:t>
            </a:r>
            <a:r>
              <a:rPr lang="en-US" altLang="zh-CN" b="1" u="sng" dirty="0">
                <a:solidFill>
                  <a:srgbClr val="006600"/>
                </a:solidFill>
                <a:ea typeface="仿宋_GB2312" pitchFamily="49" charset="-122"/>
              </a:rPr>
              <a:t>else</a:t>
            </a:r>
            <a:r>
              <a:rPr lang="zh-CN" altLang="en-US" b="1" u="sng" dirty="0">
                <a:solidFill>
                  <a:srgbClr val="006600"/>
                </a:solidFill>
                <a:ea typeface="仿宋_GB2312" pitchFamily="49" charset="-122"/>
              </a:rPr>
              <a:t>与之匹配的</a:t>
            </a:r>
            <a:r>
              <a:rPr lang="en-US" altLang="zh-CN" b="1" u="sng" dirty="0">
                <a:solidFill>
                  <a:srgbClr val="006600"/>
                </a:solidFill>
                <a:ea typeface="仿宋_GB2312" pitchFamily="49" charset="-122"/>
              </a:rPr>
              <a:t>if</a:t>
            </a:r>
            <a:r>
              <a:rPr lang="zh-CN" altLang="en-US" b="1" u="sng" dirty="0">
                <a:solidFill>
                  <a:srgbClr val="006600"/>
                </a:solidFill>
                <a:ea typeface="仿宋_GB2312" pitchFamily="49" charset="-122"/>
              </a:rPr>
              <a:t>匹配</a:t>
            </a:r>
            <a:r>
              <a:rPr lang="zh-CN" altLang="en-US" b="1" dirty="0">
                <a:ea typeface="仿宋_GB2312" pitchFamily="49" charset="-122"/>
              </a:rPr>
              <a:t>，所以上面一句的</a:t>
            </a:r>
            <a:r>
              <a:rPr lang="en-US" altLang="zh-CN" b="1" dirty="0">
                <a:ea typeface="仿宋_GB2312" pitchFamily="49" charset="-122"/>
              </a:rPr>
              <a:t>else</a:t>
            </a:r>
            <a:r>
              <a:rPr lang="zh-CN" altLang="en-US" b="1" dirty="0">
                <a:ea typeface="仿宋_GB2312" pitchFamily="49" charset="-122"/>
              </a:rPr>
              <a:t>与第二个</a:t>
            </a:r>
            <a:r>
              <a:rPr lang="en-US" altLang="zh-CN" b="1" dirty="0">
                <a:ea typeface="仿宋_GB2312" pitchFamily="49" charset="-122"/>
              </a:rPr>
              <a:t>if</a:t>
            </a:r>
            <a:r>
              <a:rPr lang="zh-CN" altLang="en-US" b="1" dirty="0">
                <a:ea typeface="仿宋_GB2312" pitchFamily="49" charset="-122"/>
              </a:rPr>
              <a:t>匹配，如果程序员想让它与第一个</a:t>
            </a:r>
            <a:r>
              <a:rPr lang="en-US" altLang="zh-CN" b="1" dirty="0">
                <a:ea typeface="仿宋_GB2312" pitchFamily="49" charset="-122"/>
              </a:rPr>
              <a:t>if</a:t>
            </a:r>
            <a:r>
              <a:rPr lang="zh-CN" altLang="en-US" b="1" dirty="0">
                <a:ea typeface="仿宋_GB2312" pitchFamily="49" charset="-122"/>
              </a:rPr>
              <a:t>匹配，可以用大括号将不与</a:t>
            </a:r>
            <a:r>
              <a:rPr lang="en-US" altLang="zh-CN" b="1" dirty="0">
                <a:ea typeface="仿宋_GB2312" pitchFamily="49" charset="-122"/>
              </a:rPr>
              <a:t>else</a:t>
            </a:r>
            <a:r>
              <a:rPr lang="zh-CN" altLang="en-US" b="1" dirty="0">
                <a:ea typeface="仿宋_GB2312" pitchFamily="49" charset="-122"/>
              </a:rPr>
              <a:t>匹配的</a:t>
            </a:r>
            <a:r>
              <a:rPr lang="en-US" altLang="zh-CN" b="1" dirty="0">
                <a:ea typeface="仿宋_GB2312" pitchFamily="49" charset="-122"/>
              </a:rPr>
              <a:t>if</a:t>
            </a:r>
            <a:r>
              <a:rPr lang="zh-CN" altLang="en-US" b="1" dirty="0">
                <a:ea typeface="仿宋_GB2312" pitchFamily="49" charset="-122"/>
              </a:rPr>
              <a:t>语句括起来，使之成为复合语句。</a:t>
            </a:r>
            <a:endParaRPr lang="zh-CN" altLang="en-US" b="1" dirty="0">
              <a:ea typeface="仿宋_GB2312" pitchFamily="49" charset="-122"/>
            </a:endParaRPr>
          </a:p>
        </p:txBody>
      </p:sp>
      <p:sp>
        <p:nvSpPr>
          <p:cNvPr id="3" name="灯片编号占位符 2"/>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283" name="Rectangle 1027"/>
          <p:cNvSpPr>
            <a:spLocks noGrp="1" noChangeArrowheads="1"/>
          </p:cNvSpPr>
          <p:nvPr>
            <p:ph type="body" idx="1"/>
          </p:nvPr>
        </p:nvSpPr>
        <p:spPr>
          <a:xfrm>
            <a:off x="457200" y="381000"/>
            <a:ext cx="8229600" cy="4114800"/>
          </a:xfrm>
        </p:spPr>
        <p:txBody>
          <a:bodyPr/>
          <a:lstStyle/>
          <a:p>
            <a:pPr>
              <a:lnSpc>
                <a:spcPct val="90000"/>
              </a:lnSpc>
              <a:spcBef>
                <a:spcPct val="0"/>
              </a:spcBef>
              <a:buFontTx/>
              <a:buNone/>
            </a:pPr>
            <a:r>
              <a:rPr lang="en-US" altLang="zh-CN" b="1" dirty="0">
                <a:solidFill>
                  <a:srgbClr val="CC0000"/>
                </a:solidFill>
              </a:rPr>
              <a:t>         if </a:t>
            </a:r>
            <a:r>
              <a:rPr lang="en-US" altLang="zh-CN" b="1" dirty="0" smtClean="0">
                <a:solidFill>
                  <a:srgbClr val="CC0000"/>
                </a:solidFill>
              </a:rPr>
              <a:t>(</a:t>
            </a:r>
            <a:r>
              <a:rPr lang="en-US" altLang="zh-CN" dirty="0" err="1" smtClean="0">
                <a:solidFill>
                  <a:srgbClr val="CC0000"/>
                </a:solidFill>
              </a:rPr>
              <a:t>ch</a:t>
            </a:r>
            <a:r>
              <a:rPr lang="en-US" altLang="zh-CN" b="1" dirty="0" smtClean="0">
                <a:solidFill>
                  <a:srgbClr val="CC0000"/>
                </a:solidFill>
              </a:rPr>
              <a:t>&gt;=‘</a:t>
            </a:r>
            <a:r>
              <a:rPr lang="en-US" altLang="zh-CN" dirty="0" smtClean="0">
                <a:solidFill>
                  <a:srgbClr val="CC0000"/>
                </a:solidFill>
              </a:rPr>
              <a:t>0</a:t>
            </a:r>
            <a:r>
              <a:rPr lang="en-US" altLang="zh-CN" b="1" dirty="0" smtClean="0">
                <a:solidFill>
                  <a:srgbClr val="CC0000"/>
                </a:solidFill>
              </a:rPr>
              <a:t>’)</a:t>
            </a:r>
            <a:r>
              <a:rPr lang="en-US" altLang="zh-CN" dirty="0" smtClean="0">
                <a:solidFill>
                  <a:srgbClr val="CC0000"/>
                </a:solidFill>
              </a:rPr>
              <a:t> </a:t>
            </a:r>
            <a:r>
              <a:rPr lang="en-US" altLang="zh-CN" b="1" dirty="0">
                <a:solidFill>
                  <a:srgbClr val="CC0000"/>
                </a:solidFill>
              </a:rPr>
              <a:t>{</a:t>
            </a:r>
            <a:endParaRPr lang="en-US" altLang="zh-CN" b="1" dirty="0">
              <a:solidFill>
                <a:srgbClr val="CC0000"/>
              </a:solidFill>
            </a:endParaRPr>
          </a:p>
          <a:p>
            <a:pPr>
              <a:lnSpc>
                <a:spcPct val="90000"/>
              </a:lnSpc>
              <a:spcBef>
                <a:spcPct val="0"/>
              </a:spcBef>
              <a:buFontTx/>
              <a:buNone/>
            </a:pPr>
            <a:r>
              <a:rPr lang="en-US" altLang="zh-CN" b="1" dirty="0">
                <a:solidFill>
                  <a:srgbClr val="CC0000"/>
                </a:solidFill>
              </a:rPr>
              <a:t>             if </a:t>
            </a:r>
            <a:r>
              <a:rPr lang="en-US" altLang="zh-CN" b="1" dirty="0" smtClean="0">
                <a:solidFill>
                  <a:srgbClr val="CC0000"/>
                </a:solidFill>
              </a:rPr>
              <a:t>(</a:t>
            </a:r>
            <a:r>
              <a:rPr lang="en-US" altLang="zh-CN" dirty="0" err="1" smtClean="0">
                <a:solidFill>
                  <a:srgbClr val="CC0000"/>
                </a:solidFill>
              </a:rPr>
              <a:t>ch</a:t>
            </a:r>
            <a:r>
              <a:rPr lang="en-US" altLang="zh-CN" b="1" dirty="0" smtClean="0">
                <a:solidFill>
                  <a:srgbClr val="CC0000"/>
                </a:solidFill>
              </a:rPr>
              <a:t>&lt;=‘</a:t>
            </a:r>
            <a:r>
              <a:rPr lang="en-US" altLang="zh-CN" dirty="0" smtClean="0">
                <a:solidFill>
                  <a:srgbClr val="CC0000"/>
                </a:solidFill>
              </a:rPr>
              <a:t>9</a:t>
            </a:r>
            <a:r>
              <a:rPr lang="en-US" altLang="zh-CN" b="1" dirty="0" smtClean="0">
                <a:solidFill>
                  <a:srgbClr val="CC0000"/>
                </a:solidFill>
              </a:rPr>
              <a:t>’)</a:t>
            </a:r>
            <a:endParaRPr lang="en-US" altLang="zh-CN" b="1" dirty="0">
              <a:solidFill>
                <a:srgbClr val="CC0000"/>
              </a:solidFill>
            </a:endParaRPr>
          </a:p>
          <a:p>
            <a:pPr>
              <a:lnSpc>
                <a:spcPct val="90000"/>
              </a:lnSpc>
              <a:spcBef>
                <a:spcPct val="0"/>
              </a:spcBef>
              <a:buFontTx/>
              <a:buNone/>
            </a:pPr>
            <a:r>
              <a:rPr lang="en-US" altLang="zh-CN" b="1" dirty="0">
                <a:solidFill>
                  <a:srgbClr val="CC0000"/>
                </a:solidFill>
              </a:rPr>
              <a:t>             </a:t>
            </a:r>
            <a:r>
              <a:rPr lang="en-US" altLang="zh-CN" b="1" dirty="0" err="1" smtClean="0">
                <a:solidFill>
                  <a:srgbClr val="CC0000"/>
                </a:solidFill>
              </a:rPr>
              <a:t>cout</a:t>
            </a:r>
            <a:r>
              <a:rPr lang="en-US" altLang="zh-CN" b="1" dirty="0" smtClean="0">
                <a:solidFill>
                  <a:srgbClr val="CC0000"/>
                </a:solidFill>
              </a:rPr>
              <a:t>&lt;&lt;“</a:t>
            </a:r>
            <a:r>
              <a:rPr lang="zh-CN" altLang="zh-CN" dirty="0">
                <a:solidFill>
                  <a:srgbClr val="CC0000"/>
                </a:solidFill>
                <a:ea typeface="隶书" panose="02010509060101010101" charset="-122"/>
              </a:rPr>
              <a:t>这是一个数字</a:t>
            </a:r>
            <a:r>
              <a:rPr lang="zh-CN" altLang="zh-CN" b="1" dirty="0" smtClean="0">
                <a:solidFill>
                  <a:srgbClr val="CC0000"/>
                </a:solidFill>
              </a:rPr>
              <a:t>！</a:t>
            </a:r>
            <a:r>
              <a:rPr lang="en-US" altLang="zh-CN" b="1" dirty="0" smtClean="0">
                <a:solidFill>
                  <a:srgbClr val="CC0000"/>
                </a:solidFill>
              </a:rPr>
              <a:t>”</a:t>
            </a:r>
            <a:r>
              <a:rPr lang="zh-CN" altLang="en-US" b="1" dirty="0" smtClean="0">
                <a:solidFill>
                  <a:srgbClr val="CC0000"/>
                </a:solidFill>
              </a:rPr>
              <a:t>；</a:t>
            </a:r>
            <a:endParaRPr lang="zh-CN" altLang="en-US" b="1" dirty="0">
              <a:solidFill>
                <a:srgbClr val="CC0000"/>
              </a:solidFill>
            </a:endParaRPr>
          </a:p>
          <a:p>
            <a:pPr>
              <a:lnSpc>
                <a:spcPct val="90000"/>
              </a:lnSpc>
              <a:spcBef>
                <a:spcPct val="0"/>
              </a:spcBef>
              <a:buFontTx/>
              <a:buNone/>
            </a:pPr>
            <a:r>
              <a:rPr lang="zh-CN" altLang="en-US" b="1" dirty="0">
                <a:solidFill>
                  <a:srgbClr val="CC0000"/>
                </a:solidFill>
              </a:rPr>
              <a:t>         </a:t>
            </a:r>
            <a:r>
              <a:rPr lang="en-US" altLang="zh-CN" b="1" dirty="0">
                <a:solidFill>
                  <a:srgbClr val="CC0000"/>
                </a:solidFill>
              </a:rPr>
              <a:t>}</a:t>
            </a:r>
            <a:endParaRPr lang="en-US" altLang="zh-CN" b="1" dirty="0">
              <a:solidFill>
                <a:srgbClr val="CC0000"/>
              </a:solidFill>
            </a:endParaRPr>
          </a:p>
          <a:p>
            <a:pPr>
              <a:lnSpc>
                <a:spcPct val="90000"/>
              </a:lnSpc>
              <a:spcBef>
                <a:spcPct val="0"/>
              </a:spcBef>
              <a:buFontTx/>
              <a:buNone/>
            </a:pPr>
            <a:r>
              <a:rPr lang="en-US" altLang="zh-CN" b="1" dirty="0">
                <a:solidFill>
                  <a:srgbClr val="CC0000"/>
                </a:solidFill>
              </a:rPr>
              <a:t>         else</a:t>
            </a:r>
            <a:endParaRPr lang="en-US" altLang="zh-CN" b="1" dirty="0">
              <a:solidFill>
                <a:srgbClr val="CC0000"/>
              </a:solidFill>
            </a:endParaRPr>
          </a:p>
          <a:p>
            <a:pPr>
              <a:lnSpc>
                <a:spcPct val="90000"/>
              </a:lnSpc>
              <a:spcBef>
                <a:spcPct val="0"/>
              </a:spcBef>
              <a:buFontTx/>
              <a:buNone/>
            </a:pPr>
            <a:r>
              <a:rPr lang="en-US" altLang="zh-CN" b="1" dirty="0">
                <a:solidFill>
                  <a:srgbClr val="CC0000"/>
                </a:solidFill>
              </a:rPr>
              <a:t>             </a:t>
            </a:r>
            <a:r>
              <a:rPr lang="en-US" altLang="zh-CN" b="1" dirty="0" err="1" smtClean="0">
                <a:solidFill>
                  <a:srgbClr val="CC0000"/>
                </a:solidFill>
              </a:rPr>
              <a:t>cout</a:t>
            </a:r>
            <a:r>
              <a:rPr lang="en-US" altLang="zh-CN" b="1" dirty="0" smtClean="0">
                <a:solidFill>
                  <a:srgbClr val="CC0000"/>
                </a:solidFill>
              </a:rPr>
              <a:t>&lt;&lt;“</a:t>
            </a:r>
            <a:r>
              <a:rPr lang="zh-CN" altLang="en-US" dirty="0">
                <a:solidFill>
                  <a:srgbClr val="CC0000"/>
                </a:solidFill>
                <a:ea typeface="隶书" panose="02010509060101010101" charset="-122"/>
              </a:rPr>
              <a:t>这不是一个数字</a:t>
            </a:r>
            <a:r>
              <a:rPr lang="zh-CN" altLang="en-US" b="1" dirty="0" smtClean="0">
                <a:solidFill>
                  <a:srgbClr val="CC0000"/>
                </a:solidFill>
              </a:rPr>
              <a:t>！</a:t>
            </a:r>
            <a:r>
              <a:rPr lang="en-US" altLang="zh-CN" b="1" dirty="0" smtClean="0">
                <a:solidFill>
                  <a:srgbClr val="CC0000"/>
                </a:solidFill>
              </a:rPr>
              <a:t>”;</a:t>
            </a:r>
            <a:endParaRPr lang="en-US" altLang="zh-CN" b="1" dirty="0">
              <a:solidFill>
                <a:srgbClr val="CC0000"/>
              </a:solidFill>
            </a:endParaRPr>
          </a:p>
          <a:p>
            <a:pPr algn="just">
              <a:lnSpc>
                <a:spcPct val="90000"/>
              </a:lnSpc>
              <a:spcBef>
                <a:spcPct val="10000"/>
              </a:spcBef>
              <a:buClr>
                <a:srgbClr val="FF6600"/>
              </a:buClr>
              <a:buSzPct val="55000"/>
              <a:buFont typeface="Wingdings" panose="05000000000000000000" pitchFamily="2" charset="2"/>
              <a:buChar char="n"/>
            </a:pPr>
            <a:r>
              <a:rPr lang="zh-CN" altLang="en-US" b="1" dirty="0">
                <a:ea typeface="仿宋_GB2312" pitchFamily="49" charset="-122"/>
              </a:rPr>
              <a:t>条件表达式用于</a:t>
            </a:r>
            <a:r>
              <a:rPr lang="zh-CN" altLang="en-US" b="1" dirty="0">
                <a:solidFill>
                  <a:srgbClr val="006600"/>
                </a:solidFill>
                <a:ea typeface="仿宋_GB2312" pitchFamily="49" charset="-122"/>
              </a:rPr>
              <a:t>程序有分支语义</a:t>
            </a:r>
            <a:r>
              <a:rPr lang="zh-CN" altLang="en-US" b="1" dirty="0">
                <a:ea typeface="仿宋_GB2312" pitchFamily="49" charset="-122"/>
              </a:rPr>
              <a:t>的场合。</a:t>
            </a:r>
            <a:endParaRPr lang="zh-CN" altLang="en-US" b="1" dirty="0">
              <a:ea typeface="仿宋_GB2312" pitchFamily="49" charset="-122"/>
            </a:endParaRPr>
          </a:p>
          <a:p>
            <a:pPr>
              <a:lnSpc>
                <a:spcPct val="90000"/>
              </a:lnSpc>
              <a:spcBef>
                <a:spcPct val="10000"/>
              </a:spcBef>
              <a:buClr>
                <a:srgbClr val="FF6600"/>
              </a:buClr>
              <a:buSzPct val="55000"/>
              <a:buFont typeface="Wingdings" panose="05000000000000000000" pitchFamily="2" charset="2"/>
              <a:buChar char="n"/>
            </a:pPr>
            <a:r>
              <a:rPr lang="zh-CN" altLang="en-US" b="1" dirty="0">
                <a:ea typeface="仿宋_GB2312" pitchFamily="49" charset="-122"/>
              </a:rPr>
              <a:t>下例判断两个数是否从小到大排列，如果不是，则交换两个数：</a:t>
            </a:r>
            <a:endParaRPr lang="zh-CN" altLang="en-US" b="1" dirty="0">
              <a:ea typeface="仿宋_GB2312" pitchFamily="49" charset="-122"/>
            </a:endParaRPr>
          </a:p>
          <a:p>
            <a:pPr>
              <a:lnSpc>
                <a:spcPct val="90000"/>
              </a:lnSpc>
              <a:spcBef>
                <a:spcPct val="0"/>
              </a:spcBef>
              <a:buClr>
                <a:srgbClr val="FF6600"/>
              </a:buClr>
              <a:buSzPct val="55000"/>
              <a:buFont typeface="Wingdings" panose="05000000000000000000" pitchFamily="2" charset="2"/>
              <a:buNone/>
            </a:pPr>
            <a:r>
              <a:rPr lang="zh-CN" altLang="en-US" b="1" dirty="0">
                <a:solidFill>
                  <a:srgbClr val="CC0000"/>
                </a:solidFill>
              </a:rPr>
              <a:t>         </a:t>
            </a:r>
            <a:r>
              <a:rPr lang="en-US" altLang="zh-CN" b="1" dirty="0">
                <a:solidFill>
                  <a:srgbClr val="CC0000"/>
                </a:solidFill>
              </a:rPr>
              <a:t>void</a:t>
            </a:r>
            <a:r>
              <a:rPr lang="en-US" altLang="zh-CN" b="1" i="1" dirty="0">
                <a:solidFill>
                  <a:srgbClr val="CC0000"/>
                </a:solidFill>
              </a:rPr>
              <a:t> </a:t>
            </a:r>
            <a:r>
              <a:rPr lang="en-US" altLang="zh-CN" dirty="0" smtClean="0">
                <a:solidFill>
                  <a:srgbClr val="CC0000"/>
                </a:solidFill>
              </a:rPr>
              <a:t>swap</a:t>
            </a:r>
            <a:r>
              <a:rPr lang="en-US" altLang="zh-CN" b="1" dirty="0" smtClean="0">
                <a:solidFill>
                  <a:srgbClr val="CC0000"/>
                </a:solidFill>
              </a:rPr>
              <a:t>(</a:t>
            </a:r>
            <a:r>
              <a:rPr lang="en-US" altLang="zh-CN" b="1" dirty="0" err="1" smtClean="0">
                <a:solidFill>
                  <a:srgbClr val="CC0000"/>
                </a:solidFill>
              </a:rPr>
              <a:t>int</a:t>
            </a:r>
            <a:r>
              <a:rPr lang="en-US" altLang="zh-CN" dirty="0" smtClean="0">
                <a:solidFill>
                  <a:srgbClr val="CC0000"/>
                </a:solidFill>
              </a:rPr>
              <a:t> </a:t>
            </a:r>
            <a:r>
              <a:rPr lang="en-US" altLang="zh-CN" dirty="0">
                <a:solidFill>
                  <a:srgbClr val="CC0000"/>
                </a:solidFill>
              </a:rPr>
              <a:t>x1</a:t>
            </a:r>
            <a:r>
              <a:rPr lang="en-US" altLang="zh-CN" b="1" dirty="0">
                <a:solidFill>
                  <a:srgbClr val="CC0000"/>
                </a:solidFill>
              </a:rPr>
              <a:t>, </a:t>
            </a:r>
            <a:r>
              <a:rPr lang="en-US" altLang="zh-CN" b="1" dirty="0" err="1">
                <a:solidFill>
                  <a:srgbClr val="CC0000"/>
                </a:solidFill>
              </a:rPr>
              <a:t>int</a:t>
            </a:r>
            <a:r>
              <a:rPr lang="en-US" altLang="zh-CN" dirty="0">
                <a:solidFill>
                  <a:srgbClr val="CC0000"/>
                </a:solidFill>
              </a:rPr>
              <a:t> </a:t>
            </a:r>
            <a:r>
              <a:rPr lang="en-US" altLang="zh-CN" dirty="0" smtClean="0">
                <a:solidFill>
                  <a:srgbClr val="CC0000"/>
                </a:solidFill>
              </a:rPr>
              <a:t>x2</a:t>
            </a:r>
            <a:r>
              <a:rPr lang="en-US" altLang="zh-CN" b="1" dirty="0" smtClean="0">
                <a:solidFill>
                  <a:srgbClr val="CC0000"/>
                </a:solidFill>
              </a:rPr>
              <a:t>)</a:t>
            </a:r>
            <a:r>
              <a:rPr lang="en-US" altLang="zh-CN" dirty="0" smtClean="0">
                <a:solidFill>
                  <a:srgbClr val="CC0000"/>
                </a:solidFill>
              </a:rPr>
              <a:t> </a:t>
            </a:r>
            <a:r>
              <a:rPr lang="en-US" altLang="zh-CN" b="1" dirty="0">
                <a:solidFill>
                  <a:srgbClr val="CC0000"/>
                </a:solidFill>
              </a:rPr>
              <a:t>{</a:t>
            </a:r>
            <a:endParaRPr lang="en-US" altLang="zh-CN" b="1" dirty="0">
              <a:solidFill>
                <a:srgbClr val="CC0000"/>
              </a:solidFill>
            </a:endParaRPr>
          </a:p>
          <a:p>
            <a:pPr>
              <a:lnSpc>
                <a:spcPct val="90000"/>
              </a:lnSpc>
              <a:spcBef>
                <a:spcPct val="0"/>
              </a:spcBef>
              <a:buClr>
                <a:srgbClr val="FF6600"/>
              </a:buClr>
              <a:buSzPct val="55000"/>
              <a:buFont typeface="Wingdings" panose="05000000000000000000" pitchFamily="2" charset="2"/>
              <a:buNone/>
            </a:pPr>
            <a:r>
              <a:rPr lang="en-US" altLang="zh-CN" b="1" dirty="0">
                <a:solidFill>
                  <a:srgbClr val="CC0000"/>
                </a:solidFill>
              </a:rPr>
              <a:t>             if (</a:t>
            </a:r>
            <a:r>
              <a:rPr lang="en-US" altLang="zh-CN" dirty="0" smtClean="0">
                <a:solidFill>
                  <a:srgbClr val="CC0000"/>
                </a:solidFill>
              </a:rPr>
              <a:t>x1</a:t>
            </a:r>
            <a:r>
              <a:rPr lang="en-US" altLang="zh-CN" b="1" dirty="0" smtClean="0">
                <a:solidFill>
                  <a:srgbClr val="CC0000"/>
                </a:solidFill>
              </a:rPr>
              <a:t>&gt;</a:t>
            </a:r>
            <a:r>
              <a:rPr lang="en-US" altLang="zh-CN" dirty="0" smtClean="0">
                <a:solidFill>
                  <a:srgbClr val="CC0000"/>
                </a:solidFill>
              </a:rPr>
              <a:t>x2</a:t>
            </a:r>
            <a:r>
              <a:rPr lang="en-US" altLang="zh-CN" b="1" dirty="0">
                <a:solidFill>
                  <a:srgbClr val="CC0000"/>
                </a:solidFill>
              </a:rPr>
              <a:t>)</a:t>
            </a:r>
            <a:r>
              <a:rPr lang="en-US" altLang="zh-CN" dirty="0">
                <a:solidFill>
                  <a:srgbClr val="CC0000"/>
                </a:solidFill>
              </a:rPr>
              <a:t> </a:t>
            </a:r>
            <a:endParaRPr lang="en-US" altLang="zh-CN" dirty="0">
              <a:solidFill>
                <a:srgbClr val="CC0000"/>
              </a:solidFill>
            </a:endParaRPr>
          </a:p>
          <a:p>
            <a:pPr>
              <a:lnSpc>
                <a:spcPct val="90000"/>
              </a:lnSpc>
              <a:spcBef>
                <a:spcPct val="0"/>
              </a:spcBef>
              <a:buClr>
                <a:srgbClr val="FF6600"/>
              </a:buClr>
              <a:buSzPct val="55000"/>
              <a:buFont typeface="Wingdings" panose="05000000000000000000" pitchFamily="2" charset="2"/>
              <a:buNone/>
            </a:pPr>
            <a:r>
              <a:rPr lang="en-US" altLang="zh-CN" b="1" dirty="0">
                <a:solidFill>
                  <a:srgbClr val="CC0000"/>
                </a:solidFill>
              </a:rPr>
              <a:t>            </a:t>
            </a:r>
            <a:r>
              <a:rPr lang="en-US" altLang="zh-CN" b="1" dirty="0" smtClean="0">
                <a:solidFill>
                  <a:srgbClr val="CC0000"/>
                </a:solidFill>
              </a:rPr>
              <a:t> { </a:t>
            </a:r>
            <a:r>
              <a:rPr lang="en-US" altLang="zh-CN" b="1" dirty="0" err="1">
                <a:solidFill>
                  <a:srgbClr val="CC0000"/>
                </a:solidFill>
              </a:rPr>
              <a:t>int</a:t>
            </a:r>
            <a:r>
              <a:rPr lang="en-US" altLang="zh-CN" dirty="0">
                <a:solidFill>
                  <a:srgbClr val="CC0000"/>
                </a:solidFill>
              </a:rPr>
              <a:t> </a:t>
            </a:r>
            <a:r>
              <a:rPr lang="en-US" altLang="zh-CN" dirty="0" smtClean="0">
                <a:solidFill>
                  <a:srgbClr val="CC0000"/>
                </a:solidFill>
              </a:rPr>
              <a:t>temp</a:t>
            </a:r>
            <a:r>
              <a:rPr lang="en-US" altLang="zh-CN" b="1" dirty="0" smtClean="0">
                <a:solidFill>
                  <a:srgbClr val="CC0000"/>
                </a:solidFill>
              </a:rPr>
              <a:t>=</a:t>
            </a:r>
            <a:r>
              <a:rPr lang="en-US" altLang="zh-CN" dirty="0" smtClean="0">
                <a:solidFill>
                  <a:srgbClr val="CC0000"/>
                </a:solidFill>
              </a:rPr>
              <a:t>x1</a:t>
            </a:r>
            <a:r>
              <a:rPr lang="en-US" altLang="zh-CN" b="1" dirty="0">
                <a:solidFill>
                  <a:srgbClr val="CC0000"/>
                </a:solidFill>
              </a:rPr>
              <a:t>;  </a:t>
            </a:r>
            <a:r>
              <a:rPr lang="en-US" altLang="zh-CN" dirty="0" smtClean="0">
                <a:solidFill>
                  <a:srgbClr val="CC0000"/>
                </a:solidFill>
              </a:rPr>
              <a:t>x1</a:t>
            </a:r>
            <a:r>
              <a:rPr lang="en-US" altLang="zh-CN" b="1" dirty="0" smtClean="0">
                <a:solidFill>
                  <a:srgbClr val="CC0000"/>
                </a:solidFill>
              </a:rPr>
              <a:t>=</a:t>
            </a:r>
            <a:r>
              <a:rPr lang="en-US" altLang="zh-CN" dirty="0" smtClean="0">
                <a:solidFill>
                  <a:srgbClr val="CC0000"/>
                </a:solidFill>
              </a:rPr>
              <a:t>x2</a:t>
            </a:r>
            <a:r>
              <a:rPr lang="en-US" altLang="zh-CN" b="1" dirty="0">
                <a:solidFill>
                  <a:srgbClr val="CC0000"/>
                </a:solidFill>
              </a:rPr>
              <a:t>;  </a:t>
            </a:r>
            <a:r>
              <a:rPr lang="en-US" altLang="zh-CN" dirty="0" smtClean="0">
                <a:solidFill>
                  <a:srgbClr val="CC0000"/>
                </a:solidFill>
              </a:rPr>
              <a:t>x2</a:t>
            </a:r>
            <a:r>
              <a:rPr lang="en-US" altLang="zh-CN" b="1" dirty="0" smtClean="0">
                <a:solidFill>
                  <a:srgbClr val="CC0000"/>
                </a:solidFill>
              </a:rPr>
              <a:t>=</a:t>
            </a:r>
            <a:r>
              <a:rPr lang="en-US" altLang="zh-CN" dirty="0" smtClean="0">
                <a:solidFill>
                  <a:srgbClr val="CC0000"/>
                </a:solidFill>
              </a:rPr>
              <a:t>temp</a:t>
            </a:r>
            <a:r>
              <a:rPr lang="en-US" altLang="zh-CN" b="1" dirty="0">
                <a:solidFill>
                  <a:srgbClr val="CC0000"/>
                </a:solidFill>
              </a:rPr>
              <a:t>; }</a:t>
            </a:r>
            <a:endParaRPr lang="en-US" altLang="zh-CN" b="1" dirty="0">
              <a:solidFill>
                <a:srgbClr val="CC0000"/>
              </a:solidFill>
            </a:endParaRPr>
          </a:p>
          <a:p>
            <a:pPr>
              <a:lnSpc>
                <a:spcPct val="90000"/>
              </a:lnSpc>
              <a:spcBef>
                <a:spcPct val="0"/>
              </a:spcBef>
              <a:buClr>
                <a:srgbClr val="FF6600"/>
              </a:buClr>
              <a:buSzPct val="55000"/>
              <a:buFont typeface="Wingdings" panose="05000000000000000000" pitchFamily="2" charset="2"/>
              <a:buNone/>
            </a:pPr>
            <a:r>
              <a:rPr lang="en-US" altLang="zh-CN" b="1" dirty="0">
                <a:solidFill>
                  <a:srgbClr val="CC0000"/>
                </a:solidFill>
              </a:rPr>
              <a:t>         }</a:t>
            </a:r>
            <a:endParaRPr lang="en-US" altLang="zh-CN" b="1" dirty="0"/>
          </a:p>
        </p:txBody>
      </p:sp>
      <p:sp>
        <p:nvSpPr>
          <p:cNvPr id="3" name="灯片编号占位符 2"/>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2642" name="Rectangle 1026"/>
          <p:cNvSpPr>
            <a:spLocks noGrp="1" noChangeArrowheads="1"/>
          </p:cNvSpPr>
          <p:nvPr>
            <p:ph type="title"/>
          </p:nvPr>
        </p:nvSpPr>
        <p:spPr>
          <a:xfrm>
            <a:off x="685800" y="304800"/>
            <a:ext cx="7772400" cy="762000"/>
          </a:xfrm>
        </p:spPr>
        <p:txBody>
          <a:bodyPr/>
          <a:lstStyle/>
          <a:p>
            <a:pPr>
              <a:spcBef>
                <a:spcPts val="1400"/>
              </a:spcBef>
              <a:spcAft>
                <a:spcPts val="1450"/>
              </a:spcAft>
            </a:pPr>
            <a:r>
              <a:rPr lang="en-US" altLang="zh-CN" sz="3600" b="1"/>
              <a:t>Switch </a:t>
            </a:r>
            <a:r>
              <a:rPr lang="zh-CN" altLang="en-US" sz="3600" b="1">
                <a:effectLst>
                  <a:outerShdw blurRad="38100" dist="38100" dir="2700000" algn="tl">
                    <a:srgbClr val="C0C0C0"/>
                  </a:outerShdw>
                </a:effectLst>
                <a:ea typeface="楷体_GB2312" pitchFamily="49" charset="-122"/>
              </a:rPr>
              <a:t>语句 </a:t>
            </a:r>
            <a:r>
              <a:rPr lang="en-US" altLang="zh-CN" sz="3600" b="1">
                <a:effectLst>
                  <a:outerShdw blurRad="38100" dist="38100" dir="2700000" algn="tl">
                    <a:srgbClr val="C0C0C0"/>
                  </a:outerShdw>
                </a:effectLst>
                <a:ea typeface="楷体_GB2312" pitchFamily="49" charset="-122"/>
              </a:rPr>
              <a:t>(</a:t>
            </a:r>
            <a:r>
              <a:rPr lang="zh-CN" altLang="en-US" sz="3600">
                <a:effectLst>
                  <a:outerShdw blurRad="38100" dist="38100" dir="2700000" algn="tl">
                    <a:srgbClr val="C0C0C0"/>
                  </a:outerShdw>
                </a:effectLst>
                <a:ea typeface="隶书" panose="02010509060101010101" charset="-122"/>
              </a:rPr>
              <a:t>多分支选择型</a:t>
            </a:r>
            <a:r>
              <a:rPr lang="en-US" altLang="zh-CN" sz="3600" b="1">
                <a:effectLst>
                  <a:outerShdw blurRad="38100" dist="38100" dir="2700000" algn="tl">
                    <a:srgbClr val="C0C0C0"/>
                  </a:outerShdw>
                </a:effectLst>
                <a:ea typeface="楷体_GB2312" pitchFamily="49" charset="-122"/>
              </a:rPr>
              <a:t>)</a:t>
            </a:r>
            <a:r>
              <a:rPr lang="en-US" altLang="zh-CN" b="1">
                <a:solidFill>
                  <a:schemeClr val="tx1"/>
                </a:solidFill>
              </a:rPr>
              <a:t> </a:t>
            </a:r>
            <a:endParaRPr lang="en-US" altLang="zh-CN" b="1">
              <a:solidFill>
                <a:schemeClr val="tx1"/>
              </a:solidFill>
            </a:endParaRPr>
          </a:p>
        </p:txBody>
      </p:sp>
      <p:sp>
        <p:nvSpPr>
          <p:cNvPr id="752643" name="Rectangle 1027"/>
          <p:cNvSpPr>
            <a:spLocks noGrp="1" noChangeArrowheads="1"/>
          </p:cNvSpPr>
          <p:nvPr>
            <p:ph type="body" idx="1"/>
          </p:nvPr>
        </p:nvSpPr>
        <p:spPr>
          <a:xfrm>
            <a:off x="457200" y="990600"/>
            <a:ext cx="8382000" cy="4114800"/>
          </a:xfrm>
        </p:spPr>
        <p:txBody>
          <a:bodyPr/>
          <a:lstStyle/>
          <a:p>
            <a:pPr>
              <a:buClr>
                <a:srgbClr val="FF6600"/>
              </a:buClr>
              <a:buSzPct val="50000"/>
              <a:buFont typeface="Wingdings" panose="05000000000000000000" pitchFamily="2" charset="2"/>
              <a:buChar char="n"/>
            </a:pPr>
            <a:r>
              <a:rPr lang="en-US" altLang="zh-CN" b="1" dirty="0">
                <a:solidFill>
                  <a:srgbClr val="CC0000"/>
                </a:solidFill>
                <a:ea typeface="仿宋_GB2312" pitchFamily="49" charset="-122"/>
              </a:rPr>
              <a:t>switch</a:t>
            </a:r>
            <a:r>
              <a:rPr lang="zh-CN" altLang="en-US" b="1" dirty="0">
                <a:effectLst>
                  <a:outerShdw blurRad="38100" dist="38100" dir="2700000" algn="tl">
                    <a:srgbClr val="C0C0C0"/>
                  </a:outerShdw>
                </a:effectLst>
                <a:ea typeface="仿宋_GB2312" pitchFamily="49" charset="-122"/>
              </a:rPr>
              <a:t>语句用于有多重选择的</a:t>
            </a:r>
            <a:r>
              <a:rPr lang="zh-CN" altLang="en-US" b="1" dirty="0" smtClean="0">
                <a:effectLst>
                  <a:outerShdw blurRad="38100" dist="38100" dir="2700000" algn="tl">
                    <a:srgbClr val="C0C0C0"/>
                  </a:outerShdw>
                </a:effectLst>
                <a:ea typeface="仿宋_GB2312" pitchFamily="49" charset="-122"/>
              </a:rPr>
              <a:t>场合，形式</a:t>
            </a:r>
            <a:r>
              <a:rPr lang="zh-CN" altLang="en-US" b="1" dirty="0">
                <a:effectLst>
                  <a:outerShdw blurRad="38100" dist="38100" dir="2700000" algn="tl">
                    <a:srgbClr val="C0C0C0"/>
                  </a:outerShdw>
                </a:effectLst>
                <a:ea typeface="仿宋_GB2312" pitchFamily="49" charset="-122"/>
              </a:rPr>
              <a:t>为</a:t>
            </a:r>
            <a:endParaRPr lang="zh-CN" altLang="en-US" dirty="0">
              <a:ea typeface="仿宋_GB2312" pitchFamily="49" charset="-122"/>
            </a:endParaRPr>
          </a:p>
          <a:p>
            <a:pPr>
              <a:spcBef>
                <a:spcPct val="0"/>
              </a:spcBef>
              <a:buClr>
                <a:srgbClr val="FF6600"/>
              </a:buClr>
              <a:buSzPct val="50000"/>
              <a:buFont typeface="Wingdings" panose="05000000000000000000" pitchFamily="2" charset="2"/>
              <a:buNone/>
            </a:pPr>
            <a:r>
              <a:rPr lang="zh-CN" altLang="en-US" b="1" dirty="0">
                <a:solidFill>
                  <a:srgbClr val="CC0000"/>
                </a:solidFill>
                <a:ea typeface="仿宋_GB2312" pitchFamily="49" charset="-122"/>
              </a:rPr>
              <a:t>     </a:t>
            </a:r>
            <a:r>
              <a:rPr lang="en-US" altLang="zh-CN" b="1" dirty="0">
                <a:solidFill>
                  <a:srgbClr val="CC0000"/>
                </a:solidFill>
                <a:ea typeface="仿宋_GB2312" pitchFamily="49" charset="-122"/>
              </a:rPr>
              <a:t>switch</a:t>
            </a:r>
            <a:r>
              <a:rPr lang="en-US" altLang="zh-CN" dirty="0">
                <a:solidFill>
                  <a:srgbClr val="CC0000"/>
                </a:solidFill>
                <a:ea typeface="仿宋_GB2312" pitchFamily="49" charset="-122"/>
              </a:rPr>
              <a:t> </a:t>
            </a:r>
            <a:r>
              <a:rPr lang="en-US" altLang="zh-CN" b="1" dirty="0">
                <a:solidFill>
                  <a:srgbClr val="CC0000"/>
                </a:solidFill>
                <a:ea typeface="仿宋_GB2312" pitchFamily="49" charset="-122"/>
              </a:rPr>
              <a:t>(</a:t>
            </a:r>
            <a:r>
              <a:rPr lang="zh-CN" altLang="en-US" dirty="0">
                <a:solidFill>
                  <a:srgbClr val="CC0000"/>
                </a:solidFill>
                <a:ea typeface="隶书" panose="02010509060101010101" charset="-122"/>
              </a:rPr>
              <a:t>表达式</a:t>
            </a:r>
            <a:r>
              <a:rPr lang="en-US" altLang="zh-CN" b="1" dirty="0">
                <a:solidFill>
                  <a:srgbClr val="CC0000"/>
                </a:solidFill>
                <a:ea typeface="仿宋_GB2312" pitchFamily="49" charset="-122"/>
              </a:rPr>
              <a:t>)</a:t>
            </a:r>
            <a:r>
              <a:rPr lang="en-US" altLang="zh-CN" dirty="0">
                <a:solidFill>
                  <a:srgbClr val="CC0000"/>
                </a:solidFill>
                <a:ea typeface="仿宋_GB2312" pitchFamily="49" charset="-122"/>
              </a:rPr>
              <a:t> </a:t>
            </a:r>
            <a:r>
              <a:rPr lang="en-US" altLang="zh-CN" b="1" dirty="0">
                <a:solidFill>
                  <a:srgbClr val="CC0000"/>
                </a:solidFill>
                <a:ea typeface="仿宋_GB2312" pitchFamily="49" charset="-122"/>
              </a:rPr>
              <a:t>{</a:t>
            </a:r>
            <a:endParaRPr lang="en-US" altLang="zh-CN" dirty="0">
              <a:solidFill>
                <a:srgbClr val="CC0000"/>
              </a:solidFill>
              <a:ea typeface="仿宋_GB2312" pitchFamily="49" charset="-122"/>
            </a:endParaRPr>
          </a:p>
          <a:p>
            <a:pPr>
              <a:spcBef>
                <a:spcPct val="0"/>
              </a:spcBef>
              <a:buClr>
                <a:srgbClr val="FF6600"/>
              </a:buClr>
              <a:buSzPct val="50000"/>
              <a:buFont typeface="Wingdings" panose="05000000000000000000" pitchFamily="2" charset="2"/>
              <a:buNone/>
            </a:pPr>
            <a:r>
              <a:rPr lang="en-US" altLang="zh-CN" b="1" dirty="0">
                <a:solidFill>
                  <a:srgbClr val="CC0000"/>
                </a:solidFill>
                <a:ea typeface="仿宋_GB2312" pitchFamily="49" charset="-122"/>
              </a:rPr>
              <a:t>        case </a:t>
            </a:r>
            <a:r>
              <a:rPr lang="zh-CN" altLang="en-US" dirty="0">
                <a:solidFill>
                  <a:srgbClr val="CC0000"/>
                </a:solidFill>
                <a:ea typeface="隶书" panose="02010509060101010101" charset="-122"/>
              </a:rPr>
              <a:t>值</a:t>
            </a:r>
            <a:r>
              <a:rPr lang="en-US" altLang="zh-CN" b="1" dirty="0">
                <a:solidFill>
                  <a:srgbClr val="CC0000"/>
                </a:solidFill>
                <a:ea typeface="仿宋_GB2312" pitchFamily="49" charset="-122"/>
              </a:rPr>
              <a:t>1:   </a:t>
            </a:r>
            <a:r>
              <a:rPr lang="zh-CN" altLang="en-US" dirty="0">
                <a:solidFill>
                  <a:srgbClr val="CC0000"/>
                </a:solidFill>
                <a:ea typeface="隶书" panose="02010509060101010101" charset="-122"/>
              </a:rPr>
              <a:t>语句组</a:t>
            </a:r>
            <a:r>
              <a:rPr lang="en-US" altLang="zh-CN" b="1" dirty="0">
                <a:solidFill>
                  <a:srgbClr val="CC0000"/>
                </a:solidFill>
                <a:ea typeface="仿宋_GB2312" pitchFamily="49" charset="-122"/>
              </a:rPr>
              <a:t>;  break;</a:t>
            </a:r>
            <a:r>
              <a:rPr lang="en-US" altLang="zh-CN" dirty="0">
                <a:solidFill>
                  <a:srgbClr val="CC0000"/>
                </a:solidFill>
                <a:ea typeface="仿宋_GB2312" pitchFamily="49" charset="-122"/>
              </a:rPr>
              <a:t>	 </a:t>
            </a:r>
            <a:r>
              <a:rPr lang="en-US" altLang="zh-CN" dirty="0">
                <a:solidFill>
                  <a:schemeClr val="accent4">
                    <a:lumMod val="60000"/>
                    <a:lumOff val="40000"/>
                  </a:schemeClr>
                </a:solidFill>
                <a:ea typeface="仿宋_GB2312" pitchFamily="49" charset="-122"/>
              </a:rPr>
              <a:t>//break</a:t>
            </a:r>
            <a:r>
              <a:rPr lang="zh-CN" altLang="en-US" dirty="0">
                <a:solidFill>
                  <a:schemeClr val="accent4">
                    <a:lumMod val="60000"/>
                    <a:lumOff val="40000"/>
                  </a:schemeClr>
                </a:solidFill>
                <a:ea typeface="隶书" panose="02010509060101010101" charset="-122"/>
              </a:rPr>
              <a:t>可没有</a:t>
            </a:r>
            <a:endParaRPr lang="zh-CN" altLang="en-US" dirty="0">
              <a:solidFill>
                <a:schemeClr val="accent4">
                  <a:lumMod val="60000"/>
                  <a:lumOff val="40000"/>
                </a:schemeClr>
              </a:solidFill>
              <a:ea typeface="仿宋_GB2312" pitchFamily="49" charset="-122"/>
            </a:endParaRPr>
          </a:p>
          <a:p>
            <a:pPr>
              <a:spcBef>
                <a:spcPct val="0"/>
              </a:spcBef>
              <a:buClr>
                <a:srgbClr val="FF6600"/>
              </a:buClr>
              <a:buSzPct val="50000"/>
              <a:buFont typeface="Wingdings" panose="05000000000000000000" pitchFamily="2" charset="2"/>
              <a:buNone/>
            </a:pPr>
            <a:r>
              <a:rPr lang="zh-CN" altLang="en-US" b="1" dirty="0">
                <a:solidFill>
                  <a:srgbClr val="CC0000"/>
                </a:solidFill>
                <a:ea typeface="仿宋_GB2312" pitchFamily="49" charset="-122"/>
              </a:rPr>
              <a:t>        </a:t>
            </a:r>
            <a:r>
              <a:rPr lang="en-US" altLang="zh-CN" b="1" dirty="0">
                <a:solidFill>
                  <a:srgbClr val="CC0000"/>
                </a:solidFill>
                <a:ea typeface="仿宋_GB2312" pitchFamily="49" charset="-122"/>
              </a:rPr>
              <a:t>case </a:t>
            </a:r>
            <a:r>
              <a:rPr lang="zh-CN" altLang="en-US" dirty="0">
                <a:solidFill>
                  <a:srgbClr val="CC0000"/>
                </a:solidFill>
                <a:ea typeface="隶书" panose="02010509060101010101" charset="-122"/>
              </a:rPr>
              <a:t>值</a:t>
            </a:r>
            <a:r>
              <a:rPr lang="en-US" altLang="zh-CN" b="1" dirty="0">
                <a:solidFill>
                  <a:srgbClr val="CC0000"/>
                </a:solidFill>
                <a:ea typeface="仿宋_GB2312" pitchFamily="49" charset="-122"/>
              </a:rPr>
              <a:t>2:   </a:t>
            </a:r>
            <a:r>
              <a:rPr lang="zh-CN" altLang="en-US" dirty="0">
                <a:solidFill>
                  <a:srgbClr val="CC0000"/>
                </a:solidFill>
                <a:ea typeface="隶书" panose="02010509060101010101" charset="-122"/>
              </a:rPr>
              <a:t>语句组</a:t>
            </a:r>
            <a:r>
              <a:rPr lang="en-US" altLang="zh-CN" b="1" dirty="0">
                <a:solidFill>
                  <a:srgbClr val="CC0000"/>
                </a:solidFill>
                <a:ea typeface="仿宋_GB2312" pitchFamily="49" charset="-122"/>
              </a:rPr>
              <a:t>;  break;</a:t>
            </a:r>
            <a:r>
              <a:rPr lang="en-US" altLang="zh-CN" dirty="0">
                <a:solidFill>
                  <a:srgbClr val="CC0000"/>
                </a:solidFill>
                <a:ea typeface="仿宋_GB2312" pitchFamily="49" charset="-122"/>
              </a:rPr>
              <a:t>	 </a:t>
            </a:r>
            <a:r>
              <a:rPr lang="en-US" altLang="zh-CN" dirty="0">
                <a:solidFill>
                  <a:schemeClr val="accent4">
                    <a:lumMod val="60000"/>
                    <a:lumOff val="40000"/>
                  </a:schemeClr>
                </a:solidFill>
                <a:ea typeface="仿宋_GB2312" pitchFamily="49" charset="-122"/>
              </a:rPr>
              <a:t>//break</a:t>
            </a:r>
            <a:r>
              <a:rPr lang="zh-CN" altLang="en-US" dirty="0">
                <a:solidFill>
                  <a:schemeClr val="accent4">
                    <a:lumMod val="60000"/>
                    <a:lumOff val="40000"/>
                  </a:schemeClr>
                </a:solidFill>
                <a:ea typeface="隶书" panose="02010509060101010101" charset="-122"/>
              </a:rPr>
              <a:t>可没有</a:t>
            </a:r>
            <a:endParaRPr lang="zh-CN" altLang="en-US" dirty="0">
              <a:solidFill>
                <a:schemeClr val="accent4">
                  <a:lumMod val="60000"/>
                  <a:lumOff val="40000"/>
                </a:schemeClr>
              </a:solidFill>
              <a:ea typeface="仿宋_GB2312" pitchFamily="49" charset="-122"/>
            </a:endParaRPr>
          </a:p>
          <a:p>
            <a:pPr>
              <a:spcBef>
                <a:spcPct val="0"/>
              </a:spcBef>
              <a:buClr>
                <a:srgbClr val="FF6600"/>
              </a:buClr>
              <a:buSzPct val="50000"/>
              <a:buFont typeface="Wingdings" panose="05000000000000000000" pitchFamily="2" charset="2"/>
              <a:buNone/>
            </a:pPr>
            <a:r>
              <a:rPr lang="zh-CN" altLang="en-US" dirty="0">
                <a:solidFill>
                  <a:srgbClr val="CC0000"/>
                </a:solidFill>
                <a:ea typeface="仿宋_GB2312" pitchFamily="49" charset="-122"/>
              </a:rPr>
              <a:t>        </a:t>
            </a:r>
            <a:r>
              <a:rPr lang="en-US" altLang="zh-CN" dirty="0">
                <a:solidFill>
                  <a:srgbClr val="CC0000"/>
                </a:solidFill>
                <a:ea typeface="仿宋_GB2312" pitchFamily="49" charset="-122"/>
              </a:rPr>
              <a:t>……</a:t>
            </a:r>
            <a:endParaRPr lang="en-US" altLang="zh-CN" dirty="0">
              <a:solidFill>
                <a:srgbClr val="CC0000"/>
              </a:solidFill>
              <a:ea typeface="仿宋_GB2312" pitchFamily="49" charset="-122"/>
            </a:endParaRPr>
          </a:p>
          <a:p>
            <a:pPr>
              <a:spcBef>
                <a:spcPct val="0"/>
              </a:spcBef>
              <a:buClr>
                <a:srgbClr val="FF6600"/>
              </a:buClr>
              <a:buSzPct val="50000"/>
              <a:buFont typeface="Wingdings" panose="05000000000000000000" pitchFamily="2" charset="2"/>
              <a:buNone/>
            </a:pPr>
            <a:r>
              <a:rPr lang="en-US" altLang="zh-CN" dirty="0">
                <a:solidFill>
                  <a:srgbClr val="CC0000"/>
                </a:solidFill>
                <a:ea typeface="仿宋_GB2312" pitchFamily="49" charset="-122"/>
              </a:rPr>
              <a:t>        </a:t>
            </a:r>
            <a:r>
              <a:rPr lang="en-US" altLang="zh-CN" b="1" dirty="0">
                <a:solidFill>
                  <a:srgbClr val="CC0000"/>
                </a:solidFill>
                <a:ea typeface="仿宋_GB2312" pitchFamily="49" charset="-122"/>
              </a:rPr>
              <a:t>case</a:t>
            </a:r>
            <a:r>
              <a:rPr lang="en-US" altLang="zh-CN" dirty="0">
                <a:solidFill>
                  <a:srgbClr val="CC0000"/>
                </a:solidFill>
                <a:ea typeface="仿宋_GB2312" pitchFamily="49" charset="-122"/>
              </a:rPr>
              <a:t> </a:t>
            </a:r>
            <a:r>
              <a:rPr lang="zh-CN" altLang="en-US" dirty="0">
                <a:solidFill>
                  <a:srgbClr val="CC0000"/>
                </a:solidFill>
                <a:ea typeface="隶书" panose="02010509060101010101" charset="-122"/>
              </a:rPr>
              <a:t>值</a:t>
            </a:r>
            <a:r>
              <a:rPr lang="en-US" altLang="zh-CN" b="1" dirty="0">
                <a:solidFill>
                  <a:srgbClr val="CC0000"/>
                </a:solidFill>
                <a:ea typeface="仿宋_GB2312" pitchFamily="49" charset="-122"/>
              </a:rPr>
              <a:t>n:   </a:t>
            </a:r>
            <a:r>
              <a:rPr lang="zh-CN" altLang="en-US" dirty="0">
                <a:solidFill>
                  <a:srgbClr val="CC0000"/>
                </a:solidFill>
                <a:ea typeface="隶书" panose="02010509060101010101" charset="-122"/>
              </a:rPr>
              <a:t>语句组</a:t>
            </a:r>
            <a:r>
              <a:rPr lang="en-US" altLang="zh-CN" b="1" dirty="0">
                <a:solidFill>
                  <a:srgbClr val="CC0000"/>
                </a:solidFill>
                <a:ea typeface="仿宋_GB2312" pitchFamily="49" charset="-122"/>
              </a:rPr>
              <a:t>;  break;</a:t>
            </a:r>
            <a:r>
              <a:rPr lang="en-US" altLang="zh-CN" dirty="0">
                <a:solidFill>
                  <a:srgbClr val="CC0000"/>
                </a:solidFill>
                <a:ea typeface="仿宋_GB2312" pitchFamily="49" charset="-122"/>
              </a:rPr>
              <a:t>	 </a:t>
            </a:r>
            <a:r>
              <a:rPr lang="en-US" altLang="zh-CN" dirty="0">
                <a:solidFill>
                  <a:schemeClr val="accent4">
                    <a:lumMod val="60000"/>
                    <a:lumOff val="40000"/>
                  </a:schemeClr>
                </a:solidFill>
                <a:ea typeface="仿宋_GB2312" pitchFamily="49" charset="-122"/>
              </a:rPr>
              <a:t>//break</a:t>
            </a:r>
            <a:r>
              <a:rPr lang="zh-CN" altLang="en-US" dirty="0">
                <a:solidFill>
                  <a:schemeClr val="accent4">
                    <a:lumMod val="60000"/>
                    <a:lumOff val="40000"/>
                  </a:schemeClr>
                </a:solidFill>
                <a:ea typeface="隶书" panose="02010509060101010101" charset="-122"/>
              </a:rPr>
              <a:t>可没有</a:t>
            </a:r>
            <a:endParaRPr lang="zh-CN" altLang="en-US" dirty="0">
              <a:solidFill>
                <a:schemeClr val="accent4">
                  <a:lumMod val="60000"/>
                  <a:lumOff val="40000"/>
                </a:schemeClr>
              </a:solidFill>
              <a:ea typeface="仿宋_GB2312" pitchFamily="49" charset="-122"/>
            </a:endParaRPr>
          </a:p>
          <a:p>
            <a:pPr>
              <a:spcBef>
                <a:spcPct val="0"/>
              </a:spcBef>
              <a:buClr>
                <a:srgbClr val="FF6600"/>
              </a:buClr>
              <a:buSzPct val="50000"/>
              <a:buFont typeface="Wingdings" panose="05000000000000000000" pitchFamily="2" charset="2"/>
              <a:buNone/>
            </a:pPr>
            <a:r>
              <a:rPr lang="zh-CN" altLang="en-US" b="1" dirty="0">
                <a:solidFill>
                  <a:srgbClr val="CC0000"/>
                </a:solidFill>
                <a:ea typeface="仿宋_GB2312" pitchFamily="49" charset="-122"/>
              </a:rPr>
              <a:t>        </a:t>
            </a:r>
            <a:r>
              <a:rPr lang="en-US" altLang="zh-CN" b="1" dirty="0">
                <a:solidFill>
                  <a:srgbClr val="CC0000"/>
                </a:solidFill>
                <a:ea typeface="仿宋_GB2312" pitchFamily="49" charset="-122"/>
              </a:rPr>
              <a:t>default:   </a:t>
            </a:r>
            <a:r>
              <a:rPr lang="zh-CN" altLang="en-US" dirty="0">
                <a:solidFill>
                  <a:srgbClr val="CC0000"/>
                </a:solidFill>
                <a:ea typeface="隶书" panose="02010509060101010101" charset="-122"/>
              </a:rPr>
              <a:t>语句组</a:t>
            </a:r>
            <a:r>
              <a:rPr lang="en-US" altLang="zh-CN" b="1" dirty="0">
                <a:solidFill>
                  <a:srgbClr val="CC0000"/>
                </a:solidFill>
                <a:ea typeface="仿宋_GB2312" pitchFamily="49" charset="-122"/>
              </a:rPr>
              <a:t>;</a:t>
            </a:r>
            <a:endParaRPr lang="en-US" altLang="zh-CN" b="1" dirty="0">
              <a:solidFill>
                <a:srgbClr val="CC0000"/>
              </a:solidFill>
              <a:ea typeface="仿宋_GB2312" pitchFamily="49" charset="-122"/>
            </a:endParaRPr>
          </a:p>
          <a:p>
            <a:pPr>
              <a:spcBef>
                <a:spcPct val="0"/>
              </a:spcBef>
              <a:buClr>
                <a:srgbClr val="FF6600"/>
              </a:buClr>
              <a:buSzPct val="50000"/>
              <a:buFont typeface="Wingdings" panose="05000000000000000000" pitchFamily="2" charset="2"/>
              <a:buNone/>
            </a:pPr>
            <a:r>
              <a:rPr lang="en-US" altLang="zh-CN" b="1" dirty="0">
                <a:solidFill>
                  <a:srgbClr val="CC0000"/>
                </a:solidFill>
                <a:ea typeface="仿宋_GB2312" pitchFamily="49" charset="-122"/>
              </a:rPr>
              <a:t>    };</a:t>
            </a:r>
            <a:endParaRPr lang="en-US" altLang="zh-CN" b="1" dirty="0">
              <a:solidFill>
                <a:srgbClr val="CC0000"/>
              </a:solidFill>
              <a:ea typeface="仿宋_GB2312" pitchFamily="49" charset="-122"/>
            </a:endParaRPr>
          </a:p>
          <a:p>
            <a:pPr>
              <a:buClr>
                <a:srgbClr val="FF6600"/>
              </a:buClr>
              <a:buSzPct val="50000"/>
              <a:buFont typeface="Wingdings" panose="05000000000000000000" pitchFamily="2" charset="2"/>
              <a:buChar char="n"/>
            </a:pPr>
            <a:r>
              <a:rPr lang="zh-CN" altLang="en-US" b="1" dirty="0">
                <a:ea typeface="仿宋_GB2312" pitchFamily="49" charset="-122"/>
              </a:rPr>
              <a:t>注意</a:t>
            </a:r>
            <a:r>
              <a:rPr lang="en-US" altLang="zh-CN" b="1" dirty="0">
                <a:solidFill>
                  <a:srgbClr val="CC0000"/>
                </a:solidFill>
                <a:ea typeface="仿宋_GB2312" pitchFamily="49" charset="-122"/>
              </a:rPr>
              <a:t>case</a:t>
            </a:r>
            <a:r>
              <a:rPr lang="zh-CN" altLang="en-US" b="1" dirty="0">
                <a:ea typeface="仿宋_GB2312" pitchFamily="49" charset="-122"/>
              </a:rPr>
              <a:t>后的数值必须是一个整型的常量表达式，且任意两个选择项不能相等。</a:t>
            </a:r>
            <a:endParaRPr lang="zh-CN" altLang="en-US" dirty="0">
              <a:ea typeface="仿宋_GB2312" pitchFamily="49" charset="-122"/>
            </a:endParaRPr>
          </a:p>
        </p:txBody>
      </p:sp>
      <p:sp>
        <p:nvSpPr>
          <p:cNvPr id="4" name="灯片编号占位符 3"/>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03" name="Rectangle 2051"/>
          <p:cNvSpPr>
            <a:spLocks noGrp="1" noChangeArrowheads="1"/>
          </p:cNvSpPr>
          <p:nvPr>
            <p:ph type="body" idx="1"/>
          </p:nvPr>
        </p:nvSpPr>
        <p:spPr>
          <a:xfrm>
            <a:off x="539750" y="908050"/>
            <a:ext cx="8001000" cy="4114800"/>
          </a:xfrm>
        </p:spPr>
        <p:txBody>
          <a:bodyPr/>
          <a:lstStyle/>
          <a:p>
            <a:pPr algn="just">
              <a:buClr>
                <a:srgbClr val="FF6600"/>
              </a:buClr>
              <a:buSzPct val="55000"/>
              <a:buFont typeface="Wingdings" panose="05000000000000000000" pitchFamily="2" charset="2"/>
              <a:buChar char="n"/>
            </a:pPr>
            <a:r>
              <a:rPr lang="zh-CN" altLang="en-US" sz="2800" b="1" dirty="0">
                <a:ea typeface="仿宋_GB2312" pitchFamily="49" charset="-122"/>
              </a:rPr>
              <a:t>当</a:t>
            </a:r>
            <a:r>
              <a:rPr lang="en-US" altLang="zh-CN" sz="2800" b="1" dirty="0">
                <a:solidFill>
                  <a:srgbClr val="CC0000"/>
                </a:solidFill>
                <a:ea typeface="仿宋_GB2312" pitchFamily="49" charset="-122"/>
              </a:rPr>
              <a:t>switch</a:t>
            </a:r>
            <a:r>
              <a:rPr lang="zh-CN" altLang="en-US" sz="2800" b="1" dirty="0">
                <a:ea typeface="仿宋_GB2312" pitchFamily="49" charset="-122"/>
              </a:rPr>
              <a:t>语句执行</a:t>
            </a:r>
            <a:r>
              <a:rPr lang="zh-CN" altLang="en-US" sz="2800" b="1" dirty="0" smtClean="0">
                <a:ea typeface="仿宋_GB2312" pitchFamily="49" charset="-122"/>
              </a:rPr>
              <a:t>时，先</a:t>
            </a:r>
            <a:r>
              <a:rPr lang="zh-CN" altLang="en-US" sz="2800" b="1" dirty="0">
                <a:ea typeface="仿宋_GB2312" pitchFamily="49" charset="-122"/>
              </a:rPr>
              <a:t>计算其后的表达式</a:t>
            </a:r>
            <a:r>
              <a:rPr lang="zh-CN" altLang="en-US" sz="2800" b="1" dirty="0" smtClean="0">
                <a:ea typeface="仿宋_GB2312" pitchFamily="49" charset="-122"/>
              </a:rPr>
              <a:t>值，将</a:t>
            </a:r>
            <a:r>
              <a:rPr lang="zh-CN" altLang="en-US" sz="2800" b="1" dirty="0">
                <a:ea typeface="仿宋_GB2312" pitchFamily="49" charset="-122"/>
              </a:rPr>
              <a:t>表达式的值与后面各 </a:t>
            </a:r>
            <a:r>
              <a:rPr lang="en-US" altLang="zh-CN" sz="2800" b="1" dirty="0">
                <a:solidFill>
                  <a:srgbClr val="CC0000"/>
                </a:solidFill>
                <a:ea typeface="仿宋_GB2312" pitchFamily="49" charset="-122"/>
              </a:rPr>
              <a:t>case </a:t>
            </a:r>
            <a:r>
              <a:rPr lang="zh-CN" altLang="en-US" sz="2800" b="1" dirty="0">
                <a:ea typeface="仿宋_GB2312" pitchFamily="49" charset="-122"/>
              </a:rPr>
              <a:t>关键字后所跟选择常量依次比较。</a:t>
            </a:r>
            <a:endParaRPr lang="zh-CN" altLang="en-US" sz="2800" b="1" dirty="0">
              <a:ea typeface="仿宋_GB2312" pitchFamily="49" charset="-122"/>
            </a:endParaRPr>
          </a:p>
          <a:p>
            <a:pPr algn="just">
              <a:buClr>
                <a:srgbClr val="FF6600"/>
              </a:buClr>
              <a:buSzPct val="55000"/>
              <a:buFont typeface="Wingdings" panose="05000000000000000000" pitchFamily="2" charset="2"/>
              <a:buChar char="n"/>
            </a:pPr>
            <a:endParaRPr lang="en-US" altLang="zh-CN" sz="2800" b="1" dirty="0" smtClean="0">
              <a:ea typeface="仿宋_GB2312" pitchFamily="49" charset="-122"/>
            </a:endParaRPr>
          </a:p>
          <a:p>
            <a:pPr algn="just">
              <a:buClr>
                <a:srgbClr val="FF6600"/>
              </a:buClr>
              <a:buSzPct val="55000"/>
              <a:buFont typeface="Wingdings" panose="05000000000000000000" pitchFamily="2" charset="2"/>
              <a:buChar char="n"/>
            </a:pPr>
            <a:r>
              <a:rPr lang="zh-CN" altLang="en-US" sz="2800" b="1" dirty="0" smtClean="0">
                <a:ea typeface="仿宋_GB2312" pitchFamily="49" charset="-122"/>
              </a:rPr>
              <a:t>如果</a:t>
            </a:r>
            <a:r>
              <a:rPr lang="zh-CN" altLang="en-US" sz="2800" b="1" dirty="0">
                <a:ea typeface="仿宋_GB2312" pitchFamily="49" charset="-122"/>
              </a:rPr>
              <a:t>与某一选择常量相等，则执行其冒号后跟的语句。如果和任何选择常量都</a:t>
            </a:r>
            <a:r>
              <a:rPr lang="zh-CN" altLang="en-US" sz="2800" b="1" dirty="0" smtClean="0">
                <a:ea typeface="仿宋_GB2312" pitchFamily="49" charset="-122"/>
              </a:rPr>
              <a:t>不等，则</a:t>
            </a:r>
            <a:r>
              <a:rPr lang="zh-CN" altLang="en-US" sz="2800" b="1" dirty="0">
                <a:ea typeface="仿宋_GB2312" pitchFamily="49" charset="-122"/>
              </a:rPr>
              <a:t>执行 </a:t>
            </a:r>
            <a:r>
              <a:rPr lang="en-US" altLang="zh-CN" sz="2800" b="1" dirty="0">
                <a:solidFill>
                  <a:srgbClr val="CC0000"/>
                </a:solidFill>
                <a:ea typeface="仿宋_GB2312" pitchFamily="49" charset="-122"/>
              </a:rPr>
              <a:t>default </a:t>
            </a:r>
            <a:r>
              <a:rPr lang="zh-CN" altLang="en-US" sz="2800" b="1" dirty="0">
                <a:ea typeface="仿宋_GB2312" pitchFamily="49" charset="-122"/>
              </a:rPr>
              <a:t>子句后的</a:t>
            </a:r>
            <a:r>
              <a:rPr lang="zh-CN" altLang="en-US" sz="2800" b="1" dirty="0" smtClean="0">
                <a:ea typeface="仿宋_GB2312" pitchFamily="49" charset="-122"/>
              </a:rPr>
              <a:t>语句（如果 </a:t>
            </a:r>
            <a:r>
              <a:rPr lang="en-US" altLang="zh-CN" sz="2800" b="1" dirty="0">
                <a:solidFill>
                  <a:srgbClr val="CC0000"/>
                </a:solidFill>
                <a:ea typeface="仿宋_GB2312" pitchFamily="49" charset="-122"/>
              </a:rPr>
              <a:t>default</a:t>
            </a:r>
            <a:r>
              <a:rPr lang="zh-CN" altLang="en-US" sz="2800" b="1" dirty="0">
                <a:ea typeface="仿宋_GB2312" pitchFamily="49" charset="-122"/>
              </a:rPr>
              <a:t>子句</a:t>
            </a:r>
            <a:r>
              <a:rPr lang="zh-CN" altLang="en-US" sz="2800" b="1" dirty="0" smtClean="0">
                <a:ea typeface="仿宋_GB2312" pitchFamily="49" charset="-122"/>
              </a:rPr>
              <a:t>存在）或</a:t>
            </a:r>
            <a:r>
              <a:rPr lang="zh-CN" altLang="en-US" sz="2800" b="1" dirty="0">
                <a:ea typeface="仿宋_GB2312" pitchFamily="49" charset="-122"/>
              </a:rPr>
              <a:t>什么也不</a:t>
            </a:r>
            <a:r>
              <a:rPr lang="zh-CN" altLang="en-US" sz="2800" b="1" dirty="0" smtClean="0">
                <a:ea typeface="仿宋_GB2312" pitchFamily="49" charset="-122"/>
              </a:rPr>
              <a:t>做（如果 </a:t>
            </a:r>
            <a:r>
              <a:rPr lang="en-US" altLang="zh-CN" sz="2800" b="1" dirty="0">
                <a:solidFill>
                  <a:srgbClr val="CC0000"/>
                </a:solidFill>
                <a:ea typeface="仿宋_GB2312" pitchFamily="49" charset="-122"/>
              </a:rPr>
              <a:t>default</a:t>
            </a:r>
            <a:r>
              <a:rPr lang="en-US" altLang="zh-CN" sz="2800" b="1" dirty="0">
                <a:ea typeface="仿宋_GB2312" pitchFamily="49" charset="-122"/>
              </a:rPr>
              <a:t> </a:t>
            </a:r>
            <a:r>
              <a:rPr lang="zh-CN" altLang="en-US" sz="2800" b="1" dirty="0">
                <a:ea typeface="仿宋_GB2312" pitchFamily="49" charset="-122"/>
              </a:rPr>
              <a:t>子句不</a:t>
            </a:r>
            <a:r>
              <a:rPr lang="zh-CN" altLang="en-US" sz="2800" b="1" dirty="0" smtClean="0">
                <a:ea typeface="仿宋_GB2312" pitchFamily="49" charset="-122"/>
              </a:rPr>
              <a:t>存在）。</a:t>
            </a:r>
            <a:endParaRPr lang="zh-CN" altLang="en-US" sz="2800" b="1" dirty="0">
              <a:ea typeface="仿宋_GB2312" pitchFamily="49" charset="-122"/>
            </a:endParaRPr>
          </a:p>
          <a:p>
            <a:pPr algn="just">
              <a:buClr>
                <a:srgbClr val="FF6600"/>
              </a:buClr>
              <a:buSzPct val="55000"/>
              <a:buFont typeface="Wingdings" panose="05000000000000000000" pitchFamily="2" charset="2"/>
              <a:buChar char="n"/>
            </a:pPr>
            <a:endParaRPr lang="en-US" altLang="zh-CN" sz="2800" b="1" dirty="0" smtClean="0">
              <a:ea typeface="仿宋_GB2312" pitchFamily="49" charset="-122"/>
            </a:endParaRPr>
          </a:p>
          <a:p>
            <a:pPr algn="just">
              <a:buClr>
                <a:srgbClr val="FF6600"/>
              </a:buClr>
              <a:buSzPct val="55000"/>
              <a:buFont typeface="Wingdings" panose="05000000000000000000" pitchFamily="2" charset="2"/>
              <a:buChar char="n"/>
            </a:pPr>
            <a:r>
              <a:rPr lang="zh-CN" altLang="en-US" sz="2800" b="1" dirty="0" smtClean="0">
                <a:ea typeface="仿宋_GB2312" pitchFamily="49" charset="-122"/>
              </a:rPr>
              <a:t>每个</a:t>
            </a:r>
            <a:r>
              <a:rPr lang="en-US" altLang="zh-CN" sz="2800" b="1" dirty="0">
                <a:solidFill>
                  <a:srgbClr val="CC0000"/>
                </a:solidFill>
                <a:ea typeface="仿宋_GB2312" pitchFamily="49" charset="-122"/>
              </a:rPr>
              <a:t>case</a:t>
            </a:r>
            <a:r>
              <a:rPr lang="zh-CN" altLang="en-US" sz="2800" b="1" dirty="0">
                <a:ea typeface="仿宋_GB2312" pitchFamily="49" charset="-122"/>
              </a:rPr>
              <a:t>子句都以</a:t>
            </a:r>
            <a:r>
              <a:rPr lang="en-US" altLang="zh-CN" sz="2800" b="1" dirty="0">
                <a:solidFill>
                  <a:srgbClr val="CC0000"/>
                </a:solidFill>
                <a:ea typeface="仿宋_GB2312" pitchFamily="49" charset="-122"/>
              </a:rPr>
              <a:t>break</a:t>
            </a:r>
            <a:r>
              <a:rPr lang="zh-CN" altLang="en-US" sz="2800" b="1" dirty="0">
                <a:ea typeface="仿宋_GB2312" pitchFamily="49" charset="-122"/>
              </a:rPr>
              <a:t>语句结束。</a:t>
            </a:r>
            <a:r>
              <a:rPr lang="en-US" altLang="zh-CN" sz="2800" b="1" dirty="0">
                <a:solidFill>
                  <a:srgbClr val="CC0000"/>
                </a:solidFill>
                <a:ea typeface="仿宋_GB2312" pitchFamily="49" charset="-122"/>
              </a:rPr>
              <a:t>break</a:t>
            </a:r>
            <a:r>
              <a:rPr lang="zh-CN" altLang="en-US" sz="2800" b="1" dirty="0">
                <a:ea typeface="仿宋_GB2312" pitchFamily="49" charset="-122"/>
              </a:rPr>
              <a:t>子句的作用是终止当前</a:t>
            </a:r>
            <a:r>
              <a:rPr lang="en-US" altLang="zh-CN" sz="2800" b="1" dirty="0">
                <a:solidFill>
                  <a:srgbClr val="CC0000"/>
                </a:solidFill>
                <a:ea typeface="仿宋_GB2312" pitchFamily="49" charset="-122"/>
              </a:rPr>
              <a:t>switch</a:t>
            </a:r>
            <a:r>
              <a:rPr lang="zh-CN" altLang="en-US" sz="2800" b="1" dirty="0">
                <a:ea typeface="仿宋_GB2312" pitchFamily="49" charset="-122"/>
              </a:rPr>
              <a:t>语句的执行。</a:t>
            </a:r>
            <a:endParaRPr lang="zh-CN" altLang="en-US" sz="2800" dirty="0"/>
          </a:p>
        </p:txBody>
      </p:sp>
      <p:sp>
        <p:nvSpPr>
          <p:cNvPr id="3" name="灯片编号占位符 2"/>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083" name="Rectangle 2051"/>
          <p:cNvSpPr>
            <a:spLocks noGrp="1" noChangeArrowheads="1"/>
          </p:cNvSpPr>
          <p:nvPr>
            <p:ph type="body" idx="1"/>
          </p:nvPr>
        </p:nvSpPr>
        <p:spPr>
          <a:xfrm>
            <a:off x="685800" y="609600"/>
            <a:ext cx="7924800" cy="4114800"/>
          </a:xfrm>
        </p:spPr>
        <p:txBody>
          <a:bodyPr/>
          <a:lstStyle/>
          <a:p>
            <a:pPr algn="just">
              <a:buClr>
                <a:srgbClr val="FF6600"/>
              </a:buClr>
              <a:buSzPct val="55000"/>
              <a:buFont typeface="Wingdings" panose="05000000000000000000" pitchFamily="2" charset="2"/>
              <a:buChar char="n"/>
            </a:pPr>
            <a:r>
              <a:rPr lang="en-US" altLang="zh-CN" b="1" dirty="0">
                <a:solidFill>
                  <a:srgbClr val="CC0000"/>
                </a:solidFill>
                <a:ea typeface="仿宋_GB2312" pitchFamily="49" charset="-122"/>
              </a:rPr>
              <a:t>C </a:t>
            </a:r>
            <a:r>
              <a:rPr lang="zh-CN" altLang="en-US" b="1" dirty="0">
                <a:solidFill>
                  <a:srgbClr val="CC0000"/>
                </a:solidFill>
                <a:ea typeface="仿宋_GB2312" pitchFamily="49" charset="-122"/>
              </a:rPr>
              <a:t>语言是一个面向过程的语言</a:t>
            </a:r>
            <a:r>
              <a:rPr lang="zh-CN" altLang="en-US" b="1" dirty="0">
                <a:ea typeface="仿宋_GB2312" pitchFamily="49" charset="-122"/>
              </a:rPr>
              <a:t>。随着软件开发技术的进步</a:t>
            </a:r>
            <a:r>
              <a:rPr lang="en-US" altLang="zh-CN" b="1" dirty="0">
                <a:ea typeface="仿宋_GB2312" pitchFamily="49" charset="-122"/>
              </a:rPr>
              <a:t>,  </a:t>
            </a:r>
            <a:r>
              <a:rPr lang="zh-CN" altLang="en-US" b="1" dirty="0">
                <a:ea typeface="仿宋_GB2312" pitchFamily="49" charset="-122"/>
              </a:rPr>
              <a:t>程序员们最终</a:t>
            </a:r>
            <a:r>
              <a:rPr lang="zh-CN" altLang="en-US" b="1" dirty="0" smtClean="0">
                <a:ea typeface="仿宋_GB2312" pitchFamily="49" charset="-122"/>
              </a:rPr>
              <a:t>发现，</a:t>
            </a:r>
            <a:r>
              <a:rPr lang="zh-CN" altLang="en-US" b="1" dirty="0" smtClean="0">
                <a:solidFill>
                  <a:srgbClr val="006600"/>
                </a:solidFill>
                <a:ea typeface="仿宋_GB2312" pitchFamily="49" charset="-122"/>
              </a:rPr>
              <a:t>把</a:t>
            </a:r>
            <a:r>
              <a:rPr lang="zh-CN" altLang="en-US" b="1" dirty="0">
                <a:solidFill>
                  <a:srgbClr val="006600"/>
                </a:solidFill>
                <a:ea typeface="仿宋_GB2312" pitchFamily="49" charset="-122"/>
              </a:rPr>
              <a:t>数据和施加在其上的操作结合起来</a:t>
            </a:r>
            <a:r>
              <a:rPr lang="zh-CN" altLang="en-US" b="1" dirty="0">
                <a:ea typeface="仿宋_GB2312" pitchFamily="49" charset="-122"/>
              </a:rPr>
              <a:t>，会得到更易于理解的程序，由此产生了面向对象的程序设计思想。</a:t>
            </a:r>
            <a:endParaRPr lang="zh-CN" altLang="en-US" b="1" dirty="0">
              <a:ea typeface="仿宋_GB2312" pitchFamily="49" charset="-122"/>
            </a:endParaRPr>
          </a:p>
          <a:p>
            <a:pPr algn="just">
              <a:buClr>
                <a:srgbClr val="FF6600"/>
              </a:buClr>
              <a:buSzPct val="55000"/>
              <a:buFont typeface="Wingdings" panose="05000000000000000000" pitchFamily="2" charset="2"/>
              <a:buChar char="n"/>
            </a:pPr>
            <a:r>
              <a:rPr lang="en-US" altLang="zh-CN" b="1" dirty="0">
                <a:ea typeface="仿宋_GB2312" pitchFamily="49" charset="-122"/>
              </a:rPr>
              <a:t>1980</a:t>
            </a:r>
            <a:r>
              <a:rPr lang="zh-CN" altLang="en-US" b="1" dirty="0">
                <a:ea typeface="仿宋_GB2312" pitchFamily="49" charset="-122"/>
              </a:rPr>
              <a:t>年代初，美国 </a:t>
            </a:r>
            <a:r>
              <a:rPr lang="en-US" altLang="zh-CN" b="1" dirty="0">
                <a:ea typeface="仿宋_GB2312" pitchFamily="49" charset="-122"/>
              </a:rPr>
              <a:t>AT &amp; T </a:t>
            </a:r>
            <a:r>
              <a:rPr lang="zh-CN" altLang="en-US" b="1" dirty="0">
                <a:ea typeface="仿宋_GB2312" pitchFamily="49" charset="-122"/>
              </a:rPr>
              <a:t>贝尔实验室的</a:t>
            </a:r>
            <a:r>
              <a:rPr lang="en-US" altLang="zh-CN" b="1" dirty="0" err="1">
                <a:ea typeface="仿宋_GB2312" pitchFamily="49" charset="-122"/>
              </a:rPr>
              <a:t>Bjarne</a:t>
            </a:r>
            <a:r>
              <a:rPr lang="en-US" altLang="zh-CN" b="1" dirty="0">
                <a:ea typeface="仿宋_GB2312" pitchFamily="49" charset="-122"/>
              </a:rPr>
              <a:t> </a:t>
            </a:r>
            <a:r>
              <a:rPr lang="en-US" altLang="zh-CN" b="1" dirty="0" err="1">
                <a:ea typeface="仿宋_GB2312" pitchFamily="49" charset="-122"/>
              </a:rPr>
              <a:t>Stroustrup</a:t>
            </a:r>
            <a:r>
              <a:rPr lang="zh-CN" altLang="en-US" b="1" dirty="0">
                <a:ea typeface="仿宋_GB2312" pitchFamily="49" charset="-122"/>
              </a:rPr>
              <a:t>设计并实现了</a:t>
            </a:r>
            <a:r>
              <a:rPr lang="en-US" altLang="zh-CN" b="1" dirty="0">
                <a:ea typeface="仿宋_GB2312" pitchFamily="49" charset="-122"/>
              </a:rPr>
              <a:t>C</a:t>
            </a:r>
            <a:r>
              <a:rPr lang="zh-CN" altLang="en-US" b="1" dirty="0">
                <a:ea typeface="仿宋_GB2312" pitchFamily="49" charset="-122"/>
              </a:rPr>
              <a:t>语言的扩充、改进版本，</a:t>
            </a:r>
            <a:r>
              <a:rPr lang="en-US" altLang="zh-CN" b="1" dirty="0">
                <a:ea typeface="仿宋_GB2312" pitchFamily="49" charset="-122"/>
              </a:rPr>
              <a:t>C++</a:t>
            </a:r>
            <a:r>
              <a:rPr lang="zh-CN" altLang="en-US" b="1" dirty="0">
                <a:ea typeface="仿宋_GB2312" pitchFamily="49" charset="-122"/>
              </a:rPr>
              <a:t>语言诞生了！</a:t>
            </a:r>
            <a:endParaRPr lang="zh-CN" altLang="en-US" b="1" dirty="0">
              <a:ea typeface="仿宋_GB2312" pitchFamily="49" charset="-122"/>
            </a:endParaRPr>
          </a:p>
          <a:p>
            <a:pPr algn="just">
              <a:buClr>
                <a:srgbClr val="FF6600"/>
              </a:buClr>
              <a:buSzPct val="55000"/>
              <a:buFont typeface="Wingdings" panose="05000000000000000000" pitchFamily="2" charset="2"/>
              <a:buChar char="n"/>
            </a:pPr>
            <a:r>
              <a:rPr lang="en-US" altLang="zh-CN" b="1" dirty="0">
                <a:ea typeface="仿宋_GB2312" pitchFamily="49" charset="-122"/>
              </a:rPr>
              <a:t>C++</a:t>
            </a:r>
            <a:r>
              <a:rPr lang="zh-CN" altLang="en-US" b="1" dirty="0">
                <a:solidFill>
                  <a:srgbClr val="006600"/>
                </a:solidFill>
                <a:ea typeface="仿宋_GB2312" pitchFamily="49" charset="-122"/>
              </a:rPr>
              <a:t>改进了</a:t>
            </a:r>
            <a:r>
              <a:rPr lang="en-US" altLang="zh-CN" b="1" dirty="0">
                <a:solidFill>
                  <a:srgbClr val="006600"/>
                </a:solidFill>
                <a:ea typeface="仿宋_GB2312" pitchFamily="49" charset="-122"/>
              </a:rPr>
              <a:t>C</a:t>
            </a:r>
            <a:r>
              <a:rPr lang="zh-CN" altLang="en-US" b="1" dirty="0">
                <a:solidFill>
                  <a:srgbClr val="006600"/>
                </a:solidFill>
                <a:ea typeface="仿宋_GB2312" pitchFamily="49" charset="-122"/>
              </a:rPr>
              <a:t>的不足之处</a:t>
            </a:r>
            <a:r>
              <a:rPr lang="zh-CN" altLang="en-US" b="1" dirty="0">
                <a:ea typeface="仿宋_GB2312" pitchFamily="49" charset="-122"/>
              </a:rPr>
              <a:t>，</a:t>
            </a:r>
            <a:r>
              <a:rPr lang="zh-CN" altLang="en-US" b="1" dirty="0">
                <a:solidFill>
                  <a:srgbClr val="006600"/>
                </a:solidFill>
                <a:ea typeface="仿宋_GB2312" pitchFamily="49" charset="-122"/>
              </a:rPr>
              <a:t>增加了对面向对象的程序设计的支持</a:t>
            </a:r>
            <a:r>
              <a:rPr lang="zh-CN" altLang="en-US" b="1" dirty="0">
                <a:ea typeface="仿宋_GB2312" pitchFamily="49" charset="-122"/>
              </a:rPr>
              <a:t>，在改进的同时，保持了</a:t>
            </a:r>
            <a:r>
              <a:rPr lang="en-US" altLang="zh-CN" b="1" dirty="0">
                <a:ea typeface="仿宋_GB2312" pitchFamily="49" charset="-122"/>
              </a:rPr>
              <a:t>C</a:t>
            </a:r>
            <a:r>
              <a:rPr lang="zh-CN" altLang="en-US" b="1" dirty="0">
                <a:ea typeface="仿宋_GB2312" pitchFamily="49" charset="-122"/>
              </a:rPr>
              <a:t>的简洁性和高效性。</a:t>
            </a:r>
            <a:endParaRPr lang="zh-CN" altLang="en-US" b="1" dirty="0">
              <a:ea typeface="仿宋_GB2312" pitchFamily="49" charset="-122"/>
            </a:endParaRPr>
          </a:p>
        </p:txBody>
      </p:sp>
      <p:sp>
        <p:nvSpPr>
          <p:cNvPr id="3" name="灯片编号占位符 2"/>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6979" name="Rectangle 3"/>
          <p:cNvSpPr>
            <a:spLocks noGrp="1" noChangeArrowheads="1"/>
          </p:cNvSpPr>
          <p:nvPr>
            <p:ph type="body" idx="1"/>
          </p:nvPr>
        </p:nvSpPr>
        <p:spPr>
          <a:xfrm>
            <a:off x="457200" y="457200"/>
            <a:ext cx="8382000" cy="4114800"/>
          </a:xfrm>
        </p:spPr>
        <p:txBody>
          <a:bodyPr/>
          <a:lstStyle/>
          <a:p>
            <a:pPr algn="just">
              <a:buClr>
                <a:srgbClr val="FF6600"/>
              </a:buClr>
              <a:buSzPct val="55000"/>
              <a:buFont typeface="Wingdings" panose="05000000000000000000" pitchFamily="2" charset="2"/>
              <a:buChar char="n"/>
            </a:pPr>
            <a:r>
              <a:rPr lang="zh-CN" altLang="en-US" b="1" dirty="0">
                <a:ea typeface="仿宋_GB2312" pitchFamily="49" charset="-122"/>
              </a:rPr>
              <a:t>例</a:t>
            </a:r>
            <a:r>
              <a:rPr lang="en-US" altLang="zh-CN" b="1" dirty="0">
                <a:ea typeface="仿宋_GB2312" pitchFamily="49" charset="-122"/>
              </a:rPr>
              <a:t>:  </a:t>
            </a:r>
            <a:r>
              <a:rPr lang="zh-CN" altLang="en-US" b="1" dirty="0">
                <a:ea typeface="仿宋_GB2312" pitchFamily="49" charset="-122"/>
              </a:rPr>
              <a:t>统计文章中各字母出现的次数。程序每读入一个字符</a:t>
            </a:r>
            <a:r>
              <a:rPr lang="en-US" altLang="zh-CN" b="1" dirty="0" err="1" smtClean="0">
                <a:ea typeface="仿宋_GB2312" pitchFamily="49" charset="-122"/>
              </a:rPr>
              <a:t>ch</a:t>
            </a:r>
            <a:r>
              <a:rPr lang="zh-CN" altLang="en-US" b="1" dirty="0" smtClean="0">
                <a:ea typeface="仿宋_GB2312" pitchFamily="49" charset="-122"/>
              </a:rPr>
              <a:t>，根据</a:t>
            </a:r>
            <a:r>
              <a:rPr lang="zh-CN" altLang="en-US" b="1" dirty="0">
                <a:ea typeface="仿宋_GB2312" pitchFamily="49" charset="-122"/>
              </a:rPr>
              <a:t>它的</a:t>
            </a:r>
            <a:r>
              <a:rPr lang="zh-CN" altLang="en-US" b="1" dirty="0" smtClean="0">
                <a:ea typeface="仿宋_GB2312" pitchFamily="49" charset="-122"/>
              </a:rPr>
              <a:t>值，将</a:t>
            </a:r>
            <a:r>
              <a:rPr lang="zh-CN" altLang="en-US" b="1" dirty="0">
                <a:ea typeface="仿宋_GB2312" pitchFamily="49" charset="-122"/>
              </a:rPr>
              <a:t>相应的计数值增</a:t>
            </a:r>
            <a:r>
              <a:rPr lang="en-US" altLang="zh-CN" b="1" dirty="0" smtClean="0">
                <a:ea typeface="仿宋_GB2312" pitchFamily="49" charset="-122"/>
              </a:rPr>
              <a:t>1</a:t>
            </a:r>
            <a:r>
              <a:rPr lang="zh-CN" altLang="en-US" b="1" dirty="0" smtClean="0">
                <a:ea typeface="仿宋_GB2312" pitchFamily="49" charset="-122"/>
              </a:rPr>
              <a:t>，假定</a:t>
            </a:r>
            <a:r>
              <a:rPr lang="zh-CN" altLang="en-US" b="1" dirty="0">
                <a:ea typeface="仿宋_GB2312" pitchFamily="49" charset="-122"/>
              </a:rPr>
              <a:t>英文大小写不区分。</a:t>
            </a:r>
            <a:endParaRPr lang="zh-CN" altLang="en-US" b="1" dirty="0">
              <a:ea typeface="仿宋_GB2312" pitchFamily="49" charset="-122"/>
            </a:endParaRPr>
          </a:p>
          <a:p>
            <a:pPr>
              <a:spcBef>
                <a:spcPct val="0"/>
              </a:spcBef>
              <a:buClr>
                <a:srgbClr val="FF6600"/>
              </a:buClr>
              <a:buSzPct val="55000"/>
              <a:buFont typeface="Wingdings" panose="05000000000000000000" pitchFamily="2" charset="2"/>
              <a:buNone/>
            </a:pPr>
            <a:r>
              <a:rPr lang="zh-CN" altLang="en-US" b="1" dirty="0">
                <a:solidFill>
                  <a:srgbClr val="CC0000"/>
                </a:solidFill>
              </a:rPr>
              <a:t>        </a:t>
            </a:r>
            <a:r>
              <a:rPr lang="en-US" altLang="zh-CN" b="1" dirty="0" err="1">
                <a:solidFill>
                  <a:srgbClr val="CC0000"/>
                </a:solidFill>
              </a:rPr>
              <a:t>int</a:t>
            </a:r>
            <a:r>
              <a:rPr lang="en-US" altLang="zh-CN" i="1" dirty="0">
                <a:solidFill>
                  <a:srgbClr val="CC0000"/>
                </a:solidFill>
              </a:rPr>
              <a:t> </a:t>
            </a:r>
            <a:r>
              <a:rPr lang="en-US" altLang="zh-CN" dirty="0" err="1" smtClean="0">
                <a:solidFill>
                  <a:srgbClr val="CC0000"/>
                </a:solidFill>
              </a:rPr>
              <a:t>aCnt</a:t>
            </a:r>
            <a:r>
              <a:rPr lang="en-US" altLang="zh-CN" b="1" dirty="0" smtClean="0">
                <a:solidFill>
                  <a:srgbClr val="CC0000"/>
                </a:solidFill>
              </a:rPr>
              <a:t>=</a:t>
            </a:r>
            <a:r>
              <a:rPr lang="en-US" altLang="zh-CN" dirty="0" smtClean="0">
                <a:solidFill>
                  <a:srgbClr val="CC0000"/>
                </a:solidFill>
              </a:rPr>
              <a:t>0</a:t>
            </a:r>
            <a:r>
              <a:rPr lang="en-US" altLang="zh-CN" b="1" dirty="0" smtClean="0">
                <a:solidFill>
                  <a:srgbClr val="CC0000"/>
                </a:solidFill>
              </a:rPr>
              <a:t>,</a:t>
            </a:r>
            <a:r>
              <a:rPr lang="en-US" altLang="zh-CN" dirty="0" smtClean="0">
                <a:solidFill>
                  <a:srgbClr val="CC0000"/>
                </a:solidFill>
              </a:rPr>
              <a:t> </a:t>
            </a:r>
            <a:r>
              <a:rPr lang="en-US" altLang="zh-CN" dirty="0" err="1" smtClean="0">
                <a:solidFill>
                  <a:srgbClr val="CC0000"/>
                </a:solidFill>
              </a:rPr>
              <a:t>bCnt</a:t>
            </a:r>
            <a:r>
              <a:rPr lang="en-US" altLang="zh-CN" b="1" dirty="0" smtClean="0">
                <a:solidFill>
                  <a:srgbClr val="CC0000"/>
                </a:solidFill>
              </a:rPr>
              <a:t>=</a:t>
            </a:r>
            <a:r>
              <a:rPr lang="en-US" altLang="zh-CN" dirty="0" smtClean="0">
                <a:solidFill>
                  <a:srgbClr val="CC0000"/>
                </a:solidFill>
              </a:rPr>
              <a:t>0</a:t>
            </a:r>
            <a:r>
              <a:rPr lang="en-US" altLang="zh-CN" b="1" dirty="0" smtClean="0">
                <a:solidFill>
                  <a:srgbClr val="CC0000"/>
                </a:solidFill>
              </a:rPr>
              <a:t>,</a:t>
            </a:r>
            <a:r>
              <a:rPr lang="en-US" altLang="zh-CN" dirty="0" smtClean="0">
                <a:solidFill>
                  <a:srgbClr val="CC0000"/>
                </a:solidFill>
              </a:rPr>
              <a:t> …</a:t>
            </a:r>
            <a:r>
              <a:rPr lang="en-US" altLang="zh-CN" b="1" dirty="0" smtClean="0">
                <a:solidFill>
                  <a:srgbClr val="CC0000"/>
                </a:solidFill>
              </a:rPr>
              <a:t>,</a:t>
            </a:r>
            <a:r>
              <a:rPr lang="en-US" altLang="zh-CN" dirty="0" smtClean="0">
                <a:solidFill>
                  <a:srgbClr val="CC0000"/>
                </a:solidFill>
              </a:rPr>
              <a:t> </a:t>
            </a:r>
            <a:r>
              <a:rPr lang="en-US" altLang="zh-CN" dirty="0" err="1" smtClean="0">
                <a:solidFill>
                  <a:srgbClr val="CC0000"/>
                </a:solidFill>
              </a:rPr>
              <a:t>zCnt</a:t>
            </a:r>
            <a:r>
              <a:rPr lang="en-US" altLang="zh-CN" b="1" dirty="0" smtClean="0">
                <a:solidFill>
                  <a:srgbClr val="CC0000"/>
                </a:solidFill>
              </a:rPr>
              <a:t>=</a:t>
            </a:r>
            <a:r>
              <a:rPr lang="en-US" altLang="zh-CN" dirty="0" smtClean="0">
                <a:solidFill>
                  <a:srgbClr val="CC0000"/>
                </a:solidFill>
              </a:rPr>
              <a:t>0</a:t>
            </a:r>
            <a:r>
              <a:rPr lang="en-US" altLang="zh-CN" b="1" dirty="0">
                <a:solidFill>
                  <a:srgbClr val="CC0000"/>
                </a:solidFill>
              </a:rPr>
              <a:t>;</a:t>
            </a:r>
            <a:endParaRPr lang="en-US" altLang="zh-CN" b="1" dirty="0">
              <a:solidFill>
                <a:srgbClr val="CC0000"/>
              </a:solidFill>
            </a:endParaRPr>
          </a:p>
          <a:p>
            <a:pPr>
              <a:spcBef>
                <a:spcPct val="0"/>
              </a:spcBef>
              <a:buClr>
                <a:srgbClr val="FF6600"/>
              </a:buClr>
              <a:buSzPct val="55000"/>
              <a:buFont typeface="Wingdings" panose="05000000000000000000" pitchFamily="2" charset="2"/>
              <a:buNone/>
            </a:pPr>
            <a:r>
              <a:rPr lang="en-US" altLang="zh-CN" b="1" dirty="0">
                <a:solidFill>
                  <a:srgbClr val="CC0000"/>
                </a:solidFill>
              </a:rPr>
              <a:t>        </a:t>
            </a:r>
            <a:r>
              <a:rPr lang="en-US" altLang="zh-CN" dirty="0">
                <a:solidFill>
                  <a:srgbClr val="CC0000"/>
                </a:solidFill>
                <a:sym typeface="Symbol" panose="05050102010706020507" pitchFamily="18" charset="2"/>
              </a:rPr>
              <a:t></a:t>
            </a:r>
            <a:r>
              <a:rPr lang="en-US" altLang="zh-CN" dirty="0">
                <a:solidFill>
                  <a:srgbClr val="CC0000"/>
                </a:solidFill>
              </a:rPr>
              <a:t> </a:t>
            </a:r>
            <a:endParaRPr lang="en-US" altLang="zh-CN" dirty="0">
              <a:solidFill>
                <a:srgbClr val="CC0000"/>
              </a:solidFill>
            </a:endParaRPr>
          </a:p>
          <a:p>
            <a:pPr>
              <a:spcBef>
                <a:spcPct val="0"/>
              </a:spcBef>
              <a:buClr>
                <a:srgbClr val="FF6600"/>
              </a:buClr>
              <a:buSzPct val="55000"/>
              <a:buFont typeface="Wingdings" panose="05000000000000000000" pitchFamily="2" charset="2"/>
              <a:buNone/>
            </a:pPr>
            <a:r>
              <a:rPr lang="en-US" altLang="zh-CN" b="1" dirty="0">
                <a:solidFill>
                  <a:srgbClr val="CC0000"/>
                </a:solidFill>
              </a:rPr>
              <a:t>        switch</a:t>
            </a:r>
            <a:r>
              <a:rPr lang="en-US" altLang="zh-CN" dirty="0">
                <a:solidFill>
                  <a:srgbClr val="CC0000"/>
                </a:solidFill>
              </a:rPr>
              <a:t> </a:t>
            </a:r>
            <a:r>
              <a:rPr lang="en-US" altLang="zh-CN" b="1" dirty="0">
                <a:solidFill>
                  <a:srgbClr val="CC0000"/>
                </a:solidFill>
              </a:rPr>
              <a:t>(</a:t>
            </a:r>
            <a:r>
              <a:rPr lang="en-US" altLang="zh-CN" dirty="0" err="1">
                <a:solidFill>
                  <a:srgbClr val="CC0000"/>
                </a:solidFill>
              </a:rPr>
              <a:t>ch</a:t>
            </a:r>
            <a:r>
              <a:rPr lang="en-US" altLang="zh-CN" b="1" dirty="0">
                <a:solidFill>
                  <a:srgbClr val="CC0000"/>
                </a:solidFill>
              </a:rPr>
              <a:t>)</a:t>
            </a:r>
            <a:r>
              <a:rPr lang="en-US" altLang="zh-CN" dirty="0">
                <a:solidFill>
                  <a:srgbClr val="CC0000"/>
                </a:solidFill>
              </a:rPr>
              <a:t> </a:t>
            </a:r>
            <a:r>
              <a:rPr lang="en-US" altLang="zh-CN" b="1" dirty="0">
                <a:solidFill>
                  <a:srgbClr val="CC0000"/>
                </a:solidFill>
              </a:rPr>
              <a:t>{</a:t>
            </a:r>
            <a:endParaRPr lang="en-US" altLang="zh-CN" b="1" dirty="0">
              <a:solidFill>
                <a:srgbClr val="CC0000"/>
              </a:solidFill>
            </a:endParaRPr>
          </a:p>
          <a:p>
            <a:pPr>
              <a:spcBef>
                <a:spcPct val="0"/>
              </a:spcBef>
              <a:buClr>
                <a:srgbClr val="FF6600"/>
              </a:buClr>
              <a:buSzPct val="55000"/>
              <a:buFont typeface="Wingdings" panose="05000000000000000000" pitchFamily="2" charset="2"/>
              <a:buNone/>
            </a:pPr>
            <a:r>
              <a:rPr lang="en-US" altLang="zh-CN" b="1" dirty="0">
                <a:solidFill>
                  <a:srgbClr val="CC0000"/>
                </a:solidFill>
              </a:rPr>
              <a:t>            case</a:t>
            </a:r>
            <a:r>
              <a:rPr lang="en-US" altLang="zh-CN" dirty="0">
                <a:solidFill>
                  <a:srgbClr val="CC0000"/>
                </a:solidFill>
              </a:rPr>
              <a:t> </a:t>
            </a:r>
            <a:r>
              <a:rPr lang="en-US" altLang="zh-CN" b="1" dirty="0" smtClean="0">
                <a:solidFill>
                  <a:srgbClr val="CC0000"/>
                </a:solidFill>
              </a:rPr>
              <a:t>‘</a:t>
            </a:r>
            <a:r>
              <a:rPr lang="en-US" altLang="zh-CN" dirty="0" smtClean="0">
                <a:solidFill>
                  <a:srgbClr val="CC0000"/>
                </a:solidFill>
              </a:rPr>
              <a:t>a</a:t>
            </a:r>
            <a:r>
              <a:rPr lang="en-US" altLang="zh-CN" b="1" dirty="0" smtClean="0">
                <a:solidFill>
                  <a:srgbClr val="CC0000"/>
                </a:solidFill>
              </a:rPr>
              <a:t>’:</a:t>
            </a:r>
            <a:r>
              <a:rPr lang="en-US" altLang="zh-CN" dirty="0">
                <a:solidFill>
                  <a:srgbClr val="CC0000"/>
                </a:solidFill>
              </a:rPr>
              <a:t>	</a:t>
            </a:r>
            <a:r>
              <a:rPr lang="en-US" altLang="zh-CN" b="1" dirty="0">
                <a:solidFill>
                  <a:srgbClr val="CC0000"/>
                </a:solidFill>
              </a:rPr>
              <a:t>case</a:t>
            </a:r>
            <a:r>
              <a:rPr lang="en-US" altLang="zh-CN" dirty="0">
                <a:solidFill>
                  <a:srgbClr val="CC0000"/>
                </a:solidFill>
              </a:rPr>
              <a:t> </a:t>
            </a:r>
            <a:r>
              <a:rPr lang="en-US" altLang="zh-CN" b="1" dirty="0" smtClean="0">
                <a:solidFill>
                  <a:srgbClr val="CC0000"/>
                </a:solidFill>
              </a:rPr>
              <a:t>‘</a:t>
            </a:r>
            <a:r>
              <a:rPr lang="en-US" altLang="zh-CN" dirty="0" smtClean="0">
                <a:solidFill>
                  <a:srgbClr val="CC0000"/>
                </a:solidFill>
              </a:rPr>
              <a:t>A</a:t>
            </a:r>
            <a:r>
              <a:rPr lang="en-US" altLang="zh-CN" b="1" dirty="0" smtClean="0">
                <a:solidFill>
                  <a:srgbClr val="CC0000"/>
                </a:solidFill>
              </a:rPr>
              <a:t>’:</a:t>
            </a:r>
            <a:r>
              <a:rPr lang="en-US" altLang="zh-CN" dirty="0" smtClean="0">
                <a:solidFill>
                  <a:srgbClr val="CC0000"/>
                </a:solidFill>
              </a:rPr>
              <a:t>  </a:t>
            </a:r>
            <a:r>
              <a:rPr lang="en-US" altLang="zh-CN" dirty="0" err="1">
                <a:solidFill>
                  <a:srgbClr val="CC0000"/>
                </a:solidFill>
              </a:rPr>
              <a:t>aCnt</a:t>
            </a:r>
            <a:r>
              <a:rPr lang="en-US" altLang="zh-CN" b="1" dirty="0">
                <a:solidFill>
                  <a:srgbClr val="CC0000"/>
                </a:solidFill>
              </a:rPr>
              <a:t>++;  break;</a:t>
            </a:r>
            <a:endParaRPr lang="en-US" altLang="zh-CN" b="1" dirty="0">
              <a:solidFill>
                <a:srgbClr val="CC0000"/>
              </a:solidFill>
            </a:endParaRPr>
          </a:p>
          <a:p>
            <a:pPr>
              <a:spcBef>
                <a:spcPct val="0"/>
              </a:spcBef>
              <a:buClr>
                <a:srgbClr val="FF6600"/>
              </a:buClr>
              <a:buSzPct val="55000"/>
              <a:buFont typeface="Wingdings" panose="05000000000000000000" pitchFamily="2" charset="2"/>
              <a:buNone/>
            </a:pPr>
            <a:r>
              <a:rPr lang="en-US" altLang="zh-CN" b="1" dirty="0">
                <a:solidFill>
                  <a:srgbClr val="CC0000"/>
                </a:solidFill>
              </a:rPr>
              <a:t>            case</a:t>
            </a:r>
            <a:r>
              <a:rPr lang="en-US" altLang="zh-CN" dirty="0">
                <a:solidFill>
                  <a:srgbClr val="CC0000"/>
                </a:solidFill>
              </a:rPr>
              <a:t> </a:t>
            </a:r>
            <a:r>
              <a:rPr lang="en-US" altLang="zh-CN" b="1" dirty="0" smtClean="0">
                <a:solidFill>
                  <a:srgbClr val="CC0000"/>
                </a:solidFill>
              </a:rPr>
              <a:t>‘</a:t>
            </a:r>
            <a:r>
              <a:rPr lang="en-US" altLang="zh-CN" dirty="0" smtClean="0">
                <a:solidFill>
                  <a:srgbClr val="CC0000"/>
                </a:solidFill>
              </a:rPr>
              <a:t>b</a:t>
            </a:r>
            <a:r>
              <a:rPr lang="en-US" altLang="zh-CN" b="1" dirty="0" smtClean="0">
                <a:solidFill>
                  <a:srgbClr val="CC0000"/>
                </a:solidFill>
              </a:rPr>
              <a:t>’:</a:t>
            </a:r>
            <a:r>
              <a:rPr lang="en-US" altLang="zh-CN" dirty="0">
                <a:solidFill>
                  <a:srgbClr val="CC0000"/>
                </a:solidFill>
                <a:latin typeface="宋体" panose="02010600030101010101" pitchFamily="2" charset="-122"/>
              </a:rPr>
              <a:t>	</a:t>
            </a:r>
            <a:r>
              <a:rPr lang="en-US" altLang="zh-CN" b="1" dirty="0">
                <a:solidFill>
                  <a:srgbClr val="CC0000"/>
                </a:solidFill>
              </a:rPr>
              <a:t>case</a:t>
            </a:r>
            <a:r>
              <a:rPr lang="en-US" altLang="zh-CN" dirty="0">
                <a:solidFill>
                  <a:srgbClr val="CC0000"/>
                </a:solidFill>
              </a:rPr>
              <a:t> </a:t>
            </a:r>
            <a:r>
              <a:rPr lang="en-US" altLang="zh-CN" b="1" dirty="0" smtClean="0">
                <a:solidFill>
                  <a:srgbClr val="CC0000"/>
                </a:solidFill>
              </a:rPr>
              <a:t>‘</a:t>
            </a:r>
            <a:r>
              <a:rPr lang="en-US" altLang="zh-CN" dirty="0" smtClean="0">
                <a:solidFill>
                  <a:srgbClr val="CC0000"/>
                </a:solidFill>
              </a:rPr>
              <a:t>B</a:t>
            </a:r>
            <a:r>
              <a:rPr lang="en-US" altLang="zh-CN" b="1" dirty="0" smtClean="0">
                <a:solidFill>
                  <a:srgbClr val="CC0000"/>
                </a:solidFill>
              </a:rPr>
              <a:t>’:</a:t>
            </a:r>
            <a:r>
              <a:rPr lang="en-US" altLang="zh-CN" dirty="0" smtClean="0">
                <a:solidFill>
                  <a:srgbClr val="CC0000"/>
                </a:solidFill>
              </a:rPr>
              <a:t>  </a:t>
            </a:r>
            <a:r>
              <a:rPr lang="en-US" altLang="zh-CN" dirty="0" err="1">
                <a:solidFill>
                  <a:srgbClr val="CC0000"/>
                </a:solidFill>
              </a:rPr>
              <a:t>bCnt</a:t>
            </a:r>
            <a:r>
              <a:rPr lang="en-US" altLang="zh-CN" b="1" dirty="0">
                <a:solidFill>
                  <a:srgbClr val="CC0000"/>
                </a:solidFill>
              </a:rPr>
              <a:t>++;  break;</a:t>
            </a:r>
            <a:endParaRPr lang="en-US" altLang="zh-CN" b="1" dirty="0">
              <a:solidFill>
                <a:srgbClr val="CC0000"/>
              </a:solidFill>
            </a:endParaRPr>
          </a:p>
          <a:p>
            <a:pPr>
              <a:spcBef>
                <a:spcPct val="0"/>
              </a:spcBef>
              <a:buClr>
                <a:srgbClr val="FF6600"/>
              </a:buClr>
              <a:buSzPct val="55000"/>
              <a:buFont typeface="Wingdings" panose="05000000000000000000" pitchFamily="2" charset="2"/>
              <a:buNone/>
            </a:pPr>
            <a:r>
              <a:rPr lang="en-US" altLang="zh-CN" dirty="0">
                <a:solidFill>
                  <a:srgbClr val="CC0000"/>
                </a:solidFill>
              </a:rPr>
              <a:t>            // </a:t>
            </a:r>
            <a:r>
              <a:rPr lang="en-US" altLang="zh-CN" dirty="0">
                <a:solidFill>
                  <a:srgbClr val="CC0000"/>
                </a:solidFill>
                <a:sym typeface="Symbol" panose="05050102010706020507" pitchFamily="18" charset="2"/>
              </a:rPr>
              <a:t></a:t>
            </a:r>
            <a:endParaRPr lang="en-US" altLang="zh-CN" dirty="0">
              <a:solidFill>
                <a:srgbClr val="CC0000"/>
              </a:solidFill>
              <a:sym typeface="Symbol" panose="05050102010706020507" pitchFamily="18" charset="2"/>
            </a:endParaRPr>
          </a:p>
          <a:p>
            <a:pPr>
              <a:spcBef>
                <a:spcPct val="0"/>
              </a:spcBef>
              <a:buClr>
                <a:srgbClr val="FF6600"/>
              </a:buClr>
              <a:buSzPct val="55000"/>
              <a:buFont typeface="Wingdings" panose="05000000000000000000" pitchFamily="2" charset="2"/>
              <a:buNone/>
            </a:pPr>
            <a:r>
              <a:rPr lang="en-US" altLang="zh-CN" b="1" dirty="0">
                <a:solidFill>
                  <a:srgbClr val="CC0000"/>
                </a:solidFill>
              </a:rPr>
              <a:t>            case</a:t>
            </a:r>
            <a:r>
              <a:rPr lang="en-US" altLang="zh-CN" dirty="0">
                <a:solidFill>
                  <a:srgbClr val="CC0000"/>
                </a:solidFill>
              </a:rPr>
              <a:t> </a:t>
            </a:r>
            <a:r>
              <a:rPr lang="en-US" altLang="zh-CN" b="1" dirty="0" smtClean="0">
                <a:solidFill>
                  <a:srgbClr val="CC0000"/>
                </a:solidFill>
              </a:rPr>
              <a:t>‘</a:t>
            </a:r>
            <a:r>
              <a:rPr lang="en-US" altLang="zh-CN" dirty="0" smtClean="0">
                <a:solidFill>
                  <a:srgbClr val="CC0000"/>
                </a:solidFill>
              </a:rPr>
              <a:t>z</a:t>
            </a:r>
            <a:r>
              <a:rPr lang="en-US" altLang="zh-CN" b="1" dirty="0" smtClean="0">
                <a:solidFill>
                  <a:srgbClr val="CC0000"/>
                </a:solidFill>
              </a:rPr>
              <a:t>’:  </a:t>
            </a:r>
            <a:r>
              <a:rPr lang="en-US" altLang="zh-CN" b="1" dirty="0">
                <a:solidFill>
                  <a:srgbClr val="CC0000"/>
                </a:solidFill>
              </a:rPr>
              <a:t>case</a:t>
            </a:r>
            <a:r>
              <a:rPr lang="en-US" altLang="zh-CN" dirty="0">
                <a:solidFill>
                  <a:srgbClr val="CC0000"/>
                </a:solidFill>
              </a:rPr>
              <a:t> </a:t>
            </a:r>
            <a:r>
              <a:rPr lang="en-US" altLang="zh-CN" b="1" dirty="0" smtClean="0">
                <a:solidFill>
                  <a:srgbClr val="CC0000"/>
                </a:solidFill>
              </a:rPr>
              <a:t>‘</a:t>
            </a:r>
            <a:r>
              <a:rPr lang="en-US" altLang="zh-CN" dirty="0" smtClean="0">
                <a:solidFill>
                  <a:srgbClr val="CC0000"/>
                </a:solidFill>
              </a:rPr>
              <a:t>Z</a:t>
            </a:r>
            <a:r>
              <a:rPr lang="en-US" altLang="zh-CN" b="1" dirty="0" smtClean="0">
                <a:solidFill>
                  <a:srgbClr val="CC0000"/>
                </a:solidFill>
              </a:rPr>
              <a:t>’:</a:t>
            </a:r>
            <a:r>
              <a:rPr lang="en-US" altLang="zh-CN" dirty="0" smtClean="0">
                <a:solidFill>
                  <a:srgbClr val="CC0000"/>
                </a:solidFill>
              </a:rPr>
              <a:t>  </a:t>
            </a:r>
            <a:r>
              <a:rPr lang="en-US" altLang="zh-CN" dirty="0" err="1" smtClean="0">
                <a:solidFill>
                  <a:srgbClr val="CC0000"/>
                </a:solidFill>
              </a:rPr>
              <a:t>zCnt</a:t>
            </a:r>
            <a:r>
              <a:rPr lang="en-US" altLang="zh-CN" b="1" dirty="0">
                <a:solidFill>
                  <a:srgbClr val="CC0000"/>
                </a:solidFill>
              </a:rPr>
              <a:t>++;  break;</a:t>
            </a:r>
            <a:endParaRPr lang="en-US" altLang="zh-CN" b="1" dirty="0">
              <a:solidFill>
                <a:srgbClr val="CC0000"/>
              </a:solidFill>
            </a:endParaRPr>
          </a:p>
          <a:p>
            <a:pPr>
              <a:spcBef>
                <a:spcPct val="0"/>
              </a:spcBef>
              <a:buClr>
                <a:srgbClr val="FF6600"/>
              </a:buClr>
              <a:buSzPct val="55000"/>
              <a:buFont typeface="Wingdings" panose="05000000000000000000" pitchFamily="2" charset="2"/>
              <a:buNone/>
            </a:pPr>
            <a:r>
              <a:rPr lang="en-US" altLang="zh-CN" b="1" dirty="0">
                <a:solidFill>
                  <a:srgbClr val="CC0000"/>
                </a:solidFill>
              </a:rPr>
              <a:t>        }</a:t>
            </a:r>
            <a:endParaRPr lang="en-US" altLang="zh-CN" b="1" dirty="0">
              <a:solidFill>
                <a:srgbClr val="CC0000"/>
              </a:solidFill>
            </a:endParaRPr>
          </a:p>
          <a:p>
            <a:pPr>
              <a:spcBef>
                <a:spcPct val="0"/>
              </a:spcBef>
              <a:buClr>
                <a:srgbClr val="FF6600"/>
              </a:buClr>
              <a:buSzPct val="55000"/>
              <a:buFont typeface="Wingdings" panose="05000000000000000000" pitchFamily="2" charset="2"/>
              <a:buNone/>
            </a:pPr>
            <a:r>
              <a:rPr lang="en-US" altLang="zh-CN" dirty="0">
                <a:solidFill>
                  <a:srgbClr val="CC0000"/>
                </a:solidFill>
                <a:sym typeface="Symbol" panose="05050102010706020507" pitchFamily="18" charset="2"/>
              </a:rPr>
              <a:t>        </a:t>
            </a:r>
            <a:endParaRPr lang="en-US" altLang="zh-CN" dirty="0">
              <a:sym typeface="Symbol" panose="05050102010706020507" pitchFamily="18" charset="2"/>
            </a:endParaRPr>
          </a:p>
        </p:txBody>
      </p:sp>
      <p:sp>
        <p:nvSpPr>
          <p:cNvPr id="3" name="灯片编号占位符 2"/>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a:xfrm>
            <a:off x="683568" y="692696"/>
            <a:ext cx="7772400" cy="609600"/>
          </a:xfrm>
        </p:spPr>
        <p:txBody>
          <a:bodyPr/>
          <a:lstStyle/>
          <a:p>
            <a:pPr>
              <a:spcBef>
                <a:spcPts val="800"/>
              </a:spcBef>
              <a:spcAft>
                <a:spcPts val="500"/>
              </a:spcAft>
            </a:pPr>
            <a:r>
              <a:rPr lang="zh-CN" altLang="en-US" sz="3600" b="1">
                <a:effectLst>
                  <a:outerShdw blurRad="38100" dist="38100" dir="2700000" algn="tl">
                    <a:srgbClr val="C0C0C0"/>
                  </a:outerShdw>
                </a:effectLst>
                <a:latin typeface="Arial" panose="020B0604020202020204" pitchFamily="34" charset="0"/>
                <a:ea typeface="楷体_GB2312" pitchFamily="49" charset="-122"/>
              </a:rPr>
              <a:t>循环语句</a:t>
            </a:r>
            <a:endParaRPr lang="zh-CN" altLang="en-US" b="1">
              <a:solidFill>
                <a:schemeClr val="tx1"/>
              </a:solidFill>
              <a:latin typeface="Arial" panose="020B0604020202020204" pitchFamily="34" charset="0"/>
              <a:ea typeface="仿宋_GB2312" pitchFamily="49" charset="-122"/>
            </a:endParaRPr>
          </a:p>
        </p:txBody>
      </p:sp>
      <p:sp>
        <p:nvSpPr>
          <p:cNvPr id="769027" name="Rectangle 3"/>
          <p:cNvSpPr>
            <a:spLocks noGrp="1" noChangeArrowheads="1"/>
          </p:cNvSpPr>
          <p:nvPr>
            <p:ph type="body" idx="1"/>
          </p:nvPr>
        </p:nvSpPr>
        <p:spPr>
          <a:xfrm>
            <a:off x="531168" y="1378496"/>
            <a:ext cx="8153400" cy="4114800"/>
          </a:xfrm>
        </p:spPr>
        <p:txBody>
          <a:bodyPr/>
          <a:lstStyle/>
          <a:p>
            <a:pPr algn="just">
              <a:buClr>
                <a:srgbClr val="FF6600"/>
              </a:buClr>
              <a:buSzPct val="50000"/>
              <a:buFont typeface="Wingdings" panose="05000000000000000000" pitchFamily="2" charset="2"/>
              <a:buChar char="n"/>
            </a:pPr>
            <a:r>
              <a:rPr lang="zh-CN" altLang="en-US" b="1" dirty="0">
                <a:ea typeface="仿宋_GB2312" pitchFamily="49" charset="-122"/>
              </a:rPr>
              <a:t>循环语句提供重复处理的</a:t>
            </a:r>
            <a:r>
              <a:rPr lang="zh-CN" altLang="en-US" b="1" dirty="0" smtClean="0">
                <a:ea typeface="仿宋_GB2312" pitchFamily="49" charset="-122"/>
              </a:rPr>
              <a:t>能力，当</a:t>
            </a:r>
            <a:r>
              <a:rPr lang="zh-CN" altLang="en-US" b="1" dirty="0">
                <a:ea typeface="仿宋_GB2312" pitchFamily="49" charset="-122"/>
              </a:rPr>
              <a:t>某一特定条件</a:t>
            </a:r>
            <a:r>
              <a:rPr lang="zh-CN" altLang="en-US" b="1" dirty="0" smtClean="0">
                <a:ea typeface="仿宋_GB2312" pitchFamily="49" charset="-122"/>
              </a:rPr>
              <a:t>为</a:t>
            </a:r>
            <a:r>
              <a:rPr lang="en-US" altLang="zh-CN" b="1" dirty="0" smtClean="0">
                <a:solidFill>
                  <a:srgbClr val="CC0000"/>
                </a:solidFill>
                <a:ea typeface="仿宋_GB2312" pitchFamily="49" charset="-122"/>
              </a:rPr>
              <a:t>true</a:t>
            </a:r>
            <a:r>
              <a:rPr lang="zh-CN" altLang="en-US" b="1" dirty="0" smtClean="0">
                <a:ea typeface="仿宋_GB2312" pitchFamily="49" charset="-122"/>
              </a:rPr>
              <a:t>时，循环</a:t>
            </a:r>
            <a:r>
              <a:rPr lang="zh-CN" altLang="en-US" b="1" dirty="0">
                <a:ea typeface="仿宋_GB2312" pitchFamily="49" charset="-122"/>
              </a:rPr>
              <a:t>语句就重复</a:t>
            </a:r>
            <a:r>
              <a:rPr lang="zh-CN" altLang="en-US" b="1" dirty="0" smtClean="0">
                <a:ea typeface="仿宋_GB2312" pitchFamily="49" charset="-122"/>
              </a:rPr>
              <a:t>执行，且</a:t>
            </a:r>
            <a:r>
              <a:rPr lang="zh-CN" altLang="en-US" b="1" dirty="0">
                <a:ea typeface="仿宋_GB2312" pitchFamily="49" charset="-122"/>
              </a:rPr>
              <a:t>每循环一</a:t>
            </a:r>
            <a:r>
              <a:rPr lang="zh-CN" altLang="en-US" b="1" dirty="0" smtClean="0">
                <a:ea typeface="仿宋_GB2312" pitchFamily="49" charset="-122"/>
              </a:rPr>
              <a:t>次，就</a:t>
            </a:r>
            <a:r>
              <a:rPr lang="zh-CN" altLang="en-US" b="1" dirty="0">
                <a:ea typeface="仿宋_GB2312" pitchFamily="49" charset="-122"/>
              </a:rPr>
              <a:t>会测试一下循环</a:t>
            </a:r>
            <a:r>
              <a:rPr lang="zh-CN" altLang="en-US" b="1" dirty="0" smtClean="0">
                <a:ea typeface="仿宋_GB2312" pitchFamily="49" charset="-122"/>
              </a:rPr>
              <a:t>条件，如果为</a:t>
            </a:r>
            <a:r>
              <a:rPr lang="en-US" altLang="zh-CN" b="1" dirty="0" smtClean="0">
                <a:solidFill>
                  <a:srgbClr val="CC0000"/>
                </a:solidFill>
                <a:ea typeface="仿宋_GB2312" pitchFamily="49" charset="-122"/>
              </a:rPr>
              <a:t>false</a:t>
            </a:r>
            <a:r>
              <a:rPr lang="zh-CN" altLang="en-US" b="1" dirty="0" smtClean="0">
                <a:ea typeface="仿宋_GB2312" pitchFamily="49" charset="-122"/>
              </a:rPr>
              <a:t>，则</a:t>
            </a:r>
            <a:r>
              <a:rPr lang="zh-CN" altLang="en-US" b="1" dirty="0">
                <a:ea typeface="仿宋_GB2312" pitchFamily="49" charset="-122"/>
              </a:rPr>
              <a:t>循环</a:t>
            </a:r>
            <a:r>
              <a:rPr lang="zh-CN" altLang="en-US" b="1" dirty="0" smtClean="0">
                <a:ea typeface="仿宋_GB2312" pitchFamily="49" charset="-122"/>
              </a:rPr>
              <a:t>结束，否则</a:t>
            </a:r>
            <a:r>
              <a:rPr lang="zh-CN" altLang="en-US" b="1" dirty="0">
                <a:ea typeface="仿宋_GB2312" pitchFamily="49" charset="-122"/>
              </a:rPr>
              <a:t>继续循环。</a:t>
            </a:r>
            <a:endParaRPr lang="zh-CN" altLang="en-US" b="1" dirty="0">
              <a:ea typeface="仿宋_GB2312" pitchFamily="49" charset="-122"/>
            </a:endParaRPr>
          </a:p>
          <a:p>
            <a:pPr algn="just">
              <a:buClr>
                <a:srgbClr val="FF6600"/>
              </a:buClr>
              <a:buSzPct val="50000"/>
              <a:buFont typeface="Wingdings" panose="05000000000000000000" pitchFamily="2" charset="2"/>
              <a:buChar char="n"/>
            </a:pPr>
            <a:r>
              <a:rPr lang="en-US" altLang="zh-CN" b="1" dirty="0">
                <a:ea typeface="仿宋_GB2312" pitchFamily="49" charset="-122"/>
              </a:rPr>
              <a:t>C++</a:t>
            </a:r>
            <a:r>
              <a:rPr lang="zh-CN" altLang="en-US" b="1" dirty="0">
                <a:ea typeface="仿宋_GB2312" pitchFamily="49" charset="-122"/>
              </a:rPr>
              <a:t>支持三种格式的循环语句：</a:t>
            </a:r>
            <a:r>
              <a:rPr lang="en-US" altLang="zh-CN" b="1" dirty="0">
                <a:solidFill>
                  <a:schemeClr val="tx2"/>
                </a:solidFill>
                <a:ea typeface="仿宋_GB2312" pitchFamily="49" charset="-122"/>
              </a:rPr>
              <a:t>while</a:t>
            </a:r>
            <a:r>
              <a:rPr lang="zh-CN" altLang="en-US" b="1" dirty="0" smtClean="0">
                <a:ea typeface="仿宋_GB2312" pitchFamily="49" charset="-122"/>
              </a:rPr>
              <a:t>、</a:t>
            </a:r>
            <a:r>
              <a:rPr lang="en-US" altLang="zh-CN" b="1" dirty="0" smtClean="0">
                <a:solidFill>
                  <a:schemeClr val="tx2"/>
                </a:solidFill>
                <a:ea typeface="仿宋_GB2312" pitchFamily="49" charset="-122"/>
              </a:rPr>
              <a:t>do</a:t>
            </a:r>
            <a:r>
              <a:rPr lang="zh-CN" altLang="en-US" b="1" dirty="0" smtClean="0">
                <a:ea typeface="仿宋_GB2312" pitchFamily="49" charset="-122"/>
              </a:rPr>
              <a:t>和</a:t>
            </a:r>
            <a:r>
              <a:rPr lang="en-US" altLang="zh-CN" b="1" dirty="0" smtClean="0">
                <a:solidFill>
                  <a:schemeClr val="tx2"/>
                </a:solidFill>
                <a:ea typeface="仿宋_GB2312" pitchFamily="49" charset="-122"/>
              </a:rPr>
              <a:t>for</a:t>
            </a:r>
            <a:r>
              <a:rPr lang="zh-CN" altLang="en-US" b="1" dirty="0" smtClean="0">
                <a:ea typeface="仿宋_GB2312" pitchFamily="49" charset="-122"/>
              </a:rPr>
              <a:t>语句</a:t>
            </a:r>
            <a:r>
              <a:rPr lang="zh-CN" altLang="en-US" b="1" dirty="0">
                <a:ea typeface="仿宋_GB2312" pitchFamily="49" charset="-122"/>
              </a:rPr>
              <a:t>。三者可以完成类似的功能，不同的是它们控制循环的方式。</a:t>
            </a:r>
            <a:endParaRPr lang="zh-CN" altLang="en-US" b="1" dirty="0">
              <a:ea typeface="仿宋_GB2312" pitchFamily="49" charset="-122"/>
            </a:endParaRPr>
          </a:p>
        </p:txBody>
      </p:sp>
      <p:sp>
        <p:nvSpPr>
          <p:cNvPr id="4" name="灯片编号占位符 3"/>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a:xfrm>
            <a:off x="685800" y="457200"/>
            <a:ext cx="7772400" cy="457200"/>
          </a:xfrm>
        </p:spPr>
        <p:txBody>
          <a:bodyPr/>
          <a:lstStyle/>
          <a:p>
            <a:pPr>
              <a:spcBef>
                <a:spcPts val="1200"/>
              </a:spcBef>
              <a:spcAft>
                <a:spcPts val="315"/>
              </a:spcAft>
            </a:pPr>
            <a:r>
              <a:rPr lang="en-US" altLang="zh-CN" sz="3600" b="1">
                <a:ea typeface="仿宋_GB2312" pitchFamily="49" charset="-122"/>
              </a:rPr>
              <a:t>While </a:t>
            </a:r>
            <a:r>
              <a:rPr lang="zh-CN" altLang="en-US" sz="3600" b="1">
                <a:effectLst>
                  <a:outerShdw blurRad="38100" dist="38100" dir="2700000" algn="tl">
                    <a:srgbClr val="C0C0C0"/>
                  </a:outerShdw>
                </a:effectLst>
                <a:ea typeface="仿宋_GB2312" pitchFamily="49" charset="-122"/>
              </a:rPr>
              <a:t>语句 </a:t>
            </a:r>
            <a:r>
              <a:rPr lang="en-US" altLang="zh-CN" sz="3600" b="1">
                <a:effectLst>
                  <a:outerShdw blurRad="38100" dist="38100" dir="2700000" algn="tl">
                    <a:srgbClr val="C0C0C0"/>
                  </a:outerShdw>
                </a:effectLst>
                <a:ea typeface="仿宋_GB2312" pitchFamily="49" charset="-122"/>
              </a:rPr>
              <a:t>(</a:t>
            </a:r>
            <a:r>
              <a:rPr lang="zh-CN" altLang="en-US" sz="3600" b="1">
                <a:effectLst>
                  <a:outerShdw blurRad="38100" dist="38100" dir="2700000" algn="tl">
                    <a:srgbClr val="C0C0C0"/>
                  </a:outerShdw>
                </a:effectLst>
                <a:ea typeface="仿宋_GB2312" pitchFamily="49" charset="-122"/>
              </a:rPr>
              <a:t>先判断循环</a:t>
            </a:r>
            <a:r>
              <a:rPr lang="en-US" altLang="zh-CN" sz="3600" b="1">
                <a:effectLst>
                  <a:outerShdw blurRad="38100" dist="38100" dir="2700000" algn="tl">
                    <a:srgbClr val="C0C0C0"/>
                  </a:outerShdw>
                </a:effectLst>
                <a:ea typeface="仿宋_GB2312" pitchFamily="49" charset="-122"/>
              </a:rPr>
              <a:t>)</a:t>
            </a:r>
            <a:endParaRPr lang="en-US" altLang="zh-CN" b="1">
              <a:solidFill>
                <a:schemeClr val="tx1"/>
              </a:solidFill>
              <a:latin typeface="Arial" panose="020B0604020202020204" pitchFamily="34" charset="0"/>
              <a:ea typeface="黑体" panose="02010609060101010101" pitchFamily="2" charset="-122"/>
            </a:endParaRPr>
          </a:p>
        </p:txBody>
      </p:sp>
      <p:sp>
        <p:nvSpPr>
          <p:cNvPr id="770051" name="Rectangle 3"/>
          <p:cNvSpPr>
            <a:spLocks noGrp="1" noChangeArrowheads="1"/>
          </p:cNvSpPr>
          <p:nvPr>
            <p:ph type="body" idx="1"/>
          </p:nvPr>
        </p:nvSpPr>
        <p:spPr>
          <a:xfrm>
            <a:off x="533400" y="1066800"/>
            <a:ext cx="8153400" cy="4114800"/>
          </a:xfrm>
        </p:spPr>
        <p:txBody>
          <a:bodyPr/>
          <a:lstStyle/>
          <a:p>
            <a:pPr>
              <a:buClr>
                <a:srgbClr val="FF6600"/>
              </a:buClr>
              <a:buSzPct val="50000"/>
              <a:buFont typeface="Wingdings" panose="05000000000000000000" pitchFamily="2" charset="2"/>
              <a:buChar char="n"/>
            </a:pPr>
            <a:r>
              <a:rPr lang="en-US" altLang="zh-CN" b="1" dirty="0" smtClean="0">
                <a:solidFill>
                  <a:srgbClr val="CC0000"/>
                </a:solidFill>
                <a:ea typeface="仿宋_GB2312" pitchFamily="49" charset="-122"/>
              </a:rPr>
              <a:t>while</a:t>
            </a:r>
            <a:r>
              <a:rPr lang="zh-CN" altLang="en-US" b="1" dirty="0" smtClean="0">
                <a:ea typeface="仿宋_GB2312" pitchFamily="49" charset="-122"/>
              </a:rPr>
              <a:t>语句</a:t>
            </a:r>
            <a:r>
              <a:rPr lang="zh-CN" altLang="en-US" b="1" dirty="0">
                <a:ea typeface="仿宋_GB2312" pitchFamily="49" charset="-122"/>
              </a:rPr>
              <a:t>的一般形式为：</a:t>
            </a:r>
            <a:endParaRPr lang="zh-CN" altLang="en-US" b="1" dirty="0">
              <a:ea typeface="仿宋_GB2312" pitchFamily="49" charset="-122"/>
            </a:endParaRPr>
          </a:p>
          <a:p>
            <a:pPr>
              <a:lnSpc>
                <a:spcPct val="95000"/>
              </a:lnSpc>
              <a:spcBef>
                <a:spcPct val="0"/>
              </a:spcBef>
              <a:buClr>
                <a:srgbClr val="FF6600"/>
              </a:buClr>
              <a:buSzPct val="50000"/>
              <a:buFont typeface="Wingdings" panose="05000000000000000000" pitchFamily="2" charset="2"/>
              <a:buNone/>
            </a:pPr>
            <a:r>
              <a:rPr lang="zh-CN" altLang="en-US" b="1" dirty="0">
                <a:ea typeface="仿宋_GB2312" pitchFamily="49" charset="-122"/>
              </a:rPr>
              <a:t>	      </a:t>
            </a:r>
            <a:r>
              <a:rPr lang="en-US" altLang="zh-CN" b="1" dirty="0">
                <a:solidFill>
                  <a:srgbClr val="CC0000"/>
                </a:solidFill>
                <a:ea typeface="仿宋_GB2312" pitchFamily="49" charset="-122"/>
              </a:rPr>
              <a:t>while (</a:t>
            </a:r>
            <a:r>
              <a:rPr lang="zh-CN" altLang="en-US" dirty="0">
                <a:solidFill>
                  <a:srgbClr val="CC0000"/>
                </a:solidFill>
                <a:ea typeface="隶书" panose="02010509060101010101" charset="-122"/>
              </a:rPr>
              <a:t>条件表达式</a:t>
            </a:r>
            <a:r>
              <a:rPr lang="en-US" altLang="zh-CN" b="1" dirty="0">
                <a:solidFill>
                  <a:srgbClr val="CC0000"/>
                </a:solidFill>
                <a:ea typeface="仿宋_GB2312" pitchFamily="49" charset="-122"/>
              </a:rPr>
              <a:t>) </a:t>
            </a:r>
            <a:endParaRPr lang="en-US" altLang="zh-CN" b="1" dirty="0">
              <a:solidFill>
                <a:srgbClr val="CC0000"/>
              </a:solidFill>
              <a:ea typeface="仿宋_GB2312" pitchFamily="49" charset="-122"/>
            </a:endParaRPr>
          </a:p>
          <a:p>
            <a:pPr>
              <a:lnSpc>
                <a:spcPct val="95000"/>
              </a:lnSpc>
              <a:spcBef>
                <a:spcPct val="0"/>
              </a:spcBef>
              <a:buClr>
                <a:srgbClr val="FF6600"/>
              </a:buClr>
              <a:buSzPct val="50000"/>
              <a:buFont typeface="Wingdings" panose="05000000000000000000" pitchFamily="2" charset="2"/>
              <a:buNone/>
            </a:pPr>
            <a:r>
              <a:rPr lang="en-US" altLang="zh-CN" b="1" dirty="0">
                <a:solidFill>
                  <a:srgbClr val="CC0000"/>
                </a:solidFill>
                <a:ea typeface="仿宋_GB2312" pitchFamily="49" charset="-122"/>
              </a:rPr>
              <a:t>               </a:t>
            </a:r>
            <a:r>
              <a:rPr lang="zh-CN" altLang="en-US" dirty="0">
                <a:solidFill>
                  <a:srgbClr val="CC0000"/>
                </a:solidFill>
                <a:ea typeface="隶书" panose="02010509060101010101" charset="-122"/>
              </a:rPr>
              <a:t>循环体</a:t>
            </a:r>
            <a:r>
              <a:rPr lang="zh-CN" altLang="en-US" dirty="0">
                <a:solidFill>
                  <a:srgbClr val="CC0000"/>
                </a:solidFill>
                <a:latin typeface="隶书" panose="02010509060101010101" charset="-122"/>
                <a:ea typeface="隶书" panose="02010509060101010101" charset="-122"/>
              </a:rPr>
              <a:t>语句</a:t>
            </a:r>
            <a:r>
              <a:rPr lang="zh-CN" altLang="en-US" b="1" i="1" dirty="0">
                <a:latin typeface="隶书" panose="02010509060101010101" charset="-122"/>
                <a:ea typeface="隶书" panose="02010509060101010101" charset="-122"/>
              </a:rPr>
              <a:t> </a:t>
            </a:r>
            <a:endParaRPr lang="zh-CN" altLang="en-US" b="1" i="1" dirty="0">
              <a:ea typeface="仿宋_GB2312" pitchFamily="49" charset="-122"/>
            </a:endParaRPr>
          </a:p>
          <a:p>
            <a:pPr algn="just">
              <a:buClr>
                <a:srgbClr val="FF6600"/>
              </a:buClr>
              <a:buSzPct val="50000"/>
              <a:buFont typeface="Wingdings" panose="05000000000000000000" pitchFamily="2" charset="2"/>
              <a:buChar char="n"/>
            </a:pPr>
            <a:r>
              <a:rPr lang="en-US" altLang="zh-CN" b="1" dirty="0" smtClean="0">
                <a:solidFill>
                  <a:srgbClr val="CC0000"/>
                </a:solidFill>
                <a:ea typeface="仿宋_GB2312" pitchFamily="49" charset="-122"/>
              </a:rPr>
              <a:t>while</a:t>
            </a:r>
            <a:r>
              <a:rPr lang="zh-CN" altLang="en-US" b="1" dirty="0" smtClean="0">
                <a:ea typeface="仿宋_GB2312" pitchFamily="49" charset="-122"/>
              </a:rPr>
              <a:t>循环</a:t>
            </a:r>
            <a:r>
              <a:rPr lang="zh-CN" altLang="en-US" b="1" dirty="0">
                <a:ea typeface="仿宋_GB2312" pitchFamily="49" charset="-122"/>
              </a:rPr>
              <a:t>先计算</a:t>
            </a:r>
            <a:r>
              <a:rPr lang="zh-CN" altLang="en-US" dirty="0">
                <a:solidFill>
                  <a:srgbClr val="CC0000"/>
                </a:solidFill>
                <a:ea typeface="隶书" panose="02010509060101010101" charset="-122"/>
              </a:rPr>
              <a:t>条件</a:t>
            </a:r>
            <a:r>
              <a:rPr lang="zh-CN" altLang="en-US" dirty="0" smtClean="0">
                <a:solidFill>
                  <a:srgbClr val="CC0000"/>
                </a:solidFill>
                <a:ea typeface="隶书" panose="02010509060101010101" charset="-122"/>
              </a:rPr>
              <a:t>表达式</a:t>
            </a:r>
            <a:r>
              <a:rPr lang="zh-CN" altLang="en-US" b="1" dirty="0" smtClean="0">
                <a:ea typeface="仿宋_GB2312" pitchFamily="49" charset="-122"/>
              </a:rPr>
              <a:t>，当</a:t>
            </a:r>
            <a:r>
              <a:rPr lang="zh-CN" altLang="en-US" dirty="0">
                <a:solidFill>
                  <a:srgbClr val="CC0000"/>
                </a:solidFill>
                <a:ea typeface="隶书" panose="02010509060101010101" charset="-122"/>
              </a:rPr>
              <a:t>条件表达式</a:t>
            </a:r>
            <a:r>
              <a:rPr lang="zh-CN" altLang="en-US" b="1" dirty="0">
                <a:ea typeface="仿宋_GB2312" pitchFamily="49" charset="-122"/>
              </a:rPr>
              <a:t>的运算结果</a:t>
            </a:r>
            <a:r>
              <a:rPr lang="zh-CN" altLang="en-US" b="1" dirty="0" smtClean="0">
                <a:ea typeface="仿宋_GB2312" pitchFamily="49" charset="-122"/>
              </a:rPr>
              <a:t>为</a:t>
            </a:r>
            <a:r>
              <a:rPr lang="en-US" altLang="zh-CN" b="1" dirty="0" smtClean="0">
                <a:solidFill>
                  <a:srgbClr val="CC0000"/>
                </a:solidFill>
                <a:ea typeface="仿宋_GB2312" pitchFamily="49" charset="-122"/>
              </a:rPr>
              <a:t>true</a:t>
            </a:r>
            <a:r>
              <a:rPr lang="zh-CN" altLang="en-US" b="1" dirty="0" smtClean="0">
                <a:ea typeface="仿宋_GB2312" pitchFamily="49" charset="-122"/>
              </a:rPr>
              <a:t>时，就</a:t>
            </a:r>
            <a:r>
              <a:rPr lang="zh-CN" altLang="en-US" b="1" dirty="0">
                <a:ea typeface="仿宋_GB2312" pitchFamily="49" charset="-122"/>
              </a:rPr>
              <a:t>执行</a:t>
            </a:r>
            <a:r>
              <a:rPr lang="zh-CN" altLang="en-US" dirty="0">
                <a:solidFill>
                  <a:srgbClr val="CC0000"/>
                </a:solidFill>
                <a:ea typeface="隶书" panose="02010509060101010101" charset="-122"/>
              </a:rPr>
              <a:t>循环体语句</a:t>
            </a:r>
            <a:r>
              <a:rPr lang="zh-CN" altLang="en-US" b="1" dirty="0">
                <a:ea typeface="仿宋_GB2312" pitchFamily="49" charset="-122"/>
              </a:rPr>
              <a:t>。执行一次</a:t>
            </a:r>
            <a:r>
              <a:rPr lang="zh-CN" altLang="en-US" dirty="0">
                <a:solidFill>
                  <a:srgbClr val="CC0000"/>
                </a:solidFill>
                <a:ea typeface="隶书" panose="02010509060101010101" charset="-122"/>
              </a:rPr>
              <a:t>循环体语句</a:t>
            </a:r>
            <a:r>
              <a:rPr lang="zh-CN" altLang="en-US" b="1" dirty="0" smtClean="0">
                <a:ea typeface="仿宋_GB2312" pitchFamily="49" charset="-122"/>
              </a:rPr>
              <a:t>后，会</a:t>
            </a:r>
            <a:r>
              <a:rPr lang="zh-CN" altLang="en-US" b="1" dirty="0">
                <a:ea typeface="仿宋_GB2312" pitchFamily="49" charset="-122"/>
              </a:rPr>
              <a:t>重新计算</a:t>
            </a:r>
            <a:r>
              <a:rPr lang="zh-CN" altLang="en-US" b="1" dirty="0">
                <a:solidFill>
                  <a:srgbClr val="CC0000"/>
                </a:solidFill>
                <a:ea typeface="隶书" panose="02010509060101010101" charset="-122"/>
              </a:rPr>
              <a:t>条件</a:t>
            </a:r>
            <a:r>
              <a:rPr lang="zh-CN" altLang="en-US" b="1" dirty="0" smtClean="0">
                <a:solidFill>
                  <a:srgbClr val="CC0000"/>
                </a:solidFill>
                <a:ea typeface="隶书" panose="02010509060101010101" charset="-122"/>
              </a:rPr>
              <a:t>表达式</a:t>
            </a:r>
            <a:r>
              <a:rPr lang="zh-CN" altLang="en-US" b="1" dirty="0" smtClean="0">
                <a:ea typeface="仿宋_GB2312" pitchFamily="49" charset="-122"/>
              </a:rPr>
              <a:t>，当</a:t>
            </a:r>
            <a:r>
              <a:rPr lang="zh-CN" altLang="en-US" b="1" dirty="0">
                <a:ea typeface="仿宋_GB2312" pitchFamily="49" charset="-122"/>
              </a:rPr>
              <a:t>表达式的值</a:t>
            </a:r>
            <a:r>
              <a:rPr lang="zh-CN" altLang="en-US" b="1" dirty="0" smtClean="0">
                <a:ea typeface="仿宋_GB2312" pitchFamily="49" charset="-122"/>
              </a:rPr>
              <a:t>为</a:t>
            </a:r>
            <a:r>
              <a:rPr lang="en-US" altLang="zh-CN" b="1" dirty="0" smtClean="0">
                <a:solidFill>
                  <a:srgbClr val="CC0000"/>
                </a:solidFill>
                <a:ea typeface="仿宋_GB2312" pitchFamily="49" charset="-122"/>
              </a:rPr>
              <a:t>false</a:t>
            </a:r>
            <a:r>
              <a:rPr lang="zh-CN" altLang="en-US" b="1" dirty="0" smtClean="0">
                <a:ea typeface="仿宋_GB2312" pitchFamily="49" charset="-122"/>
              </a:rPr>
              <a:t>时</a:t>
            </a:r>
            <a:r>
              <a:rPr lang="zh-CN" altLang="en-US" b="1" dirty="0">
                <a:ea typeface="仿宋_GB2312" pitchFamily="49" charset="-122"/>
              </a:rPr>
              <a:t>，循环结束。</a:t>
            </a:r>
            <a:endParaRPr lang="zh-CN" altLang="en-US" b="1" dirty="0">
              <a:ea typeface="仿宋_GB2312" pitchFamily="49" charset="-122"/>
            </a:endParaRPr>
          </a:p>
          <a:p>
            <a:pPr>
              <a:buClr>
                <a:srgbClr val="FF6600"/>
              </a:buClr>
              <a:buSzPct val="50000"/>
              <a:buFont typeface="Wingdings" panose="05000000000000000000" pitchFamily="2" charset="2"/>
              <a:buChar char="n"/>
            </a:pPr>
            <a:r>
              <a:rPr lang="en-US" altLang="zh-CN" b="1" dirty="0" smtClean="0">
                <a:solidFill>
                  <a:srgbClr val="CC0000"/>
                </a:solidFill>
                <a:ea typeface="仿宋_GB2312" pitchFamily="49" charset="-122"/>
              </a:rPr>
              <a:t>while</a:t>
            </a:r>
            <a:r>
              <a:rPr lang="zh-CN" altLang="en-US" b="1" dirty="0" smtClean="0">
                <a:ea typeface="仿宋_GB2312" pitchFamily="49" charset="-122"/>
              </a:rPr>
              <a:t>循环</a:t>
            </a:r>
            <a:r>
              <a:rPr lang="zh-CN" altLang="en-US" b="1" dirty="0">
                <a:ea typeface="仿宋_GB2312" pitchFamily="49" charset="-122"/>
              </a:rPr>
              <a:t>可能一次也不执行。</a:t>
            </a:r>
            <a:endParaRPr lang="zh-CN" altLang="en-US" b="1" dirty="0">
              <a:ea typeface="仿宋_GB2312" pitchFamily="49" charset="-122"/>
            </a:endParaRPr>
          </a:p>
        </p:txBody>
      </p:sp>
      <p:sp>
        <p:nvSpPr>
          <p:cNvPr id="4" name="灯片编号占位符 3"/>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1075" name="Rectangle 3"/>
          <p:cNvSpPr>
            <a:spLocks noGrp="1" noChangeArrowheads="1"/>
          </p:cNvSpPr>
          <p:nvPr>
            <p:ph type="body" idx="1"/>
          </p:nvPr>
        </p:nvSpPr>
        <p:spPr>
          <a:xfrm>
            <a:off x="533400" y="457200"/>
            <a:ext cx="8153400" cy="4114800"/>
          </a:xfrm>
        </p:spPr>
        <p:txBody>
          <a:bodyPr/>
          <a:lstStyle/>
          <a:p>
            <a:pPr algn="just">
              <a:buClr>
                <a:srgbClr val="FF6600"/>
              </a:buClr>
              <a:buSzPct val="50000"/>
              <a:buFont typeface="Wingdings" panose="05000000000000000000" pitchFamily="2" charset="2"/>
              <a:buChar char="n"/>
            </a:pPr>
            <a:r>
              <a:rPr lang="zh-CN" altLang="en-US" b="1" dirty="0">
                <a:latin typeface="仿宋_GB2312" pitchFamily="49" charset="-122"/>
                <a:ea typeface="仿宋_GB2312" pitchFamily="49" charset="-122"/>
              </a:rPr>
              <a:t>下列程序计算输入文件的字符数，并在标准输出上输出文件内容：</a:t>
            </a:r>
            <a:endParaRPr lang="zh-CN" altLang="en-US" b="1" dirty="0">
              <a:latin typeface="仿宋_GB2312" pitchFamily="49" charset="-122"/>
              <a:ea typeface="仿宋_GB2312" pitchFamily="49" charset="-122"/>
            </a:endParaRPr>
          </a:p>
          <a:p>
            <a:pPr>
              <a:spcBef>
                <a:spcPct val="0"/>
              </a:spcBef>
              <a:buClr>
                <a:srgbClr val="FF6600"/>
              </a:buClr>
              <a:buSzPct val="50000"/>
              <a:buFont typeface="Wingdings" panose="05000000000000000000" pitchFamily="2" charset="2"/>
              <a:buNone/>
            </a:pPr>
            <a:r>
              <a:rPr lang="zh-CN" altLang="en-US" b="1" dirty="0">
                <a:solidFill>
                  <a:srgbClr val="CC0000"/>
                </a:solidFill>
              </a:rPr>
              <a:t>    </a:t>
            </a:r>
            <a:r>
              <a:rPr lang="en-US" altLang="zh-CN" b="1" dirty="0">
                <a:solidFill>
                  <a:srgbClr val="CC0000"/>
                </a:solidFill>
              </a:rPr>
              <a:t>#include &lt;</a:t>
            </a:r>
            <a:r>
              <a:rPr lang="en-US" altLang="zh-CN" dirty="0" err="1">
                <a:solidFill>
                  <a:srgbClr val="CC0000"/>
                </a:solidFill>
              </a:rPr>
              <a:t>iostream.h</a:t>
            </a:r>
            <a:r>
              <a:rPr lang="en-US" altLang="zh-CN" b="1" dirty="0">
                <a:solidFill>
                  <a:srgbClr val="CC0000"/>
                </a:solidFill>
              </a:rPr>
              <a:t>&gt;</a:t>
            </a:r>
            <a:r>
              <a:rPr lang="en-US" altLang="zh-CN" dirty="0">
                <a:solidFill>
                  <a:srgbClr val="CC0000"/>
                </a:solidFill>
              </a:rPr>
              <a:t> </a:t>
            </a:r>
            <a:endParaRPr lang="en-US" altLang="zh-CN" dirty="0">
              <a:solidFill>
                <a:srgbClr val="CC0000"/>
              </a:solidFill>
            </a:endParaRPr>
          </a:p>
          <a:p>
            <a:pPr>
              <a:spcBef>
                <a:spcPct val="0"/>
              </a:spcBef>
              <a:buClr>
                <a:srgbClr val="FF6600"/>
              </a:buClr>
              <a:buSzPct val="50000"/>
              <a:buFont typeface="Wingdings" panose="05000000000000000000" pitchFamily="2" charset="2"/>
              <a:buNone/>
            </a:pPr>
            <a:r>
              <a:rPr lang="en-US" altLang="zh-CN" b="1" dirty="0">
                <a:solidFill>
                  <a:srgbClr val="CC0000"/>
                </a:solidFill>
              </a:rPr>
              <a:t>    #include</a:t>
            </a:r>
            <a:r>
              <a:rPr lang="en-US" altLang="zh-CN" dirty="0">
                <a:solidFill>
                  <a:srgbClr val="CC0000"/>
                </a:solidFill>
              </a:rPr>
              <a:t> </a:t>
            </a:r>
            <a:r>
              <a:rPr lang="en-US" altLang="zh-CN" b="1" dirty="0">
                <a:solidFill>
                  <a:srgbClr val="CC0000"/>
                </a:solidFill>
              </a:rPr>
              <a:t>&lt;</a:t>
            </a:r>
            <a:r>
              <a:rPr lang="en-US" altLang="zh-CN" dirty="0" err="1">
                <a:solidFill>
                  <a:srgbClr val="CC0000"/>
                </a:solidFill>
              </a:rPr>
              <a:t>fstream.h</a:t>
            </a:r>
            <a:r>
              <a:rPr lang="en-US" altLang="zh-CN" b="1" dirty="0">
                <a:solidFill>
                  <a:srgbClr val="CC0000"/>
                </a:solidFill>
              </a:rPr>
              <a:t>&gt;</a:t>
            </a:r>
            <a:r>
              <a:rPr lang="en-US" altLang="zh-CN" dirty="0">
                <a:solidFill>
                  <a:srgbClr val="CC0000"/>
                </a:solidFill>
              </a:rPr>
              <a:t> </a:t>
            </a:r>
            <a:endParaRPr lang="en-US" altLang="zh-CN" dirty="0">
              <a:solidFill>
                <a:srgbClr val="CC0000"/>
              </a:solidFill>
            </a:endParaRPr>
          </a:p>
          <a:p>
            <a:pPr>
              <a:spcBef>
                <a:spcPct val="0"/>
              </a:spcBef>
              <a:buClr>
                <a:srgbClr val="FF6600"/>
              </a:buClr>
              <a:buSzPct val="50000"/>
              <a:buFont typeface="Wingdings" panose="05000000000000000000" pitchFamily="2" charset="2"/>
              <a:buNone/>
            </a:pPr>
            <a:r>
              <a:rPr lang="en-US" altLang="zh-CN" b="1" dirty="0">
                <a:solidFill>
                  <a:srgbClr val="CC0000"/>
                </a:solidFill>
              </a:rPr>
              <a:t>    main</a:t>
            </a:r>
            <a:r>
              <a:rPr lang="en-US" altLang="zh-CN" b="1" dirty="0" smtClean="0">
                <a:solidFill>
                  <a:srgbClr val="CC0000"/>
                </a:solidFill>
              </a:rPr>
              <a:t>(</a:t>
            </a:r>
            <a:r>
              <a:rPr lang="zh-CN" altLang="en-US" b="1" dirty="0" smtClean="0">
                <a:solidFill>
                  <a:srgbClr val="CC0000"/>
                </a:solidFill>
              </a:rPr>
              <a:t> </a:t>
            </a:r>
            <a:r>
              <a:rPr lang="en-US" altLang="zh-CN" b="1" dirty="0" smtClean="0">
                <a:solidFill>
                  <a:srgbClr val="CC0000"/>
                </a:solidFill>
              </a:rPr>
              <a:t>)</a:t>
            </a:r>
            <a:r>
              <a:rPr lang="en-US" altLang="zh-CN" dirty="0" smtClean="0">
                <a:solidFill>
                  <a:srgbClr val="CC0000"/>
                </a:solidFill>
              </a:rPr>
              <a:t> </a:t>
            </a:r>
            <a:r>
              <a:rPr lang="en-US" altLang="zh-CN" b="1" dirty="0">
                <a:solidFill>
                  <a:srgbClr val="CC0000"/>
                </a:solidFill>
              </a:rPr>
              <a:t>{</a:t>
            </a:r>
            <a:endParaRPr lang="en-US" altLang="zh-CN" b="1" dirty="0">
              <a:solidFill>
                <a:srgbClr val="CC0000"/>
              </a:solidFill>
            </a:endParaRPr>
          </a:p>
          <a:p>
            <a:pPr>
              <a:spcBef>
                <a:spcPct val="0"/>
              </a:spcBef>
              <a:buClr>
                <a:srgbClr val="FF6600"/>
              </a:buClr>
              <a:buSzPct val="50000"/>
              <a:buFont typeface="Wingdings" panose="05000000000000000000" pitchFamily="2" charset="2"/>
              <a:buNone/>
            </a:pPr>
            <a:r>
              <a:rPr lang="en-US" altLang="zh-CN" dirty="0">
                <a:solidFill>
                  <a:srgbClr val="CC0000"/>
                </a:solidFill>
              </a:rPr>
              <a:t>        </a:t>
            </a:r>
            <a:r>
              <a:rPr lang="en-US" altLang="zh-CN" b="1" dirty="0">
                <a:solidFill>
                  <a:srgbClr val="CC0000"/>
                </a:solidFill>
              </a:rPr>
              <a:t>char </a:t>
            </a:r>
            <a:r>
              <a:rPr lang="en-US" altLang="zh-CN" dirty="0" err="1">
                <a:solidFill>
                  <a:srgbClr val="CC0000"/>
                </a:solidFill>
              </a:rPr>
              <a:t>ch</a:t>
            </a:r>
            <a:r>
              <a:rPr lang="en-US" altLang="zh-CN" b="1" dirty="0">
                <a:solidFill>
                  <a:srgbClr val="CC0000"/>
                </a:solidFill>
              </a:rPr>
              <a:t>;</a:t>
            </a:r>
            <a:r>
              <a:rPr lang="en-US" altLang="zh-CN" dirty="0">
                <a:solidFill>
                  <a:srgbClr val="CC0000"/>
                </a:solidFill>
              </a:rPr>
              <a:t>   </a:t>
            </a:r>
            <a:r>
              <a:rPr lang="en-US" altLang="zh-CN" b="1" dirty="0" err="1">
                <a:solidFill>
                  <a:srgbClr val="CC0000"/>
                </a:solidFill>
              </a:rPr>
              <a:t>int</a:t>
            </a:r>
            <a:r>
              <a:rPr lang="en-US" altLang="zh-CN" b="1" dirty="0">
                <a:solidFill>
                  <a:srgbClr val="CC0000"/>
                </a:solidFill>
              </a:rPr>
              <a:t> </a:t>
            </a:r>
            <a:r>
              <a:rPr lang="en-US" altLang="zh-CN" dirty="0" smtClean="0">
                <a:solidFill>
                  <a:srgbClr val="CC0000"/>
                </a:solidFill>
              </a:rPr>
              <a:t>count</a:t>
            </a:r>
            <a:r>
              <a:rPr lang="en-US" altLang="zh-CN" b="1" dirty="0" smtClean="0">
                <a:solidFill>
                  <a:srgbClr val="CC0000"/>
                </a:solidFill>
              </a:rPr>
              <a:t>=</a:t>
            </a:r>
            <a:r>
              <a:rPr lang="en-US" altLang="zh-CN" dirty="0" smtClean="0">
                <a:solidFill>
                  <a:srgbClr val="CC0000"/>
                </a:solidFill>
              </a:rPr>
              <a:t>0</a:t>
            </a:r>
            <a:r>
              <a:rPr lang="en-US" altLang="zh-CN" b="1" dirty="0">
                <a:solidFill>
                  <a:srgbClr val="CC0000"/>
                </a:solidFill>
              </a:rPr>
              <a:t>;   </a:t>
            </a:r>
            <a:r>
              <a:rPr lang="en-US" altLang="zh-CN" b="1" dirty="0">
                <a:solidFill>
                  <a:srgbClr val="006600"/>
                </a:solidFill>
              </a:rPr>
              <a:t>//</a:t>
            </a:r>
            <a:r>
              <a:rPr lang="zh-CN" altLang="en-US" dirty="0">
                <a:solidFill>
                  <a:srgbClr val="006600"/>
                </a:solidFill>
                <a:ea typeface="隶书" panose="02010509060101010101" charset="-122"/>
              </a:rPr>
              <a:t>字符数计数器</a:t>
            </a:r>
            <a:endParaRPr lang="zh-CN" altLang="en-US" dirty="0">
              <a:solidFill>
                <a:srgbClr val="006600"/>
              </a:solidFill>
              <a:ea typeface="隶书" panose="02010509060101010101" charset="-122"/>
            </a:endParaRPr>
          </a:p>
          <a:p>
            <a:pPr>
              <a:spcBef>
                <a:spcPct val="0"/>
              </a:spcBef>
              <a:buClr>
                <a:srgbClr val="FF6600"/>
              </a:buClr>
              <a:buSzPct val="50000"/>
              <a:buFont typeface="Wingdings" panose="05000000000000000000" pitchFamily="2" charset="2"/>
              <a:buNone/>
            </a:pPr>
            <a:r>
              <a:rPr lang="zh-CN" altLang="en-US" dirty="0">
                <a:solidFill>
                  <a:srgbClr val="CC0000"/>
                </a:solidFill>
                <a:latin typeface="宋体" panose="02010600030101010101" pitchFamily="2" charset="-122"/>
              </a:rPr>
              <a:t>    </a:t>
            </a:r>
            <a:r>
              <a:rPr lang="en-US" altLang="zh-CN" b="1" dirty="0" err="1">
                <a:solidFill>
                  <a:srgbClr val="CC0000"/>
                </a:solidFill>
              </a:rPr>
              <a:t>ifstream</a:t>
            </a:r>
            <a:r>
              <a:rPr lang="en-US" altLang="zh-CN" dirty="0">
                <a:solidFill>
                  <a:srgbClr val="CC0000"/>
                </a:solidFill>
              </a:rPr>
              <a:t> </a:t>
            </a:r>
            <a:r>
              <a:rPr lang="en-US" altLang="zh-CN" dirty="0" err="1">
                <a:solidFill>
                  <a:srgbClr val="CC0000"/>
                </a:solidFill>
              </a:rPr>
              <a:t>infile</a:t>
            </a:r>
            <a:r>
              <a:rPr lang="en-US" altLang="zh-CN" dirty="0">
                <a:solidFill>
                  <a:srgbClr val="CC0000"/>
                </a:solidFill>
              </a:rPr>
              <a:t> </a:t>
            </a:r>
            <a:r>
              <a:rPr lang="en-US" altLang="zh-CN" b="1" dirty="0" smtClean="0">
                <a:solidFill>
                  <a:srgbClr val="CC0000"/>
                </a:solidFill>
              </a:rPr>
              <a:t>(“</a:t>
            </a:r>
            <a:r>
              <a:rPr lang="en-US" altLang="zh-CN" dirty="0" err="1" smtClean="0">
                <a:solidFill>
                  <a:srgbClr val="CC0000"/>
                </a:solidFill>
              </a:rPr>
              <a:t>data.in</a:t>
            </a:r>
            <a:r>
              <a:rPr lang="en-US" altLang="zh-CN" b="1" dirty="0" smtClean="0">
                <a:solidFill>
                  <a:srgbClr val="CC0000"/>
                </a:solidFill>
              </a:rPr>
              <a:t>”,</a:t>
            </a:r>
            <a:r>
              <a:rPr lang="en-US" altLang="zh-CN" dirty="0" smtClean="0">
                <a:solidFill>
                  <a:srgbClr val="CC0000"/>
                </a:solidFill>
              </a:rPr>
              <a:t> </a:t>
            </a:r>
            <a:r>
              <a:rPr lang="en-US" altLang="zh-CN" b="1" dirty="0" err="1">
                <a:solidFill>
                  <a:srgbClr val="CC0000"/>
                </a:solidFill>
              </a:rPr>
              <a:t>ios</a:t>
            </a:r>
            <a:r>
              <a:rPr lang="en-US" altLang="zh-CN" b="1" dirty="0">
                <a:solidFill>
                  <a:srgbClr val="CC0000"/>
                </a:solidFill>
              </a:rPr>
              <a:t>::in);</a:t>
            </a:r>
            <a:endParaRPr lang="en-US" altLang="zh-CN" b="1" dirty="0">
              <a:solidFill>
                <a:srgbClr val="CC0000"/>
              </a:solidFill>
            </a:endParaRPr>
          </a:p>
          <a:p>
            <a:pPr>
              <a:spcBef>
                <a:spcPct val="0"/>
              </a:spcBef>
              <a:buClr>
                <a:srgbClr val="FF6600"/>
              </a:buClr>
              <a:buSzPct val="50000"/>
              <a:buFont typeface="Wingdings" panose="05000000000000000000" pitchFamily="2" charset="2"/>
              <a:buNone/>
            </a:pPr>
            <a:r>
              <a:rPr lang="en-US" altLang="zh-CN" dirty="0">
                <a:solidFill>
                  <a:srgbClr val="CC0000"/>
                </a:solidFill>
              </a:rPr>
              <a:t>        </a:t>
            </a:r>
            <a:r>
              <a:rPr lang="en-US" altLang="zh-CN" b="1" dirty="0">
                <a:solidFill>
                  <a:srgbClr val="CC0000"/>
                </a:solidFill>
              </a:rPr>
              <a:t>while</a:t>
            </a:r>
            <a:r>
              <a:rPr lang="en-US" altLang="zh-CN" dirty="0">
                <a:solidFill>
                  <a:srgbClr val="CC0000"/>
                </a:solidFill>
              </a:rPr>
              <a:t> </a:t>
            </a:r>
            <a:r>
              <a:rPr lang="en-US" altLang="zh-CN" b="1" dirty="0" smtClean="0">
                <a:solidFill>
                  <a:srgbClr val="CC0000"/>
                </a:solidFill>
              </a:rPr>
              <a:t>(</a:t>
            </a:r>
            <a:r>
              <a:rPr lang="en-US" altLang="zh-CN" dirty="0" err="1" smtClean="0">
                <a:solidFill>
                  <a:srgbClr val="CC0000"/>
                </a:solidFill>
              </a:rPr>
              <a:t>infile</a:t>
            </a:r>
            <a:r>
              <a:rPr lang="en-US" altLang="zh-CN" dirty="0" smtClean="0">
                <a:solidFill>
                  <a:srgbClr val="CC0000"/>
                </a:solidFill>
              </a:rPr>
              <a:t> </a:t>
            </a:r>
            <a:r>
              <a:rPr lang="en-US" altLang="zh-CN" b="1" dirty="0">
                <a:solidFill>
                  <a:srgbClr val="CC0000"/>
                </a:solidFill>
              </a:rPr>
              <a:t>&amp;&amp;</a:t>
            </a:r>
            <a:r>
              <a:rPr lang="en-US" altLang="zh-CN" dirty="0">
                <a:solidFill>
                  <a:srgbClr val="CC0000"/>
                </a:solidFill>
              </a:rPr>
              <a:t> </a:t>
            </a:r>
            <a:r>
              <a:rPr lang="en-US" altLang="zh-CN" dirty="0" err="1" smtClean="0">
                <a:solidFill>
                  <a:srgbClr val="CC0000"/>
                </a:solidFill>
              </a:rPr>
              <a:t>infile.get</a:t>
            </a:r>
            <a:r>
              <a:rPr lang="en-US" altLang="zh-CN" b="1" dirty="0" smtClean="0">
                <a:solidFill>
                  <a:srgbClr val="CC0000"/>
                </a:solidFill>
              </a:rPr>
              <a:t>(</a:t>
            </a:r>
            <a:r>
              <a:rPr lang="en-US" altLang="zh-CN" dirty="0" err="1" smtClean="0">
                <a:solidFill>
                  <a:srgbClr val="CC0000"/>
                </a:solidFill>
              </a:rPr>
              <a:t>ch</a:t>
            </a:r>
            <a:r>
              <a:rPr lang="en-US" altLang="zh-CN" b="1" dirty="0" smtClean="0">
                <a:solidFill>
                  <a:srgbClr val="CC0000"/>
                </a:solidFill>
              </a:rPr>
              <a:t>))</a:t>
            </a:r>
            <a:r>
              <a:rPr lang="en-US" altLang="zh-CN" dirty="0" smtClean="0">
                <a:solidFill>
                  <a:srgbClr val="CC0000"/>
                </a:solidFill>
              </a:rPr>
              <a:t> </a:t>
            </a:r>
            <a:endParaRPr lang="en-US" altLang="zh-CN" dirty="0">
              <a:solidFill>
                <a:srgbClr val="CC0000"/>
              </a:solidFill>
            </a:endParaRPr>
          </a:p>
          <a:p>
            <a:pPr>
              <a:spcBef>
                <a:spcPct val="0"/>
              </a:spcBef>
              <a:buClr>
                <a:srgbClr val="FF6600"/>
              </a:buClr>
              <a:buSzPct val="50000"/>
              <a:buFont typeface="Wingdings" panose="05000000000000000000" pitchFamily="2" charset="2"/>
              <a:buNone/>
            </a:pPr>
            <a:r>
              <a:rPr lang="en-US" altLang="zh-CN" dirty="0">
                <a:solidFill>
                  <a:srgbClr val="CC0000"/>
                </a:solidFill>
              </a:rPr>
              <a:t>             </a:t>
            </a:r>
            <a:r>
              <a:rPr lang="en-US" altLang="zh-CN" b="1" dirty="0">
                <a:solidFill>
                  <a:srgbClr val="CC0000"/>
                </a:solidFill>
              </a:rPr>
              <a:t>{ </a:t>
            </a:r>
            <a:r>
              <a:rPr lang="en-US" altLang="zh-CN" b="1" dirty="0" err="1" smtClean="0">
                <a:solidFill>
                  <a:srgbClr val="CC0000"/>
                </a:solidFill>
              </a:rPr>
              <a:t>cout</a:t>
            </a:r>
            <a:r>
              <a:rPr lang="en-US" altLang="zh-CN" b="1" dirty="0" smtClean="0">
                <a:solidFill>
                  <a:srgbClr val="CC0000"/>
                </a:solidFill>
              </a:rPr>
              <a:t>&lt;&lt;</a:t>
            </a:r>
            <a:r>
              <a:rPr lang="en-US" altLang="zh-CN" dirty="0" err="1" smtClean="0">
                <a:solidFill>
                  <a:srgbClr val="CC0000"/>
                </a:solidFill>
              </a:rPr>
              <a:t>ch</a:t>
            </a:r>
            <a:r>
              <a:rPr lang="en-US" altLang="zh-CN" b="1" dirty="0">
                <a:solidFill>
                  <a:srgbClr val="CC0000"/>
                </a:solidFill>
              </a:rPr>
              <a:t>;</a:t>
            </a:r>
            <a:r>
              <a:rPr lang="en-US" altLang="zh-CN" dirty="0">
                <a:solidFill>
                  <a:srgbClr val="CC0000"/>
                </a:solidFill>
              </a:rPr>
              <a:t>  count</a:t>
            </a:r>
            <a:r>
              <a:rPr lang="en-US" altLang="zh-CN" b="1" dirty="0">
                <a:solidFill>
                  <a:srgbClr val="CC0000"/>
                </a:solidFill>
              </a:rPr>
              <a:t>++; }</a:t>
            </a:r>
            <a:endParaRPr lang="en-US" altLang="zh-CN" b="1" dirty="0">
              <a:solidFill>
                <a:srgbClr val="CC0000"/>
              </a:solidFill>
            </a:endParaRPr>
          </a:p>
          <a:p>
            <a:pPr>
              <a:spcBef>
                <a:spcPct val="0"/>
              </a:spcBef>
              <a:buClr>
                <a:srgbClr val="FF6600"/>
              </a:buClr>
              <a:buSzPct val="50000"/>
              <a:buFont typeface="Wingdings" panose="05000000000000000000" pitchFamily="2" charset="2"/>
              <a:buNone/>
            </a:pPr>
            <a:r>
              <a:rPr lang="en-US" altLang="zh-CN" dirty="0">
                <a:solidFill>
                  <a:srgbClr val="CC0000"/>
                </a:solidFill>
              </a:rPr>
              <a:t>        </a:t>
            </a:r>
            <a:r>
              <a:rPr lang="en-US" altLang="zh-CN" b="1" dirty="0" err="1" smtClean="0">
                <a:solidFill>
                  <a:srgbClr val="CC0000"/>
                </a:solidFill>
              </a:rPr>
              <a:t>cout</a:t>
            </a:r>
            <a:r>
              <a:rPr lang="en-US" altLang="zh-CN" b="1" dirty="0" smtClean="0">
                <a:solidFill>
                  <a:srgbClr val="CC0000"/>
                </a:solidFill>
              </a:rPr>
              <a:t>&lt;&lt;“</a:t>
            </a:r>
            <a:r>
              <a:rPr lang="en-US" altLang="zh-CN" dirty="0" smtClean="0">
                <a:solidFill>
                  <a:srgbClr val="CC0000"/>
                </a:solidFill>
              </a:rPr>
              <a:t>count </a:t>
            </a:r>
            <a:r>
              <a:rPr lang="en-US" altLang="zh-CN" b="1" dirty="0">
                <a:solidFill>
                  <a:srgbClr val="CC0000"/>
                </a:solidFill>
              </a:rPr>
              <a:t>:</a:t>
            </a:r>
            <a:r>
              <a:rPr lang="en-US" altLang="zh-CN" dirty="0">
                <a:solidFill>
                  <a:srgbClr val="CC0000"/>
                </a:solidFill>
              </a:rPr>
              <a:t> </a:t>
            </a:r>
            <a:r>
              <a:rPr lang="en-US" altLang="zh-CN" b="1" dirty="0" smtClean="0">
                <a:solidFill>
                  <a:srgbClr val="CC0000"/>
                </a:solidFill>
              </a:rPr>
              <a:t>”&lt;&lt;</a:t>
            </a:r>
            <a:r>
              <a:rPr lang="en-US" altLang="zh-CN" dirty="0" smtClean="0">
                <a:solidFill>
                  <a:srgbClr val="CC0000"/>
                </a:solidFill>
              </a:rPr>
              <a:t>count</a:t>
            </a:r>
            <a:r>
              <a:rPr lang="en-US" altLang="zh-CN" b="1" dirty="0">
                <a:solidFill>
                  <a:srgbClr val="CC0000"/>
                </a:solidFill>
              </a:rPr>
              <a:t>;</a:t>
            </a:r>
            <a:endParaRPr lang="en-US" altLang="zh-CN" b="1" dirty="0">
              <a:solidFill>
                <a:srgbClr val="CC0000"/>
              </a:solidFill>
            </a:endParaRPr>
          </a:p>
          <a:p>
            <a:pPr>
              <a:spcBef>
                <a:spcPct val="0"/>
              </a:spcBef>
              <a:buClr>
                <a:srgbClr val="FF6600"/>
              </a:buClr>
              <a:buSzPct val="50000"/>
              <a:buFont typeface="Wingdings" panose="05000000000000000000" pitchFamily="2" charset="2"/>
              <a:buNone/>
            </a:pPr>
            <a:r>
              <a:rPr lang="en-US" altLang="zh-CN" b="1" dirty="0">
                <a:solidFill>
                  <a:srgbClr val="CC0000"/>
                </a:solidFill>
              </a:rPr>
              <a:t> </a:t>
            </a:r>
            <a:r>
              <a:rPr lang="en-US" altLang="zh-CN" dirty="0">
                <a:solidFill>
                  <a:srgbClr val="CC0000"/>
                </a:solidFill>
              </a:rPr>
              <a:t>       </a:t>
            </a:r>
            <a:r>
              <a:rPr lang="en-US" altLang="zh-CN" b="1" dirty="0">
                <a:solidFill>
                  <a:srgbClr val="CC0000"/>
                </a:solidFill>
              </a:rPr>
              <a:t>return (</a:t>
            </a:r>
            <a:r>
              <a:rPr lang="en-US" altLang="zh-CN" dirty="0">
                <a:solidFill>
                  <a:srgbClr val="CC0000"/>
                </a:solidFill>
              </a:rPr>
              <a:t>0</a:t>
            </a:r>
            <a:r>
              <a:rPr lang="en-US" altLang="zh-CN" b="1" dirty="0">
                <a:solidFill>
                  <a:srgbClr val="CC0000"/>
                </a:solidFill>
              </a:rPr>
              <a:t>);</a:t>
            </a:r>
            <a:endParaRPr lang="en-US" altLang="zh-CN" b="1" dirty="0">
              <a:solidFill>
                <a:srgbClr val="CC0000"/>
              </a:solidFill>
            </a:endParaRPr>
          </a:p>
          <a:p>
            <a:pPr>
              <a:spcBef>
                <a:spcPct val="0"/>
              </a:spcBef>
              <a:buClr>
                <a:srgbClr val="FF6600"/>
              </a:buClr>
              <a:buSzPct val="50000"/>
              <a:buFont typeface="Wingdings" panose="05000000000000000000" pitchFamily="2" charset="2"/>
              <a:buNone/>
            </a:pPr>
            <a:r>
              <a:rPr lang="en-US" altLang="zh-CN" b="1" dirty="0">
                <a:solidFill>
                  <a:srgbClr val="CC0000"/>
                </a:solidFill>
              </a:rPr>
              <a:t>    }</a:t>
            </a:r>
            <a:endParaRPr lang="en-US" altLang="zh-CN" b="1" dirty="0">
              <a:solidFill>
                <a:srgbClr val="CC0000"/>
              </a:solidFill>
            </a:endParaRPr>
          </a:p>
        </p:txBody>
      </p:sp>
      <p:sp>
        <p:nvSpPr>
          <p:cNvPr id="3" name="灯片编号占位符 2"/>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3122" name="Rectangle 2"/>
          <p:cNvSpPr>
            <a:spLocks noGrp="1" noChangeArrowheads="1"/>
          </p:cNvSpPr>
          <p:nvPr>
            <p:ph type="title"/>
          </p:nvPr>
        </p:nvSpPr>
        <p:spPr>
          <a:xfrm>
            <a:off x="755576" y="692696"/>
            <a:ext cx="7772400" cy="457200"/>
          </a:xfrm>
        </p:spPr>
        <p:txBody>
          <a:bodyPr/>
          <a:lstStyle/>
          <a:p>
            <a:pPr>
              <a:spcBef>
                <a:spcPts val="1200"/>
              </a:spcBef>
              <a:spcAft>
                <a:spcPts val="315"/>
              </a:spcAft>
            </a:pPr>
            <a:r>
              <a:rPr lang="en-US" altLang="zh-CN" sz="3600" b="1">
                <a:effectLst>
                  <a:outerShdw blurRad="38100" dist="38100" dir="2700000" algn="tl">
                    <a:srgbClr val="C0C0C0"/>
                  </a:outerShdw>
                </a:effectLst>
                <a:ea typeface="楷体_GB2312" pitchFamily="49" charset="-122"/>
              </a:rPr>
              <a:t>do </a:t>
            </a:r>
            <a:r>
              <a:rPr lang="zh-CN" altLang="en-US" sz="3600" b="1">
                <a:effectLst>
                  <a:outerShdw blurRad="38100" dist="38100" dir="2700000" algn="tl">
                    <a:srgbClr val="C0C0C0"/>
                  </a:outerShdw>
                </a:effectLst>
                <a:ea typeface="楷体_GB2312" pitchFamily="49" charset="-122"/>
              </a:rPr>
              <a:t>语句 </a:t>
            </a:r>
            <a:r>
              <a:rPr lang="en-US" altLang="zh-CN" sz="3600" b="1">
                <a:effectLst>
                  <a:outerShdw blurRad="38100" dist="38100" dir="2700000" algn="tl">
                    <a:srgbClr val="C0C0C0"/>
                  </a:outerShdw>
                </a:effectLst>
                <a:ea typeface="楷体_GB2312" pitchFamily="49" charset="-122"/>
              </a:rPr>
              <a:t>(</a:t>
            </a:r>
            <a:r>
              <a:rPr lang="zh-CN" altLang="en-US" sz="3600" b="1">
                <a:effectLst>
                  <a:outerShdw blurRad="38100" dist="38100" dir="2700000" algn="tl">
                    <a:srgbClr val="C0C0C0"/>
                  </a:outerShdw>
                </a:effectLst>
                <a:ea typeface="楷体_GB2312" pitchFamily="49" charset="-122"/>
              </a:rPr>
              <a:t>后判断循环</a:t>
            </a:r>
            <a:r>
              <a:rPr lang="en-US" altLang="zh-CN" sz="3600" b="1">
                <a:effectLst>
                  <a:outerShdw blurRad="38100" dist="38100" dir="2700000" algn="tl">
                    <a:srgbClr val="C0C0C0"/>
                  </a:outerShdw>
                </a:effectLst>
                <a:ea typeface="楷体_GB2312" pitchFamily="49" charset="-122"/>
              </a:rPr>
              <a:t>)</a:t>
            </a:r>
            <a:endParaRPr lang="en-US" altLang="zh-CN" b="1">
              <a:solidFill>
                <a:schemeClr val="tx1"/>
              </a:solidFill>
              <a:latin typeface="Arial" panose="020B0604020202020204" pitchFamily="34" charset="0"/>
              <a:ea typeface="仿宋_GB2312" pitchFamily="49" charset="-122"/>
            </a:endParaRPr>
          </a:p>
        </p:txBody>
      </p:sp>
      <p:sp>
        <p:nvSpPr>
          <p:cNvPr id="773123" name="Rectangle 3"/>
          <p:cNvSpPr>
            <a:spLocks noGrp="1" noChangeArrowheads="1"/>
          </p:cNvSpPr>
          <p:nvPr>
            <p:ph type="body" idx="1"/>
          </p:nvPr>
        </p:nvSpPr>
        <p:spPr>
          <a:xfrm>
            <a:off x="679376" y="1378496"/>
            <a:ext cx="8077200" cy="4114800"/>
          </a:xfrm>
        </p:spPr>
        <p:txBody>
          <a:bodyPr/>
          <a:lstStyle/>
          <a:p>
            <a:pPr>
              <a:buClr>
                <a:srgbClr val="FF6600"/>
              </a:buClr>
              <a:buSzPct val="50000"/>
              <a:buFont typeface="Wingdings" panose="05000000000000000000" pitchFamily="2" charset="2"/>
              <a:buChar char="n"/>
            </a:pPr>
            <a:r>
              <a:rPr lang="en-US" altLang="zh-CN" sz="2800" b="1" dirty="0">
                <a:solidFill>
                  <a:schemeClr val="tx2"/>
                </a:solidFill>
                <a:ea typeface="仿宋_GB2312" pitchFamily="49" charset="-122"/>
              </a:rPr>
              <a:t>do</a:t>
            </a:r>
            <a:r>
              <a:rPr lang="zh-CN" altLang="en-US" sz="2800" b="1" dirty="0">
                <a:ea typeface="仿宋_GB2312" pitchFamily="49" charset="-122"/>
              </a:rPr>
              <a:t>语句的一般形式为：</a:t>
            </a:r>
            <a:endParaRPr lang="zh-CN" altLang="en-US" sz="2800" b="1" dirty="0">
              <a:ea typeface="仿宋_GB2312" pitchFamily="49" charset="-122"/>
            </a:endParaRPr>
          </a:p>
          <a:p>
            <a:pPr>
              <a:lnSpc>
                <a:spcPct val="95000"/>
              </a:lnSpc>
              <a:spcBef>
                <a:spcPct val="0"/>
              </a:spcBef>
              <a:buClr>
                <a:srgbClr val="FF6600"/>
              </a:buClr>
              <a:buSzPct val="50000"/>
              <a:buFont typeface="Wingdings" panose="05000000000000000000" pitchFamily="2" charset="2"/>
              <a:buNone/>
            </a:pPr>
            <a:r>
              <a:rPr lang="zh-CN" altLang="en-US" sz="2800" b="1" dirty="0">
                <a:ea typeface="仿宋_GB2312" pitchFamily="49" charset="-122"/>
              </a:rPr>
              <a:t>         </a:t>
            </a:r>
            <a:r>
              <a:rPr lang="en-US" altLang="zh-CN" sz="2800" b="1" dirty="0">
                <a:solidFill>
                  <a:srgbClr val="CC0000"/>
                </a:solidFill>
                <a:ea typeface="仿宋_GB2312" pitchFamily="49" charset="-122"/>
              </a:rPr>
              <a:t>do</a:t>
            </a:r>
            <a:endParaRPr lang="en-US" altLang="zh-CN" sz="2800" b="1" dirty="0">
              <a:solidFill>
                <a:srgbClr val="CC0000"/>
              </a:solidFill>
              <a:ea typeface="仿宋_GB2312" pitchFamily="49" charset="-122"/>
            </a:endParaRPr>
          </a:p>
          <a:p>
            <a:pPr>
              <a:lnSpc>
                <a:spcPct val="95000"/>
              </a:lnSpc>
              <a:spcBef>
                <a:spcPct val="0"/>
              </a:spcBef>
              <a:buClr>
                <a:srgbClr val="FF6600"/>
              </a:buClr>
              <a:buSzPct val="50000"/>
              <a:buFont typeface="Wingdings" panose="05000000000000000000" pitchFamily="2" charset="2"/>
              <a:buNone/>
            </a:pPr>
            <a:r>
              <a:rPr lang="en-US" altLang="zh-CN" sz="2800" b="1" dirty="0">
                <a:solidFill>
                  <a:srgbClr val="CC0000"/>
                </a:solidFill>
                <a:ea typeface="仿宋_GB2312" pitchFamily="49" charset="-122"/>
              </a:rPr>
              <a:t>             </a:t>
            </a:r>
            <a:r>
              <a:rPr lang="zh-CN" altLang="en-US" sz="2800" dirty="0">
                <a:solidFill>
                  <a:srgbClr val="CC0000"/>
                </a:solidFill>
                <a:ea typeface="隶书" panose="02010509060101010101" charset="-122"/>
              </a:rPr>
              <a:t>循环体语句</a:t>
            </a:r>
            <a:endParaRPr lang="zh-CN" altLang="en-US" sz="2800" b="1" dirty="0">
              <a:solidFill>
                <a:srgbClr val="CC0000"/>
              </a:solidFill>
              <a:ea typeface="仿宋_GB2312" pitchFamily="49" charset="-122"/>
            </a:endParaRPr>
          </a:p>
          <a:p>
            <a:pPr>
              <a:lnSpc>
                <a:spcPct val="95000"/>
              </a:lnSpc>
              <a:spcBef>
                <a:spcPct val="0"/>
              </a:spcBef>
              <a:buClr>
                <a:srgbClr val="FF6600"/>
              </a:buClr>
              <a:buSzPct val="50000"/>
              <a:buFont typeface="Wingdings" panose="05000000000000000000" pitchFamily="2" charset="2"/>
              <a:buNone/>
            </a:pPr>
            <a:r>
              <a:rPr lang="zh-CN" altLang="en-US" sz="2800" b="1" i="1" dirty="0">
                <a:solidFill>
                  <a:srgbClr val="CC0000"/>
                </a:solidFill>
                <a:ea typeface="仿宋_GB2312" pitchFamily="49" charset="-122"/>
              </a:rPr>
              <a:t>         </a:t>
            </a:r>
            <a:r>
              <a:rPr lang="en-US" altLang="zh-CN" sz="2800" b="1" dirty="0">
                <a:solidFill>
                  <a:srgbClr val="CC0000"/>
                </a:solidFill>
                <a:ea typeface="仿宋_GB2312" pitchFamily="49" charset="-122"/>
              </a:rPr>
              <a:t>while (</a:t>
            </a:r>
            <a:r>
              <a:rPr lang="zh-CN" altLang="en-US" sz="2800" b="1" dirty="0">
                <a:solidFill>
                  <a:srgbClr val="CC0000"/>
                </a:solidFill>
                <a:ea typeface="隶书" panose="02010509060101010101" charset="-122"/>
              </a:rPr>
              <a:t>条件表达式</a:t>
            </a:r>
            <a:r>
              <a:rPr lang="en-US" altLang="zh-CN" sz="2800" b="1" dirty="0">
                <a:solidFill>
                  <a:srgbClr val="CC0000"/>
                </a:solidFill>
                <a:ea typeface="仿宋_GB2312" pitchFamily="49" charset="-122"/>
              </a:rPr>
              <a:t>);</a:t>
            </a:r>
            <a:endParaRPr lang="en-US" altLang="zh-CN" sz="2800" b="1" dirty="0">
              <a:solidFill>
                <a:srgbClr val="CC0000"/>
              </a:solidFill>
              <a:ea typeface="仿宋_GB2312" pitchFamily="49" charset="-122"/>
            </a:endParaRPr>
          </a:p>
          <a:p>
            <a:pPr algn="just">
              <a:buClr>
                <a:srgbClr val="FF6600"/>
              </a:buClr>
              <a:buSzPct val="50000"/>
              <a:buFont typeface="Wingdings" panose="05000000000000000000" pitchFamily="2" charset="2"/>
              <a:buChar char="n"/>
            </a:pPr>
            <a:r>
              <a:rPr lang="en-US" altLang="zh-CN" sz="2800" b="1" dirty="0" smtClean="0">
                <a:solidFill>
                  <a:schemeClr val="tx2"/>
                </a:solidFill>
                <a:ea typeface="仿宋_GB2312" pitchFamily="49" charset="-122"/>
              </a:rPr>
              <a:t>do</a:t>
            </a:r>
            <a:r>
              <a:rPr lang="zh-CN" altLang="en-US" sz="2800" b="1" dirty="0" smtClean="0">
                <a:ea typeface="仿宋_GB2312" pitchFamily="49" charset="-122"/>
              </a:rPr>
              <a:t>语句</a:t>
            </a:r>
            <a:r>
              <a:rPr lang="zh-CN" altLang="en-US" sz="2800" b="1" dirty="0">
                <a:ea typeface="仿宋_GB2312" pitchFamily="49" charset="-122"/>
              </a:rPr>
              <a:t>先执行</a:t>
            </a:r>
            <a:r>
              <a:rPr lang="zh-CN" altLang="en-US" sz="2800" dirty="0">
                <a:solidFill>
                  <a:srgbClr val="CC0000"/>
                </a:solidFill>
                <a:ea typeface="隶书" panose="02010509060101010101" charset="-122"/>
              </a:rPr>
              <a:t>循环体</a:t>
            </a:r>
            <a:r>
              <a:rPr lang="zh-CN" altLang="en-US" sz="2800" dirty="0" smtClean="0">
                <a:solidFill>
                  <a:srgbClr val="CC0000"/>
                </a:solidFill>
                <a:ea typeface="隶书" panose="02010509060101010101" charset="-122"/>
              </a:rPr>
              <a:t>语句</a:t>
            </a:r>
            <a:r>
              <a:rPr lang="zh-CN" altLang="en-US" sz="2800" b="1" dirty="0" smtClean="0">
                <a:ea typeface="仿宋_GB2312" pitchFamily="49" charset="-122"/>
              </a:rPr>
              <a:t>，然后</a:t>
            </a:r>
            <a:r>
              <a:rPr lang="zh-CN" altLang="en-US" sz="2800" b="1" dirty="0">
                <a:ea typeface="仿宋_GB2312" pitchFamily="49" charset="-122"/>
              </a:rPr>
              <a:t>计算条件表达式是否</a:t>
            </a:r>
            <a:r>
              <a:rPr lang="zh-CN" altLang="en-US" sz="2800" b="1" dirty="0" smtClean="0">
                <a:ea typeface="仿宋_GB2312" pitchFamily="49" charset="-122"/>
              </a:rPr>
              <a:t>为</a:t>
            </a:r>
            <a:r>
              <a:rPr lang="en-US" altLang="zh-CN" sz="2800" b="1" dirty="0" smtClean="0">
                <a:solidFill>
                  <a:srgbClr val="CC0000"/>
                </a:solidFill>
                <a:ea typeface="仿宋_GB2312" pitchFamily="49" charset="-122"/>
              </a:rPr>
              <a:t>true</a:t>
            </a:r>
            <a:r>
              <a:rPr lang="zh-CN" altLang="en-US" sz="2800" b="1" dirty="0" smtClean="0">
                <a:ea typeface="仿宋_GB2312" pitchFamily="49" charset="-122"/>
              </a:rPr>
              <a:t>，如果是，则</a:t>
            </a:r>
            <a:r>
              <a:rPr lang="zh-CN" altLang="en-US" sz="2800" b="1" dirty="0">
                <a:ea typeface="仿宋_GB2312" pitchFamily="49" charset="-122"/>
              </a:rPr>
              <a:t>继续执行</a:t>
            </a:r>
            <a:r>
              <a:rPr lang="zh-CN" altLang="en-US" sz="2800" b="1" dirty="0" smtClean="0">
                <a:ea typeface="仿宋_GB2312" pitchFamily="49" charset="-122"/>
              </a:rPr>
              <a:t>循环，否则</a:t>
            </a:r>
            <a:r>
              <a:rPr lang="zh-CN" altLang="en-US" sz="2800" b="1" dirty="0">
                <a:ea typeface="仿宋_GB2312" pitchFamily="49" charset="-122"/>
              </a:rPr>
              <a:t>结束循环。</a:t>
            </a:r>
            <a:endParaRPr lang="zh-CN" altLang="en-US" sz="2800" b="1" dirty="0">
              <a:ea typeface="仿宋_GB2312" pitchFamily="49" charset="-122"/>
            </a:endParaRPr>
          </a:p>
          <a:p>
            <a:pPr algn="just">
              <a:buClr>
                <a:srgbClr val="FF6600"/>
              </a:buClr>
              <a:buSzPct val="50000"/>
              <a:buFont typeface="Wingdings" panose="05000000000000000000" pitchFamily="2" charset="2"/>
              <a:buChar char="n"/>
            </a:pPr>
            <a:r>
              <a:rPr lang="zh-CN" altLang="en-US" sz="2800" b="1" dirty="0" smtClean="0">
                <a:ea typeface="仿宋_GB2312" pitchFamily="49" charset="-122"/>
              </a:rPr>
              <a:t>与</a:t>
            </a:r>
            <a:r>
              <a:rPr lang="en-US" altLang="zh-CN" sz="2800" b="1" dirty="0" smtClean="0">
                <a:solidFill>
                  <a:schemeClr val="tx2"/>
                </a:solidFill>
                <a:ea typeface="仿宋_GB2312" pitchFamily="49" charset="-122"/>
              </a:rPr>
              <a:t>while</a:t>
            </a:r>
            <a:r>
              <a:rPr lang="zh-CN" altLang="en-US" sz="2800" b="1" dirty="0" smtClean="0">
                <a:ea typeface="仿宋_GB2312" pitchFamily="49" charset="-122"/>
              </a:rPr>
              <a:t>语句</a:t>
            </a:r>
            <a:r>
              <a:rPr lang="zh-CN" altLang="en-US" sz="2800" b="1" dirty="0">
                <a:ea typeface="仿宋_GB2312" pitchFamily="49" charset="-122"/>
              </a:rPr>
              <a:t>不同的是，</a:t>
            </a:r>
            <a:r>
              <a:rPr lang="en-US" altLang="zh-CN" sz="2800" b="1" dirty="0" smtClean="0">
                <a:solidFill>
                  <a:schemeClr val="tx2"/>
                </a:solidFill>
                <a:ea typeface="仿宋_GB2312" pitchFamily="49" charset="-122"/>
              </a:rPr>
              <a:t>do</a:t>
            </a:r>
            <a:r>
              <a:rPr lang="zh-CN" altLang="en-US" sz="2800" b="1" dirty="0" smtClean="0">
                <a:ea typeface="仿宋_GB2312" pitchFamily="49" charset="-122"/>
              </a:rPr>
              <a:t>循环</a:t>
            </a:r>
            <a:r>
              <a:rPr lang="zh-CN" altLang="en-US" sz="2800" b="1" dirty="0">
                <a:ea typeface="仿宋_GB2312" pitchFamily="49" charset="-122"/>
              </a:rPr>
              <a:t>中的</a:t>
            </a:r>
            <a:r>
              <a:rPr lang="zh-CN" altLang="en-US" sz="2800" dirty="0">
                <a:solidFill>
                  <a:srgbClr val="CC0000"/>
                </a:solidFill>
                <a:ea typeface="隶书" panose="02010509060101010101" charset="-122"/>
              </a:rPr>
              <a:t>循环体语句</a:t>
            </a:r>
            <a:r>
              <a:rPr lang="zh-CN" altLang="en-US" sz="2800" b="1" dirty="0">
                <a:ea typeface="仿宋_GB2312" pitchFamily="49" charset="-122"/>
              </a:rPr>
              <a:t>至少执行一</a:t>
            </a:r>
            <a:r>
              <a:rPr lang="zh-CN" altLang="en-US" sz="2800" b="1" dirty="0" smtClean="0">
                <a:ea typeface="仿宋_GB2312" pitchFamily="49" charset="-122"/>
              </a:rPr>
              <a:t>次，而</a:t>
            </a:r>
            <a:r>
              <a:rPr lang="en-US" altLang="zh-CN" sz="2800" b="1" dirty="0">
                <a:solidFill>
                  <a:schemeClr val="tx2"/>
                </a:solidFill>
                <a:ea typeface="仿宋_GB2312" pitchFamily="49" charset="-122"/>
              </a:rPr>
              <a:t>while</a:t>
            </a:r>
            <a:r>
              <a:rPr lang="zh-CN" altLang="en-US" sz="2800" b="1" dirty="0">
                <a:ea typeface="仿宋_GB2312" pitchFamily="49" charset="-122"/>
              </a:rPr>
              <a:t>语句当条件第一次不满足时</a:t>
            </a:r>
            <a:r>
              <a:rPr lang="zh-CN" altLang="en-US" sz="2800" dirty="0">
                <a:solidFill>
                  <a:srgbClr val="CC0000"/>
                </a:solidFill>
                <a:ea typeface="隶书" panose="02010509060101010101" charset="-122"/>
              </a:rPr>
              <a:t>循环体语句</a:t>
            </a:r>
            <a:r>
              <a:rPr lang="zh-CN" altLang="en-US" sz="2800" b="1" dirty="0">
                <a:ea typeface="仿宋_GB2312" pitchFamily="49" charset="-122"/>
              </a:rPr>
              <a:t>一次也不执行。</a:t>
            </a:r>
            <a:endParaRPr lang="zh-CN" altLang="en-US" sz="2800" b="1" dirty="0">
              <a:ea typeface="仿宋_GB2312" pitchFamily="49" charset="-122"/>
            </a:endParaRPr>
          </a:p>
        </p:txBody>
      </p:sp>
      <p:sp>
        <p:nvSpPr>
          <p:cNvPr id="4" name="灯片编号占位符 3"/>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4147" name="Rectangle 3"/>
          <p:cNvSpPr>
            <a:spLocks noGrp="1" noChangeArrowheads="1"/>
          </p:cNvSpPr>
          <p:nvPr>
            <p:ph type="body" idx="1"/>
          </p:nvPr>
        </p:nvSpPr>
        <p:spPr>
          <a:xfrm>
            <a:off x="457200" y="381000"/>
            <a:ext cx="8305800" cy="4114800"/>
          </a:xfrm>
        </p:spPr>
        <p:txBody>
          <a:bodyPr/>
          <a:lstStyle/>
          <a:p>
            <a:pPr>
              <a:lnSpc>
                <a:spcPct val="90000"/>
              </a:lnSpc>
              <a:buClr>
                <a:srgbClr val="FF6600"/>
              </a:buClr>
              <a:buSzPct val="50000"/>
              <a:buFont typeface="Wingdings" panose="05000000000000000000" pitchFamily="2" charset="2"/>
              <a:buChar char="n"/>
            </a:pPr>
            <a:r>
              <a:rPr lang="zh-CN" altLang="en-US" b="1" dirty="0">
                <a:ea typeface="仿宋_GB2312" pitchFamily="49" charset="-122"/>
              </a:rPr>
              <a:t>对字符计数的程序也可以用</a:t>
            </a:r>
            <a:r>
              <a:rPr lang="en-US" altLang="zh-CN" b="1" dirty="0">
                <a:solidFill>
                  <a:schemeClr val="tx2"/>
                </a:solidFill>
                <a:ea typeface="仿宋_GB2312" pitchFamily="49" charset="-122"/>
              </a:rPr>
              <a:t>do</a:t>
            </a:r>
            <a:r>
              <a:rPr lang="zh-CN" altLang="en-US" b="1" dirty="0">
                <a:ea typeface="仿宋_GB2312" pitchFamily="49" charset="-122"/>
              </a:rPr>
              <a:t>语句实现。</a:t>
            </a:r>
            <a:endParaRPr lang="zh-CN" altLang="en-US" b="1" dirty="0">
              <a:ea typeface="仿宋_GB2312" pitchFamily="49" charset="-122"/>
            </a:endParaRPr>
          </a:p>
          <a:p>
            <a:pPr>
              <a:lnSpc>
                <a:spcPct val="90000"/>
              </a:lnSpc>
              <a:spcBef>
                <a:spcPct val="0"/>
              </a:spcBef>
              <a:buClr>
                <a:srgbClr val="FF6600"/>
              </a:buClr>
              <a:buSzPct val="50000"/>
              <a:buFont typeface="Wingdings" panose="05000000000000000000" pitchFamily="2" charset="2"/>
              <a:buNone/>
            </a:pPr>
            <a:r>
              <a:rPr lang="zh-CN" altLang="en-US" b="1" dirty="0">
                <a:solidFill>
                  <a:srgbClr val="CC0000"/>
                </a:solidFill>
              </a:rPr>
              <a:t>    </a:t>
            </a:r>
            <a:r>
              <a:rPr lang="en-US" altLang="zh-CN" b="1" dirty="0" smtClean="0">
                <a:solidFill>
                  <a:srgbClr val="CC0000"/>
                </a:solidFill>
              </a:rPr>
              <a:t>#include</a:t>
            </a:r>
            <a:r>
              <a:rPr lang="en-US" altLang="zh-CN" dirty="0" smtClean="0">
                <a:solidFill>
                  <a:srgbClr val="CC0000"/>
                </a:solidFill>
              </a:rPr>
              <a:t> </a:t>
            </a:r>
            <a:r>
              <a:rPr lang="en-US" altLang="zh-CN" b="1" dirty="0">
                <a:solidFill>
                  <a:srgbClr val="CC0000"/>
                </a:solidFill>
              </a:rPr>
              <a:t>&lt;</a:t>
            </a:r>
            <a:r>
              <a:rPr lang="en-US" altLang="zh-CN" dirty="0" err="1">
                <a:solidFill>
                  <a:srgbClr val="CC0000"/>
                </a:solidFill>
              </a:rPr>
              <a:t>iostream.h</a:t>
            </a:r>
            <a:r>
              <a:rPr lang="en-US" altLang="zh-CN" b="1" dirty="0">
                <a:solidFill>
                  <a:srgbClr val="CC0000"/>
                </a:solidFill>
              </a:rPr>
              <a:t>&gt;</a:t>
            </a:r>
            <a:endParaRPr lang="en-US" altLang="zh-CN" b="1" dirty="0">
              <a:solidFill>
                <a:srgbClr val="CC0000"/>
              </a:solidFill>
            </a:endParaRPr>
          </a:p>
          <a:p>
            <a:pPr>
              <a:lnSpc>
                <a:spcPct val="90000"/>
              </a:lnSpc>
              <a:spcBef>
                <a:spcPct val="0"/>
              </a:spcBef>
              <a:buClr>
                <a:srgbClr val="FF6600"/>
              </a:buClr>
              <a:buSzPct val="50000"/>
              <a:buFont typeface="Wingdings" panose="05000000000000000000" pitchFamily="2" charset="2"/>
              <a:buNone/>
            </a:pPr>
            <a:r>
              <a:rPr lang="en-US" altLang="zh-CN" b="1" dirty="0">
                <a:solidFill>
                  <a:srgbClr val="CC0000"/>
                </a:solidFill>
              </a:rPr>
              <a:t>    </a:t>
            </a:r>
            <a:r>
              <a:rPr lang="en-US" altLang="zh-CN" b="1" dirty="0" smtClean="0">
                <a:solidFill>
                  <a:srgbClr val="CC0000"/>
                </a:solidFill>
              </a:rPr>
              <a:t>#include </a:t>
            </a:r>
            <a:r>
              <a:rPr lang="en-US" altLang="zh-CN" b="1" dirty="0">
                <a:solidFill>
                  <a:srgbClr val="CC0000"/>
                </a:solidFill>
              </a:rPr>
              <a:t>&lt;</a:t>
            </a:r>
            <a:r>
              <a:rPr lang="en-US" altLang="zh-CN" dirty="0" err="1">
                <a:solidFill>
                  <a:srgbClr val="CC0000"/>
                </a:solidFill>
              </a:rPr>
              <a:t>fstream.h</a:t>
            </a:r>
            <a:r>
              <a:rPr lang="en-US" altLang="zh-CN" b="1" dirty="0">
                <a:solidFill>
                  <a:srgbClr val="CC0000"/>
                </a:solidFill>
              </a:rPr>
              <a:t>&gt;</a:t>
            </a:r>
            <a:endParaRPr lang="en-US" altLang="zh-CN" b="1" dirty="0">
              <a:solidFill>
                <a:srgbClr val="CC0000"/>
              </a:solidFill>
            </a:endParaRPr>
          </a:p>
          <a:p>
            <a:pPr>
              <a:lnSpc>
                <a:spcPct val="90000"/>
              </a:lnSpc>
              <a:spcBef>
                <a:spcPct val="0"/>
              </a:spcBef>
              <a:buClr>
                <a:srgbClr val="FF6600"/>
              </a:buClr>
              <a:buSzPct val="50000"/>
              <a:buFont typeface="Wingdings" panose="05000000000000000000" pitchFamily="2" charset="2"/>
              <a:buNone/>
            </a:pPr>
            <a:r>
              <a:rPr lang="en-US" altLang="zh-CN" b="1" dirty="0">
                <a:solidFill>
                  <a:srgbClr val="CC0000"/>
                </a:solidFill>
              </a:rPr>
              <a:t>    </a:t>
            </a:r>
            <a:r>
              <a:rPr lang="en-US" altLang="zh-CN" b="1" dirty="0" err="1">
                <a:solidFill>
                  <a:srgbClr val="CC0000"/>
                </a:solidFill>
              </a:rPr>
              <a:t>int</a:t>
            </a:r>
            <a:r>
              <a:rPr lang="en-US" altLang="zh-CN" b="1" dirty="0">
                <a:solidFill>
                  <a:srgbClr val="CC0000"/>
                </a:solidFill>
              </a:rPr>
              <a:t> </a:t>
            </a:r>
            <a:r>
              <a:rPr lang="en-US" altLang="zh-CN" dirty="0">
                <a:solidFill>
                  <a:srgbClr val="CC0000"/>
                </a:solidFill>
              </a:rPr>
              <a:t>main</a:t>
            </a:r>
            <a:r>
              <a:rPr lang="en-US" altLang="zh-CN" b="1" dirty="0" smtClean="0">
                <a:solidFill>
                  <a:srgbClr val="CC0000"/>
                </a:solidFill>
              </a:rPr>
              <a:t>(</a:t>
            </a:r>
            <a:r>
              <a:rPr lang="zh-CN" altLang="en-US" b="1" dirty="0" smtClean="0">
                <a:solidFill>
                  <a:srgbClr val="CC0000"/>
                </a:solidFill>
              </a:rPr>
              <a:t> </a:t>
            </a:r>
            <a:r>
              <a:rPr lang="en-US" altLang="zh-CN" b="1" dirty="0" smtClean="0">
                <a:solidFill>
                  <a:srgbClr val="CC0000"/>
                </a:solidFill>
              </a:rPr>
              <a:t>)</a:t>
            </a:r>
            <a:r>
              <a:rPr lang="en-US" altLang="zh-CN" dirty="0" smtClean="0">
                <a:solidFill>
                  <a:srgbClr val="CC0000"/>
                </a:solidFill>
              </a:rPr>
              <a:t> </a:t>
            </a:r>
            <a:r>
              <a:rPr lang="en-US" altLang="zh-CN" b="1" dirty="0">
                <a:solidFill>
                  <a:srgbClr val="CC0000"/>
                </a:solidFill>
              </a:rPr>
              <a:t>{</a:t>
            </a:r>
            <a:endParaRPr lang="en-US" altLang="zh-CN" b="1" dirty="0">
              <a:solidFill>
                <a:srgbClr val="CC0000"/>
              </a:solidFill>
            </a:endParaRPr>
          </a:p>
          <a:p>
            <a:pPr>
              <a:lnSpc>
                <a:spcPct val="90000"/>
              </a:lnSpc>
              <a:spcBef>
                <a:spcPct val="0"/>
              </a:spcBef>
              <a:buClr>
                <a:srgbClr val="FF6600"/>
              </a:buClr>
              <a:buSzPct val="50000"/>
              <a:buFont typeface="Wingdings" panose="05000000000000000000" pitchFamily="2" charset="2"/>
              <a:buNone/>
            </a:pPr>
            <a:r>
              <a:rPr lang="en-US" altLang="zh-CN" b="1" dirty="0">
                <a:solidFill>
                  <a:srgbClr val="CC0000"/>
                </a:solidFill>
              </a:rPr>
              <a:t> </a:t>
            </a:r>
            <a:r>
              <a:rPr lang="en-US" altLang="zh-CN" dirty="0">
                <a:solidFill>
                  <a:srgbClr val="CC0000"/>
                </a:solidFill>
              </a:rPr>
              <a:t>       </a:t>
            </a:r>
            <a:r>
              <a:rPr lang="en-US" altLang="zh-CN" b="1" dirty="0">
                <a:solidFill>
                  <a:srgbClr val="CC0000"/>
                </a:solidFill>
              </a:rPr>
              <a:t>char</a:t>
            </a:r>
            <a:r>
              <a:rPr lang="en-US" altLang="zh-CN" dirty="0">
                <a:solidFill>
                  <a:srgbClr val="CC0000"/>
                </a:solidFill>
              </a:rPr>
              <a:t> </a:t>
            </a:r>
            <a:r>
              <a:rPr lang="en-US" altLang="zh-CN" dirty="0" err="1">
                <a:solidFill>
                  <a:srgbClr val="CC0000"/>
                </a:solidFill>
              </a:rPr>
              <a:t>ch</a:t>
            </a:r>
            <a:r>
              <a:rPr lang="en-US" altLang="zh-CN" b="1" dirty="0">
                <a:solidFill>
                  <a:srgbClr val="CC0000"/>
                </a:solidFill>
              </a:rPr>
              <a:t>;</a:t>
            </a:r>
            <a:r>
              <a:rPr lang="en-US" altLang="zh-CN" dirty="0">
                <a:solidFill>
                  <a:srgbClr val="CC0000"/>
                </a:solidFill>
              </a:rPr>
              <a:t>  </a:t>
            </a:r>
            <a:r>
              <a:rPr lang="en-US" altLang="zh-CN" b="1" dirty="0" err="1">
                <a:solidFill>
                  <a:srgbClr val="CC0000"/>
                </a:solidFill>
              </a:rPr>
              <a:t>int</a:t>
            </a:r>
            <a:r>
              <a:rPr lang="en-US" altLang="zh-CN" dirty="0">
                <a:solidFill>
                  <a:srgbClr val="CC0000"/>
                </a:solidFill>
              </a:rPr>
              <a:t> </a:t>
            </a:r>
            <a:r>
              <a:rPr lang="en-US" altLang="zh-CN" dirty="0" smtClean="0">
                <a:solidFill>
                  <a:srgbClr val="CC0000"/>
                </a:solidFill>
              </a:rPr>
              <a:t>count</a:t>
            </a:r>
            <a:r>
              <a:rPr lang="en-US" altLang="zh-CN" b="1" dirty="0" smtClean="0">
                <a:solidFill>
                  <a:srgbClr val="CC0000"/>
                </a:solidFill>
              </a:rPr>
              <a:t>=</a:t>
            </a:r>
            <a:r>
              <a:rPr lang="en-US" altLang="zh-CN" dirty="0" smtClean="0">
                <a:solidFill>
                  <a:srgbClr val="CC0000"/>
                </a:solidFill>
              </a:rPr>
              <a:t>0</a:t>
            </a:r>
            <a:r>
              <a:rPr lang="en-US" altLang="zh-CN" b="1" dirty="0">
                <a:solidFill>
                  <a:srgbClr val="CC0000"/>
                </a:solidFill>
              </a:rPr>
              <a:t>;   </a:t>
            </a:r>
            <a:r>
              <a:rPr lang="en-US" altLang="zh-CN" b="1" dirty="0">
                <a:solidFill>
                  <a:srgbClr val="006600"/>
                </a:solidFill>
              </a:rPr>
              <a:t>//</a:t>
            </a:r>
            <a:r>
              <a:rPr lang="zh-CN" altLang="en-US" dirty="0">
                <a:solidFill>
                  <a:srgbClr val="006600"/>
                </a:solidFill>
                <a:ea typeface="隶书" panose="02010509060101010101" charset="-122"/>
              </a:rPr>
              <a:t>字符个数计数器</a:t>
            </a:r>
            <a:endParaRPr lang="zh-CN" altLang="en-US" dirty="0">
              <a:solidFill>
                <a:srgbClr val="CC0000"/>
              </a:solidFill>
              <a:ea typeface="隶书" panose="02010509060101010101" charset="-122"/>
            </a:endParaRPr>
          </a:p>
          <a:p>
            <a:pPr>
              <a:lnSpc>
                <a:spcPct val="90000"/>
              </a:lnSpc>
              <a:spcBef>
                <a:spcPct val="0"/>
              </a:spcBef>
              <a:buClr>
                <a:srgbClr val="FF6600"/>
              </a:buClr>
              <a:buSzPct val="50000"/>
              <a:buFont typeface="Wingdings" panose="05000000000000000000" pitchFamily="2" charset="2"/>
              <a:buNone/>
            </a:pPr>
            <a:r>
              <a:rPr lang="zh-CN" altLang="en-US" dirty="0">
                <a:solidFill>
                  <a:srgbClr val="CC0000"/>
                </a:solidFill>
                <a:latin typeface="宋体" panose="02010600030101010101" pitchFamily="2" charset="-122"/>
              </a:rPr>
              <a:t>    </a:t>
            </a:r>
            <a:r>
              <a:rPr lang="en-US" altLang="zh-CN" b="1" dirty="0" err="1">
                <a:solidFill>
                  <a:srgbClr val="CC0000"/>
                </a:solidFill>
              </a:rPr>
              <a:t>ifstream</a:t>
            </a:r>
            <a:r>
              <a:rPr lang="en-US" altLang="zh-CN" dirty="0">
                <a:solidFill>
                  <a:srgbClr val="CC0000"/>
                </a:solidFill>
              </a:rPr>
              <a:t> </a:t>
            </a:r>
            <a:r>
              <a:rPr lang="en-US" altLang="zh-CN" dirty="0" err="1">
                <a:solidFill>
                  <a:srgbClr val="CC0000"/>
                </a:solidFill>
              </a:rPr>
              <a:t>infile</a:t>
            </a:r>
            <a:r>
              <a:rPr lang="en-US" altLang="zh-CN" dirty="0">
                <a:solidFill>
                  <a:srgbClr val="CC0000"/>
                </a:solidFill>
              </a:rPr>
              <a:t> </a:t>
            </a:r>
            <a:r>
              <a:rPr lang="en-US" altLang="zh-CN" b="1" dirty="0" smtClean="0">
                <a:solidFill>
                  <a:srgbClr val="CC0000"/>
                </a:solidFill>
              </a:rPr>
              <a:t>(“</a:t>
            </a:r>
            <a:r>
              <a:rPr lang="en-US" altLang="zh-CN" dirty="0" err="1" smtClean="0">
                <a:solidFill>
                  <a:srgbClr val="CC0000"/>
                </a:solidFill>
              </a:rPr>
              <a:t>data.in</a:t>
            </a:r>
            <a:r>
              <a:rPr lang="en-US" altLang="zh-CN" b="1" dirty="0" smtClean="0">
                <a:solidFill>
                  <a:srgbClr val="CC0000"/>
                </a:solidFill>
              </a:rPr>
              <a:t>”,</a:t>
            </a:r>
            <a:r>
              <a:rPr lang="en-US" altLang="zh-CN" dirty="0" smtClean="0">
                <a:solidFill>
                  <a:srgbClr val="CC0000"/>
                </a:solidFill>
              </a:rPr>
              <a:t> </a:t>
            </a:r>
            <a:r>
              <a:rPr lang="en-US" altLang="zh-CN" b="1" dirty="0" err="1">
                <a:solidFill>
                  <a:srgbClr val="CC0000"/>
                </a:solidFill>
              </a:rPr>
              <a:t>ios</a:t>
            </a:r>
            <a:r>
              <a:rPr lang="en-US" altLang="zh-CN" b="1" dirty="0">
                <a:solidFill>
                  <a:srgbClr val="CC0000"/>
                </a:solidFill>
              </a:rPr>
              <a:t>::in);</a:t>
            </a:r>
            <a:endParaRPr lang="en-US" altLang="zh-CN" b="1" dirty="0">
              <a:solidFill>
                <a:srgbClr val="CC0000"/>
              </a:solidFill>
            </a:endParaRPr>
          </a:p>
          <a:p>
            <a:pPr>
              <a:lnSpc>
                <a:spcPct val="90000"/>
              </a:lnSpc>
              <a:spcBef>
                <a:spcPct val="0"/>
              </a:spcBef>
              <a:buClr>
                <a:srgbClr val="FF6600"/>
              </a:buClr>
              <a:buSzPct val="50000"/>
              <a:buFont typeface="Wingdings" panose="05000000000000000000" pitchFamily="2" charset="2"/>
              <a:buNone/>
            </a:pPr>
            <a:r>
              <a:rPr lang="en-US" altLang="zh-CN" dirty="0">
                <a:solidFill>
                  <a:srgbClr val="CC0000"/>
                </a:solidFill>
              </a:rPr>
              <a:t>        </a:t>
            </a:r>
            <a:r>
              <a:rPr lang="en-US" altLang="zh-CN" b="1" dirty="0">
                <a:solidFill>
                  <a:srgbClr val="CC0000"/>
                </a:solidFill>
              </a:rPr>
              <a:t>if </a:t>
            </a:r>
            <a:r>
              <a:rPr lang="en-US" altLang="zh-CN" b="1" dirty="0" smtClean="0">
                <a:solidFill>
                  <a:srgbClr val="CC0000"/>
                </a:solidFill>
              </a:rPr>
              <a:t>(</a:t>
            </a:r>
            <a:r>
              <a:rPr lang="en-US" altLang="zh-CN" dirty="0" err="1" smtClean="0">
                <a:solidFill>
                  <a:srgbClr val="CC0000"/>
                </a:solidFill>
              </a:rPr>
              <a:t>infile</a:t>
            </a:r>
            <a:r>
              <a:rPr lang="en-US" altLang="zh-CN" dirty="0" smtClean="0">
                <a:solidFill>
                  <a:srgbClr val="CC0000"/>
                </a:solidFill>
              </a:rPr>
              <a:t> </a:t>
            </a:r>
            <a:r>
              <a:rPr lang="en-US" altLang="zh-CN" b="1" dirty="0">
                <a:solidFill>
                  <a:srgbClr val="CC0000"/>
                </a:solidFill>
              </a:rPr>
              <a:t>&amp;&amp;</a:t>
            </a:r>
            <a:r>
              <a:rPr lang="en-US" altLang="zh-CN" dirty="0">
                <a:solidFill>
                  <a:srgbClr val="CC0000"/>
                </a:solidFill>
              </a:rPr>
              <a:t> </a:t>
            </a:r>
            <a:r>
              <a:rPr lang="en-US" altLang="zh-CN" dirty="0" err="1">
                <a:solidFill>
                  <a:srgbClr val="CC0000"/>
                </a:solidFill>
              </a:rPr>
              <a:t>infile.get</a:t>
            </a:r>
            <a:r>
              <a:rPr lang="en-US" altLang="zh-CN" b="1" dirty="0">
                <a:solidFill>
                  <a:srgbClr val="CC0000"/>
                </a:solidFill>
              </a:rPr>
              <a:t>(</a:t>
            </a:r>
            <a:r>
              <a:rPr lang="en-US" altLang="zh-CN" dirty="0" err="1">
                <a:solidFill>
                  <a:srgbClr val="CC0000"/>
                </a:solidFill>
              </a:rPr>
              <a:t>ch</a:t>
            </a:r>
            <a:r>
              <a:rPr lang="en-US" altLang="zh-CN" b="1" dirty="0" smtClean="0">
                <a:solidFill>
                  <a:srgbClr val="CC0000"/>
                </a:solidFill>
              </a:rPr>
              <a:t>))</a:t>
            </a:r>
            <a:r>
              <a:rPr lang="en-US" altLang="zh-CN" dirty="0" smtClean="0">
                <a:solidFill>
                  <a:srgbClr val="CC0000"/>
                </a:solidFill>
              </a:rPr>
              <a:t> </a:t>
            </a:r>
            <a:r>
              <a:rPr lang="en-US" altLang="zh-CN" b="1" dirty="0">
                <a:solidFill>
                  <a:srgbClr val="CC0000"/>
                </a:solidFill>
              </a:rPr>
              <a:t>{</a:t>
            </a:r>
            <a:endParaRPr lang="en-US" altLang="zh-CN" b="1" dirty="0">
              <a:solidFill>
                <a:srgbClr val="CC0000"/>
              </a:solidFill>
            </a:endParaRPr>
          </a:p>
          <a:p>
            <a:pPr>
              <a:lnSpc>
                <a:spcPct val="90000"/>
              </a:lnSpc>
              <a:spcBef>
                <a:spcPct val="0"/>
              </a:spcBef>
              <a:buClr>
                <a:srgbClr val="FF6600"/>
              </a:buClr>
              <a:buSzPct val="50000"/>
              <a:buFont typeface="Wingdings" panose="05000000000000000000" pitchFamily="2" charset="2"/>
              <a:buNone/>
            </a:pPr>
            <a:r>
              <a:rPr lang="en-US" altLang="zh-CN" b="1" dirty="0">
                <a:solidFill>
                  <a:srgbClr val="CC0000"/>
                </a:solidFill>
              </a:rPr>
              <a:t> </a:t>
            </a:r>
            <a:r>
              <a:rPr lang="en-US" altLang="zh-CN" dirty="0">
                <a:solidFill>
                  <a:srgbClr val="CC0000"/>
                </a:solidFill>
              </a:rPr>
              <a:t>          </a:t>
            </a:r>
            <a:r>
              <a:rPr lang="en-US" altLang="zh-CN" b="1" dirty="0">
                <a:solidFill>
                  <a:srgbClr val="CC0000"/>
                </a:solidFill>
              </a:rPr>
              <a:t>do {</a:t>
            </a:r>
            <a:endParaRPr lang="en-US" altLang="zh-CN" b="1" dirty="0">
              <a:solidFill>
                <a:srgbClr val="CC0000"/>
              </a:solidFill>
            </a:endParaRPr>
          </a:p>
          <a:p>
            <a:pPr>
              <a:lnSpc>
                <a:spcPct val="90000"/>
              </a:lnSpc>
              <a:spcBef>
                <a:spcPct val="0"/>
              </a:spcBef>
              <a:buClr>
                <a:srgbClr val="FF6600"/>
              </a:buClr>
              <a:buSzPct val="50000"/>
              <a:buFont typeface="Wingdings" panose="05000000000000000000" pitchFamily="2" charset="2"/>
              <a:buNone/>
            </a:pPr>
            <a:r>
              <a:rPr lang="en-US" altLang="zh-CN" b="1" dirty="0">
                <a:solidFill>
                  <a:srgbClr val="CC0000"/>
                </a:solidFill>
              </a:rPr>
              <a:t> </a:t>
            </a:r>
            <a:r>
              <a:rPr lang="en-US" altLang="zh-CN" dirty="0">
                <a:solidFill>
                  <a:srgbClr val="CC0000"/>
                </a:solidFill>
              </a:rPr>
              <a:t>              </a:t>
            </a:r>
            <a:r>
              <a:rPr lang="en-US" altLang="zh-CN" b="1" dirty="0" err="1" smtClean="0">
                <a:solidFill>
                  <a:srgbClr val="CC0000"/>
                </a:solidFill>
              </a:rPr>
              <a:t>cout</a:t>
            </a:r>
            <a:r>
              <a:rPr lang="en-US" altLang="zh-CN" b="1" dirty="0" smtClean="0">
                <a:solidFill>
                  <a:srgbClr val="CC0000"/>
                </a:solidFill>
              </a:rPr>
              <a:t>&lt;&lt;</a:t>
            </a:r>
            <a:r>
              <a:rPr lang="en-US" altLang="zh-CN" dirty="0" err="1" smtClean="0">
                <a:solidFill>
                  <a:srgbClr val="CC0000"/>
                </a:solidFill>
              </a:rPr>
              <a:t>ch</a:t>
            </a:r>
            <a:r>
              <a:rPr lang="en-US" altLang="zh-CN" b="1" dirty="0">
                <a:solidFill>
                  <a:srgbClr val="CC0000"/>
                </a:solidFill>
              </a:rPr>
              <a:t>; </a:t>
            </a:r>
            <a:r>
              <a:rPr lang="en-US" altLang="zh-CN" dirty="0" smtClean="0">
                <a:solidFill>
                  <a:srgbClr val="CC0000"/>
                </a:solidFill>
              </a:rPr>
              <a:t> </a:t>
            </a:r>
            <a:r>
              <a:rPr lang="en-US" altLang="zh-CN" dirty="0">
                <a:solidFill>
                  <a:srgbClr val="CC0000"/>
                </a:solidFill>
              </a:rPr>
              <a:t>count</a:t>
            </a:r>
            <a:r>
              <a:rPr lang="en-US" altLang="zh-CN" b="1" dirty="0">
                <a:solidFill>
                  <a:srgbClr val="CC0000"/>
                </a:solidFill>
              </a:rPr>
              <a:t>++;</a:t>
            </a:r>
            <a:endParaRPr lang="en-US" altLang="zh-CN" b="1" dirty="0">
              <a:solidFill>
                <a:srgbClr val="CC0000"/>
              </a:solidFill>
            </a:endParaRPr>
          </a:p>
          <a:p>
            <a:pPr>
              <a:lnSpc>
                <a:spcPct val="90000"/>
              </a:lnSpc>
              <a:spcBef>
                <a:spcPct val="0"/>
              </a:spcBef>
              <a:buClr>
                <a:srgbClr val="FF6600"/>
              </a:buClr>
              <a:buSzPct val="50000"/>
              <a:buFont typeface="Wingdings" panose="05000000000000000000" pitchFamily="2" charset="2"/>
              <a:buNone/>
            </a:pPr>
            <a:r>
              <a:rPr lang="en-US" altLang="zh-CN" dirty="0">
                <a:solidFill>
                  <a:srgbClr val="CC0000"/>
                </a:solidFill>
              </a:rPr>
              <a:t>           </a:t>
            </a:r>
            <a:r>
              <a:rPr lang="en-US" altLang="zh-CN" b="1" dirty="0">
                <a:solidFill>
                  <a:srgbClr val="CC0000"/>
                </a:solidFill>
              </a:rPr>
              <a:t>} while</a:t>
            </a:r>
            <a:r>
              <a:rPr lang="en-US" altLang="zh-CN" dirty="0">
                <a:solidFill>
                  <a:srgbClr val="CC0000"/>
                </a:solidFill>
              </a:rPr>
              <a:t> </a:t>
            </a:r>
            <a:r>
              <a:rPr lang="en-US" altLang="zh-CN" b="1" dirty="0" smtClean="0">
                <a:solidFill>
                  <a:srgbClr val="CC0000"/>
                </a:solidFill>
              </a:rPr>
              <a:t>(</a:t>
            </a:r>
            <a:r>
              <a:rPr lang="en-US" altLang="zh-CN" dirty="0" err="1" smtClean="0">
                <a:solidFill>
                  <a:srgbClr val="CC0000"/>
                </a:solidFill>
              </a:rPr>
              <a:t>infile</a:t>
            </a:r>
            <a:r>
              <a:rPr lang="en-US" altLang="zh-CN" dirty="0" smtClean="0">
                <a:solidFill>
                  <a:srgbClr val="CC0000"/>
                </a:solidFill>
              </a:rPr>
              <a:t> </a:t>
            </a:r>
            <a:r>
              <a:rPr lang="en-US" altLang="zh-CN" b="1" dirty="0">
                <a:solidFill>
                  <a:srgbClr val="CC0000"/>
                </a:solidFill>
              </a:rPr>
              <a:t>&amp;&amp;</a:t>
            </a:r>
            <a:r>
              <a:rPr lang="en-US" altLang="zh-CN" dirty="0">
                <a:solidFill>
                  <a:srgbClr val="CC0000"/>
                </a:solidFill>
              </a:rPr>
              <a:t> </a:t>
            </a:r>
            <a:r>
              <a:rPr lang="en-US" altLang="zh-CN" dirty="0" err="1" smtClean="0">
                <a:solidFill>
                  <a:srgbClr val="CC0000"/>
                </a:solidFill>
              </a:rPr>
              <a:t>infile.</a:t>
            </a:r>
            <a:r>
              <a:rPr lang="en-US" altLang="zh-CN" b="1" dirty="0" err="1" smtClean="0">
                <a:solidFill>
                  <a:srgbClr val="CC0000"/>
                </a:solidFill>
              </a:rPr>
              <a:t>get</a:t>
            </a:r>
            <a:r>
              <a:rPr lang="en-US" altLang="zh-CN" b="1" dirty="0" smtClean="0">
                <a:solidFill>
                  <a:srgbClr val="CC0000"/>
                </a:solidFill>
              </a:rPr>
              <a:t>(</a:t>
            </a:r>
            <a:r>
              <a:rPr lang="en-US" altLang="zh-CN" dirty="0" err="1" smtClean="0">
                <a:solidFill>
                  <a:srgbClr val="CC0000"/>
                </a:solidFill>
              </a:rPr>
              <a:t>ch</a:t>
            </a:r>
            <a:r>
              <a:rPr lang="en-US" altLang="zh-CN" b="1" dirty="0" smtClean="0">
                <a:solidFill>
                  <a:srgbClr val="CC0000"/>
                </a:solidFill>
              </a:rPr>
              <a:t>));</a:t>
            </a:r>
            <a:endParaRPr lang="en-US" altLang="zh-CN" b="1" dirty="0">
              <a:solidFill>
                <a:srgbClr val="CC0000"/>
              </a:solidFill>
            </a:endParaRPr>
          </a:p>
          <a:p>
            <a:pPr>
              <a:lnSpc>
                <a:spcPct val="90000"/>
              </a:lnSpc>
              <a:spcBef>
                <a:spcPct val="0"/>
              </a:spcBef>
              <a:buClr>
                <a:srgbClr val="FF6600"/>
              </a:buClr>
              <a:buSzPct val="50000"/>
              <a:buFont typeface="Wingdings" panose="05000000000000000000" pitchFamily="2" charset="2"/>
              <a:buNone/>
            </a:pPr>
            <a:r>
              <a:rPr lang="en-US" altLang="zh-CN" b="1" dirty="0">
                <a:solidFill>
                  <a:srgbClr val="CC0000"/>
                </a:solidFill>
              </a:rPr>
              <a:t>           </a:t>
            </a:r>
            <a:r>
              <a:rPr lang="en-US" altLang="zh-CN" b="1" dirty="0" err="1" smtClean="0">
                <a:solidFill>
                  <a:srgbClr val="CC0000"/>
                </a:solidFill>
              </a:rPr>
              <a:t>cout</a:t>
            </a:r>
            <a:r>
              <a:rPr lang="en-US" altLang="zh-CN" b="1" dirty="0" smtClean="0">
                <a:solidFill>
                  <a:srgbClr val="CC0000"/>
                </a:solidFill>
              </a:rPr>
              <a:t>&lt;&lt;“</a:t>
            </a:r>
            <a:r>
              <a:rPr lang="en-US" altLang="zh-CN" dirty="0" smtClean="0">
                <a:solidFill>
                  <a:srgbClr val="CC0000"/>
                </a:solidFill>
              </a:rPr>
              <a:t>count </a:t>
            </a:r>
            <a:r>
              <a:rPr lang="en-US" altLang="zh-CN" b="1" dirty="0">
                <a:solidFill>
                  <a:srgbClr val="CC0000"/>
                </a:solidFill>
              </a:rPr>
              <a:t>: </a:t>
            </a:r>
            <a:r>
              <a:rPr lang="en-US" altLang="zh-CN" b="1" dirty="0" smtClean="0">
                <a:solidFill>
                  <a:srgbClr val="CC0000"/>
                </a:solidFill>
              </a:rPr>
              <a:t>”&lt;&lt;</a:t>
            </a:r>
            <a:r>
              <a:rPr lang="en-US" altLang="zh-CN" dirty="0" smtClean="0">
                <a:solidFill>
                  <a:srgbClr val="CC0000"/>
                </a:solidFill>
              </a:rPr>
              <a:t>count</a:t>
            </a:r>
            <a:r>
              <a:rPr lang="en-US" altLang="zh-CN" b="1" dirty="0">
                <a:solidFill>
                  <a:srgbClr val="CC0000"/>
                </a:solidFill>
              </a:rPr>
              <a:t>;</a:t>
            </a:r>
            <a:endParaRPr lang="en-US" altLang="zh-CN" b="1" dirty="0">
              <a:solidFill>
                <a:srgbClr val="CC0000"/>
              </a:solidFill>
            </a:endParaRPr>
          </a:p>
          <a:p>
            <a:pPr>
              <a:lnSpc>
                <a:spcPct val="90000"/>
              </a:lnSpc>
              <a:spcBef>
                <a:spcPct val="0"/>
              </a:spcBef>
              <a:buClr>
                <a:srgbClr val="FF6600"/>
              </a:buClr>
              <a:buSzPct val="50000"/>
              <a:buFont typeface="Wingdings" panose="05000000000000000000" pitchFamily="2" charset="2"/>
              <a:buNone/>
            </a:pPr>
            <a:r>
              <a:rPr lang="en-US" altLang="zh-CN" b="1" dirty="0">
                <a:solidFill>
                  <a:srgbClr val="CC0000"/>
                </a:solidFill>
              </a:rPr>
              <a:t> </a:t>
            </a:r>
            <a:r>
              <a:rPr lang="en-US" altLang="zh-CN" dirty="0">
                <a:solidFill>
                  <a:srgbClr val="CC0000"/>
                </a:solidFill>
              </a:rPr>
              <a:t>      </a:t>
            </a:r>
            <a:r>
              <a:rPr lang="en-US" altLang="zh-CN" b="1" dirty="0">
                <a:solidFill>
                  <a:srgbClr val="CC0000"/>
                </a:solidFill>
              </a:rPr>
              <a:t>}</a:t>
            </a:r>
            <a:endParaRPr lang="en-US" altLang="zh-CN" b="1" dirty="0">
              <a:solidFill>
                <a:srgbClr val="CC0000"/>
              </a:solidFill>
            </a:endParaRPr>
          </a:p>
          <a:p>
            <a:pPr>
              <a:lnSpc>
                <a:spcPct val="90000"/>
              </a:lnSpc>
              <a:spcBef>
                <a:spcPct val="0"/>
              </a:spcBef>
              <a:buClr>
                <a:srgbClr val="FF6600"/>
              </a:buClr>
              <a:buSzPct val="50000"/>
              <a:buFont typeface="Wingdings" panose="05000000000000000000" pitchFamily="2" charset="2"/>
              <a:buNone/>
            </a:pPr>
            <a:r>
              <a:rPr lang="en-US" altLang="zh-CN" b="1" dirty="0">
                <a:solidFill>
                  <a:srgbClr val="CC0000"/>
                </a:solidFill>
              </a:rPr>
              <a:t>       return (</a:t>
            </a:r>
            <a:r>
              <a:rPr lang="en-US" altLang="zh-CN" dirty="0">
                <a:solidFill>
                  <a:srgbClr val="CC0000"/>
                </a:solidFill>
              </a:rPr>
              <a:t>0</a:t>
            </a:r>
            <a:r>
              <a:rPr lang="en-US" altLang="zh-CN" b="1" dirty="0">
                <a:solidFill>
                  <a:srgbClr val="CC0000"/>
                </a:solidFill>
              </a:rPr>
              <a:t>); </a:t>
            </a:r>
            <a:endParaRPr lang="en-US" altLang="zh-CN" b="1" dirty="0">
              <a:solidFill>
                <a:srgbClr val="CC0000"/>
              </a:solidFill>
            </a:endParaRPr>
          </a:p>
          <a:p>
            <a:pPr>
              <a:lnSpc>
                <a:spcPct val="90000"/>
              </a:lnSpc>
              <a:spcBef>
                <a:spcPct val="0"/>
              </a:spcBef>
              <a:buClr>
                <a:srgbClr val="FF6600"/>
              </a:buClr>
              <a:buSzPct val="50000"/>
              <a:buFont typeface="Wingdings" panose="05000000000000000000" pitchFamily="2" charset="2"/>
              <a:buNone/>
            </a:pPr>
            <a:r>
              <a:rPr lang="en-US" altLang="zh-CN" b="1" dirty="0">
                <a:solidFill>
                  <a:srgbClr val="CC0000"/>
                </a:solidFill>
              </a:rPr>
              <a:t>   }</a:t>
            </a:r>
            <a:endParaRPr lang="en-US" altLang="zh-CN" dirty="0">
              <a:solidFill>
                <a:srgbClr val="CC0000"/>
              </a:solidFill>
            </a:endParaRPr>
          </a:p>
        </p:txBody>
      </p:sp>
      <p:sp>
        <p:nvSpPr>
          <p:cNvPr id="3" name="灯片编号占位符 2"/>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a:xfrm>
            <a:off x="683568" y="476672"/>
            <a:ext cx="7772400" cy="609600"/>
          </a:xfrm>
        </p:spPr>
        <p:txBody>
          <a:bodyPr/>
          <a:lstStyle/>
          <a:p>
            <a:pPr>
              <a:spcBef>
                <a:spcPts val="100"/>
              </a:spcBef>
              <a:spcAft>
                <a:spcPts val="100"/>
              </a:spcAft>
            </a:pPr>
            <a:r>
              <a:rPr lang="en-US" altLang="zh-CN" sz="3600" b="1" dirty="0">
                <a:effectLst>
                  <a:outerShdw blurRad="38100" dist="38100" dir="2700000" algn="tl">
                    <a:srgbClr val="000000">
                      <a:alpha val="43137"/>
                    </a:srgbClr>
                  </a:outerShdw>
                </a:effectLst>
                <a:ea typeface="楷体_GB2312" pitchFamily="49" charset="-122"/>
              </a:rPr>
              <a:t>for </a:t>
            </a:r>
            <a:r>
              <a:rPr lang="zh-CN" altLang="en-US" sz="3600" b="1" dirty="0">
                <a:effectLst>
                  <a:outerShdw blurRad="38100" dist="38100" dir="2700000" algn="tl">
                    <a:srgbClr val="000000">
                      <a:alpha val="43137"/>
                    </a:srgbClr>
                  </a:outerShdw>
                </a:effectLst>
                <a:ea typeface="楷体_GB2312" pitchFamily="49" charset="-122"/>
              </a:rPr>
              <a:t>语句</a:t>
            </a:r>
            <a:endParaRPr lang="zh-CN" altLang="en-US" dirty="0">
              <a:solidFill>
                <a:schemeClr val="tx1"/>
              </a:solidFill>
              <a:effectLst>
                <a:outerShdw blurRad="38100" dist="38100" dir="2700000" algn="tl">
                  <a:srgbClr val="000000">
                    <a:alpha val="43137"/>
                  </a:srgbClr>
                </a:outerShdw>
              </a:effectLst>
            </a:endParaRPr>
          </a:p>
        </p:txBody>
      </p:sp>
      <p:sp>
        <p:nvSpPr>
          <p:cNvPr id="777219" name="Rectangle 3"/>
          <p:cNvSpPr>
            <a:spLocks noGrp="1" noChangeArrowheads="1"/>
          </p:cNvSpPr>
          <p:nvPr>
            <p:ph type="body" idx="1"/>
          </p:nvPr>
        </p:nvSpPr>
        <p:spPr>
          <a:xfrm>
            <a:off x="467544" y="1268760"/>
            <a:ext cx="8352730" cy="4114800"/>
          </a:xfrm>
        </p:spPr>
        <p:txBody>
          <a:bodyPr/>
          <a:lstStyle/>
          <a:p>
            <a:pPr algn="just">
              <a:buClr>
                <a:srgbClr val="FF6600"/>
              </a:buClr>
              <a:buSzPct val="50000"/>
              <a:buFont typeface="Wingdings" panose="05000000000000000000" pitchFamily="2" charset="2"/>
              <a:buChar char="n"/>
            </a:pPr>
            <a:r>
              <a:rPr lang="en-US" altLang="zh-CN" sz="2800" b="1" dirty="0" smtClean="0">
                <a:solidFill>
                  <a:srgbClr val="CC0000"/>
                </a:solidFill>
                <a:ea typeface="仿宋_GB2312" pitchFamily="49" charset="-122"/>
              </a:rPr>
              <a:t>for</a:t>
            </a:r>
            <a:r>
              <a:rPr lang="zh-CN" altLang="en-US" sz="2800" b="1" dirty="0" smtClean="0">
                <a:ea typeface="仿宋_GB2312" pitchFamily="49" charset="-122"/>
              </a:rPr>
              <a:t>语句</a:t>
            </a:r>
            <a:r>
              <a:rPr lang="zh-CN" altLang="en-US" sz="2800" b="1" dirty="0">
                <a:ea typeface="仿宋_GB2312" pitchFamily="49" charset="-122"/>
              </a:rPr>
              <a:t>用于预先知道循环次数的</a:t>
            </a:r>
            <a:r>
              <a:rPr lang="zh-CN" altLang="en-US" sz="2800" b="1" dirty="0" smtClean="0">
                <a:ea typeface="仿宋_GB2312" pitchFamily="49" charset="-122"/>
              </a:rPr>
              <a:t>情况，其</a:t>
            </a:r>
            <a:r>
              <a:rPr lang="zh-CN" altLang="en-US" sz="2800" b="1" dirty="0">
                <a:ea typeface="仿宋_GB2312" pitchFamily="49" charset="-122"/>
              </a:rPr>
              <a:t>一般形式为：</a:t>
            </a:r>
            <a:endParaRPr lang="zh-CN" altLang="en-US" sz="2800" b="1" dirty="0">
              <a:ea typeface="仿宋_GB2312" pitchFamily="49" charset="-122"/>
            </a:endParaRPr>
          </a:p>
          <a:p>
            <a:pPr algn="just">
              <a:spcBef>
                <a:spcPct val="0"/>
              </a:spcBef>
              <a:buClr>
                <a:srgbClr val="FF6600"/>
              </a:buClr>
              <a:buSzPct val="50000"/>
              <a:buFont typeface="Wingdings" panose="05000000000000000000" pitchFamily="2" charset="2"/>
              <a:buNone/>
            </a:pPr>
            <a:r>
              <a:rPr lang="zh-CN" altLang="en-US" sz="2800" b="1" dirty="0">
                <a:ea typeface="仿宋_GB2312" pitchFamily="49" charset="-122"/>
              </a:rPr>
              <a:t>        </a:t>
            </a:r>
            <a:r>
              <a:rPr lang="en-US" altLang="zh-CN" sz="2800" b="1" dirty="0">
                <a:solidFill>
                  <a:srgbClr val="CC0000"/>
                </a:solidFill>
                <a:ea typeface="仿宋_GB2312" pitchFamily="49" charset="-122"/>
              </a:rPr>
              <a:t>for </a:t>
            </a:r>
            <a:r>
              <a:rPr lang="en-US" altLang="zh-CN" sz="2800" b="1" dirty="0" smtClean="0">
                <a:solidFill>
                  <a:srgbClr val="CC0000"/>
                </a:solidFill>
                <a:ea typeface="仿宋_GB2312" pitchFamily="49" charset="-122"/>
              </a:rPr>
              <a:t>(</a:t>
            </a:r>
            <a:r>
              <a:rPr lang="zh-CN" altLang="en-US" sz="2800" dirty="0" smtClean="0">
                <a:solidFill>
                  <a:srgbClr val="CC0000"/>
                </a:solidFill>
                <a:ea typeface="隶书" panose="02010509060101010101" charset="-122"/>
              </a:rPr>
              <a:t>初始化</a:t>
            </a:r>
            <a:r>
              <a:rPr lang="zh-CN" altLang="en-US" sz="2800" dirty="0">
                <a:solidFill>
                  <a:srgbClr val="CC0000"/>
                </a:solidFill>
                <a:ea typeface="隶书" panose="02010509060101010101" charset="-122"/>
              </a:rPr>
              <a:t>语句</a:t>
            </a:r>
            <a:r>
              <a:rPr lang="en-US" altLang="zh-CN" sz="2800" b="1" dirty="0">
                <a:solidFill>
                  <a:srgbClr val="CC0000"/>
                </a:solidFill>
                <a:ea typeface="仿宋_GB2312" pitchFamily="49" charset="-122"/>
              </a:rPr>
              <a:t>; </a:t>
            </a:r>
            <a:r>
              <a:rPr lang="zh-CN" altLang="en-US" sz="2800" dirty="0">
                <a:solidFill>
                  <a:srgbClr val="CC0000"/>
                </a:solidFill>
                <a:ea typeface="隶书" panose="02010509060101010101" charset="-122"/>
              </a:rPr>
              <a:t>表达式</a:t>
            </a:r>
            <a:r>
              <a:rPr lang="en-US" altLang="zh-CN" sz="2800" b="1" dirty="0">
                <a:solidFill>
                  <a:srgbClr val="CC0000"/>
                </a:solidFill>
                <a:ea typeface="仿宋_GB2312" pitchFamily="49" charset="-122"/>
              </a:rPr>
              <a:t>1; </a:t>
            </a:r>
            <a:r>
              <a:rPr lang="zh-CN" altLang="en-US" sz="2800" dirty="0">
                <a:solidFill>
                  <a:srgbClr val="CC0000"/>
                </a:solidFill>
                <a:ea typeface="隶书" panose="02010509060101010101" charset="-122"/>
              </a:rPr>
              <a:t>表达式</a:t>
            </a:r>
            <a:r>
              <a:rPr lang="en-US" altLang="zh-CN" sz="2800" b="1" dirty="0" smtClean="0">
                <a:solidFill>
                  <a:srgbClr val="CC0000"/>
                </a:solidFill>
                <a:ea typeface="仿宋_GB2312" pitchFamily="49" charset="-122"/>
              </a:rPr>
              <a:t>2)</a:t>
            </a:r>
            <a:endParaRPr lang="en-US" altLang="zh-CN" sz="2800" b="1" dirty="0">
              <a:solidFill>
                <a:srgbClr val="CC0000"/>
              </a:solidFill>
              <a:ea typeface="仿宋_GB2312" pitchFamily="49" charset="-122"/>
            </a:endParaRPr>
          </a:p>
          <a:p>
            <a:pPr algn="just">
              <a:spcBef>
                <a:spcPct val="0"/>
              </a:spcBef>
              <a:buClr>
                <a:srgbClr val="FF6600"/>
              </a:buClr>
              <a:buSzPct val="50000"/>
              <a:buFont typeface="Wingdings" panose="05000000000000000000" pitchFamily="2" charset="2"/>
              <a:buNone/>
            </a:pPr>
            <a:r>
              <a:rPr lang="en-US" altLang="zh-CN" sz="2800" b="1" dirty="0">
                <a:solidFill>
                  <a:srgbClr val="CC0000"/>
                </a:solidFill>
                <a:ea typeface="仿宋_GB2312" pitchFamily="49" charset="-122"/>
              </a:rPr>
              <a:t>            </a:t>
            </a:r>
            <a:r>
              <a:rPr lang="zh-CN" altLang="en-US" sz="2800" dirty="0">
                <a:solidFill>
                  <a:srgbClr val="CC0000"/>
                </a:solidFill>
                <a:ea typeface="隶书" panose="02010509060101010101" charset="-122"/>
              </a:rPr>
              <a:t>循环体语句</a:t>
            </a:r>
            <a:r>
              <a:rPr lang="en-US" altLang="zh-CN" sz="2800" b="1" dirty="0">
                <a:solidFill>
                  <a:srgbClr val="CC0000"/>
                </a:solidFill>
                <a:ea typeface="仿宋_GB2312" pitchFamily="49" charset="-122"/>
              </a:rPr>
              <a:t>;</a:t>
            </a:r>
            <a:endParaRPr lang="en-US" altLang="zh-CN" sz="2800" b="1" dirty="0">
              <a:solidFill>
                <a:srgbClr val="CC0000"/>
              </a:solidFill>
              <a:ea typeface="仿宋_GB2312" pitchFamily="49" charset="-122"/>
            </a:endParaRPr>
          </a:p>
          <a:p>
            <a:pPr algn="just">
              <a:buClr>
                <a:srgbClr val="FF6600"/>
              </a:buClr>
              <a:buSzPct val="50000"/>
              <a:buFont typeface="Wingdings" panose="05000000000000000000" pitchFamily="2" charset="2"/>
              <a:buChar char="n"/>
            </a:pPr>
            <a:r>
              <a:rPr lang="zh-CN" altLang="en-US" sz="2800" b="1" dirty="0" smtClean="0">
                <a:ea typeface="仿宋_GB2312" pitchFamily="49" charset="-122"/>
              </a:rPr>
              <a:t>其中，</a:t>
            </a:r>
            <a:r>
              <a:rPr lang="zh-CN" altLang="en-US" sz="2800" dirty="0" smtClean="0">
                <a:solidFill>
                  <a:srgbClr val="CC0000"/>
                </a:solidFill>
                <a:ea typeface="隶书" panose="02010509060101010101" charset="-122"/>
              </a:rPr>
              <a:t>初始化</a:t>
            </a:r>
            <a:r>
              <a:rPr lang="zh-CN" altLang="en-US" sz="2800" dirty="0">
                <a:solidFill>
                  <a:srgbClr val="CC0000"/>
                </a:solidFill>
                <a:ea typeface="隶书" panose="02010509060101010101" charset="-122"/>
              </a:rPr>
              <a:t>语句</a:t>
            </a:r>
            <a:r>
              <a:rPr lang="zh-CN" altLang="en-US" sz="2800" b="1" dirty="0">
                <a:ea typeface="仿宋_GB2312" pitchFamily="49" charset="-122"/>
              </a:rPr>
              <a:t>可以是一条</a:t>
            </a:r>
            <a:r>
              <a:rPr lang="zh-CN" altLang="en-US" sz="2800" b="1" u="sng" dirty="0">
                <a:solidFill>
                  <a:srgbClr val="006600"/>
                </a:solidFill>
                <a:ea typeface="仿宋_GB2312" pitchFamily="49" charset="-122"/>
              </a:rPr>
              <a:t>声明</a:t>
            </a:r>
            <a:r>
              <a:rPr lang="zh-CN" altLang="en-US" sz="2800" b="1" dirty="0">
                <a:ea typeface="仿宋_GB2312" pitchFamily="49" charset="-122"/>
              </a:rPr>
              <a:t>或</a:t>
            </a:r>
            <a:r>
              <a:rPr lang="zh-CN" altLang="en-US" sz="2800" b="1" u="sng" dirty="0">
                <a:solidFill>
                  <a:srgbClr val="006600"/>
                </a:solidFill>
                <a:ea typeface="仿宋_GB2312" pitchFamily="49" charset="-122"/>
              </a:rPr>
              <a:t>表达式</a:t>
            </a:r>
            <a:r>
              <a:rPr lang="zh-CN" altLang="en-US" sz="2800" b="1" dirty="0">
                <a:ea typeface="仿宋_GB2312" pitchFamily="49" charset="-122"/>
              </a:rPr>
              <a:t>，用于对循环控制变量进行初始化或赋值。</a:t>
            </a:r>
            <a:endParaRPr lang="zh-CN" altLang="en-US" sz="2800" b="1" dirty="0">
              <a:ea typeface="仿宋_GB2312" pitchFamily="49" charset="-122"/>
            </a:endParaRPr>
          </a:p>
          <a:p>
            <a:pPr algn="just">
              <a:buClr>
                <a:srgbClr val="FF6600"/>
              </a:buClr>
              <a:buSzPct val="50000"/>
              <a:buFont typeface="Wingdings" panose="05000000000000000000" pitchFamily="2" charset="2"/>
              <a:buChar char="n"/>
            </a:pPr>
            <a:r>
              <a:rPr lang="zh-CN" altLang="en-US" sz="2800" dirty="0">
                <a:solidFill>
                  <a:srgbClr val="CC0000"/>
                </a:solidFill>
                <a:ea typeface="隶书" panose="02010509060101010101" charset="-122"/>
              </a:rPr>
              <a:t>表达式 </a:t>
            </a:r>
            <a:r>
              <a:rPr lang="en-US" altLang="zh-CN" sz="2800" b="1" dirty="0" smtClean="0">
                <a:solidFill>
                  <a:srgbClr val="CC0000"/>
                </a:solidFill>
                <a:ea typeface="仿宋_GB2312" pitchFamily="49" charset="-122"/>
              </a:rPr>
              <a:t>1</a:t>
            </a:r>
            <a:r>
              <a:rPr lang="zh-CN" altLang="en-US" sz="2800" b="1" dirty="0" smtClean="0">
                <a:ea typeface="仿宋_GB2312" pitchFamily="49" charset="-122"/>
              </a:rPr>
              <a:t>用于</a:t>
            </a:r>
            <a:r>
              <a:rPr lang="zh-CN" altLang="en-US" sz="2800" b="1" dirty="0">
                <a:ea typeface="仿宋_GB2312" pitchFamily="49" charset="-122"/>
              </a:rPr>
              <a:t>控制循环</a:t>
            </a:r>
            <a:r>
              <a:rPr lang="zh-CN" altLang="en-US" sz="2800" b="1" dirty="0" smtClean="0">
                <a:ea typeface="仿宋_GB2312" pitchFamily="49" charset="-122"/>
              </a:rPr>
              <a:t>结束，当</a:t>
            </a:r>
            <a:r>
              <a:rPr lang="zh-CN" altLang="en-US" sz="2800" b="1" dirty="0">
                <a:ea typeface="仿宋_GB2312" pitchFamily="49" charset="-122"/>
              </a:rPr>
              <a:t>它的值</a:t>
            </a:r>
            <a:r>
              <a:rPr lang="zh-CN" altLang="en-US" sz="2800" b="1" dirty="0" smtClean="0">
                <a:ea typeface="仿宋_GB2312" pitchFamily="49" charset="-122"/>
              </a:rPr>
              <a:t>为</a:t>
            </a:r>
            <a:r>
              <a:rPr lang="en-US" altLang="zh-CN" sz="2800" b="1" dirty="0" smtClean="0">
                <a:solidFill>
                  <a:srgbClr val="CC0000"/>
                </a:solidFill>
                <a:ea typeface="仿宋_GB2312" pitchFamily="49" charset="-122"/>
              </a:rPr>
              <a:t>true</a:t>
            </a:r>
            <a:r>
              <a:rPr lang="zh-CN" altLang="en-US" sz="2800" b="1" dirty="0" smtClean="0">
                <a:ea typeface="仿宋_GB2312" pitchFamily="49" charset="-122"/>
              </a:rPr>
              <a:t>时，继续循环，为</a:t>
            </a:r>
            <a:r>
              <a:rPr lang="en-US" altLang="zh-CN" sz="2800" b="1" dirty="0">
                <a:solidFill>
                  <a:srgbClr val="CC0000"/>
                </a:solidFill>
                <a:ea typeface="仿宋_GB2312" pitchFamily="49" charset="-122"/>
              </a:rPr>
              <a:t>false</a:t>
            </a:r>
            <a:r>
              <a:rPr lang="zh-CN" altLang="en-US" sz="2800" b="1" dirty="0">
                <a:ea typeface="仿宋_GB2312" pitchFamily="49" charset="-122"/>
              </a:rPr>
              <a:t>时终止循环。</a:t>
            </a:r>
            <a:endParaRPr lang="zh-CN" altLang="en-US" sz="2800" b="1" dirty="0">
              <a:ea typeface="仿宋_GB2312" pitchFamily="49" charset="-122"/>
            </a:endParaRPr>
          </a:p>
          <a:p>
            <a:pPr algn="just">
              <a:buClr>
                <a:srgbClr val="FF6600"/>
              </a:buClr>
              <a:buSzPct val="50000"/>
              <a:buFont typeface="Wingdings" panose="05000000000000000000" pitchFamily="2" charset="2"/>
              <a:buChar char="n"/>
            </a:pPr>
            <a:r>
              <a:rPr lang="zh-CN" altLang="en-US" sz="2800" dirty="0">
                <a:solidFill>
                  <a:srgbClr val="CC0000"/>
                </a:solidFill>
                <a:ea typeface="隶书" panose="02010509060101010101" charset="-122"/>
              </a:rPr>
              <a:t>表达式 </a:t>
            </a:r>
            <a:r>
              <a:rPr lang="en-US" altLang="zh-CN" sz="2800" b="1" dirty="0" smtClean="0">
                <a:solidFill>
                  <a:srgbClr val="CC0000"/>
                </a:solidFill>
                <a:ea typeface="仿宋_GB2312" pitchFamily="49" charset="-122"/>
              </a:rPr>
              <a:t>2</a:t>
            </a:r>
            <a:r>
              <a:rPr lang="zh-CN" altLang="en-US" sz="2800" b="1" dirty="0" smtClean="0">
                <a:ea typeface="仿宋_GB2312" pitchFamily="49" charset="-122"/>
              </a:rPr>
              <a:t>在</a:t>
            </a:r>
            <a:r>
              <a:rPr lang="zh-CN" altLang="en-US" sz="2800" b="1" dirty="0">
                <a:ea typeface="仿宋_GB2312" pitchFamily="49" charset="-122"/>
              </a:rPr>
              <a:t>每次循环执行后改变循环控制变量的值。</a:t>
            </a:r>
            <a:endParaRPr lang="zh-CN" altLang="en-US" sz="2800" b="1" dirty="0">
              <a:ea typeface="仿宋_GB2312" pitchFamily="49" charset="-122"/>
            </a:endParaRPr>
          </a:p>
        </p:txBody>
      </p:sp>
      <p:sp>
        <p:nvSpPr>
          <p:cNvPr id="4" name="灯片编号占位符 3"/>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5171" name="Rectangle 3"/>
          <p:cNvSpPr>
            <a:spLocks noGrp="1" noChangeArrowheads="1"/>
          </p:cNvSpPr>
          <p:nvPr>
            <p:ph type="body" idx="1"/>
          </p:nvPr>
        </p:nvSpPr>
        <p:spPr>
          <a:xfrm>
            <a:off x="539552" y="620688"/>
            <a:ext cx="8070850" cy="4114800"/>
          </a:xfrm>
        </p:spPr>
        <p:txBody>
          <a:bodyPr/>
          <a:lstStyle/>
          <a:p>
            <a:pPr>
              <a:buClr>
                <a:srgbClr val="FF6600"/>
              </a:buClr>
              <a:buSzPct val="50000"/>
              <a:buFont typeface="Wingdings" panose="05000000000000000000" pitchFamily="2" charset="2"/>
              <a:buChar char="n"/>
            </a:pPr>
            <a:r>
              <a:rPr lang="zh-CN" altLang="en-US" b="1" dirty="0">
                <a:ea typeface="仿宋_GB2312" pitchFamily="49" charset="-122"/>
              </a:rPr>
              <a:t>具体来说，</a:t>
            </a:r>
            <a:r>
              <a:rPr lang="en-US" altLang="zh-CN" b="1" dirty="0">
                <a:ea typeface="仿宋_GB2312" pitchFamily="49" charset="-122"/>
              </a:rPr>
              <a:t>for</a:t>
            </a:r>
            <a:r>
              <a:rPr lang="zh-CN" altLang="en-US" b="1" dirty="0">
                <a:ea typeface="仿宋_GB2312" pitchFamily="49" charset="-122"/>
              </a:rPr>
              <a:t>循环的执行过程为： </a:t>
            </a:r>
            <a:endParaRPr lang="zh-CN" altLang="en-US" b="1" dirty="0">
              <a:ea typeface="仿宋_GB2312" pitchFamily="49" charset="-122"/>
            </a:endParaRPr>
          </a:p>
          <a:p>
            <a:pPr>
              <a:buClr>
                <a:srgbClr val="FF6600"/>
              </a:buClr>
              <a:buSzPct val="50000"/>
              <a:buFont typeface="Wingdings" panose="05000000000000000000" pitchFamily="2" charset="2"/>
              <a:buNone/>
            </a:pPr>
            <a:r>
              <a:rPr lang="zh-CN" altLang="en-US" b="1" dirty="0">
                <a:ea typeface="仿宋_GB2312" pitchFamily="49" charset="-122"/>
                <a:sym typeface="Wingdings" panose="05000000000000000000" pitchFamily="2" charset="2"/>
              </a:rPr>
              <a:t>    </a:t>
            </a:r>
            <a:r>
              <a:rPr lang="zh-CN" altLang="en-US" b="1" dirty="0">
                <a:solidFill>
                  <a:srgbClr val="006600"/>
                </a:solidFill>
                <a:ea typeface="仿宋_GB2312" pitchFamily="49" charset="-122"/>
                <a:sym typeface="Wingdings" panose="05000000000000000000" pitchFamily="2" charset="2"/>
              </a:rPr>
              <a:t></a:t>
            </a:r>
            <a:r>
              <a:rPr lang="zh-CN" altLang="en-US" b="1" dirty="0">
                <a:solidFill>
                  <a:srgbClr val="006600"/>
                </a:solidFill>
                <a:ea typeface="仿宋_GB2312" pitchFamily="49" charset="-122"/>
              </a:rPr>
              <a:t> 执行</a:t>
            </a:r>
            <a:r>
              <a:rPr lang="zh-CN" altLang="en-US" dirty="0">
                <a:solidFill>
                  <a:srgbClr val="CC0000"/>
                </a:solidFill>
                <a:ea typeface="隶书" panose="02010509060101010101" charset="-122"/>
              </a:rPr>
              <a:t>初始化语句</a:t>
            </a:r>
            <a:r>
              <a:rPr lang="zh-CN" altLang="en-US" b="1" dirty="0">
                <a:solidFill>
                  <a:srgbClr val="006600"/>
                </a:solidFill>
                <a:ea typeface="仿宋_GB2312" pitchFamily="49" charset="-122"/>
              </a:rPr>
              <a:t>；</a:t>
            </a:r>
            <a:endParaRPr lang="zh-CN" altLang="en-US" b="1" dirty="0">
              <a:solidFill>
                <a:srgbClr val="006600"/>
              </a:solidFill>
              <a:ea typeface="仿宋_GB2312" pitchFamily="49" charset="-122"/>
            </a:endParaRPr>
          </a:p>
          <a:p>
            <a:pPr>
              <a:buClr>
                <a:srgbClr val="FF6600"/>
              </a:buClr>
              <a:buSzPct val="50000"/>
              <a:buFont typeface="Wingdings" panose="05000000000000000000" pitchFamily="2" charset="2"/>
              <a:buNone/>
            </a:pPr>
            <a:r>
              <a:rPr lang="zh-CN" altLang="en-US" b="1" dirty="0">
                <a:solidFill>
                  <a:srgbClr val="006600"/>
                </a:solidFill>
                <a:ea typeface="仿宋_GB2312" pitchFamily="49" charset="-122"/>
                <a:sym typeface="Wingdings" panose="05000000000000000000" pitchFamily="2" charset="2"/>
              </a:rPr>
              <a:t>    </a:t>
            </a:r>
            <a:r>
              <a:rPr lang="zh-CN" altLang="en-US" b="1" dirty="0">
                <a:solidFill>
                  <a:srgbClr val="006600"/>
                </a:solidFill>
                <a:ea typeface="仿宋_GB2312" pitchFamily="49" charset="-122"/>
              </a:rPr>
              <a:t> 计算</a:t>
            </a:r>
            <a:r>
              <a:rPr lang="zh-CN" altLang="en-US" dirty="0">
                <a:solidFill>
                  <a:srgbClr val="CC0000"/>
                </a:solidFill>
                <a:ea typeface="隶书" panose="02010509060101010101" charset="-122"/>
              </a:rPr>
              <a:t>表达式</a:t>
            </a:r>
            <a:r>
              <a:rPr lang="zh-CN" altLang="en-US" b="1" dirty="0">
                <a:solidFill>
                  <a:srgbClr val="CC0000"/>
                </a:solidFill>
                <a:ea typeface="隶书" panose="02010509060101010101" charset="-122"/>
              </a:rPr>
              <a:t> </a:t>
            </a:r>
            <a:r>
              <a:rPr lang="en-US" altLang="zh-CN" b="1" dirty="0">
                <a:solidFill>
                  <a:srgbClr val="CC0000"/>
                </a:solidFill>
                <a:ea typeface="仿宋_GB2312" pitchFamily="49" charset="-122"/>
              </a:rPr>
              <a:t>1</a:t>
            </a:r>
            <a:r>
              <a:rPr lang="zh-CN" altLang="en-US" b="1" dirty="0">
                <a:solidFill>
                  <a:srgbClr val="006600"/>
                </a:solidFill>
                <a:ea typeface="仿宋_GB2312" pitchFamily="49" charset="-122"/>
              </a:rPr>
              <a:t>的值；</a:t>
            </a:r>
            <a:endParaRPr lang="zh-CN" altLang="en-US" b="1" dirty="0">
              <a:solidFill>
                <a:srgbClr val="006600"/>
              </a:solidFill>
              <a:ea typeface="仿宋_GB2312" pitchFamily="49" charset="-122"/>
            </a:endParaRPr>
          </a:p>
          <a:p>
            <a:pPr>
              <a:buClr>
                <a:srgbClr val="FF6600"/>
              </a:buClr>
              <a:buSzPct val="50000"/>
              <a:buFont typeface="Wingdings" panose="05000000000000000000" pitchFamily="2" charset="2"/>
              <a:buNone/>
            </a:pPr>
            <a:r>
              <a:rPr lang="zh-CN" altLang="en-US" b="1" dirty="0">
                <a:solidFill>
                  <a:srgbClr val="006600"/>
                </a:solidFill>
                <a:ea typeface="仿宋_GB2312" pitchFamily="49" charset="-122"/>
                <a:sym typeface="Wingdings" panose="05000000000000000000" pitchFamily="2" charset="2"/>
              </a:rPr>
              <a:t>    </a:t>
            </a:r>
            <a:r>
              <a:rPr lang="zh-CN" altLang="en-US" b="1" dirty="0">
                <a:solidFill>
                  <a:srgbClr val="006600"/>
                </a:solidFill>
                <a:ea typeface="仿宋_GB2312" pitchFamily="49" charset="-122"/>
              </a:rPr>
              <a:t> 如果</a:t>
            </a:r>
            <a:r>
              <a:rPr lang="zh-CN" altLang="en-US" dirty="0">
                <a:solidFill>
                  <a:srgbClr val="CC0000"/>
                </a:solidFill>
                <a:ea typeface="隶书" panose="02010509060101010101" charset="-122"/>
              </a:rPr>
              <a:t>表达式</a:t>
            </a:r>
            <a:r>
              <a:rPr lang="zh-CN" altLang="en-US" b="1" dirty="0">
                <a:solidFill>
                  <a:srgbClr val="006600"/>
                </a:solidFill>
                <a:ea typeface="隶书" panose="02010509060101010101" charset="-122"/>
              </a:rPr>
              <a:t> </a:t>
            </a:r>
            <a:r>
              <a:rPr lang="en-US" altLang="zh-CN" b="1" dirty="0">
                <a:solidFill>
                  <a:srgbClr val="CC0000"/>
                </a:solidFill>
                <a:ea typeface="仿宋_GB2312" pitchFamily="49" charset="-122"/>
              </a:rPr>
              <a:t>1</a:t>
            </a:r>
            <a:r>
              <a:rPr lang="zh-CN" altLang="en-US" b="1" dirty="0">
                <a:solidFill>
                  <a:srgbClr val="006600"/>
                </a:solidFill>
                <a:ea typeface="仿宋_GB2312" pitchFamily="49" charset="-122"/>
              </a:rPr>
              <a:t>的值为</a:t>
            </a:r>
            <a:r>
              <a:rPr lang="en-US" altLang="zh-CN" b="1" dirty="0">
                <a:solidFill>
                  <a:srgbClr val="CC0000"/>
                </a:solidFill>
                <a:ea typeface="仿宋_GB2312" pitchFamily="49" charset="-122"/>
              </a:rPr>
              <a:t>true</a:t>
            </a:r>
            <a:r>
              <a:rPr lang="en-US" altLang="zh-CN" b="1" dirty="0">
                <a:solidFill>
                  <a:srgbClr val="006600"/>
                </a:solidFill>
                <a:ea typeface="仿宋_GB2312" pitchFamily="49" charset="-122"/>
              </a:rPr>
              <a:t>:</a:t>
            </a:r>
            <a:endParaRPr lang="en-US" altLang="zh-CN" b="1" dirty="0">
              <a:solidFill>
                <a:srgbClr val="006600"/>
              </a:solidFill>
              <a:ea typeface="仿宋_GB2312" pitchFamily="49" charset="-122"/>
            </a:endParaRPr>
          </a:p>
          <a:p>
            <a:pPr>
              <a:buClr>
                <a:srgbClr val="FF6600"/>
              </a:buClr>
              <a:buSzPct val="50000"/>
              <a:buFont typeface="Wingdings" panose="05000000000000000000" pitchFamily="2" charset="2"/>
              <a:buNone/>
            </a:pPr>
            <a:r>
              <a:rPr lang="en-US" altLang="zh-CN" b="1" dirty="0">
                <a:solidFill>
                  <a:srgbClr val="006600"/>
                </a:solidFill>
                <a:ea typeface="仿宋_GB2312" pitchFamily="49" charset="-122"/>
              </a:rPr>
              <a:t>              </a:t>
            </a:r>
            <a:r>
              <a:rPr lang="en-US" altLang="zh-CN" b="1" dirty="0">
                <a:solidFill>
                  <a:srgbClr val="006600"/>
                </a:solidFill>
                <a:ea typeface="仿宋_GB2312" pitchFamily="49" charset="-122"/>
                <a:sym typeface="Wingdings" panose="05000000000000000000" pitchFamily="2" charset="2"/>
              </a:rPr>
              <a:t> </a:t>
            </a:r>
            <a:r>
              <a:rPr lang="zh-CN" altLang="en-US" b="1" dirty="0">
                <a:solidFill>
                  <a:srgbClr val="006600"/>
                </a:solidFill>
                <a:ea typeface="仿宋_GB2312" pitchFamily="49" charset="-122"/>
              </a:rPr>
              <a:t>先执行</a:t>
            </a:r>
            <a:r>
              <a:rPr lang="zh-CN" altLang="en-US" b="1" dirty="0">
                <a:solidFill>
                  <a:srgbClr val="CC0000"/>
                </a:solidFill>
                <a:ea typeface="隶书" panose="02010509060101010101" charset="-122"/>
              </a:rPr>
              <a:t>循环体语句</a:t>
            </a:r>
            <a:r>
              <a:rPr lang="zh-CN" altLang="en-US" b="1" dirty="0">
                <a:solidFill>
                  <a:srgbClr val="006600"/>
                </a:solidFill>
                <a:ea typeface="仿宋_GB2312" pitchFamily="49" charset="-122"/>
              </a:rPr>
              <a:t>；</a:t>
            </a:r>
            <a:endParaRPr lang="zh-CN" altLang="en-US" b="1" dirty="0">
              <a:solidFill>
                <a:srgbClr val="006600"/>
              </a:solidFill>
              <a:ea typeface="仿宋_GB2312" pitchFamily="49" charset="-122"/>
            </a:endParaRPr>
          </a:p>
          <a:p>
            <a:pPr>
              <a:buClr>
                <a:srgbClr val="FF6600"/>
              </a:buClr>
              <a:buSzPct val="50000"/>
              <a:buFont typeface="Wingdings" panose="05000000000000000000" pitchFamily="2" charset="2"/>
              <a:buNone/>
            </a:pPr>
            <a:r>
              <a:rPr lang="zh-CN" altLang="en-US" b="1" dirty="0">
                <a:solidFill>
                  <a:srgbClr val="006600"/>
                </a:solidFill>
                <a:ea typeface="仿宋_GB2312" pitchFamily="49" charset="-122"/>
              </a:rPr>
              <a:t>              </a:t>
            </a:r>
            <a:r>
              <a:rPr lang="zh-CN" altLang="en-US" b="1" dirty="0">
                <a:solidFill>
                  <a:srgbClr val="006600"/>
                </a:solidFill>
                <a:ea typeface="仿宋_GB2312" pitchFamily="49" charset="-122"/>
                <a:sym typeface="Wingdings" panose="05000000000000000000" pitchFamily="2" charset="2"/>
              </a:rPr>
              <a:t> </a:t>
            </a:r>
            <a:r>
              <a:rPr lang="zh-CN" altLang="en-US" b="1" dirty="0">
                <a:solidFill>
                  <a:srgbClr val="006600"/>
                </a:solidFill>
                <a:ea typeface="仿宋_GB2312" pitchFamily="49" charset="-122"/>
              </a:rPr>
              <a:t>再执行</a:t>
            </a:r>
            <a:r>
              <a:rPr lang="zh-CN" altLang="en-US" dirty="0">
                <a:solidFill>
                  <a:srgbClr val="CC0000"/>
                </a:solidFill>
                <a:ea typeface="隶书" panose="02010509060101010101" charset="-122"/>
              </a:rPr>
              <a:t>表达式</a:t>
            </a:r>
            <a:r>
              <a:rPr lang="en-US" altLang="zh-CN" b="1" dirty="0">
                <a:solidFill>
                  <a:srgbClr val="CC0000"/>
                </a:solidFill>
                <a:ea typeface="仿宋_GB2312" pitchFamily="49" charset="-122"/>
              </a:rPr>
              <a:t>2</a:t>
            </a:r>
            <a:r>
              <a:rPr lang="zh-CN" altLang="en-US" b="1" dirty="0">
                <a:solidFill>
                  <a:srgbClr val="006600"/>
                </a:solidFill>
                <a:ea typeface="仿宋_GB2312" pitchFamily="49" charset="-122"/>
              </a:rPr>
              <a:t>；</a:t>
            </a:r>
            <a:endParaRPr lang="zh-CN" altLang="en-US" b="1" dirty="0">
              <a:solidFill>
                <a:srgbClr val="006600"/>
              </a:solidFill>
              <a:ea typeface="仿宋_GB2312" pitchFamily="49" charset="-122"/>
            </a:endParaRPr>
          </a:p>
          <a:p>
            <a:pPr>
              <a:buClr>
                <a:srgbClr val="FF6600"/>
              </a:buClr>
              <a:buSzPct val="50000"/>
              <a:buFont typeface="Wingdings" panose="05000000000000000000" pitchFamily="2" charset="2"/>
              <a:buNone/>
            </a:pPr>
            <a:r>
              <a:rPr lang="zh-CN" altLang="en-US" b="1" dirty="0">
                <a:solidFill>
                  <a:srgbClr val="006600"/>
                </a:solidFill>
                <a:ea typeface="仿宋_GB2312" pitchFamily="49" charset="-122"/>
              </a:rPr>
              <a:t>              </a:t>
            </a:r>
            <a:r>
              <a:rPr lang="zh-CN" altLang="en-US" b="1" dirty="0">
                <a:solidFill>
                  <a:srgbClr val="006600"/>
                </a:solidFill>
                <a:ea typeface="仿宋_GB2312" pitchFamily="49" charset="-122"/>
                <a:sym typeface="Wingdings" panose="05000000000000000000" pitchFamily="2" charset="2"/>
              </a:rPr>
              <a:t> </a:t>
            </a:r>
            <a:r>
              <a:rPr lang="zh-CN" altLang="en-US" b="1" dirty="0">
                <a:solidFill>
                  <a:srgbClr val="006600"/>
                </a:solidFill>
                <a:ea typeface="仿宋_GB2312" pitchFamily="49" charset="-122"/>
              </a:rPr>
              <a:t>然后转向步骤</a:t>
            </a:r>
            <a:r>
              <a:rPr lang="zh-CN" altLang="en-US" b="1" dirty="0">
                <a:solidFill>
                  <a:srgbClr val="006600"/>
                </a:solidFill>
                <a:ea typeface="仿宋_GB2312" pitchFamily="49" charset="-122"/>
                <a:sym typeface="Wingdings" panose="05000000000000000000" pitchFamily="2" charset="2"/>
              </a:rPr>
              <a:t></a:t>
            </a:r>
            <a:r>
              <a:rPr lang="zh-CN" altLang="en-US" b="1" dirty="0">
                <a:solidFill>
                  <a:srgbClr val="006600"/>
                </a:solidFill>
                <a:ea typeface="仿宋_GB2312" pitchFamily="49" charset="-122"/>
              </a:rPr>
              <a:t>；</a:t>
            </a:r>
            <a:endParaRPr lang="zh-CN" altLang="en-US" b="1" dirty="0">
              <a:solidFill>
                <a:srgbClr val="006600"/>
              </a:solidFill>
              <a:ea typeface="仿宋_GB2312" pitchFamily="49" charset="-122"/>
            </a:endParaRPr>
          </a:p>
          <a:p>
            <a:pPr>
              <a:buClr>
                <a:srgbClr val="FF6600"/>
              </a:buClr>
              <a:buSzPct val="50000"/>
              <a:buFont typeface="Wingdings" panose="05000000000000000000" pitchFamily="2" charset="2"/>
              <a:buNone/>
            </a:pPr>
            <a:r>
              <a:rPr lang="zh-CN" altLang="en-US" b="1" dirty="0">
                <a:solidFill>
                  <a:srgbClr val="006600"/>
                </a:solidFill>
                <a:ea typeface="仿宋_GB2312" pitchFamily="49" charset="-122"/>
              </a:rPr>
              <a:t>        如果</a:t>
            </a:r>
            <a:r>
              <a:rPr lang="zh-CN" altLang="en-US" dirty="0">
                <a:solidFill>
                  <a:srgbClr val="CC0000"/>
                </a:solidFill>
                <a:ea typeface="隶书" panose="02010509060101010101" charset="-122"/>
              </a:rPr>
              <a:t>表达式</a:t>
            </a:r>
            <a:r>
              <a:rPr lang="en-US" altLang="zh-CN" b="1" dirty="0">
                <a:solidFill>
                  <a:srgbClr val="CC0000"/>
                </a:solidFill>
                <a:ea typeface="仿宋_GB2312" pitchFamily="49" charset="-122"/>
              </a:rPr>
              <a:t>1</a:t>
            </a:r>
            <a:r>
              <a:rPr lang="zh-CN" altLang="en-US" b="1" dirty="0">
                <a:solidFill>
                  <a:srgbClr val="006600"/>
                </a:solidFill>
                <a:ea typeface="仿宋_GB2312" pitchFamily="49" charset="-122"/>
              </a:rPr>
              <a:t>的值为</a:t>
            </a:r>
            <a:r>
              <a:rPr lang="en-US" altLang="zh-CN" b="1" dirty="0">
                <a:solidFill>
                  <a:srgbClr val="CC0000"/>
                </a:solidFill>
                <a:ea typeface="仿宋_GB2312" pitchFamily="49" charset="-122"/>
              </a:rPr>
              <a:t>false</a:t>
            </a:r>
            <a:r>
              <a:rPr lang="en-US" altLang="zh-CN" b="1" dirty="0">
                <a:solidFill>
                  <a:srgbClr val="006600"/>
                </a:solidFill>
                <a:ea typeface="仿宋_GB2312" pitchFamily="49" charset="-122"/>
              </a:rPr>
              <a:t>, </a:t>
            </a:r>
            <a:r>
              <a:rPr lang="zh-CN" altLang="en-US" b="1" dirty="0">
                <a:solidFill>
                  <a:srgbClr val="006600"/>
                </a:solidFill>
                <a:ea typeface="仿宋_GB2312" pitchFamily="49" charset="-122"/>
              </a:rPr>
              <a:t>则结束循环。</a:t>
            </a:r>
            <a:endParaRPr lang="zh-CN" altLang="en-US" b="1" dirty="0">
              <a:solidFill>
                <a:srgbClr val="006600"/>
              </a:solidFill>
              <a:ea typeface="仿宋_GB2312" pitchFamily="49" charset="-122"/>
            </a:endParaRPr>
          </a:p>
          <a:p>
            <a:endParaRPr lang="en-US" altLang="zh-CN" dirty="0"/>
          </a:p>
        </p:txBody>
      </p:sp>
      <p:sp>
        <p:nvSpPr>
          <p:cNvPr id="3" name="灯片编号占位符 2"/>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0" name="Line 20"/>
          <p:cNvSpPr>
            <a:spLocks noChangeShapeType="1"/>
          </p:cNvSpPr>
          <p:nvPr/>
        </p:nvSpPr>
        <p:spPr bwMode="auto">
          <a:xfrm>
            <a:off x="5257800" y="3352800"/>
            <a:ext cx="914400" cy="0"/>
          </a:xfrm>
          <a:prstGeom prst="line">
            <a:avLst/>
          </a:prstGeom>
          <a:noFill/>
          <a:ln w="19050">
            <a:solidFill>
              <a:schemeClr val="tx1"/>
            </a:solidFill>
            <a:round/>
            <a:tailEnd type="triangle" w="sm" len="lg"/>
          </a:ln>
          <a:effectLst/>
        </p:spPr>
        <p:txBody>
          <a:bodyPr wrap="none" anchor="ctr"/>
          <a:lstStyle/>
          <a:p>
            <a:endParaRPr lang="zh-CN" altLang="en-US"/>
          </a:p>
        </p:txBody>
      </p:sp>
      <p:sp>
        <p:nvSpPr>
          <p:cNvPr id="778248" name="Line 8"/>
          <p:cNvSpPr>
            <a:spLocks noChangeShapeType="1"/>
          </p:cNvSpPr>
          <p:nvPr/>
        </p:nvSpPr>
        <p:spPr bwMode="auto">
          <a:xfrm>
            <a:off x="4191000" y="3657600"/>
            <a:ext cx="0" cy="381000"/>
          </a:xfrm>
          <a:prstGeom prst="line">
            <a:avLst/>
          </a:prstGeom>
          <a:noFill/>
          <a:ln w="19050">
            <a:solidFill>
              <a:schemeClr val="tx1"/>
            </a:solidFill>
            <a:round/>
            <a:tailEnd type="triangle" w="sm" len="lg"/>
          </a:ln>
          <a:effectLst/>
        </p:spPr>
        <p:txBody>
          <a:bodyPr wrap="none" anchor="ctr"/>
          <a:lstStyle/>
          <a:p>
            <a:endParaRPr lang="zh-CN" altLang="en-US"/>
          </a:p>
        </p:txBody>
      </p:sp>
      <p:sp>
        <p:nvSpPr>
          <p:cNvPr id="778243" name="Rectangle 3"/>
          <p:cNvSpPr>
            <a:spLocks noGrp="1" noChangeArrowheads="1"/>
          </p:cNvSpPr>
          <p:nvPr>
            <p:ph type="body" idx="1"/>
          </p:nvPr>
        </p:nvSpPr>
        <p:spPr>
          <a:xfrm>
            <a:off x="381000" y="533400"/>
            <a:ext cx="7772400" cy="1219200"/>
          </a:xfrm>
        </p:spPr>
        <p:txBody>
          <a:bodyPr/>
          <a:lstStyle/>
          <a:p>
            <a:pPr>
              <a:buClr>
                <a:srgbClr val="FF6600"/>
              </a:buClr>
              <a:buSzPct val="50000"/>
              <a:buFont typeface="Wingdings" panose="05000000000000000000" pitchFamily="2" charset="2"/>
              <a:buChar char="n"/>
            </a:pPr>
            <a:r>
              <a:rPr lang="zh-CN" altLang="en-US" b="1" dirty="0">
                <a:ea typeface="仿宋_GB2312" pitchFamily="49" charset="-122"/>
              </a:rPr>
              <a:t>例</a:t>
            </a:r>
            <a:r>
              <a:rPr lang="en-US" altLang="zh-CN" b="1" dirty="0">
                <a:ea typeface="仿宋_GB2312" pitchFamily="49" charset="-122"/>
              </a:rPr>
              <a:t>: </a:t>
            </a:r>
            <a:r>
              <a:rPr lang="zh-CN" altLang="en-US" b="1" dirty="0">
                <a:ea typeface="仿宋_GB2312" pitchFamily="49" charset="-122"/>
              </a:rPr>
              <a:t>数组初始化</a:t>
            </a:r>
            <a:endParaRPr lang="zh-CN" altLang="en-US" b="1" dirty="0">
              <a:ea typeface="仿宋_GB2312" pitchFamily="49" charset="-122"/>
            </a:endParaRPr>
          </a:p>
          <a:p>
            <a:pPr>
              <a:buClr>
                <a:srgbClr val="FF6600"/>
              </a:buClr>
              <a:buSzPct val="50000"/>
              <a:buFont typeface="Wingdings" panose="05000000000000000000" pitchFamily="2" charset="2"/>
              <a:buNone/>
            </a:pPr>
            <a:r>
              <a:rPr lang="zh-CN" altLang="en-US" b="1" dirty="0"/>
              <a:t>       </a:t>
            </a:r>
            <a:r>
              <a:rPr lang="en-US" altLang="zh-CN" b="1" dirty="0">
                <a:solidFill>
                  <a:srgbClr val="CC0000"/>
                </a:solidFill>
              </a:rPr>
              <a:t>for</a:t>
            </a:r>
            <a:r>
              <a:rPr lang="en-US" altLang="zh-CN" dirty="0">
                <a:solidFill>
                  <a:srgbClr val="CC0000"/>
                </a:solidFill>
              </a:rPr>
              <a:t> </a:t>
            </a:r>
            <a:r>
              <a:rPr lang="en-US" altLang="zh-CN" b="1" dirty="0" smtClean="0">
                <a:solidFill>
                  <a:srgbClr val="CC0000"/>
                </a:solidFill>
              </a:rPr>
              <a:t>(</a:t>
            </a:r>
            <a:r>
              <a:rPr lang="en-US" altLang="zh-CN" b="1" dirty="0" err="1" smtClean="0">
                <a:solidFill>
                  <a:srgbClr val="CC0000"/>
                </a:solidFill>
              </a:rPr>
              <a:t>int</a:t>
            </a:r>
            <a:r>
              <a:rPr lang="en-US" altLang="zh-CN" i="1" dirty="0" smtClean="0">
                <a:solidFill>
                  <a:srgbClr val="CC0000"/>
                </a:solidFill>
              </a:rPr>
              <a:t> </a:t>
            </a:r>
            <a:r>
              <a:rPr lang="en-US" altLang="zh-CN" dirty="0" err="1" smtClean="0">
                <a:solidFill>
                  <a:srgbClr val="CC0000"/>
                </a:solidFill>
              </a:rPr>
              <a:t>i</a:t>
            </a:r>
            <a:r>
              <a:rPr lang="en-US" altLang="zh-CN" b="1" dirty="0" smtClean="0">
                <a:solidFill>
                  <a:srgbClr val="CC0000"/>
                </a:solidFill>
              </a:rPr>
              <a:t>=</a:t>
            </a:r>
            <a:r>
              <a:rPr lang="en-US" altLang="zh-CN" dirty="0" smtClean="0">
                <a:solidFill>
                  <a:srgbClr val="CC0000"/>
                </a:solidFill>
              </a:rPr>
              <a:t>0</a:t>
            </a:r>
            <a:r>
              <a:rPr lang="en-US" altLang="zh-CN" b="1" dirty="0">
                <a:solidFill>
                  <a:srgbClr val="CC0000"/>
                </a:solidFill>
              </a:rPr>
              <a:t>; </a:t>
            </a:r>
            <a:r>
              <a:rPr lang="en-US" altLang="zh-CN" dirty="0" err="1" smtClean="0">
                <a:solidFill>
                  <a:srgbClr val="CC0000"/>
                </a:solidFill>
              </a:rPr>
              <a:t>i</a:t>
            </a:r>
            <a:r>
              <a:rPr lang="en-US" altLang="zh-CN" b="1" dirty="0" smtClean="0">
                <a:solidFill>
                  <a:srgbClr val="CC0000"/>
                </a:solidFill>
              </a:rPr>
              <a:t>&lt;</a:t>
            </a:r>
            <a:r>
              <a:rPr lang="en-US" altLang="zh-CN" dirty="0" smtClean="0">
                <a:solidFill>
                  <a:srgbClr val="CC0000"/>
                </a:solidFill>
              </a:rPr>
              <a:t>size</a:t>
            </a:r>
            <a:r>
              <a:rPr lang="en-US" altLang="zh-CN" b="1" dirty="0">
                <a:solidFill>
                  <a:srgbClr val="CC0000"/>
                </a:solidFill>
              </a:rPr>
              <a:t>;</a:t>
            </a:r>
            <a:r>
              <a:rPr lang="en-US" altLang="zh-CN" dirty="0">
                <a:solidFill>
                  <a:srgbClr val="CC0000"/>
                </a:solidFill>
              </a:rPr>
              <a:t> </a:t>
            </a:r>
            <a:r>
              <a:rPr lang="en-US" altLang="zh-CN" dirty="0" err="1">
                <a:solidFill>
                  <a:srgbClr val="CC0000"/>
                </a:solidFill>
              </a:rPr>
              <a:t>i</a:t>
            </a:r>
            <a:r>
              <a:rPr lang="en-US" altLang="zh-CN" dirty="0" smtClean="0">
                <a:solidFill>
                  <a:srgbClr val="CC0000"/>
                </a:solidFill>
              </a:rPr>
              <a:t>++</a:t>
            </a:r>
            <a:r>
              <a:rPr lang="en-US" altLang="zh-CN" b="1" dirty="0" smtClean="0">
                <a:solidFill>
                  <a:srgbClr val="CC0000"/>
                </a:solidFill>
              </a:rPr>
              <a:t>)</a:t>
            </a:r>
            <a:r>
              <a:rPr lang="en-US" altLang="zh-CN" dirty="0" smtClean="0">
                <a:solidFill>
                  <a:srgbClr val="CC0000"/>
                </a:solidFill>
              </a:rPr>
              <a:t> </a:t>
            </a:r>
            <a:r>
              <a:rPr lang="zh-CN" altLang="en-US" dirty="0" smtClean="0">
                <a:solidFill>
                  <a:srgbClr val="CC0000"/>
                </a:solidFill>
              </a:rPr>
              <a:t> </a:t>
            </a:r>
            <a:r>
              <a:rPr lang="en-US" altLang="zh-CN" dirty="0" smtClean="0">
                <a:solidFill>
                  <a:srgbClr val="CC0000"/>
                </a:solidFill>
              </a:rPr>
              <a:t>array</a:t>
            </a:r>
            <a:r>
              <a:rPr lang="en-US" altLang="zh-CN" b="1" dirty="0" smtClean="0">
                <a:solidFill>
                  <a:srgbClr val="CC0000"/>
                </a:solidFill>
              </a:rPr>
              <a:t>[</a:t>
            </a:r>
            <a:r>
              <a:rPr lang="en-US" altLang="zh-CN" dirty="0" err="1" smtClean="0">
                <a:solidFill>
                  <a:srgbClr val="CC0000"/>
                </a:solidFill>
              </a:rPr>
              <a:t>i</a:t>
            </a:r>
            <a:r>
              <a:rPr lang="en-US" altLang="zh-CN" b="1" dirty="0" smtClean="0">
                <a:solidFill>
                  <a:srgbClr val="CC0000"/>
                </a:solidFill>
              </a:rPr>
              <a:t>]=</a:t>
            </a:r>
            <a:r>
              <a:rPr lang="en-US" altLang="zh-CN" dirty="0" smtClean="0">
                <a:solidFill>
                  <a:srgbClr val="CC0000"/>
                </a:solidFill>
              </a:rPr>
              <a:t>0</a:t>
            </a:r>
            <a:r>
              <a:rPr lang="en-US" altLang="zh-CN" b="1" dirty="0">
                <a:solidFill>
                  <a:srgbClr val="CC0000"/>
                </a:solidFill>
              </a:rPr>
              <a:t>;</a:t>
            </a:r>
            <a:r>
              <a:rPr lang="en-US" altLang="zh-CN" b="1" dirty="0">
                <a:latin typeface="宋体" panose="02010600030101010101" pitchFamily="2" charset="-122"/>
              </a:rPr>
              <a:t>  </a:t>
            </a:r>
            <a:endParaRPr lang="en-US" altLang="zh-CN" dirty="0">
              <a:latin typeface="宋体" panose="02010600030101010101" pitchFamily="2" charset="-122"/>
            </a:endParaRPr>
          </a:p>
        </p:txBody>
      </p:sp>
      <p:sp>
        <p:nvSpPr>
          <p:cNvPr id="778244" name="Rectangle 4"/>
          <p:cNvSpPr>
            <a:spLocks noChangeArrowheads="1"/>
          </p:cNvSpPr>
          <p:nvPr/>
        </p:nvSpPr>
        <p:spPr bwMode="auto">
          <a:xfrm>
            <a:off x="3505200" y="2209800"/>
            <a:ext cx="1371600" cy="457200"/>
          </a:xfrm>
          <a:prstGeom prst="rect">
            <a:avLst/>
          </a:prstGeom>
          <a:solidFill>
            <a:srgbClr val="FFFF66"/>
          </a:solidFill>
          <a:ln w="19050">
            <a:solidFill>
              <a:srgbClr val="FFFF66"/>
            </a:solidFill>
            <a:miter lim="800000"/>
          </a:ln>
          <a:effectLst>
            <a:outerShdw dist="107763" dir="2700000" algn="ctr" rotWithShape="0">
              <a:schemeClr val="bg2"/>
            </a:outerShdw>
          </a:effectLst>
        </p:spPr>
        <p:txBody>
          <a:bodyPr wrap="none" anchor="ctr"/>
          <a:lstStyle/>
          <a:p>
            <a:endParaRPr lang="zh-CN" altLang="en-US"/>
          </a:p>
        </p:txBody>
      </p:sp>
      <p:sp>
        <p:nvSpPr>
          <p:cNvPr id="778245" name="Line 5"/>
          <p:cNvSpPr>
            <a:spLocks noChangeShapeType="1"/>
          </p:cNvSpPr>
          <p:nvPr/>
        </p:nvSpPr>
        <p:spPr bwMode="auto">
          <a:xfrm>
            <a:off x="4191000" y="1905000"/>
            <a:ext cx="0" cy="304800"/>
          </a:xfrm>
          <a:prstGeom prst="line">
            <a:avLst/>
          </a:prstGeom>
          <a:noFill/>
          <a:ln w="19050">
            <a:solidFill>
              <a:schemeClr val="tx1"/>
            </a:solidFill>
            <a:round/>
            <a:tailEnd type="triangle" w="sm" len="lg"/>
          </a:ln>
          <a:effectLst/>
        </p:spPr>
        <p:txBody>
          <a:bodyPr wrap="none" anchor="ctr"/>
          <a:lstStyle/>
          <a:p>
            <a:endParaRPr lang="zh-CN" altLang="en-US"/>
          </a:p>
        </p:txBody>
      </p:sp>
      <p:sp>
        <p:nvSpPr>
          <p:cNvPr id="778246" name="Line 6"/>
          <p:cNvSpPr>
            <a:spLocks noChangeShapeType="1"/>
          </p:cNvSpPr>
          <p:nvPr/>
        </p:nvSpPr>
        <p:spPr bwMode="auto">
          <a:xfrm>
            <a:off x="4191000" y="2743200"/>
            <a:ext cx="0" cy="304800"/>
          </a:xfrm>
          <a:prstGeom prst="line">
            <a:avLst/>
          </a:prstGeom>
          <a:noFill/>
          <a:ln w="19050">
            <a:solidFill>
              <a:schemeClr val="tx1"/>
            </a:solidFill>
            <a:round/>
            <a:tailEnd type="triangle" w="sm" len="lg"/>
          </a:ln>
          <a:effectLst/>
        </p:spPr>
        <p:txBody>
          <a:bodyPr wrap="none" anchor="ctr"/>
          <a:lstStyle/>
          <a:p>
            <a:endParaRPr lang="zh-CN" altLang="en-US"/>
          </a:p>
        </p:txBody>
      </p:sp>
      <p:sp>
        <p:nvSpPr>
          <p:cNvPr id="778247" name="AutoShape 7"/>
          <p:cNvSpPr>
            <a:spLocks noChangeArrowheads="1"/>
          </p:cNvSpPr>
          <p:nvPr/>
        </p:nvSpPr>
        <p:spPr bwMode="auto">
          <a:xfrm>
            <a:off x="3048000" y="3048000"/>
            <a:ext cx="2286000" cy="609600"/>
          </a:xfrm>
          <a:prstGeom prst="diamond">
            <a:avLst/>
          </a:prstGeom>
          <a:solidFill>
            <a:srgbClr val="FFFF66"/>
          </a:solidFill>
          <a:ln w="9525">
            <a:solidFill>
              <a:srgbClr val="FFFF66"/>
            </a:solidFill>
            <a:miter lim="800000"/>
          </a:ln>
          <a:effectLst>
            <a:outerShdw dist="107763" dir="2700000" algn="ctr" rotWithShape="0">
              <a:schemeClr val="bg2"/>
            </a:outerShdw>
          </a:effectLst>
        </p:spPr>
        <p:txBody>
          <a:bodyPr wrap="none" anchor="ctr"/>
          <a:lstStyle/>
          <a:p>
            <a:endParaRPr lang="zh-CN" altLang="en-US"/>
          </a:p>
        </p:txBody>
      </p:sp>
      <p:sp>
        <p:nvSpPr>
          <p:cNvPr id="778249" name="Rectangle 9"/>
          <p:cNvSpPr>
            <a:spLocks noChangeArrowheads="1"/>
          </p:cNvSpPr>
          <p:nvPr/>
        </p:nvSpPr>
        <p:spPr bwMode="auto">
          <a:xfrm>
            <a:off x="3124200" y="4038600"/>
            <a:ext cx="2133600" cy="457200"/>
          </a:xfrm>
          <a:prstGeom prst="rect">
            <a:avLst/>
          </a:prstGeom>
          <a:solidFill>
            <a:srgbClr val="FFFF66"/>
          </a:solidFill>
          <a:ln w="19050">
            <a:solidFill>
              <a:srgbClr val="FFFF66"/>
            </a:solidFill>
            <a:miter lim="800000"/>
          </a:ln>
          <a:effectLst>
            <a:outerShdw dist="107763" dir="2700000" algn="ctr" rotWithShape="0">
              <a:schemeClr val="bg2"/>
            </a:outerShdw>
          </a:effectLst>
        </p:spPr>
        <p:txBody>
          <a:bodyPr wrap="none" anchor="ctr"/>
          <a:lstStyle/>
          <a:p>
            <a:endParaRPr lang="zh-CN" altLang="en-US"/>
          </a:p>
        </p:txBody>
      </p:sp>
      <p:sp>
        <p:nvSpPr>
          <p:cNvPr id="778250" name="Line 10"/>
          <p:cNvSpPr>
            <a:spLocks noChangeShapeType="1"/>
          </p:cNvSpPr>
          <p:nvPr/>
        </p:nvSpPr>
        <p:spPr bwMode="auto">
          <a:xfrm>
            <a:off x="4191000" y="4572000"/>
            <a:ext cx="0" cy="304800"/>
          </a:xfrm>
          <a:prstGeom prst="line">
            <a:avLst/>
          </a:prstGeom>
          <a:noFill/>
          <a:ln w="19050">
            <a:solidFill>
              <a:schemeClr val="tx1"/>
            </a:solidFill>
            <a:round/>
            <a:tailEnd type="triangle" w="sm" len="lg"/>
          </a:ln>
          <a:effectLst/>
        </p:spPr>
        <p:txBody>
          <a:bodyPr wrap="none" anchor="ctr"/>
          <a:lstStyle/>
          <a:p>
            <a:endParaRPr lang="zh-CN" altLang="en-US"/>
          </a:p>
        </p:txBody>
      </p:sp>
      <p:sp>
        <p:nvSpPr>
          <p:cNvPr id="778251" name="Rectangle 11"/>
          <p:cNvSpPr>
            <a:spLocks noChangeArrowheads="1"/>
          </p:cNvSpPr>
          <p:nvPr/>
        </p:nvSpPr>
        <p:spPr bwMode="auto">
          <a:xfrm>
            <a:off x="3429000" y="4876800"/>
            <a:ext cx="1524000" cy="457200"/>
          </a:xfrm>
          <a:prstGeom prst="rect">
            <a:avLst/>
          </a:prstGeom>
          <a:solidFill>
            <a:srgbClr val="FFFF66"/>
          </a:solidFill>
          <a:ln w="19050">
            <a:solidFill>
              <a:srgbClr val="FFFF66"/>
            </a:solidFill>
            <a:miter lim="800000"/>
          </a:ln>
          <a:effectLst>
            <a:outerShdw dist="107763" dir="2700000" algn="ctr" rotWithShape="0">
              <a:schemeClr val="bg2"/>
            </a:outerShdw>
          </a:effectLst>
        </p:spPr>
        <p:txBody>
          <a:bodyPr wrap="none" anchor="ctr"/>
          <a:lstStyle/>
          <a:p>
            <a:endParaRPr lang="zh-CN" altLang="en-US"/>
          </a:p>
        </p:txBody>
      </p:sp>
      <p:sp>
        <p:nvSpPr>
          <p:cNvPr id="778252" name="Rectangle 12"/>
          <p:cNvSpPr>
            <a:spLocks noChangeArrowheads="1"/>
          </p:cNvSpPr>
          <p:nvPr/>
        </p:nvSpPr>
        <p:spPr bwMode="auto">
          <a:xfrm>
            <a:off x="3276600" y="3987800"/>
            <a:ext cx="1765227" cy="523220"/>
          </a:xfrm>
          <a:prstGeom prst="rect">
            <a:avLst/>
          </a:prstGeom>
          <a:noFill/>
          <a:ln w="9525">
            <a:noFill/>
            <a:miter lim="800000"/>
          </a:ln>
          <a:effectLst/>
        </p:spPr>
        <p:txBody>
          <a:bodyPr wrap="none">
            <a:spAutoFit/>
          </a:bodyPr>
          <a:lstStyle/>
          <a:p>
            <a:r>
              <a:rPr lang="en-US" altLang="zh-CN" sz="2800" b="1" dirty="0">
                <a:solidFill>
                  <a:srgbClr val="CC0000"/>
                </a:solidFill>
              </a:rPr>
              <a:t>array[</a:t>
            </a:r>
            <a:r>
              <a:rPr lang="en-US" altLang="zh-CN" sz="2800" b="1" dirty="0" err="1">
                <a:solidFill>
                  <a:srgbClr val="CC0000"/>
                </a:solidFill>
              </a:rPr>
              <a:t>i</a:t>
            </a:r>
            <a:r>
              <a:rPr lang="en-US" altLang="zh-CN" sz="2800" b="1" dirty="0" smtClean="0">
                <a:solidFill>
                  <a:srgbClr val="CC0000"/>
                </a:solidFill>
              </a:rPr>
              <a:t>]=0</a:t>
            </a:r>
            <a:endParaRPr lang="en-US" altLang="zh-CN" dirty="0">
              <a:solidFill>
                <a:srgbClr val="CC0000"/>
              </a:solidFill>
            </a:endParaRPr>
          </a:p>
        </p:txBody>
      </p:sp>
      <p:sp>
        <p:nvSpPr>
          <p:cNvPr id="778253" name="Rectangle 13"/>
          <p:cNvSpPr>
            <a:spLocks noChangeArrowheads="1"/>
          </p:cNvSpPr>
          <p:nvPr/>
        </p:nvSpPr>
        <p:spPr bwMode="auto">
          <a:xfrm>
            <a:off x="3883025" y="4800600"/>
            <a:ext cx="688975" cy="519113"/>
          </a:xfrm>
          <a:prstGeom prst="rect">
            <a:avLst/>
          </a:prstGeom>
          <a:noFill/>
          <a:ln w="9525">
            <a:noFill/>
            <a:miter lim="800000"/>
          </a:ln>
          <a:effectLst/>
        </p:spPr>
        <p:txBody>
          <a:bodyPr wrap="none">
            <a:spAutoFit/>
          </a:bodyPr>
          <a:lstStyle/>
          <a:p>
            <a:r>
              <a:rPr lang="en-US" altLang="zh-CN" sz="2800" b="1">
                <a:solidFill>
                  <a:srgbClr val="CC0000"/>
                </a:solidFill>
              </a:rPr>
              <a:t>i++</a:t>
            </a:r>
            <a:endParaRPr lang="en-US" altLang="zh-CN">
              <a:solidFill>
                <a:srgbClr val="CC0000"/>
              </a:solidFill>
            </a:endParaRPr>
          </a:p>
        </p:txBody>
      </p:sp>
      <p:sp>
        <p:nvSpPr>
          <p:cNvPr id="778254" name="Rectangle 14"/>
          <p:cNvSpPr>
            <a:spLocks noChangeArrowheads="1"/>
          </p:cNvSpPr>
          <p:nvPr/>
        </p:nvSpPr>
        <p:spPr bwMode="auto">
          <a:xfrm>
            <a:off x="3657600" y="3062288"/>
            <a:ext cx="1045479" cy="523220"/>
          </a:xfrm>
          <a:prstGeom prst="rect">
            <a:avLst/>
          </a:prstGeom>
          <a:noFill/>
          <a:ln w="9525">
            <a:noFill/>
            <a:miter lim="800000"/>
          </a:ln>
          <a:effectLst/>
        </p:spPr>
        <p:txBody>
          <a:bodyPr wrap="none">
            <a:spAutoFit/>
          </a:bodyPr>
          <a:lstStyle/>
          <a:p>
            <a:r>
              <a:rPr lang="en-US" altLang="zh-CN" sz="2800" b="1" dirty="0" err="1" smtClean="0">
                <a:solidFill>
                  <a:srgbClr val="CC0000"/>
                </a:solidFill>
              </a:rPr>
              <a:t>i</a:t>
            </a:r>
            <a:r>
              <a:rPr lang="en-US" altLang="zh-CN" sz="2800" b="1" dirty="0" smtClean="0">
                <a:solidFill>
                  <a:srgbClr val="CC0000"/>
                </a:solidFill>
              </a:rPr>
              <a:t>&lt;size</a:t>
            </a:r>
            <a:endParaRPr lang="en-US" altLang="zh-CN" dirty="0">
              <a:solidFill>
                <a:srgbClr val="CC0000"/>
              </a:solidFill>
            </a:endParaRPr>
          </a:p>
        </p:txBody>
      </p:sp>
      <p:sp>
        <p:nvSpPr>
          <p:cNvPr id="778255" name="Rectangle 15"/>
          <p:cNvSpPr>
            <a:spLocks noChangeArrowheads="1"/>
          </p:cNvSpPr>
          <p:nvPr/>
        </p:nvSpPr>
        <p:spPr bwMode="auto">
          <a:xfrm>
            <a:off x="3733800" y="2160588"/>
            <a:ext cx="668773" cy="523220"/>
          </a:xfrm>
          <a:prstGeom prst="rect">
            <a:avLst/>
          </a:prstGeom>
          <a:noFill/>
          <a:ln w="9525">
            <a:noFill/>
            <a:miter lim="800000"/>
          </a:ln>
          <a:effectLst/>
        </p:spPr>
        <p:txBody>
          <a:bodyPr wrap="none">
            <a:spAutoFit/>
          </a:bodyPr>
          <a:lstStyle/>
          <a:p>
            <a:r>
              <a:rPr lang="en-US" altLang="zh-CN" sz="2800" b="1" dirty="0" err="1" smtClean="0">
                <a:solidFill>
                  <a:srgbClr val="CC0000"/>
                </a:solidFill>
              </a:rPr>
              <a:t>i</a:t>
            </a:r>
            <a:r>
              <a:rPr lang="en-US" altLang="zh-CN" sz="2800" b="1" dirty="0" smtClean="0">
                <a:solidFill>
                  <a:srgbClr val="CC0000"/>
                </a:solidFill>
              </a:rPr>
              <a:t>=0</a:t>
            </a:r>
            <a:endParaRPr lang="en-US" altLang="zh-CN" dirty="0">
              <a:solidFill>
                <a:srgbClr val="CC0000"/>
              </a:solidFill>
            </a:endParaRPr>
          </a:p>
        </p:txBody>
      </p:sp>
      <p:sp>
        <p:nvSpPr>
          <p:cNvPr id="778256" name="Line 16"/>
          <p:cNvSpPr>
            <a:spLocks noChangeShapeType="1"/>
          </p:cNvSpPr>
          <p:nvPr/>
        </p:nvSpPr>
        <p:spPr bwMode="auto">
          <a:xfrm>
            <a:off x="4191000" y="5410200"/>
            <a:ext cx="0" cy="228600"/>
          </a:xfrm>
          <a:prstGeom prst="line">
            <a:avLst/>
          </a:prstGeom>
          <a:noFill/>
          <a:ln w="19050">
            <a:solidFill>
              <a:schemeClr val="tx1"/>
            </a:solidFill>
            <a:round/>
          </a:ln>
          <a:effectLst/>
        </p:spPr>
        <p:txBody>
          <a:bodyPr wrap="none" anchor="ctr"/>
          <a:lstStyle/>
          <a:p>
            <a:endParaRPr lang="zh-CN" altLang="en-US"/>
          </a:p>
        </p:txBody>
      </p:sp>
      <p:sp>
        <p:nvSpPr>
          <p:cNvPr id="778257" name="Line 17"/>
          <p:cNvSpPr>
            <a:spLocks noChangeShapeType="1"/>
          </p:cNvSpPr>
          <p:nvPr/>
        </p:nvSpPr>
        <p:spPr bwMode="auto">
          <a:xfrm>
            <a:off x="2514600" y="2895600"/>
            <a:ext cx="1600200" cy="0"/>
          </a:xfrm>
          <a:prstGeom prst="line">
            <a:avLst/>
          </a:prstGeom>
          <a:noFill/>
          <a:ln w="19050">
            <a:solidFill>
              <a:schemeClr val="tx1"/>
            </a:solidFill>
            <a:round/>
            <a:tailEnd type="triangle" w="sm" len="lg"/>
          </a:ln>
          <a:effectLst/>
        </p:spPr>
        <p:txBody>
          <a:bodyPr wrap="none" anchor="ctr"/>
          <a:lstStyle/>
          <a:p>
            <a:endParaRPr lang="zh-CN" altLang="en-US"/>
          </a:p>
        </p:txBody>
      </p:sp>
      <p:sp>
        <p:nvSpPr>
          <p:cNvPr id="778258" name="Line 18"/>
          <p:cNvSpPr>
            <a:spLocks noChangeShapeType="1"/>
          </p:cNvSpPr>
          <p:nvPr/>
        </p:nvSpPr>
        <p:spPr bwMode="auto">
          <a:xfrm>
            <a:off x="2514600" y="2895600"/>
            <a:ext cx="0" cy="2743200"/>
          </a:xfrm>
          <a:prstGeom prst="line">
            <a:avLst/>
          </a:prstGeom>
          <a:noFill/>
          <a:ln w="19050">
            <a:solidFill>
              <a:schemeClr val="tx1"/>
            </a:solidFill>
            <a:round/>
          </a:ln>
          <a:effectLst/>
        </p:spPr>
        <p:txBody>
          <a:bodyPr wrap="none" anchor="ctr"/>
          <a:lstStyle/>
          <a:p>
            <a:endParaRPr lang="zh-CN" altLang="en-US"/>
          </a:p>
        </p:txBody>
      </p:sp>
      <p:sp>
        <p:nvSpPr>
          <p:cNvPr id="778259" name="Line 19"/>
          <p:cNvSpPr>
            <a:spLocks noChangeShapeType="1"/>
          </p:cNvSpPr>
          <p:nvPr/>
        </p:nvSpPr>
        <p:spPr bwMode="auto">
          <a:xfrm flipH="1">
            <a:off x="2514600" y="5638800"/>
            <a:ext cx="1676400" cy="0"/>
          </a:xfrm>
          <a:prstGeom prst="line">
            <a:avLst/>
          </a:prstGeom>
          <a:noFill/>
          <a:ln w="19050">
            <a:solidFill>
              <a:schemeClr val="tx1"/>
            </a:solidFill>
            <a:round/>
          </a:ln>
          <a:effectLst/>
        </p:spPr>
        <p:txBody>
          <a:bodyPr wrap="none" anchor="ctr"/>
          <a:lstStyle/>
          <a:p>
            <a:endParaRPr lang="zh-CN" altLang="en-US"/>
          </a:p>
        </p:txBody>
      </p:sp>
      <p:sp>
        <p:nvSpPr>
          <p:cNvPr id="778261" name="Text Box 21"/>
          <p:cNvSpPr txBox="1">
            <a:spLocks noChangeArrowheads="1"/>
          </p:cNvSpPr>
          <p:nvPr/>
        </p:nvSpPr>
        <p:spPr bwMode="auto">
          <a:xfrm>
            <a:off x="4419600" y="3581400"/>
            <a:ext cx="793750" cy="457200"/>
          </a:xfrm>
          <a:prstGeom prst="rect">
            <a:avLst/>
          </a:prstGeom>
          <a:noFill/>
          <a:ln w="9525">
            <a:noFill/>
            <a:miter lim="800000"/>
          </a:ln>
          <a:effectLst/>
        </p:spPr>
        <p:txBody>
          <a:bodyPr wrap="none">
            <a:spAutoFit/>
          </a:bodyPr>
          <a:lstStyle/>
          <a:p>
            <a:r>
              <a:rPr lang="en-US" altLang="zh-CN" b="1" i="1">
                <a:solidFill>
                  <a:srgbClr val="009900"/>
                </a:solidFill>
              </a:rPr>
              <a:t>True</a:t>
            </a:r>
            <a:endParaRPr lang="en-US" altLang="zh-CN"/>
          </a:p>
        </p:txBody>
      </p:sp>
      <p:sp>
        <p:nvSpPr>
          <p:cNvPr id="778262" name="Text Box 22"/>
          <p:cNvSpPr txBox="1">
            <a:spLocks noChangeArrowheads="1"/>
          </p:cNvSpPr>
          <p:nvPr/>
        </p:nvSpPr>
        <p:spPr bwMode="auto">
          <a:xfrm>
            <a:off x="5241925" y="2895600"/>
            <a:ext cx="877888" cy="457200"/>
          </a:xfrm>
          <a:prstGeom prst="rect">
            <a:avLst/>
          </a:prstGeom>
          <a:noFill/>
          <a:ln w="9525">
            <a:noFill/>
            <a:miter lim="800000"/>
          </a:ln>
          <a:effectLst/>
        </p:spPr>
        <p:txBody>
          <a:bodyPr wrap="none">
            <a:spAutoFit/>
          </a:bodyPr>
          <a:lstStyle/>
          <a:p>
            <a:r>
              <a:rPr lang="en-US" altLang="zh-CN" b="1" i="1">
                <a:solidFill>
                  <a:srgbClr val="009900"/>
                </a:solidFill>
              </a:rPr>
              <a:t>False</a:t>
            </a:r>
            <a:endParaRPr lang="en-US" altLang="zh-CN"/>
          </a:p>
        </p:txBody>
      </p:sp>
      <p:sp>
        <p:nvSpPr>
          <p:cNvPr id="22" name="灯片编号占位符 21"/>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a:xfrm>
            <a:off x="685800" y="304800"/>
            <a:ext cx="7772400" cy="609600"/>
          </a:xfrm>
        </p:spPr>
        <p:txBody>
          <a:bodyPr/>
          <a:lstStyle/>
          <a:p>
            <a:pPr>
              <a:spcBef>
                <a:spcPts val="100"/>
              </a:spcBef>
              <a:spcAft>
                <a:spcPts val="100"/>
              </a:spcAft>
            </a:pPr>
            <a:r>
              <a:rPr lang="zh-CN" altLang="en-US" sz="3600" b="1">
                <a:effectLst>
                  <a:outerShdw blurRad="38100" dist="38100" dir="2700000" algn="tl">
                    <a:srgbClr val="C0C0C0"/>
                  </a:outerShdw>
                </a:effectLst>
                <a:latin typeface="楷体_GB2312" pitchFamily="49" charset="-122"/>
                <a:ea typeface="楷体_GB2312" pitchFamily="49" charset="-122"/>
              </a:rPr>
              <a:t>跳转语句</a:t>
            </a:r>
            <a:endParaRPr lang="zh-CN" altLang="en-US">
              <a:solidFill>
                <a:schemeClr val="tx1"/>
              </a:solidFill>
            </a:endParaRPr>
          </a:p>
        </p:txBody>
      </p:sp>
      <p:sp>
        <p:nvSpPr>
          <p:cNvPr id="779267" name="Rectangle 3"/>
          <p:cNvSpPr>
            <a:spLocks noGrp="1" noChangeArrowheads="1"/>
          </p:cNvSpPr>
          <p:nvPr>
            <p:ph type="body" idx="1"/>
          </p:nvPr>
        </p:nvSpPr>
        <p:spPr>
          <a:xfrm>
            <a:off x="533400" y="990600"/>
            <a:ext cx="8305800" cy="4114800"/>
          </a:xfrm>
        </p:spPr>
        <p:txBody>
          <a:bodyPr/>
          <a:lstStyle/>
          <a:p>
            <a:pPr algn="just">
              <a:lnSpc>
                <a:spcPct val="95000"/>
              </a:lnSpc>
              <a:spcBef>
                <a:spcPct val="0"/>
              </a:spcBef>
              <a:buClr>
                <a:srgbClr val="FF6600"/>
              </a:buClr>
              <a:buSzPct val="50000"/>
              <a:buFont typeface="Wingdings" panose="05000000000000000000" pitchFamily="2" charset="2"/>
              <a:buChar char="n"/>
            </a:pPr>
            <a:r>
              <a:rPr lang="zh-CN" altLang="en-US" b="1" dirty="0">
                <a:ea typeface="仿宋_GB2312" pitchFamily="49" charset="-122"/>
              </a:rPr>
              <a:t>除了顺序执行和分支、循环</a:t>
            </a:r>
            <a:r>
              <a:rPr lang="zh-CN" altLang="en-US" b="1" dirty="0" smtClean="0">
                <a:ea typeface="仿宋_GB2312" pitchFamily="49" charset="-122"/>
              </a:rPr>
              <a:t>外，有时</a:t>
            </a:r>
            <a:r>
              <a:rPr lang="zh-CN" altLang="en-US" b="1" dirty="0">
                <a:ea typeface="仿宋_GB2312" pitchFamily="49" charset="-122"/>
              </a:rPr>
              <a:t>需要中断一段程序的</a:t>
            </a:r>
            <a:r>
              <a:rPr lang="zh-CN" altLang="en-US" b="1" dirty="0" smtClean="0">
                <a:ea typeface="仿宋_GB2312" pitchFamily="49" charset="-122"/>
              </a:rPr>
              <a:t>执行，跳</a:t>
            </a:r>
            <a:r>
              <a:rPr lang="zh-CN" altLang="en-US" b="1" dirty="0">
                <a:ea typeface="仿宋_GB2312" pitchFamily="49" charset="-122"/>
              </a:rPr>
              <a:t>转到其它地方继续</a:t>
            </a:r>
            <a:r>
              <a:rPr lang="zh-CN" altLang="en-US" b="1" dirty="0" smtClean="0">
                <a:ea typeface="仿宋_GB2312" pitchFamily="49" charset="-122"/>
              </a:rPr>
              <a:t>执行，这时</a:t>
            </a:r>
            <a:r>
              <a:rPr lang="zh-CN" altLang="en-US" b="1" dirty="0">
                <a:ea typeface="仿宋_GB2312" pitchFamily="49" charset="-122"/>
              </a:rPr>
              <a:t>需用到跳转语句。</a:t>
            </a:r>
            <a:endParaRPr lang="zh-CN" altLang="en-US" b="1" dirty="0">
              <a:ea typeface="仿宋_GB2312" pitchFamily="49" charset="-122"/>
            </a:endParaRPr>
          </a:p>
          <a:p>
            <a:pPr>
              <a:lnSpc>
                <a:spcPct val="95000"/>
              </a:lnSpc>
              <a:spcBef>
                <a:spcPct val="0"/>
              </a:spcBef>
              <a:buClr>
                <a:srgbClr val="FF6600"/>
              </a:buClr>
              <a:buSzPct val="50000"/>
              <a:buFont typeface="Wingdings" panose="05000000000000000000" pitchFamily="2" charset="2"/>
              <a:buChar char="n"/>
            </a:pPr>
            <a:r>
              <a:rPr lang="zh-CN" altLang="en-US" b="1" dirty="0">
                <a:ea typeface="仿宋_GB2312" pitchFamily="49" charset="-122"/>
              </a:rPr>
              <a:t>跳转语句包括</a:t>
            </a:r>
            <a:r>
              <a:rPr lang="en-US" altLang="zh-CN" b="1" dirty="0">
                <a:solidFill>
                  <a:schemeClr val="tx2"/>
                </a:solidFill>
                <a:ea typeface="仿宋_GB2312" pitchFamily="49" charset="-122"/>
              </a:rPr>
              <a:t>break</a:t>
            </a:r>
            <a:r>
              <a:rPr lang="zh-CN" altLang="en-US" b="1" dirty="0">
                <a:ea typeface="仿宋_GB2312" pitchFamily="49" charset="-122"/>
              </a:rPr>
              <a:t>、</a:t>
            </a:r>
            <a:r>
              <a:rPr lang="en-US" altLang="zh-CN" b="1" dirty="0">
                <a:solidFill>
                  <a:schemeClr val="tx2"/>
                </a:solidFill>
                <a:ea typeface="仿宋_GB2312" pitchFamily="49" charset="-122"/>
              </a:rPr>
              <a:t>continue</a:t>
            </a:r>
            <a:r>
              <a:rPr lang="zh-CN" altLang="en-US" b="1" dirty="0">
                <a:ea typeface="仿宋_GB2312" pitchFamily="49" charset="-122"/>
              </a:rPr>
              <a:t>和</a:t>
            </a:r>
            <a:r>
              <a:rPr lang="en-US" altLang="zh-CN" b="1" dirty="0" err="1">
                <a:solidFill>
                  <a:schemeClr val="tx2"/>
                </a:solidFill>
                <a:ea typeface="仿宋_GB2312" pitchFamily="49" charset="-122"/>
              </a:rPr>
              <a:t>goto</a:t>
            </a:r>
            <a:r>
              <a:rPr lang="zh-CN" altLang="en-US" b="1" dirty="0">
                <a:ea typeface="仿宋_GB2312" pitchFamily="49" charset="-122"/>
              </a:rPr>
              <a:t>语句。</a:t>
            </a:r>
            <a:endParaRPr lang="zh-CN" altLang="en-US" b="1" dirty="0">
              <a:ea typeface="仿宋_GB2312" pitchFamily="49" charset="-122"/>
            </a:endParaRPr>
          </a:p>
          <a:p>
            <a:pPr>
              <a:buClr>
                <a:srgbClr val="FF6600"/>
              </a:buClr>
              <a:buSzPct val="50000"/>
              <a:buFont typeface="Wingdings" panose="05000000000000000000" pitchFamily="2" charset="2"/>
              <a:buChar char="n"/>
            </a:pPr>
            <a:endParaRPr lang="zh-CN" altLang="en-US" sz="1000" b="1" dirty="0">
              <a:ea typeface="仿宋_GB2312" pitchFamily="49" charset="-122"/>
            </a:endParaRPr>
          </a:p>
          <a:p>
            <a:pPr algn="ctr">
              <a:buClr>
                <a:srgbClr val="FF6600"/>
              </a:buClr>
              <a:buSzPct val="50000"/>
              <a:buFont typeface="Wingdings" panose="05000000000000000000" pitchFamily="2" charset="2"/>
              <a:buNone/>
            </a:pPr>
            <a:r>
              <a:rPr lang="en-US" altLang="zh-CN" sz="3600" b="1" dirty="0">
                <a:solidFill>
                  <a:schemeClr val="tx2"/>
                </a:solidFill>
                <a:ea typeface="仿宋_GB2312" pitchFamily="49" charset="-122"/>
              </a:rPr>
              <a:t>break</a:t>
            </a:r>
            <a:r>
              <a:rPr lang="zh-CN" altLang="en-US" sz="3600" b="1" dirty="0">
                <a:solidFill>
                  <a:schemeClr val="tx2"/>
                </a:solidFill>
                <a:effectLst>
                  <a:outerShdw blurRad="38100" dist="38100" dir="2700000" algn="tl">
                    <a:srgbClr val="C0C0C0"/>
                  </a:outerShdw>
                </a:effectLst>
                <a:ea typeface="仿宋_GB2312" pitchFamily="49" charset="-122"/>
              </a:rPr>
              <a:t>语句</a:t>
            </a:r>
            <a:endParaRPr lang="zh-CN" altLang="en-US" sz="3600" b="1" dirty="0">
              <a:ea typeface="仿宋_GB2312" pitchFamily="49" charset="-122"/>
            </a:endParaRPr>
          </a:p>
          <a:p>
            <a:pPr>
              <a:buClr>
                <a:srgbClr val="FF6600"/>
              </a:buClr>
              <a:buSzPct val="50000"/>
              <a:buFont typeface="Wingdings" panose="05000000000000000000" pitchFamily="2" charset="2"/>
              <a:buChar char="n"/>
            </a:pPr>
            <a:endParaRPr lang="zh-CN" altLang="en-US" sz="1000" b="1" dirty="0">
              <a:ea typeface="仿宋_GB2312" pitchFamily="49" charset="-122"/>
            </a:endParaRPr>
          </a:p>
          <a:p>
            <a:pPr algn="just">
              <a:lnSpc>
                <a:spcPct val="95000"/>
              </a:lnSpc>
              <a:spcBef>
                <a:spcPct val="0"/>
              </a:spcBef>
              <a:buClr>
                <a:srgbClr val="FF6600"/>
              </a:buClr>
              <a:buSzPct val="50000"/>
              <a:buFont typeface="Wingdings" panose="05000000000000000000" pitchFamily="2" charset="2"/>
              <a:buChar char="n"/>
            </a:pPr>
            <a:r>
              <a:rPr lang="en-US" altLang="zh-CN" b="1" dirty="0">
                <a:solidFill>
                  <a:srgbClr val="CC0000"/>
                </a:solidFill>
                <a:ea typeface="仿宋_GB2312" pitchFamily="49" charset="-122"/>
              </a:rPr>
              <a:t>break</a:t>
            </a:r>
            <a:r>
              <a:rPr lang="zh-CN" altLang="en-US" b="1" dirty="0">
                <a:ea typeface="仿宋_GB2312" pitchFamily="49" charset="-122"/>
              </a:rPr>
              <a:t>语句将使程序从当前的循环</a:t>
            </a:r>
            <a:r>
              <a:rPr lang="zh-CN" altLang="en-US" b="1" dirty="0" smtClean="0">
                <a:ea typeface="仿宋_GB2312" pitchFamily="49" charset="-122"/>
              </a:rPr>
              <a:t>语句</a:t>
            </a:r>
            <a:r>
              <a:rPr lang="en-US" altLang="zh-CN" b="1" dirty="0" smtClean="0">
                <a:ea typeface="仿宋_GB2312" pitchFamily="49" charset="-122"/>
              </a:rPr>
              <a:t>(</a:t>
            </a:r>
            <a:r>
              <a:rPr lang="en-US" altLang="zh-CN" b="1" dirty="0" smtClean="0">
                <a:solidFill>
                  <a:schemeClr val="tx2"/>
                </a:solidFill>
                <a:ea typeface="仿宋_GB2312" pitchFamily="49" charset="-122"/>
              </a:rPr>
              <a:t>do</a:t>
            </a:r>
            <a:r>
              <a:rPr lang="en-US" altLang="zh-CN" b="1" dirty="0">
                <a:ea typeface="仿宋_GB2312" pitchFamily="49" charset="-122"/>
              </a:rPr>
              <a:t>, </a:t>
            </a:r>
            <a:r>
              <a:rPr lang="en-US" altLang="zh-CN" b="1" dirty="0">
                <a:solidFill>
                  <a:schemeClr val="tx2"/>
                </a:solidFill>
                <a:ea typeface="仿宋_GB2312" pitchFamily="49" charset="-122"/>
              </a:rPr>
              <a:t>while</a:t>
            </a:r>
            <a:r>
              <a:rPr lang="en-US" altLang="zh-CN" b="1" dirty="0">
                <a:ea typeface="仿宋_GB2312" pitchFamily="49" charset="-122"/>
              </a:rPr>
              <a:t>, </a:t>
            </a:r>
            <a:r>
              <a:rPr lang="en-US" altLang="zh-CN" b="1" dirty="0" smtClean="0">
                <a:solidFill>
                  <a:schemeClr val="tx2"/>
                </a:solidFill>
                <a:ea typeface="仿宋_GB2312" pitchFamily="49" charset="-122"/>
              </a:rPr>
              <a:t>for</a:t>
            </a:r>
            <a:r>
              <a:rPr lang="en-US" altLang="zh-CN" b="1" dirty="0" smtClean="0">
                <a:ea typeface="仿宋_GB2312" pitchFamily="49" charset="-122"/>
              </a:rPr>
              <a:t>)</a:t>
            </a:r>
            <a:r>
              <a:rPr lang="zh-CN" altLang="en-US" b="1" dirty="0" smtClean="0">
                <a:ea typeface="仿宋_GB2312" pitchFamily="49" charset="-122"/>
              </a:rPr>
              <a:t>内</a:t>
            </a:r>
            <a:r>
              <a:rPr lang="zh-CN" altLang="en-US" b="1" dirty="0">
                <a:ea typeface="仿宋_GB2312" pitchFamily="49" charset="-122"/>
              </a:rPr>
              <a:t>跳转</a:t>
            </a:r>
            <a:r>
              <a:rPr lang="zh-CN" altLang="en-US" b="1" dirty="0" smtClean="0">
                <a:ea typeface="仿宋_GB2312" pitchFamily="49" charset="-122"/>
              </a:rPr>
              <a:t>出来，接着</a:t>
            </a:r>
            <a:r>
              <a:rPr lang="zh-CN" altLang="en-US" b="1" dirty="0">
                <a:ea typeface="仿宋_GB2312" pitchFamily="49" charset="-122"/>
              </a:rPr>
              <a:t>执行循环语句后面的语句</a:t>
            </a:r>
            <a:r>
              <a:rPr lang="zh-CN" altLang="en-US" b="1" dirty="0" smtClean="0">
                <a:ea typeface="仿宋_GB2312" pitchFamily="49" charset="-122"/>
              </a:rPr>
              <a:t>。</a:t>
            </a:r>
            <a:r>
              <a:rPr lang="en-US" altLang="zh-CN" b="1" dirty="0" smtClean="0">
                <a:solidFill>
                  <a:schemeClr val="tx2"/>
                </a:solidFill>
                <a:ea typeface="仿宋_GB2312" pitchFamily="49" charset="-122"/>
              </a:rPr>
              <a:t>switch</a:t>
            </a:r>
            <a:r>
              <a:rPr lang="zh-CN" altLang="en-US" b="1" dirty="0" smtClean="0">
                <a:ea typeface="仿宋_GB2312" pitchFamily="49" charset="-122"/>
              </a:rPr>
              <a:t>语句</a:t>
            </a:r>
            <a:r>
              <a:rPr lang="zh-CN" altLang="en-US" b="1" dirty="0">
                <a:ea typeface="仿宋_GB2312" pitchFamily="49" charset="-122"/>
              </a:rPr>
              <a:t>中也用到了</a:t>
            </a:r>
            <a:r>
              <a:rPr lang="en-US" altLang="zh-CN" b="1" dirty="0">
                <a:solidFill>
                  <a:srgbClr val="CC0000"/>
                </a:solidFill>
                <a:ea typeface="仿宋_GB2312" pitchFamily="49" charset="-122"/>
              </a:rPr>
              <a:t>break</a:t>
            </a:r>
            <a:r>
              <a:rPr lang="zh-CN" altLang="en-US" b="1" dirty="0">
                <a:ea typeface="仿宋_GB2312" pitchFamily="49" charset="-122"/>
              </a:rPr>
              <a:t>语句，这时它表示终止当前</a:t>
            </a:r>
            <a:r>
              <a:rPr lang="en-US" altLang="zh-CN" b="1" dirty="0">
                <a:solidFill>
                  <a:schemeClr val="tx2"/>
                </a:solidFill>
                <a:ea typeface="仿宋_GB2312" pitchFamily="49" charset="-122"/>
              </a:rPr>
              <a:t>switch</a:t>
            </a:r>
            <a:r>
              <a:rPr lang="zh-CN" altLang="en-US" b="1" dirty="0">
                <a:ea typeface="仿宋_GB2312" pitchFamily="49" charset="-122"/>
              </a:rPr>
              <a:t>语句的执行，接着运行</a:t>
            </a:r>
            <a:r>
              <a:rPr lang="en-US" altLang="zh-CN" b="1" dirty="0">
                <a:solidFill>
                  <a:schemeClr val="tx2"/>
                </a:solidFill>
                <a:ea typeface="仿宋_GB2312" pitchFamily="49" charset="-122"/>
              </a:rPr>
              <a:t>switch</a:t>
            </a:r>
            <a:r>
              <a:rPr lang="zh-CN" altLang="en-US" b="1" dirty="0">
                <a:ea typeface="仿宋_GB2312" pitchFamily="49" charset="-122"/>
              </a:rPr>
              <a:t>后的语句。</a:t>
            </a:r>
            <a:endParaRPr lang="zh-CN" altLang="en-US" dirty="0">
              <a:latin typeface="宋体" panose="02010600030101010101" pitchFamily="2" charset="-122"/>
            </a:endParaRPr>
          </a:p>
        </p:txBody>
      </p:sp>
      <p:sp>
        <p:nvSpPr>
          <p:cNvPr id="4" name="灯片编号占位符 3"/>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7107" name="Rectangle 3"/>
          <p:cNvSpPr>
            <a:spLocks noGrp="1" noChangeArrowheads="1"/>
          </p:cNvSpPr>
          <p:nvPr>
            <p:ph type="body" idx="1"/>
          </p:nvPr>
        </p:nvSpPr>
        <p:spPr>
          <a:xfrm>
            <a:off x="685800" y="609600"/>
            <a:ext cx="7772400" cy="4114800"/>
          </a:xfrm>
        </p:spPr>
        <p:txBody>
          <a:bodyPr/>
          <a:lstStyle/>
          <a:p>
            <a:pPr algn="just">
              <a:spcBef>
                <a:spcPct val="0"/>
              </a:spcBef>
              <a:buFontTx/>
              <a:buNone/>
            </a:pPr>
            <a:r>
              <a:rPr lang="en-US" altLang="zh-CN" b="1" dirty="0">
                <a:solidFill>
                  <a:srgbClr val="006600"/>
                </a:solidFill>
                <a:ea typeface="仿宋_GB2312" pitchFamily="49" charset="-122"/>
              </a:rPr>
              <a:t>//</a:t>
            </a:r>
            <a:r>
              <a:rPr lang="zh-CN" altLang="en-US" b="1" dirty="0">
                <a:solidFill>
                  <a:srgbClr val="006600"/>
                </a:solidFill>
                <a:effectLst>
                  <a:outerShdw blurRad="38100" dist="38100" dir="2700000" algn="tl">
                    <a:srgbClr val="C0C0C0"/>
                  </a:outerShdw>
                </a:effectLst>
                <a:ea typeface="仿宋_GB2312" pitchFamily="49" charset="-122"/>
              </a:rPr>
              <a:t>一个简单的</a:t>
            </a:r>
            <a:r>
              <a:rPr lang="en-US" altLang="zh-CN" b="1" dirty="0">
                <a:solidFill>
                  <a:srgbClr val="006600"/>
                </a:solidFill>
                <a:effectLst>
                  <a:outerShdw blurRad="38100" dist="38100" dir="2700000" algn="tl">
                    <a:srgbClr val="C0C0C0"/>
                  </a:outerShdw>
                </a:effectLst>
                <a:ea typeface="仿宋_GB2312" pitchFamily="49" charset="-122"/>
              </a:rPr>
              <a:t>C++</a:t>
            </a:r>
            <a:r>
              <a:rPr lang="zh-CN" altLang="en-US" b="1" dirty="0">
                <a:solidFill>
                  <a:srgbClr val="006600"/>
                </a:solidFill>
                <a:effectLst>
                  <a:outerShdw blurRad="38100" dist="38100" dir="2700000" algn="tl">
                    <a:srgbClr val="C0C0C0"/>
                  </a:outerShdw>
                </a:effectLst>
                <a:ea typeface="仿宋_GB2312" pitchFamily="49" charset="-122"/>
              </a:rPr>
              <a:t>程序</a:t>
            </a:r>
            <a:endParaRPr lang="zh-CN" altLang="en-US" dirty="0">
              <a:ea typeface="仿宋_GB2312" pitchFamily="49" charset="-122"/>
            </a:endParaRPr>
          </a:p>
          <a:p>
            <a:pPr algn="just">
              <a:spcBef>
                <a:spcPct val="0"/>
              </a:spcBef>
              <a:buFontTx/>
              <a:buNone/>
            </a:pPr>
            <a:r>
              <a:rPr lang="en-US" altLang="zh-CN" b="1" dirty="0">
                <a:effectLst>
                  <a:outerShdw blurRad="38100" dist="38100" dir="2700000" algn="tl">
                    <a:srgbClr val="C0C0C0"/>
                  </a:outerShdw>
                </a:effectLst>
                <a:ea typeface="仿宋_GB2312" pitchFamily="49" charset="-122"/>
              </a:rPr>
              <a:t>/* </a:t>
            </a:r>
            <a:r>
              <a:rPr lang="zh-CN" altLang="en-US" b="1" dirty="0">
                <a:effectLst>
                  <a:outerShdw blurRad="38100" dist="38100" dir="2700000" algn="tl">
                    <a:srgbClr val="C0C0C0"/>
                  </a:outerShdw>
                </a:effectLst>
                <a:ea typeface="仿宋_GB2312" pitchFamily="49" charset="-122"/>
              </a:rPr>
              <a:t>一个简单的</a:t>
            </a:r>
            <a:r>
              <a:rPr lang="en-US" altLang="zh-CN" b="1" dirty="0">
                <a:effectLst>
                  <a:outerShdw blurRad="38100" dist="38100" dir="2700000" algn="tl">
                    <a:srgbClr val="C0C0C0"/>
                  </a:outerShdw>
                </a:effectLst>
                <a:ea typeface="仿宋_GB2312" pitchFamily="49" charset="-122"/>
              </a:rPr>
              <a:t>C++</a:t>
            </a:r>
            <a:r>
              <a:rPr lang="zh-CN" altLang="en-US" b="1" dirty="0">
                <a:effectLst>
                  <a:outerShdw blurRad="38100" dist="38100" dir="2700000" algn="tl">
                    <a:srgbClr val="C0C0C0"/>
                  </a:outerShdw>
                </a:effectLst>
                <a:ea typeface="仿宋_GB2312" pitchFamily="49" charset="-122"/>
              </a:rPr>
              <a:t>程序，该程序在标准输出设备上输出一句</a:t>
            </a:r>
            <a:r>
              <a:rPr lang="zh-CN" altLang="en-US" b="1" dirty="0" smtClean="0">
                <a:effectLst>
                  <a:outerShdw blurRad="38100" dist="38100" dir="2700000" algn="tl">
                    <a:srgbClr val="C0C0C0"/>
                  </a:outerShdw>
                </a:effectLst>
                <a:ea typeface="仿宋_GB2312" pitchFamily="49" charset="-122"/>
              </a:rPr>
              <a:t>问候语</a:t>
            </a:r>
            <a:r>
              <a:rPr lang="en-US" altLang="zh-CN" b="1" dirty="0" smtClean="0">
                <a:effectLst>
                  <a:outerShdw blurRad="38100" dist="38100" dir="2700000" algn="tl">
                    <a:srgbClr val="C0C0C0"/>
                  </a:outerShdw>
                </a:effectLst>
                <a:ea typeface="仿宋_GB2312" pitchFamily="49" charset="-122"/>
              </a:rPr>
              <a:t>“hello”*/</a:t>
            </a:r>
            <a:endParaRPr lang="en-US" altLang="zh-CN" dirty="0">
              <a:ea typeface="仿宋_GB2312" pitchFamily="49" charset="-122"/>
            </a:endParaRPr>
          </a:p>
          <a:p>
            <a:pPr algn="just">
              <a:spcBef>
                <a:spcPct val="0"/>
              </a:spcBef>
              <a:buFontTx/>
              <a:buNone/>
            </a:pPr>
            <a:r>
              <a:rPr lang="en-US" altLang="zh-CN" b="1" dirty="0">
                <a:solidFill>
                  <a:schemeClr val="tx2"/>
                </a:solidFill>
                <a:ea typeface="仿宋_GB2312" pitchFamily="49" charset="-122"/>
              </a:rPr>
              <a:t>#include</a:t>
            </a:r>
            <a:r>
              <a:rPr lang="en-US" altLang="zh-CN" dirty="0">
                <a:solidFill>
                  <a:schemeClr val="tx2"/>
                </a:solidFill>
                <a:ea typeface="仿宋_GB2312" pitchFamily="49" charset="-122"/>
              </a:rPr>
              <a:t> </a:t>
            </a:r>
            <a:r>
              <a:rPr lang="en-US" altLang="zh-CN" b="1" dirty="0">
                <a:solidFill>
                  <a:schemeClr val="tx2"/>
                </a:solidFill>
                <a:ea typeface="仿宋_GB2312" pitchFamily="49" charset="-122"/>
              </a:rPr>
              <a:t>&lt;</a:t>
            </a:r>
            <a:r>
              <a:rPr lang="en-US" altLang="zh-CN" dirty="0" err="1">
                <a:solidFill>
                  <a:schemeClr val="tx2"/>
                </a:solidFill>
                <a:ea typeface="仿宋_GB2312" pitchFamily="49" charset="-122"/>
              </a:rPr>
              <a:t>iostream.h</a:t>
            </a:r>
            <a:r>
              <a:rPr lang="en-US" altLang="zh-CN" b="1" dirty="0">
                <a:solidFill>
                  <a:schemeClr val="tx2"/>
                </a:solidFill>
                <a:ea typeface="仿宋_GB2312" pitchFamily="49" charset="-122"/>
              </a:rPr>
              <a:t>&gt;</a:t>
            </a:r>
            <a:endParaRPr lang="en-US" altLang="zh-CN" b="1" dirty="0">
              <a:solidFill>
                <a:schemeClr val="tx2"/>
              </a:solidFill>
              <a:ea typeface="仿宋_GB2312" pitchFamily="49" charset="-122"/>
            </a:endParaRPr>
          </a:p>
          <a:p>
            <a:pPr algn="just">
              <a:spcBef>
                <a:spcPct val="0"/>
              </a:spcBef>
              <a:buFontTx/>
              <a:buNone/>
            </a:pPr>
            <a:r>
              <a:rPr lang="en-US" altLang="zh-CN" b="1" dirty="0" err="1">
                <a:solidFill>
                  <a:schemeClr val="tx2"/>
                </a:solidFill>
                <a:ea typeface="仿宋_GB2312" pitchFamily="49" charset="-122"/>
              </a:rPr>
              <a:t>int</a:t>
            </a:r>
            <a:r>
              <a:rPr lang="en-US" altLang="zh-CN" b="1" dirty="0">
                <a:solidFill>
                  <a:schemeClr val="tx2"/>
                </a:solidFill>
                <a:ea typeface="仿宋_GB2312" pitchFamily="49" charset="-122"/>
              </a:rPr>
              <a:t> main</a:t>
            </a:r>
            <a:r>
              <a:rPr lang="en-US" altLang="zh-CN" b="1" dirty="0" smtClean="0">
                <a:solidFill>
                  <a:schemeClr val="tx2"/>
                </a:solidFill>
                <a:ea typeface="仿宋_GB2312" pitchFamily="49" charset="-122"/>
              </a:rPr>
              <a:t>(</a:t>
            </a:r>
            <a:r>
              <a:rPr lang="zh-CN" altLang="en-US" b="1" dirty="0" smtClean="0">
                <a:solidFill>
                  <a:schemeClr val="tx2"/>
                </a:solidFill>
                <a:ea typeface="仿宋_GB2312" pitchFamily="49" charset="-122"/>
              </a:rPr>
              <a:t> </a:t>
            </a:r>
            <a:r>
              <a:rPr lang="en-US" altLang="zh-CN" b="1" dirty="0" smtClean="0">
                <a:solidFill>
                  <a:schemeClr val="tx2"/>
                </a:solidFill>
                <a:ea typeface="仿宋_GB2312" pitchFamily="49" charset="-122"/>
              </a:rPr>
              <a:t>)</a:t>
            </a:r>
            <a:r>
              <a:rPr lang="en-US" altLang="zh-CN" dirty="0" smtClean="0">
                <a:solidFill>
                  <a:schemeClr val="tx2"/>
                </a:solidFill>
                <a:ea typeface="仿宋_GB2312" pitchFamily="49" charset="-122"/>
              </a:rPr>
              <a:t> </a:t>
            </a:r>
            <a:r>
              <a:rPr lang="en-US" altLang="zh-CN" b="1" dirty="0">
                <a:solidFill>
                  <a:schemeClr val="tx2"/>
                </a:solidFill>
                <a:ea typeface="仿宋_GB2312" pitchFamily="49" charset="-122"/>
              </a:rPr>
              <a:t>{</a:t>
            </a:r>
            <a:endParaRPr lang="en-US" altLang="zh-CN" b="1" dirty="0">
              <a:solidFill>
                <a:schemeClr val="tx2"/>
              </a:solidFill>
              <a:ea typeface="仿宋_GB2312" pitchFamily="49" charset="-122"/>
            </a:endParaRPr>
          </a:p>
          <a:p>
            <a:pPr algn="just">
              <a:spcBef>
                <a:spcPct val="0"/>
              </a:spcBef>
              <a:buFontTx/>
              <a:buNone/>
            </a:pPr>
            <a:r>
              <a:rPr lang="en-US" altLang="zh-CN" dirty="0">
                <a:solidFill>
                  <a:schemeClr val="tx2"/>
                </a:solidFill>
                <a:ea typeface="仿宋_GB2312" pitchFamily="49" charset="-122"/>
              </a:rPr>
              <a:t>	</a:t>
            </a:r>
            <a:r>
              <a:rPr lang="en-US" altLang="zh-CN" b="1" dirty="0" err="1" smtClean="0">
                <a:solidFill>
                  <a:schemeClr val="tx2"/>
                </a:solidFill>
                <a:ea typeface="仿宋_GB2312" pitchFamily="49" charset="-122"/>
              </a:rPr>
              <a:t>cout</a:t>
            </a:r>
            <a:r>
              <a:rPr lang="en-US" altLang="zh-CN" b="1" dirty="0" smtClean="0">
                <a:solidFill>
                  <a:schemeClr val="tx2"/>
                </a:solidFill>
                <a:ea typeface="仿宋_GB2312" pitchFamily="49" charset="-122"/>
              </a:rPr>
              <a:t>&lt;&lt;“</a:t>
            </a:r>
            <a:r>
              <a:rPr lang="en-US" altLang="zh-CN" dirty="0" smtClean="0">
                <a:solidFill>
                  <a:schemeClr val="tx2"/>
                </a:solidFill>
                <a:ea typeface="仿宋_GB2312" pitchFamily="49" charset="-122"/>
              </a:rPr>
              <a:t>hello!</a:t>
            </a:r>
            <a:r>
              <a:rPr lang="en-US" altLang="zh-CN" b="1" dirty="0" smtClean="0">
                <a:solidFill>
                  <a:schemeClr val="tx2"/>
                </a:solidFill>
                <a:ea typeface="仿宋_GB2312" pitchFamily="49" charset="-122"/>
              </a:rPr>
              <a:t>”;</a:t>
            </a:r>
            <a:endParaRPr lang="en-US" altLang="zh-CN" b="1" dirty="0">
              <a:solidFill>
                <a:schemeClr val="tx2"/>
              </a:solidFill>
              <a:ea typeface="仿宋_GB2312" pitchFamily="49" charset="-122"/>
            </a:endParaRPr>
          </a:p>
          <a:p>
            <a:pPr algn="just">
              <a:spcBef>
                <a:spcPct val="0"/>
              </a:spcBef>
              <a:buFontTx/>
              <a:buNone/>
            </a:pPr>
            <a:r>
              <a:rPr lang="en-US" altLang="zh-CN" dirty="0">
                <a:solidFill>
                  <a:schemeClr val="tx2"/>
                </a:solidFill>
                <a:ea typeface="仿宋_GB2312" pitchFamily="49" charset="-122"/>
              </a:rPr>
              <a:t>	</a:t>
            </a:r>
            <a:r>
              <a:rPr lang="en-US" altLang="zh-CN" b="1" dirty="0">
                <a:solidFill>
                  <a:schemeClr val="tx2"/>
                </a:solidFill>
                <a:ea typeface="仿宋_GB2312" pitchFamily="49" charset="-122"/>
              </a:rPr>
              <a:t>return </a:t>
            </a:r>
            <a:r>
              <a:rPr lang="en-US" altLang="zh-CN" dirty="0">
                <a:solidFill>
                  <a:schemeClr val="tx2"/>
                </a:solidFill>
                <a:ea typeface="仿宋_GB2312" pitchFamily="49" charset="-122"/>
              </a:rPr>
              <a:t>0</a:t>
            </a:r>
            <a:r>
              <a:rPr lang="en-US" altLang="zh-CN" b="1" dirty="0" smtClean="0">
                <a:solidFill>
                  <a:schemeClr val="tx2"/>
                </a:solidFill>
                <a:ea typeface="仿宋_GB2312" pitchFamily="49" charset="-122"/>
              </a:rPr>
              <a:t>;</a:t>
            </a:r>
            <a:r>
              <a:rPr lang="zh-CN" altLang="en-US" b="1" dirty="0" smtClean="0">
                <a:solidFill>
                  <a:schemeClr val="tx2"/>
                </a:solidFill>
                <a:ea typeface="仿宋_GB2312" pitchFamily="49" charset="-122"/>
              </a:rPr>
              <a:t>  </a:t>
            </a:r>
            <a:r>
              <a:rPr lang="en-US" altLang="zh-CN" dirty="0" smtClean="0">
                <a:solidFill>
                  <a:schemeClr val="accent4">
                    <a:lumMod val="60000"/>
                    <a:lumOff val="40000"/>
                  </a:schemeClr>
                </a:solidFill>
                <a:ea typeface="隶书" panose="02010509060101010101" charset="-122"/>
              </a:rPr>
              <a:t>//</a:t>
            </a:r>
            <a:r>
              <a:rPr lang="zh-CN" altLang="en-US" dirty="0">
                <a:solidFill>
                  <a:schemeClr val="accent4">
                    <a:lumMod val="60000"/>
                    <a:lumOff val="40000"/>
                  </a:schemeClr>
                </a:solidFill>
                <a:ea typeface="隶书" panose="02010509060101010101" charset="-122"/>
              </a:rPr>
              <a:t>正常返回</a:t>
            </a:r>
            <a:endParaRPr lang="zh-CN" altLang="en-US" dirty="0">
              <a:solidFill>
                <a:schemeClr val="accent4">
                  <a:lumMod val="60000"/>
                  <a:lumOff val="40000"/>
                </a:schemeClr>
              </a:solidFill>
              <a:ea typeface="隶书" panose="02010509060101010101" charset="-122"/>
            </a:endParaRPr>
          </a:p>
          <a:p>
            <a:pPr algn="just">
              <a:spcBef>
                <a:spcPct val="0"/>
              </a:spcBef>
              <a:buFontTx/>
              <a:buNone/>
            </a:pPr>
            <a:r>
              <a:rPr lang="en-US" altLang="zh-CN" b="1" dirty="0">
                <a:solidFill>
                  <a:schemeClr val="tx2"/>
                </a:solidFill>
                <a:ea typeface="仿宋_GB2312" pitchFamily="49" charset="-122"/>
              </a:rPr>
              <a:t>}</a:t>
            </a:r>
            <a:endParaRPr lang="en-US" altLang="zh-CN" b="1" dirty="0">
              <a:solidFill>
                <a:schemeClr val="tx2"/>
              </a:solidFill>
              <a:ea typeface="仿宋_GB2312" pitchFamily="49" charset="-122"/>
            </a:endParaRPr>
          </a:p>
          <a:p>
            <a:pPr algn="just">
              <a:buFontTx/>
              <a:buNone/>
            </a:pPr>
            <a:endParaRPr lang="en-US" altLang="zh-CN" sz="2000" b="1" dirty="0">
              <a:ea typeface="仿宋_GB2312" pitchFamily="49" charset="-122"/>
            </a:endParaRPr>
          </a:p>
          <a:p>
            <a:pPr algn="just">
              <a:buClr>
                <a:srgbClr val="FF6600"/>
              </a:buClr>
              <a:buSzPct val="55000"/>
              <a:buFont typeface="Wingdings" panose="05000000000000000000" pitchFamily="2" charset="2"/>
              <a:buChar char="n"/>
            </a:pPr>
            <a:r>
              <a:rPr lang="zh-CN" altLang="en-US" b="1" dirty="0">
                <a:effectLst>
                  <a:outerShdw blurRad="38100" dist="38100" dir="2700000" algn="tl">
                    <a:srgbClr val="C0C0C0"/>
                  </a:outerShdw>
                </a:effectLst>
                <a:ea typeface="仿宋_GB2312" pitchFamily="49" charset="-122"/>
              </a:rPr>
              <a:t>这是一个只包含一个函数的程序，程序的基本元素是数据说明、函数和注释。</a:t>
            </a:r>
            <a:endParaRPr lang="zh-CN" altLang="en-US" dirty="0">
              <a:latin typeface="宋体" panose="02010600030101010101" pitchFamily="2" charset="-122"/>
            </a:endParaRPr>
          </a:p>
        </p:txBody>
      </p:sp>
      <p:sp>
        <p:nvSpPr>
          <p:cNvPr id="3" name="灯片编号占位符 2"/>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0290" name="Rectangle 1026"/>
          <p:cNvSpPr>
            <a:spLocks noGrp="1" noChangeArrowheads="1"/>
          </p:cNvSpPr>
          <p:nvPr>
            <p:ph type="title"/>
          </p:nvPr>
        </p:nvSpPr>
        <p:spPr>
          <a:xfrm>
            <a:off x="685800" y="304800"/>
            <a:ext cx="7772400" cy="609600"/>
          </a:xfrm>
        </p:spPr>
        <p:txBody>
          <a:bodyPr/>
          <a:lstStyle/>
          <a:p>
            <a:pPr>
              <a:spcBef>
                <a:spcPts val="100"/>
              </a:spcBef>
              <a:spcAft>
                <a:spcPts val="100"/>
              </a:spcAft>
            </a:pPr>
            <a:r>
              <a:rPr lang="en-US" altLang="zh-CN" sz="3600" b="1" dirty="0">
                <a:ea typeface="仿宋_GB2312" pitchFamily="49" charset="-122"/>
              </a:rPr>
              <a:t>continue</a:t>
            </a:r>
            <a:r>
              <a:rPr lang="zh-CN" altLang="en-US" sz="3600" b="1" dirty="0">
                <a:effectLst>
                  <a:outerShdw blurRad="38100" dist="38100" dir="2700000" algn="tl">
                    <a:srgbClr val="C0C0C0"/>
                  </a:outerShdw>
                </a:effectLst>
                <a:ea typeface="楷体_GB2312" pitchFamily="49" charset="-122"/>
              </a:rPr>
              <a:t>语句</a:t>
            </a:r>
            <a:endParaRPr lang="zh-CN" altLang="en-US" b="1" dirty="0">
              <a:solidFill>
                <a:schemeClr val="tx1"/>
              </a:solidFill>
              <a:ea typeface="仿宋_GB2312" pitchFamily="49" charset="-122"/>
            </a:endParaRPr>
          </a:p>
        </p:txBody>
      </p:sp>
      <p:sp>
        <p:nvSpPr>
          <p:cNvPr id="780291" name="Rectangle 1027"/>
          <p:cNvSpPr>
            <a:spLocks noGrp="1" noChangeArrowheads="1"/>
          </p:cNvSpPr>
          <p:nvPr>
            <p:ph type="body" idx="1"/>
          </p:nvPr>
        </p:nvSpPr>
        <p:spPr>
          <a:xfrm>
            <a:off x="457200" y="990600"/>
            <a:ext cx="8362950" cy="4114800"/>
          </a:xfrm>
        </p:spPr>
        <p:txBody>
          <a:bodyPr/>
          <a:lstStyle/>
          <a:p>
            <a:pPr algn="just">
              <a:buClr>
                <a:srgbClr val="FF6600"/>
              </a:buClr>
              <a:buSzPct val="50000"/>
              <a:buFont typeface="Wingdings" panose="05000000000000000000" pitchFamily="2" charset="2"/>
              <a:buChar char="n"/>
            </a:pPr>
            <a:r>
              <a:rPr lang="en-US" altLang="zh-CN" b="1" dirty="0">
                <a:solidFill>
                  <a:srgbClr val="CC0000"/>
                </a:solidFill>
                <a:ea typeface="仿宋_GB2312" pitchFamily="49" charset="-122"/>
              </a:rPr>
              <a:t>continue</a:t>
            </a:r>
            <a:r>
              <a:rPr lang="zh-CN" altLang="en-US" b="1" dirty="0">
                <a:ea typeface="仿宋_GB2312" pitchFamily="49" charset="-122"/>
              </a:rPr>
              <a:t>语句也用于循环</a:t>
            </a:r>
            <a:r>
              <a:rPr lang="zh-CN" altLang="en-US" b="1" dirty="0" smtClean="0">
                <a:ea typeface="仿宋_GB2312" pitchFamily="49" charset="-122"/>
              </a:rPr>
              <a:t>语句，它</a:t>
            </a:r>
            <a:r>
              <a:rPr lang="zh-CN" altLang="en-US" b="1" dirty="0">
                <a:ea typeface="仿宋_GB2312" pitchFamily="49" charset="-122"/>
              </a:rPr>
              <a:t>不是结束循环</a:t>
            </a:r>
            <a:r>
              <a:rPr lang="en-US" altLang="zh-CN" b="1" dirty="0">
                <a:ea typeface="仿宋_GB2312" pitchFamily="49" charset="-122"/>
              </a:rPr>
              <a:t>,  </a:t>
            </a:r>
            <a:r>
              <a:rPr lang="zh-CN" altLang="en-US" b="1" dirty="0">
                <a:ea typeface="仿宋_GB2312" pitchFamily="49" charset="-122"/>
              </a:rPr>
              <a:t>而是</a:t>
            </a:r>
            <a:r>
              <a:rPr lang="zh-CN" altLang="en-US" b="1" u="sng" dirty="0">
                <a:solidFill>
                  <a:srgbClr val="006600"/>
                </a:solidFill>
                <a:effectLst>
                  <a:outerShdw blurRad="38100" dist="38100" dir="2700000" algn="tl">
                    <a:srgbClr val="C0C0C0"/>
                  </a:outerShdw>
                </a:effectLst>
                <a:ea typeface="仿宋_GB2312" pitchFamily="49" charset="-122"/>
              </a:rPr>
              <a:t>结束循环语句的当前一次循环</a:t>
            </a:r>
            <a:r>
              <a:rPr lang="zh-CN" altLang="en-US" b="1" dirty="0">
                <a:ea typeface="仿宋_GB2312" pitchFamily="49" charset="-122"/>
              </a:rPr>
              <a:t>，接着执行下一次循环。</a:t>
            </a:r>
            <a:r>
              <a:rPr lang="zh-CN" altLang="en-US" b="1" dirty="0" smtClean="0">
                <a:ea typeface="仿宋_GB2312" pitchFamily="49" charset="-122"/>
              </a:rPr>
              <a:t>在</a:t>
            </a:r>
            <a:r>
              <a:rPr lang="en-US" altLang="zh-CN" b="1" dirty="0" smtClean="0">
                <a:solidFill>
                  <a:schemeClr val="tx2"/>
                </a:solidFill>
                <a:ea typeface="仿宋_GB2312" pitchFamily="49" charset="-122"/>
              </a:rPr>
              <a:t>while</a:t>
            </a:r>
            <a:r>
              <a:rPr lang="zh-CN" altLang="en-US" b="1" dirty="0" smtClean="0">
                <a:ea typeface="仿宋_GB2312" pitchFamily="49" charset="-122"/>
              </a:rPr>
              <a:t>和</a:t>
            </a:r>
            <a:r>
              <a:rPr lang="en-US" altLang="zh-CN" b="1" dirty="0" smtClean="0">
                <a:solidFill>
                  <a:schemeClr val="tx2"/>
                </a:solidFill>
                <a:ea typeface="仿宋_GB2312" pitchFamily="49" charset="-122"/>
              </a:rPr>
              <a:t>do</a:t>
            </a:r>
            <a:r>
              <a:rPr lang="zh-CN" altLang="en-US" b="1" dirty="0" smtClean="0">
                <a:ea typeface="仿宋_GB2312" pitchFamily="49" charset="-122"/>
              </a:rPr>
              <a:t>循环</a:t>
            </a:r>
            <a:r>
              <a:rPr lang="zh-CN" altLang="en-US" b="1" dirty="0">
                <a:ea typeface="仿宋_GB2312" pitchFamily="49" charset="-122"/>
              </a:rPr>
              <a:t>中</a:t>
            </a:r>
            <a:r>
              <a:rPr lang="en-US" altLang="zh-CN" b="1" dirty="0">
                <a:ea typeface="仿宋_GB2312" pitchFamily="49" charset="-122"/>
              </a:rPr>
              <a:t>,  </a:t>
            </a:r>
            <a:r>
              <a:rPr lang="zh-CN" altLang="en-US" b="1" dirty="0">
                <a:ea typeface="仿宋_GB2312" pitchFamily="49" charset="-122"/>
              </a:rPr>
              <a:t>执行控制权转至对</a:t>
            </a:r>
            <a:r>
              <a:rPr lang="zh-CN" altLang="en-US" dirty="0">
                <a:solidFill>
                  <a:srgbClr val="FF0000"/>
                </a:solidFill>
                <a:ea typeface="隶书" panose="02010509060101010101" charset="-122"/>
              </a:rPr>
              <a:t>条件表达式</a:t>
            </a:r>
            <a:r>
              <a:rPr lang="zh-CN" altLang="en-US" b="1" dirty="0">
                <a:ea typeface="仿宋_GB2312" pitchFamily="49" charset="-122"/>
              </a:rPr>
              <a:t>的判断，在 </a:t>
            </a:r>
            <a:r>
              <a:rPr lang="en-US" altLang="zh-CN" b="1" dirty="0" smtClean="0">
                <a:solidFill>
                  <a:srgbClr val="FF0000"/>
                </a:solidFill>
                <a:ea typeface="仿宋_GB2312" pitchFamily="49" charset="-122"/>
              </a:rPr>
              <a:t>for</a:t>
            </a:r>
            <a:r>
              <a:rPr lang="zh-CN" altLang="zh-CN" b="1" dirty="0" smtClean="0">
                <a:ea typeface="仿宋_GB2312" pitchFamily="49" charset="-122"/>
              </a:rPr>
              <a:t>循环</a:t>
            </a:r>
            <a:r>
              <a:rPr lang="zh-CN" altLang="en-US" b="1" dirty="0">
                <a:ea typeface="仿宋_GB2312" pitchFamily="49" charset="-122"/>
              </a:rPr>
              <a:t>中</a:t>
            </a:r>
            <a:r>
              <a:rPr lang="en-US" altLang="zh-CN" b="1" dirty="0">
                <a:ea typeface="仿宋_GB2312" pitchFamily="49" charset="-122"/>
              </a:rPr>
              <a:t>,  </a:t>
            </a:r>
            <a:r>
              <a:rPr lang="zh-CN" altLang="en-US" b="1" dirty="0">
                <a:ea typeface="仿宋_GB2312" pitchFamily="49" charset="-122"/>
              </a:rPr>
              <a:t>转去执行</a:t>
            </a:r>
            <a:r>
              <a:rPr lang="zh-CN" altLang="en-US" dirty="0">
                <a:solidFill>
                  <a:srgbClr val="FF0000"/>
                </a:solidFill>
                <a:ea typeface="隶书" panose="02010509060101010101" charset="-122"/>
              </a:rPr>
              <a:t>表达式</a:t>
            </a:r>
            <a:r>
              <a:rPr lang="en-US" altLang="zh-CN" b="1" dirty="0">
                <a:solidFill>
                  <a:srgbClr val="FF0000"/>
                </a:solidFill>
                <a:ea typeface="仿宋_GB2312" pitchFamily="49" charset="-122"/>
              </a:rPr>
              <a:t>2</a:t>
            </a:r>
            <a:r>
              <a:rPr lang="zh-CN" altLang="en-US" b="1" dirty="0">
                <a:ea typeface="仿宋_GB2312" pitchFamily="49" charset="-122"/>
              </a:rPr>
              <a:t>。</a:t>
            </a:r>
            <a:endParaRPr lang="zh-CN" altLang="en-US" b="1" dirty="0">
              <a:ea typeface="仿宋_GB2312" pitchFamily="49" charset="-122"/>
            </a:endParaRPr>
          </a:p>
          <a:p>
            <a:pPr>
              <a:buClr>
                <a:srgbClr val="FF6600"/>
              </a:buClr>
              <a:buSzPct val="50000"/>
              <a:buFont typeface="Wingdings" panose="05000000000000000000" pitchFamily="2" charset="2"/>
              <a:buChar char="n"/>
            </a:pPr>
            <a:endParaRPr lang="zh-CN" altLang="en-US" sz="1000" b="1" dirty="0">
              <a:ea typeface="仿宋_GB2312" pitchFamily="49" charset="-122"/>
            </a:endParaRPr>
          </a:p>
          <a:p>
            <a:pPr algn="ctr">
              <a:buClr>
                <a:srgbClr val="FF6600"/>
              </a:buClr>
              <a:buSzPct val="50000"/>
              <a:buFont typeface="Wingdings" panose="05000000000000000000" pitchFamily="2" charset="2"/>
              <a:buNone/>
            </a:pPr>
            <a:r>
              <a:rPr lang="zh-CN" altLang="en-US" b="1" dirty="0">
                <a:ea typeface="仿宋_GB2312" pitchFamily="49" charset="-122"/>
              </a:rPr>
              <a:t>  </a:t>
            </a:r>
            <a:r>
              <a:rPr lang="en-US" altLang="zh-CN" sz="3600" b="1" dirty="0" err="1">
                <a:solidFill>
                  <a:schemeClr val="tx2"/>
                </a:solidFill>
                <a:effectLst>
                  <a:outerShdw blurRad="38100" dist="38100" dir="2700000" algn="tl">
                    <a:srgbClr val="000000">
                      <a:alpha val="43137"/>
                    </a:srgbClr>
                  </a:outerShdw>
                </a:effectLst>
                <a:ea typeface="仿宋_GB2312" pitchFamily="49" charset="-122"/>
              </a:rPr>
              <a:t>goto</a:t>
            </a:r>
            <a:r>
              <a:rPr lang="zh-CN" altLang="en-US" sz="3600" b="1" dirty="0">
                <a:solidFill>
                  <a:schemeClr val="tx2"/>
                </a:solidFill>
                <a:effectLst>
                  <a:outerShdw blurRad="38100" dist="38100" dir="2700000" algn="tl">
                    <a:srgbClr val="000000">
                      <a:alpha val="43137"/>
                    </a:srgbClr>
                  </a:outerShdw>
                </a:effectLst>
                <a:ea typeface="楷体_GB2312" pitchFamily="49" charset="-122"/>
              </a:rPr>
              <a:t>语句</a:t>
            </a:r>
            <a:endParaRPr lang="zh-CN" altLang="en-US" b="1" dirty="0">
              <a:effectLst>
                <a:outerShdw blurRad="38100" dist="38100" dir="2700000" algn="tl">
                  <a:srgbClr val="000000">
                    <a:alpha val="43137"/>
                  </a:srgbClr>
                </a:outerShdw>
              </a:effectLst>
              <a:ea typeface="仿宋_GB2312" pitchFamily="49" charset="-122"/>
            </a:endParaRPr>
          </a:p>
          <a:p>
            <a:pPr>
              <a:buClr>
                <a:srgbClr val="FF6600"/>
              </a:buClr>
              <a:buSzPct val="50000"/>
              <a:buFont typeface="Wingdings" panose="05000000000000000000" pitchFamily="2" charset="2"/>
              <a:buChar char="n"/>
            </a:pPr>
            <a:endParaRPr lang="zh-CN" altLang="en-US" sz="1000" b="1" dirty="0">
              <a:ea typeface="仿宋_GB2312" pitchFamily="49" charset="-122"/>
            </a:endParaRPr>
          </a:p>
          <a:p>
            <a:pPr>
              <a:buClr>
                <a:srgbClr val="FF6600"/>
              </a:buClr>
              <a:buSzPct val="50000"/>
              <a:buFont typeface="Wingdings" panose="05000000000000000000" pitchFamily="2" charset="2"/>
              <a:buChar char="n"/>
            </a:pPr>
            <a:r>
              <a:rPr lang="en-US" altLang="zh-CN" b="1" dirty="0" err="1" smtClean="0">
                <a:solidFill>
                  <a:srgbClr val="FF0000"/>
                </a:solidFill>
                <a:ea typeface="仿宋_GB2312" pitchFamily="49" charset="-122"/>
              </a:rPr>
              <a:t>goto</a:t>
            </a:r>
            <a:r>
              <a:rPr lang="zh-CN" altLang="en-US" b="1" dirty="0" smtClean="0">
                <a:ea typeface="仿宋_GB2312" pitchFamily="49" charset="-122"/>
              </a:rPr>
              <a:t>语句</a:t>
            </a:r>
            <a:r>
              <a:rPr lang="zh-CN" altLang="en-US" b="1" u="sng" dirty="0">
                <a:solidFill>
                  <a:srgbClr val="006600"/>
                </a:solidFill>
                <a:effectLst>
                  <a:outerShdw blurRad="38100" dist="38100" dir="2700000" algn="tl">
                    <a:srgbClr val="C0C0C0"/>
                  </a:outerShdw>
                </a:effectLst>
                <a:ea typeface="仿宋_GB2312" pitchFamily="49" charset="-122"/>
              </a:rPr>
              <a:t>无条件转移</a:t>
            </a:r>
            <a:r>
              <a:rPr lang="zh-CN" altLang="en-US" b="1" dirty="0">
                <a:ea typeface="仿宋_GB2312" pitchFamily="49" charset="-122"/>
              </a:rPr>
              <a:t>程序的执行控制，它总是与一</a:t>
            </a:r>
            <a:r>
              <a:rPr lang="zh-CN" altLang="en-US" b="1" dirty="0" smtClean="0">
                <a:ea typeface="仿宋_GB2312" pitchFamily="49" charset="-122"/>
              </a:rPr>
              <a:t>标号</a:t>
            </a:r>
            <a:r>
              <a:rPr lang="en-US" altLang="zh-CN" b="1" dirty="0" smtClean="0">
                <a:ea typeface="仿宋_GB2312" pitchFamily="49" charset="-122"/>
              </a:rPr>
              <a:t>(label)</a:t>
            </a:r>
            <a:r>
              <a:rPr lang="zh-CN" altLang="en-US" b="1" dirty="0" smtClean="0">
                <a:ea typeface="仿宋_GB2312" pitchFamily="49" charset="-122"/>
              </a:rPr>
              <a:t>相</a:t>
            </a:r>
            <a:r>
              <a:rPr lang="zh-CN" altLang="en-US" b="1" dirty="0">
                <a:ea typeface="仿宋_GB2312" pitchFamily="49" charset="-122"/>
              </a:rPr>
              <a:t>匹配，其形式为：</a:t>
            </a:r>
            <a:endParaRPr lang="zh-CN" altLang="en-US" b="1" dirty="0">
              <a:ea typeface="仿宋_GB2312" pitchFamily="49" charset="-122"/>
            </a:endParaRPr>
          </a:p>
          <a:p>
            <a:pPr>
              <a:buClr>
                <a:srgbClr val="FF6600"/>
              </a:buClr>
              <a:buSzPct val="50000"/>
              <a:buFont typeface="Wingdings" panose="05000000000000000000" pitchFamily="2" charset="2"/>
              <a:buNone/>
            </a:pPr>
            <a:r>
              <a:rPr lang="zh-CN" altLang="en-US" b="1" dirty="0">
                <a:ea typeface="仿宋_GB2312" pitchFamily="49" charset="-122"/>
              </a:rPr>
              <a:t>       </a:t>
            </a:r>
            <a:r>
              <a:rPr lang="en-US" altLang="zh-CN" b="1" dirty="0" err="1">
                <a:solidFill>
                  <a:srgbClr val="FF0000"/>
                </a:solidFill>
                <a:ea typeface="仿宋_GB2312" pitchFamily="49" charset="-122"/>
              </a:rPr>
              <a:t>goto</a:t>
            </a:r>
            <a:r>
              <a:rPr lang="en-US" altLang="zh-CN" b="1" dirty="0">
                <a:solidFill>
                  <a:srgbClr val="FF0000"/>
                </a:solidFill>
                <a:ea typeface="仿宋_GB2312" pitchFamily="49" charset="-122"/>
              </a:rPr>
              <a:t> </a:t>
            </a:r>
            <a:r>
              <a:rPr lang="zh-CN" altLang="en-US" dirty="0">
                <a:solidFill>
                  <a:srgbClr val="FF0000"/>
                </a:solidFill>
                <a:ea typeface="隶书" panose="02010509060101010101" charset="-122"/>
              </a:rPr>
              <a:t>标号</a:t>
            </a:r>
            <a:r>
              <a:rPr lang="en-US" altLang="zh-CN" b="1" dirty="0">
                <a:solidFill>
                  <a:srgbClr val="FF0000"/>
                </a:solidFill>
                <a:ea typeface="仿宋_GB2312" pitchFamily="49" charset="-122"/>
              </a:rPr>
              <a:t>; </a:t>
            </a:r>
            <a:endParaRPr lang="en-US" altLang="zh-CN" dirty="0">
              <a:solidFill>
                <a:srgbClr val="FF0000"/>
              </a:solidFill>
            </a:endParaRPr>
          </a:p>
        </p:txBody>
      </p:sp>
      <p:sp>
        <p:nvSpPr>
          <p:cNvPr id="4" name="灯片编号占位符 3"/>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6195" name="Rectangle 3"/>
          <p:cNvSpPr>
            <a:spLocks noGrp="1" noChangeArrowheads="1"/>
          </p:cNvSpPr>
          <p:nvPr>
            <p:ph type="body" idx="1"/>
          </p:nvPr>
        </p:nvSpPr>
        <p:spPr>
          <a:xfrm>
            <a:off x="539552" y="692696"/>
            <a:ext cx="8077200" cy="4114800"/>
          </a:xfrm>
        </p:spPr>
        <p:txBody>
          <a:bodyPr/>
          <a:lstStyle/>
          <a:p>
            <a:pPr algn="just">
              <a:buClr>
                <a:srgbClr val="FF6600"/>
              </a:buClr>
              <a:buSzPct val="50000"/>
              <a:buFont typeface="Wingdings" panose="05000000000000000000" pitchFamily="2" charset="2"/>
              <a:buChar char="n"/>
            </a:pPr>
            <a:r>
              <a:rPr lang="zh-CN" altLang="en-US" b="1" dirty="0">
                <a:ea typeface="仿宋_GB2312" pitchFamily="49" charset="-122"/>
              </a:rPr>
              <a:t>标号是一个用户自定义的</a:t>
            </a:r>
            <a:r>
              <a:rPr lang="zh-CN" altLang="en-US" b="1" dirty="0" smtClean="0">
                <a:ea typeface="仿宋_GB2312" pitchFamily="49" charset="-122"/>
              </a:rPr>
              <a:t>标识符，它</a:t>
            </a:r>
            <a:r>
              <a:rPr lang="zh-CN" altLang="en-US" b="1" dirty="0">
                <a:ea typeface="仿宋_GB2312" pitchFamily="49" charset="-122"/>
              </a:rPr>
              <a:t>可以处于</a:t>
            </a:r>
            <a:r>
              <a:rPr lang="en-US" altLang="zh-CN" b="1" dirty="0" err="1">
                <a:ea typeface="仿宋_GB2312" pitchFamily="49" charset="-122"/>
              </a:rPr>
              <a:t>goto</a:t>
            </a:r>
            <a:r>
              <a:rPr lang="zh-CN" altLang="en-US" b="1" dirty="0">
                <a:ea typeface="仿宋_GB2312" pitchFamily="49" charset="-122"/>
              </a:rPr>
              <a:t>语句的前面，也可以处于其后面，但是标号必须与</a:t>
            </a:r>
            <a:r>
              <a:rPr lang="en-US" altLang="zh-CN" b="1" dirty="0" err="1">
                <a:ea typeface="仿宋_GB2312" pitchFamily="49" charset="-122"/>
              </a:rPr>
              <a:t>goto</a:t>
            </a:r>
            <a:r>
              <a:rPr lang="zh-CN" altLang="en-US" b="1" dirty="0">
                <a:ea typeface="仿宋_GB2312" pitchFamily="49" charset="-122"/>
              </a:rPr>
              <a:t>语句处于同一个函数中。</a:t>
            </a:r>
            <a:endParaRPr lang="zh-CN" altLang="en-US" b="1" dirty="0">
              <a:ea typeface="仿宋_GB2312" pitchFamily="49" charset="-122"/>
            </a:endParaRPr>
          </a:p>
          <a:p>
            <a:pPr algn="just">
              <a:buClr>
                <a:srgbClr val="FF6600"/>
              </a:buClr>
              <a:buSzPct val="50000"/>
              <a:buFont typeface="Wingdings" panose="05000000000000000000" pitchFamily="2" charset="2"/>
              <a:buChar char="n"/>
            </a:pPr>
            <a:r>
              <a:rPr lang="zh-CN" altLang="en-US" b="1" dirty="0">
                <a:ea typeface="仿宋_GB2312" pitchFamily="49" charset="-122"/>
              </a:rPr>
              <a:t>标号定义时，由一个标识符后面跟一冒号组成，如：</a:t>
            </a:r>
            <a:endParaRPr lang="zh-CN" altLang="en-US" b="1" dirty="0">
              <a:ea typeface="仿宋_GB2312" pitchFamily="49" charset="-122"/>
            </a:endParaRPr>
          </a:p>
          <a:p>
            <a:pPr>
              <a:spcBef>
                <a:spcPct val="5000"/>
              </a:spcBef>
              <a:buClr>
                <a:srgbClr val="FF6600"/>
              </a:buClr>
              <a:buSzPct val="50000"/>
              <a:buFont typeface="Wingdings" panose="05000000000000000000" pitchFamily="2" charset="2"/>
              <a:buNone/>
            </a:pPr>
            <a:r>
              <a:rPr lang="zh-CN" altLang="en-US" b="1" dirty="0">
                <a:ea typeface="仿宋_GB2312" pitchFamily="49" charset="-122"/>
              </a:rPr>
              <a:t>              </a:t>
            </a:r>
            <a:r>
              <a:rPr lang="en-US" altLang="zh-CN" b="1" dirty="0" err="1">
                <a:solidFill>
                  <a:srgbClr val="FF0000"/>
                </a:solidFill>
                <a:ea typeface="仿宋_GB2312" pitchFamily="49" charset="-122"/>
              </a:rPr>
              <a:t>goto</a:t>
            </a:r>
            <a:r>
              <a:rPr lang="en-US" altLang="zh-CN" b="1" dirty="0">
                <a:solidFill>
                  <a:srgbClr val="FF0000"/>
                </a:solidFill>
                <a:ea typeface="仿宋_GB2312" pitchFamily="49" charset="-122"/>
              </a:rPr>
              <a:t> next;</a:t>
            </a:r>
            <a:endParaRPr lang="en-US" altLang="zh-CN" b="1" dirty="0">
              <a:solidFill>
                <a:srgbClr val="FF0000"/>
              </a:solidFill>
              <a:ea typeface="仿宋_GB2312" pitchFamily="49" charset="-122"/>
            </a:endParaRPr>
          </a:p>
          <a:p>
            <a:pPr>
              <a:spcBef>
                <a:spcPct val="5000"/>
              </a:spcBef>
              <a:buClr>
                <a:srgbClr val="FF6600"/>
              </a:buClr>
              <a:buSzPct val="50000"/>
              <a:buFont typeface="Wingdings" panose="05000000000000000000" pitchFamily="2" charset="2"/>
              <a:buNone/>
            </a:pPr>
            <a:r>
              <a:rPr lang="en-US" altLang="zh-CN" b="1" dirty="0">
                <a:solidFill>
                  <a:srgbClr val="FF0000"/>
                </a:solidFill>
                <a:ea typeface="仿宋_GB2312" pitchFamily="49" charset="-122"/>
              </a:rPr>
              <a:t> 	           ……  </a:t>
            </a:r>
            <a:endParaRPr lang="en-US" altLang="zh-CN" b="1" dirty="0">
              <a:solidFill>
                <a:srgbClr val="FF0000"/>
              </a:solidFill>
              <a:ea typeface="仿宋_GB2312" pitchFamily="49" charset="-122"/>
            </a:endParaRPr>
          </a:p>
          <a:p>
            <a:pPr>
              <a:spcBef>
                <a:spcPct val="5000"/>
              </a:spcBef>
              <a:buClr>
                <a:srgbClr val="FF6600"/>
              </a:buClr>
              <a:buSzPct val="50000"/>
              <a:buFont typeface="Wingdings" panose="05000000000000000000" pitchFamily="2" charset="2"/>
              <a:buNone/>
            </a:pPr>
            <a:r>
              <a:rPr lang="en-US" altLang="zh-CN" b="1" dirty="0">
                <a:solidFill>
                  <a:srgbClr val="FF0000"/>
                </a:solidFill>
                <a:ea typeface="仿宋_GB2312" pitchFamily="49" charset="-122"/>
              </a:rPr>
              <a:t>   next:   </a:t>
            </a:r>
            <a:r>
              <a:rPr lang="zh-CN" altLang="zh-CN" dirty="0">
                <a:solidFill>
                  <a:srgbClr val="FF0000"/>
                </a:solidFill>
                <a:ea typeface="隶书" panose="02010509060101010101" charset="-122"/>
              </a:rPr>
              <a:t>语句</a:t>
            </a:r>
            <a:r>
              <a:rPr lang="zh-CN" altLang="en-US" b="1" i="1" dirty="0">
                <a:solidFill>
                  <a:srgbClr val="FF0000"/>
                </a:solidFill>
                <a:ea typeface="仿宋_GB2312" pitchFamily="49" charset="-122"/>
              </a:rPr>
              <a:t> 		</a:t>
            </a:r>
            <a:r>
              <a:rPr lang="zh-CN" altLang="en-US" b="1" dirty="0">
                <a:solidFill>
                  <a:srgbClr val="FF0000"/>
                </a:solidFill>
                <a:ea typeface="仿宋_GB2312" pitchFamily="49" charset="-122"/>
              </a:rPr>
              <a:t>	</a:t>
            </a:r>
            <a:r>
              <a:rPr lang="en-US" altLang="zh-CN" b="1" dirty="0">
                <a:solidFill>
                  <a:srgbClr val="006600"/>
                </a:solidFill>
                <a:ea typeface="仿宋_GB2312" pitchFamily="49" charset="-122"/>
              </a:rPr>
              <a:t>//</a:t>
            </a:r>
            <a:r>
              <a:rPr lang="zh-CN" altLang="en-US" dirty="0">
                <a:solidFill>
                  <a:srgbClr val="006600"/>
                </a:solidFill>
                <a:ea typeface="隶书" panose="02010509060101010101" charset="-122"/>
              </a:rPr>
              <a:t>标号</a:t>
            </a:r>
            <a:endParaRPr lang="zh-CN" altLang="en-US" dirty="0">
              <a:solidFill>
                <a:srgbClr val="FF0000"/>
              </a:solidFill>
              <a:latin typeface="宋体" panose="02010600030101010101" pitchFamily="2" charset="-122"/>
            </a:endParaRPr>
          </a:p>
          <a:p>
            <a:endParaRPr lang="en-US" altLang="zh-CN" dirty="0"/>
          </a:p>
        </p:txBody>
      </p:sp>
      <p:sp>
        <p:nvSpPr>
          <p:cNvPr id="3" name="灯片编号占位符 2"/>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5411" name="Rectangle 1027"/>
          <p:cNvSpPr>
            <a:spLocks noGrp="1" noChangeArrowheads="1"/>
          </p:cNvSpPr>
          <p:nvPr>
            <p:ph type="body" idx="1"/>
          </p:nvPr>
        </p:nvSpPr>
        <p:spPr>
          <a:xfrm>
            <a:off x="457200" y="304800"/>
            <a:ext cx="8153400" cy="4114800"/>
          </a:xfrm>
        </p:spPr>
        <p:txBody>
          <a:bodyPr/>
          <a:lstStyle/>
          <a:p>
            <a:pPr algn="just">
              <a:lnSpc>
                <a:spcPct val="90000"/>
              </a:lnSpc>
              <a:buClr>
                <a:srgbClr val="FF6600"/>
              </a:buClr>
              <a:buSzPct val="50000"/>
              <a:buFont typeface="Wingdings" panose="05000000000000000000" pitchFamily="2" charset="2"/>
              <a:buChar char="n"/>
            </a:pPr>
            <a:r>
              <a:rPr lang="zh-CN" altLang="en-US" b="1" dirty="0">
                <a:ea typeface="仿宋_GB2312" pitchFamily="49" charset="-122"/>
              </a:rPr>
              <a:t>下面程序要从键盘读入用户输入的</a:t>
            </a:r>
            <a:r>
              <a:rPr lang="zh-CN" altLang="en-US" b="1" dirty="0" smtClean="0">
                <a:ea typeface="仿宋_GB2312" pitchFamily="49" charset="-122"/>
              </a:rPr>
              <a:t>数，对</a:t>
            </a:r>
            <a:r>
              <a:rPr lang="zh-CN" altLang="en-US" b="1" dirty="0">
                <a:ea typeface="仿宋_GB2312" pitchFamily="49" charset="-122"/>
              </a:rPr>
              <a:t>其</a:t>
            </a:r>
            <a:r>
              <a:rPr lang="zh-CN" altLang="en-US" b="1" dirty="0" smtClean="0">
                <a:ea typeface="仿宋_GB2312" pitchFamily="49" charset="-122"/>
              </a:rPr>
              <a:t>求和，当</a:t>
            </a:r>
            <a:r>
              <a:rPr lang="zh-CN" altLang="en-US" b="1" dirty="0">
                <a:ea typeface="仿宋_GB2312" pitchFamily="49" charset="-122"/>
              </a:rPr>
              <a:t>用户输入数</a:t>
            </a:r>
            <a:r>
              <a:rPr lang="en-US" altLang="zh-CN" b="1" dirty="0">
                <a:ea typeface="仿宋_GB2312" pitchFamily="49" charset="-122"/>
              </a:rPr>
              <a:t>0</a:t>
            </a:r>
            <a:r>
              <a:rPr lang="zh-CN" altLang="en-US" b="1" dirty="0" smtClean="0">
                <a:ea typeface="仿宋_GB2312" pitchFamily="49" charset="-122"/>
              </a:rPr>
              <a:t>时，表示</a:t>
            </a:r>
            <a:r>
              <a:rPr lang="zh-CN" altLang="en-US" b="1" dirty="0">
                <a:ea typeface="仿宋_GB2312" pitchFamily="49" charset="-122"/>
              </a:rPr>
              <a:t>输入结束。</a:t>
            </a:r>
            <a:endParaRPr lang="zh-CN" altLang="en-US" b="1" dirty="0">
              <a:ea typeface="仿宋_GB2312" pitchFamily="49" charset="-122"/>
            </a:endParaRPr>
          </a:p>
          <a:p>
            <a:pPr>
              <a:lnSpc>
                <a:spcPct val="90000"/>
              </a:lnSpc>
              <a:spcBef>
                <a:spcPct val="0"/>
              </a:spcBef>
              <a:buFontTx/>
              <a:buNone/>
            </a:pPr>
            <a:r>
              <a:rPr lang="zh-CN" altLang="en-US" b="1" dirty="0">
                <a:solidFill>
                  <a:schemeClr val="tx2"/>
                </a:solidFill>
                <a:ea typeface="仿宋_GB2312" pitchFamily="49" charset="-122"/>
              </a:rPr>
              <a:t>     </a:t>
            </a:r>
            <a:r>
              <a:rPr lang="en-US" altLang="zh-CN" b="1" dirty="0">
                <a:solidFill>
                  <a:schemeClr val="tx2"/>
                </a:solidFill>
                <a:ea typeface="仿宋_GB2312" pitchFamily="49" charset="-122"/>
              </a:rPr>
              <a:t>#include &lt;</a:t>
            </a:r>
            <a:r>
              <a:rPr lang="en-US" altLang="zh-CN" dirty="0" err="1">
                <a:solidFill>
                  <a:schemeClr val="tx2"/>
                </a:solidFill>
                <a:ea typeface="仿宋_GB2312" pitchFamily="49" charset="-122"/>
              </a:rPr>
              <a:t>iostream.h</a:t>
            </a:r>
            <a:r>
              <a:rPr lang="en-US" altLang="zh-CN" b="1" dirty="0">
                <a:solidFill>
                  <a:schemeClr val="tx2"/>
                </a:solidFill>
                <a:ea typeface="仿宋_GB2312" pitchFamily="49" charset="-122"/>
              </a:rPr>
              <a:t>&gt;</a:t>
            </a:r>
            <a:endParaRPr lang="en-US" altLang="zh-CN" b="1" dirty="0">
              <a:solidFill>
                <a:schemeClr val="tx2"/>
              </a:solidFill>
              <a:ea typeface="仿宋_GB2312" pitchFamily="49" charset="-122"/>
            </a:endParaRPr>
          </a:p>
          <a:p>
            <a:pPr>
              <a:lnSpc>
                <a:spcPct val="90000"/>
              </a:lnSpc>
              <a:spcBef>
                <a:spcPct val="0"/>
              </a:spcBef>
              <a:buFontTx/>
              <a:buNone/>
            </a:pPr>
            <a:r>
              <a:rPr lang="en-US" altLang="zh-CN" b="1" dirty="0">
                <a:solidFill>
                  <a:schemeClr val="tx2"/>
                </a:solidFill>
                <a:ea typeface="仿宋_GB2312" pitchFamily="49" charset="-122"/>
              </a:rPr>
              <a:t>     </a:t>
            </a:r>
            <a:r>
              <a:rPr lang="en-US" altLang="zh-CN" b="1" dirty="0" err="1">
                <a:solidFill>
                  <a:schemeClr val="tx2"/>
                </a:solidFill>
                <a:ea typeface="仿宋_GB2312" pitchFamily="49" charset="-122"/>
              </a:rPr>
              <a:t>int</a:t>
            </a:r>
            <a:r>
              <a:rPr lang="en-US" altLang="zh-CN" b="1" dirty="0">
                <a:solidFill>
                  <a:schemeClr val="tx2"/>
                </a:solidFill>
                <a:ea typeface="仿宋_GB2312" pitchFamily="49" charset="-122"/>
              </a:rPr>
              <a:t> main</a:t>
            </a:r>
            <a:r>
              <a:rPr lang="en-US" altLang="zh-CN" b="1" dirty="0" smtClean="0">
                <a:solidFill>
                  <a:schemeClr val="tx2"/>
                </a:solidFill>
                <a:ea typeface="仿宋_GB2312" pitchFamily="49" charset="-122"/>
              </a:rPr>
              <a:t>(</a:t>
            </a:r>
            <a:r>
              <a:rPr lang="zh-CN" altLang="en-US" b="1" dirty="0" smtClean="0">
                <a:solidFill>
                  <a:schemeClr val="tx2"/>
                </a:solidFill>
                <a:ea typeface="仿宋_GB2312" pitchFamily="49" charset="-122"/>
              </a:rPr>
              <a:t> </a:t>
            </a:r>
            <a:r>
              <a:rPr lang="en-US" altLang="zh-CN" b="1" dirty="0" smtClean="0">
                <a:solidFill>
                  <a:schemeClr val="tx2"/>
                </a:solidFill>
                <a:ea typeface="仿宋_GB2312" pitchFamily="49" charset="-122"/>
              </a:rPr>
              <a:t>)</a:t>
            </a:r>
            <a:r>
              <a:rPr lang="en-US" altLang="zh-CN" dirty="0" smtClean="0">
                <a:solidFill>
                  <a:schemeClr val="tx2"/>
                </a:solidFill>
                <a:ea typeface="仿宋_GB2312" pitchFamily="49" charset="-122"/>
              </a:rPr>
              <a:t> </a:t>
            </a:r>
            <a:r>
              <a:rPr lang="en-US" altLang="zh-CN" b="1" dirty="0">
                <a:solidFill>
                  <a:schemeClr val="tx2"/>
                </a:solidFill>
                <a:ea typeface="仿宋_GB2312" pitchFamily="49" charset="-122"/>
              </a:rPr>
              <a:t>{</a:t>
            </a:r>
            <a:endParaRPr lang="en-US" altLang="zh-CN" b="1" dirty="0">
              <a:solidFill>
                <a:schemeClr val="tx2"/>
              </a:solidFill>
              <a:ea typeface="仿宋_GB2312" pitchFamily="49" charset="-122"/>
            </a:endParaRPr>
          </a:p>
          <a:p>
            <a:pPr>
              <a:lnSpc>
                <a:spcPct val="90000"/>
              </a:lnSpc>
              <a:spcBef>
                <a:spcPct val="0"/>
              </a:spcBef>
              <a:buFontTx/>
              <a:buNone/>
            </a:pPr>
            <a:r>
              <a:rPr lang="en-US" altLang="zh-CN" dirty="0">
                <a:solidFill>
                  <a:schemeClr val="tx2"/>
                </a:solidFill>
                <a:ea typeface="仿宋_GB2312" pitchFamily="49" charset="-122"/>
              </a:rPr>
              <a:t>         </a:t>
            </a:r>
            <a:r>
              <a:rPr lang="en-US" altLang="zh-CN" b="1" dirty="0" err="1">
                <a:solidFill>
                  <a:schemeClr val="tx2"/>
                </a:solidFill>
                <a:ea typeface="仿宋_GB2312" pitchFamily="49" charset="-122"/>
              </a:rPr>
              <a:t>int</a:t>
            </a:r>
            <a:r>
              <a:rPr lang="en-US" altLang="zh-CN" b="1" dirty="0">
                <a:solidFill>
                  <a:schemeClr val="tx2"/>
                </a:solidFill>
                <a:ea typeface="仿宋_GB2312" pitchFamily="49" charset="-122"/>
              </a:rPr>
              <a:t> </a:t>
            </a:r>
            <a:r>
              <a:rPr lang="en-US" altLang="zh-CN" dirty="0" smtClean="0">
                <a:solidFill>
                  <a:schemeClr val="tx2"/>
                </a:solidFill>
                <a:ea typeface="仿宋_GB2312" pitchFamily="49" charset="-122"/>
              </a:rPr>
              <a:t>sum</a:t>
            </a:r>
            <a:r>
              <a:rPr lang="en-US" altLang="zh-CN" b="1" dirty="0" smtClean="0">
                <a:solidFill>
                  <a:schemeClr val="tx2"/>
                </a:solidFill>
                <a:ea typeface="仿宋_GB2312" pitchFamily="49" charset="-122"/>
              </a:rPr>
              <a:t>=</a:t>
            </a:r>
            <a:r>
              <a:rPr lang="en-US" altLang="zh-CN" dirty="0" smtClean="0">
                <a:solidFill>
                  <a:schemeClr val="tx2"/>
                </a:solidFill>
                <a:ea typeface="仿宋_GB2312" pitchFamily="49" charset="-122"/>
              </a:rPr>
              <a:t>0</a:t>
            </a:r>
            <a:r>
              <a:rPr lang="en-US" altLang="zh-CN" b="1" dirty="0">
                <a:solidFill>
                  <a:schemeClr val="tx2"/>
                </a:solidFill>
                <a:ea typeface="仿宋_GB2312" pitchFamily="49" charset="-122"/>
              </a:rPr>
              <a:t>;  </a:t>
            </a:r>
            <a:r>
              <a:rPr lang="en-US" altLang="zh-CN" b="1" dirty="0" err="1" smtClean="0">
                <a:solidFill>
                  <a:schemeClr val="tx2"/>
                </a:solidFill>
                <a:ea typeface="仿宋_GB2312" pitchFamily="49" charset="-122"/>
              </a:rPr>
              <a:t>int</a:t>
            </a:r>
            <a:r>
              <a:rPr lang="en-US" altLang="zh-CN" dirty="0" smtClean="0">
                <a:solidFill>
                  <a:schemeClr val="tx2"/>
                </a:solidFill>
                <a:ea typeface="仿宋_GB2312" pitchFamily="49" charset="-122"/>
              </a:rPr>
              <a:t> </a:t>
            </a:r>
            <a:r>
              <a:rPr lang="en-US" altLang="zh-CN" dirty="0" err="1">
                <a:solidFill>
                  <a:schemeClr val="tx2"/>
                </a:solidFill>
                <a:ea typeface="仿宋_GB2312" pitchFamily="49" charset="-122"/>
              </a:rPr>
              <a:t>iVal</a:t>
            </a:r>
            <a:r>
              <a:rPr lang="en-US" altLang="zh-CN" b="1" dirty="0">
                <a:solidFill>
                  <a:schemeClr val="tx2"/>
                </a:solidFill>
                <a:ea typeface="仿宋_GB2312" pitchFamily="49" charset="-122"/>
              </a:rPr>
              <a:t>;</a:t>
            </a:r>
            <a:endParaRPr lang="en-US" altLang="zh-CN" b="1" dirty="0">
              <a:solidFill>
                <a:schemeClr val="tx2"/>
              </a:solidFill>
              <a:ea typeface="仿宋_GB2312" pitchFamily="49" charset="-122"/>
            </a:endParaRPr>
          </a:p>
          <a:p>
            <a:pPr>
              <a:lnSpc>
                <a:spcPct val="90000"/>
              </a:lnSpc>
              <a:spcBef>
                <a:spcPct val="0"/>
              </a:spcBef>
              <a:buFontTx/>
              <a:buNone/>
            </a:pPr>
            <a:r>
              <a:rPr lang="en-US" altLang="zh-CN" b="1" dirty="0">
                <a:solidFill>
                  <a:schemeClr val="tx2"/>
                </a:solidFill>
                <a:ea typeface="仿宋_GB2312" pitchFamily="49" charset="-122"/>
              </a:rPr>
              <a:t>  </a:t>
            </a:r>
            <a:r>
              <a:rPr lang="en-US" altLang="zh-CN" dirty="0">
                <a:solidFill>
                  <a:schemeClr val="tx2"/>
                </a:solidFill>
                <a:ea typeface="仿宋_GB2312" pitchFamily="49" charset="-122"/>
              </a:rPr>
              <a:t>       </a:t>
            </a:r>
            <a:r>
              <a:rPr lang="en-US" altLang="zh-CN" b="1" dirty="0">
                <a:solidFill>
                  <a:schemeClr val="tx2"/>
                </a:solidFill>
                <a:ea typeface="仿宋_GB2312" pitchFamily="49" charset="-122"/>
              </a:rPr>
              <a:t>while</a:t>
            </a:r>
            <a:r>
              <a:rPr lang="en-US" altLang="zh-CN" dirty="0">
                <a:solidFill>
                  <a:schemeClr val="tx2"/>
                </a:solidFill>
                <a:ea typeface="仿宋_GB2312" pitchFamily="49" charset="-122"/>
              </a:rPr>
              <a:t> </a:t>
            </a:r>
            <a:r>
              <a:rPr lang="en-US" altLang="zh-CN" b="1" dirty="0">
                <a:solidFill>
                  <a:schemeClr val="tx2"/>
                </a:solidFill>
                <a:ea typeface="仿宋_GB2312" pitchFamily="49" charset="-122"/>
              </a:rPr>
              <a:t>(</a:t>
            </a:r>
            <a:r>
              <a:rPr lang="en-US" altLang="zh-CN" dirty="0">
                <a:solidFill>
                  <a:schemeClr val="tx2"/>
                </a:solidFill>
                <a:ea typeface="仿宋_GB2312" pitchFamily="49" charset="-122"/>
              </a:rPr>
              <a:t>1</a:t>
            </a:r>
            <a:r>
              <a:rPr lang="en-US" altLang="zh-CN" b="1" dirty="0">
                <a:solidFill>
                  <a:schemeClr val="tx2"/>
                </a:solidFill>
                <a:ea typeface="仿宋_GB2312" pitchFamily="49" charset="-122"/>
              </a:rPr>
              <a:t>) {</a:t>
            </a:r>
            <a:r>
              <a:rPr lang="en-US" altLang="zh-CN" dirty="0">
                <a:solidFill>
                  <a:schemeClr val="tx2"/>
                </a:solidFill>
                <a:ea typeface="仿宋_GB2312" pitchFamily="49" charset="-122"/>
              </a:rPr>
              <a:t>	</a:t>
            </a:r>
            <a:r>
              <a:rPr lang="en-US" altLang="zh-CN" dirty="0" smtClean="0">
                <a:solidFill>
                  <a:schemeClr val="tx2"/>
                </a:solidFill>
                <a:ea typeface="仿宋_GB2312" pitchFamily="49" charset="-122"/>
              </a:rPr>
              <a:t> </a:t>
            </a:r>
            <a:r>
              <a:rPr lang="en-US" altLang="zh-CN" b="1" dirty="0">
                <a:solidFill>
                  <a:srgbClr val="006600"/>
                </a:solidFill>
                <a:ea typeface="仿宋_GB2312" pitchFamily="49" charset="-122"/>
              </a:rPr>
              <a:t>//</a:t>
            </a:r>
            <a:r>
              <a:rPr lang="zh-CN" altLang="en-US" dirty="0">
                <a:solidFill>
                  <a:srgbClr val="006600"/>
                </a:solidFill>
                <a:ea typeface="隶书" panose="02010509060101010101" charset="-122"/>
              </a:rPr>
              <a:t>永远循环</a:t>
            </a:r>
            <a:endParaRPr lang="zh-CN" altLang="en-US" dirty="0">
              <a:solidFill>
                <a:schemeClr val="tx2"/>
              </a:solidFill>
              <a:ea typeface="仿宋_GB2312" pitchFamily="49" charset="-122"/>
            </a:endParaRPr>
          </a:p>
          <a:p>
            <a:pPr>
              <a:lnSpc>
                <a:spcPct val="90000"/>
              </a:lnSpc>
              <a:spcBef>
                <a:spcPct val="0"/>
              </a:spcBef>
              <a:buFontTx/>
              <a:buNone/>
            </a:pPr>
            <a:r>
              <a:rPr lang="zh-CN" altLang="en-US" dirty="0">
                <a:solidFill>
                  <a:schemeClr val="tx2"/>
                </a:solidFill>
                <a:ea typeface="仿宋_GB2312" pitchFamily="49" charset="-122"/>
              </a:rPr>
              <a:t>             </a:t>
            </a:r>
            <a:r>
              <a:rPr lang="en-US" altLang="zh-CN" b="1" dirty="0" err="1" smtClean="0">
                <a:solidFill>
                  <a:schemeClr val="tx2"/>
                </a:solidFill>
                <a:ea typeface="仿宋_GB2312" pitchFamily="49" charset="-122"/>
              </a:rPr>
              <a:t>cout</a:t>
            </a:r>
            <a:r>
              <a:rPr lang="en-US" altLang="zh-CN" b="1" dirty="0" smtClean="0">
                <a:solidFill>
                  <a:schemeClr val="tx2"/>
                </a:solidFill>
                <a:ea typeface="仿宋_GB2312" pitchFamily="49" charset="-122"/>
              </a:rPr>
              <a:t>&lt;&lt;“</a:t>
            </a:r>
            <a:r>
              <a:rPr lang="zh-CN" altLang="en-US" dirty="0">
                <a:solidFill>
                  <a:schemeClr val="tx2"/>
                </a:solidFill>
                <a:ea typeface="隶书" panose="02010509060101010101" charset="-122"/>
              </a:rPr>
              <a:t>请输入一个整数或</a:t>
            </a:r>
            <a:r>
              <a:rPr lang="en-US" altLang="zh-CN" dirty="0">
                <a:solidFill>
                  <a:schemeClr val="tx2"/>
                </a:solidFill>
                <a:ea typeface="仿宋_GB2312" pitchFamily="49" charset="-122"/>
              </a:rPr>
              <a:t>0:</a:t>
            </a:r>
            <a:r>
              <a:rPr lang="en-US" altLang="zh-CN" b="1" dirty="0">
                <a:solidFill>
                  <a:schemeClr val="tx2"/>
                </a:solidFill>
                <a:ea typeface="仿宋_GB2312" pitchFamily="49" charset="-122"/>
              </a:rPr>
              <a:t>”;</a:t>
            </a:r>
            <a:endParaRPr lang="en-US" altLang="zh-CN" b="1" dirty="0">
              <a:solidFill>
                <a:schemeClr val="tx2"/>
              </a:solidFill>
              <a:ea typeface="仿宋_GB2312" pitchFamily="49" charset="-122"/>
            </a:endParaRPr>
          </a:p>
          <a:p>
            <a:pPr>
              <a:lnSpc>
                <a:spcPct val="90000"/>
              </a:lnSpc>
              <a:spcBef>
                <a:spcPct val="0"/>
              </a:spcBef>
              <a:buFontTx/>
              <a:buNone/>
            </a:pPr>
            <a:r>
              <a:rPr lang="en-US" altLang="zh-CN" dirty="0">
                <a:solidFill>
                  <a:schemeClr val="tx2"/>
                </a:solidFill>
                <a:ea typeface="仿宋_GB2312" pitchFamily="49" charset="-122"/>
              </a:rPr>
              <a:t>             </a:t>
            </a:r>
            <a:r>
              <a:rPr lang="en-US" altLang="zh-CN" b="1" dirty="0" err="1" smtClean="0">
                <a:solidFill>
                  <a:schemeClr val="tx2"/>
                </a:solidFill>
                <a:ea typeface="仿宋_GB2312" pitchFamily="49" charset="-122"/>
              </a:rPr>
              <a:t>cin</a:t>
            </a:r>
            <a:r>
              <a:rPr lang="en-US" altLang="zh-CN" b="1" dirty="0" smtClean="0">
                <a:solidFill>
                  <a:schemeClr val="tx2"/>
                </a:solidFill>
                <a:ea typeface="仿宋_GB2312" pitchFamily="49" charset="-122"/>
              </a:rPr>
              <a:t>&gt;&gt;</a:t>
            </a:r>
            <a:r>
              <a:rPr lang="en-US" altLang="zh-CN" dirty="0" err="1" smtClean="0">
                <a:solidFill>
                  <a:schemeClr val="tx2"/>
                </a:solidFill>
                <a:ea typeface="仿宋_GB2312" pitchFamily="49" charset="-122"/>
              </a:rPr>
              <a:t>iVal</a:t>
            </a:r>
            <a:r>
              <a:rPr lang="en-US" altLang="zh-CN" b="1" dirty="0">
                <a:solidFill>
                  <a:schemeClr val="tx2"/>
                </a:solidFill>
                <a:ea typeface="仿宋_GB2312" pitchFamily="49" charset="-122"/>
              </a:rPr>
              <a:t>;</a:t>
            </a:r>
            <a:endParaRPr lang="en-US" altLang="zh-CN" b="1" dirty="0">
              <a:solidFill>
                <a:schemeClr val="tx2"/>
              </a:solidFill>
              <a:ea typeface="仿宋_GB2312" pitchFamily="49" charset="-122"/>
            </a:endParaRPr>
          </a:p>
          <a:p>
            <a:pPr>
              <a:lnSpc>
                <a:spcPct val="90000"/>
              </a:lnSpc>
              <a:spcBef>
                <a:spcPct val="0"/>
              </a:spcBef>
              <a:buFontTx/>
              <a:buNone/>
            </a:pPr>
            <a:r>
              <a:rPr lang="en-US" altLang="zh-CN" b="1" dirty="0">
                <a:solidFill>
                  <a:schemeClr val="tx2"/>
                </a:solidFill>
                <a:ea typeface="仿宋_GB2312" pitchFamily="49" charset="-122"/>
              </a:rPr>
              <a:t> </a:t>
            </a:r>
            <a:r>
              <a:rPr lang="en-US" altLang="zh-CN" dirty="0">
                <a:solidFill>
                  <a:schemeClr val="tx2"/>
                </a:solidFill>
                <a:ea typeface="仿宋_GB2312" pitchFamily="49" charset="-122"/>
              </a:rPr>
              <a:t>            </a:t>
            </a:r>
            <a:r>
              <a:rPr lang="en-US" altLang="zh-CN" b="1" dirty="0">
                <a:solidFill>
                  <a:schemeClr val="tx2"/>
                </a:solidFill>
                <a:ea typeface="仿宋_GB2312" pitchFamily="49" charset="-122"/>
              </a:rPr>
              <a:t>if</a:t>
            </a:r>
            <a:r>
              <a:rPr lang="en-US" altLang="zh-CN" dirty="0">
                <a:solidFill>
                  <a:schemeClr val="tx2"/>
                </a:solidFill>
                <a:ea typeface="仿宋_GB2312" pitchFamily="49" charset="-122"/>
              </a:rPr>
              <a:t> </a:t>
            </a:r>
            <a:r>
              <a:rPr lang="en-US" altLang="zh-CN" b="1" dirty="0" smtClean="0">
                <a:solidFill>
                  <a:schemeClr val="tx2"/>
                </a:solidFill>
                <a:ea typeface="仿宋_GB2312" pitchFamily="49" charset="-122"/>
              </a:rPr>
              <a:t>(</a:t>
            </a:r>
            <a:r>
              <a:rPr lang="en-US" altLang="zh-CN" dirty="0" err="1" smtClean="0">
                <a:solidFill>
                  <a:schemeClr val="tx2"/>
                </a:solidFill>
                <a:ea typeface="仿宋_GB2312" pitchFamily="49" charset="-122"/>
              </a:rPr>
              <a:t>iVal</a:t>
            </a:r>
            <a:r>
              <a:rPr lang="en-US" altLang="zh-CN" b="1" dirty="0" smtClean="0">
                <a:solidFill>
                  <a:schemeClr val="tx2"/>
                </a:solidFill>
                <a:ea typeface="仿宋_GB2312" pitchFamily="49" charset="-122"/>
              </a:rPr>
              <a:t>==</a:t>
            </a:r>
            <a:r>
              <a:rPr lang="en-US" altLang="zh-CN" dirty="0" smtClean="0">
                <a:solidFill>
                  <a:schemeClr val="tx2"/>
                </a:solidFill>
                <a:ea typeface="仿宋_GB2312" pitchFamily="49" charset="-122"/>
              </a:rPr>
              <a:t>0</a:t>
            </a:r>
            <a:r>
              <a:rPr lang="en-US" altLang="zh-CN" b="1" dirty="0" smtClean="0">
                <a:solidFill>
                  <a:schemeClr val="tx2"/>
                </a:solidFill>
                <a:ea typeface="仿宋_GB2312" pitchFamily="49" charset="-122"/>
              </a:rPr>
              <a:t>)</a:t>
            </a:r>
            <a:r>
              <a:rPr lang="en-US" altLang="zh-CN" dirty="0" smtClean="0">
                <a:solidFill>
                  <a:schemeClr val="tx2"/>
                </a:solidFill>
                <a:ea typeface="仿宋_GB2312" pitchFamily="49" charset="-122"/>
              </a:rPr>
              <a:t> </a:t>
            </a:r>
            <a:r>
              <a:rPr lang="zh-CN" altLang="en-US" dirty="0" smtClean="0">
                <a:solidFill>
                  <a:schemeClr val="tx2"/>
                </a:solidFill>
                <a:ea typeface="仿宋_GB2312" pitchFamily="49" charset="-122"/>
              </a:rPr>
              <a:t> </a:t>
            </a:r>
            <a:r>
              <a:rPr lang="en-US" altLang="zh-CN" b="1" dirty="0" smtClean="0">
                <a:solidFill>
                  <a:schemeClr val="tx2"/>
                </a:solidFill>
                <a:ea typeface="仿宋_GB2312" pitchFamily="49" charset="-122"/>
              </a:rPr>
              <a:t>break;</a:t>
            </a:r>
            <a:r>
              <a:rPr lang="zh-CN" altLang="en-US" dirty="0" smtClean="0">
                <a:solidFill>
                  <a:schemeClr val="tx2"/>
                </a:solidFill>
                <a:ea typeface="仿宋_GB2312" pitchFamily="49" charset="-122"/>
              </a:rPr>
              <a:t>  </a:t>
            </a:r>
            <a:r>
              <a:rPr lang="en-US" altLang="zh-CN" b="1" dirty="0" smtClean="0">
                <a:solidFill>
                  <a:srgbClr val="006600"/>
                </a:solidFill>
                <a:ea typeface="仿宋_GB2312" pitchFamily="49" charset="-122"/>
              </a:rPr>
              <a:t>//</a:t>
            </a:r>
            <a:r>
              <a:rPr lang="zh-CN" altLang="en-US" dirty="0">
                <a:solidFill>
                  <a:srgbClr val="006600"/>
                </a:solidFill>
                <a:ea typeface="隶书" panose="02010509060101010101" charset="-122"/>
              </a:rPr>
              <a:t>循环出口</a:t>
            </a:r>
            <a:endParaRPr lang="zh-CN" altLang="en-US" dirty="0">
              <a:solidFill>
                <a:schemeClr val="tx2"/>
              </a:solidFill>
              <a:ea typeface="仿宋_GB2312" pitchFamily="49" charset="-122"/>
            </a:endParaRPr>
          </a:p>
          <a:p>
            <a:pPr>
              <a:lnSpc>
                <a:spcPct val="90000"/>
              </a:lnSpc>
              <a:spcBef>
                <a:spcPct val="0"/>
              </a:spcBef>
              <a:buFontTx/>
              <a:buNone/>
            </a:pPr>
            <a:r>
              <a:rPr lang="zh-CN" altLang="en-US" dirty="0">
                <a:solidFill>
                  <a:schemeClr val="tx2"/>
                </a:solidFill>
                <a:ea typeface="仿宋_GB2312" pitchFamily="49" charset="-122"/>
              </a:rPr>
              <a:t>             </a:t>
            </a:r>
            <a:r>
              <a:rPr lang="en-US" altLang="zh-CN" dirty="0" smtClean="0">
                <a:solidFill>
                  <a:schemeClr val="tx2"/>
                </a:solidFill>
                <a:ea typeface="仿宋_GB2312" pitchFamily="49" charset="-122"/>
              </a:rPr>
              <a:t>sum</a:t>
            </a:r>
            <a:r>
              <a:rPr lang="en-US" altLang="zh-CN" b="1" dirty="0" smtClean="0">
                <a:solidFill>
                  <a:schemeClr val="tx2"/>
                </a:solidFill>
                <a:ea typeface="仿宋_GB2312" pitchFamily="49" charset="-122"/>
              </a:rPr>
              <a:t>+=</a:t>
            </a:r>
            <a:r>
              <a:rPr lang="en-US" altLang="zh-CN" dirty="0" err="1" smtClean="0">
                <a:solidFill>
                  <a:schemeClr val="tx2"/>
                </a:solidFill>
                <a:ea typeface="仿宋_GB2312" pitchFamily="49" charset="-122"/>
              </a:rPr>
              <a:t>iVal</a:t>
            </a:r>
            <a:r>
              <a:rPr lang="en-US" altLang="zh-CN" b="1" dirty="0">
                <a:solidFill>
                  <a:schemeClr val="tx2"/>
                </a:solidFill>
                <a:ea typeface="仿宋_GB2312" pitchFamily="49" charset="-122"/>
              </a:rPr>
              <a:t>;</a:t>
            </a:r>
            <a:endParaRPr lang="en-US" altLang="zh-CN" b="1" dirty="0">
              <a:solidFill>
                <a:schemeClr val="tx2"/>
              </a:solidFill>
              <a:ea typeface="仿宋_GB2312" pitchFamily="49" charset="-122"/>
            </a:endParaRPr>
          </a:p>
          <a:p>
            <a:pPr>
              <a:lnSpc>
                <a:spcPct val="90000"/>
              </a:lnSpc>
              <a:spcBef>
                <a:spcPct val="0"/>
              </a:spcBef>
              <a:buFontTx/>
              <a:buNone/>
            </a:pPr>
            <a:r>
              <a:rPr lang="en-US" altLang="zh-CN" b="1" dirty="0">
                <a:solidFill>
                  <a:schemeClr val="tx2"/>
                </a:solidFill>
                <a:ea typeface="仿宋_GB2312" pitchFamily="49" charset="-122"/>
              </a:rPr>
              <a:t> </a:t>
            </a:r>
            <a:r>
              <a:rPr lang="en-US" altLang="zh-CN" dirty="0">
                <a:solidFill>
                  <a:schemeClr val="tx2"/>
                </a:solidFill>
                <a:ea typeface="仿宋_GB2312" pitchFamily="49" charset="-122"/>
              </a:rPr>
              <a:t>        </a:t>
            </a:r>
            <a:r>
              <a:rPr lang="en-US" altLang="zh-CN" b="1" dirty="0">
                <a:solidFill>
                  <a:schemeClr val="tx2"/>
                </a:solidFill>
                <a:ea typeface="仿宋_GB2312" pitchFamily="49" charset="-122"/>
              </a:rPr>
              <a:t>}</a:t>
            </a:r>
            <a:endParaRPr lang="en-US" altLang="zh-CN" b="1" dirty="0">
              <a:solidFill>
                <a:schemeClr val="tx2"/>
              </a:solidFill>
              <a:ea typeface="仿宋_GB2312" pitchFamily="49" charset="-122"/>
            </a:endParaRPr>
          </a:p>
          <a:p>
            <a:pPr>
              <a:lnSpc>
                <a:spcPct val="90000"/>
              </a:lnSpc>
              <a:spcBef>
                <a:spcPct val="0"/>
              </a:spcBef>
              <a:buFontTx/>
              <a:buNone/>
            </a:pPr>
            <a:r>
              <a:rPr lang="en-US" altLang="zh-CN" b="1" dirty="0">
                <a:solidFill>
                  <a:schemeClr val="tx2"/>
                </a:solidFill>
                <a:ea typeface="仿宋_GB2312" pitchFamily="49" charset="-122"/>
              </a:rPr>
              <a:t>         </a:t>
            </a:r>
            <a:r>
              <a:rPr lang="en-US" altLang="zh-CN" b="1" dirty="0" err="1" smtClean="0">
                <a:solidFill>
                  <a:schemeClr val="tx2"/>
                </a:solidFill>
                <a:ea typeface="仿宋_GB2312" pitchFamily="49" charset="-122"/>
              </a:rPr>
              <a:t>cout</a:t>
            </a:r>
            <a:r>
              <a:rPr lang="en-US" altLang="zh-CN" b="1" dirty="0" smtClean="0">
                <a:solidFill>
                  <a:schemeClr val="tx2"/>
                </a:solidFill>
                <a:ea typeface="仿宋_GB2312" pitchFamily="49" charset="-122"/>
              </a:rPr>
              <a:t>&lt;&lt;“</a:t>
            </a:r>
            <a:r>
              <a:rPr lang="en-US" altLang="zh-CN" dirty="0" smtClean="0">
                <a:solidFill>
                  <a:schemeClr val="tx2"/>
                </a:solidFill>
                <a:ea typeface="仿宋_GB2312" pitchFamily="49" charset="-122"/>
              </a:rPr>
              <a:t>The sum</a:t>
            </a:r>
            <a:r>
              <a:rPr lang="en-US" altLang="zh-CN" b="1" dirty="0" smtClean="0">
                <a:solidFill>
                  <a:schemeClr val="tx2"/>
                </a:solidFill>
                <a:ea typeface="仿宋_GB2312" pitchFamily="49" charset="-122"/>
              </a:rPr>
              <a:t>:</a:t>
            </a:r>
            <a:r>
              <a:rPr lang="en-US" altLang="zh-CN" dirty="0" smtClean="0">
                <a:solidFill>
                  <a:schemeClr val="tx2"/>
                </a:solidFill>
                <a:ea typeface="仿宋_GB2312" pitchFamily="49" charset="-122"/>
              </a:rPr>
              <a:t> </a:t>
            </a:r>
            <a:r>
              <a:rPr lang="en-US" altLang="zh-CN" b="1" dirty="0" smtClean="0">
                <a:solidFill>
                  <a:schemeClr val="tx2"/>
                </a:solidFill>
                <a:ea typeface="仿宋_GB2312" pitchFamily="49" charset="-122"/>
              </a:rPr>
              <a:t>”&lt;&lt;</a:t>
            </a:r>
            <a:r>
              <a:rPr lang="en-US" altLang="zh-CN" dirty="0" smtClean="0">
                <a:solidFill>
                  <a:schemeClr val="tx2"/>
                </a:solidFill>
                <a:ea typeface="仿宋_GB2312" pitchFamily="49" charset="-122"/>
              </a:rPr>
              <a:t>sum</a:t>
            </a:r>
            <a:r>
              <a:rPr lang="en-US" altLang="zh-CN" b="1" dirty="0" smtClean="0">
                <a:solidFill>
                  <a:schemeClr val="tx2"/>
                </a:solidFill>
                <a:ea typeface="仿宋_GB2312" pitchFamily="49" charset="-122"/>
              </a:rPr>
              <a:t>&lt;&lt;‘</a:t>
            </a:r>
            <a:r>
              <a:rPr lang="en-US" altLang="zh-CN" dirty="0" smtClean="0">
                <a:solidFill>
                  <a:schemeClr val="tx2"/>
                </a:solidFill>
                <a:ea typeface="仿宋_GB2312" pitchFamily="49" charset="-122"/>
              </a:rPr>
              <a:t>\</a:t>
            </a:r>
            <a:r>
              <a:rPr lang="en-US" altLang="zh-CN" dirty="0">
                <a:solidFill>
                  <a:schemeClr val="tx2"/>
                </a:solidFill>
                <a:ea typeface="仿宋_GB2312" pitchFamily="49" charset="-122"/>
              </a:rPr>
              <a:t>n</a:t>
            </a:r>
            <a:r>
              <a:rPr lang="en-US" altLang="zh-CN" b="1" dirty="0">
                <a:solidFill>
                  <a:schemeClr val="tx2"/>
                </a:solidFill>
                <a:ea typeface="仿宋_GB2312" pitchFamily="49" charset="-122"/>
              </a:rPr>
              <a:t>’;</a:t>
            </a:r>
            <a:endParaRPr lang="en-US" altLang="zh-CN" b="1" dirty="0">
              <a:solidFill>
                <a:schemeClr val="tx2"/>
              </a:solidFill>
              <a:ea typeface="仿宋_GB2312" pitchFamily="49" charset="-122"/>
            </a:endParaRPr>
          </a:p>
          <a:p>
            <a:pPr>
              <a:lnSpc>
                <a:spcPct val="90000"/>
              </a:lnSpc>
              <a:spcBef>
                <a:spcPct val="0"/>
              </a:spcBef>
              <a:buFontTx/>
              <a:buNone/>
            </a:pPr>
            <a:r>
              <a:rPr lang="en-US" altLang="zh-CN" b="1" dirty="0">
                <a:solidFill>
                  <a:schemeClr val="tx2"/>
                </a:solidFill>
                <a:ea typeface="仿宋_GB2312" pitchFamily="49" charset="-122"/>
              </a:rPr>
              <a:t> </a:t>
            </a:r>
            <a:r>
              <a:rPr lang="en-US" altLang="zh-CN" dirty="0">
                <a:solidFill>
                  <a:schemeClr val="tx2"/>
                </a:solidFill>
                <a:ea typeface="仿宋_GB2312" pitchFamily="49" charset="-122"/>
              </a:rPr>
              <a:t>        </a:t>
            </a:r>
            <a:r>
              <a:rPr lang="en-US" altLang="zh-CN" b="1" dirty="0">
                <a:solidFill>
                  <a:schemeClr val="tx2"/>
                </a:solidFill>
                <a:ea typeface="仿宋_GB2312" pitchFamily="49" charset="-122"/>
              </a:rPr>
              <a:t>return </a:t>
            </a:r>
            <a:r>
              <a:rPr lang="en-US" altLang="zh-CN" dirty="0">
                <a:solidFill>
                  <a:schemeClr val="tx2"/>
                </a:solidFill>
                <a:ea typeface="仿宋_GB2312" pitchFamily="49" charset="-122"/>
              </a:rPr>
              <a:t>0</a:t>
            </a:r>
            <a:r>
              <a:rPr lang="en-US" altLang="zh-CN" b="1" dirty="0">
                <a:solidFill>
                  <a:schemeClr val="tx2"/>
                </a:solidFill>
                <a:ea typeface="仿宋_GB2312" pitchFamily="49" charset="-122"/>
              </a:rPr>
              <a:t>;</a:t>
            </a:r>
            <a:endParaRPr lang="en-US" altLang="zh-CN" b="1" dirty="0">
              <a:solidFill>
                <a:schemeClr val="tx2"/>
              </a:solidFill>
              <a:ea typeface="仿宋_GB2312" pitchFamily="49" charset="-122"/>
            </a:endParaRPr>
          </a:p>
          <a:p>
            <a:pPr>
              <a:lnSpc>
                <a:spcPct val="90000"/>
              </a:lnSpc>
              <a:spcBef>
                <a:spcPct val="0"/>
              </a:spcBef>
              <a:buFontTx/>
              <a:buNone/>
            </a:pPr>
            <a:r>
              <a:rPr lang="en-US" altLang="zh-CN" b="1" dirty="0">
                <a:solidFill>
                  <a:schemeClr val="tx2"/>
                </a:solidFill>
                <a:ea typeface="仿宋_GB2312" pitchFamily="49" charset="-122"/>
              </a:rPr>
              <a:t>     }</a:t>
            </a:r>
            <a:endParaRPr lang="en-US" altLang="zh-CN" b="1" dirty="0">
              <a:solidFill>
                <a:schemeClr val="tx2"/>
              </a:solidFill>
              <a:ea typeface="仿宋_GB2312" pitchFamily="49" charset="-122"/>
            </a:endParaRPr>
          </a:p>
        </p:txBody>
      </p:sp>
      <p:sp>
        <p:nvSpPr>
          <p:cNvPr id="3" name="灯片编号占位符 2"/>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4387" name="Rectangle 1027"/>
          <p:cNvSpPr>
            <a:spLocks noGrp="1" noChangeArrowheads="1"/>
          </p:cNvSpPr>
          <p:nvPr>
            <p:ph type="body" idx="1"/>
          </p:nvPr>
        </p:nvSpPr>
        <p:spPr>
          <a:xfrm>
            <a:off x="457200" y="457200"/>
            <a:ext cx="8229600" cy="4114800"/>
          </a:xfrm>
        </p:spPr>
        <p:txBody>
          <a:bodyPr/>
          <a:lstStyle/>
          <a:p>
            <a:pPr algn="just">
              <a:buClr>
                <a:srgbClr val="FF6600"/>
              </a:buClr>
              <a:buSzPct val="50000"/>
              <a:buFont typeface="Wingdings" panose="05000000000000000000" pitchFamily="2" charset="2"/>
              <a:buChar char="n"/>
            </a:pPr>
            <a:r>
              <a:rPr lang="zh-CN" altLang="en-US" b="1" dirty="0">
                <a:ea typeface="仿宋_GB2312" pitchFamily="49" charset="-122"/>
              </a:rPr>
              <a:t>下面程序对用户输入的所有正数</a:t>
            </a:r>
            <a:r>
              <a:rPr lang="zh-CN" altLang="en-US" b="1" dirty="0" smtClean="0">
                <a:ea typeface="仿宋_GB2312" pitchFamily="49" charset="-122"/>
              </a:rPr>
              <a:t>求和，如果</a:t>
            </a:r>
            <a:r>
              <a:rPr lang="zh-CN" altLang="en-US" b="1" dirty="0">
                <a:ea typeface="仿宋_GB2312" pitchFamily="49" charset="-122"/>
              </a:rPr>
              <a:t>输入的是</a:t>
            </a:r>
            <a:r>
              <a:rPr lang="zh-CN" altLang="en-US" b="1" dirty="0" smtClean="0">
                <a:ea typeface="仿宋_GB2312" pitchFamily="49" charset="-122"/>
              </a:rPr>
              <a:t>负数，则</a:t>
            </a:r>
            <a:r>
              <a:rPr lang="zh-CN" altLang="en-US" b="1" dirty="0">
                <a:ea typeface="仿宋_GB2312" pitchFamily="49" charset="-122"/>
              </a:rPr>
              <a:t>忽略该数。</a:t>
            </a:r>
            <a:endParaRPr lang="zh-CN" altLang="en-US" b="1" dirty="0">
              <a:ea typeface="仿宋_GB2312" pitchFamily="49" charset="-122"/>
            </a:endParaRPr>
          </a:p>
          <a:p>
            <a:pPr>
              <a:buClr>
                <a:srgbClr val="FF6600"/>
              </a:buClr>
              <a:buSzPct val="50000"/>
              <a:buFont typeface="Wingdings" panose="05000000000000000000" pitchFamily="2" charset="2"/>
              <a:buChar char="n"/>
            </a:pPr>
            <a:endParaRPr lang="zh-CN" altLang="en-US" sz="1000" b="1" dirty="0">
              <a:ea typeface="仿宋_GB2312" pitchFamily="49" charset="-122"/>
            </a:endParaRPr>
          </a:p>
          <a:p>
            <a:pPr>
              <a:spcBef>
                <a:spcPct val="0"/>
              </a:spcBef>
              <a:buClr>
                <a:srgbClr val="FF6600"/>
              </a:buClr>
              <a:buSzPct val="50000"/>
              <a:buFont typeface="Wingdings" panose="05000000000000000000" pitchFamily="2" charset="2"/>
              <a:buNone/>
            </a:pPr>
            <a:r>
              <a:rPr lang="zh-CN" altLang="en-US" dirty="0">
                <a:ea typeface="仿宋_GB2312" pitchFamily="49" charset="-122"/>
              </a:rPr>
              <a:t>       </a:t>
            </a:r>
            <a:r>
              <a:rPr lang="en-US" altLang="zh-CN" b="1" dirty="0" err="1">
                <a:solidFill>
                  <a:schemeClr val="tx2"/>
                </a:solidFill>
                <a:ea typeface="仿宋_GB2312" pitchFamily="49" charset="-122"/>
              </a:rPr>
              <a:t>int</a:t>
            </a:r>
            <a:r>
              <a:rPr lang="en-US" altLang="zh-CN" dirty="0">
                <a:solidFill>
                  <a:schemeClr val="tx2"/>
                </a:solidFill>
                <a:ea typeface="仿宋_GB2312" pitchFamily="49" charset="-122"/>
              </a:rPr>
              <a:t> </a:t>
            </a:r>
            <a:r>
              <a:rPr lang="en-US" altLang="zh-CN" dirty="0" smtClean="0">
                <a:solidFill>
                  <a:schemeClr val="tx2"/>
                </a:solidFill>
                <a:ea typeface="仿宋_GB2312" pitchFamily="49" charset="-122"/>
              </a:rPr>
              <a:t>sum</a:t>
            </a:r>
            <a:r>
              <a:rPr lang="en-US" altLang="zh-CN" b="1" dirty="0" smtClean="0">
                <a:solidFill>
                  <a:schemeClr val="tx2"/>
                </a:solidFill>
                <a:ea typeface="仿宋_GB2312" pitchFamily="49" charset="-122"/>
              </a:rPr>
              <a:t>=</a:t>
            </a:r>
            <a:r>
              <a:rPr lang="en-US" altLang="zh-CN" dirty="0" smtClean="0">
                <a:solidFill>
                  <a:schemeClr val="tx2"/>
                </a:solidFill>
                <a:ea typeface="仿宋_GB2312" pitchFamily="49" charset="-122"/>
              </a:rPr>
              <a:t>0</a:t>
            </a:r>
            <a:r>
              <a:rPr lang="en-US" altLang="zh-CN" b="1" dirty="0">
                <a:solidFill>
                  <a:schemeClr val="tx2"/>
                </a:solidFill>
                <a:ea typeface="仿宋_GB2312" pitchFamily="49" charset="-122"/>
              </a:rPr>
              <a:t>;  </a:t>
            </a:r>
            <a:r>
              <a:rPr lang="en-US" altLang="zh-CN" b="1" dirty="0" err="1">
                <a:solidFill>
                  <a:schemeClr val="tx2"/>
                </a:solidFill>
                <a:ea typeface="仿宋_GB2312" pitchFamily="49" charset="-122"/>
              </a:rPr>
              <a:t>int</a:t>
            </a:r>
            <a:r>
              <a:rPr lang="en-US" altLang="zh-CN" dirty="0">
                <a:solidFill>
                  <a:schemeClr val="tx2"/>
                </a:solidFill>
                <a:ea typeface="仿宋_GB2312" pitchFamily="49" charset="-122"/>
              </a:rPr>
              <a:t> </a:t>
            </a:r>
            <a:r>
              <a:rPr lang="en-US" altLang="zh-CN" dirty="0" err="1" smtClean="0">
                <a:solidFill>
                  <a:schemeClr val="tx2"/>
                </a:solidFill>
                <a:ea typeface="仿宋_GB2312" pitchFamily="49" charset="-122"/>
              </a:rPr>
              <a:t>iVal</a:t>
            </a:r>
            <a:r>
              <a:rPr lang="en-US" altLang="zh-CN" b="1" dirty="0" smtClean="0">
                <a:solidFill>
                  <a:schemeClr val="tx2"/>
                </a:solidFill>
                <a:ea typeface="仿宋_GB2312" pitchFamily="49" charset="-122"/>
              </a:rPr>
              <a:t>=</a:t>
            </a:r>
            <a:r>
              <a:rPr lang="en-US" altLang="zh-CN" dirty="0" smtClean="0">
                <a:solidFill>
                  <a:schemeClr val="tx2"/>
                </a:solidFill>
                <a:ea typeface="仿宋_GB2312" pitchFamily="49" charset="-122"/>
              </a:rPr>
              <a:t>1</a:t>
            </a:r>
            <a:r>
              <a:rPr lang="en-US" altLang="zh-CN" b="1" dirty="0">
                <a:solidFill>
                  <a:schemeClr val="tx2"/>
                </a:solidFill>
                <a:ea typeface="仿宋_GB2312" pitchFamily="49" charset="-122"/>
              </a:rPr>
              <a:t>;</a:t>
            </a:r>
            <a:endParaRPr lang="en-US" altLang="zh-CN" b="1" dirty="0">
              <a:solidFill>
                <a:schemeClr val="tx2"/>
              </a:solidFill>
              <a:ea typeface="仿宋_GB2312" pitchFamily="49" charset="-122"/>
            </a:endParaRPr>
          </a:p>
          <a:p>
            <a:pPr>
              <a:spcBef>
                <a:spcPct val="0"/>
              </a:spcBef>
              <a:buClr>
                <a:srgbClr val="FF6600"/>
              </a:buClr>
              <a:buSzPct val="50000"/>
              <a:buFont typeface="Wingdings" panose="05000000000000000000" pitchFamily="2" charset="2"/>
              <a:buNone/>
            </a:pPr>
            <a:r>
              <a:rPr lang="en-US" altLang="zh-CN" b="1" dirty="0">
                <a:solidFill>
                  <a:schemeClr val="tx2"/>
                </a:solidFill>
                <a:ea typeface="仿宋_GB2312" pitchFamily="49" charset="-122"/>
              </a:rPr>
              <a:t>       while</a:t>
            </a:r>
            <a:r>
              <a:rPr lang="en-US" altLang="zh-CN" dirty="0">
                <a:solidFill>
                  <a:schemeClr val="tx2"/>
                </a:solidFill>
                <a:ea typeface="仿宋_GB2312" pitchFamily="49" charset="-122"/>
              </a:rPr>
              <a:t> </a:t>
            </a:r>
            <a:r>
              <a:rPr lang="en-US" altLang="zh-CN" b="1" dirty="0" smtClean="0">
                <a:solidFill>
                  <a:schemeClr val="tx2"/>
                </a:solidFill>
                <a:ea typeface="仿宋_GB2312" pitchFamily="49" charset="-122"/>
              </a:rPr>
              <a:t>(</a:t>
            </a:r>
            <a:r>
              <a:rPr lang="en-US" altLang="zh-CN" dirty="0" err="1" smtClean="0">
                <a:solidFill>
                  <a:schemeClr val="tx2"/>
                </a:solidFill>
                <a:ea typeface="仿宋_GB2312" pitchFamily="49" charset="-122"/>
              </a:rPr>
              <a:t>iVal</a:t>
            </a:r>
            <a:r>
              <a:rPr lang="en-US" altLang="zh-CN" b="1" dirty="0" smtClean="0">
                <a:solidFill>
                  <a:schemeClr val="tx2"/>
                </a:solidFill>
                <a:ea typeface="仿宋_GB2312" pitchFamily="49" charset="-122"/>
              </a:rPr>
              <a:t>!=</a:t>
            </a:r>
            <a:r>
              <a:rPr lang="en-US" altLang="zh-CN" dirty="0" smtClean="0">
                <a:solidFill>
                  <a:schemeClr val="tx2"/>
                </a:solidFill>
                <a:ea typeface="仿宋_GB2312" pitchFamily="49" charset="-122"/>
              </a:rPr>
              <a:t>0</a:t>
            </a:r>
            <a:r>
              <a:rPr lang="en-US" altLang="zh-CN" b="1" dirty="0">
                <a:solidFill>
                  <a:schemeClr val="tx2"/>
                </a:solidFill>
                <a:ea typeface="仿宋_GB2312" pitchFamily="49" charset="-122"/>
              </a:rPr>
              <a:t>)</a:t>
            </a:r>
            <a:r>
              <a:rPr lang="en-US" altLang="zh-CN" dirty="0">
                <a:solidFill>
                  <a:schemeClr val="tx2"/>
                </a:solidFill>
                <a:ea typeface="仿宋_GB2312" pitchFamily="49" charset="-122"/>
              </a:rPr>
              <a:t> </a:t>
            </a:r>
            <a:r>
              <a:rPr lang="zh-CN" altLang="en-US" dirty="0" smtClean="0">
                <a:solidFill>
                  <a:schemeClr val="tx2"/>
                </a:solidFill>
                <a:ea typeface="仿宋_GB2312" pitchFamily="49" charset="-122"/>
              </a:rPr>
              <a:t> </a:t>
            </a:r>
            <a:r>
              <a:rPr lang="en-US" altLang="zh-CN" b="1" dirty="0" smtClean="0">
                <a:solidFill>
                  <a:schemeClr val="tx2"/>
                </a:solidFill>
                <a:ea typeface="仿宋_GB2312" pitchFamily="49" charset="-122"/>
              </a:rPr>
              <a:t>{</a:t>
            </a:r>
            <a:endParaRPr lang="en-US" altLang="zh-CN" b="1" dirty="0">
              <a:solidFill>
                <a:schemeClr val="tx2"/>
              </a:solidFill>
              <a:ea typeface="仿宋_GB2312" pitchFamily="49" charset="-122"/>
            </a:endParaRPr>
          </a:p>
          <a:p>
            <a:pPr>
              <a:spcBef>
                <a:spcPct val="0"/>
              </a:spcBef>
              <a:buClr>
                <a:srgbClr val="FF6600"/>
              </a:buClr>
              <a:buSzPct val="50000"/>
              <a:buFont typeface="Wingdings" panose="05000000000000000000" pitchFamily="2" charset="2"/>
              <a:buNone/>
            </a:pPr>
            <a:r>
              <a:rPr lang="en-US" altLang="zh-CN" b="1" dirty="0">
                <a:solidFill>
                  <a:schemeClr val="tx2"/>
                </a:solidFill>
                <a:ea typeface="仿宋_GB2312" pitchFamily="49" charset="-122"/>
              </a:rPr>
              <a:t> </a:t>
            </a:r>
            <a:r>
              <a:rPr lang="en-US" altLang="zh-CN" dirty="0">
                <a:solidFill>
                  <a:schemeClr val="tx2"/>
                </a:solidFill>
                <a:ea typeface="仿宋_GB2312" pitchFamily="49" charset="-122"/>
              </a:rPr>
              <a:t>           </a:t>
            </a:r>
            <a:r>
              <a:rPr lang="en-US" altLang="zh-CN" b="1" dirty="0" err="1" smtClean="0">
                <a:solidFill>
                  <a:schemeClr val="tx2"/>
                </a:solidFill>
                <a:ea typeface="仿宋_GB2312" pitchFamily="49" charset="-122"/>
              </a:rPr>
              <a:t>cout</a:t>
            </a:r>
            <a:r>
              <a:rPr lang="en-US" altLang="zh-CN" b="1" dirty="0" smtClean="0">
                <a:solidFill>
                  <a:schemeClr val="tx2"/>
                </a:solidFill>
                <a:ea typeface="仿宋_GB2312" pitchFamily="49" charset="-122"/>
              </a:rPr>
              <a:t>&lt;&lt;“</a:t>
            </a:r>
            <a:r>
              <a:rPr lang="zh-CN" altLang="en-US" dirty="0" smtClean="0">
                <a:solidFill>
                  <a:schemeClr val="tx2"/>
                </a:solidFill>
                <a:ea typeface="隶书" panose="02010509060101010101" charset="-122"/>
              </a:rPr>
              <a:t>请</a:t>
            </a:r>
            <a:r>
              <a:rPr lang="zh-CN" altLang="en-US" dirty="0">
                <a:solidFill>
                  <a:schemeClr val="tx2"/>
                </a:solidFill>
                <a:ea typeface="隶书" panose="02010509060101010101" charset="-122"/>
              </a:rPr>
              <a:t>输入一个整数或</a:t>
            </a:r>
            <a:r>
              <a:rPr lang="en-US" altLang="zh-CN" dirty="0">
                <a:solidFill>
                  <a:schemeClr val="tx2"/>
                </a:solidFill>
                <a:ea typeface="仿宋_GB2312" pitchFamily="49" charset="-122"/>
              </a:rPr>
              <a:t>0</a:t>
            </a:r>
            <a:r>
              <a:rPr lang="en-US" altLang="zh-CN" dirty="0" smtClean="0">
                <a:solidFill>
                  <a:schemeClr val="tx2"/>
                </a:solidFill>
                <a:ea typeface="仿宋_GB2312" pitchFamily="49" charset="-122"/>
              </a:rPr>
              <a:t>:</a:t>
            </a:r>
            <a:r>
              <a:rPr lang="en-US" altLang="zh-CN" b="1" dirty="0" smtClean="0">
                <a:solidFill>
                  <a:schemeClr val="tx2"/>
                </a:solidFill>
                <a:ea typeface="仿宋_GB2312" pitchFamily="49" charset="-122"/>
              </a:rPr>
              <a:t>”;</a:t>
            </a:r>
            <a:endParaRPr lang="en-US" altLang="zh-CN" b="1" dirty="0">
              <a:solidFill>
                <a:schemeClr val="tx2"/>
              </a:solidFill>
              <a:ea typeface="仿宋_GB2312" pitchFamily="49" charset="-122"/>
            </a:endParaRPr>
          </a:p>
          <a:p>
            <a:pPr>
              <a:spcBef>
                <a:spcPct val="0"/>
              </a:spcBef>
              <a:buClr>
                <a:srgbClr val="FF6600"/>
              </a:buClr>
              <a:buSzPct val="50000"/>
              <a:buFont typeface="Wingdings" panose="05000000000000000000" pitchFamily="2" charset="2"/>
              <a:buNone/>
            </a:pPr>
            <a:r>
              <a:rPr lang="en-US" altLang="zh-CN" b="1" dirty="0">
                <a:solidFill>
                  <a:schemeClr val="tx2"/>
                </a:solidFill>
                <a:ea typeface="仿宋_GB2312" pitchFamily="49" charset="-122"/>
              </a:rPr>
              <a:t> </a:t>
            </a:r>
            <a:r>
              <a:rPr lang="en-US" altLang="zh-CN" dirty="0">
                <a:solidFill>
                  <a:schemeClr val="tx2"/>
                </a:solidFill>
                <a:ea typeface="仿宋_GB2312" pitchFamily="49" charset="-122"/>
              </a:rPr>
              <a:t>           </a:t>
            </a:r>
            <a:r>
              <a:rPr lang="en-US" altLang="zh-CN" b="1" dirty="0" err="1" smtClean="0">
                <a:solidFill>
                  <a:schemeClr val="tx2"/>
                </a:solidFill>
                <a:ea typeface="仿宋_GB2312" pitchFamily="49" charset="-122"/>
              </a:rPr>
              <a:t>cin</a:t>
            </a:r>
            <a:r>
              <a:rPr lang="en-US" altLang="zh-CN" b="1" dirty="0" smtClean="0">
                <a:solidFill>
                  <a:schemeClr val="tx2"/>
                </a:solidFill>
                <a:ea typeface="仿宋_GB2312" pitchFamily="49" charset="-122"/>
              </a:rPr>
              <a:t>&gt;&gt;</a:t>
            </a:r>
            <a:r>
              <a:rPr lang="en-US" altLang="zh-CN" dirty="0" err="1" smtClean="0">
                <a:solidFill>
                  <a:schemeClr val="tx2"/>
                </a:solidFill>
                <a:ea typeface="仿宋_GB2312" pitchFamily="49" charset="-122"/>
              </a:rPr>
              <a:t>iVal</a:t>
            </a:r>
            <a:r>
              <a:rPr lang="en-US" altLang="zh-CN" b="1" dirty="0">
                <a:solidFill>
                  <a:schemeClr val="tx2"/>
                </a:solidFill>
                <a:ea typeface="仿宋_GB2312" pitchFamily="49" charset="-122"/>
              </a:rPr>
              <a:t>;</a:t>
            </a:r>
            <a:endParaRPr lang="en-US" altLang="zh-CN" b="1" dirty="0">
              <a:solidFill>
                <a:schemeClr val="tx2"/>
              </a:solidFill>
              <a:ea typeface="仿宋_GB2312" pitchFamily="49" charset="-122"/>
            </a:endParaRPr>
          </a:p>
          <a:p>
            <a:pPr>
              <a:spcBef>
                <a:spcPct val="0"/>
              </a:spcBef>
              <a:buClr>
                <a:srgbClr val="FF6600"/>
              </a:buClr>
              <a:buSzPct val="50000"/>
              <a:buFont typeface="Wingdings" panose="05000000000000000000" pitchFamily="2" charset="2"/>
              <a:buNone/>
            </a:pPr>
            <a:r>
              <a:rPr lang="en-US" altLang="zh-CN" b="1" dirty="0">
                <a:solidFill>
                  <a:schemeClr val="tx2"/>
                </a:solidFill>
                <a:ea typeface="仿宋_GB2312" pitchFamily="49" charset="-122"/>
              </a:rPr>
              <a:t> </a:t>
            </a:r>
            <a:r>
              <a:rPr lang="en-US" altLang="zh-CN" dirty="0">
                <a:solidFill>
                  <a:schemeClr val="tx2"/>
                </a:solidFill>
                <a:ea typeface="仿宋_GB2312" pitchFamily="49" charset="-122"/>
              </a:rPr>
              <a:t>           </a:t>
            </a:r>
            <a:r>
              <a:rPr lang="en-US" altLang="zh-CN" b="1" dirty="0">
                <a:solidFill>
                  <a:schemeClr val="tx2"/>
                </a:solidFill>
                <a:ea typeface="仿宋_GB2312" pitchFamily="49" charset="-122"/>
              </a:rPr>
              <a:t>if</a:t>
            </a:r>
            <a:r>
              <a:rPr lang="en-US" altLang="zh-CN" dirty="0">
                <a:solidFill>
                  <a:schemeClr val="tx2"/>
                </a:solidFill>
                <a:ea typeface="仿宋_GB2312" pitchFamily="49" charset="-122"/>
              </a:rPr>
              <a:t> </a:t>
            </a:r>
            <a:r>
              <a:rPr lang="en-US" altLang="zh-CN" b="1" dirty="0" smtClean="0">
                <a:solidFill>
                  <a:schemeClr val="tx2"/>
                </a:solidFill>
                <a:ea typeface="仿宋_GB2312" pitchFamily="49" charset="-122"/>
              </a:rPr>
              <a:t>(</a:t>
            </a:r>
            <a:r>
              <a:rPr lang="en-US" altLang="zh-CN" dirty="0" err="1" smtClean="0">
                <a:solidFill>
                  <a:schemeClr val="tx2"/>
                </a:solidFill>
                <a:ea typeface="仿宋_GB2312" pitchFamily="49" charset="-122"/>
              </a:rPr>
              <a:t>iVal</a:t>
            </a:r>
            <a:r>
              <a:rPr lang="en-US" altLang="zh-CN" b="1" dirty="0" smtClean="0">
                <a:solidFill>
                  <a:schemeClr val="tx2"/>
                </a:solidFill>
                <a:ea typeface="仿宋_GB2312" pitchFamily="49" charset="-122"/>
              </a:rPr>
              <a:t>&lt;</a:t>
            </a:r>
            <a:r>
              <a:rPr lang="en-US" altLang="zh-CN" dirty="0" smtClean="0">
                <a:solidFill>
                  <a:schemeClr val="tx2"/>
                </a:solidFill>
                <a:ea typeface="仿宋_GB2312" pitchFamily="49" charset="-122"/>
              </a:rPr>
              <a:t>0</a:t>
            </a:r>
            <a:r>
              <a:rPr lang="en-US" altLang="zh-CN" b="1" dirty="0" smtClean="0">
                <a:solidFill>
                  <a:schemeClr val="tx2"/>
                </a:solidFill>
                <a:ea typeface="仿宋_GB2312" pitchFamily="49" charset="-122"/>
              </a:rPr>
              <a:t>)</a:t>
            </a:r>
            <a:r>
              <a:rPr lang="en-US" altLang="zh-CN" dirty="0" smtClean="0">
                <a:solidFill>
                  <a:schemeClr val="tx2"/>
                </a:solidFill>
                <a:ea typeface="仿宋_GB2312" pitchFamily="49" charset="-122"/>
              </a:rPr>
              <a:t>  </a:t>
            </a:r>
            <a:r>
              <a:rPr lang="en-US" altLang="zh-CN" b="1" dirty="0" smtClean="0">
                <a:solidFill>
                  <a:schemeClr val="tx2"/>
                </a:solidFill>
                <a:ea typeface="仿宋_GB2312" pitchFamily="49" charset="-122"/>
              </a:rPr>
              <a:t>continue</a:t>
            </a:r>
            <a:r>
              <a:rPr lang="en-US" altLang="zh-CN" b="1" dirty="0">
                <a:solidFill>
                  <a:schemeClr val="tx2"/>
                </a:solidFill>
                <a:ea typeface="仿宋_GB2312" pitchFamily="49" charset="-122"/>
              </a:rPr>
              <a:t>;</a:t>
            </a:r>
            <a:endParaRPr lang="en-US" altLang="zh-CN" b="1" dirty="0">
              <a:solidFill>
                <a:schemeClr val="tx2"/>
              </a:solidFill>
              <a:ea typeface="仿宋_GB2312" pitchFamily="49" charset="-122"/>
            </a:endParaRPr>
          </a:p>
          <a:p>
            <a:pPr>
              <a:spcBef>
                <a:spcPct val="0"/>
              </a:spcBef>
              <a:buClr>
                <a:srgbClr val="FF6600"/>
              </a:buClr>
              <a:buSzPct val="50000"/>
              <a:buFont typeface="Wingdings" panose="05000000000000000000" pitchFamily="2" charset="2"/>
              <a:buNone/>
            </a:pPr>
            <a:r>
              <a:rPr lang="en-US" altLang="zh-CN" b="1" dirty="0">
                <a:solidFill>
                  <a:schemeClr val="tx2"/>
                </a:solidFill>
                <a:ea typeface="仿宋_GB2312" pitchFamily="49" charset="-122"/>
              </a:rPr>
              <a:t> </a:t>
            </a:r>
            <a:r>
              <a:rPr lang="en-US" altLang="zh-CN" dirty="0">
                <a:solidFill>
                  <a:schemeClr val="tx2"/>
                </a:solidFill>
                <a:ea typeface="仿宋_GB2312" pitchFamily="49" charset="-122"/>
              </a:rPr>
              <a:t>           </a:t>
            </a:r>
            <a:r>
              <a:rPr lang="en-US" altLang="zh-CN" dirty="0" smtClean="0">
                <a:solidFill>
                  <a:schemeClr val="tx2"/>
                </a:solidFill>
                <a:ea typeface="仿宋_GB2312" pitchFamily="49" charset="-122"/>
              </a:rPr>
              <a:t>sum</a:t>
            </a:r>
            <a:r>
              <a:rPr lang="en-US" altLang="zh-CN" b="1" dirty="0" smtClean="0">
                <a:solidFill>
                  <a:schemeClr val="tx2"/>
                </a:solidFill>
                <a:ea typeface="仿宋_GB2312" pitchFamily="49" charset="-122"/>
              </a:rPr>
              <a:t>+=</a:t>
            </a:r>
            <a:r>
              <a:rPr lang="en-US" altLang="zh-CN" dirty="0" err="1" smtClean="0">
                <a:solidFill>
                  <a:schemeClr val="tx2"/>
                </a:solidFill>
                <a:ea typeface="仿宋_GB2312" pitchFamily="49" charset="-122"/>
              </a:rPr>
              <a:t>iVal</a:t>
            </a:r>
            <a:r>
              <a:rPr lang="en-US" altLang="zh-CN" b="1" dirty="0">
                <a:solidFill>
                  <a:schemeClr val="tx2"/>
                </a:solidFill>
                <a:ea typeface="仿宋_GB2312" pitchFamily="49" charset="-122"/>
              </a:rPr>
              <a:t>;</a:t>
            </a:r>
            <a:endParaRPr lang="en-US" altLang="zh-CN" b="1" dirty="0">
              <a:solidFill>
                <a:schemeClr val="tx2"/>
              </a:solidFill>
              <a:ea typeface="仿宋_GB2312" pitchFamily="49" charset="-122"/>
            </a:endParaRPr>
          </a:p>
          <a:p>
            <a:pPr>
              <a:spcBef>
                <a:spcPct val="0"/>
              </a:spcBef>
              <a:buClr>
                <a:srgbClr val="FF6600"/>
              </a:buClr>
              <a:buSzPct val="50000"/>
              <a:buFont typeface="Wingdings" panose="05000000000000000000" pitchFamily="2" charset="2"/>
              <a:buNone/>
            </a:pPr>
            <a:r>
              <a:rPr lang="en-US" altLang="zh-CN" b="1" dirty="0">
                <a:solidFill>
                  <a:schemeClr val="tx2"/>
                </a:solidFill>
                <a:ea typeface="仿宋_GB2312" pitchFamily="49" charset="-122"/>
              </a:rPr>
              <a:t>       } </a:t>
            </a:r>
            <a:endParaRPr lang="en-US" altLang="zh-CN" b="1" dirty="0">
              <a:solidFill>
                <a:schemeClr val="tx2"/>
              </a:solidFill>
              <a:ea typeface="仿宋_GB2312" pitchFamily="49" charset="-122"/>
            </a:endParaRPr>
          </a:p>
          <a:p>
            <a:pPr>
              <a:spcBef>
                <a:spcPct val="0"/>
              </a:spcBef>
              <a:buClr>
                <a:srgbClr val="FF6600"/>
              </a:buClr>
              <a:buSzPct val="50000"/>
              <a:buFont typeface="Wingdings" panose="05000000000000000000" pitchFamily="2" charset="2"/>
              <a:buNone/>
            </a:pPr>
            <a:r>
              <a:rPr lang="en-US" altLang="zh-CN" b="1" dirty="0">
                <a:solidFill>
                  <a:schemeClr val="tx2"/>
                </a:solidFill>
                <a:ea typeface="仿宋_GB2312" pitchFamily="49" charset="-122"/>
              </a:rPr>
              <a:t>       </a:t>
            </a:r>
            <a:r>
              <a:rPr lang="en-US" altLang="zh-CN" b="1" dirty="0" err="1" smtClean="0">
                <a:solidFill>
                  <a:schemeClr val="tx2"/>
                </a:solidFill>
                <a:ea typeface="仿宋_GB2312" pitchFamily="49" charset="-122"/>
              </a:rPr>
              <a:t>cout</a:t>
            </a:r>
            <a:r>
              <a:rPr lang="en-US" altLang="zh-CN" b="1" dirty="0" smtClean="0">
                <a:solidFill>
                  <a:schemeClr val="tx2"/>
                </a:solidFill>
                <a:ea typeface="仿宋_GB2312" pitchFamily="49" charset="-122"/>
              </a:rPr>
              <a:t>&lt;&lt;“</a:t>
            </a:r>
            <a:r>
              <a:rPr lang="en-US" altLang="zh-CN" dirty="0">
                <a:solidFill>
                  <a:schemeClr val="tx2"/>
                </a:solidFill>
                <a:ea typeface="仿宋_GB2312" pitchFamily="49" charset="-122"/>
              </a:rPr>
              <a:t>The sum</a:t>
            </a:r>
            <a:r>
              <a:rPr lang="en-US" altLang="zh-CN" b="1" dirty="0">
                <a:solidFill>
                  <a:schemeClr val="tx2"/>
                </a:solidFill>
                <a:ea typeface="仿宋_GB2312" pitchFamily="49" charset="-122"/>
              </a:rPr>
              <a:t>:</a:t>
            </a:r>
            <a:r>
              <a:rPr lang="en-US" altLang="zh-CN" dirty="0">
                <a:solidFill>
                  <a:schemeClr val="tx2"/>
                </a:solidFill>
                <a:ea typeface="仿宋_GB2312" pitchFamily="49" charset="-122"/>
              </a:rPr>
              <a:t> </a:t>
            </a:r>
            <a:r>
              <a:rPr lang="en-US" altLang="zh-CN" b="1" dirty="0" smtClean="0">
                <a:solidFill>
                  <a:schemeClr val="tx2"/>
                </a:solidFill>
                <a:ea typeface="仿宋_GB2312" pitchFamily="49" charset="-122"/>
              </a:rPr>
              <a:t>”&lt;&lt;</a:t>
            </a:r>
            <a:r>
              <a:rPr lang="en-US" altLang="zh-CN" dirty="0" smtClean="0">
                <a:solidFill>
                  <a:schemeClr val="tx2"/>
                </a:solidFill>
                <a:ea typeface="仿宋_GB2312" pitchFamily="49" charset="-122"/>
              </a:rPr>
              <a:t>sum</a:t>
            </a:r>
            <a:r>
              <a:rPr lang="en-US" altLang="zh-CN" b="1" dirty="0" smtClean="0">
                <a:solidFill>
                  <a:schemeClr val="tx2"/>
                </a:solidFill>
                <a:ea typeface="仿宋_GB2312" pitchFamily="49" charset="-122"/>
              </a:rPr>
              <a:t>&lt;&lt;‘</a:t>
            </a:r>
            <a:r>
              <a:rPr lang="en-US" altLang="zh-CN" dirty="0" smtClean="0">
                <a:solidFill>
                  <a:schemeClr val="tx2"/>
                </a:solidFill>
                <a:ea typeface="仿宋_GB2312" pitchFamily="49" charset="-122"/>
              </a:rPr>
              <a:t>\</a:t>
            </a:r>
            <a:r>
              <a:rPr lang="en-US" altLang="zh-CN" dirty="0">
                <a:solidFill>
                  <a:schemeClr val="tx2"/>
                </a:solidFill>
                <a:ea typeface="仿宋_GB2312" pitchFamily="49" charset="-122"/>
              </a:rPr>
              <a:t>n</a:t>
            </a:r>
            <a:r>
              <a:rPr lang="en-US" altLang="zh-CN" b="1" dirty="0">
                <a:solidFill>
                  <a:schemeClr val="tx2"/>
                </a:solidFill>
                <a:ea typeface="仿宋_GB2312" pitchFamily="49" charset="-122"/>
              </a:rPr>
              <a:t>’;</a:t>
            </a:r>
            <a:endParaRPr lang="en-US" altLang="zh-CN" b="1" dirty="0">
              <a:solidFill>
                <a:schemeClr val="tx2"/>
              </a:solidFill>
              <a:ea typeface="仿宋_GB2312" pitchFamily="49" charset="-122"/>
            </a:endParaRPr>
          </a:p>
        </p:txBody>
      </p:sp>
      <p:sp>
        <p:nvSpPr>
          <p:cNvPr id="4" name="灯片编号占位符 3"/>
          <p:cNvSpPr>
            <a:spLocks noGrp="1"/>
          </p:cNvSpPr>
          <p:nvPr>
            <p:ph type="sldNum" sz="quarter" idx="12"/>
          </p:nvPr>
        </p:nvSpPr>
        <p:spPr>
          <a:xfrm>
            <a:off x="7020272" y="6237312"/>
            <a:ext cx="1905000" cy="457200"/>
          </a:xfrm>
        </p:spPr>
        <p:txBody>
          <a:bodyPr/>
          <a:lstStyle/>
          <a:p>
            <a:fld id="{F1A0F906-64C0-4102-B7A4-08B0735D9B13}" type="slidenum">
              <a:rPr lang="en-US" altLang="zh-CN" smtClean="0"/>
            </a:fld>
            <a:endParaRPr lang="en-US" altLang="zh-CN" dirty="0"/>
          </a:p>
        </p:txBody>
      </p:sp>
      <p:sp>
        <p:nvSpPr>
          <p:cNvPr id="5" name="AutoShape 5">
            <a:hlinkClick r:id="rId1" action="ppaction://hlinksldjump" highlightClick="1"/>
          </p:cNvPr>
          <p:cNvSpPr>
            <a:spLocks noChangeArrowheads="1"/>
          </p:cNvSpPr>
          <p:nvPr/>
        </p:nvSpPr>
        <p:spPr bwMode="auto">
          <a:xfrm>
            <a:off x="8534400" y="6324600"/>
            <a:ext cx="357188" cy="357188"/>
          </a:xfrm>
          <a:prstGeom prst="actionButtonHome">
            <a:avLst/>
          </a:prstGeom>
          <a:solidFill>
            <a:schemeClr val="accent1"/>
          </a:solidFill>
          <a:ln w="9525">
            <a:solidFill>
              <a:srgbClr val="008080"/>
            </a:solidFill>
            <a:miter lim="800000"/>
          </a:ln>
          <a:effectLst/>
        </p:spPr>
        <p:txBody>
          <a:bodyPr wrap="none" lIns="113731" tIns="56866" rIns="113731" bIns="56866" anchor="ctr"/>
          <a:lstStyle/>
          <a:p>
            <a:endParaRPr lang="zh-CN" altLang="en-US"/>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a:xfrm>
            <a:off x="685800" y="381000"/>
            <a:ext cx="7772400" cy="685800"/>
          </a:xfrm>
        </p:spPr>
        <p:txBody>
          <a:bodyPr/>
          <a:lstStyle/>
          <a:p>
            <a:r>
              <a:rPr lang="en-US" altLang="zh-CN" sz="4000" b="1" dirty="0">
                <a:effectLst>
                  <a:outerShdw blurRad="38100" dist="38100" dir="2700000" algn="tl">
                    <a:srgbClr val="000000">
                      <a:alpha val="43137"/>
                    </a:srgbClr>
                  </a:outerShdw>
                </a:effectLst>
                <a:latin typeface="+mn-lt"/>
                <a:ea typeface="黑体" panose="02010609060101010101" pitchFamily="2" charset="-122"/>
              </a:rPr>
              <a:t>C++</a:t>
            </a:r>
            <a:r>
              <a:rPr lang="zh-CN" altLang="en-US" sz="4000" b="1" dirty="0">
                <a:effectLst>
                  <a:outerShdw blurRad="38100" dist="38100" dir="2700000" algn="tl">
                    <a:srgbClr val="000000">
                      <a:alpha val="43137"/>
                    </a:srgbClr>
                  </a:outerShdw>
                </a:effectLst>
                <a:latin typeface="+mn-lt"/>
                <a:ea typeface="楷体_GB2312" pitchFamily="49" charset="-122"/>
              </a:rPr>
              <a:t>的类</a:t>
            </a:r>
            <a:endParaRPr lang="zh-CN" altLang="en-US" b="1" dirty="0">
              <a:solidFill>
                <a:schemeClr val="tx1"/>
              </a:solidFill>
              <a:effectLst>
                <a:outerShdw blurRad="38100" dist="38100" dir="2700000" algn="tl">
                  <a:srgbClr val="000000">
                    <a:alpha val="43137"/>
                  </a:srgbClr>
                </a:outerShdw>
              </a:effectLst>
              <a:latin typeface="+mn-lt"/>
            </a:endParaRPr>
          </a:p>
        </p:txBody>
      </p:sp>
      <p:sp>
        <p:nvSpPr>
          <p:cNvPr id="535555" name="Rectangle 3"/>
          <p:cNvSpPr>
            <a:spLocks noGrp="1" noChangeArrowheads="1"/>
          </p:cNvSpPr>
          <p:nvPr>
            <p:ph type="body" idx="1"/>
          </p:nvPr>
        </p:nvSpPr>
        <p:spPr>
          <a:xfrm>
            <a:off x="609600" y="1143000"/>
            <a:ext cx="8001000" cy="5105400"/>
          </a:xfrm>
        </p:spPr>
        <p:txBody>
          <a:bodyPr/>
          <a:lstStyle/>
          <a:p>
            <a:pPr algn="just">
              <a:spcBef>
                <a:spcPct val="10000"/>
              </a:spcBef>
              <a:buClr>
                <a:srgbClr val="FF6600"/>
              </a:buClr>
              <a:buSzPct val="50000"/>
              <a:buFont typeface="Wingdings" panose="05000000000000000000" pitchFamily="2" charset="2"/>
              <a:buChar char="n"/>
            </a:pPr>
            <a:r>
              <a:rPr lang="en-US" altLang="zh-CN" b="1" dirty="0">
                <a:ea typeface="仿宋_GB2312" pitchFamily="49" charset="-122"/>
              </a:rPr>
              <a:t>C++</a:t>
            </a:r>
            <a:r>
              <a:rPr lang="zh-CN" altLang="en-US" b="1" dirty="0">
                <a:ea typeface="仿宋_GB2312" pitchFamily="49" charset="-122"/>
              </a:rPr>
              <a:t>的核心部分是类的定义。</a:t>
            </a:r>
            <a:r>
              <a:rPr lang="zh-CN" altLang="en-US" b="1" dirty="0">
                <a:solidFill>
                  <a:srgbClr val="CC0000"/>
                </a:solidFill>
                <a:ea typeface="仿宋_GB2312" pitchFamily="49" charset="-122"/>
              </a:rPr>
              <a:t>类定义体现了抽象数据类型的思想</a:t>
            </a:r>
            <a:r>
              <a:rPr lang="zh-CN" altLang="en-US" b="1" dirty="0">
                <a:ea typeface="仿宋_GB2312" pitchFamily="49" charset="-122"/>
              </a:rPr>
              <a:t>。为达到信息隐蔽的原则。规定对类的成员有三级存取：</a:t>
            </a:r>
            <a:endParaRPr lang="zh-CN" altLang="en-US" b="1" dirty="0">
              <a:ea typeface="仿宋_GB2312" pitchFamily="49" charset="-122"/>
            </a:endParaRPr>
          </a:p>
          <a:p>
            <a:pPr lvl="1" algn="just">
              <a:spcBef>
                <a:spcPct val="10000"/>
              </a:spcBef>
              <a:buClr>
                <a:srgbClr val="009900"/>
              </a:buClr>
              <a:buSzPct val="50000"/>
              <a:buFont typeface="Wingdings" panose="05000000000000000000" pitchFamily="2" charset="2"/>
              <a:buChar char="u"/>
            </a:pPr>
            <a:r>
              <a:rPr lang="zh-CN" altLang="en-US" sz="3200" b="1" dirty="0">
                <a:solidFill>
                  <a:srgbClr val="CC0000"/>
                </a:solidFill>
                <a:ea typeface="仿宋_GB2312" pitchFamily="49" charset="-122"/>
              </a:rPr>
              <a:t>共有</a:t>
            </a:r>
            <a:r>
              <a:rPr lang="en-US" altLang="zh-CN" sz="3200" b="1" dirty="0">
                <a:solidFill>
                  <a:srgbClr val="CC0000"/>
                </a:solidFill>
                <a:ea typeface="仿宋_GB2312" pitchFamily="49" charset="-122"/>
              </a:rPr>
              <a:t>(public)</a:t>
            </a:r>
            <a:endParaRPr lang="en-US" altLang="zh-CN" sz="3200" b="1" dirty="0">
              <a:solidFill>
                <a:srgbClr val="CC0000"/>
              </a:solidFill>
              <a:ea typeface="仿宋_GB2312" pitchFamily="49" charset="-122"/>
            </a:endParaRPr>
          </a:p>
          <a:p>
            <a:pPr lvl="1" algn="just">
              <a:spcBef>
                <a:spcPct val="10000"/>
              </a:spcBef>
              <a:buClr>
                <a:srgbClr val="009900"/>
              </a:buClr>
              <a:buSzPct val="50000"/>
              <a:buFont typeface="Wingdings" panose="05000000000000000000" pitchFamily="2" charset="2"/>
              <a:buChar char="u"/>
            </a:pPr>
            <a:r>
              <a:rPr lang="zh-CN" altLang="en-US" sz="3200" b="1" dirty="0">
                <a:solidFill>
                  <a:srgbClr val="CC0000"/>
                </a:solidFill>
                <a:ea typeface="仿宋_GB2312" pitchFamily="49" charset="-122"/>
              </a:rPr>
              <a:t>私有</a:t>
            </a:r>
            <a:r>
              <a:rPr lang="en-US" altLang="zh-CN" sz="3200" b="1" dirty="0">
                <a:solidFill>
                  <a:srgbClr val="CC0000"/>
                </a:solidFill>
                <a:ea typeface="仿宋_GB2312" pitchFamily="49" charset="-122"/>
              </a:rPr>
              <a:t>(private)</a:t>
            </a:r>
            <a:endParaRPr lang="en-US" altLang="zh-CN" sz="3200" b="1" dirty="0">
              <a:solidFill>
                <a:srgbClr val="CC0000"/>
              </a:solidFill>
              <a:ea typeface="仿宋_GB2312" pitchFamily="49" charset="-122"/>
            </a:endParaRPr>
          </a:p>
          <a:p>
            <a:pPr lvl="1" algn="just">
              <a:spcBef>
                <a:spcPct val="10000"/>
              </a:spcBef>
              <a:buClr>
                <a:srgbClr val="009900"/>
              </a:buClr>
              <a:buSzPct val="50000"/>
              <a:buFont typeface="Wingdings" panose="05000000000000000000" pitchFamily="2" charset="2"/>
              <a:buChar char="u"/>
            </a:pPr>
            <a:r>
              <a:rPr lang="zh-CN" altLang="en-US" sz="3200" b="1" dirty="0">
                <a:solidFill>
                  <a:srgbClr val="CC0000"/>
                </a:solidFill>
                <a:ea typeface="仿宋_GB2312" pitchFamily="49" charset="-122"/>
              </a:rPr>
              <a:t>保护</a:t>
            </a:r>
            <a:r>
              <a:rPr lang="en-US" altLang="zh-CN" sz="3200" b="1" dirty="0">
                <a:solidFill>
                  <a:srgbClr val="CC0000"/>
                </a:solidFill>
                <a:ea typeface="仿宋_GB2312" pitchFamily="49" charset="-122"/>
              </a:rPr>
              <a:t>(protected)</a:t>
            </a:r>
            <a:endParaRPr lang="en-US" altLang="zh-CN" sz="3200" b="1" dirty="0">
              <a:ea typeface="仿宋_GB2312" pitchFamily="49" charset="-122"/>
            </a:endParaRPr>
          </a:p>
          <a:p>
            <a:pPr algn="just">
              <a:spcBef>
                <a:spcPct val="10000"/>
              </a:spcBef>
              <a:buClr>
                <a:srgbClr val="FF6600"/>
              </a:buClr>
              <a:buSzPct val="50000"/>
              <a:buFont typeface="Wingdings" panose="05000000000000000000" pitchFamily="2" charset="2"/>
              <a:buChar char="n"/>
            </a:pPr>
            <a:r>
              <a:rPr lang="zh-CN" altLang="en-US" b="1" dirty="0" smtClean="0">
                <a:ea typeface="仿宋_GB2312" pitchFamily="49" charset="-122"/>
              </a:rPr>
              <a:t>在</a:t>
            </a:r>
            <a:r>
              <a:rPr lang="en-US" altLang="zh-CN" b="1" dirty="0" smtClean="0">
                <a:solidFill>
                  <a:srgbClr val="CC0000"/>
                </a:solidFill>
                <a:ea typeface="仿宋_GB2312" pitchFamily="49" charset="-122"/>
              </a:rPr>
              <a:t>public</a:t>
            </a:r>
            <a:r>
              <a:rPr lang="zh-CN" altLang="en-US" b="1" dirty="0" smtClean="0">
                <a:ea typeface="仿宋_GB2312" pitchFamily="49" charset="-122"/>
              </a:rPr>
              <a:t>域中</a:t>
            </a:r>
            <a:r>
              <a:rPr lang="zh-CN" altLang="en-US" b="1" dirty="0">
                <a:ea typeface="仿宋_GB2312" pitchFamily="49" charset="-122"/>
              </a:rPr>
              <a:t>声明的数据成员和函数成员</a:t>
            </a:r>
            <a:r>
              <a:rPr lang="en-US" altLang="zh-CN" b="1" dirty="0">
                <a:ea typeface="仿宋_GB2312" pitchFamily="49" charset="-122"/>
              </a:rPr>
              <a:t>(</a:t>
            </a:r>
            <a:r>
              <a:rPr lang="zh-CN" altLang="en-US" b="1" dirty="0">
                <a:ea typeface="仿宋_GB2312" pitchFamily="49" charset="-122"/>
              </a:rPr>
              <a:t>成员函数</a:t>
            </a:r>
            <a:r>
              <a:rPr lang="en-US" altLang="zh-CN" b="1" dirty="0">
                <a:ea typeface="仿宋_GB2312" pitchFamily="49" charset="-122"/>
              </a:rPr>
              <a:t>)</a:t>
            </a:r>
            <a:r>
              <a:rPr lang="zh-CN" altLang="en-US" b="1" dirty="0">
                <a:ea typeface="仿宋_GB2312" pitchFamily="49" charset="-122"/>
              </a:rPr>
              <a:t>，程序中其它类的对象或操作都能请求该类的对象执行它们，因此</a:t>
            </a:r>
            <a:r>
              <a:rPr lang="zh-CN" altLang="en-US" b="1" dirty="0">
                <a:solidFill>
                  <a:srgbClr val="009900"/>
                </a:solidFill>
                <a:ea typeface="仿宋_GB2312" pitchFamily="49" charset="-122"/>
              </a:rPr>
              <a:t>这些数据成员和成员函数构成类的界面部分</a:t>
            </a:r>
            <a:r>
              <a:rPr lang="zh-CN" altLang="en-US" b="1" dirty="0">
                <a:ea typeface="仿宋_GB2312" pitchFamily="49" charset="-122"/>
              </a:rPr>
              <a:t>。</a:t>
            </a:r>
            <a:endParaRPr lang="zh-CN" altLang="en-US" dirty="0"/>
          </a:p>
        </p:txBody>
      </p:sp>
      <p:sp>
        <p:nvSpPr>
          <p:cNvPr id="4" name="灯片编号占位符 3"/>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8627" name="Rectangle 1027"/>
          <p:cNvSpPr>
            <a:spLocks noGrp="1" noChangeArrowheads="1"/>
          </p:cNvSpPr>
          <p:nvPr>
            <p:ph type="body" idx="1"/>
          </p:nvPr>
        </p:nvSpPr>
        <p:spPr>
          <a:xfrm>
            <a:off x="609600" y="533400"/>
            <a:ext cx="8077200" cy="4114800"/>
          </a:xfrm>
        </p:spPr>
        <p:txBody>
          <a:bodyPr/>
          <a:lstStyle/>
          <a:p>
            <a:pPr algn="just">
              <a:buClr>
                <a:srgbClr val="FF6600"/>
              </a:buClr>
              <a:buSzPct val="50000"/>
              <a:buFont typeface="Wingdings" panose="05000000000000000000" pitchFamily="2" charset="2"/>
              <a:buChar char="n"/>
            </a:pPr>
            <a:r>
              <a:rPr lang="zh-CN" altLang="en-US" b="1" dirty="0">
                <a:ea typeface="仿宋_GB2312" pitchFamily="49" charset="-122"/>
              </a:rPr>
              <a:t>在</a:t>
            </a:r>
            <a:r>
              <a:rPr lang="en-US" altLang="zh-CN" b="1" dirty="0">
                <a:solidFill>
                  <a:srgbClr val="CC0000"/>
                </a:solidFill>
                <a:ea typeface="仿宋_GB2312" pitchFamily="49" charset="-122"/>
              </a:rPr>
              <a:t>private</a:t>
            </a:r>
            <a:r>
              <a:rPr lang="zh-CN" altLang="en-US" b="1" dirty="0">
                <a:ea typeface="仿宋_GB2312" pitchFamily="49" charset="-122"/>
              </a:rPr>
              <a:t>域和</a:t>
            </a:r>
            <a:r>
              <a:rPr lang="en-US" altLang="zh-CN" b="1" dirty="0">
                <a:solidFill>
                  <a:srgbClr val="CC0000"/>
                </a:solidFill>
                <a:ea typeface="仿宋_GB2312" pitchFamily="49" charset="-122"/>
              </a:rPr>
              <a:t>protected</a:t>
            </a:r>
            <a:r>
              <a:rPr lang="zh-CN" altLang="en-US" b="1" dirty="0">
                <a:ea typeface="仿宋_GB2312" pitchFamily="49" charset="-122"/>
              </a:rPr>
              <a:t>域中声明的数据成员和成员函数构成类的私有部分，只能由该类的对象和成员函数，以及声明为友元</a:t>
            </a:r>
            <a:r>
              <a:rPr lang="en-US" altLang="zh-CN" b="1" dirty="0">
                <a:ea typeface="仿宋_GB2312" pitchFamily="49" charset="-122"/>
              </a:rPr>
              <a:t>(friend)</a:t>
            </a:r>
            <a:r>
              <a:rPr lang="zh-CN" altLang="en-US" b="1" dirty="0">
                <a:ea typeface="仿宋_GB2312" pitchFamily="49" charset="-122"/>
              </a:rPr>
              <a:t>的函数或类的对象才能访问它们。</a:t>
            </a:r>
            <a:endParaRPr lang="zh-CN" altLang="en-US" b="1" dirty="0">
              <a:ea typeface="仿宋_GB2312" pitchFamily="49" charset="-122"/>
            </a:endParaRPr>
          </a:p>
          <a:p>
            <a:pPr algn="just">
              <a:buClr>
                <a:srgbClr val="FF6600"/>
              </a:buClr>
              <a:buSzPct val="50000"/>
              <a:buFont typeface="Wingdings" panose="05000000000000000000" pitchFamily="2" charset="2"/>
              <a:buChar char="n"/>
            </a:pPr>
            <a:r>
              <a:rPr lang="zh-CN" altLang="en-US" b="1" dirty="0">
                <a:ea typeface="仿宋_GB2312" pitchFamily="49" charset="-122"/>
              </a:rPr>
              <a:t>在</a:t>
            </a:r>
            <a:r>
              <a:rPr lang="en-US" altLang="zh-CN" b="1" dirty="0">
                <a:solidFill>
                  <a:srgbClr val="CC0000"/>
                </a:solidFill>
                <a:ea typeface="仿宋_GB2312" pitchFamily="49" charset="-122"/>
              </a:rPr>
              <a:t>protected</a:t>
            </a:r>
            <a:r>
              <a:rPr lang="zh-CN" altLang="en-US" b="1" dirty="0">
                <a:ea typeface="仿宋_GB2312" pitchFamily="49" charset="-122"/>
              </a:rPr>
              <a:t>域中声明的数据成员和成员函数，还允许该类的派生类访问它们；</a:t>
            </a:r>
            <a:endParaRPr lang="zh-CN" altLang="en-US" b="1" dirty="0">
              <a:ea typeface="仿宋_GB2312" pitchFamily="49" charset="-122"/>
            </a:endParaRPr>
          </a:p>
          <a:p>
            <a:pPr algn="just">
              <a:buClr>
                <a:srgbClr val="FF6600"/>
              </a:buClr>
              <a:buSzPct val="50000"/>
              <a:buFont typeface="Wingdings" panose="05000000000000000000" pitchFamily="2" charset="2"/>
              <a:buChar char="n"/>
            </a:pPr>
            <a:r>
              <a:rPr lang="zh-CN" altLang="en-US" b="1" dirty="0">
                <a:ea typeface="仿宋_GB2312" pitchFamily="49" charset="-122"/>
              </a:rPr>
              <a:t>在</a:t>
            </a:r>
            <a:r>
              <a:rPr lang="en-US" altLang="zh-CN" b="1" dirty="0">
                <a:solidFill>
                  <a:srgbClr val="CC0000"/>
                </a:solidFill>
                <a:ea typeface="仿宋_GB2312" pitchFamily="49" charset="-122"/>
              </a:rPr>
              <a:t>private</a:t>
            </a:r>
            <a:r>
              <a:rPr lang="zh-CN" altLang="en-US" b="1" dirty="0">
                <a:ea typeface="仿宋_GB2312" pitchFamily="49" charset="-122"/>
              </a:rPr>
              <a:t>域中声明的数据成员和成员函数，则不允许该类的派生类访问它们。</a:t>
            </a:r>
            <a:endParaRPr lang="zh-CN" altLang="en-US" b="1" dirty="0">
              <a:ea typeface="仿宋_GB2312" pitchFamily="49" charset="-122"/>
            </a:endParaRPr>
          </a:p>
          <a:p>
            <a:pPr algn="just">
              <a:buClr>
                <a:srgbClr val="FF6600"/>
              </a:buClr>
              <a:buSzPct val="50000"/>
              <a:buFont typeface="Wingdings" panose="05000000000000000000" pitchFamily="2" charset="2"/>
              <a:buChar char="n"/>
            </a:pPr>
            <a:r>
              <a:rPr lang="zh-CN" altLang="en-US" b="1" dirty="0">
                <a:ea typeface="仿宋_GB2312" pitchFamily="49" charset="-122"/>
              </a:rPr>
              <a:t>下面给出一</a:t>
            </a:r>
            <a:r>
              <a:rPr lang="zh-CN" altLang="en-US" b="1" dirty="0" smtClean="0">
                <a:ea typeface="仿宋_GB2312" pitchFamily="49" charset="-122"/>
              </a:rPr>
              <a:t>个</a:t>
            </a:r>
            <a:r>
              <a:rPr lang="en-US" altLang="zh-CN" b="1" dirty="0" smtClean="0">
                <a:solidFill>
                  <a:srgbClr val="CC0000"/>
                </a:solidFill>
                <a:ea typeface="仿宋_GB2312" pitchFamily="49" charset="-122"/>
              </a:rPr>
              <a:t>Point</a:t>
            </a:r>
            <a:r>
              <a:rPr lang="zh-CN" altLang="en-US" b="1" dirty="0" smtClean="0">
                <a:ea typeface="仿宋_GB2312" pitchFamily="49" charset="-122"/>
              </a:rPr>
              <a:t>类</a:t>
            </a:r>
            <a:r>
              <a:rPr lang="zh-CN" altLang="en-US" b="1" dirty="0">
                <a:ea typeface="仿宋_GB2312" pitchFamily="49" charset="-122"/>
              </a:rPr>
              <a:t>的声明</a:t>
            </a:r>
            <a:r>
              <a:rPr lang="zh-CN" altLang="en-US" b="1" dirty="0" smtClean="0">
                <a:ea typeface="仿宋_GB2312" pitchFamily="49" charset="-122"/>
              </a:rPr>
              <a:t>。</a:t>
            </a:r>
            <a:r>
              <a:rPr lang="en-US" altLang="zh-CN" b="1" dirty="0" smtClean="0">
                <a:solidFill>
                  <a:srgbClr val="CC0000"/>
                </a:solidFill>
              </a:rPr>
              <a:t>Point</a:t>
            </a:r>
            <a:r>
              <a:rPr lang="zh-CN" altLang="en-US" b="1" dirty="0" smtClean="0">
                <a:ea typeface="仿宋_GB2312" pitchFamily="49" charset="-122"/>
              </a:rPr>
              <a:t>类</a:t>
            </a:r>
            <a:r>
              <a:rPr lang="zh-CN" altLang="en-US" b="1" dirty="0">
                <a:ea typeface="仿宋_GB2312" pitchFamily="49" charset="-122"/>
              </a:rPr>
              <a:t>中 点的表示由两个整数</a:t>
            </a:r>
            <a:r>
              <a:rPr lang="zh-CN" altLang="en-US" b="1" dirty="0" smtClean="0">
                <a:ea typeface="仿宋_GB2312" pitchFamily="49" charset="-122"/>
              </a:rPr>
              <a:t>变量</a:t>
            </a:r>
            <a:r>
              <a:rPr lang="en-US" altLang="zh-CN" b="1" dirty="0" smtClean="0">
                <a:solidFill>
                  <a:srgbClr val="CC0000"/>
                </a:solidFill>
                <a:ea typeface="仿宋_GB2312" pitchFamily="49" charset="-122"/>
              </a:rPr>
              <a:t>x</a:t>
            </a:r>
            <a:r>
              <a:rPr lang="en-US" altLang="zh-CN" b="1" dirty="0">
                <a:ea typeface="仿宋_GB2312" pitchFamily="49" charset="-122"/>
              </a:rPr>
              <a:t>, </a:t>
            </a:r>
            <a:r>
              <a:rPr lang="en-US" altLang="zh-CN" b="1" dirty="0" smtClean="0">
                <a:solidFill>
                  <a:srgbClr val="CC0000"/>
                </a:solidFill>
                <a:ea typeface="仿宋_GB2312" pitchFamily="49" charset="-122"/>
              </a:rPr>
              <a:t>y</a:t>
            </a:r>
            <a:r>
              <a:rPr lang="zh-CN" altLang="en-US" b="1" dirty="0" smtClean="0">
                <a:ea typeface="仿宋_GB2312" pitchFamily="49" charset="-122"/>
              </a:rPr>
              <a:t>组成</a:t>
            </a:r>
            <a:r>
              <a:rPr lang="zh-CN" altLang="en-US" b="1" dirty="0">
                <a:ea typeface="仿宋_GB2312" pitchFamily="49" charset="-122"/>
              </a:rPr>
              <a:t>。类的用户不能直接访问它们。</a:t>
            </a:r>
            <a:endParaRPr lang="zh-CN" altLang="en-US" b="1" dirty="0">
              <a:ea typeface="仿宋_GB2312" pitchFamily="49" charset="-122"/>
            </a:endParaRPr>
          </a:p>
        </p:txBody>
      </p:sp>
      <p:sp>
        <p:nvSpPr>
          <p:cNvPr id="3" name="灯片编号占位符 2"/>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0676" name="Rectangle 4"/>
          <p:cNvSpPr>
            <a:spLocks noChangeArrowheads="1"/>
          </p:cNvSpPr>
          <p:nvPr/>
        </p:nvSpPr>
        <p:spPr bwMode="auto">
          <a:xfrm>
            <a:off x="628650" y="358775"/>
            <a:ext cx="7853432" cy="6001643"/>
          </a:xfrm>
          <a:prstGeom prst="rect">
            <a:avLst/>
          </a:prstGeom>
          <a:noFill/>
          <a:ln w="9525">
            <a:noFill/>
            <a:miter lim="800000"/>
          </a:ln>
          <a:effectLst/>
        </p:spPr>
        <p:txBody>
          <a:bodyPr wrap="none">
            <a:spAutoFit/>
          </a:bodyPr>
          <a:lstStyle/>
          <a:p>
            <a:r>
              <a:rPr lang="en-US" altLang="zh-CN" sz="3200" dirty="0">
                <a:solidFill>
                  <a:schemeClr val="tx2"/>
                </a:solidFill>
              </a:rPr>
              <a:t>#</a:t>
            </a:r>
            <a:r>
              <a:rPr lang="en-US" altLang="zh-CN" sz="3200" b="1" dirty="0" err="1">
                <a:solidFill>
                  <a:schemeClr val="tx2"/>
                </a:solidFill>
              </a:rPr>
              <a:t>ifndef</a:t>
            </a:r>
            <a:r>
              <a:rPr lang="en-US" altLang="zh-CN" sz="3200" b="1" dirty="0">
                <a:solidFill>
                  <a:schemeClr val="tx2"/>
                </a:solidFill>
              </a:rPr>
              <a:t> </a:t>
            </a:r>
            <a:r>
              <a:rPr lang="en-US" altLang="zh-CN" sz="3200" dirty="0">
                <a:solidFill>
                  <a:schemeClr val="tx2"/>
                </a:solidFill>
              </a:rPr>
              <a:t>POINT_H</a:t>
            </a:r>
            <a:endParaRPr lang="en-US" altLang="zh-CN" sz="3200" dirty="0">
              <a:solidFill>
                <a:schemeClr val="tx2"/>
              </a:solidFill>
            </a:endParaRPr>
          </a:p>
          <a:p>
            <a:r>
              <a:rPr lang="en-US" altLang="zh-CN" sz="3200" dirty="0">
                <a:solidFill>
                  <a:schemeClr val="tx2"/>
                </a:solidFill>
              </a:rPr>
              <a:t>#</a:t>
            </a:r>
            <a:r>
              <a:rPr lang="en-US" altLang="zh-CN" sz="3200" b="1" dirty="0">
                <a:solidFill>
                  <a:schemeClr val="tx2"/>
                </a:solidFill>
              </a:rPr>
              <a:t>define</a:t>
            </a:r>
            <a:r>
              <a:rPr lang="en-US" altLang="zh-CN" sz="3200" dirty="0">
                <a:solidFill>
                  <a:schemeClr val="tx2"/>
                </a:solidFill>
              </a:rPr>
              <a:t> POINT_H   </a:t>
            </a:r>
            <a:r>
              <a:rPr lang="en-US" altLang="zh-CN" sz="3200" b="1" dirty="0"/>
              <a:t>//</a:t>
            </a:r>
            <a:r>
              <a:rPr lang="en-US" altLang="zh-CN" sz="3200" dirty="0"/>
              <a:t>In the header file </a:t>
            </a:r>
            <a:r>
              <a:rPr lang="en-US" altLang="zh-CN" sz="3200" dirty="0" err="1"/>
              <a:t>point.h</a:t>
            </a:r>
            <a:endParaRPr lang="en-US" altLang="zh-CN" sz="3200" dirty="0"/>
          </a:p>
          <a:p>
            <a:r>
              <a:rPr lang="en-US" altLang="zh-CN" sz="3200" b="1" dirty="0">
                <a:solidFill>
                  <a:schemeClr val="tx2"/>
                </a:solidFill>
              </a:rPr>
              <a:t>class</a:t>
            </a:r>
            <a:r>
              <a:rPr lang="en-US" altLang="zh-CN" sz="3200" dirty="0">
                <a:solidFill>
                  <a:schemeClr val="tx2"/>
                </a:solidFill>
              </a:rPr>
              <a:t> Point	 </a:t>
            </a:r>
            <a:r>
              <a:rPr lang="en-US" altLang="zh-CN" sz="3200" b="1" dirty="0">
                <a:solidFill>
                  <a:schemeClr val="tx2"/>
                </a:solidFill>
              </a:rPr>
              <a:t>{               </a:t>
            </a:r>
            <a:r>
              <a:rPr lang="en-US" altLang="zh-CN" sz="3200" b="1" dirty="0">
                <a:solidFill>
                  <a:srgbClr val="009900"/>
                </a:solidFill>
              </a:rPr>
              <a:t>//</a:t>
            </a:r>
            <a:r>
              <a:rPr lang="zh-CN" altLang="en-US" sz="3200" dirty="0">
                <a:solidFill>
                  <a:srgbClr val="009900"/>
                </a:solidFill>
                <a:ea typeface="隶书" panose="02010509060101010101" charset="-122"/>
              </a:rPr>
              <a:t>类定义</a:t>
            </a:r>
            <a:br>
              <a:rPr lang="zh-CN" altLang="en-US" sz="3200" dirty="0">
                <a:solidFill>
                  <a:schemeClr val="tx2"/>
                </a:solidFill>
              </a:rPr>
            </a:br>
            <a:r>
              <a:rPr lang="zh-CN" altLang="en-US" sz="3200" dirty="0" smtClean="0">
                <a:solidFill>
                  <a:schemeClr val="tx2"/>
                </a:solidFill>
              </a:rPr>
              <a:t>  </a:t>
            </a:r>
            <a:r>
              <a:rPr lang="en-US" altLang="zh-CN" sz="3200" b="1" dirty="0" smtClean="0">
                <a:solidFill>
                  <a:schemeClr val="tx2"/>
                </a:solidFill>
              </a:rPr>
              <a:t>private</a:t>
            </a:r>
            <a:r>
              <a:rPr lang="en-US" altLang="zh-CN" sz="3200" b="1" dirty="0">
                <a:solidFill>
                  <a:schemeClr val="tx2"/>
                </a:solidFill>
              </a:rPr>
              <a:t>:		         </a:t>
            </a:r>
            <a:r>
              <a:rPr lang="en-US" altLang="zh-CN" sz="3200" b="1" dirty="0">
                <a:solidFill>
                  <a:srgbClr val="009900"/>
                </a:solidFill>
              </a:rPr>
              <a:t>//</a:t>
            </a:r>
            <a:r>
              <a:rPr lang="zh-CN" altLang="en-US" sz="3200" dirty="0">
                <a:solidFill>
                  <a:srgbClr val="009900"/>
                </a:solidFill>
                <a:ea typeface="隶书" panose="02010509060101010101" charset="-122"/>
              </a:rPr>
              <a:t>私有域</a:t>
            </a:r>
            <a:r>
              <a:rPr lang="zh-CN" altLang="en-US" sz="3200" b="1" dirty="0">
                <a:solidFill>
                  <a:schemeClr val="tx2"/>
                </a:solidFill>
              </a:rPr>
              <a:t>	</a:t>
            </a:r>
            <a:br>
              <a:rPr lang="zh-CN" altLang="en-US" sz="3200" dirty="0">
                <a:solidFill>
                  <a:schemeClr val="tx2"/>
                </a:solidFill>
              </a:rPr>
            </a:br>
            <a:r>
              <a:rPr lang="zh-CN" altLang="en-US" sz="3200" dirty="0">
                <a:solidFill>
                  <a:schemeClr val="tx2"/>
                </a:solidFill>
              </a:rPr>
              <a:t>    </a:t>
            </a:r>
            <a:r>
              <a:rPr lang="en-US" altLang="zh-CN" sz="3200" b="1" dirty="0" err="1">
                <a:solidFill>
                  <a:schemeClr val="tx2"/>
                </a:solidFill>
              </a:rPr>
              <a:t>int</a:t>
            </a:r>
            <a:r>
              <a:rPr lang="en-US" altLang="zh-CN" sz="3200" dirty="0">
                <a:solidFill>
                  <a:schemeClr val="tx2"/>
                </a:solidFill>
              </a:rPr>
              <a:t> x</a:t>
            </a:r>
            <a:r>
              <a:rPr lang="en-US" altLang="zh-CN" sz="3200" b="1" dirty="0">
                <a:solidFill>
                  <a:schemeClr val="tx2"/>
                </a:solidFill>
              </a:rPr>
              <a:t>;                       </a:t>
            </a:r>
            <a:r>
              <a:rPr lang="en-US" altLang="zh-CN" sz="3200" b="1" dirty="0">
                <a:solidFill>
                  <a:srgbClr val="009900"/>
                </a:solidFill>
              </a:rPr>
              <a:t>//</a:t>
            </a:r>
            <a:r>
              <a:rPr lang="zh-CN" altLang="en-US" sz="3200" dirty="0">
                <a:solidFill>
                  <a:srgbClr val="009900"/>
                </a:solidFill>
                <a:ea typeface="隶书" panose="02010509060101010101" charset="-122"/>
              </a:rPr>
              <a:t>数据成员：点坐标</a:t>
            </a:r>
            <a:r>
              <a:rPr lang="zh-CN" altLang="en-US" sz="3200" b="1" dirty="0">
                <a:solidFill>
                  <a:schemeClr val="tx2"/>
                </a:solidFill>
              </a:rPr>
              <a:t> </a:t>
            </a:r>
            <a:br>
              <a:rPr lang="zh-CN" altLang="en-US" sz="3200" dirty="0">
                <a:solidFill>
                  <a:schemeClr val="tx2"/>
                </a:solidFill>
              </a:rPr>
            </a:br>
            <a:r>
              <a:rPr lang="zh-CN" altLang="en-US" sz="3200" dirty="0">
                <a:solidFill>
                  <a:schemeClr val="tx2"/>
                </a:solidFill>
              </a:rPr>
              <a:t>    </a:t>
            </a:r>
            <a:r>
              <a:rPr lang="en-US" altLang="zh-CN" sz="3200" b="1" dirty="0" err="1">
                <a:solidFill>
                  <a:schemeClr val="tx2"/>
                </a:solidFill>
              </a:rPr>
              <a:t>int</a:t>
            </a:r>
            <a:r>
              <a:rPr lang="en-US" altLang="zh-CN" sz="3200" dirty="0">
                <a:solidFill>
                  <a:schemeClr val="tx2"/>
                </a:solidFill>
              </a:rPr>
              <a:t> y</a:t>
            </a:r>
            <a:r>
              <a:rPr lang="en-US" altLang="zh-CN" sz="3200" b="1" dirty="0">
                <a:solidFill>
                  <a:schemeClr val="tx2"/>
                </a:solidFill>
              </a:rPr>
              <a:t>;</a:t>
            </a:r>
            <a:br>
              <a:rPr lang="en-US" altLang="zh-CN" sz="3200" dirty="0">
                <a:solidFill>
                  <a:schemeClr val="tx2"/>
                </a:solidFill>
              </a:rPr>
            </a:br>
            <a:r>
              <a:rPr lang="en-US" altLang="zh-CN" sz="3200" dirty="0" smtClean="0">
                <a:solidFill>
                  <a:schemeClr val="tx2"/>
                </a:solidFill>
              </a:rPr>
              <a:t>  </a:t>
            </a:r>
            <a:r>
              <a:rPr lang="en-US" altLang="zh-CN" sz="3200" b="1" dirty="0" smtClean="0">
                <a:solidFill>
                  <a:schemeClr val="tx2"/>
                </a:solidFill>
              </a:rPr>
              <a:t>public</a:t>
            </a:r>
            <a:r>
              <a:rPr lang="en-US" altLang="zh-CN" sz="3200" b="1" dirty="0">
                <a:solidFill>
                  <a:schemeClr val="tx2"/>
                </a:solidFill>
              </a:rPr>
              <a:t>:                     </a:t>
            </a:r>
            <a:r>
              <a:rPr lang="en-US" altLang="zh-CN" sz="3200" b="1" dirty="0" smtClean="0">
                <a:solidFill>
                  <a:schemeClr val="tx2"/>
                </a:solidFill>
              </a:rPr>
              <a:t> </a:t>
            </a:r>
            <a:r>
              <a:rPr lang="en-US" altLang="zh-CN" sz="3200" b="1" dirty="0" smtClean="0">
                <a:solidFill>
                  <a:srgbClr val="009900"/>
                </a:solidFill>
              </a:rPr>
              <a:t>//</a:t>
            </a:r>
            <a:r>
              <a:rPr lang="zh-CN" altLang="en-US" sz="3200" dirty="0">
                <a:solidFill>
                  <a:srgbClr val="009900"/>
                </a:solidFill>
                <a:ea typeface="隶书" panose="02010509060101010101" charset="-122"/>
              </a:rPr>
              <a:t>共有域</a:t>
            </a:r>
            <a:br>
              <a:rPr lang="zh-CN" altLang="en-US" sz="3200" dirty="0">
                <a:solidFill>
                  <a:schemeClr val="tx2"/>
                </a:solidFill>
              </a:rPr>
            </a:br>
            <a:r>
              <a:rPr lang="zh-CN" altLang="en-US" sz="3200" dirty="0">
                <a:solidFill>
                  <a:schemeClr val="tx2"/>
                </a:solidFill>
              </a:rPr>
              <a:t>    </a:t>
            </a:r>
            <a:r>
              <a:rPr lang="en-US" altLang="zh-CN" sz="3200" dirty="0">
                <a:solidFill>
                  <a:schemeClr val="tx2"/>
                </a:solidFill>
              </a:rPr>
              <a:t>Point </a:t>
            </a:r>
            <a:r>
              <a:rPr lang="en-US" altLang="zh-CN" sz="3200" b="1" dirty="0" smtClean="0">
                <a:solidFill>
                  <a:schemeClr val="tx2"/>
                </a:solidFill>
              </a:rPr>
              <a:t>(</a:t>
            </a:r>
            <a:r>
              <a:rPr lang="en-US" altLang="zh-CN" sz="3200" b="1" dirty="0" err="1" smtClean="0">
                <a:solidFill>
                  <a:schemeClr val="tx2"/>
                </a:solidFill>
              </a:rPr>
              <a:t>int</a:t>
            </a:r>
            <a:r>
              <a:rPr lang="en-US" altLang="zh-CN" sz="3200" b="1" dirty="0">
                <a:solidFill>
                  <a:schemeClr val="tx2"/>
                </a:solidFill>
              </a:rPr>
              <a:t>,</a:t>
            </a:r>
            <a:r>
              <a:rPr lang="en-US" altLang="zh-CN" sz="3200" dirty="0">
                <a:solidFill>
                  <a:schemeClr val="tx2"/>
                </a:solidFill>
              </a:rPr>
              <a:t> </a:t>
            </a:r>
            <a:r>
              <a:rPr lang="en-US" altLang="zh-CN" sz="3200" b="1" dirty="0" err="1" smtClean="0">
                <a:solidFill>
                  <a:schemeClr val="tx2"/>
                </a:solidFill>
              </a:rPr>
              <a:t>int</a:t>
            </a:r>
            <a:r>
              <a:rPr lang="en-US" altLang="zh-CN" sz="3200" b="1" dirty="0" smtClean="0">
                <a:solidFill>
                  <a:schemeClr val="tx2"/>
                </a:solidFill>
              </a:rPr>
              <a:t>);       </a:t>
            </a:r>
            <a:r>
              <a:rPr lang="en-US" altLang="zh-CN" sz="3200" b="1" dirty="0" smtClean="0">
                <a:solidFill>
                  <a:srgbClr val="009900"/>
                </a:solidFill>
              </a:rPr>
              <a:t>//</a:t>
            </a:r>
            <a:r>
              <a:rPr lang="zh-CN" altLang="en-US" sz="3200" dirty="0">
                <a:solidFill>
                  <a:srgbClr val="009900"/>
                </a:solidFill>
                <a:ea typeface="隶书" panose="02010509060101010101" charset="-122"/>
              </a:rPr>
              <a:t>构造函数</a:t>
            </a:r>
            <a:br>
              <a:rPr lang="zh-CN" altLang="en-US" sz="3200" dirty="0">
                <a:solidFill>
                  <a:schemeClr val="tx2"/>
                </a:solidFill>
              </a:rPr>
            </a:br>
            <a:r>
              <a:rPr lang="zh-CN" altLang="en-US" sz="3200" dirty="0">
                <a:solidFill>
                  <a:schemeClr val="tx2"/>
                </a:solidFill>
              </a:rPr>
              <a:t>    </a:t>
            </a:r>
            <a:r>
              <a:rPr lang="en-US" altLang="zh-CN" sz="3200" dirty="0">
                <a:solidFill>
                  <a:schemeClr val="tx2"/>
                </a:solidFill>
              </a:rPr>
              <a:t>Point </a:t>
            </a:r>
            <a:r>
              <a:rPr lang="en-US" altLang="zh-CN" sz="3200" b="1" dirty="0" smtClean="0">
                <a:solidFill>
                  <a:schemeClr val="tx2"/>
                </a:solidFill>
              </a:rPr>
              <a:t>(</a:t>
            </a:r>
            <a:r>
              <a:rPr lang="en-US" altLang="zh-CN" sz="3200" dirty="0" smtClean="0">
                <a:solidFill>
                  <a:schemeClr val="tx2"/>
                </a:solidFill>
              </a:rPr>
              <a:t>Point </a:t>
            </a:r>
            <a:r>
              <a:rPr lang="en-US" altLang="zh-CN" sz="3200" b="1" dirty="0" smtClean="0">
                <a:solidFill>
                  <a:schemeClr val="tx2"/>
                </a:solidFill>
              </a:rPr>
              <a:t>&amp;);      </a:t>
            </a:r>
            <a:r>
              <a:rPr lang="en-US" altLang="zh-CN" sz="3200" b="1" dirty="0" smtClean="0">
                <a:solidFill>
                  <a:srgbClr val="009900"/>
                </a:solidFill>
              </a:rPr>
              <a:t>//</a:t>
            </a:r>
            <a:r>
              <a:rPr lang="zh-CN" altLang="en-US" sz="3200" dirty="0">
                <a:solidFill>
                  <a:srgbClr val="009900"/>
                </a:solidFill>
                <a:ea typeface="隶书" panose="02010509060101010101" charset="-122"/>
              </a:rPr>
              <a:t>复制构造函数</a:t>
            </a:r>
            <a:br>
              <a:rPr lang="zh-CN" altLang="en-US" sz="3200" dirty="0">
                <a:solidFill>
                  <a:schemeClr val="tx2"/>
                </a:solidFill>
              </a:rPr>
            </a:br>
            <a:r>
              <a:rPr lang="zh-CN" altLang="en-US" sz="3200" dirty="0">
                <a:solidFill>
                  <a:schemeClr val="tx2"/>
                </a:solidFill>
              </a:rPr>
              <a:t>     </a:t>
            </a:r>
            <a:r>
              <a:rPr lang="en-US" altLang="zh-CN" sz="3200" b="1" dirty="0">
                <a:solidFill>
                  <a:schemeClr val="tx2"/>
                </a:solidFill>
              </a:rPr>
              <a:t>~</a:t>
            </a:r>
            <a:r>
              <a:rPr lang="en-US" altLang="zh-CN" sz="3200" dirty="0" smtClean="0">
                <a:solidFill>
                  <a:schemeClr val="tx2"/>
                </a:solidFill>
              </a:rPr>
              <a:t>Point</a:t>
            </a:r>
            <a:r>
              <a:rPr lang="en-US" altLang="zh-CN" sz="3200" b="1" dirty="0" smtClean="0">
                <a:solidFill>
                  <a:schemeClr val="tx2"/>
                </a:solidFill>
              </a:rPr>
              <a:t>( </a:t>
            </a:r>
            <a:r>
              <a:rPr lang="en-US" altLang="zh-CN" sz="3200" b="1" dirty="0">
                <a:solidFill>
                  <a:schemeClr val="tx2"/>
                </a:solidFill>
              </a:rPr>
              <a:t>);               </a:t>
            </a:r>
            <a:r>
              <a:rPr lang="en-US" altLang="zh-CN" sz="3200" b="1" dirty="0">
                <a:solidFill>
                  <a:srgbClr val="009900"/>
                </a:solidFill>
              </a:rPr>
              <a:t>//</a:t>
            </a:r>
            <a:r>
              <a:rPr lang="zh-CN" altLang="en-US" sz="3200" dirty="0">
                <a:solidFill>
                  <a:srgbClr val="009900"/>
                </a:solidFill>
                <a:ea typeface="隶书" panose="02010509060101010101" charset="-122"/>
              </a:rPr>
              <a:t>析构函数</a:t>
            </a:r>
            <a:endParaRPr lang="zh-CN" altLang="en-US" sz="3200" b="1" dirty="0">
              <a:solidFill>
                <a:schemeClr val="tx2"/>
              </a:solidFill>
            </a:endParaRPr>
          </a:p>
          <a:p>
            <a:r>
              <a:rPr lang="zh-CN" altLang="en-US" sz="3200" b="1" dirty="0"/>
              <a:t>    </a:t>
            </a:r>
            <a:r>
              <a:rPr lang="en-US" altLang="zh-CN" sz="3200" b="1" dirty="0" err="1">
                <a:solidFill>
                  <a:schemeClr val="tx2"/>
                </a:solidFill>
              </a:rPr>
              <a:t>int</a:t>
            </a:r>
            <a:r>
              <a:rPr lang="en-US" altLang="zh-CN" sz="3200" dirty="0">
                <a:solidFill>
                  <a:schemeClr val="tx2"/>
                </a:solidFill>
              </a:rPr>
              <a:t> </a:t>
            </a:r>
            <a:r>
              <a:rPr lang="en-US" altLang="zh-CN" sz="3200" dirty="0" err="1" smtClean="0">
                <a:solidFill>
                  <a:schemeClr val="tx2"/>
                </a:solidFill>
              </a:rPr>
              <a:t>get_x</a:t>
            </a:r>
            <a:r>
              <a:rPr lang="en-US" altLang="zh-CN" sz="3200" b="1" dirty="0" smtClean="0">
                <a:solidFill>
                  <a:schemeClr val="tx2"/>
                </a:solidFill>
              </a:rPr>
              <a:t>( </a:t>
            </a:r>
            <a:r>
              <a:rPr lang="en-US" altLang="zh-CN" sz="3200" b="1" dirty="0">
                <a:solidFill>
                  <a:schemeClr val="tx2"/>
                </a:solidFill>
              </a:rPr>
              <a:t>);            </a:t>
            </a:r>
            <a:r>
              <a:rPr lang="en-US" altLang="zh-CN" sz="3200" b="1" dirty="0">
                <a:solidFill>
                  <a:srgbClr val="009900"/>
                </a:solidFill>
              </a:rPr>
              <a:t>//</a:t>
            </a:r>
            <a:r>
              <a:rPr lang="zh-CN" altLang="en-US" sz="3200" dirty="0">
                <a:solidFill>
                  <a:srgbClr val="009900"/>
                </a:solidFill>
                <a:ea typeface="隶书" panose="02010509060101010101" charset="-122"/>
              </a:rPr>
              <a:t>取</a:t>
            </a:r>
            <a:r>
              <a:rPr lang="en-US" altLang="zh-CN" sz="3200" b="1" dirty="0">
                <a:solidFill>
                  <a:srgbClr val="CC0000"/>
                </a:solidFill>
                <a:ea typeface="隶书" panose="02010509060101010101" charset="-122"/>
              </a:rPr>
              <a:t>x</a:t>
            </a:r>
            <a:r>
              <a:rPr lang="zh-CN" altLang="en-US" sz="3200" dirty="0">
                <a:solidFill>
                  <a:srgbClr val="009900"/>
                </a:solidFill>
                <a:ea typeface="隶书" panose="02010509060101010101" charset="-122"/>
              </a:rPr>
              <a:t>坐标</a:t>
            </a:r>
            <a:br>
              <a:rPr lang="zh-CN" altLang="en-US" sz="3200" dirty="0">
                <a:solidFill>
                  <a:schemeClr val="tx2"/>
                </a:solidFill>
              </a:rPr>
            </a:br>
            <a:r>
              <a:rPr lang="zh-CN" altLang="en-US" sz="3200" dirty="0">
                <a:solidFill>
                  <a:schemeClr val="tx2"/>
                </a:solidFill>
              </a:rPr>
              <a:t>    </a:t>
            </a:r>
            <a:r>
              <a:rPr lang="en-US" altLang="zh-CN" sz="3200" b="1" dirty="0" err="1">
                <a:solidFill>
                  <a:schemeClr val="tx2"/>
                </a:solidFill>
              </a:rPr>
              <a:t>int</a:t>
            </a:r>
            <a:r>
              <a:rPr lang="en-US" altLang="zh-CN" sz="3200" dirty="0">
                <a:solidFill>
                  <a:schemeClr val="tx2"/>
                </a:solidFill>
              </a:rPr>
              <a:t> </a:t>
            </a:r>
            <a:r>
              <a:rPr lang="en-US" altLang="zh-CN" sz="3200" dirty="0" err="1" smtClean="0">
                <a:solidFill>
                  <a:schemeClr val="tx2"/>
                </a:solidFill>
              </a:rPr>
              <a:t>get_y</a:t>
            </a:r>
            <a:r>
              <a:rPr lang="en-US" altLang="zh-CN" sz="3200" b="1" dirty="0" smtClean="0">
                <a:solidFill>
                  <a:schemeClr val="tx2"/>
                </a:solidFill>
              </a:rPr>
              <a:t>( </a:t>
            </a:r>
            <a:r>
              <a:rPr lang="en-US" altLang="zh-CN" sz="3200" b="1" dirty="0">
                <a:solidFill>
                  <a:schemeClr val="tx2"/>
                </a:solidFill>
              </a:rPr>
              <a:t>);            </a:t>
            </a:r>
            <a:r>
              <a:rPr lang="en-US" altLang="zh-CN" sz="3200" b="1" dirty="0">
                <a:solidFill>
                  <a:srgbClr val="009900"/>
                </a:solidFill>
              </a:rPr>
              <a:t>//</a:t>
            </a:r>
            <a:r>
              <a:rPr lang="zh-CN" altLang="en-US" sz="3200" dirty="0">
                <a:solidFill>
                  <a:srgbClr val="009900"/>
                </a:solidFill>
                <a:ea typeface="隶书" panose="02010509060101010101" charset="-122"/>
              </a:rPr>
              <a:t>取</a:t>
            </a:r>
            <a:r>
              <a:rPr lang="en-US" altLang="zh-CN" sz="3200" b="1" dirty="0">
                <a:solidFill>
                  <a:srgbClr val="CC0000"/>
                </a:solidFill>
                <a:ea typeface="隶书" panose="02010509060101010101" charset="-122"/>
              </a:rPr>
              <a:t>y</a:t>
            </a:r>
            <a:r>
              <a:rPr lang="zh-CN" altLang="en-US" sz="3200" dirty="0">
                <a:solidFill>
                  <a:srgbClr val="009900"/>
                </a:solidFill>
                <a:ea typeface="隶书" panose="02010509060101010101" charset="-122"/>
              </a:rPr>
              <a:t>坐标</a:t>
            </a:r>
            <a:endParaRPr lang="zh-CN" altLang="en-US" sz="3200" dirty="0">
              <a:solidFill>
                <a:schemeClr val="tx2"/>
              </a:solidFill>
            </a:endParaRPr>
          </a:p>
        </p:txBody>
      </p:sp>
      <p:sp>
        <p:nvSpPr>
          <p:cNvPr id="3" name="灯片编号占位符 2"/>
          <p:cNvSpPr>
            <a:spLocks noGrp="1"/>
          </p:cNvSpPr>
          <p:nvPr>
            <p:ph type="sldNum" sz="quarter" idx="12"/>
          </p:nvPr>
        </p:nvSpPr>
        <p:spPr/>
        <p:txBody>
          <a:bodyPr/>
          <a:lstStyle/>
          <a:p>
            <a:fld id="{9BBE6FCA-BD2E-4E7F-83DC-FBF74321E2D7}"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pPr algn="just"/>
            <a:r>
              <a:rPr lang="en-US" altLang="zh-CN" b="1">
                <a:solidFill>
                  <a:schemeClr val="tx1"/>
                </a:solidFill>
              </a:rPr>
              <a:t>   </a:t>
            </a:r>
            <a:endParaRPr lang="en-US" altLang="zh-CN" b="1">
              <a:solidFill>
                <a:schemeClr val="tx1"/>
              </a:solidFill>
            </a:endParaRPr>
          </a:p>
        </p:txBody>
      </p:sp>
      <p:sp>
        <p:nvSpPr>
          <p:cNvPr id="544772" name="Rectangle 4"/>
          <p:cNvSpPr>
            <a:spLocks noChangeArrowheads="1"/>
          </p:cNvSpPr>
          <p:nvPr/>
        </p:nvSpPr>
        <p:spPr bwMode="auto">
          <a:xfrm>
            <a:off x="457200" y="457200"/>
            <a:ext cx="8301247" cy="6001643"/>
          </a:xfrm>
          <a:prstGeom prst="rect">
            <a:avLst/>
          </a:prstGeom>
          <a:noFill/>
          <a:ln w="9525">
            <a:noFill/>
            <a:miter lim="800000"/>
          </a:ln>
          <a:effectLst/>
        </p:spPr>
        <p:txBody>
          <a:bodyPr wrap="none">
            <a:spAutoFit/>
          </a:bodyPr>
          <a:lstStyle/>
          <a:p>
            <a:r>
              <a:rPr lang="en-US" altLang="zh-CN" sz="3200" dirty="0">
                <a:solidFill>
                  <a:schemeClr val="tx2"/>
                </a:solidFill>
              </a:rPr>
              <a:t>    Point </a:t>
            </a:r>
            <a:r>
              <a:rPr lang="en-US" altLang="zh-CN" sz="3200" b="1" dirty="0">
                <a:solidFill>
                  <a:schemeClr val="tx2"/>
                </a:solidFill>
              </a:rPr>
              <a:t>operator +</a:t>
            </a:r>
            <a:r>
              <a:rPr lang="en-US" altLang="zh-CN" sz="3200" dirty="0">
                <a:solidFill>
                  <a:schemeClr val="tx2"/>
                </a:solidFill>
              </a:rPr>
              <a:t> </a:t>
            </a:r>
            <a:r>
              <a:rPr lang="en-US" altLang="zh-CN" sz="3200" b="1" dirty="0" smtClean="0">
                <a:solidFill>
                  <a:schemeClr val="tx2"/>
                </a:solidFill>
              </a:rPr>
              <a:t>(</a:t>
            </a:r>
            <a:r>
              <a:rPr lang="en-US" altLang="zh-CN" sz="3200" dirty="0" smtClean="0">
                <a:solidFill>
                  <a:schemeClr val="tx2"/>
                </a:solidFill>
              </a:rPr>
              <a:t>point</a:t>
            </a:r>
            <a:r>
              <a:rPr lang="en-US" altLang="zh-CN" sz="3200" b="1" dirty="0" smtClean="0">
                <a:solidFill>
                  <a:schemeClr val="tx2"/>
                </a:solidFill>
              </a:rPr>
              <a:t>);       </a:t>
            </a:r>
            <a:r>
              <a:rPr lang="en-US" altLang="zh-CN" sz="3200" b="1" dirty="0">
                <a:solidFill>
                  <a:srgbClr val="009900"/>
                </a:solidFill>
              </a:rPr>
              <a:t>//</a:t>
            </a:r>
            <a:r>
              <a:rPr lang="zh-CN" altLang="en-US" sz="3200" dirty="0">
                <a:solidFill>
                  <a:srgbClr val="009900"/>
                </a:solidFill>
                <a:ea typeface="隶书" panose="02010509060101010101" charset="-122"/>
              </a:rPr>
              <a:t>点加点</a:t>
            </a:r>
            <a:br>
              <a:rPr lang="zh-CN" altLang="en-US" sz="3200" dirty="0">
                <a:solidFill>
                  <a:schemeClr val="tx2"/>
                </a:solidFill>
              </a:rPr>
            </a:br>
            <a:r>
              <a:rPr lang="zh-CN" altLang="en-US" sz="3200" dirty="0">
                <a:solidFill>
                  <a:schemeClr val="tx2"/>
                </a:solidFill>
              </a:rPr>
              <a:t>    </a:t>
            </a:r>
            <a:r>
              <a:rPr lang="en-US" altLang="zh-CN" sz="3200" dirty="0">
                <a:solidFill>
                  <a:schemeClr val="tx2"/>
                </a:solidFill>
              </a:rPr>
              <a:t>Point </a:t>
            </a:r>
            <a:r>
              <a:rPr lang="en-US" altLang="zh-CN" sz="3200" b="1" dirty="0">
                <a:solidFill>
                  <a:schemeClr val="tx2"/>
                </a:solidFill>
              </a:rPr>
              <a:t>operator /</a:t>
            </a:r>
            <a:r>
              <a:rPr lang="en-US" altLang="zh-CN" sz="3200" dirty="0">
                <a:solidFill>
                  <a:schemeClr val="tx2"/>
                </a:solidFill>
              </a:rPr>
              <a:t> </a:t>
            </a:r>
            <a:r>
              <a:rPr lang="en-US" altLang="zh-CN" sz="3200" b="1" dirty="0" smtClean="0">
                <a:solidFill>
                  <a:schemeClr val="tx2"/>
                </a:solidFill>
              </a:rPr>
              <a:t>(</a:t>
            </a:r>
            <a:r>
              <a:rPr lang="en-US" altLang="zh-CN" sz="3200" b="1" dirty="0" err="1" smtClean="0">
                <a:solidFill>
                  <a:schemeClr val="tx2"/>
                </a:solidFill>
              </a:rPr>
              <a:t>int</a:t>
            </a:r>
            <a:r>
              <a:rPr lang="en-US" altLang="zh-CN" sz="3200" b="1" dirty="0" smtClean="0">
                <a:solidFill>
                  <a:schemeClr val="tx2"/>
                </a:solidFill>
              </a:rPr>
              <a:t>);            </a:t>
            </a:r>
            <a:r>
              <a:rPr lang="en-US" altLang="zh-CN" sz="3200" b="1" dirty="0">
                <a:solidFill>
                  <a:srgbClr val="009900"/>
                </a:solidFill>
              </a:rPr>
              <a:t>//</a:t>
            </a:r>
            <a:r>
              <a:rPr lang="zh-CN" altLang="en-US" sz="3200" dirty="0">
                <a:solidFill>
                  <a:srgbClr val="009900"/>
                </a:solidFill>
                <a:ea typeface="隶书" panose="02010509060101010101" charset="-122"/>
              </a:rPr>
              <a:t>点除整数</a:t>
            </a:r>
            <a:br>
              <a:rPr lang="zh-CN" altLang="en-US" sz="3200" dirty="0">
                <a:solidFill>
                  <a:schemeClr val="tx2"/>
                </a:solidFill>
              </a:rPr>
            </a:br>
            <a:r>
              <a:rPr lang="zh-CN" altLang="en-US" sz="3200" dirty="0">
                <a:solidFill>
                  <a:schemeClr val="tx2"/>
                </a:solidFill>
              </a:rPr>
              <a:t>    </a:t>
            </a:r>
            <a:r>
              <a:rPr lang="en-US" altLang="zh-CN" sz="3200" dirty="0">
                <a:solidFill>
                  <a:schemeClr val="tx2"/>
                </a:solidFill>
              </a:rPr>
              <a:t>Point</a:t>
            </a:r>
            <a:r>
              <a:rPr lang="en-US" altLang="zh-CN" sz="3200" b="1" dirty="0">
                <a:solidFill>
                  <a:schemeClr val="tx2"/>
                </a:solidFill>
              </a:rPr>
              <a:t> operator *</a:t>
            </a:r>
            <a:r>
              <a:rPr lang="en-US" altLang="zh-CN" sz="3200" dirty="0">
                <a:solidFill>
                  <a:schemeClr val="tx2"/>
                </a:solidFill>
              </a:rPr>
              <a:t> </a:t>
            </a:r>
            <a:r>
              <a:rPr lang="en-US" altLang="zh-CN" sz="3200" b="1" dirty="0" smtClean="0">
                <a:solidFill>
                  <a:schemeClr val="tx2"/>
                </a:solidFill>
              </a:rPr>
              <a:t>(</a:t>
            </a:r>
            <a:r>
              <a:rPr lang="en-US" altLang="zh-CN" sz="3200" b="1" dirty="0" err="1" smtClean="0">
                <a:solidFill>
                  <a:schemeClr val="tx2"/>
                </a:solidFill>
              </a:rPr>
              <a:t>int</a:t>
            </a:r>
            <a:r>
              <a:rPr lang="en-US" altLang="zh-CN" sz="3200" b="1" dirty="0" smtClean="0">
                <a:solidFill>
                  <a:schemeClr val="tx2"/>
                </a:solidFill>
              </a:rPr>
              <a:t>);           </a:t>
            </a:r>
            <a:r>
              <a:rPr lang="en-US" altLang="zh-CN" sz="3200" b="1" dirty="0">
                <a:solidFill>
                  <a:srgbClr val="009900"/>
                </a:solidFill>
              </a:rPr>
              <a:t>//</a:t>
            </a:r>
            <a:r>
              <a:rPr lang="zh-CN" altLang="en-US" sz="3200" dirty="0">
                <a:solidFill>
                  <a:srgbClr val="009900"/>
                </a:solidFill>
                <a:ea typeface="隶书" panose="02010509060101010101" charset="-122"/>
              </a:rPr>
              <a:t>点乘整数</a:t>
            </a:r>
            <a:br>
              <a:rPr lang="zh-CN" altLang="en-US" sz="3200" dirty="0">
                <a:solidFill>
                  <a:schemeClr val="tx2"/>
                </a:solidFill>
              </a:rPr>
            </a:br>
            <a:r>
              <a:rPr lang="zh-CN" altLang="en-US" sz="3200" dirty="0">
                <a:solidFill>
                  <a:schemeClr val="tx2"/>
                </a:solidFill>
              </a:rPr>
              <a:t>    </a:t>
            </a:r>
            <a:r>
              <a:rPr lang="en-US" altLang="zh-CN" sz="3200" b="1" dirty="0" err="1">
                <a:solidFill>
                  <a:schemeClr val="tx2"/>
                </a:solidFill>
              </a:rPr>
              <a:t>int</a:t>
            </a:r>
            <a:r>
              <a:rPr lang="en-US" altLang="zh-CN" sz="3200" b="1" dirty="0">
                <a:solidFill>
                  <a:schemeClr val="tx2"/>
                </a:solidFill>
              </a:rPr>
              <a:t> operator &gt;</a:t>
            </a:r>
            <a:r>
              <a:rPr lang="en-US" altLang="zh-CN" sz="3200" dirty="0">
                <a:solidFill>
                  <a:schemeClr val="tx2"/>
                </a:solidFill>
              </a:rPr>
              <a:t> </a:t>
            </a:r>
            <a:r>
              <a:rPr lang="en-US" altLang="zh-CN" sz="3200" b="1" dirty="0" smtClean="0">
                <a:solidFill>
                  <a:schemeClr val="tx2"/>
                </a:solidFill>
              </a:rPr>
              <a:t>(</a:t>
            </a:r>
            <a:r>
              <a:rPr lang="en-US" altLang="zh-CN" sz="3200" dirty="0" smtClean="0">
                <a:solidFill>
                  <a:schemeClr val="tx2"/>
                </a:solidFill>
              </a:rPr>
              <a:t>Point</a:t>
            </a:r>
            <a:r>
              <a:rPr lang="en-US" altLang="zh-CN" sz="3200" b="1" dirty="0" smtClean="0">
                <a:solidFill>
                  <a:schemeClr val="tx2"/>
                </a:solidFill>
              </a:rPr>
              <a:t>);           </a:t>
            </a:r>
            <a:r>
              <a:rPr lang="en-US" altLang="zh-CN" sz="3200" b="1" dirty="0">
                <a:solidFill>
                  <a:srgbClr val="009900"/>
                </a:solidFill>
              </a:rPr>
              <a:t>//</a:t>
            </a:r>
            <a:r>
              <a:rPr lang="zh-CN" altLang="en-US" sz="3200" dirty="0">
                <a:solidFill>
                  <a:srgbClr val="009900"/>
                </a:solidFill>
                <a:ea typeface="隶书" panose="02010509060101010101" charset="-122"/>
              </a:rPr>
              <a:t>点比较</a:t>
            </a:r>
            <a:br>
              <a:rPr lang="zh-CN" altLang="en-US" sz="3200" dirty="0">
                <a:solidFill>
                  <a:schemeClr val="tx2"/>
                </a:solidFill>
              </a:rPr>
            </a:br>
            <a:r>
              <a:rPr lang="zh-CN" altLang="en-US" sz="3200" dirty="0">
                <a:solidFill>
                  <a:schemeClr val="tx2"/>
                </a:solidFill>
              </a:rPr>
              <a:t>    </a:t>
            </a:r>
            <a:r>
              <a:rPr lang="en-US" altLang="zh-CN" sz="3200" b="1" dirty="0" err="1">
                <a:solidFill>
                  <a:schemeClr val="tx2"/>
                </a:solidFill>
              </a:rPr>
              <a:t>int</a:t>
            </a:r>
            <a:r>
              <a:rPr lang="en-US" altLang="zh-CN" sz="3200" b="1" dirty="0">
                <a:solidFill>
                  <a:schemeClr val="tx2"/>
                </a:solidFill>
              </a:rPr>
              <a:t> operator &lt;</a:t>
            </a:r>
            <a:r>
              <a:rPr lang="en-US" altLang="zh-CN" sz="3200" dirty="0">
                <a:solidFill>
                  <a:schemeClr val="tx2"/>
                </a:solidFill>
              </a:rPr>
              <a:t> </a:t>
            </a:r>
            <a:r>
              <a:rPr lang="en-US" altLang="zh-CN" sz="3200" b="1" dirty="0" smtClean="0">
                <a:solidFill>
                  <a:schemeClr val="tx2"/>
                </a:solidFill>
              </a:rPr>
              <a:t>(</a:t>
            </a:r>
            <a:r>
              <a:rPr lang="en-US" altLang="zh-CN" sz="3200" dirty="0" smtClean="0">
                <a:solidFill>
                  <a:schemeClr val="tx2"/>
                </a:solidFill>
              </a:rPr>
              <a:t>Point</a:t>
            </a:r>
            <a:r>
              <a:rPr lang="en-US" altLang="zh-CN" sz="3200" b="1" dirty="0" smtClean="0">
                <a:solidFill>
                  <a:schemeClr val="tx2"/>
                </a:solidFill>
              </a:rPr>
              <a:t>);           </a:t>
            </a:r>
            <a:r>
              <a:rPr lang="en-US" altLang="zh-CN" sz="3200" b="1" dirty="0">
                <a:solidFill>
                  <a:srgbClr val="009900"/>
                </a:solidFill>
              </a:rPr>
              <a:t>//</a:t>
            </a:r>
            <a:r>
              <a:rPr lang="zh-CN" altLang="en-US" sz="3200" dirty="0">
                <a:solidFill>
                  <a:srgbClr val="009900"/>
                </a:solidFill>
                <a:ea typeface="隶书" panose="02010509060101010101" charset="-122"/>
              </a:rPr>
              <a:t>点比较</a:t>
            </a:r>
            <a:br>
              <a:rPr lang="zh-CN" altLang="en-US" sz="3200" dirty="0">
                <a:solidFill>
                  <a:schemeClr val="tx2"/>
                </a:solidFill>
              </a:rPr>
            </a:br>
            <a:r>
              <a:rPr lang="zh-CN" altLang="en-US" sz="3200" dirty="0">
                <a:solidFill>
                  <a:schemeClr val="tx2"/>
                </a:solidFill>
              </a:rPr>
              <a:t>    </a:t>
            </a:r>
            <a:r>
              <a:rPr lang="en-US" altLang="zh-CN" sz="3200" b="1" dirty="0" err="1">
                <a:solidFill>
                  <a:schemeClr val="tx2"/>
                </a:solidFill>
              </a:rPr>
              <a:t>int</a:t>
            </a:r>
            <a:r>
              <a:rPr lang="en-US" altLang="zh-CN" sz="3200" b="1" dirty="0">
                <a:solidFill>
                  <a:schemeClr val="tx2"/>
                </a:solidFill>
              </a:rPr>
              <a:t> operator ==</a:t>
            </a:r>
            <a:r>
              <a:rPr lang="en-US" altLang="zh-CN" sz="3200" dirty="0">
                <a:solidFill>
                  <a:schemeClr val="tx2"/>
                </a:solidFill>
              </a:rPr>
              <a:t> </a:t>
            </a:r>
            <a:r>
              <a:rPr lang="en-US" altLang="zh-CN" sz="3200" b="1" dirty="0" smtClean="0">
                <a:solidFill>
                  <a:schemeClr val="tx2"/>
                </a:solidFill>
              </a:rPr>
              <a:t>(</a:t>
            </a:r>
            <a:r>
              <a:rPr lang="en-US" altLang="zh-CN" sz="3200" dirty="0" smtClean="0">
                <a:solidFill>
                  <a:schemeClr val="tx2"/>
                </a:solidFill>
              </a:rPr>
              <a:t>Point </a:t>
            </a:r>
            <a:r>
              <a:rPr lang="en-US" altLang="zh-CN" sz="3200" b="1" dirty="0" smtClean="0">
                <a:solidFill>
                  <a:schemeClr val="tx2"/>
                </a:solidFill>
              </a:rPr>
              <a:t>&amp;);     </a:t>
            </a:r>
            <a:r>
              <a:rPr lang="en-US" altLang="zh-CN" sz="3200" b="1" dirty="0">
                <a:solidFill>
                  <a:srgbClr val="009900"/>
                </a:solidFill>
              </a:rPr>
              <a:t>//</a:t>
            </a:r>
            <a:r>
              <a:rPr lang="zh-CN" altLang="en-US" sz="3200" dirty="0">
                <a:solidFill>
                  <a:srgbClr val="009900"/>
                </a:solidFill>
                <a:ea typeface="隶书" panose="02010509060101010101" charset="-122"/>
              </a:rPr>
              <a:t>点比较</a:t>
            </a:r>
            <a:br>
              <a:rPr lang="zh-CN" altLang="en-US" sz="3200" dirty="0">
                <a:solidFill>
                  <a:schemeClr val="tx2"/>
                </a:solidFill>
              </a:rPr>
            </a:br>
            <a:r>
              <a:rPr lang="zh-CN" altLang="en-US" sz="3200" dirty="0">
                <a:solidFill>
                  <a:schemeClr val="tx2"/>
                </a:solidFill>
              </a:rPr>
              <a:t>    </a:t>
            </a:r>
            <a:r>
              <a:rPr lang="en-US" altLang="zh-CN" sz="3200" b="1" dirty="0">
                <a:solidFill>
                  <a:schemeClr val="tx2"/>
                </a:solidFill>
              </a:rPr>
              <a:t>friend </a:t>
            </a:r>
            <a:r>
              <a:rPr lang="en-US" altLang="zh-CN" sz="3200" b="1" dirty="0" err="1">
                <a:solidFill>
                  <a:schemeClr val="tx2"/>
                </a:solidFill>
              </a:rPr>
              <a:t>istream</a:t>
            </a:r>
            <a:r>
              <a:rPr lang="en-US" altLang="zh-CN" sz="3200" b="1" dirty="0">
                <a:solidFill>
                  <a:schemeClr val="tx2"/>
                </a:solidFill>
              </a:rPr>
              <a:t>&amp; operator &gt;&gt;</a:t>
            </a:r>
            <a:r>
              <a:rPr lang="en-US" altLang="zh-CN" sz="3200" dirty="0">
                <a:solidFill>
                  <a:schemeClr val="tx2"/>
                </a:solidFill>
              </a:rPr>
              <a:t> </a:t>
            </a:r>
            <a:endParaRPr lang="en-US" altLang="zh-CN" sz="3200" dirty="0">
              <a:solidFill>
                <a:schemeClr val="tx2"/>
              </a:solidFill>
            </a:endParaRPr>
          </a:p>
          <a:p>
            <a:r>
              <a:rPr lang="en-US" altLang="zh-CN" sz="3200" dirty="0">
                <a:solidFill>
                  <a:schemeClr val="tx2"/>
                </a:solidFill>
              </a:rPr>
              <a:t>              </a:t>
            </a:r>
            <a:r>
              <a:rPr lang="en-US" altLang="zh-CN" sz="3200" b="1" dirty="0" smtClean="0">
                <a:solidFill>
                  <a:schemeClr val="tx2"/>
                </a:solidFill>
              </a:rPr>
              <a:t>(</a:t>
            </a:r>
            <a:r>
              <a:rPr lang="en-US" altLang="zh-CN" sz="3200" b="1" dirty="0" err="1" smtClean="0">
                <a:solidFill>
                  <a:schemeClr val="tx2"/>
                </a:solidFill>
              </a:rPr>
              <a:t>istream</a:t>
            </a:r>
            <a:r>
              <a:rPr lang="en-US" altLang="zh-CN" sz="3200" b="1" dirty="0" smtClean="0">
                <a:solidFill>
                  <a:schemeClr val="tx2"/>
                </a:solidFill>
              </a:rPr>
              <a:t> &amp;,</a:t>
            </a:r>
            <a:r>
              <a:rPr lang="en-US" altLang="zh-CN" sz="3200" dirty="0" smtClean="0">
                <a:solidFill>
                  <a:schemeClr val="tx2"/>
                </a:solidFill>
              </a:rPr>
              <a:t> Point </a:t>
            </a:r>
            <a:r>
              <a:rPr lang="en-US" altLang="zh-CN" sz="3200" b="1" dirty="0" smtClean="0">
                <a:solidFill>
                  <a:schemeClr val="tx2"/>
                </a:solidFill>
              </a:rPr>
              <a:t>&amp;);  </a:t>
            </a:r>
            <a:r>
              <a:rPr lang="en-US" altLang="zh-CN" sz="3200" b="1" dirty="0">
                <a:solidFill>
                  <a:srgbClr val="009900"/>
                </a:solidFill>
              </a:rPr>
              <a:t>//</a:t>
            </a:r>
            <a:r>
              <a:rPr lang="zh-CN" altLang="en-US" sz="3200" dirty="0">
                <a:solidFill>
                  <a:srgbClr val="009900"/>
                </a:solidFill>
                <a:ea typeface="隶书" panose="02010509060101010101" charset="-122"/>
              </a:rPr>
              <a:t>输入友元函数</a:t>
            </a:r>
            <a:br>
              <a:rPr lang="zh-CN" altLang="en-US" sz="3200" dirty="0">
                <a:solidFill>
                  <a:schemeClr val="tx2"/>
                </a:solidFill>
              </a:rPr>
            </a:br>
            <a:r>
              <a:rPr lang="zh-CN" altLang="en-US" sz="3200" dirty="0">
                <a:solidFill>
                  <a:schemeClr val="tx2"/>
                </a:solidFill>
              </a:rPr>
              <a:t>    </a:t>
            </a:r>
            <a:r>
              <a:rPr lang="en-US" altLang="zh-CN" sz="3200" b="1" dirty="0">
                <a:solidFill>
                  <a:schemeClr val="tx2"/>
                </a:solidFill>
              </a:rPr>
              <a:t>friend </a:t>
            </a:r>
            <a:r>
              <a:rPr lang="en-US" altLang="zh-CN" sz="3200" b="1" dirty="0" err="1">
                <a:solidFill>
                  <a:schemeClr val="tx2"/>
                </a:solidFill>
              </a:rPr>
              <a:t>ostream</a:t>
            </a:r>
            <a:r>
              <a:rPr lang="en-US" altLang="zh-CN" sz="3200" b="1" dirty="0">
                <a:solidFill>
                  <a:schemeClr val="tx2"/>
                </a:solidFill>
              </a:rPr>
              <a:t>&amp;</a:t>
            </a:r>
            <a:r>
              <a:rPr lang="en-US" altLang="zh-CN" sz="3200" dirty="0">
                <a:solidFill>
                  <a:schemeClr val="tx2"/>
                </a:solidFill>
              </a:rPr>
              <a:t> </a:t>
            </a:r>
            <a:r>
              <a:rPr lang="en-US" altLang="zh-CN" sz="3200" b="1" dirty="0">
                <a:solidFill>
                  <a:schemeClr val="tx2"/>
                </a:solidFill>
              </a:rPr>
              <a:t>operator &lt;&lt;</a:t>
            </a:r>
            <a:r>
              <a:rPr lang="en-US" altLang="zh-CN" sz="3200" dirty="0">
                <a:solidFill>
                  <a:schemeClr val="tx2"/>
                </a:solidFill>
              </a:rPr>
              <a:t> </a:t>
            </a:r>
            <a:endParaRPr lang="en-US" altLang="zh-CN" sz="3200" dirty="0">
              <a:solidFill>
                <a:schemeClr val="tx2"/>
              </a:solidFill>
            </a:endParaRPr>
          </a:p>
          <a:p>
            <a:r>
              <a:rPr lang="en-US" altLang="zh-CN" sz="3200" dirty="0">
                <a:solidFill>
                  <a:schemeClr val="tx2"/>
                </a:solidFill>
              </a:rPr>
              <a:t>             </a:t>
            </a:r>
            <a:r>
              <a:rPr lang="en-US" altLang="zh-CN" sz="3200" b="1" dirty="0" smtClean="0">
                <a:solidFill>
                  <a:schemeClr val="tx2"/>
                </a:solidFill>
              </a:rPr>
              <a:t>(</a:t>
            </a:r>
            <a:r>
              <a:rPr lang="en-US" altLang="zh-CN" sz="3200" b="1" dirty="0" err="1" smtClean="0">
                <a:solidFill>
                  <a:schemeClr val="tx2"/>
                </a:solidFill>
              </a:rPr>
              <a:t>ostream</a:t>
            </a:r>
            <a:r>
              <a:rPr lang="en-US" altLang="zh-CN" sz="3200" b="1" dirty="0">
                <a:solidFill>
                  <a:schemeClr val="tx2"/>
                </a:solidFill>
              </a:rPr>
              <a:t>&amp;,</a:t>
            </a:r>
            <a:r>
              <a:rPr lang="en-US" altLang="zh-CN" sz="3200" dirty="0">
                <a:solidFill>
                  <a:schemeClr val="tx2"/>
                </a:solidFill>
              </a:rPr>
              <a:t> </a:t>
            </a:r>
            <a:r>
              <a:rPr lang="en-US" altLang="zh-CN" sz="3200" dirty="0" smtClean="0">
                <a:solidFill>
                  <a:schemeClr val="tx2"/>
                </a:solidFill>
              </a:rPr>
              <a:t>Point </a:t>
            </a:r>
            <a:r>
              <a:rPr lang="en-US" altLang="zh-CN" sz="3200" b="1" dirty="0" smtClean="0">
                <a:solidFill>
                  <a:schemeClr val="tx2"/>
                </a:solidFill>
              </a:rPr>
              <a:t>&amp;);   </a:t>
            </a:r>
            <a:r>
              <a:rPr lang="en-US" altLang="zh-CN" sz="3200" b="1" dirty="0" smtClean="0">
                <a:solidFill>
                  <a:srgbClr val="009900"/>
                </a:solidFill>
              </a:rPr>
              <a:t>//</a:t>
            </a:r>
            <a:r>
              <a:rPr lang="zh-CN" altLang="en-US" sz="3200" dirty="0">
                <a:solidFill>
                  <a:srgbClr val="009900"/>
                </a:solidFill>
                <a:ea typeface="隶书" panose="02010509060101010101" charset="-122"/>
              </a:rPr>
              <a:t>输出友元函数</a:t>
            </a:r>
            <a:br>
              <a:rPr lang="zh-CN" altLang="en-US" sz="3200" dirty="0">
                <a:solidFill>
                  <a:schemeClr val="tx2"/>
                </a:solidFill>
              </a:rPr>
            </a:br>
            <a:r>
              <a:rPr lang="en-US" altLang="zh-CN" sz="3200" b="1" dirty="0">
                <a:solidFill>
                  <a:schemeClr val="tx2"/>
                </a:solidFill>
              </a:rPr>
              <a:t>};</a:t>
            </a:r>
            <a:endParaRPr lang="en-US" altLang="zh-CN" sz="3200" b="1" dirty="0">
              <a:solidFill>
                <a:schemeClr val="tx2"/>
              </a:solidFill>
            </a:endParaRPr>
          </a:p>
          <a:p>
            <a:r>
              <a:rPr lang="en-US" altLang="zh-CN" sz="3200" b="1" dirty="0">
                <a:solidFill>
                  <a:schemeClr val="tx2"/>
                </a:solidFill>
              </a:rPr>
              <a:t>#</a:t>
            </a:r>
            <a:r>
              <a:rPr lang="en-US" altLang="zh-CN" sz="3200" b="1" dirty="0" err="1">
                <a:solidFill>
                  <a:schemeClr val="tx2"/>
                </a:solidFill>
              </a:rPr>
              <a:t>endif</a:t>
            </a:r>
            <a:r>
              <a:rPr lang="en-US" altLang="zh-CN" sz="3200" dirty="0">
                <a:solidFill>
                  <a:schemeClr val="tx2"/>
                </a:solidFill>
              </a:rPr>
              <a:t> 	</a:t>
            </a:r>
            <a:endParaRPr lang="en-US" altLang="zh-CN" sz="3200" dirty="0">
              <a:solidFill>
                <a:schemeClr val="tx2"/>
              </a:solidFill>
            </a:endParaRPr>
          </a:p>
        </p:txBody>
      </p:sp>
      <p:sp>
        <p:nvSpPr>
          <p:cNvPr id="544773" name="AutoShape 5">
            <a:hlinkClick r:id="rId1" action="ppaction://hlinksldjump" highlightClick="1"/>
          </p:cNvPr>
          <p:cNvSpPr>
            <a:spLocks noChangeArrowheads="1"/>
          </p:cNvSpPr>
          <p:nvPr/>
        </p:nvSpPr>
        <p:spPr bwMode="auto">
          <a:xfrm>
            <a:off x="8153400" y="6172200"/>
            <a:ext cx="585788" cy="381000"/>
          </a:xfrm>
          <a:prstGeom prst="actionButtonForwardNext">
            <a:avLst/>
          </a:prstGeom>
          <a:solidFill>
            <a:srgbClr val="C0C0C0"/>
          </a:solidFill>
          <a:ln w="9525">
            <a:solidFill>
              <a:srgbClr val="FFFFFF"/>
            </a:solidFill>
            <a:miter lim="800000"/>
          </a:ln>
          <a:effectLst/>
        </p:spPr>
        <p:txBody>
          <a:bodyPr wrap="none" anchor="ctr"/>
          <a:lstStyle/>
          <a:p>
            <a:endParaRPr lang="zh-CN" altLang="en-US"/>
          </a:p>
        </p:txBody>
      </p:sp>
      <p:sp>
        <p:nvSpPr>
          <p:cNvPr id="5" name="灯片编号占位符 4"/>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pPr algn="just"/>
            <a:r>
              <a:rPr lang="zh-CN" altLang="en-US">
                <a:solidFill>
                  <a:schemeClr val="tx1"/>
                </a:solidFill>
              </a:rPr>
              <a:t>　　</a:t>
            </a:r>
            <a:endParaRPr lang="zh-CN" altLang="en-US">
              <a:solidFill>
                <a:schemeClr val="tx1"/>
              </a:solidFill>
            </a:endParaRPr>
          </a:p>
        </p:txBody>
      </p:sp>
      <p:sp>
        <p:nvSpPr>
          <p:cNvPr id="546819" name="Rectangle 3"/>
          <p:cNvSpPr>
            <a:spLocks noGrp="1" noChangeArrowheads="1"/>
          </p:cNvSpPr>
          <p:nvPr>
            <p:ph type="body" idx="1"/>
          </p:nvPr>
        </p:nvSpPr>
        <p:spPr>
          <a:xfrm>
            <a:off x="609600" y="457200"/>
            <a:ext cx="8229600" cy="5562600"/>
          </a:xfrm>
        </p:spPr>
        <p:txBody>
          <a:bodyPr/>
          <a:lstStyle/>
          <a:p>
            <a:pPr algn="just">
              <a:lnSpc>
                <a:spcPct val="105000"/>
              </a:lnSpc>
              <a:buClr>
                <a:srgbClr val="FF6600"/>
              </a:buClr>
              <a:buSzPct val="50000"/>
              <a:buFont typeface="Wingdings" panose="05000000000000000000" pitchFamily="2" charset="2"/>
              <a:buChar char="n"/>
            </a:pPr>
            <a:r>
              <a:rPr lang="zh-CN" altLang="en-US" b="1" dirty="0">
                <a:ea typeface="仿宋_GB2312" pitchFamily="49" charset="-122"/>
              </a:rPr>
              <a:t>为了存取一个点的</a:t>
            </a:r>
            <a:r>
              <a:rPr lang="en-US" altLang="zh-CN" b="1" dirty="0">
                <a:solidFill>
                  <a:srgbClr val="CC0000"/>
                </a:solidFill>
                <a:ea typeface="仿宋_GB2312" pitchFamily="49" charset="-122"/>
              </a:rPr>
              <a:t>x</a:t>
            </a:r>
            <a:r>
              <a:rPr lang="en-US" altLang="zh-CN" b="1" dirty="0">
                <a:ea typeface="仿宋_GB2312" pitchFamily="49" charset="-122"/>
              </a:rPr>
              <a:t>, </a:t>
            </a:r>
            <a:r>
              <a:rPr lang="en-US" altLang="zh-CN" b="1" dirty="0">
                <a:solidFill>
                  <a:srgbClr val="CC0000"/>
                </a:solidFill>
                <a:ea typeface="仿宋_GB2312" pitchFamily="49" charset="-122"/>
              </a:rPr>
              <a:t>y</a:t>
            </a:r>
            <a:r>
              <a:rPr lang="zh-CN" altLang="en-US" b="1" dirty="0" smtClean="0">
                <a:ea typeface="仿宋_GB2312" pitchFamily="49" charset="-122"/>
              </a:rPr>
              <a:t>分量，类</a:t>
            </a:r>
            <a:r>
              <a:rPr lang="zh-CN" altLang="en-US" b="1" dirty="0">
                <a:ea typeface="仿宋_GB2312" pitchFamily="49" charset="-122"/>
              </a:rPr>
              <a:t>提供了两个函数</a:t>
            </a:r>
            <a:r>
              <a:rPr lang="en-US" altLang="zh-CN" b="1" dirty="0" err="1">
                <a:solidFill>
                  <a:srgbClr val="CC0000"/>
                </a:solidFill>
                <a:ea typeface="仿宋_GB2312" pitchFamily="49" charset="-122"/>
              </a:rPr>
              <a:t>get_x</a:t>
            </a:r>
            <a:r>
              <a:rPr lang="en-US" altLang="zh-CN" b="1" dirty="0">
                <a:ea typeface="仿宋_GB2312" pitchFamily="49" charset="-122"/>
              </a:rPr>
              <a:t>, </a:t>
            </a:r>
            <a:r>
              <a:rPr lang="en-US" altLang="zh-CN" b="1" dirty="0" err="1">
                <a:solidFill>
                  <a:srgbClr val="CC0000"/>
                </a:solidFill>
                <a:ea typeface="仿宋_GB2312" pitchFamily="49" charset="-122"/>
              </a:rPr>
              <a:t>get_y</a:t>
            </a:r>
            <a:r>
              <a:rPr lang="zh-CN" altLang="en-US" b="1" dirty="0">
                <a:ea typeface="仿宋_GB2312" pitchFamily="49" charset="-122"/>
              </a:rPr>
              <a:t>。这样可用</a:t>
            </a:r>
            <a:r>
              <a:rPr lang="en-US" altLang="zh-CN" b="1" dirty="0">
                <a:solidFill>
                  <a:srgbClr val="CC0000"/>
                </a:solidFill>
                <a:ea typeface="仿宋_GB2312" pitchFamily="49" charset="-122"/>
              </a:rPr>
              <a:t>private</a:t>
            </a:r>
            <a:r>
              <a:rPr lang="zh-CN" altLang="en-US" b="1" dirty="0">
                <a:ea typeface="仿宋_GB2312" pitchFamily="49" charset="-122"/>
              </a:rPr>
              <a:t>域来保护数据的</a:t>
            </a:r>
            <a:r>
              <a:rPr lang="zh-CN" altLang="en-US" b="1" dirty="0" smtClean="0">
                <a:ea typeface="仿宋_GB2312" pitchFamily="49" charset="-122"/>
              </a:rPr>
              <a:t>表示，防止</a:t>
            </a:r>
            <a:r>
              <a:rPr lang="zh-CN" altLang="en-US" b="1" dirty="0">
                <a:ea typeface="仿宋_GB2312" pitchFamily="49" charset="-122"/>
              </a:rPr>
              <a:t>类的用户直接使用数据的内部表示来编写代码，通过使用存取函数来操作数据来维持类的抽象性。</a:t>
            </a:r>
            <a:endParaRPr lang="zh-CN" altLang="en-US" b="1" dirty="0">
              <a:ea typeface="仿宋_GB2312" pitchFamily="49" charset="-122"/>
            </a:endParaRPr>
          </a:p>
          <a:p>
            <a:pPr algn="just">
              <a:lnSpc>
                <a:spcPct val="105000"/>
              </a:lnSpc>
              <a:buClr>
                <a:srgbClr val="FF6600"/>
              </a:buClr>
              <a:buSzPct val="50000"/>
              <a:buFont typeface="Wingdings" panose="05000000000000000000" pitchFamily="2" charset="2"/>
              <a:buChar char="n"/>
            </a:pPr>
            <a:r>
              <a:rPr lang="en-US" altLang="zh-CN" b="1" dirty="0">
                <a:solidFill>
                  <a:srgbClr val="CC0000"/>
                </a:solidFill>
                <a:ea typeface="仿宋_GB2312" pitchFamily="49" charset="-122"/>
              </a:rPr>
              <a:t>private</a:t>
            </a:r>
            <a:r>
              <a:rPr lang="zh-CN" altLang="en-US" b="1" dirty="0">
                <a:ea typeface="仿宋_GB2312" pitchFamily="49" charset="-122"/>
              </a:rPr>
              <a:t>是声明默认的存取级别。</a:t>
            </a:r>
            <a:endParaRPr lang="zh-CN" altLang="en-US" b="1" dirty="0">
              <a:ea typeface="仿宋_GB2312" pitchFamily="49" charset="-122"/>
            </a:endParaRPr>
          </a:p>
          <a:p>
            <a:pPr algn="just">
              <a:lnSpc>
                <a:spcPct val="105000"/>
              </a:lnSpc>
              <a:buClr>
                <a:srgbClr val="FF6600"/>
              </a:buClr>
              <a:buSzPct val="50000"/>
              <a:buFont typeface="Wingdings" panose="05000000000000000000" pitchFamily="2" charset="2"/>
              <a:buChar char="n"/>
            </a:pPr>
            <a:r>
              <a:rPr lang="zh-CN" altLang="en-US" b="1" dirty="0">
                <a:ea typeface="仿宋_GB2312" pitchFamily="49" charset="-122"/>
              </a:rPr>
              <a:t>系统开发</a:t>
            </a:r>
            <a:r>
              <a:rPr lang="zh-CN" altLang="en-US" b="1" dirty="0" smtClean="0">
                <a:ea typeface="仿宋_GB2312" pitchFamily="49" charset="-122"/>
              </a:rPr>
              <a:t>时，把</a:t>
            </a:r>
            <a:r>
              <a:rPr lang="zh-CN" altLang="en-US" b="1" dirty="0">
                <a:ea typeface="仿宋_GB2312" pitchFamily="49" charset="-122"/>
              </a:rPr>
              <a:t>类的声明放在头文件</a:t>
            </a:r>
            <a:r>
              <a:rPr lang="zh-CN" altLang="en-US" b="1" dirty="0" smtClean="0">
                <a:ea typeface="仿宋_GB2312" pitchFamily="49" charset="-122"/>
              </a:rPr>
              <a:t>中，成员</a:t>
            </a:r>
            <a:r>
              <a:rPr lang="zh-CN" altLang="en-US" b="1" dirty="0">
                <a:ea typeface="仿宋_GB2312" pitchFamily="49" charset="-122"/>
              </a:rPr>
              <a:t>函数的实现放在源程序文件中。在源程序文件中函数的实现通过作用域设定</a:t>
            </a:r>
            <a:r>
              <a:rPr lang="zh-CN" altLang="en-US" b="1" dirty="0" smtClean="0">
                <a:ea typeface="仿宋_GB2312" pitchFamily="49" charset="-122"/>
              </a:rPr>
              <a:t>命令</a:t>
            </a:r>
            <a:r>
              <a:rPr lang="en-US" altLang="zh-CN" b="1" dirty="0" smtClean="0">
                <a:solidFill>
                  <a:srgbClr val="CC0000"/>
                </a:solidFill>
                <a:ea typeface="仿宋_GB2312" pitchFamily="49" charset="-122"/>
              </a:rPr>
              <a:t>“::”</a:t>
            </a:r>
            <a:r>
              <a:rPr lang="zh-CN" altLang="en-US" b="1" dirty="0">
                <a:ea typeface="仿宋_GB2312" pitchFamily="49" charset="-122"/>
              </a:rPr>
              <a:t>而被归属到某一个类。</a:t>
            </a:r>
            <a:endParaRPr lang="zh-CN" altLang="en-US" b="1" dirty="0">
              <a:ea typeface="仿宋_GB2312" pitchFamily="49" charset="-122"/>
            </a:endParaRPr>
          </a:p>
        </p:txBody>
      </p:sp>
      <p:sp>
        <p:nvSpPr>
          <p:cNvPr id="4" name="灯片编号占位符 3"/>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pPr algn="just"/>
            <a:r>
              <a:rPr lang="zh-CN" altLang="en-US">
                <a:solidFill>
                  <a:schemeClr val="tx1"/>
                </a:solidFill>
              </a:rPr>
              <a:t>　　　　　</a:t>
            </a:r>
            <a:endParaRPr lang="zh-CN" altLang="en-US">
              <a:solidFill>
                <a:schemeClr val="tx1"/>
              </a:solidFill>
            </a:endParaRPr>
          </a:p>
        </p:txBody>
      </p:sp>
      <p:sp>
        <p:nvSpPr>
          <p:cNvPr id="547844" name="Rectangle 4"/>
          <p:cNvSpPr>
            <a:spLocks noChangeArrowheads="1"/>
          </p:cNvSpPr>
          <p:nvPr/>
        </p:nvSpPr>
        <p:spPr bwMode="auto">
          <a:xfrm>
            <a:off x="539552" y="692696"/>
            <a:ext cx="8229600" cy="4524315"/>
          </a:xfrm>
          <a:prstGeom prst="rect">
            <a:avLst/>
          </a:prstGeom>
          <a:noFill/>
          <a:ln w="9525">
            <a:noFill/>
            <a:miter lim="800000"/>
          </a:ln>
          <a:effectLst/>
        </p:spPr>
        <p:txBody>
          <a:bodyPr>
            <a:spAutoFit/>
          </a:bodyPr>
          <a:lstStyle/>
          <a:p>
            <a:pPr algn="just">
              <a:buClr>
                <a:srgbClr val="FF6600"/>
              </a:buClr>
              <a:buSzPct val="50000"/>
              <a:buFont typeface="Wingdings" panose="05000000000000000000" pitchFamily="2" charset="2"/>
              <a:buNone/>
            </a:pPr>
            <a:r>
              <a:rPr lang="zh-CN" altLang="en-US" sz="3200" b="1" dirty="0">
                <a:ea typeface="仿宋_GB2312" pitchFamily="49" charset="-122"/>
              </a:rPr>
              <a:t>例，对于</a:t>
            </a:r>
            <a:r>
              <a:rPr lang="en-US" altLang="zh-CN" sz="3200" b="1" dirty="0">
                <a:solidFill>
                  <a:srgbClr val="CC0000"/>
                </a:solidFill>
                <a:ea typeface="仿宋_GB2312" pitchFamily="49" charset="-122"/>
              </a:rPr>
              <a:t>Point</a:t>
            </a:r>
            <a:r>
              <a:rPr lang="zh-CN" altLang="en-US" sz="3200" b="1" dirty="0">
                <a:ea typeface="仿宋_GB2312" pitchFamily="49" charset="-122"/>
              </a:rPr>
              <a:t>类的输出</a:t>
            </a:r>
            <a:r>
              <a:rPr lang="zh-CN" altLang="zh-CN" sz="3200" b="1" dirty="0">
                <a:ea typeface="仿宋_GB2312" pitchFamily="49" charset="-122"/>
              </a:rPr>
              <a:t>友元</a:t>
            </a:r>
            <a:r>
              <a:rPr lang="zh-CN" altLang="en-US" sz="3200" b="1" dirty="0">
                <a:ea typeface="仿宋_GB2312" pitchFamily="49" charset="-122"/>
              </a:rPr>
              <a:t>函数的实现可以在源程序文件中给出，形为：</a:t>
            </a:r>
            <a:endParaRPr lang="zh-CN" altLang="en-US" sz="3200" b="1" dirty="0">
              <a:ea typeface="仿宋_GB2312" pitchFamily="49" charset="-122"/>
            </a:endParaRPr>
          </a:p>
          <a:p>
            <a:pPr algn="just">
              <a:buClr>
                <a:srgbClr val="FF6600"/>
              </a:buClr>
              <a:buSzPct val="50000"/>
              <a:buFont typeface="Wingdings" panose="05000000000000000000" pitchFamily="2" charset="2"/>
              <a:buNone/>
            </a:pPr>
            <a:r>
              <a:rPr lang="zh-CN" altLang="en-US" sz="3200" b="1" dirty="0">
                <a:solidFill>
                  <a:schemeClr val="tx2"/>
                </a:solidFill>
                <a:ea typeface="仿宋_GB2312" pitchFamily="49" charset="-122"/>
              </a:rPr>
              <a:t>    </a:t>
            </a:r>
            <a:r>
              <a:rPr lang="en-US" altLang="zh-CN" sz="3200" b="1" dirty="0" err="1">
                <a:solidFill>
                  <a:schemeClr val="tx2"/>
                </a:solidFill>
                <a:ea typeface="仿宋_GB2312" pitchFamily="49" charset="-122"/>
              </a:rPr>
              <a:t>ostream</a:t>
            </a:r>
            <a:r>
              <a:rPr lang="en-US" altLang="zh-CN" sz="3200" b="1" dirty="0">
                <a:solidFill>
                  <a:schemeClr val="tx2"/>
                </a:solidFill>
                <a:ea typeface="仿宋_GB2312" pitchFamily="49" charset="-122"/>
              </a:rPr>
              <a:t> &amp;</a:t>
            </a:r>
            <a:r>
              <a:rPr lang="en-US" altLang="zh-CN" sz="3200" dirty="0">
                <a:solidFill>
                  <a:schemeClr val="tx2"/>
                </a:solidFill>
                <a:ea typeface="仿宋_GB2312" pitchFamily="49" charset="-122"/>
              </a:rPr>
              <a:t> </a:t>
            </a:r>
            <a:r>
              <a:rPr lang="en-US" altLang="zh-CN" sz="3200" b="1" dirty="0">
                <a:solidFill>
                  <a:schemeClr val="tx2"/>
                </a:solidFill>
                <a:ea typeface="仿宋_GB2312" pitchFamily="49" charset="-122"/>
              </a:rPr>
              <a:t>operator &lt;&lt;</a:t>
            </a:r>
            <a:r>
              <a:rPr lang="en-US" altLang="zh-CN" sz="3200" dirty="0">
                <a:solidFill>
                  <a:schemeClr val="tx2"/>
                </a:solidFill>
                <a:ea typeface="仿宋_GB2312" pitchFamily="49" charset="-122"/>
              </a:rPr>
              <a:t> </a:t>
            </a:r>
            <a:r>
              <a:rPr lang="en-US" altLang="zh-CN" sz="3200" b="1" dirty="0">
                <a:solidFill>
                  <a:schemeClr val="tx2"/>
                </a:solidFill>
                <a:ea typeface="仿宋_GB2312" pitchFamily="49" charset="-122"/>
              </a:rPr>
              <a:t>(</a:t>
            </a:r>
            <a:r>
              <a:rPr lang="en-US" altLang="zh-CN" sz="3200" b="1" dirty="0" err="1" smtClean="0">
                <a:solidFill>
                  <a:schemeClr val="tx2"/>
                </a:solidFill>
                <a:ea typeface="仿宋_GB2312" pitchFamily="49" charset="-122"/>
              </a:rPr>
              <a:t>ostream</a:t>
            </a:r>
            <a:r>
              <a:rPr lang="en-US" altLang="zh-CN" sz="3200" b="1" dirty="0" smtClean="0">
                <a:solidFill>
                  <a:schemeClr val="tx2"/>
                </a:solidFill>
                <a:ea typeface="仿宋_GB2312" pitchFamily="49" charset="-122"/>
              </a:rPr>
              <a:t> &amp;</a:t>
            </a:r>
            <a:r>
              <a:rPr lang="en-US" altLang="zh-CN" sz="3200" dirty="0" err="1" smtClean="0">
                <a:solidFill>
                  <a:schemeClr val="tx2"/>
                </a:solidFill>
                <a:ea typeface="仿宋_GB2312" pitchFamily="49" charset="-122"/>
              </a:rPr>
              <a:t>strm</a:t>
            </a:r>
            <a:r>
              <a:rPr lang="en-US" altLang="zh-CN" sz="3200" b="1" dirty="0">
                <a:solidFill>
                  <a:schemeClr val="tx2"/>
                </a:solidFill>
                <a:ea typeface="仿宋_GB2312" pitchFamily="49" charset="-122"/>
              </a:rPr>
              <a:t>,</a:t>
            </a:r>
            <a:endParaRPr lang="en-US" altLang="zh-CN" sz="3200" b="1" dirty="0">
              <a:solidFill>
                <a:schemeClr val="tx2"/>
              </a:solidFill>
              <a:ea typeface="仿宋_GB2312" pitchFamily="49" charset="-122"/>
            </a:endParaRPr>
          </a:p>
          <a:p>
            <a:pPr algn="just">
              <a:buClr>
                <a:srgbClr val="FF6600"/>
              </a:buClr>
              <a:buSzPct val="50000"/>
              <a:buFont typeface="Wingdings" panose="05000000000000000000" pitchFamily="2" charset="2"/>
              <a:buNone/>
            </a:pPr>
            <a:r>
              <a:rPr lang="en-US" altLang="zh-CN" sz="3200" dirty="0">
                <a:solidFill>
                  <a:schemeClr val="tx2"/>
                </a:solidFill>
                <a:ea typeface="仿宋_GB2312" pitchFamily="49" charset="-122"/>
              </a:rPr>
              <a:t>       Point p</a:t>
            </a:r>
            <a:r>
              <a:rPr lang="en-US" altLang="zh-CN" sz="3200" b="1" dirty="0">
                <a:solidFill>
                  <a:schemeClr val="tx2"/>
                </a:solidFill>
                <a:ea typeface="仿宋_GB2312" pitchFamily="49" charset="-122"/>
              </a:rPr>
              <a:t>)</a:t>
            </a:r>
            <a:r>
              <a:rPr lang="en-US" altLang="zh-CN" sz="3200" dirty="0">
                <a:solidFill>
                  <a:schemeClr val="tx2"/>
                </a:solidFill>
                <a:ea typeface="仿宋_GB2312" pitchFamily="49" charset="-122"/>
              </a:rPr>
              <a:t> </a:t>
            </a:r>
            <a:r>
              <a:rPr lang="en-US" altLang="zh-CN" sz="3200" b="1" dirty="0">
                <a:solidFill>
                  <a:schemeClr val="tx2"/>
                </a:solidFill>
                <a:ea typeface="仿宋_GB2312" pitchFamily="49" charset="-122"/>
              </a:rPr>
              <a:t>{</a:t>
            </a:r>
            <a:endParaRPr lang="en-US" altLang="zh-CN" sz="3200" b="1" dirty="0">
              <a:solidFill>
                <a:schemeClr val="tx2"/>
              </a:solidFill>
              <a:ea typeface="仿宋_GB2312" pitchFamily="49" charset="-122"/>
            </a:endParaRPr>
          </a:p>
          <a:p>
            <a:pPr algn="just">
              <a:buClr>
                <a:srgbClr val="FF6600"/>
              </a:buClr>
              <a:buSzPct val="50000"/>
              <a:buFont typeface="Wingdings" panose="05000000000000000000" pitchFamily="2" charset="2"/>
              <a:buNone/>
            </a:pPr>
            <a:r>
              <a:rPr lang="en-US" altLang="zh-CN" sz="3200" b="1" dirty="0">
                <a:solidFill>
                  <a:schemeClr val="tx2"/>
                </a:solidFill>
                <a:ea typeface="仿宋_GB2312" pitchFamily="49" charset="-122"/>
              </a:rPr>
              <a:t>        return</a:t>
            </a:r>
            <a:r>
              <a:rPr lang="en-US" altLang="zh-CN" sz="3200" dirty="0">
                <a:solidFill>
                  <a:schemeClr val="tx2"/>
                </a:solidFill>
                <a:ea typeface="仿宋_GB2312" pitchFamily="49" charset="-122"/>
              </a:rPr>
              <a:t> </a:t>
            </a:r>
            <a:r>
              <a:rPr lang="en-US" altLang="zh-CN" sz="3200" dirty="0" err="1" smtClean="0">
                <a:solidFill>
                  <a:schemeClr val="tx2"/>
                </a:solidFill>
                <a:ea typeface="仿宋_GB2312" pitchFamily="49" charset="-122"/>
              </a:rPr>
              <a:t>strm</a:t>
            </a:r>
            <a:r>
              <a:rPr lang="en-US" altLang="zh-CN" sz="3200" b="1" dirty="0" smtClean="0">
                <a:solidFill>
                  <a:schemeClr val="tx2"/>
                </a:solidFill>
                <a:ea typeface="仿宋_GB2312" pitchFamily="49" charset="-122"/>
              </a:rPr>
              <a:t>&lt;&lt;“</a:t>
            </a:r>
            <a:r>
              <a:rPr lang="en-US" altLang="zh-CN" sz="3200" dirty="0" smtClean="0">
                <a:solidFill>
                  <a:schemeClr val="tx2"/>
                </a:solidFill>
                <a:ea typeface="仿宋_GB2312" pitchFamily="49" charset="-122"/>
              </a:rPr>
              <a:t>(</a:t>
            </a:r>
            <a:r>
              <a:rPr lang="en-US" altLang="zh-CN" sz="3200" b="1" dirty="0" smtClean="0">
                <a:solidFill>
                  <a:schemeClr val="tx2"/>
                </a:solidFill>
                <a:ea typeface="仿宋_GB2312" pitchFamily="49" charset="-122"/>
              </a:rPr>
              <a:t>”&lt;&lt;</a:t>
            </a:r>
            <a:r>
              <a:rPr lang="en-US" altLang="zh-CN" sz="3200" dirty="0" err="1" smtClean="0">
                <a:solidFill>
                  <a:schemeClr val="tx2"/>
                </a:solidFill>
                <a:ea typeface="仿宋_GB2312" pitchFamily="49" charset="-122"/>
              </a:rPr>
              <a:t>p.get_x</a:t>
            </a:r>
            <a:r>
              <a:rPr lang="en-US" altLang="zh-CN" sz="3200" b="1" dirty="0" smtClean="0">
                <a:solidFill>
                  <a:schemeClr val="tx2"/>
                </a:solidFill>
                <a:ea typeface="仿宋_GB2312" pitchFamily="49" charset="-122"/>
              </a:rPr>
              <a:t>( </a:t>
            </a:r>
            <a:r>
              <a:rPr lang="en-US" altLang="zh-CN" sz="3200" b="1" dirty="0">
                <a:solidFill>
                  <a:schemeClr val="tx2"/>
                </a:solidFill>
                <a:ea typeface="仿宋_GB2312" pitchFamily="49" charset="-122"/>
              </a:rPr>
              <a:t>)</a:t>
            </a:r>
            <a:r>
              <a:rPr lang="en-US" altLang="zh-CN" sz="3200" dirty="0">
                <a:solidFill>
                  <a:schemeClr val="tx2"/>
                </a:solidFill>
                <a:ea typeface="仿宋_GB2312" pitchFamily="49" charset="-122"/>
              </a:rPr>
              <a:t> </a:t>
            </a:r>
            <a:endParaRPr lang="en-US" altLang="zh-CN" sz="3200" dirty="0">
              <a:solidFill>
                <a:schemeClr val="tx2"/>
              </a:solidFill>
              <a:ea typeface="仿宋_GB2312" pitchFamily="49" charset="-122"/>
            </a:endParaRPr>
          </a:p>
          <a:p>
            <a:pPr algn="just">
              <a:buClr>
                <a:srgbClr val="FF6600"/>
              </a:buClr>
              <a:buSzPct val="50000"/>
              <a:buFont typeface="Wingdings" panose="05000000000000000000" pitchFamily="2" charset="2"/>
              <a:buNone/>
            </a:pPr>
            <a:r>
              <a:rPr lang="en-US" altLang="zh-CN" sz="3200" dirty="0">
                <a:solidFill>
                  <a:schemeClr val="tx2"/>
                </a:solidFill>
                <a:ea typeface="仿宋_GB2312" pitchFamily="49" charset="-122"/>
              </a:rPr>
              <a:t>             </a:t>
            </a:r>
            <a:r>
              <a:rPr lang="en-US" altLang="zh-CN" sz="3200" b="1" dirty="0" smtClean="0">
                <a:solidFill>
                  <a:schemeClr val="tx2"/>
                </a:solidFill>
                <a:ea typeface="仿宋_GB2312" pitchFamily="49" charset="-122"/>
              </a:rPr>
              <a:t>&lt;&lt;“</a:t>
            </a:r>
            <a:r>
              <a:rPr lang="en-US" altLang="zh-CN" sz="3200" dirty="0" smtClean="0">
                <a:solidFill>
                  <a:schemeClr val="tx2"/>
                </a:solidFill>
                <a:ea typeface="仿宋_GB2312" pitchFamily="49" charset="-122"/>
              </a:rPr>
              <a:t>,</a:t>
            </a:r>
            <a:r>
              <a:rPr lang="en-US" altLang="zh-CN" sz="3200" b="1" dirty="0" smtClean="0">
                <a:solidFill>
                  <a:schemeClr val="tx2"/>
                </a:solidFill>
                <a:ea typeface="仿宋_GB2312" pitchFamily="49" charset="-122"/>
              </a:rPr>
              <a:t>”&lt;&lt;</a:t>
            </a:r>
            <a:r>
              <a:rPr lang="en-US" altLang="zh-CN" sz="3200" dirty="0" err="1" smtClean="0">
                <a:solidFill>
                  <a:schemeClr val="tx2"/>
                </a:solidFill>
                <a:ea typeface="仿宋_GB2312" pitchFamily="49" charset="-122"/>
              </a:rPr>
              <a:t>p.get_y</a:t>
            </a:r>
            <a:r>
              <a:rPr lang="en-US" altLang="zh-CN" sz="3200" b="1" dirty="0" smtClean="0">
                <a:solidFill>
                  <a:schemeClr val="tx2"/>
                </a:solidFill>
                <a:ea typeface="仿宋_GB2312" pitchFamily="49" charset="-122"/>
              </a:rPr>
              <a:t>( )&lt;&lt;“</a:t>
            </a:r>
            <a:r>
              <a:rPr lang="en-US" altLang="zh-CN" sz="3200" dirty="0" smtClean="0">
                <a:solidFill>
                  <a:schemeClr val="tx2"/>
                </a:solidFill>
                <a:ea typeface="仿宋_GB2312" pitchFamily="49" charset="-122"/>
              </a:rPr>
              <a:t>)</a:t>
            </a:r>
            <a:r>
              <a:rPr lang="en-US" altLang="zh-CN" sz="3200" b="1" dirty="0" smtClean="0">
                <a:solidFill>
                  <a:schemeClr val="tx2"/>
                </a:solidFill>
                <a:ea typeface="仿宋_GB2312" pitchFamily="49" charset="-122"/>
              </a:rPr>
              <a:t>”;</a:t>
            </a:r>
            <a:endParaRPr lang="en-US" altLang="zh-CN" sz="3200" b="1" dirty="0">
              <a:solidFill>
                <a:schemeClr val="tx2"/>
              </a:solidFill>
              <a:ea typeface="仿宋_GB2312" pitchFamily="49" charset="-122"/>
            </a:endParaRPr>
          </a:p>
          <a:p>
            <a:pPr algn="just">
              <a:buClr>
                <a:srgbClr val="FF6600"/>
              </a:buClr>
              <a:buSzPct val="50000"/>
              <a:buFont typeface="Wingdings" panose="05000000000000000000" pitchFamily="2" charset="2"/>
              <a:buNone/>
            </a:pPr>
            <a:r>
              <a:rPr lang="en-US" altLang="zh-CN" sz="3200" b="1" dirty="0">
                <a:solidFill>
                  <a:schemeClr val="tx2"/>
                </a:solidFill>
                <a:ea typeface="仿宋_GB2312" pitchFamily="49" charset="-122"/>
              </a:rPr>
              <a:t>   </a:t>
            </a:r>
            <a:r>
              <a:rPr lang="en-US" altLang="zh-CN" sz="3200" dirty="0">
                <a:solidFill>
                  <a:schemeClr val="tx2"/>
                </a:solidFill>
                <a:ea typeface="仿宋_GB2312" pitchFamily="49" charset="-122"/>
              </a:rPr>
              <a:t> </a:t>
            </a:r>
            <a:r>
              <a:rPr lang="en-US" altLang="zh-CN" sz="3200" b="1" dirty="0">
                <a:solidFill>
                  <a:schemeClr val="tx2"/>
                </a:solidFill>
                <a:ea typeface="仿宋_GB2312" pitchFamily="49" charset="-122"/>
              </a:rPr>
              <a:t>}</a:t>
            </a:r>
            <a:endParaRPr lang="en-US" altLang="zh-CN" sz="3200" b="1" dirty="0">
              <a:ea typeface="仿宋_GB2312" pitchFamily="49" charset="-122"/>
            </a:endParaRPr>
          </a:p>
          <a:p>
            <a:pPr algn="just">
              <a:buClr>
                <a:srgbClr val="FF6600"/>
              </a:buClr>
              <a:buSzPct val="50000"/>
              <a:buFont typeface="Wingdings" panose="05000000000000000000" pitchFamily="2" charset="2"/>
              <a:buNone/>
            </a:pPr>
            <a:r>
              <a:rPr lang="zh-CN" altLang="en-US" sz="3200" b="1" dirty="0">
                <a:ea typeface="仿宋_GB2312" pitchFamily="49" charset="-122"/>
              </a:rPr>
              <a:t>这个函数把点</a:t>
            </a:r>
            <a:r>
              <a:rPr lang="en-US" altLang="zh-CN" sz="3200" b="1" dirty="0">
                <a:solidFill>
                  <a:schemeClr val="tx2"/>
                </a:solidFill>
                <a:ea typeface="仿宋_GB2312" pitchFamily="49" charset="-122"/>
              </a:rPr>
              <a:t>p</a:t>
            </a:r>
            <a:r>
              <a:rPr lang="zh-CN" altLang="en-US" sz="3200" b="1" dirty="0">
                <a:ea typeface="仿宋_GB2312" pitchFamily="49" charset="-122"/>
              </a:rPr>
              <a:t>的值</a:t>
            </a:r>
            <a:r>
              <a:rPr lang="zh-CN" altLang="en-US" sz="3200" b="1" dirty="0" smtClean="0">
                <a:ea typeface="仿宋_GB2312" pitchFamily="49" charset="-122"/>
              </a:rPr>
              <a:t>以</a:t>
            </a:r>
            <a:r>
              <a:rPr lang="en-US" altLang="zh-CN" sz="3200" b="1" dirty="0" smtClean="0">
                <a:ea typeface="仿宋_GB2312" pitchFamily="49" charset="-122"/>
              </a:rPr>
              <a:t>“</a:t>
            </a:r>
            <a:r>
              <a:rPr lang="en-US" altLang="zh-CN" sz="3200" b="1" dirty="0" smtClean="0">
                <a:solidFill>
                  <a:schemeClr val="tx2"/>
                </a:solidFill>
                <a:ea typeface="仿宋_GB2312" pitchFamily="49" charset="-122"/>
              </a:rPr>
              <a:t>x</a:t>
            </a:r>
            <a:r>
              <a:rPr lang="en-US" altLang="zh-CN" sz="3200" b="1" dirty="0">
                <a:ea typeface="仿宋_GB2312" pitchFamily="49" charset="-122"/>
              </a:rPr>
              <a:t>, </a:t>
            </a:r>
            <a:r>
              <a:rPr lang="en-US" altLang="zh-CN" sz="3200" b="1" dirty="0" smtClean="0">
                <a:ea typeface="仿宋_GB2312" pitchFamily="49" charset="-122"/>
              </a:rPr>
              <a:t> </a:t>
            </a:r>
            <a:r>
              <a:rPr lang="en-US" altLang="zh-CN" sz="3200" b="1" dirty="0" smtClean="0">
                <a:solidFill>
                  <a:schemeClr val="tx2"/>
                </a:solidFill>
                <a:ea typeface="仿宋_GB2312" pitchFamily="49" charset="-122"/>
              </a:rPr>
              <a:t>y</a:t>
            </a:r>
            <a:r>
              <a:rPr lang="en-US" altLang="zh-CN" sz="3200" b="1" dirty="0">
                <a:ea typeface="仿宋_GB2312" pitchFamily="49" charset="-122"/>
              </a:rPr>
              <a:t>”</a:t>
            </a:r>
            <a:r>
              <a:rPr lang="zh-CN" altLang="en-US" sz="3200" b="1" dirty="0">
                <a:ea typeface="仿宋_GB2312" pitchFamily="49" charset="-122"/>
              </a:rPr>
              <a:t>的格式送到</a:t>
            </a:r>
            <a:r>
              <a:rPr lang="en-US" altLang="zh-CN" sz="3200" b="1" dirty="0" err="1">
                <a:ea typeface="仿宋_GB2312" pitchFamily="49" charset="-122"/>
              </a:rPr>
              <a:t>strm</a:t>
            </a:r>
            <a:r>
              <a:rPr lang="zh-CN" altLang="en-US" sz="3200" b="1" dirty="0">
                <a:ea typeface="仿宋_GB2312" pitchFamily="49" charset="-122"/>
              </a:rPr>
              <a:t>指明的输出流中去。</a:t>
            </a:r>
            <a:endParaRPr lang="zh-CN" altLang="en-US" sz="3200" dirty="0">
              <a:ea typeface="仿宋_GB2312" pitchFamily="49" charset="-122"/>
            </a:endParaRPr>
          </a:p>
        </p:txBody>
      </p:sp>
      <p:sp>
        <p:nvSpPr>
          <p:cNvPr id="4" name="灯片编号占位符 3"/>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8130" name="Rectangle 1026"/>
          <p:cNvSpPr>
            <a:spLocks noGrp="1" noChangeArrowheads="1"/>
          </p:cNvSpPr>
          <p:nvPr>
            <p:ph type="title"/>
          </p:nvPr>
        </p:nvSpPr>
        <p:spPr>
          <a:xfrm>
            <a:off x="685800" y="457200"/>
            <a:ext cx="7772400" cy="609600"/>
          </a:xfrm>
        </p:spPr>
        <p:txBody>
          <a:bodyPr/>
          <a:lstStyle/>
          <a:p>
            <a:pPr>
              <a:spcBef>
                <a:spcPts val="1000"/>
              </a:spcBef>
              <a:spcAft>
                <a:spcPts val="800"/>
              </a:spcAft>
            </a:pPr>
            <a:r>
              <a:rPr lang="zh-CN" altLang="en-US" sz="3600" b="1" dirty="0">
                <a:effectLst>
                  <a:outerShdw blurRad="38100" dist="38100" dir="2700000" algn="tl">
                    <a:srgbClr val="C0C0C0"/>
                  </a:outerShdw>
                </a:effectLst>
                <a:ea typeface="楷体_GB2312" pitchFamily="49" charset="-122"/>
              </a:rPr>
              <a:t>注释</a:t>
            </a:r>
            <a:endParaRPr lang="zh-CN" altLang="en-US" b="1" dirty="0">
              <a:solidFill>
                <a:schemeClr val="tx1"/>
              </a:solidFill>
            </a:endParaRPr>
          </a:p>
        </p:txBody>
      </p:sp>
      <p:sp>
        <p:nvSpPr>
          <p:cNvPr id="688131" name="Rectangle 1027"/>
          <p:cNvSpPr>
            <a:spLocks noGrp="1" noChangeArrowheads="1"/>
          </p:cNvSpPr>
          <p:nvPr>
            <p:ph type="body" idx="1"/>
          </p:nvPr>
        </p:nvSpPr>
        <p:spPr>
          <a:xfrm>
            <a:off x="685800" y="1219200"/>
            <a:ext cx="7772400" cy="4114800"/>
          </a:xfrm>
        </p:spPr>
        <p:txBody>
          <a:bodyPr/>
          <a:lstStyle/>
          <a:p>
            <a:pPr algn="just">
              <a:buClr>
                <a:srgbClr val="FF6600"/>
              </a:buClr>
              <a:buSzPct val="55000"/>
              <a:buFont typeface="Wingdings" panose="05000000000000000000" pitchFamily="2" charset="2"/>
              <a:buChar char="n"/>
            </a:pPr>
            <a:r>
              <a:rPr lang="en-US" altLang="zh-CN" b="1" dirty="0">
                <a:ea typeface="仿宋_GB2312" pitchFamily="49" charset="-122"/>
              </a:rPr>
              <a:t>C++</a:t>
            </a:r>
            <a:r>
              <a:rPr lang="zh-CN" altLang="en-US" b="1" dirty="0">
                <a:ea typeface="仿宋_GB2312" pitchFamily="49" charset="-122"/>
              </a:rPr>
              <a:t>的第一次注释格式源于</a:t>
            </a:r>
            <a:r>
              <a:rPr lang="en-US" altLang="zh-CN" b="1" dirty="0">
                <a:ea typeface="仿宋_GB2312" pitchFamily="49" charset="-122"/>
              </a:rPr>
              <a:t>C</a:t>
            </a:r>
            <a:r>
              <a:rPr lang="zh-CN" altLang="en-US" b="1" dirty="0">
                <a:ea typeface="仿宋_GB2312" pitchFamily="49" charset="-122"/>
              </a:rPr>
              <a:t>语言。注释开始</a:t>
            </a:r>
            <a:r>
              <a:rPr lang="zh-CN" altLang="en-US" b="1" dirty="0" smtClean="0">
                <a:ea typeface="仿宋_GB2312" pitchFamily="49" charset="-122"/>
              </a:rPr>
              <a:t>于</a:t>
            </a:r>
            <a:r>
              <a:rPr lang="en-US" altLang="zh-CN" b="1" dirty="0" smtClean="0">
                <a:solidFill>
                  <a:schemeClr val="tx2"/>
                </a:solidFill>
                <a:ea typeface="仿宋_GB2312" pitchFamily="49" charset="-122"/>
              </a:rPr>
              <a:t>“/*”</a:t>
            </a:r>
            <a:r>
              <a:rPr lang="zh-CN" altLang="en-US" b="1" dirty="0">
                <a:ea typeface="仿宋_GB2312" pitchFamily="49" charset="-122"/>
              </a:rPr>
              <a:t>，结束</a:t>
            </a:r>
            <a:r>
              <a:rPr lang="zh-CN" altLang="en-US" b="1" dirty="0" smtClean="0">
                <a:ea typeface="仿宋_GB2312" pitchFamily="49" charset="-122"/>
              </a:rPr>
              <a:t>于</a:t>
            </a:r>
            <a:r>
              <a:rPr lang="en-US" altLang="zh-CN" b="1" dirty="0" smtClean="0">
                <a:solidFill>
                  <a:schemeClr val="tx2"/>
                </a:solidFill>
                <a:ea typeface="仿宋_GB2312" pitchFamily="49" charset="-122"/>
              </a:rPr>
              <a:t>“</a:t>
            </a:r>
            <a:r>
              <a:rPr lang="zh-CN" altLang="en-US" b="1" dirty="0" smtClean="0">
                <a:solidFill>
                  <a:schemeClr val="tx2"/>
                </a:solidFill>
                <a:ea typeface="仿宋_GB2312" pitchFamily="49" charset="-122"/>
              </a:rPr>
              <a:t>*</a:t>
            </a:r>
            <a:r>
              <a:rPr lang="en-US" altLang="zh-CN" b="1" dirty="0" smtClean="0">
                <a:solidFill>
                  <a:schemeClr val="tx2"/>
                </a:solidFill>
                <a:ea typeface="仿宋_GB2312" pitchFamily="49" charset="-122"/>
              </a:rPr>
              <a:t>/</a:t>
            </a:r>
            <a:r>
              <a:rPr lang="en-US" altLang="zh-CN" b="1" dirty="0">
                <a:solidFill>
                  <a:schemeClr val="tx2"/>
                </a:solidFill>
                <a:ea typeface="仿宋_GB2312" pitchFamily="49" charset="-122"/>
              </a:rPr>
              <a:t>”</a:t>
            </a:r>
            <a:r>
              <a:rPr lang="zh-CN" altLang="en-US" b="1" dirty="0">
                <a:ea typeface="仿宋_GB2312" pitchFamily="49" charset="-122"/>
              </a:rPr>
              <a:t>，在两者之间的任何内容，包括换行符都被编译器忽略。</a:t>
            </a:r>
            <a:endParaRPr lang="zh-CN" altLang="en-US" b="1" dirty="0">
              <a:ea typeface="仿宋_GB2312" pitchFamily="49" charset="-122"/>
            </a:endParaRPr>
          </a:p>
          <a:p>
            <a:pPr algn="just">
              <a:buClr>
                <a:srgbClr val="FF6600"/>
              </a:buClr>
              <a:buSzPct val="55000"/>
              <a:buFont typeface="Wingdings" panose="05000000000000000000" pitchFamily="2" charset="2"/>
              <a:buChar char="n"/>
            </a:pPr>
            <a:r>
              <a:rPr lang="zh-CN" altLang="en-US" b="1" dirty="0">
                <a:solidFill>
                  <a:srgbClr val="006600"/>
                </a:solidFill>
                <a:ea typeface="仿宋_GB2312" pitchFamily="49" charset="-122"/>
              </a:rPr>
              <a:t>注意注释符对不可以嵌套。</a:t>
            </a:r>
            <a:endParaRPr lang="zh-CN" altLang="en-US" b="1" dirty="0">
              <a:ea typeface="仿宋_GB2312" pitchFamily="49" charset="-122"/>
            </a:endParaRPr>
          </a:p>
          <a:p>
            <a:pPr algn="just">
              <a:buClr>
                <a:srgbClr val="FF6600"/>
              </a:buClr>
              <a:buSzPct val="55000"/>
              <a:buFont typeface="Wingdings" panose="05000000000000000000" pitchFamily="2" charset="2"/>
              <a:buChar char="n"/>
            </a:pPr>
            <a:r>
              <a:rPr lang="zh-CN" altLang="en-US" b="1" dirty="0">
                <a:ea typeface="仿宋_GB2312" pitchFamily="49" charset="-122"/>
              </a:rPr>
              <a:t>第一种注释符</a:t>
            </a:r>
            <a:r>
              <a:rPr lang="zh-CN" altLang="en-US" b="1" dirty="0" smtClean="0">
                <a:ea typeface="仿宋_GB2312" pitchFamily="49" charset="-122"/>
              </a:rPr>
              <a:t>以</a:t>
            </a:r>
            <a:r>
              <a:rPr lang="en-US" altLang="zh-CN" b="1" dirty="0" smtClean="0">
                <a:solidFill>
                  <a:schemeClr val="tx2"/>
                </a:solidFill>
                <a:ea typeface="仿宋_GB2312" pitchFamily="49" charset="-122"/>
              </a:rPr>
              <a:t>“//”</a:t>
            </a:r>
            <a:r>
              <a:rPr lang="zh-CN" altLang="en-US" b="1" dirty="0">
                <a:ea typeface="仿宋_GB2312" pitchFamily="49" charset="-122"/>
              </a:rPr>
              <a:t>开头，它是单行注释符，在它同一行右侧的任何信息都将被认为是注释而由编译器略去。</a:t>
            </a:r>
            <a:endParaRPr lang="zh-CN" altLang="en-US" b="1" dirty="0">
              <a:ea typeface="仿宋_GB2312" pitchFamily="49" charset="-122"/>
            </a:endParaRPr>
          </a:p>
          <a:p>
            <a:pPr algn="just">
              <a:buClr>
                <a:srgbClr val="FF6600"/>
              </a:buClr>
              <a:buSzPct val="55000"/>
              <a:buFont typeface="Wingdings" panose="05000000000000000000" pitchFamily="2" charset="2"/>
              <a:buChar char="n"/>
            </a:pPr>
            <a:r>
              <a:rPr lang="zh-CN" altLang="en-US" b="1" dirty="0">
                <a:solidFill>
                  <a:srgbClr val="006600"/>
                </a:solidFill>
                <a:ea typeface="仿宋_GB2312" pitchFamily="49" charset="-122"/>
              </a:rPr>
              <a:t>注意：上面两种注释符的两个标志符</a:t>
            </a:r>
            <a:r>
              <a:rPr lang="en-US" altLang="zh-CN" b="1" dirty="0">
                <a:solidFill>
                  <a:srgbClr val="006600"/>
                </a:solidFill>
                <a:ea typeface="仿宋_GB2312" pitchFamily="49" charset="-122"/>
              </a:rPr>
              <a:t>/</a:t>
            </a:r>
            <a:r>
              <a:rPr lang="zh-CN" altLang="en-US" b="1" dirty="0">
                <a:solidFill>
                  <a:srgbClr val="006600"/>
                </a:solidFill>
                <a:ea typeface="仿宋_GB2312" pitchFamily="49" charset="-122"/>
              </a:rPr>
              <a:t>和*，</a:t>
            </a:r>
            <a:r>
              <a:rPr lang="en-US" altLang="zh-CN" b="1" dirty="0">
                <a:solidFill>
                  <a:srgbClr val="006600"/>
                </a:solidFill>
                <a:ea typeface="仿宋_GB2312" pitchFamily="49" charset="-122"/>
              </a:rPr>
              <a:t>/</a:t>
            </a:r>
            <a:r>
              <a:rPr lang="zh-CN" altLang="en-US" b="1" dirty="0">
                <a:solidFill>
                  <a:srgbClr val="006600"/>
                </a:solidFill>
                <a:ea typeface="仿宋_GB2312" pitchFamily="49" charset="-122"/>
              </a:rPr>
              <a:t>和</a:t>
            </a:r>
            <a:r>
              <a:rPr lang="en-US" altLang="zh-CN" b="1" dirty="0">
                <a:solidFill>
                  <a:srgbClr val="006600"/>
                </a:solidFill>
                <a:ea typeface="仿宋_GB2312" pitchFamily="49" charset="-122"/>
              </a:rPr>
              <a:t>/</a:t>
            </a:r>
            <a:r>
              <a:rPr lang="zh-CN" altLang="en-US" b="1" dirty="0">
                <a:solidFill>
                  <a:srgbClr val="006600"/>
                </a:solidFill>
                <a:ea typeface="仿宋_GB2312" pitchFamily="49" charset="-122"/>
              </a:rPr>
              <a:t>之间不可以分开。</a:t>
            </a:r>
            <a:endParaRPr lang="zh-CN" altLang="en-US" b="1" dirty="0">
              <a:solidFill>
                <a:srgbClr val="006600"/>
              </a:solidFill>
            </a:endParaRPr>
          </a:p>
        </p:txBody>
      </p:sp>
      <p:sp>
        <p:nvSpPr>
          <p:cNvPr id="4" name="灯片编号占位符 3"/>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683568" y="332656"/>
            <a:ext cx="7772400" cy="762000"/>
          </a:xfrm>
        </p:spPr>
        <p:txBody>
          <a:bodyPr/>
          <a:lstStyle/>
          <a:p>
            <a:r>
              <a:rPr lang="en-US" altLang="zh-CN" sz="4000" b="1" dirty="0">
                <a:effectLst>
                  <a:outerShdw blurRad="38100" dist="38100" dir="2700000" algn="tl">
                    <a:srgbClr val="000000">
                      <a:alpha val="43137"/>
                    </a:srgbClr>
                  </a:outerShdw>
                </a:effectLst>
                <a:latin typeface="+mn-lt"/>
                <a:ea typeface="黑体" panose="02010609060101010101" pitchFamily="2" charset="-122"/>
              </a:rPr>
              <a:t>C++</a:t>
            </a:r>
            <a:r>
              <a:rPr lang="zh-CN" altLang="en-US" sz="4000" b="1" dirty="0">
                <a:effectLst>
                  <a:outerShdw blurRad="38100" dist="38100" dir="2700000" algn="tl">
                    <a:srgbClr val="000000">
                      <a:alpha val="43137"/>
                    </a:srgbClr>
                  </a:outerShdw>
                </a:effectLst>
                <a:latin typeface="+mn-lt"/>
                <a:ea typeface="楷体_GB2312" pitchFamily="49" charset="-122"/>
              </a:rPr>
              <a:t>中的对象</a:t>
            </a:r>
            <a:endParaRPr lang="zh-CN" altLang="en-US" b="1" dirty="0">
              <a:solidFill>
                <a:schemeClr val="tx1"/>
              </a:solidFill>
              <a:effectLst>
                <a:outerShdw blurRad="38100" dist="38100" dir="2700000" algn="tl">
                  <a:srgbClr val="000000">
                    <a:alpha val="43137"/>
                  </a:srgbClr>
                </a:outerShdw>
              </a:effectLst>
              <a:latin typeface="+mn-lt"/>
            </a:endParaRPr>
          </a:p>
        </p:txBody>
      </p:sp>
      <p:sp>
        <p:nvSpPr>
          <p:cNvPr id="550915" name="Rectangle 3"/>
          <p:cNvSpPr>
            <a:spLocks noGrp="1" noChangeArrowheads="1"/>
          </p:cNvSpPr>
          <p:nvPr>
            <p:ph type="body" idx="1"/>
          </p:nvPr>
        </p:nvSpPr>
        <p:spPr>
          <a:xfrm>
            <a:off x="467544" y="1052736"/>
            <a:ext cx="8305800" cy="5029200"/>
          </a:xfrm>
        </p:spPr>
        <p:txBody>
          <a:bodyPr/>
          <a:lstStyle/>
          <a:p>
            <a:pPr algn="just">
              <a:buClr>
                <a:srgbClr val="FF6600"/>
              </a:buClr>
              <a:buSzPct val="50000"/>
              <a:buFont typeface="Wingdings" panose="05000000000000000000" pitchFamily="2" charset="2"/>
              <a:buChar char="n"/>
            </a:pPr>
            <a:r>
              <a:rPr lang="zh-CN" altLang="en-US" b="1" dirty="0">
                <a:ea typeface="仿宋_GB2312" pitchFamily="49" charset="-122"/>
              </a:rPr>
              <a:t>建立类的</a:t>
            </a:r>
            <a:r>
              <a:rPr lang="zh-CN" altLang="en-US" b="1" dirty="0" smtClean="0">
                <a:ea typeface="仿宋_GB2312" pitchFamily="49" charset="-122"/>
              </a:rPr>
              <a:t>对象（亦</a:t>
            </a:r>
            <a:r>
              <a:rPr lang="zh-CN" altLang="en-US" b="1" dirty="0">
                <a:ea typeface="仿宋_GB2312" pitchFamily="49" charset="-122"/>
              </a:rPr>
              <a:t>称为</a:t>
            </a:r>
            <a:r>
              <a:rPr lang="zh-CN" altLang="en-US" b="1" dirty="0" smtClean="0">
                <a:solidFill>
                  <a:srgbClr val="009900"/>
                </a:solidFill>
                <a:ea typeface="仿宋_GB2312" pitchFamily="49" charset="-122"/>
              </a:rPr>
              <a:t>实例化）</a:t>
            </a:r>
            <a:r>
              <a:rPr lang="zh-CN" altLang="en-US" b="1" dirty="0" smtClean="0">
                <a:ea typeface="仿宋_GB2312" pitchFamily="49" charset="-122"/>
              </a:rPr>
              <a:t>时</a:t>
            </a:r>
            <a:r>
              <a:rPr lang="zh-CN" altLang="en-US" b="1" dirty="0">
                <a:ea typeface="仿宋_GB2312" pitchFamily="49" charset="-122"/>
              </a:rPr>
              <a:t>采用的方式类似于定义</a:t>
            </a:r>
            <a:r>
              <a:rPr lang="en-US" altLang="zh-CN" b="1" dirty="0">
                <a:ea typeface="仿宋_GB2312" pitchFamily="49" charset="-122"/>
              </a:rPr>
              <a:t>C</a:t>
            </a:r>
            <a:r>
              <a:rPr lang="zh-CN" altLang="en-US" b="1" dirty="0">
                <a:ea typeface="仿宋_GB2312" pitchFamily="49" charset="-122"/>
              </a:rPr>
              <a:t>变量的方式，可以</a:t>
            </a:r>
            <a:r>
              <a:rPr lang="zh-CN" altLang="en-US" b="1" dirty="0">
                <a:solidFill>
                  <a:srgbClr val="CC0000"/>
                </a:solidFill>
                <a:ea typeface="仿宋_GB2312" pitchFamily="49" charset="-122"/>
              </a:rPr>
              <a:t>自动地</a:t>
            </a:r>
            <a:r>
              <a:rPr lang="zh-CN" altLang="en-US" b="1" dirty="0">
                <a:ea typeface="仿宋_GB2312" pitchFamily="49" charset="-122"/>
              </a:rPr>
              <a:t>，或</a:t>
            </a:r>
            <a:r>
              <a:rPr lang="zh-CN" altLang="en-US" b="1" dirty="0">
                <a:solidFill>
                  <a:srgbClr val="CC0000"/>
                </a:solidFill>
                <a:ea typeface="仿宋_GB2312" pitchFamily="49" charset="-122"/>
              </a:rPr>
              <a:t>静态</a:t>
            </a:r>
            <a:r>
              <a:rPr lang="zh-CN" altLang="en-US" b="1" dirty="0" smtClean="0">
                <a:solidFill>
                  <a:srgbClr val="CC0000"/>
                </a:solidFill>
                <a:ea typeface="仿宋_GB2312" pitchFamily="49" charset="-122"/>
              </a:rPr>
              <a:t>地</a:t>
            </a:r>
            <a:r>
              <a:rPr lang="zh-CN" altLang="en-US" b="1" dirty="0" smtClean="0">
                <a:ea typeface="仿宋_GB2312" pitchFamily="49" charset="-122"/>
              </a:rPr>
              <a:t>，或</a:t>
            </a:r>
            <a:r>
              <a:rPr lang="zh-CN" altLang="en-US" b="1" dirty="0">
                <a:ea typeface="仿宋_GB2312" pitchFamily="49" charset="-122"/>
              </a:rPr>
              <a:t>通过</a:t>
            </a:r>
            <a:r>
              <a:rPr lang="zh-CN" altLang="en-US" b="1" dirty="0">
                <a:solidFill>
                  <a:srgbClr val="CC0000"/>
                </a:solidFill>
                <a:ea typeface="仿宋_GB2312" pitchFamily="49" charset="-122"/>
              </a:rPr>
              <a:t>动态分配</a:t>
            </a:r>
            <a:r>
              <a:rPr lang="zh-CN" altLang="en-US" b="1" dirty="0">
                <a:ea typeface="仿宋_GB2312" pitchFamily="49" charset="-122"/>
              </a:rPr>
              <a:t>来建立。建立一</a:t>
            </a:r>
            <a:r>
              <a:rPr lang="zh-CN" altLang="en-US" b="1" dirty="0" smtClean="0">
                <a:ea typeface="仿宋_GB2312" pitchFamily="49" charset="-122"/>
              </a:rPr>
              <a:t>个</a:t>
            </a:r>
            <a:r>
              <a:rPr lang="en-US" altLang="zh-CN" b="1" dirty="0" smtClean="0">
                <a:solidFill>
                  <a:srgbClr val="CC0000"/>
                </a:solidFill>
                <a:ea typeface="仿宋_GB2312" pitchFamily="49" charset="-122"/>
              </a:rPr>
              <a:t>Point</a:t>
            </a:r>
            <a:r>
              <a:rPr lang="zh-CN" altLang="en-US" b="1" dirty="0">
                <a:ea typeface="仿宋_GB2312" pitchFamily="49" charset="-122"/>
              </a:rPr>
              <a:t>类实例的语句是：</a:t>
            </a:r>
            <a:endParaRPr lang="zh-CN" altLang="en-US" b="1" dirty="0">
              <a:ea typeface="仿宋_GB2312" pitchFamily="49" charset="-122"/>
            </a:endParaRPr>
          </a:p>
          <a:p>
            <a:pPr lvl="1" algn="just">
              <a:buClr>
                <a:srgbClr val="009900"/>
              </a:buClr>
              <a:buSzPct val="50000"/>
              <a:buFont typeface="Wingdings" panose="05000000000000000000" pitchFamily="2" charset="2"/>
              <a:buChar char="u"/>
            </a:pPr>
            <a:r>
              <a:rPr lang="en-US" altLang="zh-CN" sz="3200" dirty="0">
                <a:solidFill>
                  <a:srgbClr val="CC0000"/>
                </a:solidFill>
                <a:ea typeface="仿宋_GB2312" pitchFamily="49" charset="-122"/>
              </a:rPr>
              <a:t>Point </a:t>
            </a:r>
            <a:r>
              <a:rPr lang="en-US" altLang="zh-CN" sz="3200" dirty="0" smtClean="0">
                <a:solidFill>
                  <a:srgbClr val="CC0000"/>
                </a:solidFill>
                <a:ea typeface="仿宋_GB2312" pitchFamily="49" charset="-122"/>
              </a:rPr>
              <a:t>p</a:t>
            </a:r>
            <a:r>
              <a:rPr lang="en-US" altLang="zh-CN" sz="3200" b="1" dirty="0" smtClean="0">
                <a:solidFill>
                  <a:srgbClr val="CC0000"/>
                </a:solidFill>
                <a:ea typeface="仿宋_GB2312" pitchFamily="49" charset="-122"/>
              </a:rPr>
              <a:t>(</a:t>
            </a:r>
            <a:r>
              <a:rPr lang="en-US" altLang="zh-CN" sz="3200" dirty="0" smtClean="0">
                <a:solidFill>
                  <a:srgbClr val="CC0000"/>
                </a:solidFill>
                <a:ea typeface="仿宋_GB2312" pitchFamily="49" charset="-122"/>
              </a:rPr>
              <a:t>6</a:t>
            </a:r>
            <a:r>
              <a:rPr lang="en-US" altLang="zh-CN" sz="3200" dirty="0">
                <a:solidFill>
                  <a:srgbClr val="CC0000"/>
                </a:solidFill>
                <a:ea typeface="仿宋_GB2312" pitchFamily="49" charset="-122"/>
              </a:rPr>
              <a:t>, 3</a:t>
            </a:r>
            <a:r>
              <a:rPr lang="en-US" altLang="zh-CN" sz="3200" b="1" dirty="0" smtClean="0">
                <a:solidFill>
                  <a:srgbClr val="CC0000"/>
                </a:solidFill>
                <a:ea typeface="仿宋_GB2312" pitchFamily="49" charset="-122"/>
              </a:rPr>
              <a:t>);</a:t>
            </a:r>
            <a:r>
              <a:rPr lang="zh-CN" altLang="en-US" sz="3200" b="1" dirty="0" smtClean="0">
                <a:solidFill>
                  <a:srgbClr val="CC0000"/>
                </a:solidFill>
                <a:ea typeface="仿宋_GB2312" pitchFamily="49" charset="-122"/>
              </a:rPr>
              <a:t>    </a:t>
            </a:r>
            <a:r>
              <a:rPr lang="zh-CN" altLang="en-US" sz="3200" b="1" dirty="0" smtClean="0">
                <a:solidFill>
                  <a:srgbClr val="009900"/>
                </a:solidFill>
                <a:ea typeface="隶书" panose="02010509060101010101" charset="-122"/>
              </a:rPr>
              <a:t>自动</a:t>
            </a:r>
            <a:r>
              <a:rPr lang="zh-CN" altLang="en-US" sz="3200" b="1" dirty="0">
                <a:solidFill>
                  <a:srgbClr val="009900"/>
                </a:solidFill>
                <a:ea typeface="隶书" panose="02010509060101010101" charset="-122"/>
              </a:rPr>
              <a:t>地</a:t>
            </a:r>
            <a:r>
              <a:rPr lang="zh-CN" altLang="en-US" sz="3200" b="1" dirty="0">
                <a:solidFill>
                  <a:srgbClr val="CC0000"/>
                </a:solidFill>
                <a:ea typeface="仿宋_GB2312" pitchFamily="49" charset="-122"/>
              </a:rPr>
              <a:t>	</a:t>
            </a:r>
            <a:endParaRPr lang="zh-CN" altLang="en-US" sz="3200" b="1" dirty="0">
              <a:solidFill>
                <a:srgbClr val="CC0000"/>
              </a:solidFill>
              <a:ea typeface="仿宋_GB2312" pitchFamily="49" charset="-122"/>
            </a:endParaRPr>
          </a:p>
          <a:p>
            <a:pPr lvl="1" algn="just">
              <a:buClr>
                <a:srgbClr val="009900"/>
              </a:buClr>
              <a:buSzPct val="50000"/>
              <a:buFont typeface="Wingdings" panose="05000000000000000000" pitchFamily="2" charset="2"/>
              <a:buChar char="u"/>
            </a:pPr>
            <a:r>
              <a:rPr lang="en-US" altLang="zh-CN" sz="3200" dirty="0">
                <a:solidFill>
                  <a:srgbClr val="CC0000"/>
                </a:solidFill>
                <a:ea typeface="仿宋_GB2312" pitchFamily="49" charset="-122"/>
              </a:rPr>
              <a:t>Point q</a:t>
            </a:r>
            <a:r>
              <a:rPr lang="en-US" altLang="zh-CN" sz="3200" b="1" dirty="0" smtClean="0">
                <a:solidFill>
                  <a:srgbClr val="CC0000"/>
                </a:solidFill>
                <a:ea typeface="仿宋_GB2312" pitchFamily="49" charset="-122"/>
              </a:rPr>
              <a:t>;</a:t>
            </a:r>
            <a:r>
              <a:rPr lang="zh-CN" altLang="en-US" sz="3200" b="1" dirty="0" smtClean="0">
                <a:solidFill>
                  <a:srgbClr val="CC0000"/>
                </a:solidFill>
                <a:ea typeface="仿宋_GB2312" pitchFamily="49" charset="-122"/>
              </a:rPr>
              <a:t>    </a:t>
            </a:r>
            <a:r>
              <a:rPr lang="zh-CN" altLang="en-US" sz="3200" b="1" dirty="0" smtClean="0">
                <a:solidFill>
                  <a:srgbClr val="009900"/>
                </a:solidFill>
                <a:ea typeface="隶书" panose="02010509060101010101" charset="-122"/>
              </a:rPr>
              <a:t>自动</a:t>
            </a:r>
            <a:r>
              <a:rPr lang="zh-CN" altLang="en-US" sz="3200" b="1" dirty="0">
                <a:solidFill>
                  <a:srgbClr val="009900"/>
                </a:solidFill>
                <a:ea typeface="隶书" panose="02010509060101010101" charset="-122"/>
              </a:rPr>
              <a:t>地</a:t>
            </a:r>
            <a:endParaRPr lang="zh-CN" altLang="en-US" sz="3200" b="1" dirty="0">
              <a:solidFill>
                <a:srgbClr val="CC0000"/>
              </a:solidFill>
              <a:ea typeface="仿宋_GB2312" pitchFamily="49" charset="-122"/>
            </a:endParaRPr>
          </a:p>
          <a:p>
            <a:pPr lvl="1" algn="just">
              <a:buClr>
                <a:srgbClr val="009900"/>
              </a:buClr>
              <a:buSzPct val="50000"/>
              <a:buFont typeface="Wingdings" panose="05000000000000000000" pitchFamily="2" charset="2"/>
              <a:buChar char="u"/>
            </a:pPr>
            <a:r>
              <a:rPr lang="en-US" altLang="zh-CN" sz="3200" b="1" dirty="0">
                <a:solidFill>
                  <a:srgbClr val="CC0000"/>
                </a:solidFill>
                <a:ea typeface="仿宋_GB2312" pitchFamily="49" charset="-122"/>
              </a:rPr>
              <a:t>static </a:t>
            </a:r>
            <a:r>
              <a:rPr lang="en-US" altLang="zh-CN" sz="3200" dirty="0">
                <a:solidFill>
                  <a:srgbClr val="CC0000"/>
                </a:solidFill>
                <a:ea typeface="仿宋_GB2312" pitchFamily="49" charset="-122"/>
              </a:rPr>
              <a:t>Point </a:t>
            </a:r>
            <a:r>
              <a:rPr lang="en-US" altLang="zh-CN" sz="3200" dirty="0" smtClean="0">
                <a:solidFill>
                  <a:srgbClr val="CC0000"/>
                </a:solidFill>
                <a:ea typeface="仿宋_GB2312" pitchFamily="49" charset="-122"/>
              </a:rPr>
              <a:t>s</a:t>
            </a:r>
            <a:r>
              <a:rPr lang="en-US" altLang="zh-CN" sz="3200" b="1" dirty="0" smtClean="0">
                <a:solidFill>
                  <a:srgbClr val="CC0000"/>
                </a:solidFill>
                <a:ea typeface="仿宋_GB2312" pitchFamily="49" charset="-122"/>
              </a:rPr>
              <a:t>(</a:t>
            </a:r>
            <a:r>
              <a:rPr lang="en-US" altLang="zh-CN" sz="3200" dirty="0" smtClean="0">
                <a:solidFill>
                  <a:srgbClr val="CC0000"/>
                </a:solidFill>
                <a:ea typeface="仿宋_GB2312" pitchFamily="49" charset="-122"/>
              </a:rPr>
              <a:t>3</a:t>
            </a:r>
            <a:r>
              <a:rPr lang="en-US" altLang="zh-CN" sz="3200" b="1" dirty="0">
                <a:solidFill>
                  <a:srgbClr val="CC0000"/>
                </a:solidFill>
                <a:ea typeface="仿宋_GB2312" pitchFamily="49" charset="-122"/>
              </a:rPr>
              <a:t>,</a:t>
            </a:r>
            <a:r>
              <a:rPr lang="en-US" altLang="zh-CN" sz="3200" dirty="0">
                <a:solidFill>
                  <a:srgbClr val="CC0000"/>
                </a:solidFill>
                <a:ea typeface="仿宋_GB2312" pitchFamily="49" charset="-122"/>
              </a:rPr>
              <a:t> 4</a:t>
            </a:r>
            <a:r>
              <a:rPr lang="en-US" altLang="zh-CN" sz="3200" b="1" dirty="0" smtClean="0">
                <a:solidFill>
                  <a:srgbClr val="CC0000"/>
                </a:solidFill>
                <a:ea typeface="仿宋_GB2312" pitchFamily="49" charset="-122"/>
              </a:rPr>
              <a:t>);</a:t>
            </a:r>
            <a:r>
              <a:rPr lang="zh-CN" altLang="en-US" sz="3200" b="1" dirty="0" smtClean="0">
                <a:solidFill>
                  <a:srgbClr val="CC0000"/>
                </a:solidFill>
                <a:ea typeface="仿宋_GB2312" pitchFamily="49" charset="-122"/>
              </a:rPr>
              <a:t>    </a:t>
            </a:r>
            <a:r>
              <a:rPr lang="zh-CN" altLang="en-US" sz="3200" b="1" dirty="0" smtClean="0">
                <a:solidFill>
                  <a:srgbClr val="009900"/>
                </a:solidFill>
                <a:ea typeface="隶书" panose="02010509060101010101" charset="-122"/>
              </a:rPr>
              <a:t>静态</a:t>
            </a:r>
            <a:r>
              <a:rPr lang="zh-CN" altLang="en-US" sz="3200" b="1" dirty="0">
                <a:solidFill>
                  <a:srgbClr val="009900"/>
                </a:solidFill>
                <a:ea typeface="隶书" panose="02010509060101010101" charset="-122"/>
              </a:rPr>
              <a:t>地</a:t>
            </a:r>
            <a:endParaRPr lang="zh-CN" altLang="en-US" sz="3200" b="1" dirty="0">
              <a:solidFill>
                <a:srgbClr val="CC0000"/>
              </a:solidFill>
              <a:ea typeface="仿宋_GB2312" pitchFamily="49" charset="-122"/>
            </a:endParaRPr>
          </a:p>
          <a:p>
            <a:pPr lvl="1" algn="just">
              <a:buClr>
                <a:srgbClr val="009900"/>
              </a:buClr>
              <a:buSzPct val="50000"/>
              <a:buFont typeface="Wingdings" panose="05000000000000000000" pitchFamily="2" charset="2"/>
              <a:buChar char="u"/>
            </a:pPr>
            <a:r>
              <a:rPr lang="en-US" altLang="zh-CN" sz="3200" dirty="0">
                <a:solidFill>
                  <a:srgbClr val="CC0000"/>
                </a:solidFill>
                <a:ea typeface="仿宋_GB2312" pitchFamily="49" charset="-122"/>
              </a:rPr>
              <a:t>Point </a:t>
            </a:r>
            <a:r>
              <a:rPr lang="en-US" altLang="zh-CN" sz="3200" b="1" dirty="0">
                <a:solidFill>
                  <a:srgbClr val="CC0000"/>
                </a:solidFill>
                <a:ea typeface="仿宋_GB2312" pitchFamily="49" charset="-122"/>
              </a:rPr>
              <a:t>*</a:t>
            </a:r>
            <a:r>
              <a:rPr lang="en-US" altLang="zh-CN" sz="3200" dirty="0" smtClean="0">
                <a:solidFill>
                  <a:srgbClr val="CC0000"/>
                </a:solidFill>
                <a:ea typeface="仿宋_GB2312" pitchFamily="49" charset="-122"/>
              </a:rPr>
              <a:t>t</a:t>
            </a:r>
            <a:r>
              <a:rPr lang="en-US" altLang="zh-CN" sz="3200" b="1" dirty="0" smtClean="0">
                <a:solidFill>
                  <a:srgbClr val="CC0000"/>
                </a:solidFill>
                <a:ea typeface="仿宋_GB2312" pitchFamily="49" charset="-122"/>
              </a:rPr>
              <a:t>=new </a:t>
            </a:r>
            <a:r>
              <a:rPr lang="en-US" altLang="zh-CN" sz="3200" dirty="0">
                <a:solidFill>
                  <a:srgbClr val="CC0000"/>
                </a:solidFill>
                <a:ea typeface="仿宋_GB2312" pitchFamily="49" charset="-122"/>
              </a:rPr>
              <a:t>Point</a:t>
            </a:r>
            <a:r>
              <a:rPr lang="en-US" altLang="zh-CN" sz="3200" b="1" dirty="0">
                <a:solidFill>
                  <a:srgbClr val="CC0000"/>
                </a:solidFill>
                <a:ea typeface="仿宋_GB2312" pitchFamily="49" charset="-122"/>
              </a:rPr>
              <a:t>(</a:t>
            </a:r>
            <a:r>
              <a:rPr lang="en-US" altLang="zh-CN" sz="3200" dirty="0">
                <a:solidFill>
                  <a:srgbClr val="CC0000"/>
                </a:solidFill>
                <a:ea typeface="仿宋_GB2312" pitchFamily="49" charset="-122"/>
              </a:rPr>
              <a:t>1</a:t>
            </a:r>
            <a:r>
              <a:rPr lang="en-US" altLang="zh-CN" sz="3200" b="1" dirty="0">
                <a:solidFill>
                  <a:srgbClr val="CC0000"/>
                </a:solidFill>
                <a:ea typeface="仿宋_GB2312" pitchFamily="49" charset="-122"/>
              </a:rPr>
              <a:t>,</a:t>
            </a:r>
            <a:r>
              <a:rPr lang="en-US" altLang="zh-CN" sz="3200" dirty="0">
                <a:solidFill>
                  <a:srgbClr val="CC0000"/>
                </a:solidFill>
                <a:ea typeface="仿宋_GB2312" pitchFamily="49" charset="-122"/>
              </a:rPr>
              <a:t> 1</a:t>
            </a:r>
            <a:r>
              <a:rPr lang="en-US" altLang="zh-CN" sz="3200" b="1" dirty="0" smtClean="0">
                <a:solidFill>
                  <a:srgbClr val="CC0000"/>
                </a:solidFill>
                <a:ea typeface="仿宋_GB2312" pitchFamily="49" charset="-122"/>
              </a:rPr>
              <a:t>);</a:t>
            </a:r>
            <a:r>
              <a:rPr lang="zh-CN" altLang="en-US" sz="3200" b="1" dirty="0" smtClean="0">
                <a:solidFill>
                  <a:srgbClr val="CC0000"/>
                </a:solidFill>
                <a:ea typeface="仿宋_GB2312" pitchFamily="49" charset="-122"/>
              </a:rPr>
              <a:t>    </a:t>
            </a:r>
            <a:r>
              <a:rPr lang="zh-CN" altLang="en-US" sz="3200" dirty="0" smtClean="0">
                <a:solidFill>
                  <a:srgbClr val="009900"/>
                </a:solidFill>
                <a:ea typeface="隶书" panose="02010509060101010101" charset="-122"/>
              </a:rPr>
              <a:t>通过</a:t>
            </a:r>
            <a:r>
              <a:rPr lang="zh-CN" altLang="en-US" sz="3200" dirty="0">
                <a:solidFill>
                  <a:srgbClr val="009900"/>
                </a:solidFill>
                <a:ea typeface="隶书" panose="02010509060101010101" charset="-122"/>
              </a:rPr>
              <a:t>动态分配</a:t>
            </a:r>
            <a:endParaRPr lang="zh-CN" altLang="en-US" sz="3200" b="1" dirty="0">
              <a:solidFill>
                <a:srgbClr val="CC0000"/>
              </a:solidFill>
              <a:ea typeface="仿宋_GB2312" pitchFamily="49" charset="-122"/>
            </a:endParaRPr>
          </a:p>
          <a:p>
            <a:pPr algn="just">
              <a:buClr>
                <a:srgbClr val="FF6600"/>
              </a:buClr>
              <a:buSzPct val="50000"/>
              <a:buFont typeface="Wingdings" panose="05000000000000000000" pitchFamily="2" charset="2"/>
              <a:buChar char="n"/>
            </a:pPr>
            <a:r>
              <a:rPr lang="zh-CN" altLang="en-US" b="1" dirty="0">
                <a:ea typeface="仿宋_GB2312" pitchFamily="49" charset="-122"/>
              </a:rPr>
              <a:t>对象</a:t>
            </a:r>
            <a:r>
              <a:rPr lang="en-US" altLang="zh-CN" b="1" dirty="0">
                <a:ea typeface="仿宋_GB2312" pitchFamily="49" charset="-122"/>
              </a:rPr>
              <a:t>p</a:t>
            </a:r>
            <a:r>
              <a:rPr lang="zh-CN" altLang="en-US" b="1" dirty="0">
                <a:ea typeface="仿宋_GB2312" pitchFamily="49" charset="-122"/>
              </a:rPr>
              <a:t>、</a:t>
            </a:r>
            <a:r>
              <a:rPr lang="en-US" altLang="zh-CN" b="1" dirty="0">
                <a:ea typeface="仿宋_GB2312" pitchFamily="49" charset="-122"/>
              </a:rPr>
              <a:t>q</a:t>
            </a:r>
            <a:r>
              <a:rPr lang="zh-CN" altLang="en-US" b="1" dirty="0">
                <a:ea typeface="仿宋_GB2312" pitchFamily="49" charset="-122"/>
              </a:rPr>
              <a:t>和</a:t>
            </a:r>
            <a:r>
              <a:rPr lang="en-US" altLang="zh-CN" b="1" dirty="0">
                <a:ea typeface="仿宋_GB2312" pitchFamily="49" charset="-122"/>
              </a:rPr>
              <a:t>s</a:t>
            </a:r>
            <a:r>
              <a:rPr lang="zh-CN" altLang="en-US" b="1" dirty="0">
                <a:ea typeface="仿宋_GB2312" pitchFamily="49" charset="-122"/>
              </a:rPr>
              <a:t>都是</a:t>
            </a:r>
            <a:r>
              <a:rPr lang="en-US" altLang="zh-CN" b="1" dirty="0">
                <a:ea typeface="仿宋_GB2312" pitchFamily="49" charset="-122"/>
              </a:rPr>
              <a:t>Point</a:t>
            </a:r>
            <a:r>
              <a:rPr lang="zh-CN" altLang="en-US" b="1" dirty="0">
                <a:ea typeface="仿宋_GB2312" pitchFamily="49" charset="-122"/>
              </a:rPr>
              <a:t>类的对象。</a:t>
            </a:r>
            <a:endParaRPr lang="zh-CN" altLang="en-US" b="1" dirty="0">
              <a:ea typeface="仿宋_GB2312" pitchFamily="49" charset="-122"/>
            </a:endParaRPr>
          </a:p>
          <a:p>
            <a:pPr algn="just">
              <a:buClr>
                <a:srgbClr val="FF6600"/>
              </a:buClr>
              <a:buSzPct val="50000"/>
              <a:buFont typeface="Wingdings" panose="05000000000000000000" pitchFamily="2" charset="2"/>
              <a:buChar char="n"/>
            </a:pPr>
            <a:endParaRPr lang="en-US" altLang="zh-CN" dirty="0"/>
          </a:p>
        </p:txBody>
      </p:sp>
      <p:sp>
        <p:nvSpPr>
          <p:cNvPr id="4" name="灯片编号占位符 3"/>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685800" y="304800"/>
            <a:ext cx="7772400" cy="609600"/>
          </a:xfrm>
        </p:spPr>
        <p:txBody>
          <a:bodyPr/>
          <a:lstStyle/>
          <a:p>
            <a:r>
              <a:rPr lang="zh-CN" altLang="en-US" sz="4000" b="1" dirty="0">
                <a:effectLst>
                  <a:outerShdw blurRad="38100" dist="38100" dir="2700000" algn="tl">
                    <a:srgbClr val="000000">
                      <a:alpha val="43137"/>
                    </a:srgbClr>
                  </a:outerShdw>
                </a:effectLst>
                <a:ea typeface="楷体_GB2312" pitchFamily="49" charset="-122"/>
              </a:rPr>
              <a:t>构造函数</a:t>
            </a:r>
            <a:endParaRPr lang="zh-CN" altLang="en-US" b="1" dirty="0">
              <a:solidFill>
                <a:schemeClr val="tx1"/>
              </a:solidFill>
              <a:effectLst>
                <a:outerShdw blurRad="38100" dist="38100" dir="2700000" algn="tl">
                  <a:srgbClr val="000000">
                    <a:alpha val="43137"/>
                  </a:srgbClr>
                </a:outerShdw>
              </a:effectLst>
              <a:ea typeface="仿宋_GB2312" pitchFamily="49" charset="-122"/>
            </a:endParaRPr>
          </a:p>
        </p:txBody>
      </p:sp>
      <p:sp>
        <p:nvSpPr>
          <p:cNvPr id="557059" name="Rectangle 3"/>
          <p:cNvSpPr>
            <a:spLocks noGrp="1" noChangeArrowheads="1"/>
          </p:cNvSpPr>
          <p:nvPr>
            <p:ph type="body" idx="1"/>
          </p:nvPr>
        </p:nvSpPr>
        <p:spPr>
          <a:xfrm>
            <a:off x="533400" y="1066800"/>
            <a:ext cx="8305800" cy="5334000"/>
          </a:xfrm>
        </p:spPr>
        <p:txBody>
          <a:bodyPr/>
          <a:lstStyle/>
          <a:p>
            <a:pPr algn="just">
              <a:buClr>
                <a:srgbClr val="FF6600"/>
              </a:buClr>
              <a:buSzPct val="50000"/>
              <a:buFont typeface="Wingdings" panose="05000000000000000000" pitchFamily="2" charset="2"/>
              <a:buChar char="n"/>
            </a:pPr>
            <a:r>
              <a:rPr lang="zh-CN" altLang="en-US" b="1" dirty="0">
                <a:ea typeface="仿宋_GB2312" pitchFamily="49" charset="-122"/>
              </a:rPr>
              <a:t>当遇到以上的每一个语句</a:t>
            </a:r>
            <a:r>
              <a:rPr lang="zh-CN" altLang="en-US" b="1" dirty="0" smtClean="0">
                <a:ea typeface="仿宋_GB2312" pitchFamily="49" charset="-122"/>
              </a:rPr>
              <a:t>时，将</a:t>
            </a:r>
            <a:r>
              <a:rPr lang="zh-CN" altLang="en-US" b="1" dirty="0">
                <a:ea typeface="仿宋_GB2312" pitchFamily="49" charset="-122"/>
              </a:rPr>
              <a:t>隐式地调用一个构造</a:t>
            </a:r>
            <a:r>
              <a:rPr lang="en-US" altLang="zh-CN" b="1" dirty="0">
                <a:solidFill>
                  <a:srgbClr val="CC0000"/>
                </a:solidFill>
                <a:ea typeface="仿宋_GB2312" pitchFamily="49" charset="-122"/>
              </a:rPr>
              <a:t>(constructor)</a:t>
            </a:r>
            <a:r>
              <a:rPr lang="zh-CN" altLang="en-US" b="1" dirty="0" smtClean="0">
                <a:ea typeface="仿宋_GB2312" pitchFamily="49" charset="-122"/>
              </a:rPr>
              <a:t>函数，这个</a:t>
            </a:r>
            <a:r>
              <a:rPr lang="zh-CN" altLang="en-US" b="1" dirty="0">
                <a:ea typeface="仿宋_GB2312" pitchFamily="49" charset="-122"/>
              </a:rPr>
              <a:t>构造函数属于一个与它同名的类。</a:t>
            </a:r>
            <a:endParaRPr lang="zh-CN" altLang="en-US" b="1" dirty="0">
              <a:ea typeface="仿宋_GB2312" pitchFamily="49" charset="-122"/>
            </a:endParaRPr>
          </a:p>
          <a:p>
            <a:pPr algn="just">
              <a:buClr>
                <a:srgbClr val="FF6600"/>
              </a:buClr>
              <a:buSzPct val="50000"/>
              <a:buFont typeface="Wingdings" panose="05000000000000000000" pitchFamily="2" charset="2"/>
              <a:buChar char="n"/>
            </a:pPr>
            <a:r>
              <a:rPr lang="zh-CN" altLang="en-US" b="1" dirty="0">
                <a:ea typeface="仿宋_GB2312" pitchFamily="49" charset="-122"/>
              </a:rPr>
              <a:t>在</a:t>
            </a:r>
            <a:r>
              <a:rPr lang="en-US" altLang="zh-CN" b="1" dirty="0">
                <a:solidFill>
                  <a:srgbClr val="CC0000"/>
                </a:solidFill>
                <a:ea typeface="仿宋_GB2312" pitchFamily="49" charset="-122"/>
              </a:rPr>
              <a:t>Point</a:t>
            </a:r>
            <a:r>
              <a:rPr lang="zh-CN" altLang="en-US" b="1" dirty="0">
                <a:ea typeface="仿宋_GB2312" pitchFamily="49" charset="-122"/>
              </a:rPr>
              <a:t>类的定义中声明了两个构造</a:t>
            </a:r>
            <a:r>
              <a:rPr lang="zh-CN" altLang="en-US" b="1" dirty="0" smtClean="0">
                <a:ea typeface="仿宋_GB2312" pitchFamily="49" charset="-122"/>
              </a:rPr>
              <a:t>函数，构造</a:t>
            </a:r>
            <a:r>
              <a:rPr lang="zh-CN" altLang="en-US" b="1" dirty="0">
                <a:ea typeface="仿宋_GB2312" pitchFamily="49" charset="-122"/>
              </a:rPr>
              <a:t>函数的参数用于初始化表达式的值。</a:t>
            </a:r>
            <a:endParaRPr lang="zh-CN" altLang="en-US" b="1" dirty="0">
              <a:ea typeface="仿宋_GB2312" pitchFamily="49" charset="-122"/>
            </a:endParaRPr>
          </a:p>
          <a:p>
            <a:pPr algn="just">
              <a:buClr>
                <a:srgbClr val="FF6600"/>
              </a:buClr>
              <a:buSzPct val="50000"/>
              <a:buFont typeface="Wingdings" panose="05000000000000000000" pitchFamily="2" charset="2"/>
              <a:buChar char="n"/>
            </a:pPr>
            <a:r>
              <a:rPr lang="zh-CN" altLang="en-US" b="1" dirty="0" smtClean="0">
                <a:ea typeface="仿宋_GB2312" pitchFamily="49" charset="-122"/>
              </a:rPr>
              <a:t>例如，当</a:t>
            </a:r>
            <a:r>
              <a:rPr lang="zh-CN" altLang="en-US" b="1" dirty="0">
                <a:ea typeface="仿宋_GB2312" pitchFamily="49" charset="-122"/>
              </a:rPr>
              <a:t>使用声明 </a:t>
            </a:r>
            <a:r>
              <a:rPr lang="en-US" altLang="zh-CN" b="1" dirty="0">
                <a:solidFill>
                  <a:srgbClr val="CC0000"/>
                </a:solidFill>
                <a:ea typeface="仿宋_GB2312" pitchFamily="49" charset="-122"/>
              </a:rPr>
              <a:t>Point p(6, 3</a:t>
            </a:r>
            <a:r>
              <a:rPr lang="en-US" altLang="zh-CN" b="1" dirty="0" smtClean="0">
                <a:solidFill>
                  <a:srgbClr val="CC0000"/>
                </a:solidFill>
                <a:ea typeface="仿宋_GB2312" pitchFamily="49" charset="-122"/>
              </a:rPr>
              <a:t>)</a:t>
            </a:r>
            <a:r>
              <a:rPr lang="zh-CN" altLang="en-US" b="1" dirty="0" smtClean="0">
                <a:ea typeface="仿宋_GB2312" pitchFamily="49" charset="-122"/>
              </a:rPr>
              <a:t>建立 </a:t>
            </a:r>
            <a:r>
              <a:rPr lang="en-US" altLang="zh-CN" b="1" dirty="0">
                <a:solidFill>
                  <a:srgbClr val="CC0000"/>
                </a:solidFill>
                <a:ea typeface="仿宋_GB2312" pitchFamily="49" charset="-122"/>
              </a:rPr>
              <a:t>Point </a:t>
            </a:r>
            <a:r>
              <a:rPr lang="zh-CN" altLang="en-US" b="1" dirty="0">
                <a:ea typeface="仿宋_GB2312" pitchFamily="49" charset="-122"/>
              </a:rPr>
              <a:t>类的</a:t>
            </a:r>
            <a:r>
              <a:rPr lang="zh-CN" altLang="en-US" b="1" dirty="0" smtClean="0">
                <a:ea typeface="仿宋_GB2312" pitchFamily="49" charset="-122"/>
              </a:rPr>
              <a:t>对象</a:t>
            </a:r>
            <a:r>
              <a:rPr lang="en-US" altLang="zh-CN" b="1" dirty="0" smtClean="0">
                <a:solidFill>
                  <a:srgbClr val="CC0000"/>
                </a:solidFill>
                <a:ea typeface="仿宋_GB2312" pitchFamily="49" charset="-122"/>
              </a:rPr>
              <a:t>p</a:t>
            </a:r>
            <a:r>
              <a:rPr lang="zh-CN" altLang="en-US" b="1" dirty="0" smtClean="0">
                <a:ea typeface="仿宋_GB2312" pitchFamily="49" charset="-122"/>
              </a:rPr>
              <a:t>时，调用</a:t>
            </a:r>
            <a:r>
              <a:rPr lang="zh-CN" altLang="en-US" b="1" dirty="0">
                <a:ea typeface="仿宋_GB2312" pitchFamily="49" charset="-122"/>
              </a:rPr>
              <a:t>构造</a:t>
            </a:r>
            <a:r>
              <a:rPr lang="zh-CN" altLang="en-US" b="1" dirty="0" smtClean="0">
                <a:ea typeface="仿宋_GB2312" pitchFamily="49" charset="-122"/>
              </a:rPr>
              <a:t>函数</a:t>
            </a:r>
            <a:r>
              <a:rPr lang="en-US" altLang="zh-CN" b="1" dirty="0" smtClean="0">
                <a:solidFill>
                  <a:srgbClr val="CC0000"/>
                </a:solidFill>
                <a:ea typeface="仿宋_GB2312" pitchFamily="49" charset="-122"/>
              </a:rPr>
              <a:t>Point(</a:t>
            </a:r>
            <a:r>
              <a:rPr lang="en-US" altLang="zh-CN" b="1" dirty="0" err="1" smtClean="0">
                <a:solidFill>
                  <a:srgbClr val="CC0000"/>
                </a:solidFill>
                <a:ea typeface="仿宋_GB2312" pitchFamily="49" charset="-122"/>
              </a:rPr>
              <a:t>int</a:t>
            </a:r>
            <a:r>
              <a:rPr lang="en-US" altLang="zh-CN" b="1" dirty="0">
                <a:solidFill>
                  <a:srgbClr val="CC0000"/>
                </a:solidFill>
                <a:ea typeface="仿宋_GB2312" pitchFamily="49" charset="-122"/>
              </a:rPr>
              <a:t>, </a:t>
            </a:r>
            <a:r>
              <a:rPr lang="en-US" altLang="zh-CN" b="1" dirty="0" err="1">
                <a:solidFill>
                  <a:srgbClr val="CC0000"/>
                </a:solidFill>
                <a:ea typeface="仿宋_GB2312" pitchFamily="49" charset="-122"/>
              </a:rPr>
              <a:t>int</a:t>
            </a:r>
            <a:r>
              <a:rPr lang="en-US" altLang="zh-CN" b="1" dirty="0">
                <a:solidFill>
                  <a:srgbClr val="CC0000"/>
                </a:solidFill>
                <a:ea typeface="仿宋_GB2312" pitchFamily="49" charset="-122"/>
              </a:rPr>
              <a:t>)</a:t>
            </a:r>
            <a:r>
              <a:rPr lang="en-US" altLang="zh-CN" b="1" dirty="0">
                <a:ea typeface="仿宋_GB2312" pitchFamily="49" charset="-122"/>
              </a:rPr>
              <a:t>;</a:t>
            </a:r>
            <a:r>
              <a:rPr lang="zh-CN" altLang="en-US" b="1" dirty="0">
                <a:ea typeface="仿宋_GB2312" pitchFamily="49" charset="-122"/>
              </a:rPr>
              <a:t>通过以下函数定义</a:t>
            </a:r>
            <a:r>
              <a:rPr lang="en-US" altLang="zh-CN" b="1" dirty="0">
                <a:ea typeface="仿宋_GB2312" pitchFamily="49" charset="-122"/>
              </a:rPr>
              <a:t>, </a:t>
            </a:r>
            <a:r>
              <a:rPr lang="zh-CN" altLang="en-US" b="1" dirty="0">
                <a:ea typeface="仿宋_GB2312" pitchFamily="49" charset="-122"/>
              </a:rPr>
              <a:t>将其</a:t>
            </a:r>
            <a:r>
              <a:rPr lang="en-US" altLang="zh-CN" b="1" dirty="0">
                <a:solidFill>
                  <a:srgbClr val="CC0000"/>
                </a:solidFill>
                <a:ea typeface="仿宋_GB2312" pitchFamily="49" charset="-122"/>
              </a:rPr>
              <a:t>x</a:t>
            </a:r>
            <a:r>
              <a:rPr lang="en-US" altLang="zh-CN" b="1" dirty="0">
                <a:ea typeface="仿宋_GB2312" pitchFamily="49" charset="-122"/>
              </a:rPr>
              <a:t>,</a:t>
            </a:r>
            <a:r>
              <a:rPr lang="en-US" altLang="zh-CN" b="1" dirty="0">
                <a:solidFill>
                  <a:srgbClr val="CC0000"/>
                </a:solidFill>
                <a:ea typeface="仿宋_GB2312" pitchFamily="49" charset="-122"/>
              </a:rPr>
              <a:t> y</a:t>
            </a:r>
            <a:r>
              <a:rPr lang="zh-CN" altLang="en-US" b="1" dirty="0">
                <a:ea typeface="仿宋_GB2312" pitchFamily="49" charset="-122"/>
              </a:rPr>
              <a:t>分量设定为</a:t>
            </a:r>
            <a:r>
              <a:rPr lang="en-US" altLang="zh-CN" b="1" dirty="0">
                <a:ea typeface="仿宋_GB2312" pitchFamily="49" charset="-122"/>
              </a:rPr>
              <a:t>6, 3</a:t>
            </a:r>
            <a:r>
              <a:rPr lang="zh-CN" altLang="en-US" b="1" dirty="0">
                <a:ea typeface="仿宋_GB2312" pitchFamily="49" charset="-122"/>
              </a:rPr>
              <a:t>：</a:t>
            </a:r>
            <a:endParaRPr lang="zh-CN" altLang="en-US" b="1" dirty="0">
              <a:ea typeface="仿宋_GB2312" pitchFamily="49" charset="-122"/>
            </a:endParaRPr>
          </a:p>
          <a:p>
            <a:pPr algn="just">
              <a:buFontTx/>
              <a:buNone/>
            </a:pPr>
            <a:r>
              <a:rPr lang="zh-CN" altLang="en-US" dirty="0">
                <a:solidFill>
                  <a:schemeClr val="hlink"/>
                </a:solidFill>
              </a:rPr>
              <a:t>       </a:t>
            </a:r>
            <a:r>
              <a:rPr lang="en-US" altLang="zh-CN" dirty="0">
                <a:solidFill>
                  <a:schemeClr val="hlink"/>
                </a:solidFill>
              </a:rPr>
              <a:t>Point </a:t>
            </a:r>
            <a:r>
              <a:rPr lang="en-US" altLang="zh-CN" b="1" dirty="0">
                <a:solidFill>
                  <a:schemeClr val="hlink"/>
                </a:solidFill>
              </a:rPr>
              <a:t>:: </a:t>
            </a:r>
            <a:r>
              <a:rPr lang="en-US" altLang="zh-CN" dirty="0" smtClean="0">
                <a:solidFill>
                  <a:schemeClr val="hlink"/>
                </a:solidFill>
              </a:rPr>
              <a:t>Point</a:t>
            </a:r>
            <a:r>
              <a:rPr lang="en-US" altLang="zh-CN" b="1" dirty="0" smtClean="0">
                <a:solidFill>
                  <a:schemeClr val="hlink"/>
                </a:solidFill>
              </a:rPr>
              <a:t>(</a:t>
            </a:r>
            <a:r>
              <a:rPr lang="en-US" altLang="zh-CN" b="1" dirty="0" err="1" smtClean="0">
                <a:solidFill>
                  <a:schemeClr val="hlink"/>
                </a:solidFill>
              </a:rPr>
              <a:t>int</a:t>
            </a:r>
            <a:r>
              <a:rPr lang="en-US" altLang="zh-CN" dirty="0" smtClean="0">
                <a:solidFill>
                  <a:schemeClr val="hlink"/>
                </a:solidFill>
              </a:rPr>
              <a:t> </a:t>
            </a:r>
            <a:r>
              <a:rPr lang="en-US" altLang="zh-CN" dirty="0">
                <a:solidFill>
                  <a:schemeClr val="hlink"/>
                </a:solidFill>
              </a:rPr>
              <a:t>a</a:t>
            </a:r>
            <a:r>
              <a:rPr lang="en-US" altLang="zh-CN" b="1" dirty="0" smtClean="0">
                <a:solidFill>
                  <a:schemeClr val="hlink"/>
                </a:solidFill>
              </a:rPr>
              <a:t>,</a:t>
            </a:r>
            <a:r>
              <a:rPr lang="zh-CN" altLang="en-US" dirty="0" smtClean="0">
                <a:solidFill>
                  <a:schemeClr val="hlink"/>
                </a:solidFill>
              </a:rPr>
              <a:t> </a:t>
            </a:r>
            <a:r>
              <a:rPr lang="en-US" altLang="zh-CN" b="1" dirty="0" err="1" smtClean="0">
                <a:solidFill>
                  <a:schemeClr val="hlink"/>
                </a:solidFill>
              </a:rPr>
              <a:t>int</a:t>
            </a:r>
            <a:r>
              <a:rPr lang="en-US" altLang="zh-CN" dirty="0" smtClean="0">
                <a:solidFill>
                  <a:schemeClr val="hlink"/>
                </a:solidFill>
              </a:rPr>
              <a:t> </a:t>
            </a:r>
            <a:r>
              <a:rPr lang="en-US" altLang="zh-CN" dirty="0">
                <a:solidFill>
                  <a:schemeClr val="hlink"/>
                </a:solidFill>
              </a:rPr>
              <a:t>b</a:t>
            </a:r>
            <a:r>
              <a:rPr lang="en-US" altLang="zh-CN" b="1" dirty="0">
                <a:solidFill>
                  <a:schemeClr val="hlink"/>
                </a:solidFill>
              </a:rPr>
              <a:t>) { </a:t>
            </a:r>
            <a:r>
              <a:rPr lang="en-US" altLang="zh-CN" dirty="0" smtClean="0">
                <a:solidFill>
                  <a:schemeClr val="hlink"/>
                </a:solidFill>
              </a:rPr>
              <a:t>x</a:t>
            </a:r>
            <a:r>
              <a:rPr lang="en-US" altLang="zh-CN" b="1" dirty="0" smtClean="0">
                <a:solidFill>
                  <a:schemeClr val="hlink"/>
                </a:solidFill>
              </a:rPr>
              <a:t>=</a:t>
            </a:r>
            <a:r>
              <a:rPr lang="en-US" altLang="zh-CN" dirty="0" smtClean="0">
                <a:solidFill>
                  <a:schemeClr val="hlink"/>
                </a:solidFill>
              </a:rPr>
              <a:t>a</a:t>
            </a:r>
            <a:r>
              <a:rPr lang="en-US" altLang="zh-CN" b="1" dirty="0">
                <a:solidFill>
                  <a:schemeClr val="hlink"/>
                </a:solidFill>
              </a:rPr>
              <a:t>;  </a:t>
            </a:r>
            <a:r>
              <a:rPr lang="en-US" altLang="zh-CN" dirty="0" smtClean="0">
                <a:solidFill>
                  <a:schemeClr val="hlink"/>
                </a:solidFill>
              </a:rPr>
              <a:t>y</a:t>
            </a:r>
            <a:r>
              <a:rPr lang="en-US" altLang="zh-CN" b="1" dirty="0" smtClean="0">
                <a:solidFill>
                  <a:schemeClr val="hlink"/>
                </a:solidFill>
              </a:rPr>
              <a:t>=</a:t>
            </a:r>
            <a:r>
              <a:rPr lang="en-US" altLang="zh-CN" dirty="0" smtClean="0">
                <a:solidFill>
                  <a:schemeClr val="hlink"/>
                </a:solidFill>
              </a:rPr>
              <a:t>b</a:t>
            </a:r>
            <a:r>
              <a:rPr lang="en-US" altLang="zh-CN" b="1" dirty="0">
                <a:solidFill>
                  <a:schemeClr val="hlink"/>
                </a:solidFill>
              </a:rPr>
              <a:t>; }</a:t>
            </a:r>
            <a:endParaRPr lang="en-US" altLang="zh-CN" b="1" dirty="0">
              <a:solidFill>
                <a:schemeClr val="hlink"/>
              </a:solidFill>
            </a:endParaRPr>
          </a:p>
          <a:p>
            <a:pPr algn="just">
              <a:spcBef>
                <a:spcPct val="5000"/>
              </a:spcBef>
              <a:buFontTx/>
              <a:buNone/>
            </a:pPr>
            <a:r>
              <a:rPr lang="en-US" altLang="zh-CN" dirty="0">
                <a:solidFill>
                  <a:schemeClr val="hlink"/>
                </a:solidFill>
              </a:rPr>
              <a:t>       Point </a:t>
            </a:r>
            <a:r>
              <a:rPr lang="en-US" altLang="zh-CN" b="1" dirty="0">
                <a:solidFill>
                  <a:schemeClr val="hlink"/>
                </a:solidFill>
              </a:rPr>
              <a:t>:: </a:t>
            </a:r>
            <a:r>
              <a:rPr lang="en-US" altLang="zh-CN" dirty="0" smtClean="0">
                <a:solidFill>
                  <a:schemeClr val="hlink"/>
                </a:solidFill>
              </a:rPr>
              <a:t>Point</a:t>
            </a:r>
            <a:r>
              <a:rPr lang="en-US" altLang="zh-CN" b="1" dirty="0" smtClean="0">
                <a:solidFill>
                  <a:schemeClr val="hlink"/>
                </a:solidFill>
              </a:rPr>
              <a:t>(</a:t>
            </a:r>
            <a:r>
              <a:rPr lang="en-US" altLang="zh-CN" b="1" dirty="0" err="1" smtClean="0">
                <a:solidFill>
                  <a:schemeClr val="hlink"/>
                </a:solidFill>
              </a:rPr>
              <a:t>int</a:t>
            </a:r>
            <a:r>
              <a:rPr lang="en-US" altLang="zh-CN" dirty="0" smtClean="0">
                <a:solidFill>
                  <a:schemeClr val="hlink"/>
                </a:solidFill>
              </a:rPr>
              <a:t> </a:t>
            </a:r>
            <a:r>
              <a:rPr lang="en-US" altLang="zh-CN" dirty="0">
                <a:solidFill>
                  <a:schemeClr val="hlink"/>
                </a:solidFill>
              </a:rPr>
              <a:t>a</a:t>
            </a:r>
            <a:r>
              <a:rPr lang="en-US" altLang="zh-CN" b="1" dirty="0" smtClean="0">
                <a:solidFill>
                  <a:schemeClr val="hlink"/>
                </a:solidFill>
              </a:rPr>
              <a:t>,</a:t>
            </a:r>
            <a:r>
              <a:rPr lang="zh-CN" altLang="en-US" b="1" dirty="0" smtClean="0">
                <a:solidFill>
                  <a:schemeClr val="hlink"/>
                </a:solidFill>
              </a:rPr>
              <a:t> </a:t>
            </a:r>
            <a:r>
              <a:rPr lang="en-US" altLang="zh-CN" b="1" dirty="0" err="1" smtClean="0">
                <a:solidFill>
                  <a:schemeClr val="hlink"/>
                </a:solidFill>
              </a:rPr>
              <a:t>int</a:t>
            </a:r>
            <a:r>
              <a:rPr lang="en-US" altLang="zh-CN" dirty="0" smtClean="0">
                <a:solidFill>
                  <a:schemeClr val="hlink"/>
                </a:solidFill>
              </a:rPr>
              <a:t> </a:t>
            </a:r>
            <a:r>
              <a:rPr lang="en-US" altLang="zh-CN" dirty="0">
                <a:solidFill>
                  <a:schemeClr val="hlink"/>
                </a:solidFill>
              </a:rPr>
              <a:t>b</a:t>
            </a:r>
            <a:r>
              <a:rPr lang="en-US" altLang="zh-CN" b="1" dirty="0">
                <a:solidFill>
                  <a:schemeClr val="hlink"/>
                </a:solidFill>
              </a:rPr>
              <a:t>) : </a:t>
            </a:r>
            <a:r>
              <a:rPr lang="en-US" altLang="zh-CN" dirty="0">
                <a:solidFill>
                  <a:schemeClr val="hlink"/>
                </a:solidFill>
              </a:rPr>
              <a:t>x</a:t>
            </a:r>
            <a:r>
              <a:rPr lang="en-US" altLang="zh-CN" b="1" dirty="0">
                <a:solidFill>
                  <a:schemeClr val="hlink"/>
                </a:solidFill>
              </a:rPr>
              <a:t>(</a:t>
            </a:r>
            <a:r>
              <a:rPr lang="en-US" altLang="zh-CN" dirty="0">
                <a:solidFill>
                  <a:schemeClr val="hlink"/>
                </a:solidFill>
              </a:rPr>
              <a:t>a</a:t>
            </a:r>
            <a:r>
              <a:rPr lang="en-US" altLang="zh-CN" b="1" dirty="0">
                <a:solidFill>
                  <a:schemeClr val="hlink"/>
                </a:solidFill>
              </a:rPr>
              <a:t>), </a:t>
            </a:r>
            <a:r>
              <a:rPr lang="en-US" altLang="zh-CN" dirty="0">
                <a:solidFill>
                  <a:schemeClr val="hlink"/>
                </a:solidFill>
              </a:rPr>
              <a:t>y</a:t>
            </a:r>
            <a:r>
              <a:rPr lang="en-US" altLang="zh-CN" b="1" dirty="0">
                <a:solidFill>
                  <a:schemeClr val="hlink"/>
                </a:solidFill>
              </a:rPr>
              <a:t>(</a:t>
            </a:r>
            <a:r>
              <a:rPr lang="en-US" altLang="zh-CN" dirty="0">
                <a:solidFill>
                  <a:schemeClr val="hlink"/>
                </a:solidFill>
              </a:rPr>
              <a:t>b</a:t>
            </a:r>
            <a:r>
              <a:rPr lang="en-US" altLang="zh-CN" b="1" dirty="0">
                <a:solidFill>
                  <a:schemeClr val="hlink"/>
                </a:solidFill>
              </a:rPr>
              <a:t>)</a:t>
            </a:r>
            <a:r>
              <a:rPr lang="en-US" altLang="zh-CN" dirty="0">
                <a:solidFill>
                  <a:schemeClr val="hlink"/>
                </a:solidFill>
              </a:rPr>
              <a:t> </a:t>
            </a:r>
            <a:r>
              <a:rPr lang="en-US" altLang="zh-CN" b="1" dirty="0">
                <a:solidFill>
                  <a:schemeClr val="hlink"/>
                </a:solidFill>
              </a:rPr>
              <a:t>{ }</a:t>
            </a:r>
            <a:endParaRPr lang="en-US" altLang="zh-CN" b="1" dirty="0">
              <a:solidFill>
                <a:schemeClr val="hlink"/>
              </a:solidFill>
            </a:endParaRPr>
          </a:p>
        </p:txBody>
      </p:sp>
      <p:sp>
        <p:nvSpPr>
          <p:cNvPr id="4" name="灯片编号占位符 3"/>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4947" name="Rectangle 1027"/>
          <p:cNvSpPr>
            <a:spLocks noGrp="1" noChangeArrowheads="1"/>
          </p:cNvSpPr>
          <p:nvPr>
            <p:ph type="body" idx="1"/>
          </p:nvPr>
        </p:nvSpPr>
        <p:spPr>
          <a:xfrm>
            <a:off x="533400" y="457200"/>
            <a:ext cx="7772400" cy="5791200"/>
          </a:xfrm>
        </p:spPr>
        <p:txBody>
          <a:bodyPr/>
          <a:lstStyle/>
          <a:p>
            <a:pPr algn="just">
              <a:spcBef>
                <a:spcPct val="10000"/>
              </a:spcBef>
              <a:buClr>
                <a:srgbClr val="FF6600"/>
              </a:buClr>
              <a:buSzPct val="50000"/>
              <a:buFont typeface="Wingdings" panose="05000000000000000000" pitchFamily="2" charset="2"/>
              <a:buChar char="n"/>
            </a:pPr>
            <a:r>
              <a:rPr lang="zh-CN" altLang="en-US" b="1" dirty="0">
                <a:ea typeface="仿宋_GB2312" pitchFamily="49" charset="-122"/>
              </a:rPr>
              <a:t>构造函数可以定义默认值。例如</a:t>
            </a:r>
            <a:endParaRPr lang="zh-CN" altLang="en-US" b="1" dirty="0">
              <a:ea typeface="仿宋_GB2312" pitchFamily="49" charset="-122"/>
            </a:endParaRPr>
          </a:p>
          <a:p>
            <a:pPr algn="just">
              <a:spcBef>
                <a:spcPct val="10000"/>
              </a:spcBef>
              <a:buClr>
                <a:srgbClr val="FF6600"/>
              </a:buClr>
              <a:buSzPct val="50000"/>
              <a:buFont typeface="Wingdings" panose="05000000000000000000" pitchFamily="2" charset="2"/>
              <a:buNone/>
            </a:pPr>
            <a:r>
              <a:rPr lang="zh-CN" altLang="en-US" b="1" dirty="0">
                <a:ea typeface="仿宋_GB2312" pitchFamily="49" charset="-122"/>
              </a:rPr>
              <a:t>        </a:t>
            </a:r>
            <a:r>
              <a:rPr lang="en-US" altLang="zh-CN" dirty="0">
                <a:solidFill>
                  <a:schemeClr val="tx2"/>
                </a:solidFill>
                <a:ea typeface="仿宋_GB2312" pitchFamily="49" charset="-122"/>
              </a:rPr>
              <a:t>Point </a:t>
            </a:r>
            <a:r>
              <a:rPr lang="en-US" altLang="zh-CN" b="1" dirty="0">
                <a:solidFill>
                  <a:schemeClr val="tx2"/>
                </a:solidFill>
                <a:ea typeface="仿宋_GB2312" pitchFamily="49" charset="-122"/>
              </a:rPr>
              <a:t>::</a:t>
            </a:r>
            <a:r>
              <a:rPr lang="en-US" altLang="zh-CN" dirty="0">
                <a:solidFill>
                  <a:schemeClr val="tx2"/>
                </a:solidFill>
                <a:ea typeface="仿宋_GB2312" pitchFamily="49" charset="-122"/>
              </a:rPr>
              <a:t> </a:t>
            </a:r>
            <a:r>
              <a:rPr lang="en-US" altLang="zh-CN" dirty="0" smtClean="0">
                <a:solidFill>
                  <a:schemeClr val="tx2"/>
                </a:solidFill>
                <a:ea typeface="仿宋_GB2312" pitchFamily="49" charset="-122"/>
              </a:rPr>
              <a:t>Point</a:t>
            </a:r>
            <a:r>
              <a:rPr lang="en-US" altLang="zh-CN" b="1" dirty="0" smtClean="0">
                <a:solidFill>
                  <a:schemeClr val="tx2"/>
                </a:solidFill>
                <a:ea typeface="仿宋_GB2312" pitchFamily="49" charset="-122"/>
              </a:rPr>
              <a:t>(</a:t>
            </a:r>
            <a:r>
              <a:rPr lang="en-US" altLang="zh-CN" b="1" dirty="0" err="1" smtClean="0">
                <a:solidFill>
                  <a:schemeClr val="tx2"/>
                </a:solidFill>
                <a:ea typeface="仿宋_GB2312" pitchFamily="49" charset="-122"/>
              </a:rPr>
              <a:t>int</a:t>
            </a:r>
            <a:r>
              <a:rPr lang="en-US" altLang="zh-CN" b="1" dirty="0" smtClean="0">
                <a:solidFill>
                  <a:schemeClr val="tx2"/>
                </a:solidFill>
                <a:ea typeface="仿宋_GB2312" pitchFamily="49" charset="-122"/>
              </a:rPr>
              <a:t> </a:t>
            </a:r>
            <a:r>
              <a:rPr lang="en-US" altLang="zh-CN" dirty="0" smtClean="0">
                <a:solidFill>
                  <a:schemeClr val="tx2"/>
                </a:solidFill>
                <a:ea typeface="仿宋_GB2312" pitchFamily="49" charset="-122"/>
              </a:rPr>
              <a:t>a</a:t>
            </a:r>
            <a:r>
              <a:rPr lang="en-US" altLang="zh-CN" b="1" dirty="0" smtClean="0">
                <a:solidFill>
                  <a:srgbClr val="009900"/>
                </a:solidFill>
                <a:ea typeface="仿宋_GB2312" pitchFamily="49" charset="-122"/>
              </a:rPr>
              <a:t>=</a:t>
            </a:r>
            <a:r>
              <a:rPr lang="en-US" altLang="zh-CN" dirty="0" smtClean="0">
                <a:solidFill>
                  <a:srgbClr val="009900"/>
                </a:solidFill>
                <a:ea typeface="仿宋_GB2312" pitchFamily="49" charset="-122"/>
              </a:rPr>
              <a:t>0</a:t>
            </a:r>
            <a:r>
              <a:rPr lang="en-US" altLang="zh-CN" b="1" dirty="0">
                <a:solidFill>
                  <a:schemeClr val="tx2"/>
                </a:solidFill>
                <a:ea typeface="仿宋_GB2312" pitchFamily="49" charset="-122"/>
              </a:rPr>
              <a:t>, </a:t>
            </a:r>
            <a:r>
              <a:rPr lang="en-US" altLang="zh-CN" b="1" dirty="0" err="1">
                <a:solidFill>
                  <a:schemeClr val="tx2"/>
                </a:solidFill>
                <a:ea typeface="仿宋_GB2312" pitchFamily="49" charset="-122"/>
              </a:rPr>
              <a:t>int</a:t>
            </a:r>
            <a:r>
              <a:rPr lang="en-US" altLang="zh-CN" b="1" dirty="0">
                <a:solidFill>
                  <a:schemeClr val="tx2"/>
                </a:solidFill>
                <a:ea typeface="仿宋_GB2312" pitchFamily="49" charset="-122"/>
              </a:rPr>
              <a:t> </a:t>
            </a:r>
            <a:r>
              <a:rPr lang="en-US" altLang="zh-CN" dirty="0" smtClean="0">
                <a:solidFill>
                  <a:schemeClr val="tx2"/>
                </a:solidFill>
                <a:ea typeface="仿宋_GB2312" pitchFamily="49" charset="-122"/>
              </a:rPr>
              <a:t>b</a:t>
            </a:r>
            <a:r>
              <a:rPr lang="en-US" altLang="zh-CN" b="1" dirty="0" smtClean="0">
                <a:solidFill>
                  <a:srgbClr val="009900"/>
                </a:solidFill>
                <a:ea typeface="仿宋_GB2312" pitchFamily="49" charset="-122"/>
              </a:rPr>
              <a:t>=</a:t>
            </a:r>
            <a:r>
              <a:rPr lang="en-US" altLang="zh-CN" dirty="0" smtClean="0">
                <a:solidFill>
                  <a:srgbClr val="009900"/>
                </a:solidFill>
                <a:ea typeface="仿宋_GB2312" pitchFamily="49" charset="-122"/>
              </a:rPr>
              <a:t>0</a:t>
            </a:r>
            <a:r>
              <a:rPr lang="en-US" altLang="zh-CN" b="1" dirty="0" smtClean="0">
                <a:solidFill>
                  <a:schemeClr val="tx2"/>
                </a:solidFill>
                <a:ea typeface="仿宋_GB2312" pitchFamily="49" charset="-122"/>
              </a:rPr>
              <a:t>) </a:t>
            </a:r>
            <a:endParaRPr lang="en-US" altLang="zh-CN" b="1" dirty="0">
              <a:solidFill>
                <a:schemeClr val="tx2"/>
              </a:solidFill>
              <a:ea typeface="仿宋_GB2312" pitchFamily="49" charset="-122"/>
            </a:endParaRPr>
          </a:p>
          <a:p>
            <a:pPr algn="just">
              <a:spcBef>
                <a:spcPct val="10000"/>
              </a:spcBef>
              <a:buClr>
                <a:srgbClr val="FF6600"/>
              </a:buClr>
              <a:buSzPct val="50000"/>
              <a:buFont typeface="Wingdings" panose="05000000000000000000" pitchFamily="2" charset="2"/>
              <a:buNone/>
            </a:pPr>
            <a:r>
              <a:rPr lang="en-US" altLang="zh-CN" b="1" dirty="0">
                <a:solidFill>
                  <a:schemeClr val="tx2"/>
                </a:solidFill>
                <a:ea typeface="仿宋_GB2312" pitchFamily="49" charset="-122"/>
              </a:rPr>
              <a:t>             : </a:t>
            </a:r>
            <a:r>
              <a:rPr lang="en-US" altLang="zh-CN" dirty="0">
                <a:solidFill>
                  <a:schemeClr val="tx2"/>
                </a:solidFill>
                <a:ea typeface="仿宋_GB2312" pitchFamily="49" charset="-122"/>
              </a:rPr>
              <a:t>x</a:t>
            </a:r>
            <a:r>
              <a:rPr lang="en-US" altLang="zh-CN" b="1" dirty="0">
                <a:solidFill>
                  <a:schemeClr val="tx2"/>
                </a:solidFill>
                <a:ea typeface="仿宋_GB2312" pitchFamily="49" charset="-122"/>
              </a:rPr>
              <a:t>(</a:t>
            </a:r>
            <a:r>
              <a:rPr lang="en-US" altLang="zh-CN" dirty="0">
                <a:solidFill>
                  <a:schemeClr val="tx2"/>
                </a:solidFill>
                <a:ea typeface="仿宋_GB2312" pitchFamily="49" charset="-122"/>
              </a:rPr>
              <a:t>a</a:t>
            </a:r>
            <a:r>
              <a:rPr lang="en-US" altLang="zh-CN" b="1" dirty="0">
                <a:solidFill>
                  <a:schemeClr val="tx2"/>
                </a:solidFill>
                <a:ea typeface="仿宋_GB2312" pitchFamily="49" charset="-122"/>
              </a:rPr>
              <a:t>), </a:t>
            </a:r>
            <a:r>
              <a:rPr lang="en-US" altLang="zh-CN" dirty="0">
                <a:solidFill>
                  <a:schemeClr val="tx2"/>
                </a:solidFill>
                <a:ea typeface="仿宋_GB2312" pitchFamily="49" charset="-122"/>
              </a:rPr>
              <a:t>y</a:t>
            </a:r>
            <a:r>
              <a:rPr lang="en-US" altLang="zh-CN" b="1" dirty="0">
                <a:solidFill>
                  <a:schemeClr val="tx2"/>
                </a:solidFill>
                <a:ea typeface="仿宋_GB2312" pitchFamily="49" charset="-122"/>
              </a:rPr>
              <a:t>(</a:t>
            </a:r>
            <a:r>
              <a:rPr lang="en-US" altLang="zh-CN" dirty="0">
                <a:solidFill>
                  <a:schemeClr val="tx2"/>
                </a:solidFill>
                <a:ea typeface="仿宋_GB2312" pitchFamily="49" charset="-122"/>
              </a:rPr>
              <a:t>b</a:t>
            </a:r>
            <a:r>
              <a:rPr lang="en-US" altLang="zh-CN" b="1" dirty="0">
                <a:solidFill>
                  <a:schemeClr val="tx2"/>
                </a:solidFill>
                <a:ea typeface="仿宋_GB2312" pitchFamily="49" charset="-122"/>
              </a:rPr>
              <a:t>) { }</a:t>
            </a:r>
            <a:endParaRPr lang="en-US" altLang="zh-CN" b="1" dirty="0">
              <a:solidFill>
                <a:schemeClr val="tx2"/>
              </a:solidFill>
              <a:ea typeface="仿宋_GB2312" pitchFamily="49" charset="-122"/>
            </a:endParaRPr>
          </a:p>
          <a:p>
            <a:pPr algn="just">
              <a:spcBef>
                <a:spcPct val="10000"/>
              </a:spcBef>
              <a:buClr>
                <a:srgbClr val="FF6600"/>
              </a:buClr>
              <a:buSzPct val="50000"/>
              <a:buFont typeface="Wingdings" panose="05000000000000000000" pitchFamily="2" charset="2"/>
              <a:buChar char="n"/>
            </a:pPr>
            <a:r>
              <a:rPr lang="zh-CN" altLang="en-US" b="1" dirty="0">
                <a:ea typeface="仿宋_GB2312" pitchFamily="49" charset="-122"/>
              </a:rPr>
              <a:t>当定义实例时给定初始值</a:t>
            </a:r>
            <a:r>
              <a:rPr lang="en-US" altLang="zh-CN" b="1" dirty="0">
                <a:ea typeface="仿宋_GB2312" pitchFamily="49" charset="-122"/>
              </a:rPr>
              <a:t>, </a:t>
            </a:r>
            <a:r>
              <a:rPr lang="zh-CN" altLang="en-US" b="1" dirty="0">
                <a:ea typeface="仿宋_GB2312" pitchFamily="49" charset="-122"/>
              </a:rPr>
              <a:t>则该实例以给定初始值来初始化其数据成员。</a:t>
            </a:r>
            <a:endParaRPr lang="zh-CN" altLang="en-US" b="1" dirty="0">
              <a:ea typeface="仿宋_GB2312" pitchFamily="49" charset="-122"/>
            </a:endParaRPr>
          </a:p>
          <a:p>
            <a:pPr algn="just">
              <a:spcBef>
                <a:spcPct val="10000"/>
              </a:spcBef>
              <a:buClr>
                <a:srgbClr val="FF6600"/>
              </a:buClr>
              <a:buSzPct val="50000"/>
              <a:buFont typeface="Wingdings" panose="05000000000000000000" pitchFamily="2" charset="2"/>
              <a:buNone/>
            </a:pPr>
            <a:r>
              <a:rPr lang="zh-CN" altLang="en-US" b="1" dirty="0">
                <a:ea typeface="仿宋_GB2312" pitchFamily="49" charset="-122"/>
              </a:rPr>
              <a:t>        </a:t>
            </a:r>
            <a:r>
              <a:rPr lang="en-US" altLang="zh-CN" dirty="0">
                <a:solidFill>
                  <a:schemeClr val="hlink"/>
                </a:solidFill>
                <a:ea typeface="仿宋_GB2312" pitchFamily="49" charset="-122"/>
              </a:rPr>
              <a:t>Point p</a:t>
            </a:r>
            <a:r>
              <a:rPr lang="en-US" altLang="zh-CN" b="1" dirty="0">
                <a:solidFill>
                  <a:schemeClr val="hlink"/>
                </a:solidFill>
                <a:ea typeface="仿宋_GB2312" pitchFamily="49" charset="-122"/>
              </a:rPr>
              <a:t>(</a:t>
            </a:r>
            <a:r>
              <a:rPr lang="en-US" altLang="zh-CN" dirty="0">
                <a:solidFill>
                  <a:schemeClr val="hlink"/>
                </a:solidFill>
                <a:ea typeface="仿宋_GB2312" pitchFamily="49" charset="-122"/>
              </a:rPr>
              <a:t>6</a:t>
            </a:r>
            <a:r>
              <a:rPr lang="en-US" altLang="zh-CN" b="1" dirty="0">
                <a:solidFill>
                  <a:schemeClr val="hlink"/>
                </a:solidFill>
                <a:ea typeface="仿宋_GB2312" pitchFamily="49" charset="-122"/>
              </a:rPr>
              <a:t>,</a:t>
            </a:r>
            <a:r>
              <a:rPr lang="en-US" altLang="zh-CN" dirty="0">
                <a:solidFill>
                  <a:schemeClr val="hlink"/>
                </a:solidFill>
                <a:ea typeface="仿宋_GB2312" pitchFamily="49" charset="-122"/>
              </a:rPr>
              <a:t> 3</a:t>
            </a:r>
            <a:r>
              <a:rPr lang="en-US" altLang="zh-CN" b="1" dirty="0">
                <a:solidFill>
                  <a:schemeClr val="hlink"/>
                </a:solidFill>
                <a:ea typeface="仿宋_GB2312" pitchFamily="49" charset="-122"/>
              </a:rPr>
              <a:t>);</a:t>
            </a:r>
            <a:endParaRPr lang="en-US" altLang="zh-CN" b="1" dirty="0">
              <a:ea typeface="仿宋_GB2312" pitchFamily="49" charset="-122"/>
            </a:endParaRPr>
          </a:p>
          <a:p>
            <a:pPr algn="just">
              <a:spcBef>
                <a:spcPct val="10000"/>
              </a:spcBef>
              <a:buClr>
                <a:srgbClr val="FF6600"/>
              </a:buClr>
              <a:buSzPct val="50000"/>
              <a:buFont typeface="Wingdings" panose="05000000000000000000" pitchFamily="2" charset="2"/>
              <a:buNone/>
            </a:pPr>
            <a:r>
              <a:rPr lang="en-US" altLang="zh-CN" b="1" dirty="0">
                <a:ea typeface="仿宋_GB2312" pitchFamily="49" charset="-122"/>
              </a:rPr>
              <a:t>    </a:t>
            </a:r>
            <a:r>
              <a:rPr lang="zh-CN" altLang="en-US" b="1" dirty="0">
                <a:ea typeface="仿宋_GB2312" pitchFamily="49" charset="-122"/>
              </a:rPr>
              <a:t>则有 </a:t>
            </a:r>
            <a:r>
              <a:rPr lang="en-US" altLang="zh-CN" b="1" dirty="0" smtClean="0">
                <a:solidFill>
                  <a:srgbClr val="009900"/>
                </a:solidFill>
                <a:ea typeface="仿宋_GB2312" pitchFamily="49" charset="-122"/>
              </a:rPr>
              <a:t>x=a=6</a:t>
            </a:r>
            <a:r>
              <a:rPr lang="en-US" altLang="zh-CN" b="1" dirty="0">
                <a:ea typeface="仿宋_GB2312" pitchFamily="49" charset="-122"/>
              </a:rPr>
              <a:t>, </a:t>
            </a:r>
            <a:r>
              <a:rPr lang="en-US" altLang="zh-CN" b="1" dirty="0" smtClean="0">
                <a:solidFill>
                  <a:srgbClr val="009900"/>
                </a:solidFill>
                <a:ea typeface="仿宋_GB2312" pitchFamily="49" charset="-122"/>
              </a:rPr>
              <a:t>y=b=3</a:t>
            </a:r>
            <a:endParaRPr lang="en-US" altLang="zh-CN" b="1" dirty="0">
              <a:ea typeface="仿宋_GB2312" pitchFamily="49" charset="-122"/>
            </a:endParaRPr>
          </a:p>
          <a:p>
            <a:pPr algn="just">
              <a:spcBef>
                <a:spcPct val="10000"/>
              </a:spcBef>
              <a:buClr>
                <a:srgbClr val="FF6600"/>
              </a:buClr>
              <a:buSzPct val="50000"/>
              <a:buFont typeface="Wingdings" panose="05000000000000000000" pitchFamily="2" charset="2"/>
              <a:buChar char="n"/>
            </a:pPr>
            <a:r>
              <a:rPr lang="zh-CN" altLang="en-US" b="1" dirty="0">
                <a:ea typeface="仿宋_GB2312" pitchFamily="49" charset="-122"/>
              </a:rPr>
              <a:t>当定义实例时未给出初始值。则该实例以默认值来初始化其数据成员。</a:t>
            </a:r>
            <a:endParaRPr lang="zh-CN" altLang="en-US" b="1" dirty="0">
              <a:ea typeface="仿宋_GB2312" pitchFamily="49" charset="-122"/>
            </a:endParaRPr>
          </a:p>
          <a:p>
            <a:pPr algn="just">
              <a:spcBef>
                <a:spcPct val="10000"/>
              </a:spcBef>
              <a:buClr>
                <a:srgbClr val="FF6600"/>
              </a:buClr>
              <a:buSzPct val="50000"/>
              <a:buFont typeface="Wingdings" panose="05000000000000000000" pitchFamily="2" charset="2"/>
              <a:buNone/>
            </a:pPr>
            <a:r>
              <a:rPr lang="en-US" altLang="en-US" dirty="0">
                <a:solidFill>
                  <a:schemeClr val="hlink"/>
                </a:solidFill>
                <a:ea typeface="仿宋_GB2312" pitchFamily="49" charset="-122"/>
              </a:rPr>
              <a:t>        </a:t>
            </a:r>
            <a:r>
              <a:rPr lang="en-US" altLang="zh-CN" dirty="0">
                <a:solidFill>
                  <a:schemeClr val="hlink"/>
                </a:solidFill>
                <a:ea typeface="仿宋_GB2312" pitchFamily="49" charset="-122"/>
              </a:rPr>
              <a:t>Point q</a:t>
            </a:r>
            <a:r>
              <a:rPr lang="en-US" altLang="zh-CN" b="1" dirty="0">
                <a:solidFill>
                  <a:schemeClr val="hlink"/>
                </a:solidFill>
                <a:ea typeface="仿宋_GB2312" pitchFamily="49" charset="-122"/>
              </a:rPr>
              <a:t>;</a:t>
            </a:r>
            <a:endParaRPr lang="en-US" altLang="zh-CN" b="1" dirty="0">
              <a:ea typeface="仿宋_GB2312" pitchFamily="49" charset="-122"/>
            </a:endParaRPr>
          </a:p>
          <a:p>
            <a:pPr algn="just">
              <a:spcBef>
                <a:spcPct val="10000"/>
              </a:spcBef>
              <a:buClr>
                <a:srgbClr val="FF6600"/>
              </a:buClr>
              <a:buSzPct val="50000"/>
              <a:buFont typeface="Wingdings" panose="05000000000000000000" pitchFamily="2" charset="2"/>
              <a:buNone/>
            </a:pPr>
            <a:r>
              <a:rPr lang="en-US" altLang="zh-CN" b="1" dirty="0">
                <a:ea typeface="仿宋_GB2312" pitchFamily="49" charset="-122"/>
              </a:rPr>
              <a:t>    </a:t>
            </a:r>
            <a:r>
              <a:rPr lang="zh-CN" altLang="en-US" b="1" dirty="0">
                <a:ea typeface="仿宋_GB2312" pitchFamily="49" charset="-122"/>
              </a:rPr>
              <a:t>则有 </a:t>
            </a:r>
            <a:r>
              <a:rPr lang="en-US" altLang="zh-CN" b="1" dirty="0" smtClean="0">
                <a:solidFill>
                  <a:srgbClr val="009900"/>
                </a:solidFill>
                <a:ea typeface="仿宋_GB2312" pitchFamily="49" charset="-122"/>
              </a:rPr>
              <a:t>x=a=0</a:t>
            </a:r>
            <a:r>
              <a:rPr lang="en-US" altLang="zh-CN" b="1" dirty="0">
                <a:ea typeface="仿宋_GB2312" pitchFamily="49" charset="-122"/>
              </a:rPr>
              <a:t>, </a:t>
            </a:r>
            <a:r>
              <a:rPr lang="en-US" altLang="zh-CN" b="1" dirty="0" smtClean="0">
                <a:solidFill>
                  <a:srgbClr val="009900"/>
                </a:solidFill>
                <a:ea typeface="仿宋_GB2312" pitchFamily="49" charset="-122"/>
              </a:rPr>
              <a:t>y=b=0</a:t>
            </a:r>
            <a:endParaRPr lang="en-US" altLang="zh-CN" dirty="0"/>
          </a:p>
        </p:txBody>
      </p:sp>
      <p:sp>
        <p:nvSpPr>
          <p:cNvPr id="3" name="灯片编号占位符 2"/>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split orient="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22" name="Rectangle 2050"/>
          <p:cNvSpPr>
            <a:spLocks noGrp="1" noChangeArrowheads="1"/>
          </p:cNvSpPr>
          <p:nvPr>
            <p:ph type="title"/>
          </p:nvPr>
        </p:nvSpPr>
        <p:spPr>
          <a:xfrm>
            <a:off x="611560" y="332656"/>
            <a:ext cx="7772400" cy="609600"/>
          </a:xfrm>
        </p:spPr>
        <p:txBody>
          <a:bodyPr/>
          <a:lstStyle/>
          <a:p>
            <a:r>
              <a:rPr lang="zh-CN" altLang="en-US" sz="4000" b="1" dirty="0">
                <a:effectLst>
                  <a:outerShdw blurRad="38100" dist="38100" dir="2700000" algn="tl">
                    <a:srgbClr val="000000">
                      <a:alpha val="43137"/>
                    </a:srgbClr>
                  </a:outerShdw>
                </a:effectLst>
                <a:ea typeface="楷体_GB2312" pitchFamily="49" charset="-122"/>
              </a:rPr>
              <a:t>析构函数</a:t>
            </a:r>
            <a:endParaRPr lang="zh-CN" altLang="en-US" dirty="0">
              <a:effectLst>
                <a:outerShdw blurRad="38100" dist="38100" dir="2700000" algn="tl">
                  <a:srgbClr val="000000">
                    <a:alpha val="43137"/>
                  </a:srgbClr>
                </a:outerShdw>
              </a:effectLst>
            </a:endParaRPr>
          </a:p>
        </p:txBody>
      </p:sp>
      <p:sp>
        <p:nvSpPr>
          <p:cNvPr id="593923" name="Rectangle 2051"/>
          <p:cNvSpPr>
            <a:spLocks noGrp="1" noChangeArrowheads="1"/>
          </p:cNvSpPr>
          <p:nvPr>
            <p:ph type="body" idx="1"/>
          </p:nvPr>
        </p:nvSpPr>
        <p:spPr>
          <a:xfrm>
            <a:off x="457200" y="990600"/>
            <a:ext cx="8382000" cy="4114800"/>
          </a:xfrm>
        </p:spPr>
        <p:txBody>
          <a:bodyPr/>
          <a:lstStyle/>
          <a:p>
            <a:pPr algn="just">
              <a:spcBef>
                <a:spcPct val="0"/>
              </a:spcBef>
              <a:buClr>
                <a:srgbClr val="FF6600"/>
              </a:buClr>
              <a:buSzPct val="50000"/>
              <a:buFont typeface="Wingdings" panose="05000000000000000000" pitchFamily="2" charset="2"/>
              <a:buChar char="n"/>
            </a:pPr>
            <a:r>
              <a:rPr lang="zh-CN" altLang="en-US" b="1" dirty="0">
                <a:ea typeface="仿宋_GB2312" pitchFamily="49" charset="-122"/>
              </a:rPr>
              <a:t>当要放弃对象</a:t>
            </a:r>
            <a:r>
              <a:rPr lang="zh-CN" altLang="en-US" b="1" dirty="0" smtClean="0">
                <a:ea typeface="仿宋_GB2312" pitchFamily="49" charset="-122"/>
              </a:rPr>
              <a:t>时，需</a:t>
            </a:r>
            <a:r>
              <a:rPr lang="zh-CN" altLang="en-US" b="1" dirty="0">
                <a:ea typeface="仿宋_GB2312" pitchFamily="49" charset="-122"/>
              </a:rPr>
              <a:t>隐式地调用另一个</a:t>
            </a:r>
            <a:r>
              <a:rPr lang="zh-CN" altLang="en-US" b="1" dirty="0" smtClean="0">
                <a:ea typeface="仿宋_GB2312" pitchFamily="49" charset="-122"/>
              </a:rPr>
              <a:t>函数，叫做</a:t>
            </a:r>
            <a:r>
              <a:rPr lang="zh-CN" altLang="en-US" b="1" dirty="0">
                <a:solidFill>
                  <a:srgbClr val="CC0000"/>
                </a:solidFill>
                <a:ea typeface="仿宋_GB2312" pitchFamily="49" charset="-122"/>
              </a:rPr>
              <a:t>析构</a:t>
            </a:r>
            <a:r>
              <a:rPr lang="en-US" altLang="zh-CN" b="1" dirty="0">
                <a:solidFill>
                  <a:srgbClr val="CC0000"/>
                </a:solidFill>
                <a:ea typeface="仿宋_GB2312" pitchFamily="49" charset="-122"/>
              </a:rPr>
              <a:t>(destructor)</a:t>
            </a:r>
            <a:r>
              <a:rPr lang="zh-CN" altLang="en-US" b="1" dirty="0" smtClean="0">
                <a:solidFill>
                  <a:srgbClr val="CC0000"/>
                </a:solidFill>
                <a:ea typeface="仿宋_GB2312" pitchFamily="49" charset="-122"/>
              </a:rPr>
              <a:t>函数</a:t>
            </a:r>
            <a:r>
              <a:rPr lang="zh-CN" altLang="en-US" b="1" dirty="0" smtClean="0">
                <a:ea typeface="仿宋_GB2312" pitchFamily="49" charset="-122"/>
              </a:rPr>
              <a:t>，它</a:t>
            </a:r>
            <a:r>
              <a:rPr lang="zh-CN" altLang="en-US" b="1" dirty="0">
                <a:ea typeface="仿宋_GB2312" pitchFamily="49" charset="-122"/>
              </a:rPr>
              <a:t>属于名字相同的</a:t>
            </a:r>
            <a:r>
              <a:rPr lang="zh-CN" altLang="en-US" b="1" dirty="0" smtClean="0">
                <a:ea typeface="仿宋_GB2312" pitchFamily="49" charset="-122"/>
              </a:rPr>
              <a:t>类，但</a:t>
            </a:r>
            <a:r>
              <a:rPr lang="zh-CN" altLang="en-US" b="1" dirty="0">
                <a:ea typeface="仿宋_GB2312" pitchFamily="49" charset="-122"/>
              </a:rPr>
              <a:t>在名字前面加上了一</a:t>
            </a:r>
            <a:r>
              <a:rPr lang="zh-CN" altLang="en-US" b="1" dirty="0" smtClean="0">
                <a:ea typeface="仿宋_GB2312" pitchFamily="49" charset="-122"/>
              </a:rPr>
              <a:t>个</a:t>
            </a:r>
            <a:r>
              <a:rPr lang="en-US" altLang="zh-CN" b="1" dirty="0" smtClean="0">
                <a:ea typeface="仿宋_GB2312" pitchFamily="49" charset="-122"/>
              </a:rPr>
              <a:t>“</a:t>
            </a:r>
            <a:r>
              <a:rPr lang="zh-CN" altLang="en-US" b="1" dirty="0" smtClean="0">
                <a:ea typeface="仿宋_GB2312" pitchFamily="49" charset="-122"/>
              </a:rPr>
              <a:t>～</a:t>
            </a:r>
            <a:r>
              <a:rPr lang="en-US" altLang="zh-CN" b="1" dirty="0" smtClean="0">
                <a:ea typeface="仿宋_GB2312" pitchFamily="49" charset="-122"/>
              </a:rPr>
              <a:t>”</a:t>
            </a:r>
            <a:r>
              <a:rPr lang="zh-CN" altLang="en-US" b="1" dirty="0" smtClean="0">
                <a:ea typeface="仿宋_GB2312" pitchFamily="49" charset="-122"/>
              </a:rPr>
              <a:t>。</a:t>
            </a:r>
            <a:r>
              <a:rPr lang="zh-CN" altLang="en-US" b="1" dirty="0">
                <a:ea typeface="仿宋_GB2312" pitchFamily="49" charset="-122"/>
              </a:rPr>
              <a:t>例如</a:t>
            </a:r>
            <a:endParaRPr lang="zh-CN" altLang="en-US" b="1" dirty="0">
              <a:ea typeface="仿宋_GB2312" pitchFamily="49" charset="-122"/>
            </a:endParaRPr>
          </a:p>
          <a:p>
            <a:pPr algn="just">
              <a:spcBef>
                <a:spcPct val="0"/>
              </a:spcBef>
              <a:buClr>
                <a:srgbClr val="FF6600"/>
              </a:buClr>
              <a:buSzPct val="50000"/>
              <a:buFont typeface="Wingdings" panose="05000000000000000000" pitchFamily="2" charset="2"/>
              <a:buNone/>
            </a:pPr>
            <a:r>
              <a:rPr lang="zh-CN" altLang="en-US" b="1" dirty="0">
                <a:solidFill>
                  <a:srgbClr val="CC0000"/>
                </a:solidFill>
                <a:ea typeface="仿宋_GB2312" pitchFamily="49" charset="-122"/>
              </a:rPr>
              <a:t>    ～</a:t>
            </a:r>
            <a:r>
              <a:rPr lang="en-US" altLang="zh-CN" b="1" dirty="0">
                <a:solidFill>
                  <a:srgbClr val="CC0000"/>
                </a:solidFill>
                <a:ea typeface="仿宋_GB2312" pitchFamily="49" charset="-122"/>
              </a:rPr>
              <a:t>Point</a:t>
            </a:r>
            <a:r>
              <a:rPr lang="zh-CN" altLang="en-US" b="1" dirty="0">
                <a:solidFill>
                  <a:srgbClr val="CC0000"/>
                </a:solidFill>
                <a:ea typeface="仿宋_GB2312" pitchFamily="49" charset="-122"/>
              </a:rPr>
              <a:t>。</a:t>
            </a:r>
            <a:endParaRPr lang="zh-CN" altLang="en-US" b="1" dirty="0">
              <a:solidFill>
                <a:srgbClr val="CC0000"/>
              </a:solidFill>
              <a:ea typeface="仿宋_GB2312" pitchFamily="49" charset="-122"/>
            </a:endParaRPr>
          </a:p>
          <a:p>
            <a:pPr algn="just">
              <a:spcBef>
                <a:spcPct val="0"/>
              </a:spcBef>
              <a:buClr>
                <a:srgbClr val="FF6600"/>
              </a:buClr>
              <a:buSzPct val="50000"/>
              <a:buFont typeface="Wingdings" panose="05000000000000000000" pitchFamily="2" charset="2"/>
              <a:buChar char="n"/>
            </a:pPr>
            <a:r>
              <a:rPr lang="zh-CN" altLang="en-US" b="1" dirty="0">
                <a:ea typeface="仿宋_GB2312" pitchFamily="49" charset="-122"/>
              </a:rPr>
              <a:t>为一个类可定义几个构造函数，但只能定义 一个析构函数。当控制要退出自动变量的作用域</a:t>
            </a:r>
            <a:r>
              <a:rPr lang="zh-CN" altLang="en-US" b="1" dirty="0" smtClean="0">
                <a:ea typeface="仿宋_GB2312" pitchFamily="49" charset="-122"/>
              </a:rPr>
              <a:t>时，或</a:t>
            </a:r>
            <a:r>
              <a:rPr lang="zh-CN" altLang="en-US" b="1" dirty="0">
                <a:ea typeface="仿宋_GB2312" pitchFamily="49" charset="-122"/>
              </a:rPr>
              <a:t>当通过 </a:t>
            </a:r>
            <a:r>
              <a:rPr lang="en-US" altLang="zh-CN" b="1" dirty="0">
                <a:ea typeface="仿宋_GB2312" pitchFamily="49" charset="-122"/>
              </a:rPr>
              <a:t>delete </a:t>
            </a:r>
            <a:r>
              <a:rPr lang="zh-CN" altLang="en-US" b="1" dirty="0">
                <a:ea typeface="仿宋_GB2312" pitchFamily="49" charset="-122"/>
              </a:rPr>
              <a:t>命令释放一个动态分配的变量</a:t>
            </a:r>
            <a:r>
              <a:rPr lang="zh-CN" altLang="en-US" b="1" dirty="0" smtClean="0">
                <a:ea typeface="仿宋_GB2312" pitchFamily="49" charset="-122"/>
              </a:rPr>
              <a:t>时，就要</a:t>
            </a:r>
            <a:r>
              <a:rPr lang="zh-CN" altLang="en-US" b="1" dirty="0">
                <a:ea typeface="仿宋_GB2312" pitchFamily="49" charset="-122"/>
              </a:rPr>
              <a:t>调用析构函数。当</a:t>
            </a:r>
            <a:r>
              <a:rPr lang="en-US" altLang="zh-CN" b="1" dirty="0">
                <a:ea typeface="仿宋_GB2312" pitchFamily="49" charset="-122"/>
              </a:rPr>
              <a:t>main</a:t>
            </a:r>
            <a:r>
              <a:rPr lang="zh-CN" altLang="en-US" b="1" dirty="0">
                <a:ea typeface="仿宋_GB2312" pitchFamily="49" charset="-122"/>
              </a:rPr>
              <a:t>函数执行结束时，将释放静态声明的变量。</a:t>
            </a:r>
            <a:endParaRPr lang="zh-CN" altLang="en-US" b="1" dirty="0">
              <a:ea typeface="仿宋_GB2312" pitchFamily="49" charset="-122"/>
            </a:endParaRPr>
          </a:p>
          <a:p>
            <a:pPr algn="just">
              <a:spcBef>
                <a:spcPct val="0"/>
              </a:spcBef>
              <a:buClr>
                <a:srgbClr val="FF6600"/>
              </a:buClr>
              <a:buSzPct val="50000"/>
              <a:buFont typeface="Wingdings" panose="05000000000000000000" pitchFamily="2" charset="2"/>
              <a:buChar char="n"/>
            </a:pPr>
            <a:r>
              <a:rPr lang="zh-CN" altLang="en-US" b="1" dirty="0">
                <a:ea typeface="仿宋_GB2312" pitchFamily="49" charset="-122"/>
              </a:rPr>
              <a:t>一个析构函数用于</a:t>
            </a:r>
            <a:r>
              <a:rPr lang="zh-CN" altLang="en-US" b="1" dirty="0">
                <a:solidFill>
                  <a:srgbClr val="CC0000"/>
                </a:solidFill>
                <a:ea typeface="仿宋_GB2312" pitchFamily="49" charset="-122"/>
              </a:rPr>
              <a:t>在删除一个类的对象</a:t>
            </a:r>
            <a:r>
              <a:rPr lang="zh-CN" altLang="en-US" b="1" dirty="0">
                <a:ea typeface="仿宋_GB2312" pitchFamily="49" charset="-122"/>
              </a:rPr>
              <a:t>时做清除工作。</a:t>
            </a:r>
            <a:endParaRPr lang="zh-CN" altLang="en-US" dirty="0"/>
          </a:p>
        </p:txBody>
      </p:sp>
      <p:sp>
        <p:nvSpPr>
          <p:cNvPr id="5" name="灯片编号占位符 4"/>
          <p:cNvSpPr>
            <a:spLocks noGrp="1"/>
          </p:cNvSpPr>
          <p:nvPr>
            <p:ph type="sldNum" sz="quarter" idx="12"/>
          </p:nvPr>
        </p:nvSpPr>
        <p:spPr>
          <a:xfrm>
            <a:off x="7020272" y="6400800"/>
            <a:ext cx="1905000" cy="457200"/>
          </a:xfrm>
        </p:spPr>
        <p:txBody>
          <a:bodyPr/>
          <a:lstStyle/>
          <a:p>
            <a:fld id="{F1A0F906-64C0-4102-B7A4-08B0735D9B13}" type="slidenum">
              <a:rPr lang="en-US" altLang="zh-CN" smtClean="0"/>
            </a:fld>
            <a:endParaRPr lang="en-US" altLang="zh-CN" dirty="0"/>
          </a:p>
        </p:txBody>
      </p:sp>
      <p:sp>
        <p:nvSpPr>
          <p:cNvPr id="6" name="AutoShape 5">
            <a:hlinkClick r:id="rId1" action="ppaction://hlinksldjump" highlightClick="1"/>
          </p:cNvPr>
          <p:cNvSpPr>
            <a:spLocks noChangeArrowheads="1"/>
          </p:cNvSpPr>
          <p:nvPr/>
        </p:nvSpPr>
        <p:spPr bwMode="auto">
          <a:xfrm>
            <a:off x="8534400" y="6324600"/>
            <a:ext cx="357188" cy="357188"/>
          </a:xfrm>
          <a:prstGeom prst="actionButtonHome">
            <a:avLst/>
          </a:prstGeom>
          <a:solidFill>
            <a:schemeClr val="accent1"/>
          </a:solidFill>
          <a:ln w="9525">
            <a:solidFill>
              <a:srgbClr val="008080"/>
            </a:solidFill>
            <a:miter lim="800000"/>
          </a:ln>
          <a:effectLst/>
        </p:spPr>
        <p:txBody>
          <a:bodyPr wrap="none" lIns="113731" tIns="56866" rIns="113731" bIns="56866" anchor="ctr"/>
          <a:lstStyle/>
          <a:p>
            <a:endParaRPr lang="zh-CN" altLang="en-US"/>
          </a:p>
        </p:txBody>
      </p:sp>
    </p:spTree>
  </p:cSld>
  <p:clrMapOvr>
    <a:masterClrMapping/>
  </p:clrMapOvr>
  <p:transition>
    <p:split orient="ver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a:xfrm>
            <a:off x="685800" y="381000"/>
            <a:ext cx="7772400" cy="838200"/>
          </a:xfrm>
        </p:spPr>
        <p:txBody>
          <a:bodyPr/>
          <a:lstStyle/>
          <a:p>
            <a:r>
              <a:rPr lang="en-US" altLang="zh-CN" sz="4000" b="1" dirty="0">
                <a:solidFill>
                  <a:schemeClr val="hlink"/>
                </a:solidFill>
                <a:effectLst>
                  <a:outerShdw blurRad="38100" dist="38100" dir="2700000" algn="tl">
                    <a:srgbClr val="000000">
                      <a:alpha val="43137"/>
                    </a:srgbClr>
                  </a:outerShdw>
                </a:effectLst>
                <a:latin typeface="+mn-lt"/>
                <a:ea typeface="黑体" panose="02010609060101010101" pitchFamily="2" charset="-122"/>
              </a:rPr>
              <a:t>C++</a:t>
            </a:r>
            <a:r>
              <a:rPr lang="zh-CN" altLang="en-US" sz="4000" b="1" dirty="0">
                <a:solidFill>
                  <a:schemeClr val="hlink"/>
                </a:solidFill>
                <a:effectLst>
                  <a:outerShdw blurRad="38100" dist="38100" dir="2700000" algn="tl">
                    <a:srgbClr val="000000">
                      <a:alpha val="43137"/>
                    </a:srgbClr>
                  </a:outerShdw>
                </a:effectLst>
                <a:latin typeface="+mn-lt"/>
                <a:ea typeface="楷体_GB2312" pitchFamily="49" charset="-122"/>
              </a:rPr>
              <a:t>的输入</a:t>
            </a:r>
            <a:r>
              <a:rPr lang="en-US" altLang="zh-CN" sz="4000" b="1" dirty="0">
                <a:solidFill>
                  <a:schemeClr val="hlink"/>
                </a:solidFill>
                <a:effectLst>
                  <a:outerShdw blurRad="38100" dist="38100" dir="2700000" algn="tl">
                    <a:srgbClr val="000000">
                      <a:alpha val="43137"/>
                    </a:srgbClr>
                  </a:outerShdw>
                </a:effectLst>
                <a:latin typeface="+mn-lt"/>
                <a:ea typeface="楷体_GB2312" pitchFamily="49" charset="-122"/>
              </a:rPr>
              <a:t>/</a:t>
            </a:r>
            <a:r>
              <a:rPr lang="zh-CN" altLang="en-US" sz="4000" b="1" dirty="0">
                <a:solidFill>
                  <a:schemeClr val="hlink"/>
                </a:solidFill>
                <a:effectLst>
                  <a:outerShdw blurRad="38100" dist="38100" dir="2700000" algn="tl">
                    <a:srgbClr val="000000">
                      <a:alpha val="43137"/>
                    </a:srgbClr>
                  </a:outerShdw>
                </a:effectLst>
                <a:latin typeface="+mn-lt"/>
                <a:ea typeface="楷体_GB2312" pitchFamily="49" charset="-122"/>
              </a:rPr>
              <a:t>输出</a:t>
            </a:r>
            <a:endParaRPr lang="zh-CN" altLang="en-US" b="1" dirty="0">
              <a:solidFill>
                <a:schemeClr val="tx1"/>
              </a:solidFill>
              <a:effectLst>
                <a:outerShdw blurRad="38100" dist="38100" dir="2700000" algn="tl">
                  <a:srgbClr val="000000">
                    <a:alpha val="43137"/>
                  </a:srgbClr>
                </a:outerShdw>
              </a:effectLst>
              <a:latin typeface="+mn-lt"/>
              <a:ea typeface="黑体" panose="02010609060101010101" pitchFamily="2" charset="-122"/>
            </a:endParaRPr>
          </a:p>
        </p:txBody>
      </p:sp>
      <p:sp>
        <p:nvSpPr>
          <p:cNvPr id="560131" name="Rectangle 3"/>
          <p:cNvSpPr>
            <a:spLocks noGrp="1" noChangeArrowheads="1"/>
          </p:cNvSpPr>
          <p:nvPr>
            <p:ph type="body" idx="1"/>
          </p:nvPr>
        </p:nvSpPr>
        <p:spPr>
          <a:xfrm>
            <a:off x="533400" y="1295400"/>
            <a:ext cx="8305800" cy="4114800"/>
          </a:xfrm>
        </p:spPr>
        <p:txBody>
          <a:bodyPr/>
          <a:lstStyle/>
          <a:p>
            <a:pPr algn="just">
              <a:buClr>
                <a:srgbClr val="FF6600"/>
              </a:buClr>
              <a:buSzPct val="50000"/>
              <a:buFont typeface="Wingdings" panose="05000000000000000000" pitchFamily="2" charset="2"/>
              <a:buChar char="n"/>
            </a:pPr>
            <a:r>
              <a:rPr lang="zh-CN" altLang="en-US" b="1" dirty="0">
                <a:ea typeface="仿宋_GB2312" pitchFamily="49" charset="-122"/>
              </a:rPr>
              <a:t>在</a:t>
            </a:r>
            <a:r>
              <a:rPr lang="en-US" altLang="zh-CN" b="1" dirty="0">
                <a:ea typeface="仿宋_GB2312" pitchFamily="49" charset="-122"/>
              </a:rPr>
              <a:t>C++</a:t>
            </a:r>
            <a:r>
              <a:rPr lang="zh-CN" altLang="en-US" b="1" dirty="0">
                <a:ea typeface="仿宋_GB2312" pitchFamily="49" charset="-122"/>
              </a:rPr>
              <a:t>中执行输入</a:t>
            </a:r>
            <a:r>
              <a:rPr lang="en-US" altLang="zh-CN" b="1" dirty="0">
                <a:ea typeface="仿宋_GB2312" pitchFamily="49" charset="-122"/>
              </a:rPr>
              <a:t>/</a:t>
            </a:r>
            <a:r>
              <a:rPr lang="zh-CN" altLang="en-US" b="1" dirty="0">
                <a:ea typeface="仿宋_GB2312" pitchFamily="49" charset="-122"/>
              </a:rPr>
              <a:t>输出</a:t>
            </a:r>
            <a:r>
              <a:rPr lang="zh-CN" altLang="en-US" b="1" dirty="0" smtClean="0">
                <a:ea typeface="仿宋_GB2312" pitchFamily="49" charset="-122"/>
              </a:rPr>
              <a:t>操作，需用</a:t>
            </a:r>
            <a:r>
              <a:rPr lang="en-US" altLang="zh-CN" b="1" dirty="0">
                <a:solidFill>
                  <a:srgbClr val="CC0000"/>
                </a:solidFill>
                <a:ea typeface="仿宋_GB2312" pitchFamily="49" charset="-122"/>
              </a:rPr>
              <a:t>#include</a:t>
            </a:r>
            <a:r>
              <a:rPr lang="zh-CN" altLang="en-US" b="1" dirty="0">
                <a:ea typeface="仿宋_GB2312" pitchFamily="49" charset="-122"/>
              </a:rPr>
              <a:t>预处理指令包括一个</a:t>
            </a:r>
            <a:r>
              <a:rPr lang="en-US" altLang="zh-CN" b="1" dirty="0">
                <a:solidFill>
                  <a:srgbClr val="CC0000"/>
                </a:solidFill>
                <a:ea typeface="仿宋_GB2312" pitchFamily="49" charset="-122"/>
              </a:rPr>
              <a:t>&lt;</a:t>
            </a:r>
            <a:r>
              <a:rPr lang="en-US" altLang="zh-CN" b="1" dirty="0" err="1">
                <a:solidFill>
                  <a:srgbClr val="CC0000"/>
                </a:solidFill>
                <a:ea typeface="仿宋_GB2312" pitchFamily="49" charset="-122"/>
              </a:rPr>
              <a:t>iostream.h</a:t>
            </a:r>
            <a:r>
              <a:rPr lang="en-US" altLang="zh-CN" b="1" dirty="0">
                <a:solidFill>
                  <a:srgbClr val="CC0000"/>
                </a:solidFill>
                <a:ea typeface="仿宋_GB2312" pitchFamily="49" charset="-122"/>
              </a:rPr>
              <a:t>&gt;</a:t>
            </a:r>
            <a:r>
              <a:rPr lang="zh-CN" altLang="en-US" b="1" dirty="0">
                <a:ea typeface="仿宋_GB2312" pitchFamily="49" charset="-122"/>
              </a:rPr>
              <a:t>头文件。用它可支持</a:t>
            </a:r>
            <a:r>
              <a:rPr lang="en-US" altLang="zh-CN" b="1" dirty="0">
                <a:ea typeface="仿宋_GB2312" pitchFamily="49" charset="-122"/>
              </a:rPr>
              <a:t>C++</a:t>
            </a:r>
            <a:r>
              <a:rPr lang="zh-CN" altLang="en-US" b="1" dirty="0">
                <a:ea typeface="仿宋_GB2312" pitchFamily="49" charset="-122"/>
              </a:rPr>
              <a:t>的流</a:t>
            </a:r>
            <a:r>
              <a:rPr lang="en-US" altLang="zh-CN" b="1" dirty="0">
                <a:ea typeface="仿宋_GB2312" pitchFamily="49" charset="-122"/>
              </a:rPr>
              <a:t>(stream)</a:t>
            </a:r>
            <a:r>
              <a:rPr lang="zh-CN" altLang="en-US" b="1" dirty="0">
                <a:ea typeface="仿宋_GB2312" pitchFamily="49" charset="-122"/>
              </a:rPr>
              <a:t>操作。</a:t>
            </a:r>
            <a:endParaRPr lang="zh-CN" altLang="en-US" b="1" dirty="0">
              <a:ea typeface="仿宋_GB2312" pitchFamily="49" charset="-122"/>
            </a:endParaRPr>
          </a:p>
          <a:p>
            <a:pPr algn="just">
              <a:buClr>
                <a:srgbClr val="FF6600"/>
              </a:buClr>
              <a:buSzPct val="50000"/>
              <a:buFont typeface="Wingdings" panose="05000000000000000000" pitchFamily="2" charset="2"/>
              <a:buChar char="n"/>
            </a:pPr>
            <a:r>
              <a:rPr lang="zh-CN" altLang="en-US" b="1" dirty="0">
                <a:ea typeface="仿宋_GB2312" pitchFamily="49" charset="-122"/>
              </a:rPr>
              <a:t>“流”是个简单的字符序列。在</a:t>
            </a:r>
            <a:r>
              <a:rPr lang="en-US" altLang="zh-CN" b="1" dirty="0">
                <a:ea typeface="仿宋_GB2312" pitchFamily="49" charset="-122"/>
              </a:rPr>
              <a:t>C++</a:t>
            </a:r>
            <a:r>
              <a:rPr lang="zh-CN" altLang="en-US" b="1" dirty="0">
                <a:ea typeface="仿宋_GB2312" pitchFamily="49" charset="-122"/>
              </a:rPr>
              <a:t>中有两个预定义的类</a:t>
            </a:r>
            <a:r>
              <a:rPr lang="en-US" altLang="zh-CN" b="1" dirty="0" err="1">
                <a:solidFill>
                  <a:srgbClr val="CC0000"/>
                </a:solidFill>
                <a:ea typeface="仿宋_GB2312" pitchFamily="49" charset="-122"/>
              </a:rPr>
              <a:t>istream</a:t>
            </a:r>
            <a:r>
              <a:rPr lang="zh-CN" altLang="en-US" b="1" dirty="0">
                <a:ea typeface="仿宋_GB2312" pitchFamily="49" charset="-122"/>
              </a:rPr>
              <a:t>和</a:t>
            </a:r>
            <a:r>
              <a:rPr lang="en-US" altLang="zh-CN" b="1" dirty="0" err="1">
                <a:solidFill>
                  <a:srgbClr val="CC0000"/>
                </a:solidFill>
                <a:ea typeface="仿宋_GB2312" pitchFamily="49" charset="-122"/>
              </a:rPr>
              <a:t>ostream</a:t>
            </a:r>
            <a:r>
              <a:rPr lang="zh-CN" altLang="en-US" b="1" dirty="0">
                <a:ea typeface="仿宋_GB2312" pitchFamily="49" charset="-122"/>
              </a:rPr>
              <a:t>，它们定义了输入流和输出流。</a:t>
            </a:r>
            <a:endParaRPr lang="zh-CN" altLang="en-US" b="1" dirty="0">
              <a:ea typeface="仿宋_GB2312" pitchFamily="49" charset="-122"/>
            </a:endParaRPr>
          </a:p>
          <a:p>
            <a:pPr algn="just">
              <a:buClr>
                <a:srgbClr val="FF6600"/>
              </a:buClr>
              <a:buSzPct val="50000"/>
              <a:buFont typeface="Wingdings" panose="05000000000000000000" pitchFamily="2" charset="2"/>
              <a:buChar char="n"/>
            </a:pPr>
            <a:r>
              <a:rPr lang="zh-CN" altLang="en-US" b="1" dirty="0">
                <a:ea typeface="仿宋_GB2312" pitchFamily="49" charset="-122"/>
              </a:rPr>
              <a:t>基本输入</a:t>
            </a:r>
            <a:r>
              <a:rPr lang="en-US" altLang="zh-CN" b="1" dirty="0">
                <a:ea typeface="仿宋_GB2312" pitchFamily="49" charset="-122"/>
              </a:rPr>
              <a:t>/</a:t>
            </a:r>
            <a:r>
              <a:rPr lang="zh-CN" altLang="en-US" b="1" dirty="0">
                <a:ea typeface="仿宋_GB2312" pitchFamily="49" charset="-122"/>
              </a:rPr>
              <a:t>输出方式：</a:t>
            </a:r>
            <a:endParaRPr lang="zh-CN" altLang="en-US" b="1" dirty="0">
              <a:ea typeface="仿宋_GB2312" pitchFamily="49" charset="-122"/>
            </a:endParaRPr>
          </a:p>
          <a:p>
            <a:pPr lvl="1" algn="just">
              <a:buClr>
                <a:srgbClr val="009900"/>
              </a:buClr>
              <a:buSzPct val="50000"/>
              <a:buFont typeface="Wingdings" panose="05000000000000000000" pitchFamily="2" charset="2"/>
              <a:buChar char="u"/>
            </a:pPr>
            <a:r>
              <a:rPr lang="zh-CN" altLang="en-US" sz="3200" b="1" dirty="0">
                <a:ea typeface="仿宋_GB2312" pitchFamily="49" charset="-122"/>
              </a:rPr>
              <a:t>键盘屏幕输入</a:t>
            </a:r>
            <a:r>
              <a:rPr lang="en-US" altLang="zh-CN" sz="3200" b="1" dirty="0">
                <a:ea typeface="仿宋_GB2312" pitchFamily="49" charset="-122"/>
              </a:rPr>
              <a:t>/</a:t>
            </a:r>
            <a:r>
              <a:rPr lang="zh-CN" altLang="en-US" sz="3200" b="1" dirty="0">
                <a:ea typeface="仿宋_GB2312" pitchFamily="49" charset="-122"/>
              </a:rPr>
              <a:t>输出；</a:t>
            </a:r>
            <a:endParaRPr lang="zh-CN" altLang="en-US" sz="3200" b="1" dirty="0">
              <a:ea typeface="仿宋_GB2312" pitchFamily="49" charset="-122"/>
            </a:endParaRPr>
          </a:p>
          <a:p>
            <a:pPr lvl="1" algn="just">
              <a:buClr>
                <a:srgbClr val="009900"/>
              </a:buClr>
              <a:buSzPct val="50000"/>
              <a:buFont typeface="Wingdings" panose="05000000000000000000" pitchFamily="2" charset="2"/>
              <a:buChar char="u"/>
            </a:pPr>
            <a:r>
              <a:rPr lang="zh-CN" altLang="en-US" sz="3200" b="1" dirty="0">
                <a:ea typeface="仿宋_GB2312" pitchFamily="49" charset="-122"/>
              </a:rPr>
              <a:t>文件输入</a:t>
            </a:r>
            <a:r>
              <a:rPr lang="en-US" altLang="zh-CN" sz="3200" b="1" dirty="0">
                <a:ea typeface="仿宋_GB2312" pitchFamily="49" charset="-122"/>
              </a:rPr>
              <a:t>/</a:t>
            </a:r>
            <a:r>
              <a:rPr lang="zh-CN" altLang="en-US" sz="3200" b="1" dirty="0">
                <a:ea typeface="仿宋_GB2312" pitchFamily="49" charset="-122"/>
              </a:rPr>
              <a:t>输出。</a:t>
            </a:r>
            <a:endParaRPr lang="zh-CN" altLang="en-US" sz="3200" b="1" dirty="0">
              <a:ea typeface="仿宋_GB2312" pitchFamily="49" charset="-122"/>
            </a:endParaRPr>
          </a:p>
        </p:txBody>
      </p:sp>
      <p:sp>
        <p:nvSpPr>
          <p:cNvPr id="4" name="灯片编号占位符 3"/>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a:xfrm>
            <a:off x="685800" y="304800"/>
            <a:ext cx="7772400" cy="838200"/>
          </a:xfrm>
        </p:spPr>
        <p:txBody>
          <a:bodyPr/>
          <a:lstStyle/>
          <a:p>
            <a:r>
              <a:rPr lang="zh-CN" altLang="en-US" sz="4000" b="1" dirty="0">
                <a:effectLst>
                  <a:outerShdw blurRad="38100" dist="38100" dir="2700000" algn="tl">
                    <a:srgbClr val="000000">
                      <a:alpha val="43137"/>
                    </a:srgbClr>
                  </a:outerShdw>
                </a:effectLst>
                <a:latin typeface="楷体_GB2312" pitchFamily="49" charset="-122"/>
                <a:ea typeface="楷体_GB2312" pitchFamily="49" charset="-122"/>
              </a:rPr>
              <a:t>键盘屏幕输入</a:t>
            </a:r>
            <a:r>
              <a:rPr lang="en-US" altLang="zh-CN" sz="4000" b="1" dirty="0">
                <a:effectLst>
                  <a:outerShdw blurRad="38100" dist="38100" dir="2700000" algn="tl">
                    <a:srgbClr val="000000">
                      <a:alpha val="43137"/>
                    </a:srgbClr>
                  </a:outerShdw>
                </a:effectLst>
                <a:latin typeface="楷体_GB2312" pitchFamily="49" charset="-122"/>
                <a:ea typeface="楷体_GB2312" pitchFamily="49" charset="-122"/>
              </a:rPr>
              <a:t>/</a:t>
            </a:r>
            <a:r>
              <a:rPr lang="zh-CN" altLang="en-US" sz="4000" b="1" dirty="0">
                <a:effectLst>
                  <a:outerShdw blurRad="38100" dist="38100" dir="2700000" algn="tl">
                    <a:srgbClr val="000000">
                      <a:alpha val="43137"/>
                    </a:srgbClr>
                  </a:outerShdw>
                </a:effectLst>
                <a:latin typeface="楷体_GB2312" pitchFamily="49" charset="-122"/>
                <a:ea typeface="楷体_GB2312" pitchFamily="49" charset="-122"/>
              </a:rPr>
              <a:t>输出</a:t>
            </a:r>
            <a:endParaRPr lang="zh-CN" altLang="en-US" dirty="0">
              <a:solidFill>
                <a:schemeClr val="tx1"/>
              </a:solidFill>
              <a:effectLst>
                <a:outerShdw blurRad="38100" dist="38100" dir="2700000" algn="tl">
                  <a:srgbClr val="000000">
                    <a:alpha val="43137"/>
                  </a:srgbClr>
                </a:outerShdw>
              </a:effectLst>
            </a:endParaRPr>
          </a:p>
        </p:txBody>
      </p:sp>
      <p:sp>
        <p:nvSpPr>
          <p:cNvPr id="561155" name="Rectangle 3"/>
          <p:cNvSpPr>
            <a:spLocks noGrp="1" noChangeArrowheads="1"/>
          </p:cNvSpPr>
          <p:nvPr>
            <p:ph type="body" idx="1"/>
          </p:nvPr>
        </p:nvSpPr>
        <p:spPr>
          <a:xfrm>
            <a:off x="457200" y="1219200"/>
            <a:ext cx="8291264" cy="4114800"/>
          </a:xfrm>
        </p:spPr>
        <p:txBody>
          <a:bodyPr/>
          <a:lstStyle/>
          <a:p>
            <a:pPr algn="just">
              <a:buClr>
                <a:srgbClr val="FF6600"/>
              </a:buClr>
              <a:buSzPct val="50000"/>
              <a:buFont typeface="Wingdings" panose="05000000000000000000" pitchFamily="2" charset="2"/>
              <a:buChar char="n"/>
            </a:pPr>
            <a:r>
              <a:rPr lang="zh-CN" altLang="en-US" b="1" dirty="0">
                <a:ea typeface="仿宋_GB2312" pitchFamily="49" charset="-122"/>
              </a:rPr>
              <a:t>在</a:t>
            </a:r>
            <a:r>
              <a:rPr lang="en-US" altLang="zh-CN" b="1" dirty="0">
                <a:ea typeface="仿宋_GB2312" pitchFamily="49" charset="-122"/>
              </a:rPr>
              <a:t>C</a:t>
            </a:r>
            <a:r>
              <a:rPr lang="zh-CN" altLang="en-US" b="1" dirty="0">
                <a:ea typeface="仿宋_GB2312" pitchFamily="49" charset="-122"/>
              </a:rPr>
              <a:t>中有用于定向到键盘输入设备、屏幕输出设备和错误文件的命令</a:t>
            </a:r>
            <a:r>
              <a:rPr lang="en-US" altLang="zh-CN" b="1" dirty="0" err="1">
                <a:solidFill>
                  <a:srgbClr val="CC0000"/>
                </a:solidFill>
                <a:ea typeface="仿宋_GB2312" pitchFamily="49" charset="-122"/>
              </a:rPr>
              <a:t>stdin</a:t>
            </a:r>
            <a:r>
              <a:rPr lang="zh-CN" altLang="en-US" b="1" dirty="0">
                <a:ea typeface="仿宋_GB2312" pitchFamily="49" charset="-122"/>
              </a:rPr>
              <a:t>、</a:t>
            </a:r>
            <a:r>
              <a:rPr lang="en-US" altLang="zh-CN" b="1" dirty="0" err="1">
                <a:solidFill>
                  <a:srgbClr val="CC0000"/>
                </a:solidFill>
                <a:ea typeface="仿宋_GB2312" pitchFamily="49" charset="-122"/>
              </a:rPr>
              <a:t>stdout</a:t>
            </a:r>
            <a:r>
              <a:rPr lang="zh-CN" altLang="en-US" b="1" dirty="0">
                <a:ea typeface="仿宋_GB2312" pitchFamily="49" charset="-122"/>
              </a:rPr>
              <a:t>和</a:t>
            </a:r>
            <a:r>
              <a:rPr lang="en-US" altLang="zh-CN" b="1" dirty="0" err="1">
                <a:solidFill>
                  <a:srgbClr val="CC0000"/>
                </a:solidFill>
                <a:ea typeface="仿宋_GB2312" pitchFamily="49" charset="-122"/>
              </a:rPr>
              <a:t>stderr</a:t>
            </a:r>
            <a:r>
              <a:rPr lang="zh-CN" altLang="en-US" b="1" dirty="0">
                <a:ea typeface="仿宋_GB2312" pitchFamily="49" charset="-122"/>
              </a:rPr>
              <a:t>。</a:t>
            </a:r>
            <a:endParaRPr lang="zh-CN" altLang="en-US" b="1" dirty="0">
              <a:ea typeface="仿宋_GB2312" pitchFamily="49" charset="-122"/>
            </a:endParaRPr>
          </a:p>
          <a:p>
            <a:pPr algn="just">
              <a:buClr>
                <a:srgbClr val="FF6600"/>
              </a:buClr>
              <a:buSzPct val="50000"/>
              <a:buFont typeface="Wingdings" panose="05000000000000000000" pitchFamily="2" charset="2"/>
              <a:buChar char="n"/>
            </a:pPr>
            <a:r>
              <a:rPr lang="zh-CN" altLang="en-US" b="1" dirty="0">
                <a:ea typeface="仿宋_GB2312" pitchFamily="49" charset="-122"/>
              </a:rPr>
              <a:t>在</a:t>
            </a:r>
            <a:r>
              <a:rPr lang="en-US" altLang="zh-CN" b="1" dirty="0">
                <a:ea typeface="仿宋_GB2312" pitchFamily="49" charset="-122"/>
              </a:rPr>
              <a:t>C++</a:t>
            </a:r>
            <a:r>
              <a:rPr lang="zh-CN" altLang="en-US" b="1" dirty="0">
                <a:ea typeface="仿宋_GB2312" pitchFamily="49" charset="-122"/>
              </a:rPr>
              <a:t>中用</a:t>
            </a:r>
            <a:r>
              <a:rPr lang="en-US" altLang="zh-CN" b="1" dirty="0" err="1" smtClean="0">
                <a:solidFill>
                  <a:srgbClr val="CC0000"/>
                </a:solidFill>
                <a:ea typeface="仿宋_GB2312" pitchFamily="49" charset="-122"/>
              </a:rPr>
              <a:t>cin</a:t>
            </a:r>
            <a:r>
              <a:rPr lang="en-US" altLang="zh-CN" b="1" dirty="0" smtClean="0">
                <a:ea typeface="仿宋_GB2312" pitchFamily="49" charset="-122"/>
              </a:rPr>
              <a:t>, </a:t>
            </a:r>
            <a:r>
              <a:rPr lang="en-US" altLang="zh-CN" b="1" dirty="0" smtClean="0">
                <a:solidFill>
                  <a:srgbClr val="CC0000"/>
                </a:solidFill>
                <a:ea typeface="仿宋_GB2312" pitchFamily="49" charset="-122"/>
              </a:rPr>
              <a:t>out</a:t>
            </a:r>
            <a:r>
              <a:rPr lang="zh-CN" altLang="en-US" b="1" dirty="0">
                <a:ea typeface="仿宋_GB2312" pitchFamily="49" charset="-122"/>
              </a:rPr>
              <a:t>和</a:t>
            </a:r>
            <a:r>
              <a:rPr lang="en-US" altLang="zh-CN" b="1" dirty="0" err="1">
                <a:solidFill>
                  <a:srgbClr val="CC0000"/>
                </a:solidFill>
                <a:ea typeface="仿宋_GB2312" pitchFamily="49" charset="-122"/>
              </a:rPr>
              <a:t>cerr</a:t>
            </a:r>
            <a:r>
              <a:rPr lang="zh-CN" altLang="en-US" b="1" dirty="0">
                <a:ea typeface="仿宋_GB2312" pitchFamily="49" charset="-122"/>
              </a:rPr>
              <a:t>来定义键盘输入类、屏幕输出类和错误信息输出类。</a:t>
            </a:r>
            <a:endParaRPr lang="zh-CN" altLang="en-US" b="1" dirty="0">
              <a:ea typeface="仿宋_GB2312" pitchFamily="49" charset="-122"/>
            </a:endParaRPr>
          </a:p>
          <a:p>
            <a:pPr algn="just">
              <a:buClr>
                <a:srgbClr val="FF6600"/>
              </a:buClr>
              <a:buSzPct val="50000"/>
              <a:buFont typeface="Wingdings" panose="05000000000000000000" pitchFamily="2" charset="2"/>
              <a:buChar char="n"/>
            </a:pPr>
            <a:r>
              <a:rPr lang="zh-CN" altLang="en-US" b="1" dirty="0" smtClean="0">
                <a:ea typeface="仿宋_GB2312" pitchFamily="49" charset="-122"/>
              </a:rPr>
              <a:t>操作符</a:t>
            </a:r>
            <a:r>
              <a:rPr lang="en-US" altLang="zh-CN" b="1" dirty="0" smtClean="0">
                <a:solidFill>
                  <a:srgbClr val="CC0000"/>
                </a:solidFill>
                <a:ea typeface="仿宋_GB2312" pitchFamily="49" charset="-122"/>
              </a:rPr>
              <a:t>&lt;&lt;</a:t>
            </a:r>
            <a:r>
              <a:rPr lang="zh-CN" altLang="en-US" b="1" dirty="0" smtClean="0">
                <a:ea typeface="仿宋_GB2312" pitchFamily="49" charset="-122"/>
              </a:rPr>
              <a:t>用于</a:t>
            </a:r>
            <a:r>
              <a:rPr lang="zh-CN" altLang="en-US" b="1" dirty="0">
                <a:ea typeface="仿宋_GB2312" pitchFamily="49" charset="-122"/>
              </a:rPr>
              <a:t>写出类</a:t>
            </a:r>
            <a:r>
              <a:rPr lang="en-US" altLang="zh-CN" b="1" dirty="0" err="1">
                <a:ea typeface="仿宋_GB2312" pitchFamily="49" charset="-122"/>
              </a:rPr>
              <a:t>ostream</a:t>
            </a:r>
            <a:r>
              <a:rPr lang="zh-CN" altLang="en-US" b="1" dirty="0">
                <a:ea typeface="仿宋_GB2312" pitchFamily="49" charset="-122"/>
              </a:rPr>
              <a:t>的一个对象，对于一系列输出对象，可用</a:t>
            </a:r>
            <a:r>
              <a:rPr lang="en-US" altLang="zh-CN" b="1" dirty="0">
                <a:ea typeface="仿宋_GB2312" pitchFamily="49" charset="-122"/>
              </a:rPr>
              <a:t>&lt;&lt;</a:t>
            </a:r>
            <a:r>
              <a:rPr lang="zh-CN" altLang="en-US" b="1" dirty="0">
                <a:ea typeface="仿宋_GB2312" pitchFamily="49" charset="-122"/>
              </a:rPr>
              <a:t>分开。</a:t>
            </a:r>
            <a:endParaRPr lang="zh-CN" altLang="en-US" b="1" dirty="0">
              <a:ea typeface="仿宋_GB2312" pitchFamily="49" charset="-122"/>
            </a:endParaRPr>
          </a:p>
          <a:p>
            <a:pPr algn="just">
              <a:buClr>
                <a:srgbClr val="FF6600"/>
              </a:buClr>
              <a:buSzPct val="50000"/>
              <a:buFont typeface="Wingdings" panose="05000000000000000000" pitchFamily="2" charset="2"/>
              <a:buChar char="n"/>
            </a:pPr>
            <a:r>
              <a:rPr lang="zh-CN" altLang="en-US" b="1" dirty="0" smtClean="0">
                <a:ea typeface="仿宋_GB2312" pitchFamily="49" charset="-122"/>
              </a:rPr>
              <a:t>操作符</a:t>
            </a:r>
            <a:r>
              <a:rPr lang="en-US" altLang="zh-CN" b="1" dirty="0" smtClean="0">
                <a:solidFill>
                  <a:srgbClr val="CC0000"/>
                </a:solidFill>
                <a:ea typeface="仿宋_GB2312" pitchFamily="49" charset="-122"/>
              </a:rPr>
              <a:t>&gt;&gt;</a:t>
            </a:r>
            <a:r>
              <a:rPr lang="zh-CN" altLang="en-US" b="1" dirty="0" smtClean="0">
                <a:ea typeface="仿宋_GB2312" pitchFamily="49" charset="-122"/>
              </a:rPr>
              <a:t>用于</a:t>
            </a:r>
            <a:r>
              <a:rPr lang="zh-CN" altLang="en-US" b="1" dirty="0">
                <a:ea typeface="仿宋_GB2312" pitchFamily="49" charset="-122"/>
              </a:rPr>
              <a:t>读入类</a:t>
            </a:r>
            <a:r>
              <a:rPr lang="en-US" altLang="zh-CN" b="1" dirty="0" err="1">
                <a:ea typeface="仿宋_GB2312" pitchFamily="49" charset="-122"/>
              </a:rPr>
              <a:t>istream</a:t>
            </a:r>
            <a:r>
              <a:rPr lang="zh-CN" altLang="en-US" b="1" dirty="0">
                <a:ea typeface="仿宋_GB2312" pitchFamily="49" charset="-122"/>
              </a:rPr>
              <a:t>的一个对象</a:t>
            </a:r>
            <a:r>
              <a:rPr lang="zh-CN" altLang="en-US" dirty="0"/>
              <a:t>。</a:t>
            </a:r>
            <a:endParaRPr lang="zh-CN" altLang="en-US" dirty="0"/>
          </a:p>
        </p:txBody>
      </p:sp>
      <p:sp>
        <p:nvSpPr>
          <p:cNvPr id="4" name="灯片编号占位符 3"/>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2179" name="Rectangle 1027"/>
          <p:cNvSpPr>
            <a:spLocks noGrp="1" noChangeArrowheads="1"/>
          </p:cNvSpPr>
          <p:nvPr>
            <p:ph type="body" idx="1"/>
          </p:nvPr>
        </p:nvSpPr>
        <p:spPr>
          <a:xfrm>
            <a:off x="323528" y="548680"/>
            <a:ext cx="8458200" cy="1524000"/>
          </a:xfrm>
        </p:spPr>
        <p:txBody>
          <a:bodyPr/>
          <a:lstStyle/>
          <a:p>
            <a:pPr algn="just">
              <a:buClr>
                <a:srgbClr val="FF6600"/>
              </a:buClr>
              <a:buSzPct val="50000"/>
              <a:buFont typeface="Wingdings" panose="05000000000000000000" pitchFamily="2" charset="2"/>
              <a:buChar char="n"/>
            </a:pPr>
            <a:r>
              <a:rPr lang="zh-CN" altLang="en-US" b="1" dirty="0">
                <a:ea typeface="仿宋_GB2312" pitchFamily="49" charset="-122"/>
              </a:rPr>
              <a:t>在下面程序中使用了流 </a:t>
            </a:r>
            <a:r>
              <a:rPr lang="en-US" altLang="zh-CN" b="1" dirty="0" err="1" smtClean="0">
                <a:ea typeface="仿宋_GB2312" pitchFamily="49" charset="-122"/>
              </a:rPr>
              <a:t>cin</a:t>
            </a:r>
            <a:r>
              <a:rPr lang="en-US" altLang="zh-CN" b="1" dirty="0" smtClean="0">
                <a:ea typeface="仿宋_GB2312" pitchFamily="49" charset="-122"/>
              </a:rPr>
              <a:t>&gt;&gt;</a:t>
            </a:r>
            <a:r>
              <a:rPr lang="zh-CN" altLang="en-US" b="1" dirty="0">
                <a:ea typeface="仿宋_GB2312" pitchFamily="49" charset="-122"/>
              </a:rPr>
              <a:t>，相继从标准输入设备上输入两个整型变量</a:t>
            </a:r>
            <a:r>
              <a:rPr lang="en-US" altLang="zh-CN" b="1" dirty="0">
                <a:ea typeface="仿宋_GB2312" pitchFamily="49" charset="-122"/>
              </a:rPr>
              <a:t>a</a:t>
            </a:r>
            <a:r>
              <a:rPr lang="zh-CN" altLang="en-US" b="1" dirty="0">
                <a:ea typeface="仿宋_GB2312" pitchFamily="49" charset="-122"/>
              </a:rPr>
              <a:t>和</a:t>
            </a:r>
            <a:r>
              <a:rPr lang="en-US" altLang="zh-CN" b="1" dirty="0" smtClean="0">
                <a:ea typeface="仿宋_GB2312" pitchFamily="49" charset="-122"/>
              </a:rPr>
              <a:t>b</a:t>
            </a:r>
            <a:r>
              <a:rPr lang="zh-CN" altLang="en-US" b="1" dirty="0" smtClean="0">
                <a:ea typeface="仿宋_GB2312" pitchFamily="49" charset="-122"/>
              </a:rPr>
              <a:t>，并</a:t>
            </a:r>
            <a:r>
              <a:rPr lang="zh-CN" altLang="en-US" b="1" dirty="0">
                <a:ea typeface="仿宋_GB2312" pitchFamily="49" charset="-122"/>
              </a:rPr>
              <a:t>将它们打印到标准输出设备上。</a:t>
            </a:r>
            <a:endParaRPr lang="zh-CN" altLang="en-US" b="1" dirty="0">
              <a:ea typeface="仿宋_GB2312" pitchFamily="49" charset="-122"/>
            </a:endParaRPr>
          </a:p>
          <a:p>
            <a:pPr algn="just">
              <a:buClr>
                <a:srgbClr val="FF6600"/>
              </a:buClr>
              <a:buSzPct val="50000"/>
              <a:buFont typeface="Wingdings" panose="05000000000000000000" pitchFamily="2" charset="2"/>
              <a:buChar char="n"/>
            </a:pPr>
            <a:endParaRPr lang="zh-CN" altLang="en-US" b="1" dirty="0">
              <a:ea typeface="仿宋_GB2312" pitchFamily="49" charset="-122"/>
            </a:endParaRPr>
          </a:p>
          <a:p>
            <a:pPr algn="just">
              <a:buClr>
                <a:srgbClr val="FF6600"/>
              </a:buClr>
              <a:buSzPct val="50000"/>
              <a:buFont typeface="Wingdings" panose="05000000000000000000" pitchFamily="2" charset="2"/>
              <a:buChar char="n"/>
            </a:pPr>
            <a:endParaRPr lang="zh-CN" altLang="en-US" b="1" dirty="0">
              <a:ea typeface="仿宋_GB2312" pitchFamily="49" charset="-122"/>
            </a:endParaRPr>
          </a:p>
          <a:p>
            <a:pPr algn="just">
              <a:buClr>
                <a:srgbClr val="FF6600"/>
              </a:buClr>
              <a:buSzPct val="50000"/>
              <a:buFont typeface="Wingdings" panose="05000000000000000000" pitchFamily="2" charset="2"/>
              <a:buChar char="n"/>
            </a:pPr>
            <a:endParaRPr lang="zh-CN" altLang="en-US" b="1" dirty="0">
              <a:ea typeface="仿宋_GB2312" pitchFamily="49" charset="-122"/>
            </a:endParaRPr>
          </a:p>
          <a:p>
            <a:pPr algn="just">
              <a:buClr>
                <a:srgbClr val="FF6600"/>
              </a:buClr>
              <a:buSzPct val="50000"/>
              <a:buFont typeface="Wingdings" panose="05000000000000000000" pitchFamily="2" charset="2"/>
              <a:buChar char="n"/>
            </a:pPr>
            <a:endParaRPr lang="zh-CN" altLang="en-US" b="1" dirty="0">
              <a:ea typeface="仿宋_GB2312" pitchFamily="49" charset="-122"/>
            </a:endParaRPr>
          </a:p>
          <a:p>
            <a:pPr algn="just">
              <a:buClr>
                <a:srgbClr val="FF6600"/>
              </a:buClr>
              <a:buSzPct val="50000"/>
              <a:buFont typeface="Wingdings" panose="05000000000000000000" pitchFamily="2" charset="2"/>
              <a:buChar char="n"/>
            </a:pPr>
            <a:endParaRPr lang="zh-CN" altLang="en-US" b="1" dirty="0">
              <a:ea typeface="仿宋_GB2312" pitchFamily="49" charset="-122"/>
            </a:endParaRPr>
          </a:p>
          <a:p>
            <a:pPr algn="just">
              <a:buClr>
                <a:srgbClr val="FF6600"/>
              </a:buClr>
              <a:buSzPct val="50000"/>
              <a:buFont typeface="Wingdings" panose="05000000000000000000" pitchFamily="2" charset="2"/>
              <a:buChar char="n"/>
            </a:pPr>
            <a:r>
              <a:rPr lang="zh-CN" altLang="en-US" b="1" dirty="0">
                <a:ea typeface="仿宋_GB2312" pitchFamily="49" charset="-122"/>
              </a:rPr>
              <a:t>在输出语句中最后输出的</a:t>
            </a:r>
            <a:r>
              <a:rPr lang="en-US" altLang="zh-CN" b="1" dirty="0" err="1">
                <a:solidFill>
                  <a:srgbClr val="CC0000"/>
                </a:solidFill>
                <a:ea typeface="仿宋_GB2312" pitchFamily="49" charset="-122"/>
              </a:rPr>
              <a:t>endl</a:t>
            </a:r>
            <a:r>
              <a:rPr lang="zh-CN" altLang="en-US" b="1" dirty="0">
                <a:ea typeface="仿宋_GB2312" pitchFamily="49" charset="-122"/>
              </a:rPr>
              <a:t>是</a:t>
            </a:r>
            <a:r>
              <a:rPr lang="en-US" altLang="zh-CN" b="1" dirty="0">
                <a:ea typeface="仿宋_GB2312" pitchFamily="49" charset="-122"/>
              </a:rPr>
              <a:t>C++</a:t>
            </a:r>
            <a:r>
              <a:rPr lang="zh-CN" altLang="en-US" b="1" dirty="0">
                <a:ea typeface="仿宋_GB2312" pitchFamily="49" charset="-122"/>
              </a:rPr>
              <a:t>的</a:t>
            </a:r>
            <a:r>
              <a:rPr lang="en-US" altLang="zh-CN" b="1" dirty="0">
                <a:ea typeface="仿宋_GB2312" pitchFamily="49" charset="-122"/>
              </a:rPr>
              <a:t>I/O</a:t>
            </a:r>
            <a:r>
              <a:rPr lang="zh-CN" altLang="en-US" b="1" dirty="0" smtClean="0">
                <a:ea typeface="仿宋_GB2312" pitchFamily="49" charset="-122"/>
              </a:rPr>
              <a:t>操作符，它</a:t>
            </a:r>
            <a:r>
              <a:rPr lang="zh-CN" altLang="en-US" b="1" dirty="0">
                <a:ea typeface="仿宋_GB2312" pitchFamily="49" charset="-122"/>
              </a:rPr>
              <a:t>的用途是输出一个换行符并清空流。</a:t>
            </a:r>
            <a:endParaRPr lang="zh-CN" altLang="en-US" dirty="0"/>
          </a:p>
        </p:txBody>
      </p:sp>
      <p:sp>
        <p:nvSpPr>
          <p:cNvPr id="562180" name="Rectangle 1028"/>
          <p:cNvSpPr>
            <a:spLocks noChangeArrowheads="1"/>
          </p:cNvSpPr>
          <p:nvPr/>
        </p:nvSpPr>
        <p:spPr bwMode="auto">
          <a:xfrm>
            <a:off x="841053" y="2094905"/>
            <a:ext cx="6790642" cy="2899255"/>
          </a:xfrm>
          <a:prstGeom prst="rect">
            <a:avLst/>
          </a:prstGeom>
          <a:noFill/>
          <a:ln w="9525">
            <a:noFill/>
            <a:miter lim="800000"/>
          </a:ln>
          <a:effectLst/>
        </p:spPr>
        <p:txBody>
          <a:bodyPr wrap="none">
            <a:spAutoFit/>
          </a:bodyPr>
          <a:lstStyle/>
          <a:p>
            <a:pPr>
              <a:lnSpc>
                <a:spcPct val="95000"/>
              </a:lnSpc>
            </a:pPr>
            <a:r>
              <a:rPr lang="en-US" altLang="zh-CN" sz="3200" b="1" dirty="0">
                <a:solidFill>
                  <a:schemeClr val="tx2"/>
                </a:solidFill>
              </a:rPr>
              <a:t>#include &lt;</a:t>
            </a:r>
            <a:r>
              <a:rPr lang="en-US" altLang="zh-CN" sz="3200" dirty="0" err="1">
                <a:solidFill>
                  <a:schemeClr val="tx2"/>
                </a:solidFill>
              </a:rPr>
              <a:t>iostream.h</a:t>
            </a:r>
            <a:r>
              <a:rPr lang="en-US" altLang="zh-CN" sz="3200" b="1" dirty="0">
                <a:solidFill>
                  <a:schemeClr val="tx2"/>
                </a:solidFill>
              </a:rPr>
              <a:t>&gt;</a:t>
            </a:r>
            <a:endParaRPr lang="en-US" altLang="zh-CN" sz="3200" b="1" dirty="0">
              <a:solidFill>
                <a:schemeClr val="tx2"/>
              </a:solidFill>
            </a:endParaRPr>
          </a:p>
          <a:p>
            <a:pPr>
              <a:lnSpc>
                <a:spcPct val="95000"/>
              </a:lnSpc>
            </a:pPr>
            <a:r>
              <a:rPr lang="en-US" altLang="zh-CN" sz="3200" b="1" dirty="0">
                <a:solidFill>
                  <a:schemeClr val="tx2"/>
                </a:solidFill>
              </a:rPr>
              <a:t>void </a:t>
            </a:r>
            <a:r>
              <a:rPr lang="en-US" altLang="zh-CN" sz="3200" b="1" dirty="0" smtClean="0">
                <a:solidFill>
                  <a:schemeClr val="tx2"/>
                </a:solidFill>
              </a:rPr>
              <a:t>main( </a:t>
            </a:r>
            <a:r>
              <a:rPr lang="en-US" altLang="zh-CN" sz="3200" b="1" dirty="0">
                <a:solidFill>
                  <a:schemeClr val="tx2"/>
                </a:solidFill>
              </a:rPr>
              <a:t>)</a:t>
            </a:r>
            <a:r>
              <a:rPr lang="en-US" altLang="zh-CN" sz="3200" dirty="0">
                <a:solidFill>
                  <a:schemeClr val="tx2"/>
                </a:solidFill>
              </a:rPr>
              <a:t> </a:t>
            </a:r>
            <a:r>
              <a:rPr lang="en-US" altLang="zh-CN" sz="3200" b="1" dirty="0">
                <a:solidFill>
                  <a:schemeClr val="tx2"/>
                </a:solidFill>
              </a:rPr>
              <a:t>{</a:t>
            </a:r>
            <a:endParaRPr lang="en-US" altLang="zh-CN" sz="3200" b="1" dirty="0">
              <a:solidFill>
                <a:schemeClr val="tx2"/>
              </a:solidFill>
            </a:endParaRPr>
          </a:p>
          <a:p>
            <a:pPr>
              <a:lnSpc>
                <a:spcPct val="95000"/>
              </a:lnSpc>
            </a:pPr>
            <a:r>
              <a:rPr lang="en-US" altLang="zh-CN" sz="3200" b="1" dirty="0">
                <a:solidFill>
                  <a:schemeClr val="tx2"/>
                </a:solidFill>
              </a:rPr>
              <a:t>    </a:t>
            </a:r>
            <a:r>
              <a:rPr lang="en-US" altLang="zh-CN" sz="3200" b="1" dirty="0" err="1">
                <a:solidFill>
                  <a:schemeClr val="tx2"/>
                </a:solidFill>
              </a:rPr>
              <a:t>int</a:t>
            </a:r>
            <a:r>
              <a:rPr lang="en-US" altLang="zh-CN" sz="3200" dirty="0">
                <a:solidFill>
                  <a:schemeClr val="tx2"/>
                </a:solidFill>
              </a:rPr>
              <a:t> a</a:t>
            </a:r>
            <a:r>
              <a:rPr lang="en-US" altLang="zh-CN" sz="3200" b="1" dirty="0">
                <a:solidFill>
                  <a:schemeClr val="tx2"/>
                </a:solidFill>
              </a:rPr>
              <a:t>, </a:t>
            </a:r>
            <a:r>
              <a:rPr lang="en-US" altLang="zh-CN" sz="3200" dirty="0">
                <a:solidFill>
                  <a:schemeClr val="tx2"/>
                </a:solidFill>
              </a:rPr>
              <a:t>b</a:t>
            </a:r>
            <a:r>
              <a:rPr lang="en-US" altLang="zh-CN" sz="3200" b="1" dirty="0">
                <a:solidFill>
                  <a:schemeClr val="tx2"/>
                </a:solidFill>
              </a:rPr>
              <a:t>;</a:t>
            </a:r>
            <a:endParaRPr lang="en-US" altLang="zh-CN" sz="3200" b="1" dirty="0">
              <a:solidFill>
                <a:schemeClr val="tx2"/>
              </a:solidFill>
            </a:endParaRPr>
          </a:p>
          <a:p>
            <a:pPr>
              <a:lnSpc>
                <a:spcPct val="95000"/>
              </a:lnSpc>
            </a:pPr>
            <a:r>
              <a:rPr lang="en-US" altLang="zh-CN" sz="3200" b="1" dirty="0">
                <a:solidFill>
                  <a:schemeClr val="tx2"/>
                </a:solidFill>
              </a:rPr>
              <a:t>    </a:t>
            </a:r>
            <a:r>
              <a:rPr lang="en-US" altLang="zh-CN" sz="3200" b="1" dirty="0" err="1" smtClean="0">
                <a:solidFill>
                  <a:schemeClr val="tx2"/>
                </a:solidFill>
              </a:rPr>
              <a:t>cin</a:t>
            </a:r>
            <a:r>
              <a:rPr lang="en-US" altLang="zh-CN" sz="3200" b="1" dirty="0" smtClean="0">
                <a:solidFill>
                  <a:schemeClr val="tx2"/>
                </a:solidFill>
              </a:rPr>
              <a:t>&gt;&gt;</a:t>
            </a:r>
            <a:r>
              <a:rPr lang="en-US" altLang="zh-CN" sz="3200" dirty="0" smtClean="0">
                <a:solidFill>
                  <a:schemeClr val="tx2"/>
                </a:solidFill>
              </a:rPr>
              <a:t>a</a:t>
            </a:r>
            <a:r>
              <a:rPr lang="en-US" altLang="zh-CN" sz="3200" b="1" dirty="0" smtClean="0">
                <a:solidFill>
                  <a:schemeClr val="tx2"/>
                </a:solidFill>
              </a:rPr>
              <a:t>&gt;&gt;</a:t>
            </a:r>
            <a:r>
              <a:rPr lang="en-US" altLang="zh-CN" sz="3200" dirty="0" smtClean="0">
                <a:solidFill>
                  <a:schemeClr val="tx2"/>
                </a:solidFill>
              </a:rPr>
              <a:t>b</a:t>
            </a:r>
            <a:r>
              <a:rPr lang="en-US" altLang="zh-CN" sz="3200" b="1" dirty="0">
                <a:solidFill>
                  <a:schemeClr val="tx2"/>
                </a:solidFill>
              </a:rPr>
              <a:t>; </a:t>
            </a:r>
            <a:endParaRPr lang="en-US" altLang="zh-CN" sz="3200" b="1" dirty="0">
              <a:solidFill>
                <a:schemeClr val="tx2"/>
              </a:solidFill>
            </a:endParaRPr>
          </a:p>
          <a:p>
            <a:pPr>
              <a:lnSpc>
                <a:spcPct val="95000"/>
              </a:lnSpc>
            </a:pPr>
            <a:r>
              <a:rPr lang="en-US" altLang="zh-CN" sz="3200" b="1" dirty="0">
                <a:solidFill>
                  <a:schemeClr val="tx2"/>
                </a:solidFill>
              </a:rPr>
              <a:t>    </a:t>
            </a:r>
            <a:r>
              <a:rPr lang="en-US" altLang="zh-CN" sz="3200" b="1" dirty="0" err="1" smtClean="0">
                <a:solidFill>
                  <a:schemeClr val="tx2"/>
                </a:solidFill>
              </a:rPr>
              <a:t>cout</a:t>
            </a:r>
            <a:r>
              <a:rPr lang="en-US" altLang="zh-CN" sz="3200" b="1" dirty="0" smtClean="0">
                <a:solidFill>
                  <a:schemeClr val="tx2"/>
                </a:solidFill>
              </a:rPr>
              <a:t>&lt;&lt;“</a:t>
            </a:r>
            <a:r>
              <a:rPr lang="en-US" altLang="zh-CN" sz="3200" dirty="0" smtClean="0">
                <a:solidFill>
                  <a:schemeClr val="tx2"/>
                </a:solidFill>
              </a:rPr>
              <a:t>a: </a:t>
            </a:r>
            <a:r>
              <a:rPr lang="en-US" altLang="zh-CN" sz="3200" b="1" dirty="0" smtClean="0">
                <a:solidFill>
                  <a:schemeClr val="tx2"/>
                </a:solidFill>
              </a:rPr>
              <a:t>”&lt;&lt;</a:t>
            </a:r>
            <a:r>
              <a:rPr lang="en-US" altLang="zh-CN" sz="3200" dirty="0" smtClean="0">
                <a:solidFill>
                  <a:schemeClr val="tx2"/>
                </a:solidFill>
              </a:rPr>
              <a:t>n</a:t>
            </a:r>
            <a:r>
              <a:rPr lang="en-US" altLang="zh-CN" sz="3200" b="1" dirty="0" smtClean="0">
                <a:solidFill>
                  <a:schemeClr val="tx2"/>
                </a:solidFill>
              </a:rPr>
              <a:t>&lt;&lt;“</a:t>
            </a:r>
            <a:r>
              <a:rPr lang="en-US" altLang="zh-CN" sz="3200" dirty="0" smtClean="0">
                <a:solidFill>
                  <a:schemeClr val="tx2"/>
                </a:solidFill>
              </a:rPr>
              <a:t>f </a:t>
            </a:r>
            <a:r>
              <a:rPr lang="en-US" altLang="zh-CN" sz="3200" dirty="0">
                <a:solidFill>
                  <a:schemeClr val="tx2"/>
                </a:solidFill>
              </a:rPr>
              <a:t>: </a:t>
            </a:r>
            <a:r>
              <a:rPr lang="en-US" altLang="zh-CN" sz="3200" b="1" dirty="0" smtClean="0">
                <a:solidFill>
                  <a:schemeClr val="tx2"/>
                </a:solidFill>
              </a:rPr>
              <a:t>”&lt;&lt;</a:t>
            </a:r>
            <a:r>
              <a:rPr lang="en-US" altLang="zh-CN" sz="3200" dirty="0" smtClean="0">
                <a:solidFill>
                  <a:schemeClr val="tx2"/>
                </a:solidFill>
              </a:rPr>
              <a:t>f</a:t>
            </a:r>
            <a:r>
              <a:rPr lang="en-US" altLang="zh-CN" sz="3200" b="1" dirty="0" smtClean="0">
                <a:solidFill>
                  <a:schemeClr val="tx2"/>
                </a:solidFill>
              </a:rPr>
              <a:t>&lt;&lt;</a:t>
            </a:r>
            <a:r>
              <a:rPr lang="en-US" altLang="zh-CN" sz="3200" b="1" dirty="0" err="1" smtClean="0">
                <a:solidFill>
                  <a:schemeClr val="tx2"/>
                </a:solidFill>
              </a:rPr>
              <a:t>endl</a:t>
            </a:r>
            <a:r>
              <a:rPr lang="en-US" altLang="zh-CN" sz="3200" b="1" dirty="0">
                <a:solidFill>
                  <a:schemeClr val="tx2"/>
                </a:solidFill>
              </a:rPr>
              <a:t>;</a:t>
            </a:r>
            <a:endParaRPr lang="en-US" altLang="zh-CN" sz="3200" b="1" dirty="0">
              <a:solidFill>
                <a:schemeClr val="tx2"/>
              </a:solidFill>
            </a:endParaRPr>
          </a:p>
          <a:p>
            <a:pPr>
              <a:lnSpc>
                <a:spcPct val="95000"/>
              </a:lnSpc>
            </a:pPr>
            <a:r>
              <a:rPr lang="en-US" altLang="zh-CN" sz="3200" b="1" dirty="0">
                <a:solidFill>
                  <a:schemeClr val="tx2"/>
                </a:solidFill>
              </a:rPr>
              <a:t>}</a:t>
            </a:r>
            <a:endParaRPr lang="en-US" altLang="zh-CN" sz="3200" b="1" dirty="0">
              <a:solidFill>
                <a:schemeClr val="tx2"/>
              </a:solidFill>
            </a:endParaRPr>
          </a:p>
        </p:txBody>
      </p:sp>
      <p:sp>
        <p:nvSpPr>
          <p:cNvPr id="4" name="灯片编号占位符 3"/>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7539" name="Rectangle 3"/>
          <p:cNvSpPr>
            <a:spLocks noGrp="1" noChangeArrowheads="1"/>
          </p:cNvSpPr>
          <p:nvPr>
            <p:ph type="body" idx="1"/>
          </p:nvPr>
        </p:nvSpPr>
        <p:spPr>
          <a:xfrm>
            <a:off x="533400" y="533400"/>
            <a:ext cx="8153400" cy="4114800"/>
          </a:xfrm>
        </p:spPr>
        <p:txBody>
          <a:bodyPr/>
          <a:lstStyle/>
          <a:p>
            <a:pPr>
              <a:buClr>
                <a:srgbClr val="FF6600"/>
              </a:buClr>
              <a:buSzPct val="50000"/>
              <a:buFont typeface="Wingdings" panose="05000000000000000000" pitchFamily="2" charset="2"/>
              <a:buChar char="n"/>
            </a:pPr>
            <a:r>
              <a:rPr lang="en-US" altLang="zh-CN" b="1">
                <a:ea typeface="仿宋_GB2312" pitchFamily="49" charset="-122"/>
              </a:rPr>
              <a:t>C++</a:t>
            </a:r>
            <a:r>
              <a:rPr lang="zh-CN" altLang="en-US" b="1">
                <a:ea typeface="仿宋_GB2312" pitchFamily="49" charset="-122"/>
              </a:rPr>
              <a:t>中的输入</a:t>
            </a:r>
            <a:r>
              <a:rPr lang="en-US" altLang="zh-CN" b="1">
                <a:ea typeface="仿宋_GB2312" pitchFamily="49" charset="-122"/>
              </a:rPr>
              <a:t>/</a:t>
            </a:r>
            <a:r>
              <a:rPr lang="zh-CN" altLang="en-US" b="1">
                <a:ea typeface="仿宋_GB2312" pitchFamily="49" charset="-122"/>
              </a:rPr>
              <a:t>输出可以是自由格式，程序员不需要使用格式化符号来指定输入</a:t>
            </a:r>
            <a:r>
              <a:rPr lang="en-US" altLang="zh-CN" b="1">
                <a:ea typeface="仿宋_GB2312" pitchFamily="49" charset="-122"/>
              </a:rPr>
              <a:t>/</a:t>
            </a:r>
            <a:r>
              <a:rPr lang="zh-CN" altLang="en-US" b="1">
                <a:ea typeface="仿宋_GB2312" pitchFamily="49" charset="-122"/>
              </a:rPr>
              <a:t>输出项的类型和顺序。</a:t>
            </a:r>
            <a:endParaRPr lang="zh-CN" altLang="en-US" b="1">
              <a:ea typeface="仿宋_GB2312" pitchFamily="49" charset="-122"/>
            </a:endParaRPr>
          </a:p>
          <a:p>
            <a:pPr>
              <a:buClr>
                <a:srgbClr val="FF6600"/>
              </a:buClr>
              <a:buSzPct val="50000"/>
              <a:buFont typeface="Wingdings" panose="05000000000000000000" pitchFamily="2" charset="2"/>
              <a:buChar char="n"/>
            </a:pPr>
            <a:r>
              <a:rPr lang="zh-CN" altLang="en-US" b="1">
                <a:ea typeface="仿宋_GB2312" pitchFamily="49" charset="-122"/>
              </a:rPr>
              <a:t>与其它</a:t>
            </a:r>
            <a:r>
              <a:rPr lang="en-US" altLang="zh-CN" b="1">
                <a:ea typeface="仿宋_GB2312" pitchFamily="49" charset="-122"/>
              </a:rPr>
              <a:t>C++</a:t>
            </a:r>
            <a:r>
              <a:rPr lang="zh-CN" altLang="en-US" b="1">
                <a:ea typeface="仿宋_GB2312" pitchFamily="49" charset="-122"/>
              </a:rPr>
              <a:t>操作符一样，输入</a:t>
            </a:r>
            <a:r>
              <a:rPr lang="en-US" altLang="zh-CN" b="1">
                <a:ea typeface="仿宋_GB2312" pitchFamily="49" charset="-122"/>
              </a:rPr>
              <a:t>/</a:t>
            </a:r>
            <a:r>
              <a:rPr lang="zh-CN" altLang="en-US" b="1">
                <a:ea typeface="仿宋_GB2312" pitchFamily="49" charset="-122"/>
              </a:rPr>
              <a:t>输出操作符能够被重载。</a:t>
            </a:r>
            <a:endParaRPr lang="zh-CN" altLang="en-US" b="1">
              <a:ea typeface="仿宋_GB2312" pitchFamily="49" charset="-122"/>
            </a:endParaRPr>
          </a:p>
        </p:txBody>
      </p:sp>
      <p:sp>
        <p:nvSpPr>
          <p:cNvPr id="3" name="灯片编号占位符 2"/>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a:xfrm>
            <a:off x="467544" y="332656"/>
            <a:ext cx="7772400" cy="685800"/>
          </a:xfrm>
        </p:spPr>
        <p:txBody>
          <a:bodyPr/>
          <a:lstStyle/>
          <a:p>
            <a:r>
              <a:rPr lang="zh-CN" altLang="en-US" sz="4000" b="1" dirty="0">
                <a:effectLst>
                  <a:outerShdw blurRad="38100" dist="38100" dir="2700000" algn="tl">
                    <a:srgbClr val="000000">
                      <a:alpha val="43137"/>
                    </a:srgbClr>
                  </a:outerShdw>
                </a:effectLst>
                <a:latin typeface="楷体_GB2312" pitchFamily="49" charset="-122"/>
                <a:ea typeface="楷体_GB2312" pitchFamily="49" charset="-122"/>
              </a:rPr>
              <a:t>文件输入</a:t>
            </a:r>
            <a:r>
              <a:rPr lang="en-US" altLang="zh-CN" sz="4000" b="1" dirty="0">
                <a:effectLst>
                  <a:outerShdw blurRad="38100" dist="38100" dir="2700000" algn="tl">
                    <a:srgbClr val="000000">
                      <a:alpha val="43137"/>
                    </a:srgbClr>
                  </a:outerShdw>
                </a:effectLst>
                <a:latin typeface="楷体_GB2312" pitchFamily="49" charset="-122"/>
                <a:ea typeface="楷体_GB2312" pitchFamily="49" charset="-122"/>
              </a:rPr>
              <a:t>/</a:t>
            </a:r>
            <a:r>
              <a:rPr lang="zh-CN" altLang="en-US" sz="4000" b="1" dirty="0">
                <a:effectLst>
                  <a:outerShdw blurRad="38100" dist="38100" dir="2700000" algn="tl">
                    <a:srgbClr val="000000">
                      <a:alpha val="43137"/>
                    </a:srgbClr>
                  </a:outerShdw>
                </a:effectLst>
                <a:latin typeface="楷体_GB2312" pitchFamily="49" charset="-122"/>
                <a:ea typeface="楷体_GB2312" pitchFamily="49" charset="-122"/>
              </a:rPr>
              <a:t>输出</a:t>
            </a:r>
            <a:endParaRPr lang="zh-CN" altLang="en-US" dirty="0">
              <a:solidFill>
                <a:schemeClr val="tx1"/>
              </a:solidFill>
              <a:effectLst>
                <a:outerShdw blurRad="38100" dist="38100" dir="2700000" algn="tl">
                  <a:srgbClr val="000000">
                    <a:alpha val="43137"/>
                  </a:srgbClr>
                </a:outerShdw>
              </a:effectLst>
            </a:endParaRPr>
          </a:p>
        </p:txBody>
      </p:sp>
      <p:sp>
        <p:nvSpPr>
          <p:cNvPr id="578563" name="Rectangle 3"/>
          <p:cNvSpPr>
            <a:spLocks noGrp="1" noChangeArrowheads="1"/>
          </p:cNvSpPr>
          <p:nvPr>
            <p:ph type="body" idx="1"/>
          </p:nvPr>
        </p:nvSpPr>
        <p:spPr>
          <a:xfrm>
            <a:off x="533400" y="1143000"/>
            <a:ext cx="8153400" cy="5181600"/>
          </a:xfrm>
        </p:spPr>
        <p:txBody>
          <a:bodyPr/>
          <a:lstStyle/>
          <a:p>
            <a:pPr algn="just">
              <a:spcBef>
                <a:spcPct val="10000"/>
              </a:spcBef>
              <a:buClr>
                <a:srgbClr val="FF6600"/>
              </a:buClr>
              <a:buSzPct val="50000"/>
              <a:buFont typeface="Wingdings" panose="05000000000000000000" pitchFamily="2" charset="2"/>
              <a:buChar char="n"/>
            </a:pPr>
            <a:r>
              <a:rPr lang="en-US" altLang="zh-CN" b="1" dirty="0">
                <a:ea typeface="仿宋_GB2312" pitchFamily="49" charset="-122"/>
              </a:rPr>
              <a:t>C++</a:t>
            </a:r>
            <a:r>
              <a:rPr lang="zh-CN" altLang="en-US" b="1" dirty="0">
                <a:ea typeface="仿宋_GB2312" pitchFamily="49" charset="-122"/>
              </a:rPr>
              <a:t>中的文件输入</a:t>
            </a:r>
            <a:r>
              <a:rPr lang="en-US" altLang="zh-CN" b="1" dirty="0">
                <a:ea typeface="仿宋_GB2312" pitchFamily="49" charset="-122"/>
              </a:rPr>
              <a:t>/</a:t>
            </a:r>
            <a:r>
              <a:rPr lang="zh-CN" altLang="en-US" b="1" dirty="0">
                <a:ea typeface="仿宋_GB2312" pitchFamily="49" charset="-122"/>
              </a:rPr>
              <a:t>输出方式如下所示。</a:t>
            </a:r>
            <a:endParaRPr lang="zh-CN" altLang="en-US" b="1" dirty="0">
              <a:ea typeface="仿宋_GB2312" pitchFamily="49" charset="-122"/>
            </a:endParaRPr>
          </a:p>
          <a:p>
            <a:pPr algn="just">
              <a:spcBef>
                <a:spcPct val="10000"/>
              </a:spcBef>
              <a:buClr>
                <a:srgbClr val="FF6600"/>
              </a:buClr>
              <a:buSzPct val="50000"/>
              <a:buFont typeface="Wingdings" panose="05000000000000000000" pitchFamily="2" charset="2"/>
              <a:buChar char="n"/>
            </a:pPr>
            <a:r>
              <a:rPr lang="zh-CN" altLang="en-US" b="1" dirty="0">
                <a:ea typeface="仿宋_GB2312" pitchFamily="49" charset="-122"/>
              </a:rPr>
              <a:t>在程序开头必须用预处理指令</a:t>
            </a:r>
            <a:r>
              <a:rPr lang="en-US" altLang="zh-CN" b="1" dirty="0">
                <a:solidFill>
                  <a:srgbClr val="CC0000"/>
                </a:solidFill>
                <a:ea typeface="仿宋_GB2312" pitchFamily="49" charset="-122"/>
              </a:rPr>
              <a:t>#include</a:t>
            </a:r>
            <a:r>
              <a:rPr lang="zh-CN" altLang="en-US" b="1" dirty="0">
                <a:ea typeface="仿宋_GB2312" pitchFamily="49" charset="-122"/>
              </a:rPr>
              <a:t>包含头文件</a:t>
            </a:r>
            <a:r>
              <a:rPr lang="en-US" altLang="zh-CN" b="1" dirty="0">
                <a:solidFill>
                  <a:srgbClr val="CC0000"/>
                </a:solidFill>
                <a:ea typeface="仿宋_GB2312" pitchFamily="49" charset="-122"/>
              </a:rPr>
              <a:t>&lt;</a:t>
            </a:r>
            <a:r>
              <a:rPr lang="en-US" altLang="zh-CN" b="1" dirty="0" err="1">
                <a:solidFill>
                  <a:srgbClr val="CC0000"/>
                </a:solidFill>
                <a:ea typeface="仿宋_GB2312" pitchFamily="49" charset="-122"/>
              </a:rPr>
              <a:t>fstream.h</a:t>
            </a:r>
            <a:r>
              <a:rPr lang="en-US" altLang="zh-CN" b="1" dirty="0">
                <a:solidFill>
                  <a:srgbClr val="CC0000"/>
                </a:solidFill>
                <a:ea typeface="仿宋_GB2312" pitchFamily="49" charset="-122"/>
              </a:rPr>
              <a:t>&gt;</a:t>
            </a:r>
            <a:r>
              <a:rPr lang="zh-CN" altLang="en-US" b="1" dirty="0">
                <a:ea typeface="仿宋_GB2312" pitchFamily="49" charset="-122"/>
              </a:rPr>
              <a:t>，它定义了类</a:t>
            </a:r>
            <a:r>
              <a:rPr lang="en-US" altLang="zh-CN" b="1" dirty="0" err="1">
                <a:solidFill>
                  <a:srgbClr val="CC0000"/>
                </a:solidFill>
                <a:ea typeface="仿宋_GB2312" pitchFamily="49" charset="-122"/>
              </a:rPr>
              <a:t>ifstream</a:t>
            </a:r>
            <a:r>
              <a:rPr lang="zh-CN" altLang="en-US" b="1" dirty="0">
                <a:ea typeface="仿宋_GB2312" pitchFamily="49" charset="-122"/>
              </a:rPr>
              <a:t>、</a:t>
            </a:r>
            <a:r>
              <a:rPr lang="en-US" altLang="zh-CN" b="1" dirty="0" err="1">
                <a:solidFill>
                  <a:srgbClr val="CC0000"/>
                </a:solidFill>
                <a:ea typeface="仿宋_GB2312" pitchFamily="49" charset="-122"/>
              </a:rPr>
              <a:t>ofstream</a:t>
            </a:r>
            <a:r>
              <a:rPr lang="zh-CN" altLang="en-US" b="1" dirty="0">
                <a:ea typeface="仿宋_GB2312" pitchFamily="49" charset="-122"/>
              </a:rPr>
              <a:t>和</a:t>
            </a:r>
            <a:r>
              <a:rPr lang="en-US" altLang="zh-CN" b="1" dirty="0" err="1">
                <a:solidFill>
                  <a:srgbClr val="CC0000"/>
                </a:solidFill>
                <a:ea typeface="仿宋_GB2312" pitchFamily="49" charset="-122"/>
              </a:rPr>
              <a:t>fstream</a:t>
            </a:r>
            <a:r>
              <a:rPr lang="zh-CN" altLang="en-US" b="1" dirty="0">
                <a:ea typeface="仿宋_GB2312" pitchFamily="49" charset="-122"/>
              </a:rPr>
              <a:t>。</a:t>
            </a:r>
            <a:endParaRPr lang="zh-CN" altLang="en-US" b="1" dirty="0">
              <a:ea typeface="仿宋_GB2312" pitchFamily="49" charset="-122"/>
            </a:endParaRPr>
          </a:p>
          <a:p>
            <a:pPr algn="just">
              <a:spcBef>
                <a:spcPct val="10000"/>
              </a:spcBef>
              <a:buClr>
                <a:srgbClr val="FF6600"/>
              </a:buClr>
              <a:buSzPct val="50000"/>
              <a:buFont typeface="Wingdings" panose="05000000000000000000" pitchFamily="2" charset="2"/>
              <a:buChar char="n"/>
            </a:pPr>
            <a:r>
              <a:rPr lang="zh-CN" altLang="en-US" b="1" dirty="0">
                <a:ea typeface="仿宋_GB2312" pitchFamily="49" charset="-122"/>
              </a:rPr>
              <a:t>要创建一个</a:t>
            </a:r>
            <a:r>
              <a:rPr lang="zh-CN" altLang="en-US" b="1" dirty="0" smtClean="0">
                <a:solidFill>
                  <a:srgbClr val="CC0000"/>
                </a:solidFill>
                <a:ea typeface="仿宋_GB2312" pitchFamily="49" charset="-122"/>
              </a:rPr>
              <a:t>输入流</a:t>
            </a:r>
            <a:r>
              <a:rPr lang="zh-CN" altLang="en-US" b="1" dirty="0" smtClean="0">
                <a:ea typeface="仿宋_GB2312" pitchFamily="49" charset="-122"/>
              </a:rPr>
              <a:t>，必须</a:t>
            </a:r>
            <a:r>
              <a:rPr lang="zh-CN" altLang="en-US" b="1" dirty="0">
                <a:ea typeface="仿宋_GB2312" pitchFamily="49" charset="-122"/>
              </a:rPr>
              <a:t>声明它为</a:t>
            </a:r>
            <a:r>
              <a:rPr lang="en-US" altLang="zh-CN" b="1" dirty="0" err="1">
                <a:solidFill>
                  <a:srgbClr val="CC0000"/>
                </a:solidFill>
                <a:ea typeface="仿宋_GB2312" pitchFamily="49" charset="-122"/>
              </a:rPr>
              <a:t>ifstream</a:t>
            </a:r>
            <a:r>
              <a:rPr lang="zh-CN" altLang="en-US" b="1" dirty="0">
                <a:ea typeface="仿宋_GB2312" pitchFamily="49" charset="-122"/>
              </a:rPr>
              <a:t>类的实例。</a:t>
            </a:r>
            <a:endParaRPr lang="zh-CN" altLang="en-US" b="1" dirty="0">
              <a:ea typeface="仿宋_GB2312" pitchFamily="49" charset="-122"/>
            </a:endParaRPr>
          </a:p>
          <a:p>
            <a:pPr algn="just">
              <a:spcBef>
                <a:spcPct val="10000"/>
              </a:spcBef>
              <a:buClr>
                <a:srgbClr val="FF6600"/>
              </a:buClr>
              <a:buSzPct val="50000"/>
              <a:buFont typeface="Wingdings" panose="05000000000000000000" pitchFamily="2" charset="2"/>
              <a:buChar char="n"/>
            </a:pPr>
            <a:r>
              <a:rPr lang="zh-CN" altLang="en-US" b="1" dirty="0">
                <a:ea typeface="仿宋_GB2312" pitchFamily="49" charset="-122"/>
              </a:rPr>
              <a:t>要创建一个</a:t>
            </a:r>
            <a:r>
              <a:rPr lang="zh-CN" altLang="en-US" b="1" dirty="0">
                <a:solidFill>
                  <a:srgbClr val="CC0000"/>
                </a:solidFill>
                <a:ea typeface="仿宋_GB2312" pitchFamily="49" charset="-122"/>
              </a:rPr>
              <a:t>输出</a:t>
            </a:r>
            <a:r>
              <a:rPr lang="zh-CN" altLang="en-US" b="1" dirty="0" smtClean="0">
                <a:solidFill>
                  <a:srgbClr val="CC0000"/>
                </a:solidFill>
                <a:ea typeface="仿宋_GB2312" pitchFamily="49" charset="-122"/>
              </a:rPr>
              <a:t>流</a:t>
            </a:r>
            <a:r>
              <a:rPr lang="zh-CN" altLang="en-US" b="1" dirty="0" smtClean="0">
                <a:ea typeface="仿宋_GB2312" pitchFamily="49" charset="-122"/>
              </a:rPr>
              <a:t>，必须</a:t>
            </a:r>
            <a:r>
              <a:rPr lang="zh-CN" altLang="en-US" b="1" dirty="0">
                <a:ea typeface="仿宋_GB2312" pitchFamily="49" charset="-122"/>
              </a:rPr>
              <a:t>声明它为</a:t>
            </a:r>
            <a:r>
              <a:rPr lang="en-US" altLang="zh-CN" b="1" dirty="0" err="1">
                <a:solidFill>
                  <a:srgbClr val="CC0000"/>
                </a:solidFill>
                <a:ea typeface="仿宋_GB2312" pitchFamily="49" charset="-122"/>
              </a:rPr>
              <a:t>ofstream</a:t>
            </a:r>
            <a:r>
              <a:rPr lang="zh-CN" altLang="en-US" b="1" dirty="0">
                <a:ea typeface="仿宋_GB2312" pitchFamily="49" charset="-122"/>
              </a:rPr>
              <a:t>类的实例。</a:t>
            </a:r>
            <a:endParaRPr lang="zh-CN" altLang="en-US" b="1" dirty="0">
              <a:ea typeface="仿宋_GB2312" pitchFamily="49" charset="-122"/>
            </a:endParaRPr>
          </a:p>
          <a:p>
            <a:pPr algn="just">
              <a:spcBef>
                <a:spcPct val="10000"/>
              </a:spcBef>
              <a:buClr>
                <a:srgbClr val="FF6600"/>
              </a:buClr>
              <a:buSzPct val="50000"/>
              <a:buFont typeface="Wingdings" panose="05000000000000000000" pitchFamily="2" charset="2"/>
              <a:buChar char="n"/>
            </a:pPr>
            <a:r>
              <a:rPr lang="zh-CN" altLang="en-US" b="1" dirty="0">
                <a:solidFill>
                  <a:srgbClr val="CC0000"/>
                </a:solidFill>
                <a:ea typeface="仿宋_GB2312" pitchFamily="49" charset="-122"/>
              </a:rPr>
              <a:t>执行输入和输出操作的流</a:t>
            </a:r>
            <a:r>
              <a:rPr lang="zh-CN" altLang="en-US" b="1" dirty="0">
                <a:ea typeface="仿宋_GB2312" pitchFamily="49" charset="-122"/>
              </a:rPr>
              <a:t>必须声明它为 </a:t>
            </a:r>
            <a:r>
              <a:rPr lang="en-US" altLang="zh-CN" b="1" dirty="0" err="1">
                <a:solidFill>
                  <a:srgbClr val="CC0000"/>
                </a:solidFill>
                <a:ea typeface="仿宋_GB2312" pitchFamily="49" charset="-122"/>
              </a:rPr>
              <a:t>fstream</a:t>
            </a:r>
            <a:r>
              <a:rPr lang="zh-CN" altLang="en-US" b="1" dirty="0">
                <a:ea typeface="仿宋_GB2312" pitchFamily="49" charset="-122"/>
              </a:rPr>
              <a:t>类的实例。</a:t>
            </a:r>
            <a:endParaRPr lang="zh-CN" altLang="en-US" b="1" dirty="0">
              <a:ea typeface="仿宋_GB2312" pitchFamily="49" charset="-122"/>
            </a:endParaRPr>
          </a:p>
        </p:txBody>
      </p:sp>
      <p:sp>
        <p:nvSpPr>
          <p:cNvPr id="4" name="灯片编号占位符 3"/>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5970" name="Rectangle 2"/>
          <p:cNvSpPr>
            <a:spLocks noChangeArrowheads="1"/>
          </p:cNvSpPr>
          <p:nvPr/>
        </p:nvSpPr>
        <p:spPr bwMode="auto">
          <a:xfrm>
            <a:off x="609600" y="381000"/>
            <a:ext cx="8277202" cy="6001643"/>
          </a:xfrm>
          <a:prstGeom prst="rect">
            <a:avLst/>
          </a:prstGeom>
          <a:noFill/>
          <a:ln w="9525">
            <a:noFill/>
            <a:miter lim="800000"/>
          </a:ln>
          <a:effectLst/>
        </p:spPr>
        <p:txBody>
          <a:bodyPr wrap="none">
            <a:spAutoFit/>
          </a:bodyPr>
          <a:lstStyle/>
          <a:p>
            <a:r>
              <a:rPr lang="en-US" altLang="zh-CN" sz="3200" b="1" dirty="0">
                <a:solidFill>
                  <a:schemeClr val="tx2"/>
                </a:solidFill>
              </a:rPr>
              <a:t>#include &lt;</a:t>
            </a:r>
            <a:r>
              <a:rPr lang="en-US" altLang="zh-CN" sz="3200" dirty="0" err="1">
                <a:solidFill>
                  <a:schemeClr val="tx2"/>
                </a:solidFill>
              </a:rPr>
              <a:t>fstream.h</a:t>
            </a:r>
            <a:r>
              <a:rPr lang="en-US" altLang="zh-CN" sz="3200" b="1" dirty="0">
                <a:solidFill>
                  <a:schemeClr val="tx2"/>
                </a:solidFill>
              </a:rPr>
              <a:t>&gt;</a:t>
            </a:r>
            <a:endParaRPr lang="en-US" altLang="zh-CN" sz="3200" b="1" dirty="0">
              <a:solidFill>
                <a:schemeClr val="tx2"/>
              </a:solidFill>
            </a:endParaRPr>
          </a:p>
          <a:p>
            <a:r>
              <a:rPr lang="en-US" altLang="zh-CN" sz="3200" b="1" dirty="0">
                <a:solidFill>
                  <a:schemeClr val="tx2"/>
                </a:solidFill>
              </a:rPr>
              <a:t>#include</a:t>
            </a:r>
            <a:r>
              <a:rPr lang="en-US" altLang="zh-CN" sz="3200" dirty="0">
                <a:solidFill>
                  <a:schemeClr val="tx2"/>
                </a:solidFill>
              </a:rPr>
              <a:t> </a:t>
            </a:r>
            <a:r>
              <a:rPr lang="en-US" altLang="zh-CN" sz="3200" b="1" dirty="0">
                <a:solidFill>
                  <a:schemeClr val="tx2"/>
                </a:solidFill>
              </a:rPr>
              <a:t>&lt;</a:t>
            </a:r>
            <a:r>
              <a:rPr lang="en-US" altLang="zh-CN" sz="3200" dirty="0" err="1">
                <a:solidFill>
                  <a:schemeClr val="tx2"/>
                </a:solidFill>
              </a:rPr>
              <a:t>iostream.h</a:t>
            </a:r>
            <a:r>
              <a:rPr lang="en-US" altLang="zh-CN" sz="3200" b="1" dirty="0">
                <a:solidFill>
                  <a:schemeClr val="tx2"/>
                </a:solidFill>
              </a:rPr>
              <a:t>&gt;</a:t>
            </a:r>
            <a:endParaRPr lang="en-US" altLang="zh-CN" sz="3200" b="1" dirty="0">
              <a:solidFill>
                <a:schemeClr val="tx2"/>
              </a:solidFill>
            </a:endParaRPr>
          </a:p>
          <a:p>
            <a:r>
              <a:rPr lang="en-US" altLang="zh-CN" sz="3200" b="1" dirty="0">
                <a:solidFill>
                  <a:schemeClr val="tx2"/>
                </a:solidFill>
              </a:rPr>
              <a:t>#include &lt;</a:t>
            </a:r>
            <a:r>
              <a:rPr lang="en-US" altLang="zh-CN" sz="3200" dirty="0" err="1">
                <a:solidFill>
                  <a:schemeClr val="tx2"/>
                </a:solidFill>
              </a:rPr>
              <a:t>stdlib.h</a:t>
            </a:r>
            <a:r>
              <a:rPr lang="en-US" altLang="zh-CN" sz="3200" b="1" dirty="0">
                <a:solidFill>
                  <a:schemeClr val="tx2"/>
                </a:solidFill>
              </a:rPr>
              <a:t>&gt;</a:t>
            </a:r>
            <a:endParaRPr lang="en-US" altLang="zh-CN" sz="3200" b="1" dirty="0">
              <a:solidFill>
                <a:schemeClr val="tx2"/>
              </a:solidFill>
            </a:endParaRPr>
          </a:p>
          <a:p>
            <a:r>
              <a:rPr lang="en-US" altLang="zh-CN" sz="3200" b="1" dirty="0">
                <a:solidFill>
                  <a:schemeClr val="tx2"/>
                </a:solidFill>
              </a:rPr>
              <a:t>void </a:t>
            </a:r>
            <a:r>
              <a:rPr lang="en-US" altLang="zh-CN" sz="3200" b="1" dirty="0" smtClean="0">
                <a:solidFill>
                  <a:schemeClr val="tx2"/>
                </a:solidFill>
              </a:rPr>
              <a:t>main( </a:t>
            </a:r>
            <a:r>
              <a:rPr lang="en-US" altLang="zh-CN" sz="3200" b="1" dirty="0">
                <a:solidFill>
                  <a:schemeClr val="tx2"/>
                </a:solidFill>
              </a:rPr>
              <a:t>)</a:t>
            </a:r>
            <a:r>
              <a:rPr lang="en-US" altLang="zh-CN" sz="3200" dirty="0">
                <a:solidFill>
                  <a:schemeClr val="tx2"/>
                </a:solidFill>
              </a:rPr>
              <a:t> </a:t>
            </a:r>
            <a:r>
              <a:rPr lang="en-US" altLang="zh-CN" sz="3200" b="1" dirty="0">
                <a:solidFill>
                  <a:schemeClr val="tx2"/>
                </a:solidFill>
              </a:rPr>
              <a:t>{</a:t>
            </a:r>
            <a:endParaRPr lang="en-US" altLang="zh-CN" sz="3200" b="1" dirty="0">
              <a:solidFill>
                <a:schemeClr val="tx2"/>
              </a:solidFill>
            </a:endParaRPr>
          </a:p>
          <a:p>
            <a:r>
              <a:rPr lang="en-US" altLang="zh-CN" sz="3200" b="1" dirty="0">
                <a:solidFill>
                  <a:schemeClr val="tx2"/>
                </a:solidFill>
              </a:rPr>
              <a:t>    </a:t>
            </a:r>
            <a:r>
              <a:rPr lang="en-US" altLang="zh-CN" sz="3200" b="1" dirty="0" err="1">
                <a:solidFill>
                  <a:schemeClr val="tx2"/>
                </a:solidFill>
              </a:rPr>
              <a:t>ifstream</a:t>
            </a:r>
            <a:r>
              <a:rPr lang="en-US" altLang="zh-CN" sz="3200" b="1" dirty="0">
                <a:solidFill>
                  <a:schemeClr val="tx2"/>
                </a:solidFill>
              </a:rPr>
              <a:t> </a:t>
            </a:r>
            <a:r>
              <a:rPr lang="en-US" altLang="zh-CN" sz="3200" dirty="0" err="1">
                <a:solidFill>
                  <a:schemeClr val="tx2"/>
                </a:solidFill>
              </a:rPr>
              <a:t>inFile</a:t>
            </a:r>
            <a:r>
              <a:rPr lang="en-US" altLang="zh-CN" sz="3200" b="1" dirty="0">
                <a:solidFill>
                  <a:schemeClr val="tx2"/>
                </a:solidFill>
              </a:rPr>
              <a:t>;        </a:t>
            </a:r>
            <a:r>
              <a:rPr lang="en-US" altLang="zh-CN" sz="3200" b="1" dirty="0">
                <a:solidFill>
                  <a:srgbClr val="009900"/>
                </a:solidFill>
              </a:rPr>
              <a:t>//</a:t>
            </a:r>
            <a:r>
              <a:rPr lang="en-US" altLang="zh-CN" sz="3200" dirty="0" err="1">
                <a:solidFill>
                  <a:srgbClr val="009900"/>
                </a:solidFill>
              </a:rPr>
              <a:t>inFile</a:t>
            </a:r>
            <a:r>
              <a:rPr lang="zh-CN" altLang="zh-CN" sz="3200" dirty="0">
                <a:solidFill>
                  <a:srgbClr val="009900"/>
                </a:solidFill>
                <a:ea typeface="隶书" panose="02010509060101010101" charset="-122"/>
              </a:rPr>
              <a:t>为输入流对象</a:t>
            </a:r>
            <a:endParaRPr lang="zh-CN" altLang="en-US" sz="3200" b="1" dirty="0">
              <a:solidFill>
                <a:schemeClr val="tx2"/>
              </a:solidFill>
            </a:endParaRPr>
          </a:p>
          <a:p>
            <a:r>
              <a:rPr lang="zh-CN" altLang="en-US" sz="3200" b="1" dirty="0">
                <a:solidFill>
                  <a:schemeClr val="tx2"/>
                </a:solidFill>
              </a:rPr>
              <a:t>    </a:t>
            </a:r>
            <a:r>
              <a:rPr lang="en-US" altLang="zh-CN" sz="3200" b="1" dirty="0" err="1">
                <a:solidFill>
                  <a:schemeClr val="tx2"/>
                </a:solidFill>
              </a:rPr>
              <a:t>ofstream</a:t>
            </a:r>
            <a:r>
              <a:rPr lang="en-US" altLang="zh-CN" sz="3200" i="1" dirty="0">
                <a:solidFill>
                  <a:schemeClr val="tx2"/>
                </a:solidFill>
              </a:rPr>
              <a:t> </a:t>
            </a:r>
            <a:r>
              <a:rPr lang="en-US" altLang="zh-CN" sz="3200" dirty="0" err="1">
                <a:solidFill>
                  <a:schemeClr val="tx2"/>
                </a:solidFill>
              </a:rPr>
              <a:t>outFile</a:t>
            </a:r>
            <a:r>
              <a:rPr lang="en-US" altLang="zh-CN" sz="3200" b="1" dirty="0">
                <a:solidFill>
                  <a:schemeClr val="tx2"/>
                </a:solidFill>
              </a:rPr>
              <a:t>;     </a:t>
            </a:r>
            <a:r>
              <a:rPr lang="en-US" altLang="zh-CN" sz="3200" b="1" dirty="0">
                <a:solidFill>
                  <a:srgbClr val="009900"/>
                </a:solidFill>
              </a:rPr>
              <a:t>//</a:t>
            </a:r>
            <a:r>
              <a:rPr lang="en-US" altLang="zh-CN" sz="3200" dirty="0" err="1">
                <a:solidFill>
                  <a:srgbClr val="009900"/>
                </a:solidFill>
              </a:rPr>
              <a:t>outFile</a:t>
            </a:r>
            <a:r>
              <a:rPr lang="zh-CN" altLang="zh-CN" sz="3200" dirty="0">
                <a:solidFill>
                  <a:srgbClr val="009900"/>
                </a:solidFill>
                <a:ea typeface="隶书" panose="02010509060101010101" charset="-122"/>
              </a:rPr>
              <a:t>为输出流对象</a:t>
            </a:r>
            <a:endParaRPr lang="zh-CN" altLang="en-US" sz="3200" b="1" dirty="0">
              <a:solidFill>
                <a:schemeClr val="tx2"/>
              </a:solidFill>
            </a:endParaRPr>
          </a:p>
          <a:p>
            <a:r>
              <a:rPr lang="zh-CN" altLang="en-US" sz="3200" b="1" dirty="0">
                <a:solidFill>
                  <a:schemeClr val="tx2"/>
                </a:solidFill>
              </a:rPr>
              <a:t>    </a:t>
            </a:r>
            <a:r>
              <a:rPr lang="en-US" altLang="zh-CN" sz="3200" dirty="0" err="1" smtClean="0">
                <a:solidFill>
                  <a:schemeClr val="tx2"/>
                </a:solidFill>
              </a:rPr>
              <a:t>outFile.</a:t>
            </a:r>
            <a:r>
              <a:rPr lang="en-US" altLang="zh-CN" sz="3200" b="1" dirty="0" err="1" smtClean="0">
                <a:solidFill>
                  <a:schemeClr val="tx2"/>
                </a:solidFill>
              </a:rPr>
              <a:t>open</a:t>
            </a:r>
            <a:r>
              <a:rPr lang="en-US" altLang="zh-CN" sz="3200" b="1" dirty="0" smtClean="0">
                <a:solidFill>
                  <a:schemeClr val="tx2"/>
                </a:solidFill>
              </a:rPr>
              <a:t>(“</a:t>
            </a:r>
            <a:r>
              <a:rPr lang="en-US" altLang="zh-CN" sz="3200" dirty="0" smtClean="0">
                <a:solidFill>
                  <a:schemeClr val="tx2"/>
                </a:solidFill>
              </a:rPr>
              <a:t>my.dat</a:t>
            </a:r>
            <a:r>
              <a:rPr lang="en-US" altLang="zh-CN" sz="3200" b="1" dirty="0" smtClean="0">
                <a:solidFill>
                  <a:schemeClr val="tx2"/>
                </a:solidFill>
              </a:rPr>
              <a:t>”,</a:t>
            </a:r>
            <a:r>
              <a:rPr lang="en-US" altLang="zh-CN" sz="3200" dirty="0" smtClean="0">
                <a:solidFill>
                  <a:schemeClr val="tx2"/>
                </a:solidFill>
              </a:rPr>
              <a:t> </a:t>
            </a:r>
            <a:r>
              <a:rPr lang="en-US" altLang="zh-CN" sz="3200" dirty="0" err="1" smtClean="0">
                <a:solidFill>
                  <a:schemeClr val="tx2"/>
                </a:solidFill>
              </a:rPr>
              <a:t>ios</a:t>
            </a:r>
            <a:r>
              <a:rPr lang="en-US" altLang="zh-CN" sz="3200" b="1" dirty="0" smtClean="0">
                <a:solidFill>
                  <a:schemeClr val="tx2"/>
                </a:solidFill>
              </a:rPr>
              <a:t>::</a:t>
            </a:r>
            <a:r>
              <a:rPr lang="en-US" altLang="zh-CN" sz="3200" dirty="0" smtClean="0">
                <a:solidFill>
                  <a:schemeClr val="tx2"/>
                </a:solidFill>
              </a:rPr>
              <a:t>out</a:t>
            </a:r>
            <a:r>
              <a:rPr lang="en-US" altLang="zh-CN" sz="3200" b="1" dirty="0" smtClean="0">
                <a:solidFill>
                  <a:schemeClr val="tx2"/>
                </a:solidFill>
              </a:rPr>
              <a:t>);</a:t>
            </a:r>
            <a:endParaRPr lang="en-US" altLang="zh-CN" sz="3200" b="1" dirty="0">
              <a:solidFill>
                <a:schemeClr val="tx2"/>
              </a:solidFill>
            </a:endParaRPr>
          </a:p>
          <a:p>
            <a:r>
              <a:rPr lang="en-US" altLang="zh-CN" sz="3200" b="1" dirty="0">
                <a:solidFill>
                  <a:schemeClr val="tx2"/>
                </a:solidFill>
              </a:rPr>
              <a:t>				 </a:t>
            </a:r>
            <a:r>
              <a:rPr lang="en-US" altLang="zh-CN" sz="3200" b="1" dirty="0">
                <a:solidFill>
                  <a:srgbClr val="009900"/>
                </a:solidFill>
              </a:rPr>
              <a:t>//</a:t>
            </a:r>
            <a:r>
              <a:rPr lang="zh-CN" altLang="en-US" sz="3200" dirty="0">
                <a:solidFill>
                  <a:srgbClr val="009900"/>
                </a:solidFill>
                <a:ea typeface="隶书" panose="02010509060101010101" charset="-122"/>
              </a:rPr>
              <a:t>建立输出</a:t>
            </a:r>
            <a:r>
              <a:rPr lang="zh-CN" altLang="en-US" sz="3200" dirty="0" smtClean="0">
                <a:solidFill>
                  <a:srgbClr val="009900"/>
                </a:solidFill>
                <a:ea typeface="隶书" panose="02010509060101010101" charset="-122"/>
              </a:rPr>
              <a:t>文件</a:t>
            </a:r>
            <a:r>
              <a:rPr lang="en-US" altLang="zh-CN" sz="3200" dirty="0" smtClean="0">
                <a:solidFill>
                  <a:srgbClr val="009900"/>
                </a:solidFill>
                <a:sym typeface="Symbol" panose="05050102010706020507" pitchFamily="18" charset="2"/>
              </a:rPr>
              <a:t>“my.dat”</a:t>
            </a:r>
            <a:endParaRPr lang="en-US" altLang="zh-CN" sz="3200" dirty="0">
              <a:solidFill>
                <a:schemeClr val="tx2"/>
              </a:solidFill>
            </a:endParaRPr>
          </a:p>
          <a:p>
            <a:r>
              <a:rPr lang="en-US" altLang="zh-CN" sz="3200" dirty="0">
                <a:solidFill>
                  <a:schemeClr val="tx2"/>
                </a:solidFill>
              </a:rPr>
              <a:t>    </a:t>
            </a:r>
            <a:r>
              <a:rPr lang="en-US" altLang="zh-CN" sz="3200" b="1" dirty="0">
                <a:solidFill>
                  <a:schemeClr val="tx2"/>
                </a:solidFill>
              </a:rPr>
              <a:t>char</a:t>
            </a:r>
            <a:r>
              <a:rPr lang="en-US" altLang="zh-CN" sz="3200" dirty="0">
                <a:solidFill>
                  <a:schemeClr val="tx2"/>
                </a:solidFill>
              </a:rPr>
              <a:t> </a:t>
            </a:r>
            <a:r>
              <a:rPr lang="en-US" altLang="zh-CN" sz="3200" dirty="0" err="1">
                <a:solidFill>
                  <a:schemeClr val="tx2"/>
                </a:solidFill>
              </a:rPr>
              <a:t>univ</a:t>
            </a:r>
            <a:r>
              <a:rPr lang="en-US" altLang="zh-CN" sz="3200" b="1" dirty="0">
                <a:solidFill>
                  <a:schemeClr val="tx2"/>
                </a:solidFill>
              </a:rPr>
              <a:t>[ </a:t>
            </a:r>
            <a:r>
              <a:rPr lang="en-US" altLang="zh-CN" sz="3200" b="1" dirty="0" smtClean="0">
                <a:solidFill>
                  <a:schemeClr val="tx2"/>
                </a:solidFill>
              </a:rPr>
              <a:t>]=</a:t>
            </a:r>
            <a:r>
              <a:rPr lang="en-US" altLang="zh-CN" sz="3200" b="1" dirty="0" smtClean="0">
                <a:solidFill>
                  <a:schemeClr val="tx2"/>
                </a:solidFill>
                <a:sym typeface="Symbol" panose="05050102010706020507" pitchFamily="18" charset="2"/>
              </a:rPr>
              <a:t>“</a:t>
            </a:r>
            <a:r>
              <a:rPr lang="en-US" altLang="zh-CN" sz="3200" dirty="0" err="1" smtClean="0">
                <a:solidFill>
                  <a:schemeClr val="tx2"/>
                </a:solidFill>
                <a:sym typeface="Symbol" panose="05050102010706020507" pitchFamily="18" charset="2"/>
              </a:rPr>
              <a:t>Tsinghua</a:t>
            </a:r>
            <a:r>
              <a:rPr lang="en-US" altLang="zh-CN" sz="3200" b="1" dirty="0" smtClean="0">
                <a:solidFill>
                  <a:schemeClr val="tx2"/>
                </a:solidFill>
                <a:sym typeface="Symbol" panose="05050102010706020507" pitchFamily="18" charset="2"/>
              </a:rPr>
              <a:t>”,</a:t>
            </a:r>
            <a:r>
              <a:rPr lang="en-US" altLang="zh-CN" sz="3200" dirty="0" smtClean="0">
                <a:solidFill>
                  <a:schemeClr val="tx2"/>
                </a:solidFill>
                <a:sym typeface="Symbol" panose="05050102010706020507" pitchFamily="18" charset="2"/>
              </a:rPr>
              <a:t>  </a:t>
            </a:r>
            <a:r>
              <a:rPr lang="en-US" altLang="zh-CN" sz="3200" dirty="0">
                <a:solidFill>
                  <a:schemeClr val="tx2"/>
                </a:solidFill>
                <a:sym typeface="Symbol" panose="05050102010706020507" pitchFamily="18" charset="2"/>
              </a:rPr>
              <a:t>name</a:t>
            </a:r>
            <a:r>
              <a:rPr lang="en-US" altLang="zh-CN" sz="3200" b="1" dirty="0">
                <a:solidFill>
                  <a:schemeClr val="tx2"/>
                </a:solidFill>
                <a:sym typeface="Symbol" panose="05050102010706020507" pitchFamily="18" charset="2"/>
              </a:rPr>
              <a:t>[</a:t>
            </a:r>
            <a:r>
              <a:rPr lang="en-US" altLang="zh-CN" sz="3200" dirty="0">
                <a:solidFill>
                  <a:schemeClr val="tx2"/>
                </a:solidFill>
                <a:sym typeface="Symbol" panose="05050102010706020507" pitchFamily="18" charset="2"/>
              </a:rPr>
              <a:t>10</a:t>
            </a:r>
            <a:r>
              <a:rPr lang="en-US" altLang="zh-CN" sz="3200" b="1" dirty="0">
                <a:solidFill>
                  <a:schemeClr val="tx2"/>
                </a:solidFill>
                <a:sym typeface="Symbol" panose="05050102010706020507" pitchFamily="18" charset="2"/>
              </a:rPr>
              <a:t>];</a:t>
            </a:r>
            <a:endParaRPr lang="en-US" altLang="zh-CN" sz="3200" dirty="0">
              <a:solidFill>
                <a:schemeClr val="tx2"/>
              </a:solidFill>
              <a:sym typeface="Symbol" panose="05050102010706020507" pitchFamily="18" charset="2"/>
            </a:endParaRPr>
          </a:p>
          <a:p>
            <a:r>
              <a:rPr lang="en-US" altLang="zh-CN" sz="3200" dirty="0">
                <a:solidFill>
                  <a:schemeClr val="tx2"/>
                </a:solidFill>
                <a:sym typeface="Symbol" panose="05050102010706020507" pitchFamily="18" charset="2"/>
              </a:rPr>
              <a:t>    </a:t>
            </a:r>
            <a:r>
              <a:rPr lang="en-US" altLang="zh-CN" sz="3200" b="1" dirty="0" err="1">
                <a:solidFill>
                  <a:schemeClr val="tx2"/>
                </a:solidFill>
                <a:sym typeface="Symbol" panose="05050102010706020507" pitchFamily="18" charset="2"/>
              </a:rPr>
              <a:t>int</a:t>
            </a:r>
            <a:r>
              <a:rPr lang="en-US" altLang="zh-CN" sz="3200" dirty="0">
                <a:solidFill>
                  <a:schemeClr val="tx2"/>
                </a:solidFill>
                <a:sym typeface="Symbol" panose="05050102010706020507" pitchFamily="18" charset="2"/>
              </a:rPr>
              <a:t> </a:t>
            </a:r>
            <a:r>
              <a:rPr lang="en-US" altLang="zh-CN" sz="3200" dirty="0" smtClean="0">
                <a:solidFill>
                  <a:schemeClr val="tx2"/>
                </a:solidFill>
                <a:sym typeface="Symbol" panose="05050102010706020507" pitchFamily="18" charset="2"/>
              </a:rPr>
              <a:t>course</a:t>
            </a:r>
            <a:r>
              <a:rPr lang="en-US" altLang="zh-CN" sz="3200" b="1" dirty="0" smtClean="0">
                <a:solidFill>
                  <a:schemeClr val="tx2"/>
                </a:solidFill>
                <a:sym typeface="Symbol" panose="05050102010706020507" pitchFamily="18" charset="2"/>
              </a:rPr>
              <a:t>=</a:t>
            </a:r>
            <a:r>
              <a:rPr lang="en-US" altLang="zh-CN" sz="3200" dirty="0" smtClean="0">
                <a:solidFill>
                  <a:schemeClr val="tx2"/>
                </a:solidFill>
                <a:sym typeface="Symbol" panose="05050102010706020507" pitchFamily="18" charset="2"/>
              </a:rPr>
              <a:t>2401</a:t>
            </a:r>
            <a:r>
              <a:rPr lang="en-US" altLang="zh-CN" sz="3200" b="1" dirty="0">
                <a:solidFill>
                  <a:schemeClr val="tx2"/>
                </a:solidFill>
                <a:sym typeface="Symbol" panose="05050102010706020507" pitchFamily="18" charset="2"/>
              </a:rPr>
              <a:t>,</a:t>
            </a:r>
            <a:r>
              <a:rPr lang="en-US" altLang="zh-CN" sz="3200" dirty="0">
                <a:solidFill>
                  <a:schemeClr val="tx2"/>
                </a:solidFill>
                <a:sym typeface="Symbol" panose="05050102010706020507" pitchFamily="18" charset="2"/>
              </a:rPr>
              <a:t> number</a:t>
            </a:r>
            <a:r>
              <a:rPr lang="en-US" altLang="zh-CN" sz="3200" b="1" dirty="0">
                <a:solidFill>
                  <a:schemeClr val="tx2"/>
                </a:solidFill>
                <a:sym typeface="Symbol" panose="05050102010706020507" pitchFamily="18" charset="2"/>
              </a:rPr>
              <a:t>;</a:t>
            </a:r>
            <a:endParaRPr lang="en-US" altLang="zh-CN" sz="3200" dirty="0">
              <a:solidFill>
                <a:schemeClr val="tx2"/>
              </a:solidFill>
              <a:sym typeface="Symbol" panose="05050102010706020507" pitchFamily="18" charset="2"/>
            </a:endParaRPr>
          </a:p>
          <a:p>
            <a:r>
              <a:rPr lang="en-US" altLang="zh-CN" sz="3200" dirty="0">
                <a:solidFill>
                  <a:schemeClr val="tx2"/>
                </a:solidFill>
                <a:sym typeface="Symbol" panose="05050102010706020507" pitchFamily="18" charset="2"/>
              </a:rPr>
              <a:t>    </a:t>
            </a:r>
            <a:r>
              <a:rPr lang="en-US" altLang="zh-CN" sz="3200" dirty="0" err="1" smtClean="0">
                <a:solidFill>
                  <a:schemeClr val="tx2"/>
                </a:solidFill>
                <a:sym typeface="Symbol" panose="05050102010706020507" pitchFamily="18" charset="2"/>
              </a:rPr>
              <a:t>outFile</a:t>
            </a:r>
            <a:r>
              <a:rPr lang="en-US" altLang="zh-CN" sz="3200" b="1" dirty="0" smtClean="0">
                <a:solidFill>
                  <a:schemeClr val="tx2"/>
                </a:solidFill>
                <a:sym typeface="Symbol" panose="05050102010706020507" pitchFamily="18" charset="2"/>
              </a:rPr>
              <a:t>&lt;&lt;</a:t>
            </a:r>
            <a:r>
              <a:rPr lang="en-US" altLang="zh-CN" sz="3200" dirty="0" err="1" smtClean="0">
                <a:solidFill>
                  <a:schemeClr val="tx2"/>
                </a:solidFill>
                <a:sym typeface="Symbol" panose="05050102010706020507" pitchFamily="18" charset="2"/>
              </a:rPr>
              <a:t>univ</a:t>
            </a:r>
            <a:r>
              <a:rPr lang="en-US" altLang="zh-CN" sz="3200" b="1" dirty="0" smtClean="0">
                <a:solidFill>
                  <a:schemeClr val="tx2"/>
                </a:solidFill>
                <a:sym typeface="Symbol" panose="05050102010706020507" pitchFamily="18" charset="2"/>
              </a:rPr>
              <a:t>&lt;&lt;</a:t>
            </a:r>
            <a:r>
              <a:rPr lang="en-US" altLang="zh-CN" sz="3200" b="1" dirty="0" err="1" smtClean="0">
                <a:solidFill>
                  <a:schemeClr val="tx2"/>
                </a:solidFill>
                <a:sym typeface="Symbol" panose="05050102010706020507" pitchFamily="18" charset="2"/>
              </a:rPr>
              <a:t>endl</a:t>
            </a:r>
            <a:r>
              <a:rPr lang="en-US" altLang="zh-CN" sz="3200" b="1" dirty="0">
                <a:solidFill>
                  <a:schemeClr val="tx2"/>
                </a:solidFill>
                <a:sym typeface="Symbol" panose="05050102010706020507" pitchFamily="18" charset="2"/>
              </a:rPr>
              <a:t>;     </a:t>
            </a:r>
            <a:r>
              <a:rPr lang="en-US" altLang="zh-CN" sz="3200" b="1" dirty="0">
                <a:solidFill>
                  <a:srgbClr val="009900"/>
                </a:solidFill>
                <a:sym typeface="Symbol" panose="05050102010706020507" pitchFamily="18" charset="2"/>
              </a:rPr>
              <a:t>//</a:t>
            </a:r>
            <a:r>
              <a:rPr lang="zh-CN" altLang="zh-CN" sz="3200" dirty="0">
                <a:solidFill>
                  <a:srgbClr val="009900"/>
                </a:solidFill>
                <a:ea typeface="隶书" panose="02010509060101010101" charset="-122"/>
                <a:sym typeface="Symbol" panose="05050102010706020507" pitchFamily="18" charset="2"/>
              </a:rPr>
              <a:t>输出</a:t>
            </a:r>
            <a:r>
              <a:rPr lang="zh-CN" altLang="zh-CN" sz="3200" dirty="0" smtClean="0">
                <a:solidFill>
                  <a:srgbClr val="009900"/>
                </a:solidFill>
                <a:ea typeface="隶书" panose="02010509060101010101" charset="-122"/>
                <a:sym typeface="Symbol" panose="05050102010706020507" pitchFamily="18" charset="2"/>
              </a:rPr>
              <a:t>到</a:t>
            </a:r>
            <a:r>
              <a:rPr lang="en-US" altLang="zh-CN" sz="3200" dirty="0" smtClean="0">
                <a:solidFill>
                  <a:srgbClr val="009900"/>
                </a:solidFill>
                <a:sym typeface="Symbol" panose="05050102010706020507" pitchFamily="18" charset="2"/>
              </a:rPr>
              <a:t>“my.dat”</a:t>
            </a:r>
            <a:endParaRPr lang="en-US" altLang="zh-CN" sz="3200" dirty="0">
              <a:solidFill>
                <a:schemeClr val="tx2"/>
              </a:solidFill>
              <a:sym typeface="Symbol" panose="05050102010706020507" pitchFamily="18" charset="2"/>
            </a:endParaRPr>
          </a:p>
          <a:p>
            <a:r>
              <a:rPr lang="en-US" altLang="zh-CN" sz="3200" dirty="0">
                <a:solidFill>
                  <a:schemeClr val="tx2"/>
                </a:solidFill>
                <a:sym typeface="Symbol" panose="05050102010706020507" pitchFamily="18" charset="2"/>
              </a:rPr>
              <a:t>    </a:t>
            </a:r>
            <a:r>
              <a:rPr lang="en-US" altLang="zh-CN" sz="3200" dirty="0" err="1" smtClean="0">
                <a:solidFill>
                  <a:schemeClr val="tx2"/>
                </a:solidFill>
                <a:sym typeface="Symbol" panose="05050102010706020507" pitchFamily="18" charset="2"/>
              </a:rPr>
              <a:t>outFile</a:t>
            </a:r>
            <a:r>
              <a:rPr lang="en-US" altLang="zh-CN" sz="3200" b="1" dirty="0" smtClean="0">
                <a:solidFill>
                  <a:schemeClr val="tx2"/>
                </a:solidFill>
                <a:sym typeface="Symbol" panose="05050102010706020507" pitchFamily="18" charset="2"/>
              </a:rPr>
              <a:t>&lt;&lt;</a:t>
            </a:r>
            <a:r>
              <a:rPr lang="en-US" altLang="zh-CN" sz="3200" dirty="0" smtClean="0">
                <a:solidFill>
                  <a:schemeClr val="tx2"/>
                </a:solidFill>
                <a:sym typeface="Symbol" panose="05050102010706020507" pitchFamily="18" charset="2"/>
              </a:rPr>
              <a:t>course</a:t>
            </a:r>
            <a:r>
              <a:rPr lang="en-US" altLang="zh-CN" sz="3200" b="1" dirty="0" smtClean="0">
                <a:solidFill>
                  <a:schemeClr val="tx2"/>
                </a:solidFill>
                <a:sym typeface="Symbol" panose="05050102010706020507" pitchFamily="18" charset="2"/>
              </a:rPr>
              <a:t>&lt;&lt;</a:t>
            </a:r>
            <a:r>
              <a:rPr lang="en-US" altLang="zh-CN" sz="3200" b="1" dirty="0" err="1" smtClean="0">
                <a:solidFill>
                  <a:schemeClr val="tx2"/>
                </a:solidFill>
                <a:sym typeface="Symbol" panose="05050102010706020507" pitchFamily="18" charset="2"/>
              </a:rPr>
              <a:t>endl</a:t>
            </a:r>
            <a:r>
              <a:rPr lang="en-US" altLang="zh-CN" sz="3200" b="1" dirty="0">
                <a:solidFill>
                  <a:schemeClr val="tx2"/>
                </a:solidFill>
                <a:sym typeface="Symbol" panose="05050102010706020507" pitchFamily="18" charset="2"/>
              </a:rPr>
              <a:t>;</a:t>
            </a:r>
            <a:endParaRPr lang="en-US" altLang="zh-CN" sz="3200" dirty="0">
              <a:solidFill>
                <a:schemeClr val="tx2"/>
              </a:solidFill>
              <a:sym typeface="Symbol" panose="05050102010706020507" pitchFamily="18" charset="2"/>
            </a:endParaRPr>
          </a:p>
        </p:txBody>
      </p:sp>
      <p:sp>
        <p:nvSpPr>
          <p:cNvPr id="3" name="灯片编号占位符 2"/>
          <p:cNvSpPr>
            <a:spLocks noGrp="1"/>
          </p:cNvSpPr>
          <p:nvPr>
            <p:ph type="sldNum" sz="quarter" idx="12"/>
          </p:nvPr>
        </p:nvSpPr>
        <p:spPr/>
        <p:txBody>
          <a:bodyPr/>
          <a:lstStyle/>
          <a:p>
            <a:fld id="{9BBE6FCA-BD2E-4E7F-83DC-FBF74321E2D7}" type="slidenum">
              <a:rPr lang="en-US" altLang="zh-CN" smtClean="0"/>
            </a:fld>
            <a:endParaRPr lang="en-US" altLang="zh-CN"/>
          </a:p>
        </p:txBody>
      </p:sp>
    </p:spTree>
  </p:cSld>
  <p:clrMapOvr>
    <a:masterClrMapping/>
  </p:clrMapOvr>
  <p:transition>
    <p:split orient="vert"/>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a:xfrm>
            <a:off x="611560" y="548680"/>
            <a:ext cx="7772400" cy="609600"/>
          </a:xfrm>
        </p:spPr>
        <p:txBody>
          <a:bodyPr/>
          <a:lstStyle/>
          <a:p>
            <a:pPr>
              <a:spcBef>
                <a:spcPts val="1000"/>
              </a:spcBef>
              <a:spcAft>
                <a:spcPts val="800"/>
              </a:spcAft>
            </a:pPr>
            <a:r>
              <a:rPr lang="en-US" altLang="zh-CN" sz="3600" b="1" dirty="0">
                <a:effectLst>
                  <a:outerShdw blurRad="38100" dist="38100" dir="2700000" algn="tl">
                    <a:srgbClr val="C0C0C0"/>
                  </a:outerShdw>
                </a:effectLst>
                <a:ea typeface="楷体_GB2312" pitchFamily="49" charset="-122"/>
              </a:rPr>
              <a:t>#include </a:t>
            </a:r>
            <a:r>
              <a:rPr lang="zh-CN" altLang="en-US" sz="3600" b="1" dirty="0">
                <a:solidFill>
                  <a:schemeClr val="tx1"/>
                </a:solidFill>
                <a:effectLst>
                  <a:outerShdw blurRad="38100" dist="38100" dir="2700000" algn="tl">
                    <a:srgbClr val="C0C0C0"/>
                  </a:outerShdw>
                </a:effectLst>
                <a:ea typeface="楷体_GB2312" pitchFamily="49" charset="-122"/>
              </a:rPr>
              <a:t>语句</a:t>
            </a:r>
            <a:endParaRPr lang="zh-CN" altLang="en-US" b="1" dirty="0">
              <a:solidFill>
                <a:schemeClr val="tx1"/>
              </a:solidFill>
            </a:endParaRPr>
          </a:p>
        </p:txBody>
      </p:sp>
      <p:sp>
        <p:nvSpPr>
          <p:cNvPr id="689155" name="Rectangle 3"/>
          <p:cNvSpPr>
            <a:spLocks noGrp="1" noChangeArrowheads="1"/>
          </p:cNvSpPr>
          <p:nvPr>
            <p:ph type="body" idx="1"/>
          </p:nvPr>
        </p:nvSpPr>
        <p:spPr>
          <a:xfrm>
            <a:off x="535360" y="1234480"/>
            <a:ext cx="8077200" cy="4114800"/>
          </a:xfrm>
        </p:spPr>
        <p:txBody>
          <a:bodyPr/>
          <a:lstStyle/>
          <a:p>
            <a:pPr algn="just">
              <a:lnSpc>
                <a:spcPct val="105000"/>
              </a:lnSpc>
              <a:buClr>
                <a:srgbClr val="FF6600"/>
              </a:buClr>
              <a:buSzPct val="55000"/>
              <a:buFont typeface="Wingdings" panose="05000000000000000000" pitchFamily="2" charset="2"/>
              <a:buChar char="n"/>
            </a:pPr>
            <a:r>
              <a:rPr lang="en-US" altLang="zh-CN" b="1" dirty="0">
                <a:ea typeface="仿宋_GB2312" pitchFamily="49" charset="-122"/>
              </a:rPr>
              <a:t>C++</a:t>
            </a:r>
            <a:r>
              <a:rPr lang="zh-CN" altLang="en-US" b="1" dirty="0">
                <a:ea typeface="仿宋_GB2312" pitchFamily="49" charset="-122"/>
              </a:rPr>
              <a:t>将一些标准函数和变量说明放在头文件中。头文件中保存所有与标准函数或变量相关的信息，</a:t>
            </a:r>
            <a:r>
              <a:rPr lang="zh-CN" altLang="en-US" b="1" dirty="0">
                <a:solidFill>
                  <a:srgbClr val="006600"/>
                </a:solidFill>
                <a:ea typeface="仿宋_GB2312" pitchFamily="49" charset="-122"/>
              </a:rPr>
              <a:t>为了使用头文件中定义的变量和函数，必须将相应的头文件</a:t>
            </a:r>
            <a:r>
              <a:rPr lang="en-US" altLang="zh-CN" b="1" dirty="0">
                <a:solidFill>
                  <a:srgbClr val="CC0000"/>
                </a:solidFill>
                <a:ea typeface="仿宋_GB2312" pitchFamily="49" charset="-122"/>
              </a:rPr>
              <a:t>include</a:t>
            </a:r>
            <a:r>
              <a:rPr lang="zh-CN" altLang="en-US" b="1" dirty="0">
                <a:solidFill>
                  <a:srgbClr val="006600"/>
                </a:solidFill>
                <a:ea typeface="仿宋_GB2312" pitchFamily="49" charset="-122"/>
              </a:rPr>
              <a:t>进主程序，作为程序的一部分进行编译。</a:t>
            </a:r>
            <a:endParaRPr lang="zh-CN" altLang="en-US" b="1" dirty="0">
              <a:solidFill>
                <a:srgbClr val="006600"/>
              </a:solidFill>
              <a:ea typeface="仿宋_GB2312" pitchFamily="49" charset="-122"/>
            </a:endParaRPr>
          </a:p>
          <a:p>
            <a:pPr algn="just">
              <a:lnSpc>
                <a:spcPct val="105000"/>
              </a:lnSpc>
              <a:buClr>
                <a:srgbClr val="FF6600"/>
              </a:buClr>
              <a:buSzPct val="55000"/>
              <a:buFont typeface="Wingdings" panose="05000000000000000000" pitchFamily="2" charset="2"/>
              <a:buChar char="n"/>
            </a:pPr>
            <a:r>
              <a:rPr lang="zh-CN" altLang="en-US" b="1" dirty="0">
                <a:ea typeface="仿宋_GB2312" pitchFamily="49" charset="-122"/>
              </a:rPr>
              <a:t>用户也可以定义自己的头文件，把一些相关的函数和变量组织在一个文件中，当另外的程序要用到这些函数和变量时，可以将该文件作为头文件</a:t>
            </a:r>
            <a:r>
              <a:rPr lang="en-US" altLang="zh-CN" b="1" dirty="0">
                <a:solidFill>
                  <a:srgbClr val="CC0000"/>
                </a:solidFill>
                <a:ea typeface="仿宋_GB2312" pitchFamily="49" charset="-122"/>
              </a:rPr>
              <a:t>include</a:t>
            </a:r>
            <a:r>
              <a:rPr lang="zh-CN" altLang="en-US" b="1" dirty="0">
                <a:ea typeface="仿宋_GB2312" pitchFamily="49" charset="-122"/>
              </a:rPr>
              <a:t>进来。</a:t>
            </a:r>
            <a:endParaRPr lang="zh-CN" altLang="en-US" b="1" dirty="0">
              <a:ea typeface="仿宋_GB2312" pitchFamily="49" charset="-122"/>
            </a:endParaRPr>
          </a:p>
        </p:txBody>
      </p:sp>
      <p:sp>
        <p:nvSpPr>
          <p:cNvPr id="4" name="灯片编号占位符 3"/>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6994" name="Rectangle 2"/>
          <p:cNvSpPr>
            <a:spLocks noChangeArrowheads="1"/>
          </p:cNvSpPr>
          <p:nvPr/>
        </p:nvSpPr>
        <p:spPr bwMode="auto">
          <a:xfrm>
            <a:off x="533400" y="533400"/>
            <a:ext cx="8174610" cy="5509200"/>
          </a:xfrm>
          <a:prstGeom prst="rect">
            <a:avLst/>
          </a:prstGeom>
          <a:noFill/>
          <a:ln w="9525">
            <a:noFill/>
            <a:miter lim="800000"/>
          </a:ln>
          <a:effectLst/>
        </p:spPr>
        <p:txBody>
          <a:bodyPr wrap="none">
            <a:spAutoFit/>
          </a:bodyPr>
          <a:lstStyle/>
          <a:p>
            <a:r>
              <a:rPr lang="en-US" altLang="zh-CN" sz="3200" dirty="0">
                <a:solidFill>
                  <a:schemeClr val="tx2"/>
                </a:solidFill>
              </a:rPr>
              <a:t>    </a:t>
            </a:r>
            <a:r>
              <a:rPr lang="en-US" altLang="zh-CN" sz="3200" dirty="0" err="1">
                <a:solidFill>
                  <a:schemeClr val="tx2"/>
                </a:solidFill>
              </a:rPr>
              <a:t>inFile.open</a:t>
            </a:r>
            <a:r>
              <a:rPr lang="en-US" altLang="zh-CN" sz="3200" b="1" dirty="0" smtClean="0">
                <a:solidFill>
                  <a:schemeClr val="tx2"/>
                </a:solidFill>
              </a:rPr>
              <a:t>(“</a:t>
            </a:r>
            <a:r>
              <a:rPr lang="en-US" altLang="zh-CN" sz="3200" dirty="0" smtClean="0">
                <a:solidFill>
                  <a:schemeClr val="tx2"/>
                </a:solidFill>
              </a:rPr>
              <a:t>my.dat</a:t>
            </a:r>
            <a:r>
              <a:rPr lang="en-US" altLang="zh-CN" sz="3200" b="1" dirty="0" smtClean="0">
                <a:solidFill>
                  <a:schemeClr val="tx2"/>
                </a:solidFill>
              </a:rPr>
              <a:t>”,</a:t>
            </a:r>
            <a:r>
              <a:rPr lang="en-US" altLang="zh-CN" sz="3200" dirty="0" smtClean="0">
                <a:solidFill>
                  <a:schemeClr val="tx2"/>
                </a:solidFill>
              </a:rPr>
              <a:t> </a:t>
            </a:r>
            <a:r>
              <a:rPr lang="en-US" altLang="zh-CN" sz="3200" dirty="0" err="1">
                <a:solidFill>
                  <a:schemeClr val="tx2"/>
                </a:solidFill>
              </a:rPr>
              <a:t>ios</a:t>
            </a:r>
            <a:r>
              <a:rPr lang="en-US" altLang="zh-CN" sz="3200" b="1" dirty="0">
                <a:solidFill>
                  <a:schemeClr val="tx2"/>
                </a:solidFill>
              </a:rPr>
              <a:t>::</a:t>
            </a:r>
            <a:r>
              <a:rPr lang="en-US" altLang="zh-CN" sz="3200" dirty="0" err="1" smtClean="0">
                <a:solidFill>
                  <a:schemeClr val="tx2"/>
                </a:solidFill>
              </a:rPr>
              <a:t>in|ios</a:t>
            </a:r>
            <a:r>
              <a:rPr lang="en-US" altLang="zh-CN" sz="3200" b="1" dirty="0">
                <a:solidFill>
                  <a:schemeClr val="tx2"/>
                </a:solidFill>
              </a:rPr>
              <a:t>::</a:t>
            </a:r>
            <a:r>
              <a:rPr lang="en-US" altLang="zh-CN" sz="3200" dirty="0" err="1" smtClean="0">
                <a:solidFill>
                  <a:schemeClr val="tx2"/>
                </a:solidFill>
              </a:rPr>
              <a:t>nocreate</a:t>
            </a:r>
            <a:r>
              <a:rPr lang="en-US" altLang="zh-CN" sz="3200" dirty="0" smtClean="0">
                <a:solidFill>
                  <a:schemeClr val="tx2"/>
                </a:solidFill>
              </a:rPr>
              <a:t>)</a:t>
            </a:r>
            <a:r>
              <a:rPr lang="en-US" altLang="zh-CN" sz="3200" b="1" dirty="0" smtClean="0">
                <a:solidFill>
                  <a:schemeClr val="tx2"/>
                </a:solidFill>
              </a:rPr>
              <a:t>;</a:t>
            </a:r>
            <a:endParaRPr lang="en-US" altLang="zh-CN" sz="3200" b="1" dirty="0">
              <a:solidFill>
                <a:schemeClr val="tx2"/>
              </a:solidFill>
            </a:endParaRPr>
          </a:p>
          <a:p>
            <a:r>
              <a:rPr lang="en-US" altLang="zh-CN" sz="3200" b="1" dirty="0">
                <a:solidFill>
                  <a:schemeClr val="tx2"/>
                </a:solidFill>
              </a:rPr>
              <a:t>                                    </a:t>
            </a:r>
            <a:r>
              <a:rPr lang="en-US" altLang="zh-CN" sz="3200" b="1" dirty="0">
                <a:solidFill>
                  <a:srgbClr val="009900"/>
                </a:solidFill>
              </a:rPr>
              <a:t>//</a:t>
            </a:r>
            <a:r>
              <a:rPr lang="zh-CN" altLang="en-US" sz="3200" dirty="0">
                <a:solidFill>
                  <a:srgbClr val="009900"/>
                </a:solidFill>
                <a:ea typeface="隶书" panose="02010509060101010101" charset="-122"/>
              </a:rPr>
              <a:t>打开输入文件</a:t>
            </a:r>
            <a:r>
              <a:rPr lang="zh-CN" altLang="en-US" sz="3200" dirty="0">
                <a:solidFill>
                  <a:srgbClr val="009900"/>
                </a:solidFill>
                <a:sym typeface="Symbol" panose="05050102010706020507" pitchFamily="18" charset="2"/>
              </a:rPr>
              <a:t></a:t>
            </a:r>
            <a:r>
              <a:rPr lang="en-US" altLang="zh-CN" sz="3200" dirty="0">
                <a:solidFill>
                  <a:srgbClr val="009900"/>
                </a:solidFill>
                <a:sym typeface="Symbol" panose="05050102010706020507" pitchFamily="18" charset="2"/>
              </a:rPr>
              <a:t>my.dat</a:t>
            </a:r>
            <a:r>
              <a:rPr lang="en-US" altLang="zh-CN" sz="3200" dirty="0">
                <a:solidFill>
                  <a:schemeClr val="tx2"/>
                </a:solidFill>
              </a:rPr>
              <a:t> </a:t>
            </a:r>
            <a:endParaRPr lang="en-US" altLang="zh-CN" sz="3200" dirty="0">
              <a:solidFill>
                <a:schemeClr val="tx2"/>
              </a:solidFill>
            </a:endParaRPr>
          </a:p>
          <a:p>
            <a:r>
              <a:rPr lang="en-US" altLang="zh-CN" sz="3200" dirty="0">
                <a:solidFill>
                  <a:schemeClr val="tx2"/>
                </a:solidFill>
              </a:rPr>
              <a:t>    </a:t>
            </a:r>
            <a:r>
              <a:rPr lang="en-US" altLang="zh-CN" sz="3200" b="1" dirty="0">
                <a:solidFill>
                  <a:schemeClr val="tx2"/>
                </a:solidFill>
              </a:rPr>
              <a:t>if </a:t>
            </a:r>
            <a:r>
              <a:rPr lang="en-US" altLang="zh-CN" sz="3200" b="1" dirty="0" smtClean="0">
                <a:solidFill>
                  <a:schemeClr val="tx2"/>
                </a:solidFill>
              </a:rPr>
              <a:t>(!</a:t>
            </a:r>
            <a:r>
              <a:rPr lang="en-US" altLang="zh-CN" sz="3200" dirty="0" err="1" smtClean="0">
                <a:solidFill>
                  <a:schemeClr val="tx2"/>
                </a:solidFill>
              </a:rPr>
              <a:t>inFile</a:t>
            </a:r>
            <a:r>
              <a:rPr lang="en-US" altLang="zh-CN" sz="3200" b="1" dirty="0" smtClean="0">
                <a:solidFill>
                  <a:schemeClr val="tx2"/>
                </a:solidFill>
              </a:rPr>
              <a:t>) </a:t>
            </a:r>
            <a:r>
              <a:rPr lang="en-US" altLang="zh-CN" sz="3200" b="1" dirty="0">
                <a:solidFill>
                  <a:schemeClr val="tx2"/>
                </a:solidFill>
              </a:rPr>
              <a:t>{</a:t>
            </a:r>
            <a:endParaRPr lang="en-US" altLang="zh-CN" sz="3200" b="1" dirty="0">
              <a:solidFill>
                <a:schemeClr val="tx2"/>
              </a:solidFill>
            </a:endParaRPr>
          </a:p>
          <a:p>
            <a:r>
              <a:rPr lang="en-US" altLang="zh-CN" sz="3200" b="1" dirty="0">
                <a:solidFill>
                  <a:schemeClr val="tx2"/>
                </a:solidFill>
              </a:rPr>
              <a:t>       </a:t>
            </a:r>
            <a:r>
              <a:rPr lang="en-US" altLang="zh-CN" sz="3200" b="1" dirty="0" err="1" smtClean="0">
                <a:solidFill>
                  <a:schemeClr val="tx2"/>
                </a:solidFill>
              </a:rPr>
              <a:t>cerr</a:t>
            </a:r>
            <a:r>
              <a:rPr lang="en-US" altLang="zh-CN" sz="3200" b="1" i="1" dirty="0" smtClean="0">
                <a:solidFill>
                  <a:schemeClr val="tx2"/>
                </a:solidFill>
              </a:rPr>
              <a:t>&lt;&lt;</a:t>
            </a:r>
            <a:r>
              <a:rPr lang="en-US" altLang="zh-CN" sz="3200" b="1" dirty="0" smtClean="0">
                <a:solidFill>
                  <a:schemeClr val="tx2"/>
                </a:solidFill>
              </a:rPr>
              <a:t>“</a:t>
            </a:r>
            <a:r>
              <a:rPr lang="zh-CN" altLang="en-US" sz="3200" dirty="0" smtClean="0">
                <a:solidFill>
                  <a:schemeClr val="tx2"/>
                </a:solidFill>
                <a:latin typeface="隶书" panose="02010509060101010101" charset="-122"/>
                <a:ea typeface="隶书" panose="02010509060101010101" charset="-122"/>
              </a:rPr>
              <a:t>不能</a:t>
            </a:r>
            <a:r>
              <a:rPr lang="zh-CN" altLang="en-US" sz="3200" dirty="0">
                <a:solidFill>
                  <a:schemeClr val="tx2"/>
                </a:solidFill>
                <a:latin typeface="隶书" panose="02010509060101010101" charset="-122"/>
                <a:ea typeface="隶书" panose="02010509060101010101" charset="-122"/>
              </a:rPr>
              <a:t>打开 </a:t>
            </a:r>
            <a:r>
              <a:rPr lang="en-US" altLang="zh-CN" sz="3200" dirty="0">
                <a:solidFill>
                  <a:schemeClr val="tx2"/>
                </a:solidFill>
              </a:rPr>
              <a:t>my.dat</a:t>
            </a:r>
            <a:r>
              <a:rPr lang="en-US" altLang="zh-CN" sz="3200" b="1" dirty="0" smtClean="0">
                <a:solidFill>
                  <a:schemeClr val="tx2"/>
                </a:solidFill>
              </a:rPr>
              <a:t>”</a:t>
            </a:r>
            <a:r>
              <a:rPr lang="en-US" altLang="zh-CN" sz="3200" b="1" i="1" dirty="0" smtClean="0">
                <a:solidFill>
                  <a:schemeClr val="tx2"/>
                </a:solidFill>
              </a:rPr>
              <a:t>&lt;&lt;</a:t>
            </a:r>
            <a:r>
              <a:rPr lang="en-US" altLang="zh-CN" sz="3200" b="1" dirty="0" err="1" smtClean="0">
                <a:solidFill>
                  <a:schemeClr val="tx2"/>
                </a:solidFill>
              </a:rPr>
              <a:t>endl</a:t>
            </a:r>
            <a:r>
              <a:rPr lang="en-US" altLang="zh-CN" sz="3200" b="1" dirty="0">
                <a:solidFill>
                  <a:schemeClr val="tx2"/>
                </a:solidFill>
              </a:rPr>
              <a:t>;</a:t>
            </a:r>
            <a:endParaRPr lang="en-US" altLang="zh-CN" sz="3200" b="1" dirty="0">
              <a:solidFill>
                <a:schemeClr val="tx2"/>
              </a:solidFill>
            </a:endParaRPr>
          </a:p>
          <a:p>
            <a:r>
              <a:rPr lang="en-US" altLang="zh-CN" sz="3200" dirty="0">
                <a:solidFill>
                  <a:schemeClr val="tx2"/>
                </a:solidFill>
              </a:rPr>
              <a:t>       </a:t>
            </a:r>
            <a:r>
              <a:rPr lang="en-US" altLang="zh-CN" sz="3200" b="1" dirty="0">
                <a:solidFill>
                  <a:schemeClr val="tx2"/>
                </a:solidFill>
              </a:rPr>
              <a:t>exit</a:t>
            </a:r>
            <a:r>
              <a:rPr lang="en-US" altLang="zh-CN" sz="3200" dirty="0">
                <a:solidFill>
                  <a:schemeClr val="tx2"/>
                </a:solidFill>
              </a:rPr>
              <a:t>(1)</a:t>
            </a:r>
            <a:r>
              <a:rPr lang="en-US" altLang="zh-CN" sz="3200" b="1" dirty="0">
                <a:solidFill>
                  <a:schemeClr val="tx2"/>
                </a:solidFill>
              </a:rPr>
              <a:t>;	</a:t>
            </a:r>
            <a:endParaRPr lang="en-US" altLang="zh-CN" sz="3200" dirty="0">
              <a:solidFill>
                <a:schemeClr val="tx2"/>
              </a:solidFill>
            </a:endParaRPr>
          </a:p>
          <a:p>
            <a:r>
              <a:rPr lang="en-US" altLang="zh-CN" sz="3200" b="1" dirty="0">
                <a:solidFill>
                  <a:schemeClr val="tx2"/>
                </a:solidFill>
              </a:rPr>
              <a:t>    }</a:t>
            </a:r>
            <a:endParaRPr lang="en-US" altLang="zh-CN" sz="3200" dirty="0">
              <a:solidFill>
                <a:schemeClr val="tx2"/>
              </a:solidFill>
            </a:endParaRPr>
          </a:p>
          <a:p>
            <a:r>
              <a:rPr lang="en-US" altLang="zh-CN" sz="3200" b="1" dirty="0">
                <a:solidFill>
                  <a:schemeClr val="tx2"/>
                </a:solidFill>
              </a:rPr>
              <a:t>    char</a:t>
            </a:r>
            <a:r>
              <a:rPr lang="en-US" altLang="zh-CN" sz="3200" dirty="0">
                <a:solidFill>
                  <a:schemeClr val="tx2"/>
                </a:solidFill>
              </a:rPr>
              <a:t> c</a:t>
            </a:r>
            <a:r>
              <a:rPr lang="en-US" altLang="zh-CN" sz="3200" b="1" dirty="0">
                <a:solidFill>
                  <a:schemeClr val="tx2"/>
                </a:solidFill>
              </a:rPr>
              <a:t>;</a:t>
            </a:r>
            <a:endParaRPr lang="en-US" altLang="zh-CN" sz="3200" b="1" dirty="0">
              <a:solidFill>
                <a:schemeClr val="tx2"/>
              </a:solidFill>
            </a:endParaRPr>
          </a:p>
          <a:p>
            <a:r>
              <a:rPr lang="en-US" altLang="zh-CN" sz="3200" b="1" dirty="0">
                <a:solidFill>
                  <a:schemeClr val="tx2"/>
                </a:solidFill>
              </a:rPr>
              <a:t>    </a:t>
            </a:r>
            <a:r>
              <a:rPr lang="en-US" altLang="zh-CN" sz="3200" dirty="0" err="1" smtClean="0">
                <a:solidFill>
                  <a:schemeClr val="tx2"/>
                </a:solidFill>
              </a:rPr>
              <a:t>inFile</a:t>
            </a:r>
            <a:r>
              <a:rPr lang="en-US" altLang="zh-CN" sz="3200" b="1" dirty="0" smtClean="0">
                <a:solidFill>
                  <a:schemeClr val="tx2"/>
                </a:solidFill>
              </a:rPr>
              <a:t>&gt;&gt;</a:t>
            </a:r>
            <a:r>
              <a:rPr lang="en-US" altLang="zh-CN" sz="3200" dirty="0" smtClean="0">
                <a:solidFill>
                  <a:schemeClr val="tx2"/>
                </a:solidFill>
              </a:rPr>
              <a:t>name</a:t>
            </a:r>
            <a:r>
              <a:rPr lang="en-US" altLang="zh-CN" sz="3200" b="1" dirty="0" smtClean="0">
                <a:solidFill>
                  <a:schemeClr val="tx2"/>
                </a:solidFill>
              </a:rPr>
              <a:t>&gt;&gt;</a:t>
            </a:r>
            <a:r>
              <a:rPr lang="en-US" altLang="zh-CN" sz="3200" dirty="0" smtClean="0">
                <a:solidFill>
                  <a:schemeClr val="tx2"/>
                </a:solidFill>
              </a:rPr>
              <a:t>c</a:t>
            </a:r>
            <a:r>
              <a:rPr lang="en-US" altLang="zh-CN" sz="3200" b="1" dirty="0" smtClean="0">
                <a:solidFill>
                  <a:schemeClr val="tx2"/>
                </a:solidFill>
              </a:rPr>
              <a:t>&gt;&gt;</a:t>
            </a:r>
            <a:r>
              <a:rPr lang="en-US" altLang="zh-CN" sz="3200" dirty="0" smtClean="0">
                <a:solidFill>
                  <a:schemeClr val="tx2"/>
                </a:solidFill>
              </a:rPr>
              <a:t>number</a:t>
            </a:r>
            <a:r>
              <a:rPr lang="en-US" altLang="zh-CN" sz="3200" b="1" dirty="0">
                <a:solidFill>
                  <a:schemeClr val="tx2"/>
                </a:solidFill>
              </a:rPr>
              <a:t>;</a:t>
            </a:r>
            <a:endParaRPr lang="en-US" altLang="zh-CN" sz="3200" b="1" dirty="0">
              <a:solidFill>
                <a:schemeClr val="tx2"/>
              </a:solidFill>
            </a:endParaRPr>
          </a:p>
          <a:p>
            <a:r>
              <a:rPr lang="en-US" altLang="zh-CN" sz="3200" dirty="0">
                <a:solidFill>
                  <a:schemeClr val="tx2"/>
                </a:solidFill>
              </a:rPr>
              <a:t>    </a:t>
            </a:r>
            <a:r>
              <a:rPr lang="en-US" altLang="zh-CN" sz="3200" dirty="0" err="1" smtClean="0">
                <a:solidFill>
                  <a:schemeClr val="tx2"/>
                </a:solidFill>
              </a:rPr>
              <a:t>outFile</a:t>
            </a:r>
            <a:r>
              <a:rPr lang="en-US" altLang="zh-CN" sz="3200" b="1" dirty="0" smtClean="0">
                <a:solidFill>
                  <a:schemeClr val="tx2"/>
                </a:solidFill>
              </a:rPr>
              <a:t>&lt;&lt;“</a:t>
            </a:r>
            <a:r>
              <a:rPr lang="en-US" altLang="zh-CN" sz="3200" dirty="0" smtClean="0">
                <a:solidFill>
                  <a:schemeClr val="tx2"/>
                </a:solidFill>
              </a:rPr>
              <a:t>name</a:t>
            </a:r>
            <a:r>
              <a:rPr lang="en-US" altLang="zh-CN" sz="3200" b="1" dirty="0">
                <a:solidFill>
                  <a:schemeClr val="tx2"/>
                </a:solidFill>
              </a:rPr>
              <a:t>: </a:t>
            </a:r>
            <a:r>
              <a:rPr lang="en-US" altLang="zh-CN" sz="3200" b="1" dirty="0" smtClean="0">
                <a:solidFill>
                  <a:schemeClr val="tx2"/>
                </a:solidFill>
              </a:rPr>
              <a:t>”&lt;&lt;</a:t>
            </a:r>
            <a:r>
              <a:rPr lang="en-US" altLang="zh-CN" sz="3200" dirty="0" smtClean="0">
                <a:solidFill>
                  <a:schemeClr val="tx2"/>
                </a:solidFill>
              </a:rPr>
              <a:t>name</a:t>
            </a:r>
            <a:r>
              <a:rPr lang="en-US" altLang="zh-CN" sz="3200" b="1" dirty="0" smtClean="0">
                <a:solidFill>
                  <a:schemeClr val="tx2"/>
                </a:solidFill>
              </a:rPr>
              <a:t>&lt;&lt;</a:t>
            </a:r>
            <a:r>
              <a:rPr lang="en-US" altLang="zh-CN" sz="3200" b="1" dirty="0" err="1" smtClean="0">
                <a:solidFill>
                  <a:schemeClr val="tx2"/>
                </a:solidFill>
              </a:rPr>
              <a:t>endl</a:t>
            </a:r>
            <a:r>
              <a:rPr lang="en-US" altLang="zh-CN" sz="3200" b="1" dirty="0">
                <a:solidFill>
                  <a:schemeClr val="tx2"/>
                </a:solidFill>
              </a:rPr>
              <a:t>;</a:t>
            </a:r>
            <a:endParaRPr lang="en-US" altLang="zh-CN" sz="3200" b="1" dirty="0">
              <a:solidFill>
                <a:schemeClr val="tx2"/>
              </a:solidFill>
            </a:endParaRPr>
          </a:p>
          <a:p>
            <a:r>
              <a:rPr lang="en-US" altLang="zh-CN" sz="3200" dirty="0">
                <a:solidFill>
                  <a:schemeClr val="tx2"/>
                </a:solidFill>
              </a:rPr>
              <a:t>    </a:t>
            </a:r>
            <a:r>
              <a:rPr lang="en-US" altLang="zh-CN" sz="3200" dirty="0" err="1" smtClean="0">
                <a:solidFill>
                  <a:schemeClr val="tx2"/>
                </a:solidFill>
              </a:rPr>
              <a:t>outFile</a:t>
            </a:r>
            <a:r>
              <a:rPr lang="en-US" altLang="zh-CN" sz="3200" b="1" dirty="0" smtClean="0">
                <a:solidFill>
                  <a:schemeClr val="tx2"/>
                </a:solidFill>
              </a:rPr>
              <a:t>&lt;&lt;“</a:t>
            </a:r>
            <a:r>
              <a:rPr lang="en-US" altLang="zh-CN" sz="3200" dirty="0" smtClean="0">
                <a:solidFill>
                  <a:schemeClr val="tx2"/>
                </a:solidFill>
              </a:rPr>
              <a:t>number</a:t>
            </a:r>
            <a:r>
              <a:rPr lang="en-US" altLang="zh-CN" sz="3200" b="1" dirty="0">
                <a:solidFill>
                  <a:schemeClr val="tx2"/>
                </a:solidFill>
              </a:rPr>
              <a:t>: </a:t>
            </a:r>
            <a:r>
              <a:rPr lang="en-US" altLang="zh-CN" sz="3200" b="1" dirty="0" smtClean="0">
                <a:solidFill>
                  <a:schemeClr val="tx2"/>
                </a:solidFill>
              </a:rPr>
              <a:t>”&lt;&lt;</a:t>
            </a:r>
            <a:r>
              <a:rPr lang="en-US" altLang="zh-CN" sz="3200" dirty="0" smtClean="0">
                <a:solidFill>
                  <a:schemeClr val="tx2"/>
                </a:solidFill>
              </a:rPr>
              <a:t>number</a:t>
            </a:r>
            <a:r>
              <a:rPr lang="en-US" altLang="zh-CN" sz="3200" b="1" dirty="0" smtClean="0">
                <a:solidFill>
                  <a:schemeClr val="tx2"/>
                </a:solidFill>
              </a:rPr>
              <a:t>&lt;&lt; </a:t>
            </a:r>
            <a:r>
              <a:rPr lang="en-US" altLang="zh-CN" sz="3200" b="1" dirty="0" err="1">
                <a:solidFill>
                  <a:schemeClr val="tx2"/>
                </a:solidFill>
              </a:rPr>
              <a:t>endl</a:t>
            </a:r>
            <a:r>
              <a:rPr lang="en-US" altLang="zh-CN" sz="3200" b="1" dirty="0">
                <a:solidFill>
                  <a:schemeClr val="tx2"/>
                </a:solidFill>
              </a:rPr>
              <a:t>;</a:t>
            </a:r>
            <a:endParaRPr lang="en-US" altLang="zh-CN" sz="3200" b="1" dirty="0">
              <a:solidFill>
                <a:schemeClr val="tx2"/>
              </a:solidFill>
            </a:endParaRPr>
          </a:p>
          <a:p>
            <a:r>
              <a:rPr lang="en-US" altLang="zh-CN" sz="3200" b="1" dirty="0">
                <a:solidFill>
                  <a:schemeClr val="tx2"/>
                </a:solidFill>
              </a:rPr>
              <a:t>}</a:t>
            </a:r>
            <a:endParaRPr lang="en-US" altLang="zh-CN" sz="3200" b="1" dirty="0">
              <a:solidFill>
                <a:schemeClr val="tx2"/>
              </a:solidFill>
            </a:endParaRPr>
          </a:p>
        </p:txBody>
      </p:sp>
      <p:sp>
        <p:nvSpPr>
          <p:cNvPr id="3" name="灯片编号占位符 2"/>
          <p:cNvSpPr>
            <a:spLocks noGrp="1"/>
          </p:cNvSpPr>
          <p:nvPr>
            <p:ph type="sldNum" sz="quarter" idx="12"/>
          </p:nvPr>
        </p:nvSpPr>
        <p:spPr/>
        <p:txBody>
          <a:bodyPr/>
          <a:lstStyle/>
          <a:p>
            <a:fld id="{9BBE6FCA-BD2E-4E7F-83DC-FBF74321E2D7}" type="slidenum">
              <a:rPr lang="en-US" altLang="zh-CN" smtClean="0"/>
            </a:fld>
            <a:endParaRPr lang="en-US" altLang="zh-CN"/>
          </a:p>
        </p:txBody>
      </p:sp>
    </p:spTree>
  </p:cSld>
  <p:clrMapOvr>
    <a:masterClrMapping/>
  </p:clrMapOvr>
  <p:transition>
    <p:split orient="vert"/>
  </p:transition>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0851" name="Rectangle 3"/>
          <p:cNvSpPr>
            <a:spLocks noGrp="1" noChangeArrowheads="1"/>
          </p:cNvSpPr>
          <p:nvPr>
            <p:ph type="body" idx="1"/>
          </p:nvPr>
        </p:nvSpPr>
        <p:spPr>
          <a:xfrm>
            <a:off x="533400" y="533400"/>
            <a:ext cx="8229600" cy="4114800"/>
          </a:xfrm>
        </p:spPr>
        <p:txBody>
          <a:bodyPr/>
          <a:lstStyle/>
          <a:p>
            <a:pPr algn="just">
              <a:buClr>
                <a:srgbClr val="FF6600"/>
              </a:buClr>
              <a:buSzPct val="50000"/>
              <a:buFont typeface="Wingdings" panose="05000000000000000000" pitchFamily="2" charset="2"/>
              <a:buChar char="n"/>
            </a:pPr>
            <a:r>
              <a:rPr lang="en-US" altLang="zh-CN" b="1" dirty="0" err="1">
                <a:ea typeface="仿宋_GB2312" pitchFamily="49" charset="-122"/>
              </a:rPr>
              <a:t>ifstream</a:t>
            </a:r>
            <a:r>
              <a:rPr lang="zh-CN" altLang="en-US" b="1" dirty="0">
                <a:ea typeface="仿宋_GB2312" pitchFamily="49" charset="-122"/>
              </a:rPr>
              <a:t>类、</a:t>
            </a:r>
            <a:r>
              <a:rPr lang="en-US" altLang="zh-CN" b="1" dirty="0" err="1">
                <a:ea typeface="仿宋_GB2312" pitchFamily="49" charset="-122"/>
              </a:rPr>
              <a:t>ofstream</a:t>
            </a:r>
            <a:r>
              <a:rPr lang="zh-CN" altLang="en-US" b="1" dirty="0">
                <a:ea typeface="仿宋_GB2312" pitchFamily="49" charset="-122"/>
              </a:rPr>
              <a:t>类和</a:t>
            </a:r>
            <a:r>
              <a:rPr lang="en-US" altLang="zh-CN" b="1" dirty="0" err="1">
                <a:ea typeface="仿宋_GB2312" pitchFamily="49" charset="-122"/>
              </a:rPr>
              <a:t>fstream</a:t>
            </a:r>
            <a:r>
              <a:rPr lang="zh-CN" altLang="en-US" b="1" dirty="0">
                <a:ea typeface="仿宋_GB2312" pitchFamily="49" charset="-122"/>
              </a:rPr>
              <a:t>类都是从</a:t>
            </a:r>
            <a:r>
              <a:rPr lang="en-US" altLang="zh-CN" b="1" dirty="0" err="1">
                <a:ea typeface="仿宋_GB2312" pitchFamily="49" charset="-122"/>
              </a:rPr>
              <a:t>istream</a:t>
            </a:r>
            <a:r>
              <a:rPr lang="zh-CN" altLang="en-US" b="1" dirty="0">
                <a:ea typeface="仿宋_GB2312" pitchFamily="49" charset="-122"/>
              </a:rPr>
              <a:t>类和</a:t>
            </a:r>
            <a:r>
              <a:rPr lang="en-US" altLang="zh-CN" b="1" dirty="0" err="1">
                <a:ea typeface="仿宋_GB2312" pitchFamily="49" charset="-122"/>
              </a:rPr>
              <a:t>ostream</a:t>
            </a:r>
            <a:r>
              <a:rPr lang="zh-CN" altLang="en-US" b="1" dirty="0">
                <a:ea typeface="仿宋_GB2312" pitchFamily="49" charset="-122"/>
              </a:rPr>
              <a:t>类派生出来的，而类</a:t>
            </a:r>
            <a:r>
              <a:rPr lang="en-US" altLang="zh-CN" b="1" dirty="0" err="1">
                <a:ea typeface="仿宋_GB2312" pitchFamily="49" charset="-122"/>
              </a:rPr>
              <a:t>istream</a:t>
            </a:r>
            <a:r>
              <a:rPr lang="zh-CN" altLang="en-US" b="1" dirty="0">
                <a:ea typeface="仿宋_GB2312" pitchFamily="49" charset="-122"/>
              </a:rPr>
              <a:t>和</a:t>
            </a:r>
            <a:r>
              <a:rPr lang="en-US" altLang="zh-CN" b="1" dirty="0" err="1">
                <a:ea typeface="仿宋_GB2312" pitchFamily="49" charset="-122"/>
              </a:rPr>
              <a:t>ostream</a:t>
            </a:r>
            <a:r>
              <a:rPr lang="zh-CN" altLang="en-US" b="1" dirty="0">
                <a:ea typeface="仿宋_GB2312" pitchFamily="49" charset="-122"/>
              </a:rPr>
              <a:t>又是从类</a:t>
            </a:r>
            <a:r>
              <a:rPr lang="en-US" altLang="zh-CN" b="1" dirty="0" err="1">
                <a:ea typeface="仿宋_GB2312" pitchFamily="49" charset="-122"/>
              </a:rPr>
              <a:t>ios</a:t>
            </a:r>
            <a:r>
              <a:rPr lang="zh-CN" altLang="en-US" b="1" dirty="0">
                <a:ea typeface="仿宋_GB2312" pitchFamily="49" charset="-122"/>
              </a:rPr>
              <a:t>派生出来的，因此这些类都可使用类</a:t>
            </a:r>
            <a:r>
              <a:rPr lang="en-US" altLang="zh-CN" b="1" dirty="0" err="1">
                <a:ea typeface="仿宋_GB2312" pitchFamily="49" charset="-122"/>
              </a:rPr>
              <a:t>ios</a:t>
            </a:r>
            <a:r>
              <a:rPr lang="zh-CN" altLang="en-US" b="1" dirty="0">
                <a:ea typeface="仿宋_GB2312" pitchFamily="49" charset="-122"/>
              </a:rPr>
              <a:t>的所有运算。</a:t>
            </a:r>
            <a:endParaRPr lang="zh-CN" altLang="en-US" b="1" dirty="0">
              <a:ea typeface="仿宋_GB2312" pitchFamily="49" charset="-122"/>
            </a:endParaRPr>
          </a:p>
          <a:p>
            <a:pPr algn="just">
              <a:buClr>
                <a:srgbClr val="FF6600"/>
              </a:buClr>
              <a:buSzPct val="50000"/>
              <a:buFont typeface="Wingdings" panose="05000000000000000000" pitchFamily="2" charset="2"/>
              <a:buChar char="n"/>
            </a:pPr>
            <a:r>
              <a:rPr lang="zh-CN" altLang="en-US" b="1" dirty="0">
                <a:ea typeface="仿宋_GB2312" pitchFamily="49" charset="-122"/>
              </a:rPr>
              <a:t>在调用打开文件函数</a:t>
            </a:r>
            <a:r>
              <a:rPr lang="en-US" altLang="zh-CN" b="1" dirty="0">
                <a:solidFill>
                  <a:srgbClr val="CC0000"/>
                </a:solidFill>
                <a:ea typeface="仿宋_GB2312" pitchFamily="49" charset="-122"/>
              </a:rPr>
              <a:t>open</a:t>
            </a:r>
            <a:r>
              <a:rPr lang="en-US" altLang="zh-CN" b="1" dirty="0" smtClean="0">
                <a:solidFill>
                  <a:srgbClr val="CC0000"/>
                </a:solidFill>
                <a:ea typeface="仿宋_GB2312" pitchFamily="49" charset="-122"/>
              </a:rPr>
              <a:t>( )</a:t>
            </a:r>
            <a:r>
              <a:rPr lang="zh-CN" altLang="en-US" b="1" dirty="0" smtClean="0">
                <a:ea typeface="仿宋_GB2312" pitchFamily="49" charset="-122"/>
              </a:rPr>
              <a:t>时，函数</a:t>
            </a:r>
            <a:r>
              <a:rPr lang="zh-CN" altLang="en-US" b="1" dirty="0">
                <a:ea typeface="仿宋_GB2312" pitchFamily="49" charset="-122"/>
              </a:rPr>
              <a:t>参数表包括</a:t>
            </a:r>
            <a:r>
              <a:rPr lang="zh-CN" altLang="en-US" b="1" dirty="0">
                <a:solidFill>
                  <a:srgbClr val="009900"/>
                </a:solidFill>
                <a:ea typeface="仿宋_GB2312" pitchFamily="49" charset="-122"/>
              </a:rPr>
              <a:t>实际文件名</a:t>
            </a:r>
            <a:r>
              <a:rPr lang="zh-CN" altLang="en-US" b="1" dirty="0">
                <a:ea typeface="仿宋_GB2312" pitchFamily="49" charset="-122"/>
              </a:rPr>
              <a:t>和</a:t>
            </a:r>
            <a:r>
              <a:rPr lang="zh-CN" altLang="en-US" b="1" dirty="0">
                <a:solidFill>
                  <a:srgbClr val="009900"/>
                </a:solidFill>
                <a:ea typeface="仿宋_GB2312" pitchFamily="49" charset="-122"/>
              </a:rPr>
              <a:t>数据流动的方向</a:t>
            </a:r>
            <a:r>
              <a:rPr lang="zh-CN" altLang="en-US" b="1" dirty="0">
                <a:ea typeface="仿宋_GB2312" pitchFamily="49" charset="-122"/>
              </a:rPr>
              <a:t>，函数返回</a:t>
            </a:r>
            <a:r>
              <a:rPr lang="zh-CN" altLang="en-US" b="1" dirty="0">
                <a:solidFill>
                  <a:srgbClr val="009900"/>
                </a:solidFill>
                <a:ea typeface="仿宋_GB2312" pitchFamily="49" charset="-122"/>
              </a:rPr>
              <a:t>文件的开始地址</a:t>
            </a:r>
            <a:r>
              <a:rPr lang="zh-CN" altLang="en-US" b="1" dirty="0">
                <a:ea typeface="仿宋_GB2312" pitchFamily="49" charset="-122"/>
              </a:rPr>
              <a:t>。系统在存储文件</a:t>
            </a:r>
            <a:r>
              <a:rPr lang="zh-CN" altLang="en-US" b="1" dirty="0" smtClean="0">
                <a:ea typeface="仿宋_GB2312" pitchFamily="49" charset="-122"/>
              </a:rPr>
              <a:t>时，在</a:t>
            </a:r>
            <a:r>
              <a:rPr lang="zh-CN" altLang="en-US" b="1" dirty="0">
                <a:ea typeface="仿宋_GB2312" pitchFamily="49" charset="-122"/>
              </a:rPr>
              <a:t>其末尾添加有文件结束标记。</a:t>
            </a:r>
            <a:endParaRPr lang="zh-CN" altLang="en-US" b="1" dirty="0">
              <a:ea typeface="仿宋_GB2312" pitchFamily="49" charset="-122"/>
            </a:endParaRPr>
          </a:p>
          <a:p>
            <a:pPr algn="just">
              <a:buClr>
                <a:srgbClr val="FF6600"/>
              </a:buClr>
              <a:buSzPct val="50000"/>
              <a:buFont typeface="Wingdings" panose="05000000000000000000" pitchFamily="2" charset="2"/>
              <a:buChar char="n"/>
            </a:pPr>
            <a:r>
              <a:rPr lang="zh-CN" altLang="en-US" b="1" dirty="0">
                <a:ea typeface="仿宋_GB2312" pitchFamily="49" charset="-122"/>
              </a:rPr>
              <a:t>如果文件未被打开</a:t>
            </a:r>
            <a:r>
              <a:rPr lang="en-US" altLang="zh-CN" b="1" dirty="0">
                <a:ea typeface="仿宋_GB2312" pitchFamily="49" charset="-122"/>
              </a:rPr>
              <a:t>, </a:t>
            </a:r>
            <a:r>
              <a:rPr lang="zh-CN" altLang="en-US" b="1" dirty="0">
                <a:ea typeface="仿宋_GB2312" pitchFamily="49" charset="-122"/>
              </a:rPr>
              <a:t>则</a:t>
            </a:r>
            <a:r>
              <a:rPr lang="en-US" altLang="zh-CN" b="1" dirty="0" err="1" smtClean="0">
                <a:solidFill>
                  <a:srgbClr val="CC0000"/>
                </a:solidFill>
                <a:ea typeface="仿宋_GB2312" pitchFamily="49" charset="-122"/>
              </a:rPr>
              <a:t>outFile</a:t>
            </a:r>
            <a:r>
              <a:rPr lang="en-US" altLang="zh-CN" b="1" dirty="0" smtClean="0">
                <a:solidFill>
                  <a:srgbClr val="CC0000"/>
                </a:solidFill>
                <a:ea typeface="仿宋_GB2312" pitchFamily="49" charset="-122"/>
              </a:rPr>
              <a:t>=0</a:t>
            </a:r>
            <a:r>
              <a:rPr lang="en-US" altLang="zh-CN" b="1" dirty="0">
                <a:ea typeface="仿宋_GB2312" pitchFamily="49" charset="-122"/>
              </a:rPr>
              <a:t>; </a:t>
            </a:r>
            <a:r>
              <a:rPr lang="zh-CN" altLang="en-US" b="1" dirty="0">
                <a:ea typeface="仿宋_GB2312" pitchFamily="49" charset="-122"/>
              </a:rPr>
              <a:t>如果文件被成功地</a:t>
            </a:r>
            <a:r>
              <a:rPr lang="zh-CN" altLang="en-US" b="1" dirty="0" smtClean="0">
                <a:ea typeface="仿宋_GB2312" pitchFamily="49" charset="-122"/>
              </a:rPr>
              <a:t>打开，则</a:t>
            </a:r>
            <a:r>
              <a:rPr lang="zh-CN" altLang="en-US" b="1" dirty="0">
                <a:ea typeface="仿宋_GB2312" pitchFamily="49" charset="-122"/>
              </a:rPr>
              <a:t>它将代替</a:t>
            </a:r>
            <a:r>
              <a:rPr lang="en-US" altLang="zh-CN" b="1" dirty="0" err="1" smtClean="0">
                <a:solidFill>
                  <a:srgbClr val="CC0000"/>
                </a:solidFill>
                <a:ea typeface="仿宋_GB2312" pitchFamily="49" charset="-122"/>
              </a:rPr>
              <a:t>cout</a:t>
            </a:r>
            <a:r>
              <a:rPr lang="zh-CN" altLang="en-US" b="1" dirty="0" smtClean="0">
                <a:ea typeface="仿宋_GB2312" pitchFamily="49" charset="-122"/>
              </a:rPr>
              <a:t>，将</a:t>
            </a:r>
            <a:r>
              <a:rPr lang="zh-CN" altLang="en-US" b="1" dirty="0">
                <a:ea typeface="仿宋_GB2312" pitchFamily="49" charset="-122"/>
              </a:rPr>
              <a:t>输出引导到</a:t>
            </a:r>
            <a:r>
              <a:rPr lang="zh-CN" altLang="en-US" b="1" dirty="0" smtClean="0">
                <a:ea typeface="仿宋_GB2312" pitchFamily="49" charset="-122"/>
              </a:rPr>
              <a:t>文件</a:t>
            </a:r>
            <a:r>
              <a:rPr lang="en-US" altLang="zh-CN" b="1" dirty="0" smtClean="0">
                <a:solidFill>
                  <a:srgbClr val="CC0000"/>
                </a:solidFill>
                <a:ea typeface="仿宋_GB2312" pitchFamily="49" charset="-122"/>
                <a:sym typeface="Symbol" panose="05050102010706020507" pitchFamily="18" charset="2"/>
              </a:rPr>
              <a:t>“</a:t>
            </a:r>
            <a:r>
              <a:rPr lang="en-US" altLang="zh-CN" b="1" dirty="0" smtClean="0">
                <a:solidFill>
                  <a:srgbClr val="CC0000"/>
                </a:solidFill>
                <a:ea typeface="仿宋_GB2312" pitchFamily="49" charset="-122"/>
              </a:rPr>
              <a:t>my.dat”</a:t>
            </a:r>
            <a:r>
              <a:rPr lang="zh-CN" altLang="en-US" b="1" dirty="0" smtClean="0">
                <a:ea typeface="仿宋_GB2312" pitchFamily="49" charset="-122"/>
              </a:rPr>
              <a:t>中</a:t>
            </a:r>
            <a:r>
              <a:rPr lang="zh-CN" altLang="en-US" b="1" dirty="0">
                <a:ea typeface="仿宋_GB2312" pitchFamily="49" charset="-122"/>
              </a:rPr>
              <a:t>。</a:t>
            </a:r>
            <a:endParaRPr lang="zh-CN" altLang="en-US" b="1" dirty="0">
              <a:ea typeface="仿宋_GB2312" pitchFamily="49" charset="-122"/>
            </a:endParaRPr>
          </a:p>
        </p:txBody>
      </p:sp>
      <p:sp>
        <p:nvSpPr>
          <p:cNvPr id="3" name="灯片编号占位符 2"/>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1875" name="Rectangle 3"/>
          <p:cNvSpPr>
            <a:spLocks noGrp="1" noChangeArrowheads="1"/>
          </p:cNvSpPr>
          <p:nvPr>
            <p:ph type="body" idx="1"/>
          </p:nvPr>
        </p:nvSpPr>
        <p:spPr>
          <a:xfrm>
            <a:off x="467544" y="836712"/>
            <a:ext cx="8153400" cy="4114800"/>
          </a:xfrm>
        </p:spPr>
        <p:txBody>
          <a:bodyPr/>
          <a:lstStyle/>
          <a:p>
            <a:pPr algn="just">
              <a:spcBef>
                <a:spcPct val="0"/>
              </a:spcBef>
              <a:buClr>
                <a:srgbClr val="FF6600"/>
              </a:buClr>
              <a:buSzPct val="50000"/>
              <a:buFont typeface="Wingdings" panose="05000000000000000000" pitchFamily="2" charset="2"/>
              <a:buChar char="n"/>
            </a:pPr>
            <a:r>
              <a:rPr lang="zh-CN" altLang="en-US" b="1" dirty="0">
                <a:ea typeface="仿宋_GB2312" pitchFamily="49" charset="-122"/>
              </a:rPr>
              <a:t>在文件打开的操作中，指定的文件模式有以下几种：</a:t>
            </a:r>
            <a:endParaRPr lang="zh-CN" altLang="en-US" b="1" dirty="0">
              <a:ea typeface="仿宋_GB2312" pitchFamily="49" charset="-122"/>
            </a:endParaRPr>
          </a:p>
          <a:p>
            <a:pPr lvl="1" algn="just">
              <a:spcBef>
                <a:spcPct val="0"/>
              </a:spcBef>
              <a:buClr>
                <a:srgbClr val="009900"/>
              </a:buClr>
              <a:buSzPct val="50000"/>
              <a:buFont typeface="Wingdings" panose="05000000000000000000" pitchFamily="2" charset="2"/>
              <a:buChar char="u"/>
            </a:pPr>
            <a:r>
              <a:rPr lang="en-US" altLang="zh-CN" b="1" dirty="0" err="1">
                <a:solidFill>
                  <a:srgbClr val="CC0000"/>
                </a:solidFill>
                <a:ea typeface="仿宋_GB2312" pitchFamily="49" charset="-122"/>
              </a:rPr>
              <a:t>ios</a:t>
            </a:r>
            <a:r>
              <a:rPr lang="en-US" altLang="zh-CN" b="1" dirty="0">
                <a:solidFill>
                  <a:srgbClr val="CC0000"/>
                </a:solidFill>
                <a:ea typeface="仿宋_GB2312" pitchFamily="49" charset="-122"/>
              </a:rPr>
              <a:t>::app</a:t>
            </a:r>
            <a:r>
              <a:rPr lang="zh-CN" altLang="en-US" b="1" dirty="0">
                <a:ea typeface="仿宋_GB2312" pitchFamily="49" charset="-122"/>
              </a:rPr>
              <a:t>：把所有对文件的输出添加在文件尾。它只用于输出文件。</a:t>
            </a:r>
            <a:endParaRPr lang="zh-CN" altLang="en-US" b="1" dirty="0">
              <a:ea typeface="仿宋_GB2312" pitchFamily="49" charset="-122"/>
            </a:endParaRPr>
          </a:p>
          <a:p>
            <a:pPr lvl="1" algn="just">
              <a:spcBef>
                <a:spcPct val="0"/>
              </a:spcBef>
              <a:buClr>
                <a:srgbClr val="009900"/>
              </a:buClr>
              <a:buSzPct val="50000"/>
              <a:buFont typeface="Wingdings" panose="05000000000000000000" pitchFamily="2" charset="2"/>
              <a:buChar char="u"/>
            </a:pPr>
            <a:r>
              <a:rPr lang="en-US" altLang="zh-CN" b="1" dirty="0" err="1">
                <a:solidFill>
                  <a:srgbClr val="CC0000"/>
                </a:solidFill>
                <a:ea typeface="仿宋_GB2312" pitchFamily="49" charset="-122"/>
              </a:rPr>
              <a:t>ios</a:t>
            </a:r>
            <a:r>
              <a:rPr lang="en-US" altLang="zh-CN" b="1" dirty="0">
                <a:solidFill>
                  <a:srgbClr val="CC0000"/>
                </a:solidFill>
                <a:ea typeface="仿宋_GB2312" pitchFamily="49" charset="-122"/>
              </a:rPr>
              <a:t>::binary</a:t>
            </a:r>
            <a:r>
              <a:rPr lang="zh-CN" altLang="en-US" b="1" dirty="0">
                <a:ea typeface="仿宋_GB2312" pitchFamily="49" charset="-122"/>
              </a:rPr>
              <a:t>：文件以二进制方式打开。此项缺省时文件以文本方式打开。</a:t>
            </a:r>
            <a:endParaRPr lang="zh-CN" altLang="en-US" b="1" dirty="0">
              <a:ea typeface="仿宋_GB2312" pitchFamily="49" charset="-122"/>
            </a:endParaRPr>
          </a:p>
          <a:p>
            <a:pPr lvl="1" algn="just">
              <a:spcBef>
                <a:spcPct val="0"/>
              </a:spcBef>
              <a:buClr>
                <a:srgbClr val="009900"/>
              </a:buClr>
              <a:buSzPct val="50000"/>
              <a:buFont typeface="Wingdings" panose="05000000000000000000" pitchFamily="2" charset="2"/>
              <a:buChar char="u"/>
            </a:pPr>
            <a:r>
              <a:rPr lang="en-US" altLang="zh-CN" b="1" dirty="0" err="1">
                <a:solidFill>
                  <a:srgbClr val="CC0000"/>
                </a:solidFill>
                <a:ea typeface="仿宋_GB2312" pitchFamily="49" charset="-122"/>
              </a:rPr>
              <a:t>ios</a:t>
            </a:r>
            <a:r>
              <a:rPr lang="en-US" altLang="zh-CN" b="1" dirty="0">
                <a:solidFill>
                  <a:srgbClr val="CC0000"/>
                </a:solidFill>
                <a:ea typeface="仿宋_GB2312" pitchFamily="49" charset="-122"/>
              </a:rPr>
              <a:t>::</a:t>
            </a:r>
            <a:r>
              <a:rPr lang="en-US" altLang="zh-CN" b="1" dirty="0" err="1">
                <a:solidFill>
                  <a:srgbClr val="CC0000"/>
                </a:solidFill>
                <a:ea typeface="仿宋_GB2312" pitchFamily="49" charset="-122"/>
              </a:rPr>
              <a:t>nocreate</a:t>
            </a:r>
            <a:r>
              <a:rPr lang="zh-CN" altLang="en-US" b="1" dirty="0">
                <a:ea typeface="仿宋_GB2312" pitchFamily="49" charset="-122"/>
              </a:rPr>
              <a:t>：若文件不存在则将导致打开操作失败。</a:t>
            </a:r>
            <a:endParaRPr lang="zh-CN" altLang="en-US" b="1" dirty="0">
              <a:ea typeface="仿宋_GB2312" pitchFamily="49" charset="-122"/>
            </a:endParaRPr>
          </a:p>
          <a:p>
            <a:pPr lvl="1" algn="just">
              <a:spcBef>
                <a:spcPct val="0"/>
              </a:spcBef>
              <a:buClr>
                <a:srgbClr val="009900"/>
              </a:buClr>
              <a:buSzPct val="50000"/>
              <a:buFont typeface="Wingdings" panose="05000000000000000000" pitchFamily="2" charset="2"/>
              <a:buChar char="u"/>
            </a:pPr>
            <a:r>
              <a:rPr lang="en-US" altLang="zh-CN" b="1" dirty="0" err="1">
                <a:solidFill>
                  <a:srgbClr val="CC0000"/>
                </a:solidFill>
                <a:ea typeface="仿宋_GB2312" pitchFamily="49" charset="-122"/>
              </a:rPr>
              <a:t>ios</a:t>
            </a:r>
            <a:r>
              <a:rPr lang="en-US" altLang="zh-CN" b="1" dirty="0">
                <a:solidFill>
                  <a:srgbClr val="CC0000"/>
                </a:solidFill>
                <a:ea typeface="仿宋_GB2312" pitchFamily="49" charset="-122"/>
              </a:rPr>
              <a:t>::out</a:t>
            </a:r>
            <a:r>
              <a:rPr lang="zh-CN" altLang="en-US" b="1" dirty="0">
                <a:ea typeface="仿宋_GB2312" pitchFamily="49" charset="-122"/>
              </a:rPr>
              <a:t>：表明该文件用于输出。此项可缺省。</a:t>
            </a:r>
            <a:endParaRPr lang="zh-CN" altLang="en-US" b="1" dirty="0">
              <a:ea typeface="仿宋_GB2312" pitchFamily="49" charset="-122"/>
            </a:endParaRPr>
          </a:p>
          <a:p>
            <a:pPr lvl="1" algn="just">
              <a:spcBef>
                <a:spcPct val="0"/>
              </a:spcBef>
              <a:buClr>
                <a:srgbClr val="009900"/>
              </a:buClr>
              <a:buSzPct val="50000"/>
              <a:buFont typeface="Wingdings" panose="05000000000000000000" pitchFamily="2" charset="2"/>
              <a:buChar char="u"/>
            </a:pPr>
            <a:r>
              <a:rPr lang="en-US" altLang="zh-CN" b="1" dirty="0" err="1">
                <a:solidFill>
                  <a:srgbClr val="CC0000"/>
                </a:solidFill>
                <a:ea typeface="仿宋_GB2312" pitchFamily="49" charset="-122"/>
              </a:rPr>
              <a:t>ios</a:t>
            </a:r>
            <a:r>
              <a:rPr lang="en-US" altLang="zh-CN" b="1" dirty="0">
                <a:solidFill>
                  <a:srgbClr val="CC0000"/>
                </a:solidFill>
                <a:ea typeface="仿宋_GB2312" pitchFamily="49" charset="-122"/>
              </a:rPr>
              <a:t>::in</a:t>
            </a:r>
            <a:r>
              <a:rPr lang="zh-CN" altLang="en-US" b="1" dirty="0">
                <a:ea typeface="仿宋_GB2312" pitchFamily="49" charset="-122"/>
              </a:rPr>
              <a:t>：表明该文件用于输入。此项可缺省。</a:t>
            </a:r>
            <a:endParaRPr lang="zh-CN" altLang="en-US" b="1" dirty="0">
              <a:ea typeface="仿宋_GB2312" pitchFamily="49" charset="-122"/>
            </a:endParaRPr>
          </a:p>
        </p:txBody>
      </p:sp>
      <p:sp>
        <p:nvSpPr>
          <p:cNvPr id="4" name="灯片编号占位符 3"/>
          <p:cNvSpPr>
            <a:spLocks noGrp="1"/>
          </p:cNvSpPr>
          <p:nvPr>
            <p:ph type="sldNum" sz="quarter" idx="12"/>
          </p:nvPr>
        </p:nvSpPr>
        <p:spPr>
          <a:xfrm>
            <a:off x="7020272" y="6237312"/>
            <a:ext cx="1905000" cy="457200"/>
          </a:xfrm>
        </p:spPr>
        <p:txBody>
          <a:bodyPr/>
          <a:lstStyle/>
          <a:p>
            <a:fld id="{F1A0F906-64C0-4102-B7A4-08B0735D9B13}" type="slidenum">
              <a:rPr lang="en-US" altLang="zh-CN" smtClean="0"/>
            </a:fld>
            <a:endParaRPr lang="en-US" altLang="zh-CN" dirty="0"/>
          </a:p>
        </p:txBody>
      </p:sp>
      <p:sp>
        <p:nvSpPr>
          <p:cNvPr id="5" name="AutoShape 5">
            <a:hlinkClick r:id="rId1" action="ppaction://hlinksldjump" highlightClick="1"/>
          </p:cNvPr>
          <p:cNvSpPr>
            <a:spLocks noChangeArrowheads="1"/>
          </p:cNvSpPr>
          <p:nvPr/>
        </p:nvSpPr>
        <p:spPr bwMode="auto">
          <a:xfrm>
            <a:off x="8534400" y="6324600"/>
            <a:ext cx="357188" cy="357188"/>
          </a:xfrm>
          <a:prstGeom prst="actionButtonHome">
            <a:avLst/>
          </a:prstGeom>
          <a:solidFill>
            <a:schemeClr val="accent1"/>
          </a:solidFill>
          <a:ln w="9525">
            <a:solidFill>
              <a:srgbClr val="008080"/>
            </a:solidFill>
            <a:miter lim="800000"/>
          </a:ln>
          <a:effectLst/>
        </p:spPr>
        <p:txBody>
          <a:bodyPr wrap="none" lIns="113731" tIns="56866" rIns="113731" bIns="56866" anchor="ctr"/>
          <a:lstStyle/>
          <a:p>
            <a:endParaRPr lang="zh-CN" altLang="en-US"/>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a:xfrm>
            <a:off x="685800" y="381000"/>
            <a:ext cx="7772400" cy="685800"/>
          </a:xfrm>
        </p:spPr>
        <p:txBody>
          <a:bodyPr/>
          <a:lstStyle/>
          <a:p>
            <a:r>
              <a:rPr lang="en-US" altLang="zh-CN" sz="4000" dirty="0">
                <a:effectLst>
                  <a:outerShdw blurRad="38100" dist="38100" dir="2700000" algn="tl">
                    <a:srgbClr val="000000">
                      <a:alpha val="43137"/>
                    </a:srgbClr>
                  </a:outerShdw>
                </a:effectLst>
                <a:latin typeface="+mn-lt"/>
                <a:ea typeface="黑体" panose="02010609060101010101" pitchFamily="2" charset="-122"/>
              </a:rPr>
              <a:t>C++</a:t>
            </a:r>
            <a:r>
              <a:rPr lang="zh-CN" altLang="en-US" sz="4000" b="1" dirty="0">
                <a:effectLst>
                  <a:outerShdw blurRad="38100" dist="38100" dir="2700000" algn="tl">
                    <a:srgbClr val="000000">
                      <a:alpha val="43137"/>
                    </a:srgbClr>
                  </a:outerShdw>
                </a:effectLst>
                <a:latin typeface="+mn-lt"/>
                <a:ea typeface="楷体_GB2312" pitchFamily="49" charset="-122"/>
              </a:rPr>
              <a:t>中的函数</a:t>
            </a:r>
            <a:r>
              <a:rPr lang="zh-CN" altLang="en-US" dirty="0">
                <a:solidFill>
                  <a:schemeClr val="tx1"/>
                </a:solidFill>
                <a:effectLst>
                  <a:outerShdw blurRad="38100" dist="38100" dir="2700000" algn="tl">
                    <a:srgbClr val="000000">
                      <a:alpha val="43137"/>
                    </a:srgbClr>
                  </a:outerShdw>
                </a:effectLst>
                <a:latin typeface="+mn-lt"/>
              </a:rPr>
              <a:t> </a:t>
            </a:r>
            <a:endParaRPr lang="zh-CN" altLang="en-US" dirty="0">
              <a:solidFill>
                <a:schemeClr val="tx1"/>
              </a:solidFill>
              <a:effectLst>
                <a:outerShdw blurRad="38100" dist="38100" dir="2700000" algn="tl">
                  <a:srgbClr val="000000">
                    <a:alpha val="43137"/>
                  </a:srgbClr>
                </a:outerShdw>
              </a:effectLst>
              <a:latin typeface="+mn-lt"/>
            </a:endParaRPr>
          </a:p>
        </p:txBody>
      </p:sp>
      <p:sp>
        <p:nvSpPr>
          <p:cNvPr id="598019" name="Rectangle 3"/>
          <p:cNvSpPr>
            <a:spLocks noGrp="1" noChangeArrowheads="1"/>
          </p:cNvSpPr>
          <p:nvPr>
            <p:ph type="body" idx="1"/>
          </p:nvPr>
        </p:nvSpPr>
        <p:spPr>
          <a:xfrm>
            <a:off x="467544" y="1196752"/>
            <a:ext cx="8282880" cy="4876800"/>
          </a:xfrm>
        </p:spPr>
        <p:txBody>
          <a:bodyPr/>
          <a:lstStyle/>
          <a:p>
            <a:pPr algn="just">
              <a:lnSpc>
                <a:spcPct val="105000"/>
              </a:lnSpc>
              <a:buClr>
                <a:srgbClr val="FF6600"/>
              </a:buClr>
              <a:buSzPct val="50000"/>
              <a:buFont typeface="Wingdings" panose="05000000000000000000" pitchFamily="2" charset="2"/>
              <a:buChar char="n"/>
            </a:pPr>
            <a:r>
              <a:rPr lang="zh-CN" altLang="en-US" b="1" dirty="0">
                <a:ea typeface="仿宋_GB2312" pitchFamily="49" charset="-122"/>
              </a:rPr>
              <a:t>在</a:t>
            </a:r>
            <a:r>
              <a:rPr lang="en-US" altLang="zh-CN" b="1" dirty="0">
                <a:ea typeface="仿宋_GB2312" pitchFamily="49" charset="-122"/>
              </a:rPr>
              <a:t>C++</a:t>
            </a:r>
            <a:r>
              <a:rPr lang="zh-CN" altLang="en-US" b="1" dirty="0">
                <a:ea typeface="仿宋_GB2312" pitchFamily="49" charset="-122"/>
              </a:rPr>
              <a:t>中有两种函数：</a:t>
            </a:r>
            <a:endParaRPr lang="zh-CN" altLang="en-US" b="1" dirty="0">
              <a:ea typeface="仿宋_GB2312" pitchFamily="49" charset="-122"/>
            </a:endParaRPr>
          </a:p>
          <a:p>
            <a:pPr algn="just">
              <a:lnSpc>
                <a:spcPct val="105000"/>
              </a:lnSpc>
              <a:buClr>
                <a:srgbClr val="FF6600"/>
              </a:buClr>
              <a:buSzPct val="50000"/>
              <a:buFont typeface="Wingdings" panose="05000000000000000000" pitchFamily="2" charset="2"/>
              <a:buNone/>
            </a:pPr>
            <a:r>
              <a:rPr lang="zh-CN" altLang="en-US" b="1" dirty="0">
                <a:ea typeface="仿宋_GB2312" pitchFamily="49" charset="-122"/>
              </a:rPr>
              <a:t>        </a:t>
            </a:r>
            <a:r>
              <a:rPr lang="zh-CN" altLang="en-US" b="1" dirty="0">
                <a:solidFill>
                  <a:srgbClr val="CC0000"/>
                </a:solidFill>
                <a:ea typeface="仿宋_GB2312" pitchFamily="49" charset="-122"/>
              </a:rPr>
              <a:t>常规函数</a:t>
            </a:r>
            <a:r>
              <a:rPr lang="zh-CN" altLang="en-US" b="1" dirty="0">
                <a:ea typeface="仿宋_GB2312" pitchFamily="49" charset="-122"/>
              </a:rPr>
              <a:t>和</a:t>
            </a:r>
            <a:r>
              <a:rPr lang="zh-CN" altLang="en-US" b="1" dirty="0">
                <a:solidFill>
                  <a:srgbClr val="CC0000"/>
                </a:solidFill>
                <a:ea typeface="仿宋_GB2312" pitchFamily="49" charset="-122"/>
              </a:rPr>
              <a:t>成员函数。</a:t>
            </a:r>
            <a:endParaRPr lang="zh-CN" altLang="en-US" b="1" dirty="0">
              <a:ea typeface="仿宋_GB2312" pitchFamily="49" charset="-122"/>
            </a:endParaRPr>
          </a:p>
          <a:p>
            <a:pPr algn="just">
              <a:lnSpc>
                <a:spcPct val="105000"/>
              </a:lnSpc>
              <a:buClr>
                <a:srgbClr val="FF6600"/>
              </a:buClr>
              <a:buSzPct val="50000"/>
              <a:buFont typeface="Wingdings" panose="05000000000000000000" pitchFamily="2" charset="2"/>
              <a:buChar char="n"/>
            </a:pPr>
            <a:r>
              <a:rPr lang="zh-CN" altLang="en-US" b="1" dirty="0">
                <a:ea typeface="仿宋_GB2312" pitchFamily="49" charset="-122"/>
              </a:rPr>
              <a:t>不论哪种函数</a:t>
            </a:r>
            <a:r>
              <a:rPr lang="en-US" altLang="zh-CN" b="1" dirty="0">
                <a:ea typeface="仿宋_GB2312" pitchFamily="49" charset="-122"/>
              </a:rPr>
              <a:t>, </a:t>
            </a:r>
            <a:r>
              <a:rPr lang="zh-CN" altLang="en-US" b="1" dirty="0">
                <a:ea typeface="仿宋_GB2312" pitchFamily="49" charset="-122"/>
              </a:rPr>
              <a:t>其定义都</a:t>
            </a:r>
            <a:r>
              <a:rPr lang="zh-CN" altLang="en-US" b="1" dirty="0" smtClean="0">
                <a:ea typeface="仿宋_GB2312" pitchFamily="49" charset="-122"/>
              </a:rPr>
              <a:t>包括</a:t>
            </a:r>
            <a:r>
              <a:rPr lang="en-US" altLang="zh-CN" b="1" dirty="0" smtClean="0">
                <a:ea typeface="仿宋_GB2312" pitchFamily="49" charset="-122"/>
              </a:rPr>
              <a:t>4</a:t>
            </a:r>
            <a:r>
              <a:rPr lang="zh-CN" altLang="en-US" b="1" dirty="0" smtClean="0">
                <a:ea typeface="仿宋_GB2312" pitchFamily="49" charset="-122"/>
              </a:rPr>
              <a:t>个</a:t>
            </a:r>
            <a:r>
              <a:rPr lang="zh-CN" altLang="en-US" b="1" dirty="0">
                <a:ea typeface="仿宋_GB2312" pitchFamily="49" charset="-122"/>
              </a:rPr>
              <a:t>部分</a:t>
            </a:r>
            <a:r>
              <a:rPr lang="en-US" altLang="zh-CN" b="1" dirty="0">
                <a:ea typeface="仿宋_GB2312" pitchFamily="49" charset="-122"/>
              </a:rPr>
              <a:t>: </a:t>
            </a:r>
            <a:r>
              <a:rPr lang="zh-CN" altLang="en-US" b="1" dirty="0">
                <a:solidFill>
                  <a:srgbClr val="CC0000"/>
                </a:solidFill>
                <a:ea typeface="仿宋_GB2312" pitchFamily="49" charset="-122"/>
              </a:rPr>
              <a:t>函数名</a:t>
            </a:r>
            <a:r>
              <a:rPr lang="zh-CN" altLang="en-US" b="1" dirty="0">
                <a:ea typeface="仿宋_GB2312" pitchFamily="49" charset="-122"/>
              </a:rPr>
              <a:t>、</a:t>
            </a:r>
            <a:r>
              <a:rPr lang="zh-CN" altLang="en-US" b="1" dirty="0">
                <a:solidFill>
                  <a:srgbClr val="CC0000"/>
                </a:solidFill>
                <a:ea typeface="仿宋_GB2312" pitchFamily="49" charset="-122"/>
              </a:rPr>
              <a:t>形式参数表</a:t>
            </a:r>
            <a:r>
              <a:rPr lang="zh-CN" altLang="en-US" b="1" dirty="0">
                <a:ea typeface="仿宋_GB2312" pitchFamily="49" charset="-122"/>
              </a:rPr>
              <a:t>、</a:t>
            </a:r>
            <a:r>
              <a:rPr lang="zh-CN" altLang="en-US" b="1" dirty="0">
                <a:solidFill>
                  <a:srgbClr val="CC0000"/>
                </a:solidFill>
                <a:ea typeface="仿宋_GB2312" pitchFamily="49" charset="-122"/>
              </a:rPr>
              <a:t>返回类型</a:t>
            </a:r>
            <a:r>
              <a:rPr lang="zh-CN" altLang="en-US" b="1" dirty="0">
                <a:ea typeface="仿宋_GB2312" pitchFamily="49" charset="-122"/>
              </a:rPr>
              <a:t>和</a:t>
            </a:r>
            <a:r>
              <a:rPr lang="zh-CN" altLang="en-US" b="1" dirty="0">
                <a:solidFill>
                  <a:srgbClr val="CC0000"/>
                </a:solidFill>
                <a:ea typeface="仿宋_GB2312" pitchFamily="49" charset="-122"/>
              </a:rPr>
              <a:t>函数体</a:t>
            </a:r>
            <a:r>
              <a:rPr lang="zh-CN" altLang="en-US" b="1" dirty="0">
                <a:ea typeface="仿宋_GB2312" pitchFamily="49" charset="-122"/>
              </a:rPr>
              <a:t>。</a:t>
            </a:r>
            <a:endParaRPr lang="zh-CN" altLang="en-US" b="1" dirty="0">
              <a:ea typeface="仿宋_GB2312" pitchFamily="49" charset="-122"/>
            </a:endParaRPr>
          </a:p>
          <a:p>
            <a:pPr algn="just">
              <a:lnSpc>
                <a:spcPct val="105000"/>
              </a:lnSpc>
              <a:buClr>
                <a:srgbClr val="FF6600"/>
              </a:buClr>
              <a:buSzPct val="50000"/>
              <a:buFont typeface="Wingdings" panose="05000000000000000000" pitchFamily="2" charset="2"/>
              <a:buChar char="n"/>
            </a:pPr>
            <a:r>
              <a:rPr lang="zh-CN" altLang="en-US" b="1" dirty="0">
                <a:ea typeface="仿宋_GB2312" pitchFamily="49" charset="-122"/>
              </a:rPr>
              <a:t>函数的使用者通过函数名来调用该函数；调用时把实际参数传送给形式参数表作为数据的输入；通过函数体中的处理程序实现该函数的功能；最后得到返回值作为输出。</a:t>
            </a:r>
            <a:endParaRPr lang="zh-CN" altLang="en-US" dirty="0"/>
          </a:p>
        </p:txBody>
      </p:sp>
      <p:sp>
        <p:nvSpPr>
          <p:cNvPr id="4" name="灯片编号占位符 3"/>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9043" name="Rectangle 3"/>
          <p:cNvSpPr>
            <a:spLocks noGrp="1" noChangeArrowheads="1"/>
          </p:cNvSpPr>
          <p:nvPr>
            <p:ph type="body" idx="1"/>
          </p:nvPr>
        </p:nvSpPr>
        <p:spPr>
          <a:xfrm>
            <a:off x="533400" y="457200"/>
            <a:ext cx="8229600" cy="4114800"/>
          </a:xfrm>
        </p:spPr>
        <p:txBody>
          <a:bodyPr/>
          <a:lstStyle/>
          <a:p>
            <a:pPr algn="just">
              <a:spcBef>
                <a:spcPct val="10000"/>
              </a:spcBef>
              <a:buClr>
                <a:srgbClr val="FF6600"/>
              </a:buClr>
              <a:buSzPct val="50000"/>
              <a:buFont typeface="Wingdings" panose="05000000000000000000" pitchFamily="2" charset="2"/>
              <a:buChar char="n"/>
            </a:pPr>
            <a:r>
              <a:rPr lang="zh-CN" altLang="en-US" b="1" dirty="0">
                <a:ea typeface="仿宋_GB2312" pitchFamily="49" charset="-122"/>
              </a:rPr>
              <a:t>下面给出一个函数的例子。</a:t>
            </a:r>
            <a:r>
              <a:rPr lang="en-US" altLang="zh-CN" b="1" dirty="0">
                <a:solidFill>
                  <a:srgbClr val="CC0000"/>
                </a:solidFill>
                <a:ea typeface="仿宋_GB2312" pitchFamily="49" charset="-122"/>
              </a:rPr>
              <a:t>max</a:t>
            </a:r>
            <a:r>
              <a:rPr lang="zh-CN" altLang="en-US" b="1" dirty="0">
                <a:ea typeface="仿宋_GB2312" pitchFamily="49" charset="-122"/>
              </a:rPr>
              <a:t>是函数</a:t>
            </a:r>
            <a:r>
              <a:rPr lang="zh-CN" altLang="en-US" b="1" dirty="0" smtClean="0">
                <a:ea typeface="仿宋_GB2312" pitchFamily="49" charset="-122"/>
              </a:rPr>
              <a:t>名，</a:t>
            </a:r>
            <a:r>
              <a:rPr lang="en-US" altLang="zh-CN" b="1" dirty="0" err="1" smtClean="0">
                <a:solidFill>
                  <a:srgbClr val="CC0000"/>
                </a:solidFill>
                <a:ea typeface="仿宋_GB2312" pitchFamily="49" charset="-122"/>
              </a:rPr>
              <a:t>int</a:t>
            </a:r>
            <a:r>
              <a:rPr lang="en-US" altLang="zh-CN" b="1" dirty="0" smtClean="0">
                <a:solidFill>
                  <a:srgbClr val="CC0000"/>
                </a:solidFill>
                <a:ea typeface="仿宋_GB2312" pitchFamily="49" charset="-122"/>
              </a:rPr>
              <a:t> </a:t>
            </a:r>
            <a:r>
              <a:rPr lang="en-US" altLang="zh-CN" dirty="0" smtClean="0">
                <a:solidFill>
                  <a:srgbClr val="CC0000"/>
                </a:solidFill>
                <a:ea typeface="仿宋_GB2312" pitchFamily="49" charset="-122"/>
              </a:rPr>
              <a:t>a</a:t>
            </a:r>
            <a:r>
              <a:rPr lang="zh-CN" altLang="en-US" b="1" dirty="0" smtClean="0">
                <a:ea typeface="仿宋_GB2312" pitchFamily="49" charset="-122"/>
              </a:rPr>
              <a:t>和</a:t>
            </a:r>
            <a:r>
              <a:rPr lang="en-US" altLang="zh-CN" b="1" dirty="0" err="1" smtClean="0">
                <a:solidFill>
                  <a:srgbClr val="CC0000"/>
                </a:solidFill>
                <a:ea typeface="仿宋_GB2312" pitchFamily="49" charset="-122"/>
              </a:rPr>
              <a:t>int</a:t>
            </a:r>
            <a:r>
              <a:rPr lang="en-US" altLang="zh-CN" b="1" dirty="0" smtClean="0">
                <a:solidFill>
                  <a:srgbClr val="CC0000"/>
                </a:solidFill>
                <a:ea typeface="仿宋_GB2312" pitchFamily="49" charset="-122"/>
              </a:rPr>
              <a:t> </a:t>
            </a:r>
            <a:r>
              <a:rPr lang="en-US" altLang="zh-CN" dirty="0" smtClean="0">
                <a:solidFill>
                  <a:srgbClr val="CC0000"/>
                </a:solidFill>
                <a:ea typeface="仿宋_GB2312" pitchFamily="49" charset="-122"/>
              </a:rPr>
              <a:t>b</a:t>
            </a:r>
            <a:r>
              <a:rPr lang="zh-CN" altLang="en-US" b="1" dirty="0" smtClean="0">
                <a:ea typeface="仿宋_GB2312" pitchFamily="49" charset="-122"/>
              </a:rPr>
              <a:t>是</a:t>
            </a:r>
            <a:r>
              <a:rPr lang="zh-CN" altLang="en-US" b="1" dirty="0">
                <a:ea typeface="仿宋_GB2312" pitchFamily="49" charset="-122"/>
              </a:rPr>
              <a:t>形式参数</a:t>
            </a:r>
            <a:r>
              <a:rPr lang="zh-CN" altLang="en-US" b="1" dirty="0" smtClean="0">
                <a:ea typeface="仿宋_GB2312" pitchFamily="49" charset="-122"/>
              </a:rPr>
              <a:t>表，函数</a:t>
            </a:r>
            <a:r>
              <a:rPr lang="zh-CN" altLang="en-US" b="1" dirty="0">
                <a:ea typeface="仿宋_GB2312" pitchFamily="49" charset="-122"/>
              </a:rPr>
              <a:t>名前面的</a:t>
            </a:r>
            <a:r>
              <a:rPr lang="en-US" altLang="zh-CN" b="1" dirty="0" err="1" smtClean="0">
                <a:solidFill>
                  <a:srgbClr val="CC0000"/>
                </a:solidFill>
                <a:ea typeface="仿宋_GB2312" pitchFamily="49" charset="-122"/>
              </a:rPr>
              <a:t>int</a:t>
            </a:r>
            <a:r>
              <a:rPr lang="zh-CN" altLang="en-US" b="1" dirty="0" smtClean="0">
                <a:ea typeface="仿宋_GB2312" pitchFamily="49" charset="-122"/>
              </a:rPr>
              <a:t>是</a:t>
            </a:r>
            <a:r>
              <a:rPr lang="zh-CN" altLang="en-US" b="1" dirty="0">
                <a:ea typeface="仿宋_GB2312" pitchFamily="49" charset="-122"/>
              </a:rPr>
              <a:t>返回</a:t>
            </a:r>
            <a:r>
              <a:rPr lang="zh-CN" altLang="en-US" b="1" dirty="0" smtClean="0">
                <a:ea typeface="仿宋_GB2312" pitchFamily="49" charset="-122"/>
              </a:rPr>
              <a:t>类型，在</a:t>
            </a:r>
            <a:r>
              <a:rPr lang="zh-CN" altLang="en-US" b="1" dirty="0">
                <a:ea typeface="仿宋_GB2312" pitchFamily="49" charset="-122"/>
              </a:rPr>
              <a:t>花括号内括起来的是函数</a:t>
            </a:r>
            <a:r>
              <a:rPr lang="zh-CN" altLang="en-US" b="1" dirty="0" smtClean="0">
                <a:ea typeface="仿宋_GB2312" pitchFamily="49" charset="-122"/>
              </a:rPr>
              <a:t>体，它</a:t>
            </a:r>
            <a:r>
              <a:rPr lang="zh-CN" altLang="en-US" b="1" dirty="0">
                <a:ea typeface="仿宋_GB2312" pitchFamily="49" charset="-122"/>
              </a:rPr>
              <a:t>给出了函数操作的实现。</a:t>
            </a:r>
            <a:endParaRPr lang="zh-CN" altLang="en-US" b="1" dirty="0">
              <a:ea typeface="仿宋_GB2312" pitchFamily="49" charset="-122"/>
            </a:endParaRPr>
          </a:p>
          <a:p>
            <a:pPr lvl="1" algn="just">
              <a:spcBef>
                <a:spcPct val="10000"/>
              </a:spcBef>
              <a:buFontTx/>
              <a:buNone/>
            </a:pPr>
            <a:r>
              <a:rPr lang="zh-CN" altLang="en-US" sz="3200" b="1" dirty="0"/>
              <a:t> </a:t>
            </a:r>
            <a:r>
              <a:rPr lang="en-US" altLang="zh-CN" sz="3200" b="1" dirty="0" err="1">
                <a:solidFill>
                  <a:schemeClr val="tx2"/>
                </a:solidFill>
              </a:rPr>
              <a:t>int</a:t>
            </a:r>
            <a:r>
              <a:rPr lang="en-US" altLang="zh-CN" sz="3200" b="1" dirty="0">
                <a:solidFill>
                  <a:schemeClr val="tx2"/>
                </a:solidFill>
              </a:rPr>
              <a:t> </a:t>
            </a:r>
            <a:r>
              <a:rPr lang="en-US" altLang="zh-CN" sz="3200" dirty="0" smtClean="0">
                <a:solidFill>
                  <a:schemeClr val="tx2"/>
                </a:solidFill>
              </a:rPr>
              <a:t>max</a:t>
            </a:r>
            <a:r>
              <a:rPr lang="en-US" altLang="zh-CN" sz="3200" b="1" dirty="0" smtClean="0">
                <a:solidFill>
                  <a:schemeClr val="tx2"/>
                </a:solidFill>
              </a:rPr>
              <a:t>(</a:t>
            </a:r>
            <a:r>
              <a:rPr lang="en-US" altLang="zh-CN" sz="3200" b="1" dirty="0" err="1" smtClean="0">
                <a:solidFill>
                  <a:schemeClr val="tx2"/>
                </a:solidFill>
              </a:rPr>
              <a:t>int</a:t>
            </a:r>
            <a:r>
              <a:rPr lang="en-US" altLang="zh-CN" sz="3200" dirty="0" smtClean="0">
                <a:solidFill>
                  <a:schemeClr val="tx2"/>
                </a:solidFill>
              </a:rPr>
              <a:t> </a:t>
            </a:r>
            <a:r>
              <a:rPr lang="en-US" altLang="zh-CN" sz="3200" dirty="0">
                <a:solidFill>
                  <a:schemeClr val="tx2"/>
                </a:solidFill>
              </a:rPr>
              <a:t>a</a:t>
            </a:r>
            <a:r>
              <a:rPr lang="en-US" altLang="zh-CN" sz="3200" b="1" dirty="0">
                <a:solidFill>
                  <a:schemeClr val="tx2"/>
                </a:solidFill>
              </a:rPr>
              <a:t>, </a:t>
            </a:r>
            <a:r>
              <a:rPr lang="en-US" altLang="zh-CN" sz="3200" b="1" dirty="0" err="1">
                <a:solidFill>
                  <a:schemeClr val="tx2"/>
                </a:solidFill>
              </a:rPr>
              <a:t>int</a:t>
            </a:r>
            <a:r>
              <a:rPr lang="en-US" altLang="zh-CN" sz="3200" dirty="0">
                <a:solidFill>
                  <a:schemeClr val="tx2"/>
                </a:solidFill>
              </a:rPr>
              <a:t> </a:t>
            </a:r>
            <a:r>
              <a:rPr lang="en-US" altLang="zh-CN" sz="3200" dirty="0" smtClean="0">
                <a:solidFill>
                  <a:schemeClr val="tx2"/>
                </a:solidFill>
              </a:rPr>
              <a:t>b</a:t>
            </a:r>
            <a:r>
              <a:rPr lang="en-US" altLang="zh-CN" sz="3200" b="1" dirty="0" smtClean="0">
                <a:solidFill>
                  <a:schemeClr val="tx2"/>
                </a:solidFill>
              </a:rPr>
              <a:t>)</a:t>
            </a:r>
            <a:r>
              <a:rPr lang="en-US" altLang="zh-CN" sz="3200" dirty="0" smtClean="0">
                <a:solidFill>
                  <a:schemeClr val="tx2"/>
                </a:solidFill>
              </a:rPr>
              <a:t> </a:t>
            </a:r>
            <a:r>
              <a:rPr lang="en-US" altLang="zh-CN" sz="3200" b="1" dirty="0">
                <a:solidFill>
                  <a:schemeClr val="tx2"/>
                </a:solidFill>
              </a:rPr>
              <a:t>{</a:t>
            </a:r>
            <a:endParaRPr lang="en-US" altLang="zh-CN" sz="3200" b="1" dirty="0">
              <a:solidFill>
                <a:schemeClr val="tx2"/>
              </a:solidFill>
            </a:endParaRPr>
          </a:p>
          <a:p>
            <a:pPr lvl="1" algn="just">
              <a:spcBef>
                <a:spcPct val="10000"/>
              </a:spcBef>
              <a:buFontTx/>
              <a:buNone/>
            </a:pPr>
            <a:r>
              <a:rPr lang="zh-CN" altLang="en-US" sz="3200" b="1" dirty="0" smtClean="0">
                <a:solidFill>
                  <a:srgbClr val="009900"/>
                </a:solidFill>
              </a:rPr>
              <a:t> </a:t>
            </a:r>
            <a:r>
              <a:rPr lang="en-US" altLang="zh-CN" sz="3200" b="1" dirty="0" smtClean="0">
                <a:solidFill>
                  <a:srgbClr val="009900"/>
                </a:solidFill>
              </a:rPr>
              <a:t>//</a:t>
            </a:r>
            <a:r>
              <a:rPr lang="zh-CN" altLang="en-US" sz="3200" dirty="0">
                <a:solidFill>
                  <a:srgbClr val="009900"/>
                </a:solidFill>
                <a:ea typeface="隶书" panose="02010509060101010101" charset="-122"/>
              </a:rPr>
              <a:t>函数</a:t>
            </a:r>
            <a:r>
              <a:rPr lang="zh-CN" altLang="en-US" sz="3200" dirty="0" smtClean="0">
                <a:solidFill>
                  <a:srgbClr val="009900"/>
                </a:solidFill>
                <a:ea typeface="隶书" panose="02010509060101010101" charset="-122"/>
              </a:rPr>
              <a:t>返回</a:t>
            </a:r>
            <a:r>
              <a:rPr lang="en-US" altLang="zh-CN" sz="3200" b="1" dirty="0" smtClean="0">
                <a:solidFill>
                  <a:srgbClr val="CC0000"/>
                </a:solidFill>
                <a:ea typeface="隶书" panose="02010509060101010101" charset="-122"/>
              </a:rPr>
              <a:t>a</a:t>
            </a:r>
            <a:r>
              <a:rPr lang="zh-CN" altLang="en-US" sz="3200" dirty="0" smtClean="0">
                <a:solidFill>
                  <a:srgbClr val="009900"/>
                </a:solidFill>
                <a:ea typeface="隶书" panose="02010509060101010101" charset="-122"/>
              </a:rPr>
              <a:t>与</a:t>
            </a:r>
            <a:r>
              <a:rPr lang="en-US" altLang="zh-CN" sz="3200" b="1" dirty="0" smtClean="0">
                <a:solidFill>
                  <a:srgbClr val="CC0000"/>
                </a:solidFill>
                <a:ea typeface="隶书" panose="02010509060101010101" charset="-122"/>
              </a:rPr>
              <a:t>b</a:t>
            </a:r>
            <a:r>
              <a:rPr lang="zh-CN" altLang="en-US" sz="3200" dirty="0" smtClean="0">
                <a:solidFill>
                  <a:srgbClr val="009900"/>
                </a:solidFill>
                <a:ea typeface="隶书" panose="02010509060101010101" charset="-122"/>
              </a:rPr>
              <a:t>中</a:t>
            </a:r>
            <a:r>
              <a:rPr lang="zh-CN" altLang="en-US" sz="3200" dirty="0">
                <a:solidFill>
                  <a:srgbClr val="009900"/>
                </a:solidFill>
                <a:ea typeface="隶书" panose="02010509060101010101" charset="-122"/>
              </a:rPr>
              <a:t>的大值</a:t>
            </a:r>
            <a:endParaRPr lang="zh-CN" altLang="en-US" sz="3200" dirty="0">
              <a:solidFill>
                <a:srgbClr val="009900"/>
              </a:solidFill>
            </a:endParaRPr>
          </a:p>
          <a:p>
            <a:pPr lvl="1" algn="just">
              <a:spcBef>
                <a:spcPct val="10000"/>
              </a:spcBef>
              <a:buFontTx/>
              <a:buNone/>
            </a:pPr>
            <a:r>
              <a:rPr lang="zh-CN" altLang="en-US" sz="3200" b="1" dirty="0">
                <a:solidFill>
                  <a:schemeClr val="tx2"/>
                </a:solidFill>
              </a:rPr>
              <a:t>    </a:t>
            </a:r>
            <a:r>
              <a:rPr lang="en-US" altLang="zh-CN" sz="3200" b="1" dirty="0">
                <a:solidFill>
                  <a:schemeClr val="tx2"/>
                </a:solidFill>
              </a:rPr>
              <a:t>if (</a:t>
            </a:r>
            <a:r>
              <a:rPr lang="en-US" altLang="zh-CN" sz="3200" dirty="0" smtClean="0">
                <a:solidFill>
                  <a:schemeClr val="tx2"/>
                </a:solidFill>
              </a:rPr>
              <a:t>a</a:t>
            </a:r>
            <a:r>
              <a:rPr lang="en-US" altLang="zh-CN" sz="3200" b="1" dirty="0" smtClean="0">
                <a:solidFill>
                  <a:schemeClr val="tx2"/>
                </a:solidFill>
              </a:rPr>
              <a:t>&gt;</a:t>
            </a:r>
            <a:r>
              <a:rPr lang="en-US" altLang="zh-CN" sz="3200" dirty="0" smtClean="0">
                <a:solidFill>
                  <a:schemeClr val="tx2"/>
                </a:solidFill>
              </a:rPr>
              <a:t>b</a:t>
            </a:r>
            <a:r>
              <a:rPr lang="en-US" altLang="zh-CN" sz="3200" b="1" dirty="0">
                <a:solidFill>
                  <a:schemeClr val="tx2"/>
                </a:solidFill>
              </a:rPr>
              <a:t>) </a:t>
            </a:r>
            <a:r>
              <a:rPr lang="en-US" altLang="zh-CN" sz="3200" b="1" dirty="0" smtClean="0">
                <a:solidFill>
                  <a:schemeClr val="tx2"/>
                </a:solidFill>
              </a:rPr>
              <a:t> return</a:t>
            </a:r>
            <a:r>
              <a:rPr lang="en-US" altLang="zh-CN" sz="3200" dirty="0" smtClean="0">
                <a:solidFill>
                  <a:schemeClr val="tx2"/>
                </a:solidFill>
              </a:rPr>
              <a:t> </a:t>
            </a:r>
            <a:r>
              <a:rPr lang="en-US" altLang="zh-CN" sz="3200" dirty="0">
                <a:solidFill>
                  <a:schemeClr val="tx2"/>
                </a:solidFill>
              </a:rPr>
              <a:t>a</a:t>
            </a:r>
            <a:r>
              <a:rPr lang="en-US" altLang="zh-CN" sz="3200" b="1" dirty="0">
                <a:solidFill>
                  <a:schemeClr val="tx2"/>
                </a:solidFill>
              </a:rPr>
              <a:t>;</a:t>
            </a:r>
            <a:endParaRPr lang="en-US" altLang="zh-CN" sz="3200" dirty="0">
              <a:solidFill>
                <a:schemeClr val="tx2"/>
              </a:solidFill>
            </a:endParaRPr>
          </a:p>
          <a:p>
            <a:pPr lvl="1" algn="just">
              <a:spcBef>
                <a:spcPct val="10000"/>
              </a:spcBef>
              <a:buFontTx/>
              <a:buNone/>
            </a:pPr>
            <a:r>
              <a:rPr lang="en-US" altLang="zh-CN" sz="3200" dirty="0">
                <a:solidFill>
                  <a:schemeClr val="tx2"/>
                </a:solidFill>
              </a:rPr>
              <a:t>   </a:t>
            </a:r>
            <a:r>
              <a:rPr lang="en-US" altLang="zh-CN" sz="3200" b="1" dirty="0">
                <a:solidFill>
                  <a:schemeClr val="tx2"/>
                </a:solidFill>
              </a:rPr>
              <a:t> else return</a:t>
            </a:r>
            <a:r>
              <a:rPr lang="en-US" altLang="zh-CN" sz="3200" dirty="0">
                <a:solidFill>
                  <a:schemeClr val="tx2"/>
                </a:solidFill>
              </a:rPr>
              <a:t> b</a:t>
            </a:r>
            <a:r>
              <a:rPr lang="en-US" altLang="zh-CN" sz="3200" b="1" dirty="0">
                <a:solidFill>
                  <a:schemeClr val="tx2"/>
                </a:solidFill>
              </a:rPr>
              <a:t>;</a:t>
            </a:r>
            <a:endParaRPr lang="en-US" altLang="zh-CN" sz="3200" dirty="0">
              <a:solidFill>
                <a:schemeClr val="tx2"/>
              </a:solidFill>
            </a:endParaRPr>
          </a:p>
          <a:p>
            <a:pPr lvl="1" algn="just">
              <a:spcBef>
                <a:spcPct val="10000"/>
              </a:spcBef>
              <a:buFontTx/>
              <a:buNone/>
            </a:pPr>
            <a:r>
              <a:rPr lang="en-US" altLang="zh-CN" sz="3200" b="1" dirty="0">
                <a:solidFill>
                  <a:schemeClr val="tx2"/>
                </a:solidFill>
              </a:rPr>
              <a:t>}</a:t>
            </a:r>
            <a:endParaRPr lang="en-US" altLang="zh-CN" sz="3200" b="1" dirty="0">
              <a:solidFill>
                <a:schemeClr val="tx2"/>
              </a:solidFill>
            </a:endParaRPr>
          </a:p>
          <a:p>
            <a:pPr algn="just">
              <a:spcBef>
                <a:spcPct val="10000"/>
              </a:spcBef>
              <a:buClr>
                <a:srgbClr val="FF6600"/>
              </a:buClr>
              <a:buSzPct val="50000"/>
              <a:buFont typeface="Wingdings" panose="05000000000000000000" pitchFamily="2" charset="2"/>
              <a:buChar char="n"/>
            </a:pPr>
            <a:r>
              <a:rPr lang="zh-CN" altLang="en-US" b="1" dirty="0">
                <a:ea typeface="仿宋_GB2312" pitchFamily="49" charset="-122"/>
              </a:rPr>
              <a:t>在</a:t>
            </a:r>
            <a:r>
              <a:rPr lang="en-US" altLang="zh-CN" b="1" dirty="0">
                <a:ea typeface="仿宋_GB2312" pitchFamily="49" charset="-122"/>
              </a:rPr>
              <a:t>C++</a:t>
            </a:r>
            <a:r>
              <a:rPr lang="zh-CN" altLang="en-US" b="1" dirty="0">
                <a:ea typeface="仿宋_GB2312" pitchFamily="49" charset="-122"/>
              </a:rPr>
              <a:t>中所有函数都有一个返回值，或者返回计算结果，或者返回执行状态。</a:t>
            </a:r>
            <a:endParaRPr lang="zh-CN" altLang="en-US" sz="3600" b="1" dirty="0">
              <a:ea typeface="仿宋_GB2312" pitchFamily="49" charset="-122"/>
            </a:endParaRPr>
          </a:p>
        </p:txBody>
      </p:sp>
      <p:sp>
        <p:nvSpPr>
          <p:cNvPr id="3" name="灯片编号占位符 2"/>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9283" name="Rectangle 1027"/>
          <p:cNvSpPr>
            <a:spLocks noGrp="1" noChangeArrowheads="1"/>
          </p:cNvSpPr>
          <p:nvPr>
            <p:ph type="body" idx="1"/>
          </p:nvPr>
        </p:nvSpPr>
        <p:spPr>
          <a:xfrm>
            <a:off x="539552" y="620688"/>
            <a:ext cx="8229600" cy="4114800"/>
          </a:xfrm>
        </p:spPr>
        <p:txBody>
          <a:bodyPr/>
          <a:lstStyle/>
          <a:p>
            <a:pPr algn="just">
              <a:spcBef>
                <a:spcPct val="10000"/>
              </a:spcBef>
              <a:buClr>
                <a:srgbClr val="FF6600"/>
              </a:buClr>
              <a:buSzPct val="50000"/>
              <a:buFont typeface="Wingdings" panose="05000000000000000000" pitchFamily="2" charset="2"/>
              <a:buChar char="n"/>
            </a:pPr>
            <a:r>
              <a:rPr lang="zh-CN" altLang="en-US" b="1" dirty="0">
                <a:ea typeface="仿宋_GB2312" pitchFamily="49" charset="-122"/>
              </a:rPr>
              <a:t>如果函数不需要返回</a:t>
            </a:r>
            <a:r>
              <a:rPr lang="zh-CN" altLang="en-US" b="1" dirty="0" smtClean="0">
                <a:ea typeface="仿宋_GB2312" pitchFamily="49" charset="-122"/>
              </a:rPr>
              <a:t>值，可使用</a:t>
            </a:r>
            <a:r>
              <a:rPr lang="en-US" altLang="zh-CN" b="1" dirty="0" smtClean="0">
                <a:solidFill>
                  <a:srgbClr val="CC0000"/>
                </a:solidFill>
                <a:ea typeface="仿宋_GB2312" pitchFamily="49" charset="-122"/>
              </a:rPr>
              <a:t>void</a:t>
            </a:r>
            <a:r>
              <a:rPr lang="zh-CN" altLang="en-US" b="1" dirty="0" smtClean="0">
                <a:ea typeface="仿宋_GB2312" pitchFamily="49" charset="-122"/>
              </a:rPr>
              <a:t>来</a:t>
            </a:r>
            <a:r>
              <a:rPr lang="zh-CN" altLang="en-US" b="1" dirty="0">
                <a:ea typeface="仿宋_GB2312" pitchFamily="49" charset="-122"/>
              </a:rPr>
              <a:t>表示它的返回类型。函数的返回值通过函数体中</a:t>
            </a:r>
            <a:r>
              <a:rPr lang="zh-CN" altLang="en-US" b="1" dirty="0" smtClean="0">
                <a:ea typeface="仿宋_GB2312" pitchFamily="49" charset="-122"/>
              </a:rPr>
              <a:t>的</a:t>
            </a:r>
            <a:r>
              <a:rPr lang="en-US" altLang="zh-CN" b="1" dirty="0" smtClean="0">
                <a:solidFill>
                  <a:srgbClr val="CC0000"/>
                </a:solidFill>
                <a:ea typeface="仿宋_GB2312" pitchFamily="49" charset="-122"/>
              </a:rPr>
              <a:t>return</a:t>
            </a:r>
            <a:r>
              <a:rPr lang="zh-CN" altLang="en-US" b="1" dirty="0" smtClean="0">
                <a:ea typeface="仿宋_GB2312" pitchFamily="49" charset="-122"/>
              </a:rPr>
              <a:t>语句</a:t>
            </a:r>
            <a:r>
              <a:rPr lang="zh-CN" altLang="en-US" b="1" dirty="0">
                <a:ea typeface="仿宋_GB2312" pitchFamily="49" charset="-122"/>
              </a:rPr>
              <a:t>返回。</a:t>
            </a:r>
            <a:endParaRPr lang="zh-CN" altLang="en-US" b="1" dirty="0">
              <a:ea typeface="仿宋_GB2312" pitchFamily="49" charset="-122"/>
            </a:endParaRPr>
          </a:p>
          <a:p>
            <a:pPr algn="just">
              <a:spcBef>
                <a:spcPct val="10000"/>
              </a:spcBef>
              <a:buClr>
                <a:srgbClr val="FF6600"/>
              </a:buClr>
              <a:buSzPct val="50000"/>
              <a:buFont typeface="Wingdings" panose="05000000000000000000" pitchFamily="2" charset="2"/>
              <a:buChar char="n"/>
            </a:pPr>
            <a:r>
              <a:rPr lang="en-US" altLang="zh-CN" b="1" dirty="0" smtClean="0">
                <a:solidFill>
                  <a:srgbClr val="CC0000"/>
                </a:solidFill>
                <a:ea typeface="仿宋_GB2312" pitchFamily="49" charset="-122"/>
              </a:rPr>
              <a:t>return</a:t>
            </a:r>
            <a:r>
              <a:rPr lang="zh-CN" altLang="en-US" b="1" dirty="0" smtClean="0">
                <a:ea typeface="仿宋_GB2312" pitchFamily="49" charset="-122"/>
              </a:rPr>
              <a:t>的</a:t>
            </a:r>
            <a:r>
              <a:rPr lang="zh-CN" altLang="en-US" b="1" dirty="0">
                <a:ea typeface="仿宋_GB2312" pitchFamily="49" charset="-122"/>
              </a:rPr>
              <a:t>作用是返回一个</a:t>
            </a:r>
            <a:r>
              <a:rPr lang="zh-CN" altLang="en-US" b="1" dirty="0">
                <a:solidFill>
                  <a:srgbClr val="009900"/>
                </a:solidFill>
                <a:ea typeface="仿宋_GB2312" pitchFamily="49" charset="-122"/>
              </a:rPr>
              <a:t>与返回类型相同类型</a:t>
            </a:r>
            <a:r>
              <a:rPr lang="zh-CN" altLang="en-US" b="1" dirty="0">
                <a:ea typeface="仿宋_GB2312" pitchFamily="49" charset="-122"/>
              </a:rPr>
              <a:t>的值，并中止函数的执行。</a:t>
            </a:r>
            <a:endParaRPr lang="zh-CN" altLang="en-US" b="1" dirty="0">
              <a:ea typeface="仿宋_GB2312" pitchFamily="49" charset="-122"/>
            </a:endParaRPr>
          </a:p>
          <a:p>
            <a:pPr algn="just">
              <a:spcBef>
                <a:spcPct val="10000"/>
              </a:spcBef>
              <a:buClr>
                <a:srgbClr val="FF6600"/>
              </a:buClr>
              <a:buSzPct val="50000"/>
              <a:buFont typeface="Wingdings" panose="05000000000000000000" pitchFamily="2" charset="2"/>
              <a:buChar char="n"/>
            </a:pPr>
            <a:r>
              <a:rPr lang="zh-CN" altLang="en-US" b="1" dirty="0">
                <a:ea typeface="仿宋_GB2312" pitchFamily="49" charset="-122"/>
              </a:rPr>
              <a:t>函数返回时可以通过引用方式，参看下面</a:t>
            </a:r>
            <a:r>
              <a:rPr lang="zh-CN" altLang="en-US" b="1" dirty="0" smtClean="0">
                <a:ea typeface="仿宋_GB2312" pitchFamily="49" charset="-122"/>
              </a:rPr>
              <a:t>程序，此时</a:t>
            </a:r>
            <a:r>
              <a:rPr lang="zh-CN" altLang="en-US" b="1" dirty="0">
                <a:ea typeface="仿宋_GB2312" pitchFamily="49" charset="-122"/>
              </a:rPr>
              <a:t>在函数类型后面加上一 </a:t>
            </a:r>
            <a:r>
              <a:rPr lang="zh-CN" altLang="en-US" b="1" dirty="0" smtClean="0">
                <a:ea typeface="仿宋_GB2312" pitchFamily="49" charset="-122"/>
              </a:rPr>
              <a:t>个</a:t>
            </a:r>
            <a:r>
              <a:rPr lang="en-US" altLang="zh-CN" b="1" dirty="0" smtClean="0">
                <a:solidFill>
                  <a:srgbClr val="CC0000"/>
                </a:solidFill>
                <a:ea typeface="仿宋_GB2312" pitchFamily="49" charset="-122"/>
              </a:rPr>
              <a:t>“&amp;”</a:t>
            </a:r>
            <a:r>
              <a:rPr lang="zh-CN" altLang="en-US" b="1" dirty="0">
                <a:ea typeface="仿宋_GB2312" pitchFamily="49" charset="-122"/>
              </a:rPr>
              <a:t>。</a:t>
            </a:r>
            <a:endParaRPr lang="zh-CN" altLang="en-US" b="1" dirty="0">
              <a:ea typeface="仿宋_GB2312" pitchFamily="49" charset="-122"/>
            </a:endParaRPr>
          </a:p>
          <a:p>
            <a:pPr algn="just">
              <a:spcBef>
                <a:spcPct val="10000"/>
              </a:spcBef>
              <a:buClr>
                <a:srgbClr val="FF6600"/>
              </a:buClr>
              <a:buSzPct val="50000"/>
              <a:buFont typeface="Wingdings" panose="05000000000000000000" pitchFamily="2" charset="2"/>
              <a:buNone/>
            </a:pPr>
            <a:r>
              <a:rPr lang="zh-CN" altLang="en-US" sz="3600" b="1" dirty="0">
                <a:solidFill>
                  <a:schemeClr val="tx2"/>
                </a:solidFill>
                <a:ea typeface="仿宋_GB2312" pitchFamily="49" charset="-122"/>
              </a:rPr>
              <a:t>    </a:t>
            </a:r>
            <a:r>
              <a:rPr lang="en-US" altLang="zh-CN" sz="3600" b="1" dirty="0">
                <a:solidFill>
                  <a:schemeClr val="tx2"/>
                </a:solidFill>
                <a:ea typeface="仿宋_GB2312" pitchFamily="49" charset="-122"/>
              </a:rPr>
              <a:t>#include &lt;</a:t>
            </a:r>
            <a:r>
              <a:rPr lang="en-US" altLang="zh-CN" sz="3600" dirty="0" err="1">
                <a:solidFill>
                  <a:schemeClr val="tx2"/>
                </a:solidFill>
                <a:ea typeface="仿宋_GB2312" pitchFamily="49" charset="-122"/>
              </a:rPr>
              <a:t>iostream.h</a:t>
            </a:r>
            <a:r>
              <a:rPr lang="en-US" altLang="zh-CN" sz="3600" b="1" dirty="0">
                <a:solidFill>
                  <a:schemeClr val="tx2"/>
                </a:solidFill>
                <a:ea typeface="仿宋_GB2312" pitchFamily="49" charset="-122"/>
              </a:rPr>
              <a:t>&gt;</a:t>
            </a:r>
            <a:endParaRPr lang="en-US" altLang="zh-CN" sz="3600" b="1" dirty="0">
              <a:solidFill>
                <a:schemeClr val="tx2"/>
              </a:solidFill>
              <a:ea typeface="仿宋_GB2312" pitchFamily="49" charset="-122"/>
            </a:endParaRPr>
          </a:p>
          <a:p>
            <a:pPr lvl="1" algn="just">
              <a:spcBef>
                <a:spcPct val="10000"/>
              </a:spcBef>
              <a:buClr>
                <a:srgbClr val="FF6600"/>
              </a:buClr>
              <a:buSzPct val="50000"/>
              <a:buFont typeface="Wingdings" panose="05000000000000000000" pitchFamily="2" charset="2"/>
              <a:buNone/>
            </a:pPr>
            <a:r>
              <a:rPr lang="en-US" altLang="zh-CN" sz="3200" b="1" dirty="0" smtClean="0">
                <a:solidFill>
                  <a:schemeClr val="tx2"/>
                </a:solidFill>
                <a:ea typeface="仿宋_GB2312" pitchFamily="49" charset="-122"/>
              </a:rPr>
              <a:t>char &amp; </a:t>
            </a:r>
            <a:r>
              <a:rPr lang="en-US" altLang="zh-CN" sz="3200" dirty="0">
                <a:solidFill>
                  <a:schemeClr val="tx2"/>
                </a:solidFill>
                <a:ea typeface="仿宋_GB2312" pitchFamily="49" charset="-122"/>
              </a:rPr>
              <a:t>replace</a:t>
            </a:r>
            <a:r>
              <a:rPr lang="en-US" altLang="zh-CN" sz="3200" b="1" dirty="0">
                <a:solidFill>
                  <a:schemeClr val="tx2"/>
                </a:solidFill>
                <a:ea typeface="仿宋_GB2312" pitchFamily="49" charset="-122"/>
              </a:rPr>
              <a:t>(</a:t>
            </a:r>
            <a:r>
              <a:rPr lang="en-US" altLang="zh-CN" sz="3200" b="1" dirty="0" err="1">
                <a:solidFill>
                  <a:schemeClr val="tx2"/>
                </a:solidFill>
                <a:ea typeface="仿宋_GB2312" pitchFamily="49" charset="-122"/>
              </a:rPr>
              <a:t>int</a:t>
            </a:r>
            <a:r>
              <a:rPr lang="en-US" altLang="zh-CN" sz="3200" b="1" dirty="0">
                <a:solidFill>
                  <a:schemeClr val="tx2"/>
                </a:solidFill>
                <a:ea typeface="仿宋_GB2312" pitchFamily="49" charset="-122"/>
              </a:rPr>
              <a:t> </a:t>
            </a:r>
            <a:r>
              <a:rPr lang="en-US" altLang="zh-CN" sz="3200" dirty="0">
                <a:solidFill>
                  <a:schemeClr val="tx2"/>
                </a:solidFill>
                <a:ea typeface="仿宋_GB2312" pitchFamily="49" charset="-122"/>
              </a:rPr>
              <a:t>m</a:t>
            </a:r>
            <a:r>
              <a:rPr lang="en-US" altLang="zh-CN" sz="3200" b="1" dirty="0">
                <a:solidFill>
                  <a:schemeClr val="tx2"/>
                </a:solidFill>
                <a:ea typeface="仿宋_GB2312" pitchFamily="49" charset="-122"/>
              </a:rPr>
              <a:t>);</a:t>
            </a:r>
            <a:endParaRPr lang="en-US" altLang="zh-CN" sz="3200" b="1" dirty="0">
              <a:solidFill>
                <a:schemeClr val="tx2"/>
              </a:solidFill>
              <a:ea typeface="仿宋_GB2312" pitchFamily="49" charset="-122"/>
            </a:endParaRPr>
          </a:p>
          <a:p>
            <a:pPr lvl="1" algn="just">
              <a:spcBef>
                <a:spcPct val="10000"/>
              </a:spcBef>
              <a:buClr>
                <a:srgbClr val="FF6600"/>
              </a:buClr>
              <a:buSzPct val="50000"/>
              <a:buFont typeface="Wingdings" panose="05000000000000000000" pitchFamily="2" charset="2"/>
              <a:buNone/>
            </a:pPr>
            <a:r>
              <a:rPr lang="en-US" altLang="zh-CN" sz="3200" b="1" dirty="0">
                <a:solidFill>
                  <a:schemeClr val="tx2"/>
                </a:solidFill>
                <a:ea typeface="仿宋_GB2312" pitchFamily="49" charset="-122"/>
              </a:rPr>
              <a:t>char </a:t>
            </a:r>
            <a:r>
              <a:rPr lang="en-US" altLang="zh-CN" sz="3200" dirty="0">
                <a:solidFill>
                  <a:schemeClr val="tx2"/>
                </a:solidFill>
                <a:ea typeface="仿宋_GB2312" pitchFamily="49" charset="-122"/>
              </a:rPr>
              <a:t>s</a:t>
            </a:r>
            <a:r>
              <a:rPr lang="en-US" altLang="zh-CN" sz="3200" b="1" dirty="0">
                <a:solidFill>
                  <a:schemeClr val="tx2"/>
                </a:solidFill>
                <a:ea typeface="仿宋_GB2312" pitchFamily="49" charset="-122"/>
              </a:rPr>
              <a:t>[</a:t>
            </a:r>
            <a:r>
              <a:rPr lang="en-US" altLang="zh-CN" sz="3200" dirty="0">
                <a:solidFill>
                  <a:schemeClr val="tx2"/>
                </a:solidFill>
                <a:ea typeface="仿宋_GB2312" pitchFamily="49" charset="-122"/>
              </a:rPr>
              <a:t>80</a:t>
            </a:r>
            <a:r>
              <a:rPr lang="en-US" altLang="zh-CN" sz="3200" b="1" dirty="0" smtClean="0">
                <a:solidFill>
                  <a:schemeClr val="tx2"/>
                </a:solidFill>
                <a:ea typeface="仿宋_GB2312" pitchFamily="49" charset="-122"/>
              </a:rPr>
              <a:t>]=“</a:t>
            </a:r>
            <a:r>
              <a:rPr lang="en-US" altLang="zh-CN" sz="3200" dirty="0">
                <a:solidFill>
                  <a:schemeClr val="tx2"/>
                </a:solidFill>
                <a:ea typeface="仿宋_GB2312" pitchFamily="49" charset="-122"/>
              </a:rPr>
              <a:t>Hello There</a:t>
            </a:r>
            <a:r>
              <a:rPr lang="en-US" altLang="zh-CN" sz="3200" b="1" dirty="0">
                <a:solidFill>
                  <a:schemeClr val="tx2"/>
                </a:solidFill>
                <a:ea typeface="仿宋_GB2312" pitchFamily="49" charset="-122"/>
              </a:rPr>
              <a:t>”;</a:t>
            </a:r>
            <a:endParaRPr lang="en-US" altLang="zh-CN" sz="3200" b="1" dirty="0">
              <a:solidFill>
                <a:schemeClr val="tx2"/>
              </a:solidFill>
              <a:ea typeface="仿宋_GB2312" pitchFamily="49" charset="-122"/>
            </a:endParaRPr>
          </a:p>
          <a:p>
            <a:pPr algn="just">
              <a:buClr>
                <a:srgbClr val="FF6600"/>
              </a:buClr>
              <a:buSzPct val="50000"/>
              <a:buFont typeface="Wingdings" panose="05000000000000000000" pitchFamily="2" charset="2"/>
              <a:buChar char="n"/>
            </a:pPr>
            <a:endParaRPr lang="en-US" altLang="zh-CN" dirty="0"/>
          </a:p>
        </p:txBody>
      </p:sp>
      <p:sp>
        <p:nvSpPr>
          <p:cNvPr id="3" name="灯片编号占位符 2"/>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split orient="vert"/>
  </p:transition>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0067" name="Rectangle 3"/>
          <p:cNvSpPr>
            <a:spLocks noGrp="1" noChangeArrowheads="1"/>
          </p:cNvSpPr>
          <p:nvPr>
            <p:ph type="body" idx="1"/>
          </p:nvPr>
        </p:nvSpPr>
        <p:spPr>
          <a:xfrm>
            <a:off x="457200" y="381000"/>
            <a:ext cx="8382000" cy="6019800"/>
          </a:xfrm>
        </p:spPr>
        <p:txBody>
          <a:bodyPr/>
          <a:lstStyle/>
          <a:p>
            <a:pPr lvl="1" algn="just">
              <a:spcBef>
                <a:spcPct val="0"/>
              </a:spcBef>
              <a:buFontTx/>
              <a:buNone/>
            </a:pPr>
            <a:r>
              <a:rPr lang="en-US" altLang="zh-CN" sz="3200" b="1" dirty="0" smtClean="0">
                <a:solidFill>
                  <a:schemeClr val="tx2"/>
                </a:solidFill>
              </a:rPr>
              <a:t>main( </a:t>
            </a:r>
            <a:r>
              <a:rPr lang="en-US" altLang="zh-CN" sz="3200" b="1" dirty="0">
                <a:solidFill>
                  <a:schemeClr val="tx2"/>
                </a:solidFill>
              </a:rPr>
              <a:t>)</a:t>
            </a:r>
            <a:r>
              <a:rPr lang="en-US" altLang="zh-CN" sz="3200" dirty="0">
                <a:solidFill>
                  <a:schemeClr val="tx2"/>
                </a:solidFill>
              </a:rPr>
              <a:t> </a:t>
            </a:r>
            <a:r>
              <a:rPr lang="en-US" altLang="zh-CN" sz="3200" b="1" dirty="0">
                <a:solidFill>
                  <a:schemeClr val="tx2"/>
                </a:solidFill>
              </a:rPr>
              <a:t>{</a:t>
            </a:r>
            <a:r>
              <a:rPr lang="en-US" altLang="zh-CN" sz="3200" dirty="0">
                <a:solidFill>
                  <a:schemeClr val="tx2"/>
                </a:solidFill>
              </a:rPr>
              <a:t> </a:t>
            </a:r>
            <a:endParaRPr lang="en-US" altLang="zh-CN" sz="3200" dirty="0">
              <a:solidFill>
                <a:schemeClr val="tx2"/>
              </a:solidFill>
            </a:endParaRPr>
          </a:p>
          <a:p>
            <a:pPr lvl="1" algn="just">
              <a:spcBef>
                <a:spcPct val="0"/>
              </a:spcBef>
              <a:buFontTx/>
              <a:buNone/>
            </a:pPr>
            <a:r>
              <a:rPr lang="en-US" altLang="zh-CN" sz="3200" dirty="0">
                <a:solidFill>
                  <a:schemeClr val="tx2"/>
                </a:solidFill>
              </a:rPr>
              <a:t>   replace</a:t>
            </a:r>
            <a:r>
              <a:rPr lang="en-US" altLang="zh-CN" sz="3200" b="1" dirty="0">
                <a:solidFill>
                  <a:schemeClr val="tx2"/>
                </a:solidFill>
              </a:rPr>
              <a:t>(</a:t>
            </a:r>
            <a:r>
              <a:rPr lang="en-US" altLang="zh-CN" sz="3200" dirty="0">
                <a:solidFill>
                  <a:schemeClr val="tx2"/>
                </a:solidFill>
              </a:rPr>
              <a:t>5</a:t>
            </a:r>
            <a:r>
              <a:rPr lang="en-US" altLang="zh-CN" sz="3200" b="1" dirty="0" smtClean="0">
                <a:solidFill>
                  <a:schemeClr val="tx2"/>
                </a:solidFill>
              </a:rPr>
              <a:t>)=‘</a:t>
            </a:r>
            <a:r>
              <a:rPr lang="en-US" altLang="zh-CN" sz="3200" dirty="0">
                <a:solidFill>
                  <a:schemeClr val="tx2"/>
                </a:solidFill>
              </a:rPr>
              <a:t>x</a:t>
            </a:r>
            <a:r>
              <a:rPr lang="en-US" altLang="zh-CN" sz="3200" b="1" dirty="0">
                <a:solidFill>
                  <a:schemeClr val="tx2"/>
                </a:solidFill>
              </a:rPr>
              <a:t>’;  </a:t>
            </a:r>
            <a:r>
              <a:rPr lang="en-US" altLang="zh-CN" sz="3200" b="1" dirty="0" err="1" smtClean="0">
                <a:solidFill>
                  <a:schemeClr val="tx2"/>
                </a:solidFill>
              </a:rPr>
              <a:t>cout</a:t>
            </a:r>
            <a:r>
              <a:rPr lang="en-US" altLang="zh-CN" sz="3200" b="1" dirty="0" smtClean="0">
                <a:solidFill>
                  <a:schemeClr val="tx2"/>
                </a:solidFill>
              </a:rPr>
              <a:t>&lt;&lt;</a:t>
            </a:r>
            <a:r>
              <a:rPr lang="en-US" altLang="zh-CN" sz="3200" dirty="0" smtClean="0">
                <a:solidFill>
                  <a:schemeClr val="tx2"/>
                </a:solidFill>
              </a:rPr>
              <a:t>s</a:t>
            </a:r>
            <a:r>
              <a:rPr lang="en-US" altLang="zh-CN" sz="3200" b="1" dirty="0">
                <a:solidFill>
                  <a:schemeClr val="tx2"/>
                </a:solidFill>
              </a:rPr>
              <a:t>;  </a:t>
            </a:r>
            <a:endParaRPr lang="en-US" altLang="zh-CN" sz="3200" b="1" dirty="0">
              <a:solidFill>
                <a:schemeClr val="tx2"/>
              </a:solidFill>
            </a:endParaRPr>
          </a:p>
          <a:p>
            <a:pPr lvl="1" algn="just">
              <a:spcBef>
                <a:spcPct val="0"/>
              </a:spcBef>
              <a:buFontTx/>
              <a:buNone/>
            </a:pPr>
            <a:r>
              <a:rPr lang="en-US" altLang="zh-CN" sz="3200" b="1" dirty="0">
                <a:solidFill>
                  <a:schemeClr val="tx2"/>
                </a:solidFill>
              </a:rPr>
              <a:t>	</a:t>
            </a:r>
            <a:r>
              <a:rPr lang="en-US" altLang="zh-CN" sz="3200" b="1" dirty="0">
                <a:solidFill>
                  <a:srgbClr val="009900"/>
                </a:solidFill>
              </a:rPr>
              <a:t>//</a:t>
            </a:r>
            <a:r>
              <a:rPr lang="zh-CN" altLang="en-US" sz="3200" dirty="0">
                <a:solidFill>
                  <a:srgbClr val="009900"/>
                </a:solidFill>
                <a:ea typeface="隶书" panose="02010509060101010101" charset="-122"/>
              </a:rPr>
              <a:t>用</a:t>
            </a:r>
            <a:r>
              <a:rPr lang="en-US" altLang="zh-CN" sz="3200" dirty="0">
                <a:solidFill>
                  <a:srgbClr val="CC0000"/>
                </a:solidFill>
                <a:ea typeface="隶书" panose="02010509060101010101" charset="-122"/>
              </a:rPr>
              <a:t>x</a:t>
            </a:r>
            <a:r>
              <a:rPr lang="zh-CN" altLang="en-US" sz="3200" dirty="0">
                <a:solidFill>
                  <a:srgbClr val="009900"/>
                </a:solidFill>
                <a:ea typeface="隶书" panose="02010509060101010101" charset="-122"/>
              </a:rPr>
              <a:t>代替</a:t>
            </a:r>
            <a:r>
              <a:rPr lang="en-US" altLang="zh-CN" sz="3200" dirty="0">
                <a:solidFill>
                  <a:srgbClr val="CC0000"/>
                </a:solidFill>
                <a:ea typeface="隶书" panose="02010509060101010101" charset="-122"/>
              </a:rPr>
              <a:t>Hello</a:t>
            </a:r>
            <a:r>
              <a:rPr lang="zh-CN" altLang="en-US" sz="3200" dirty="0">
                <a:solidFill>
                  <a:srgbClr val="009900"/>
                </a:solidFill>
                <a:ea typeface="隶书" panose="02010509060101010101" charset="-122"/>
              </a:rPr>
              <a:t>后面的空格</a:t>
            </a:r>
            <a:endParaRPr lang="zh-CN" altLang="en-US" sz="3200" dirty="0">
              <a:solidFill>
                <a:schemeClr val="tx2"/>
              </a:solidFill>
            </a:endParaRPr>
          </a:p>
          <a:p>
            <a:pPr lvl="1" algn="just">
              <a:spcBef>
                <a:spcPct val="0"/>
              </a:spcBef>
              <a:buFontTx/>
              <a:buNone/>
            </a:pPr>
            <a:r>
              <a:rPr lang="en-US" altLang="zh-CN" sz="3200" b="1" dirty="0">
                <a:solidFill>
                  <a:schemeClr val="tx2"/>
                </a:solidFill>
              </a:rPr>
              <a:t>}</a:t>
            </a:r>
            <a:endParaRPr lang="en-US" altLang="zh-CN" sz="3200" b="1" dirty="0">
              <a:solidFill>
                <a:schemeClr val="tx2"/>
              </a:solidFill>
            </a:endParaRPr>
          </a:p>
          <a:p>
            <a:pPr lvl="1" algn="just">
              <a:spcBef>
                <a:spcPct val="0"/>
              </a:spcBef>
              <a:buFontTx/>
              <a:buNone/>
            </a:pPr>
            <a:endParaRPr lang="en-US" altLang="zh-CN" sz="1400" b="1" dirty="0">
              <a:solidFill>
                <a:schemeClr val="tx2"/>
              </a:solidFill>
            </a:endParaRPr>
          </a:p>
          <a:p>
            <a:pPr lvl="1">
              <a:spcBef>
                <a:spcPct val="0"/>
              </a:spcBef>
              <a:buFontTx/>
              <a:buNone/>
            </a:pPr>
            <a:r>
              <a:rPr lang="en-US" altLang="zh-CN" sz="3200" b="1" dirty="0">
                <a:solidFill>
                  <a:schemeClr val="tx2"/>
                </a:solidFill>
              </a:rPr>
              <a:t>char&amp; </a:t>
            </a:r>
            <a:r>
              <a:rPr lang="en-US" altLang="zh-CN" sz="3200" dirty="0" smtClean="0">
                <a:solidFill>
                  <a:schemeClr val="tx2"/>
                </a:solidFill>
              </a:rPr>
              <a:t>replace</a:t>
            </a:r>
            <a:r>
              <a:rPr lang="en-US" altLang="zh-CN" sz="3200" b="1" dirty="0" smtClean="0">
                <a:solidFill>
                  <a:schemeClr val="tx2"/>
                </a:solidFill>
              </a:rPr>
              <a:t>(</a:t>
            </a:r>
            <a:r>
              <a:rPr lang="en-US" altLang="zh-CN" sz="3200" b="1" dirty="0" err="1" smtClean="0">
                <a:solidFill>
                  <a:schemeClr val="tx2"/>
                </a:solidFill>
              </a:rPr>
              <a:t>int</a:t>
            </a:r>
            <a:r>
              <a:rPr lang="en-US" altLang="zh-CN" sz="3200" dirty="0" smtClean="0">
                <a:solidFill>
                  <a:schemeClr val="tx2"/>
                </a:solidFill>
              </a:rPr>
              <a:t> m</a:t>
            </a:r>
            <a:r>
              <a:rPr lang="en-US" altLang="zh-CN" sz="3200" b="1" dirty="0" smtClean="0">
                <a:solidFill>
                  <a:schemeClr val="tx2"/>
                </a:solidFill>
              </a:rPr>
              <a:t>)</a:t>
            </a:r>
            <a:r>
              <a:rPr lang="en-US" altLang="zh-CN" sz="3200" dirty="0" smtClean="0">
                <a:solidFill>
                  <a:schemeClr val="tx2"/>
                </a:solidFill>
              </a:rPr>
              <a:t> </a:t>
            </a:r>
            <a:r>
              <a:rPr lang="en-US" altLang="zh-CN" sz="3200" b="1" dirty="0">
                <a:solidFill>
                  <a:schemeClr val="tx2"/>
                </a:solidFill>
              </a:rPr>
              <a:t>{ </a:t>
            </a:r>
            <a:endParaRPr lang="en-US" altLang="zh-CN" sz="3200" b="1" dirty="0">
              <a:solidFill>
                <a:schemeClr val="tx2"/>
              </a:solidFill>
            </a:endParaRPr>
          </a:p>
          <a:p>
            <a:pPr lvl="1">
              <a:spcBef>
                <a:spcPct val="0"/>
              </a:spcBef>
              <a:buFontTx/>
              <a:buNone/>
            </a:pPr>
            <a:r>
              <a:rPr lang="en-US" altLang="zh-CN" sz="3200" b="1" dirty="0">
                <a:solidFill>
                  <a:schemeClr val="tx2"/>
                </a:solidFill>
              </a:rPr>
              <a:t>   return</a:t>
            </a:r>
            <a:r>
              <a:rPr lang="en-US" altLang="zh-CN" sz="3200" dirty="0">
                <a:solidFill>
                  <a:schemeClr val="tx2"/>
                </a:solidFill>
              </a:rPr>
              <a:t> </a:t>
            </a:r>
            <a:r>
              <a:rPr lang="en-US" altLang="zh-CN" sz="3200" dirty="0" smtClean="0">
                <a:solidFill>
                  <a:schemeClr val="tx2"/>
                </a:solidFill>
              </a:rPr>
              <a:t>s</a:t>
            </a:r>
            <a:r>
              <a:rPr lang="en-US" altLang="zh-CN" sz="3200" b="1" dirty="0" smtClean="0">
                <a:solidFill>
                  <a:schemeClr val="tx2"/>
                </a:solidFill>
              </a:rPr>
              <a:t>[</a:t>
            </a:r>
            <a:r>
              <a:rPr lang="en-US" altLang="zh-CN" sz="3200" dirty="0" smtClean="0">
                <a:solidFill>
                  <a:schemeClr val="tx2"/>
                </a:solidFill>
              </a:rPr>
              <a:t>m</a:t>
            </a:r>
            <a:r>
              <a:rPr lang="en-US" altLang="zh-CN" sz="3200" b="1" dirty="0" smtClean="0">
                <a:solidFill>
                  <a:schemeClr val="tx2"/>
                </a:solidFill>
              </a:rPr>
              <a:t>]; </a:t>
            </a:r>
            <a:endParaRPr lang="en-US" altLang="zh-CN" sz="3200" b="1" dirty="0">
              <a:solidFill>
                <a:schemeClr val="tx2"/>
              </a:solidFill>
            </a:endParaRPr>
          </a:p>
          <a:p>
            <a:pPr lvl="1">
              <a:spcBef>
                <a:spcPct val="0"/>
              </a:spcBef>
              <a:buFontTx/>
              <a:buNone/>
            </a:pPr>
            <a:r>
              <a:rPr lang="en-US" altLang="zh-CN" sz="3200" b="1" dirty="0">
                <a:solidFill>
                  <a:schemeClr val="tx2"/>
                </a:solidFill>
              </a:rPr>
              <a:t>}</a:t>
            </a:r>
            <a:endParaRPr lang="en-US" altLang="zh-CN" sz="3200" b="1" dirty="0">
              <a:solidFill>
                <a:schemeClr val="tx2"/>
              </a:solidFill>
            </a:endParaRPr>
          </a:p>
          <a:p>
            <a:pPr algn="just">
              <a:buClr>
                <a:srgbClr val="FF6600"/>
              </a:buClr>
              <a:buSzPct val="50000"/>
              <a:buFont typeface="Wingdings" panose="05000000000000000000" pitchFamily="2" charset="2"/>
              <a:buChar char="n"/>
            </a:pPr>
            <a:r>
              <a:rPr lang="zh-CN" altLang="en-US" b="1" dirty="0">
                <a:ea typeface="仿宋_GB2312" pitchFamily="49" charset="-122"/>
              </a:rPr>
              <a:t>函数</a:t>
            </a:r>
            <a:r>
              <a:rPr lang="en-US" altLang="zh-CN" b="1" dirty="0">
                <a:ea typeface="仿宋_GB2312" pitchFamily="49" charset="-122"/>
              </a:rPr>
              <a:t>replace( )</a:t>
            </a:r>
            <a:r>
              <a:rPr lang="zh-CN" altLang="en-US" b="1" dirty="0">
                <a:ea typeface="仿宋_GB2312" pitchFamily="49" charset="-122"/>
              </a:rPr>
              <a:t>的返回类型说明为返回一个字符的引用</a:t>
            </a:r>
            <a:r>
              <a:rPr lang="zh-CN" altLang="en-US" b="1" dirty="0" smtClean="0">
                <a:ea typeface="仿宋_GB2312" pitchFamily="49" charset="-122"/>
              </a:rPr>
              <a:t>类型，在</a:t>
            </a:r>
            <a:r>
              <a:rPr lang="zh-CN" altLang="en-US" b="1" dirty="0">
                <a:ea typeface="仿宋_GB2312" pitchFamily="49" charset="-122"/>
              </a:rPr>
              <a:t>函数执行时返回</a:t>
            </a:r>
            <a:r>
              <a:rPr lang="zh-CN" altLang="en-US" b="1" dirty="0" smtClean="0">
                <a:solidFill>
                  <a:srgbClr val="CC0000"/>
                </a:solidFill>
                <a:ea typeface="仿宋_GB2312" pitchFamily="49" charset="-122"/>
              </a:rPr>
              <a:t>参数</a:t>
            </a:r>
            <a:r>
              <a:rPr lang="en-US" altLang="zh-CN" b="1" dirty="0" smtClean="0">
                <a:solidFill>
                  <a:srgbClr val="CC0000"/>
                </a:solidFill>
                <a:ea typeface="仿宋_GB2312" pitchFamily="49" charset="-122"/>
              </a:rPr>
              <a:t>m</a:t>
            </a:r>
            <a:r>
              <a:rPr lang="zh-CN" altLang="en-US" b="1" dirty="0" smtClean="0">
                <a:ea typeface="仿宋_GB2312" pitchFamily="49" charset="-122"/>
              </a:rPr>
              <a:t>指定的</a:t>
            </a:r>
            <a:r>
              <a:rPr lang="en-US" altLang="zh-CN" b="1" dirty="0" smtClean="0">
                <a:solidFill>
                  <a:srgbClr val="CC0000"/>
                </a:solidFill>
                <a:ea typeface="仿宋_GB2312" pitchFamily="49" charset="-122"/>
              </a:rPr>
              <a:t>s</a:t>
            </a:r>
            <a:r>
              <a:rPr lang="zh-CN" altLang="en-US" b="1" dirty="0">
                <a:solidFill>
                  <a:srgbClr val="CC0000"/>
                </a:solidFill>
                <a:ea typeface="仿宋_GB2312" pitchFamily="49" charset="-122"/>
              </a:rPr>
              <a:t>数组元素</a:t>
            </a:r>
            <a:r>
              <a:rPr lang="zh-CN" altLang="en-US" b="1" dirty="0">
                <a:ea typeface="仿宋_GB2312" pitchFamily="49" charset="-122"/>
              </a:rPr>
              <a:t>的值。</a:t>
            </a:r>
            <a:r>
              <a:rPr lang="en-US" altLang="zh-CN" b="1" dirty="0" smtClean="0">
                <a:ea typeface="仿宋_GB2312" pitchFamily="49" charset="-122"/>
              </a:rPr>
              <a:t>main( </a:t>
            </a:r>
            <a:r>
              <a:rPr lang="en-US" altLang="zh-CN" b="1" dirty="0">
                <a:ea typeface="仿宋_GB2312" pitchFamily="49" charset="-122"/>
              </a:rPr>
              <a:t>)</a:t>
            </a:r>
            <a:r>
              <a:rPr lang="zh-CN" altLang="en-US" b="1" dirty="0">
                <a:ea typeface="仿宋_GB2312" pitchFamily="49" charset="-122"/>
              </a:rPr>
              <a:t>执行时把字符 </a:t>
            </a:r>
            <a:r>
              <a:rPr lang="en-US" altLang="zh-CN" b="1" dirty="0" smtClean="0">
                <a:ea typeface="仿宋_GB2312" pitchFamily="49" charset="-122"/>
              </a:rPr>
              <a:t>“x”</a:t>
            </a:r>
            <a:r>
              <a:rPr lang="zh-CN" altLang="en-US" b="1" dirty="0" smtClean="0">
                <a:ea typeface="仿宋_GB2312" pitchFamily="49" charset="-122"/>
              </a:rPr>
              <a:t>送给</a:t>
            </a:r>
            <a:r>
              <a:rPr lang="en-US" altLang="zh-CN" b="1" dirty="0">
                <a:ea typeface="仿宋_GB2312" pitchFamily="49" charset="-122"/>
              </a:rPr>
              <a:t>s[5]</a:t>
            </a:r>
            <a:r>
              <a:rPr lang="zh-CN" altLang="en-US" b="1" dirty="0">
                <a:ea typeface="仿宋_GB2312" pitchFamily="49" charset="-122"/>
              </a:rPr>
              <a:t>。</a:t>
            </a:r>
            <a:endParaRPr lang="zh-CN" altLang="en-US" dirty="0"/>
          </a:p>
        </p:txBody>
      </p:sp>
      <p:sp>
        <p:nvSpPr>
          <p:cNvPr id="3" name="灯片编号占位符 2"/>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a:xfrm>
            <a:off x="683568" y="764704"/>
            <a:ext cx="7772400" cy="609600"/>
          </a:xfrm>
        </p:spPr>
        <p:txBody>
          <a:bodyPr/>
          <a:lstStyle/>
          <a:p>
            <a:r>
              <a:rPr lang="en-US" altLang="zh-CN" sz="4000" b="1" dirty="0">
                <a:effectLst>
                  <a:outerShdw blurRad="38100" dist="38100" dir="2700000" algn="tl">
                    <a:srgbClr val="000000">
                      <a:alpha val="43137"/>
                    </a:srgbClr>
                  </a:outerShdw>
                </a:effectLst>
                <a:latin typeface="+mn-lt"/>
                <a:ea typeface="黑体" panose="02010609060101010101" pitchFamily="2" charset="-122"/>
              </a:rPr>
              <a:t>C++</a:t>
            </a:r>
            <a:r>
              <a:rPr lang="zh-CN" altLang="en-US" sz="4000" b="1" dirty="0">
                <a:effectLst>
                  <a:outerShdw blurRad="38100" dist="38100" dir="2700000" algn="tl">
                    <a:srgbClr val="000000">
                      <a:alpha val="43137"/>
                    </a:srgbClr>
                  </a:outerShdw>
                </a:effectLst>
                <a:latin typeface="+mn-lt"/>
                <a:ea typeface="楷体_GB2312" pitchFamily="49" charset="-122"/>
              </a:rPr>
              <a:t>中的参数传递</a:t>
            </a:r>
            <a:endParaRPr lang="zh-CN" altLang="en-US" b="1" dirty="0">
              <a:solidFill>
                <a:schemeClr val="tx1"/>
              </a:solidFill>
              <a:effectLst>
                <a:outerShdw blurRad="38100" dist="38100" dir="2700000" algn="tl">
                  <a:srgbClr val="000000">
                    <a:alpha val="43137"/>
                  </a:srgbClr>
                </a:outerShdw>
              </a:effectLst>
              <a:latin typeface="+mn-lt"/>
            </a:endParaRPr>
          </a:p>
        </p:txBody>
      </p:sp>
      <p:sp>
        <p:nvSpPr>
          <p:cNvPr id="603139" name="Rectangle 3"/>
          <p:cNvSpPr>
            <a:spLocks noGrp="1" noChangeArrowheads="1"/>
          </p:cNvSpPr>
          <p:nvPr>
            <p:ph type="body" idx="1"/>
          </p:nvPr>
        </p:nvSpPr>
        <p:spPr>
          <a:xfrm>
            <a:off x="531168" y="1526704"/>
            <a:ext cx="8153400" cy="4114800"/>
          </a:xfrm>
        </p:spPr>
        <p:txBody>
          <a:bodyPr/>
          <a:lstStyle/>
          <a:p>
            <a:pPr algn="just">
              <a:buClr>
                <a:srgbClr val="FF6600"/>
              </a:buClr>
              <a:buSzPct val="50000"/>
              <a:buFont typeface="Wingdings" panose="05000000000000000000" pitchFamily="2" charset="2"/>
              <a:buChar char="n"/>
            </a:pPr>
            <a:r>
              <a:rPr lang="zh-CN" altLang="en-US" b="1" dirty="0">
                <a:ea typeface="仿宋_GB2312" pitchFamily="49" charset="-122"/>
              </a:rPr>
              <a:t>函数调用时传送给形参表的实参必须与形参在类型、个数、顺序上保持一致。</a:t>
            </a:r>
            <a:endParaRPr lang="zh-CN" altLang="en-US" b="1" dirty="0">
              <a:ea typeface="仿宋_GB2312" pitchFamily="49" charset="-122"/>
            </a:endParaRPr>
          </a:p>
          <a:p>
            <a:pPr algn="just">
              <a:buClr>
                <a:srgbClr val="FF6600"/>
              </a:buClr>
              <a:buSzPct val="50000"/>
              <a:buFont typeface="Wingdings" panose="05000000000000000000" pitchFamily="2" charset="2"/>
              <a:buChar char="n"/>
            </a:pPr>
            <a:r>
              <a:rPr lang="zh-CN" altLang="en-US" b="1" dirty="0">
                <a:ea typeface="仿宋_GB2312" pitchFamily="49" charset="-122"/>
              </a:rPr>
              <a:t>参数传递有两种方式。一种是</a:t>
            </a:r>
            <a:r>
              <a:rPr lang="zh-CN" altLang="en-US" b="1" dirty="0">
                <a:solidFill>
                  <a:srgbClr val="CC0000"/>
                </a:solidFill>
                <a:ea typeface="仿宋_GB2312" pitchFamily="49" charset="-122"/>
              </a:rPr>
              <a:t>传值</a:t>
            </a:r>
            <a:r>
              <a:rPr lang="zh-CN" altLang="en-US" b="1" dirty="0">
                <a:ea typeface="仿宋_GB2312" pitchFamily="49" charset="-122"/>
              </a:rPr>
              <a:t>，这是缺省的参数传递方式</a:t>
            </a:r>
            <a:r>
              <a:rPr lang="en-US" altLang="zh-CN" b="1" dirty="0">
                <a:ea typeface="仿宋_GB2312" pitchFamily="49" charset="-122"/>
              </a:rPr>
              <a:t>;  </a:t>
            </a:r>
            <a:r>
              <a:rPr lang="zh-CN" altLang="en-US" b="1" dirty="0">
                <a:ea typeface="仿宋_GB2312" pitchFamily="49" charset="-122"/>
              </a:rPr>
              <a:t>一种是</a:t>
            </a:r>
            <a:r>
              <a:rPr lang="zh-CN" altLang="en-US" b="1" dirty="0">
                <a:solidFill>
                  <a:srgbClr val="CC0000"/>
                </a:solidFill>
                <a:ea typeface="仿宋_GB2312" pitchFamily="49" charset="-122"/>
              </a:rPr>
              <a:t>引用类型</a:t>
            </a:r>
            <a:r>
              <a:rPr lang="zh-CN" altLang="en-US" b="1" dirty="0">
                <a:ea typeface="仿宋_GB2312" pitchFamily="49" charset="-122"/>
              </a:rPr>
              <a:t>。</a:t>
            </a:r>
            <a:endParaRPr lang="zh-CN" altLang="en-US" b="1" dirty="0">
              <a:ea typeface="仿宋_GB2312" pitchFamily="49" charset="-122"/>
            </a:endParaRPr>
          </a:p>
          <a:p>
            <a:pPr algn="just">
              <a:buClr>
                <a:srgbClr val="FF6600"/>
              </a:buClr>
              <a:buSzPct val="50000"/>
              <a:buFont typeface="Wingdings" panose="05000000000000000000" pitchFamily="2" charset="2"/>
              <a:buChar char="n"/>
            </a:pPr>
            <a:r>
              <a:rPr lang="zh-CN" altLang="en-US" b="1" dirty="0">
                <a:ea typeface="仿宋_GB2312" pitchFamily="49" charset="-122"/>
              </a:rPr>
              <a:t>使用</a:t>
            </a:r>
            <a:r>
              <a:rPr lang="zh-CN" altLang="en-US" b="1" dirty="0">
                <a:solidFill>
                  <a:srgbClr val="CC0000"/>
                </a:solidFill>
                <a:ea typeface="仿宋_GB2312" pitchFamily="49" charset="-122"/>
              </a:rPr>
              <a:t>传值</a:t>
            </a:r>
            <a:r>
              <a:rPr lang="zh-CN" altLang="en-US" b="1" dirty="0">
                <a:ea typeface="仿宋_GB2312" pitchFamily="49" charset="-122"/>
              </a:rPr>
              <a:t>方式时，</a:t>
            </a:r>
            <a:r>
              <a:rPr lang="zh-CN" altLang="en-US" b="1" dirty="0">
                <a:solidFill>
                  <a:srgbClr val="CC0000"/>
                </a:solidFill>
                <a:ea typeface="仿宋_GB2312" pitchFamily="49" charset="-122"/>
              </a:rPr>
              <a:t>把实参的值传送给函数局部工作区相应的副本中</a:t>
            </a:r>
            <a:r>
              <a:rPr lang="zh-CN" altLang="en-US" b="1" dirty="0">
                <a:ea typeface="仿宋_GB2312" pitchFamily="49" charset="-122"/>
              </a:rPr>
              <a:t>，函数使用这个副本执行必要的功能。这样，函数修改的是副本的值，</a:t>
            </a:r>
            <a:r>
              <a:rPr lang="zh-CN" altLang="en-US" b="1" dirty="0">
                <a:solidFill>
                  <a:srgbClr val="CC0000"/>
                </a:solidFill>
                <a:ea typeface="仿宋_GB2312" pitchFamily="49" charset="-122"/>
              </a:rPr>
              <a:t>实参的值不变</a:t>
            </a:r>
            <a:r>
              <a:rPr lang="zh-CN" altLang="en-US" b="1" dirty="0">
                <a:ea typeface="仿宋_GB2312" pitchFamily="49" charset="-122"/>
              </a:rPr>
              <a:t>。</a:t>
            </a:r>
            <a:endParaRPr lang="zh-CN" altLang="en-US" b="1" dirty="0">
              <a:ea typeface="仿宋_GB2312" pitchFamily="49" charset="-122"/>
            </a:endParaRPr>
          </a:p>
        </p:txBody>
      </p:sp>
      <p:sp>
        <p:nvSpPr>
          <p:cNvPr id="4" name="灯片编号占位符 3"/>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63" name="Rectangle 3"/>
          <p:cNvSpPr>
            <a:spLocks noGrp="1" noChangeArrowheads="1"/>
          </p:cNvSpPr>
          <p:nvPr>
            <p:ph type="body" idx="1"/>
          </p:nvPr>
        </p:nvSpPr>
        <p:spPr>
          <a:xfrm>
            <a:off x="533400" y="457200"/>
            <a:ext cx="8153400" cy="4114800"/>
          </a:xfrm>
        </p:spPr>
        <p:txBody>
          <a:bodyPr/>
          <a:lstStyle/>
          <a:p>
            <a:pPr algn="just">
              <a:spcBef>
                <a:spcPct val="5000"/>
              </a:spcBef>
              <a:buClr>
                <a:srgbClr val="FF6600"/>
              </a:buClr>
              <a:buSzPct val="50000"/>
              <a:buFont typeface="Wingdings" panose="05000000000000000000" pitchFamily="2" charset="2"/>
              <a:buChar char="n"/>
            </a:pPr>
            <a:r>
              <a:rPr lang="zh-CN" altLang="en-US" b="1" dirty="0">
                <a:ea typeface="仿宋_GB2312" pitchFamily="49" charset="-122"/>
              </a:rPr>
              <a:t>使用</a:t>
            </a:r>
            <a:r>
              <a:rPr lang="zh-CN" altLang="en-US" b="1" dirty="0">
                <a:solidFill>
                  <a:srgbClr val="CC0000"/>
                </a:solidFill>
                <a:ea typeface="仿宋_GB2312" pitchFamily="49" charset="-122"/>
              </a:rPr>
              <a:t>引用类型</a:t>
            </a:r>
            <a:r>
              <a:rPr lang="zh-CN" altLang="en-US" b="1" dirty="0">
                <a:ea typeface="仿宋_GB2312" pitchFamily="49" charset="-122"/>
              </a:rPr>
              <a:t>方式传递</a:t>
            </a:r>
            <a:r>
              <a:rPr lang="zh-CN" altLang="en-US" b="1" dirty="0" smtClean="0">
                <a:ea typeface="仿宋_GB2312" pitchFamily="49" charset="-122"/>
              </a:rPr>
              <a:t>时，需</a:t>
            </a:r>
            <a:r>
              <a:rPr lang="zh-CN" altLang="en-US" b="1" dirty="0">
                <a:ea typeface="仿宋_GB2312" pitchFamily="49" charset="-122"/>
              </a:rPr>
              <a:t>将形参声明为引用类型，即在参数名前加一</a:t>
            </a:r>
            <a:r>
              <a:rPr lang="zh-CN" altLang="en-US" b="1" dirty="0" smtClean="0">
                <a:ea typeface="仿宋_GB2312" pitchFamily="49" charset="-122"/>
              </a:rPr>
              <a:t>个</a:t>
            </a:r>
            <a:r>
              <a:rPr lang="en-US" altLang="zh-CN" b="1" dirty="0" smtClean="0">
                <a:ea typeface="仿宋_GB2312" pitchFamily="49" charset="-122"/>
              </a:rPr>
              <a:t>“&amp;”</a:t>
            </a:r>
            <a:r>
              <a:rPr lang="zh-CN" altLang="en-US" b="1" dirty="0">
                <a:ea typeface="仿宋_GB2312" pitchFamily="49" charset="-122"/>
              </a:rPr>
              <a:t>。参看下面的程序示例。</a:t>
            </a:r>
            <a:endParaRPr lang="zh-CN" altLang="en-US" b="1" dirty="0">
              <a:ea typeface="仿宋_GB2312" pitchFamily="49" charset="-122"/>
            </a:endParaRPr>
          </a:p>
          <a:p>
            <a:pPr algn="just">
              <a:spcBef>
                <a:spcPct val="5000"/>
              </a:spcBef>
              <a:buClr>
                <a:srgbClr val="FF6600"/>
              </a:buClr>
              <a:buSzPct val="50000"/>
              <a:buFont typeface="Wingdings" panose="05000000000000000000" pitchFamily="2" charset="2"/>
              <a:buChar char="n"/>
            </a:pPr>
            <a:r>
              <a:rPr lang="zh-CN" altLang="en-US" b="1" dirty="0">
                <a:ea typeface="仿宋_GB2312" pitchFamily="49" charset="-122"/>
              </a:rPr>
              <a:t>当一个实参与一个引用型形参结合时，被传递的不是实参的值，而是实参的地址，函数通过地址存取被引用的实参。函数执行后实参的值将发生改变。</a:t>
            </a:r>
            <a:endParaRPr lang="zh-CN" altLang="en-US" b="1" dirty="0">
              <a:ea typeface="仿宋_GB2312" pitchFamily="49" charset="-122"/>
            </a:endParaRPr>
          </a:p>
          <a:p>
            <a:pPr algn="just">
              <a:spcBef>
                <a:spcPct val="5000"/>
              </a:spcBef>
              <a:buClr>
                <a:srgbClr val="FF6600"/>
              </a:buClr>
              <a:buSzPct val="50000"/>
              <a:buFont typeface="Wingdings" panose="05000000000000000000" pitchFamily="2" charset="2"/>
              <a:buChar char="n"/>
            </a:pPr>
            <a:r>
              <a:rPr lang="zh-CN" altLang="en-US" b="1" dirty="0">
                <a:ea typeface="仿宋_GB2312" pitchFamily="49" charset="-122"/>
              </a:rPr>
              <a:t>当一个函数的返回值多于一个</a:t>
            </a:r>
            <a:r>
              <a:rPr lang="zh-CN" altLang="en-US" b="1" dirty="0" smtClean="0">
                <a:ea typeface="仿宋_GB2312" pitchFamily="49" charset="-122"/>
              </a:rPr>
              <a:t>时，其中</a:t>
            </a:r>
            <a:r>
              <a:rPr lang="zh-CN" altLang="en-US" b="1" dirty="0">
                <a:ea typeface="仿宋_GB2312" pitchFamily="49" charset="-122"/>
              </a:rPr>
              <a:t>一个可由</a:t>
            </a:r>
            <a:r>
              <a:rPr lang="en-US" altLang="zh-CN" b="1" dirty="0">
                <a:ea typeface="仿宋_GB2312" pitchFamily="49" charset="-122"/>
              </a:rPr>
              <a:t>return</a:t>
            </a:r>
            <a:r>
              <a:rPr lang="zh-CN" altLang="en-US" b="1" dirty="0">
                <a:ea typeface="仿宋_GB2312" pitchFamily="49" charset="-122"/>
              </a:rPr>
              <a:t>语句</a:t>
            </a:r>
            <a:r>
              <a:rPr lang="zh-CN" altLang="en-US" b="1" dirty="0" smtClean="0">
                <a:ea typeface="仿宋_GB2312" pitchFamily="49" charset="-122"/>
              </a:rPr>
              <a:t>返回，其它</a:t>
            </a:r>
            <a:r>
              <a:rPr lang="zh-CN" altLang="en-US" b="1" dirty="0">
                <a:ea typeface="仿宋_GB2312" pitchFamily="49" charset="-122"/>
              </a:rPr>
              <a:t>返回值可使用引用型参数返回。</a:t>
            </a:r>
            <a:endParaRPr lang="zh-CN" altLang="en-US" b="1" dirty="0">
              <a:ea typeface="仿宋_GB2312" pitchFamily="49" charset="-122"/>
            </a:endParaRPr>
          </a:p>
          <a:p>
            <a:pPr lvl="1" algn="just">
              <a:spcBef>
                <a:spcPct val="5000"/>
              </a:spcBef>
              <a:buFontTx/>
              <a:buNone/>
            </a:pPr>
            <a:r>
              <a:rPr lang="en-US" altLang="zh-CN" sz="3200" b="1" dirty="0">
                <a:solidFill>
                  <a:schemeClr val="tx2"/>
                </a:solidFill>
              </a:rPr>
              <a:t>#include</a:t>
            </a:r>
            <a:r>
              <a:rPr lang="en-US" altLang="zh-CN" sz="3200" dirty="0">
                <a:solidFill>
                  <a:schemeClr val="tx2"/>
                </a:solidFill>
              </a:rPr>
              <a:t> </a:t>
            </a:r>
            <a:r>
              <a:rPr lang="en-US" altLang="zh-CN" sz="3200" b="1" dirty="0">
                <a:solidFill>
                  <a:schemeClr val="tx2"/>
                </a:solidFill>
              </a:rPr>
              <a:t>&lt;</a:t>
            </a:r>
            <a:r>
              <a:rPr lang="en-US" altLang="zh-CN" sz="3200" dirty="0" err="1">
                <a:solidFill>
                  <a:schemeClr val="tx2"/>
                </a:solidFill>
              </a:rPr>
              <a:t>iostream.h</a:t>
            </a:r>
            <a:r>
              <a:rPr lang="en-US" altLang="zh-CN" sz="3200" b="1" dirty="0">
                <a:solidFill>
                  <a:schemeClr val="tx2"/>
                </a:solidFill>
              </a:rPr>
              <a:t>&gt;</a:t>
            </a:r>
            <a:endParaRPr lang="en-US" altLang="zh-CN" sz="3200" b="1" dirty="0">
              <a:solidFill>
                <a:schemeClr val="tx2"/>
              </a:solidFill>
            </a:endParaRPr>
          </a:p>
          <a:p>
            <a:pPr lvl="1" algn="just">
              <a:spcBef>
                <a:spcPct val="0"/>
              </a:spcBef>
              <a:buFontTx/>
              <a:buNone/>
            </a:pPr>
            <a:r>
              <a:rPr lang="en-US" altLang="zh-CN" sz="3200" b="1" dirty="0">
                <a:solidFill>
                  <a:schemeClr val="tx2"/>
                </a:solidFill>
              </a:rPr>
              <a:t>void </a:t>
            </a:r>
            <a:r>
              <a:rPr lang="en-US" altLang="zh-CN" sz="3200" dirty="0" smtClean="0">
                <a:solidFill>
                  <a:schemeClr val="tx2"/>
                </a:solidFill>
              </a:rPr>
              <a:t>swap</a:t>
            </a:r>
            <a:r>
              <a:rPr lang="en-US" altLang="zh-CN" sz="3200" b="1" dirty="0" smtClean="0">
                <a:solidFill>
                  <a:schemeClr val="tx2"/>
                </a:solidFill>
              </a:rPr>
              <a:t>(</a:t>
            </a:r>
            <a:r>
              <a:rPr lang="en-US" altLang="zh-CN" sz="3200" b="1" dirty="0" err="1" smtClean="0">
                <a:solidFill>
                  <a:schemeClr val="tx2"/>
                </a:solidFill>
              </a:rPr>
              <a:t>int</a:t>
            </a:r>
            <a:r>
              <a:rPr lang="zh-CN" altLang="en-US" sz="3200" b="1" dirty="0" smtClean="0">
                <a:solidFill>
                  <a:schemeClr val="tx2"/>
                </a:solidFill>
              </a:rPr>
              <a:t> </a:t>
            </a:r>
            <a:r>
              <a:rPr lang="en-US" altLang="zh-CN" sz="3200" b="1" dirty="0" smtClean="0">
                <a:solidFill>
                  <a:schemeClr val="tx2"/>
                </a:solidFill>
              </a:rPr>
              <a:t>&amp;</a:t>
            </a:r>
            <a:r>
              <a:rPr lang="en-US" altLang="zh-CN" sz="3200" dirty="0" err="1" smtClean="0">
                <a:solidFill>
                  <a:schemeClr val="tx2"/>
                </a:solidFill>
              </a:rPr>
              <a:t>i</a:t>
            </a:r>
            <a:r>
              <a:rPr lang="en-US" altLang="zh-CN" sz="3200" b="1" dirty="0">
                <a:solidFill>
                  <a:schemeClr val="tx2"/>
                </a:solidFill>
              </a:rPr>
              <a:t>, </a:t>
            </a:r>
            <a:r>
              <a:rPr lang="en-US" altLang="zh-CN" sz="3200" b="1" dirty="0" err="1" smtClean="0">
                <a:solidFill>
                  <a:schemeClr val="tx2"/>
                </a:solidFill>
              </a:rPr>
              <a:t>int</a:t>
            </a:r>
            <a:r>
              <a:rPr lang="zh-CN" altLang="en-US" sz="3200" b="1" dirty="0" smtClean="0">
                <a:solidFill>
                  <a:schemeClr val="tx2"/>
                </a:solidFill>
              </a:rPr>
              <a:t> </a:t>
            </a:r>
            <a:r>
              <a:rPr lang="en-US" altLang="zh-CN" sz="3200" b="1" dirty="0" smtClean="0">
                <a:solidFill>
                  <a:schemeClr val="tx2"/>
                </a:solidFill>
              </a:rPr>
              <a:t>&amp;</a:t>
            </a:r>
            <a:r>
              <a:rPr lang="en-US" altLang="zh-CN" sz="3200" dirty="0" smtClean="0">
                <a:solidFill>
                  <a:schemeClr val="tx2"/>
                </a:solidFill>
              </a:rPr>
              <a:t>j</a:t>
            </a:r>
            <a:r>
              <a:rPr lang="en-US" altLang="zh-CN" sz="3200" b="1" dirty="0">
                <a:solidFill>
                  <a:schemeClr val="tx2"/>
                </a:solidFill>
              </a:rPr>
              <a:t>);</a:t>
            </a:r>
            <a:endParaRPr lang="en-US" altLang="zh-CN" sz="3200" b="1" dirty="0">
              <a:solidFill>
                <a:schemeClr val="tx2"/>
              </a:solidFill>
            </a:endParaRPr>
          </a:p>
        </p:txBody>
      </p:sp>
      <p:sp>
        <p:nvSpPr>
          <p:cNvPr id="3" name="灯片编号占位符 2"/>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5187" name="Rectangle 3"/>
          <p:cNvSpPr>
            <a:spLocks noGrp="1" noChangeArrowheads="1"/>
          </p:cNvSpPr>
          <p:nvPr>
            <p:ph type="body" idx="1"/>
          </p:nvPr>
        </p:nvSpPr>
        <p:spPr>
          <a:xfrm>
            <a:off x="609600" y="457200"/>
            <a:ext cx="8153400" cy="5638800"/>
          </a:xfrm>
        </p:spPr>
        <p:txBody>
          <a:bodyPr/>
          <a:lstStyle/>
          <a:p>
            <a:pPr algn="just">
              <a:spcBef>
                <a:spcPct val="0"/>
              </a:spcBef>
              <a:buFontTx/>
              <a:buNone/>
            </a:pPr>
            <a:r>
              <a:rPr lang="en-US" altLang="zh-CN" b="1" dirty="0" smtClean="0">
                <a:solidFill>
                  <a:schemeClr val="tx2"/>
                </a:solidFill>
              </a:rPr>
              <a:t>main( </a:t>
            </a:r>
            <a:r>
              <a:rPr lang="en-US" altLang="zh-CN" b="1" dirty="0">
                <a:solidFill>
                  <a:schemeClr val="tx2"/>
                </a:solidFill>
              </a:rPr>
              <a:t>)</a:t>
            </a:r>
            <a:r>
              <a:rPr lang="en-US" altLang="zh-CN" dirty="0">
                <a:solidFill>
                  <a:schemeClr val="tx2"/>
                </a:solidFill>
              </a:rPr>
              <a:t> </a:t>
            </a:r>
            <a:r>
              <a:rPr lang="en-US" altLang="zh-CN" b="1" dirty="0">
                <a:solidFill>
                  <a:schemeClr val="tx2"/>
                </a:solidFill>
              </a:rPr>
              <a:t>{</a:t>
            </a:r>
            <a:endParaRPr lang="en-US" altLang="zh-CN" b="1" dirty="0">
              <a:solidFill>
                <a:schemeClr val="tx2"/>
              </a:solidFill>
            </a:endParaRPr>
          </a:p>
          <a:p>
            <a:pPr algn="just">
              <a:spcBef>
                <a:spcPct val="0"/>
              </a:spcBef>
              <a:buFontTx/>
              <a:buNone/>
            </a:pPr>
            <a:r>
              <a:rPr lang="en-US" altLang="zh-CN" b="1" dirty="0">
                <a:solidFill>
                  <a:schemeClr val="tx2"/>
                </a:solidFill>
              </a:rPr>
              <a:t>    </a:t>
            </a:r>
            <a:r>
              <a:rPr lang="en-US" altLang="zh-CN" b="1" dirty="0" err="1">
                <a:solidFill>
                  <a:schemeClr val="tx2"/>
                </a:solidFill>
              </a:rPr>
              <a:t>int</a:t>
            </a:r>
            <a:r>
              <a:rPr lang="en-US" altLang="zh-CN" dirty="0">
                <a:solidFill>
                  <a:schemeClr val="tx2"/>
                </a:solidFill>
              </a:rPr>
              <a:t> </a:t>
            </a:r>
            <a:r>
              <a:rPr lang="en-US" altLang="zh-CN" dirty="0" smtClean="0">
                <a:solidFill>
                  <a:schemeClr val="tx2"/>
                </a:solidFill>
              </a:rPr>
              <a:t>a</a:t>
            </a:r>
            <a:r>
              <a:rPr lang="en-US" altLang="zh-CN" b="1" dirty="0" smtClean="0">
                <a:solidFill>
                  <a:schemeClr val="tx2"/>
                </a:solidFill>
              </a:rPr>
              <a:t>=</a:t>
            </a:r>
            <a:r>
              <a:rPr lang="en-US" altLang="zh-CN" dirty="0" smtClean="0">
                <a:solidFill>
                  <a:schemeClr val="tx2"/>
                </a:solidFill>
              </a:rPr>
              <a:t>1</a:t>
            </a:r>
            <a:r>
              <a:rPr lang="en-US" altLang="zh-CN" b="1" dirty="0">
                <a:solidFill>
                  <a:schemeClr val="tx2"/>
                </a:solidFill>
              </a:rPr>
              <a:t>,</a:t>
            </a:r>
            <a:r>
              <a:rPr lang="en-US" altLang="zh-CN" dirty="0">
                <a:solidFill>
                  <a:schemeClr val="tx2"/>
                </a:solidFill>
              </a:rPr>
              <a:t> </a:t>
            </a:r>
            <a:r>
              <a:rPr lang="en-US" altLang="zh-CN" dirty="0" smtClean="0">
                <a:solidFill>
                  <a:schemeClr val="tx2"/>
                </a:solidFill>
              </a:rPr>
              <a:t>b</a:t>
            </a:r>
            <a:r>
              <a:rPr lang="en-US" altLang="zh-CN" b="1" dirty="0" smtClean="0">
                <a:solidFill>
                  <a:schemeClr val="tx2"/>
                </a:solidFill>
              </a:rPr>
              <a:t>=</a:t>
            </a:r>
            <a:r>
              <a:rPr lang="en-US" altLang="zh-CN" dirty="0" smtClean="0">
                <a:solidFill>
                  <a:schemeClr val="tx2"/>
                </a:solidFill>
              </a:rPr>
              <a:t>2</a:t>
            </a:r>
            <a:r>
              <a:rPr lang="en-US" altLang="zh-CN" b="1" dirty="0">
                <a:solidFill>
                  <a:schemeClr val="tx2"/>
                </a:solidFill>
              </a:rPr>
              <a:t>;</a:t>
            </a:r>
            <a:endParaRPr lang="en-US" altLang="zh-CN" dirty="0">
              <a:solidFill>
                <a:schemeClr val="tx2"/>
              </a:solidFill>
            </a:endParaRPr>
          </a:p>
          <a:p>
            <a:pPr algn="just">
              <a:spcBef>
                <a:spcPct val="0"/>
              </a:spcBef>
              <a:buFontTx/>
              <a:buNone/>
            </a:pPr>
            <a:r>
              <a:rPr lang="en-US" altLang="zh-CN" b="1" dirty="0">
                <a:solidFill>
                  <a:schemeClr val="tx2"/>
                </a:solidFill>
              </a:rPr>
              <a:t>    </a:t>
            </a:r>
            <a:r>
              <a:rPr lang="en-US" altLang="zh-CN" b="1" dirty="0" err="1" smtClean="0">
                <a:solidFill>
                  <a:schemeClr val="tx2"/>
                </a:solidFill>
              </a:rPr>
              <a:t>cout</a:t>
            </a:r>
            <a:r>
              <a:rPr lang="en-US" altLang="zh-CN" b="1" dirty="0" smtClean="0">
                <a:solidFill>
                  <a:schemeClr val="tx2"/>
                </a:solidFill>
              </a:rPr>
              <a:t>&lt;&lt;“</a:t>
            </a:r>
            <a:r>
              <a:rPr lang="en-US" altLang="zh-CN" dirty="0" smtClean="0">
                <a:solidFill>
                  <a:schemeClr val="tx2"/>
                </a:solidFill>
              </a:rPr>
              <a:t>a </a:t>
            </a:r>
            <a:r>
              <a:rPr lang="en-US" altLang="zh-CN" dirty="0">
                <a:solidFill>
                  <a:schemeClr val="tx2"/>
                </a:solidFill>
              </a:rPr>
              <a:t>and b: </a:t>
            </a:r>
            <a:r>
              <a:rPr lang="en-US" altLang="zh-CN" b="1" dirty="0" smtClean="0">
                <a:solidFill>
                  <a:schemeClr val="tx2"/>
                </a:solidFill>
              </a:rPr>
              <a:t>”&lt;&lt;</a:t>
            </a:r>
            <a:r>
              <a:rPr lang="en-US" altLang="zh-CN" dirty="0" smtClean="0">
                <a:solidFill>
                  <a:schemeClr val="tx2"/>
                </a:solidFill>
              </a:rPr>
              <a:t>a</a:t>
            </a:r>
            <a:r>
              <a:rPr lang="en-US" altLang="zh-CN" b="1" dirty="0" smtClean="0">
                <a:solidFill>
                  <a:schemeClr val="tx2"/>
                </a:solidFill>
              </a:rPr>
              <a:t>&lt;&lt;“ ”&lt;&lt;</a:t>
            </a:r>
            <a:r>
              <a:rPr lang="en-US" altLang="zh-CN" dirty="0" smtClean="0">
                <a:solidFill>
                  <a:schemeClr val="tx2"/>
                </a:solidFill>
              </a:rPr>
              <a:t>b</a:t>
            </a:r>
            <a:r>
              <a:rPr lang="en-US" altLang="zh-CN" b="1" dirty="0" smtClean="0">
                <a:solidFill>
                  <a:schemeClr val="tx2"/>
                </a:solidFill>
              </a:rPr>
              <a:t>&lt;&lt;“</a:t>
            </a:r>
            <a:r>
              <a:rPr lang="en-US" altLang="zh-CN" dirty="0" smtClean="0">
                <a:solidFill>
                  <a:schemeClr val="tx2"/>
                </a:solidFill>
              </a:rPr>
              <a:t>\n</a:t>
            </a:r>
            <a:r>
              <a:rPr lang="en-US" altLang="zh-CN" b="1" dirty="0" smtClean="0">
                <a:solidFill>
                  <a:schemeClr val="tx2"/>
                </a:solidFill>
              </a:rPr>
              <a:t>”;</a:t>
            </a:r>
            <a:endParaRPr lang="en-US" altLang="zh-CN" b="1" dirty="0">
              <a:solidFill>
                <a:schemeClr val="tx2"/>
              </a:solidFill>
            </a:endParaRPr>
          </a:p>
          <a:p>
            <a:pPr algn="just">
              <a:spcBef>
                <a:spcPct val="0"/>
              </a:spcBef>
              <a:buFontTx/>
              <a:buNone/>
            </a:pPr>
            <a:r>
              <a:rPr lang="en-US" altLang="zh-CN" dirty="0">
                <a:solidFill>
                  <a:schemeClr val="tx2"/>
                </a:solidFill>
              </a:rPr>
              <a:t>    </a:t>
            </a:r>
            <a:r>
              <a:rPr lang="en-US" altLang="zh-CN" dirty="0" smtClean="0">
                <a:solidFill>
                  <a:schemeClr val="tx2"/>
                </a:solidFill>
              </a:rPr>
              <a:t>swap</a:t>
            </a:r>
            <a:r>
              <a:rPr lang="en-US" altLang="zh-CN" b="1" dirty="0" smtClean="0">
                <a:solidFill>
                  <a:schemeClr val="tx2"/>
                </a:solidFill>
              </a:rPr>
              <a:t>(</a:t>
            </a:r>
            <a:r>
              <a:rPr lang="en-US" altLang="zh-CN" dirty="0" smtClean="0">
                <a:solidFill>
                  <a:schemeClr val="tx2"/>
                </a:solidFill>
              </a:rPr>
              <a:t>a</a:t>
            </a:r>
            <a:r>
              <a:rPr lang="en-US" altLang="zh-CN" b="1" dirty="0">
                <a:solidFill>
                  <a:schemeClr val="tx2"/>
                </a:solidFill>
              </a:rPr>
              <a:t>,</a:t>
            </a:r>
            <a:r>
              <a:rPr lang="en-US" altLang="zh-CN" dirty="0">
                <a:solidFill>
                  <a:schemeClr val="tx2"/>
                </a:solidFill>
              </a:rPr>
              <a:t> </a:t>
            </a:r>
            <a:r>
              <a:rPr lang="en-US" altLang="zh-CN" dirty="0" smtClean="0">
                <a:solidFill>
                  <a:schemeClr val="tx2"/>
                </a:solidFill>
              </a:rPr>
              <a:t>b</a:t>
            </a:r>
            <a:r>
              <a:rPr lang="en-US" altLang="zh-CN" b="1" dirty="0" smtClean="0">
                <a:solidFill>
                  <a:schemeClr val="tx2"/>
                </a:solidFill>
              </a:rPr>
              <a:t>); </a:t>
            </a:r>
            <a:r>
              <a:rPr lang="en-US" altLang="zh-CN" b="1" dirty="0">
                <a:solidFill>
                  <a:schemeClr val="tx2"/>
                </a:solidFill>
              </a:rPr>
              <a:t>	  </a:t>
            </a:r>
            <a:endParaRPr lang="en-US" altLang="zh-CN" b="1" dirty="0">
              <a:solidFill>
                <a:schemeClr val="tx2"/>
              </a:solidFill>
            </a:endParaRPr>
          </a:p>
          <a:p>
            <a:pPr algn="just">
              <a:spcBef>
                <a:spcPct val="0"/>
              </a:spcBef>
              <a:buFontTx/>
              <a:buNone/>
            </a:pPr>
            <a:r>
              <a:rPr lang="en-US" altLang="zh-CN" b="1" dirty="0">
                <a:solidFill>
                  <a:schemeClr val="tx2"/>
                </a:solidFill>
              </a:rPr>
              <a:t>    </a:t>
            </a:r>
            <a:r>
              <a:rPr lang="en-US" altLang="zh-CN" b="1" dirty="0">
                <a:solidFill>
                  <a:srgbClr val="009900"/>
                </a:solidFill>
              </a:rPr>
              <a:t>//</a:t>
            </a:r>
            <a:r>
              <a:rPr lang="zh-CN" altLang="en-US" dirty="0">
                <a:solidFill>
                  <a:srgbClr val="009900"/>
                </a:solidFill>
                <a:ea typeface="隶书" panose="02010509060101010101" charset="-122"/>
              </a:rPr>
              <a:t>调用时实际参数不需要加</a:t>
            </a:r>
            <a:r>
              <a:rPr lang="en-US" altLang="zh-CN" b="1" dirty="0">
                <a:solidFill>
                  <a:srgbClr val="CC0000"/>
                </a:solidFill>
              </a:rPr>
              <a:t>&amp;</a:t>
            </a:r>
            <a:endParaRPr lang="en-US" altLang="zh-CN" dirty="0">
              <a:solidFill>
                <a:srgbClr val="009900"/>
              </a:solidFill>
            </a:endParaRPr>
          </a:p>
          <a:p>
            <a:pPr algn="just">
              <a:spcBef>
                <a:spcPct val="0"/>
              </a:spcBef>
              <a:buFontTx/>
              <a:buNone/>
            </a:pPr>
            <a:r>
              <a:rPr lang="en-US" altLang="zh-CN" b="1" dirty="0">
                <a:solidFill>
                  <a:schemeClr val="tx2"/>
                </a:solidFill>
              </a:rPr>
              <a:t>    </a:t>
            </a:r>
            <a:r>
              <a:rPr lang="en-US" altLang="zh-CN" b="1" dirty="0" err="1" smtClean="0">
                <a:solidFill>
                  <a:schemeClr val="tx2"/>
                </a:solidFill>
              </a:rPr>
              <a:t>cout</a:t>
            </a:r>
            <a:r>
              <a:rPr lang="en-US" altLang="zh-CN" b="1" dirty="0" smtClean="0">
                <a:solidFill>
                  <a:schemeClr val="tx2"/>
                </a:solidFill>
              </a:rPr>
              <a:t>&lt;&lt;“</a:t>
            </a:r>
            <a:r>
              <a:rPr lang="en-US" altLang="zh-CN" dirty="0" smtClean="0">
                <a:solidFill>
                  <a:schemeClr val="tx2"/>
                </a:solidFill>
              </a:rPr>
              <a:t>a </a:t>
            </a:r>
            <a:r>
              <a:rPr lang="en-US" altLang="zh-CN" dirty="0">
                <a:solidFill>
                  <a:schemeClr val="tx2"/>
                </a:solidFill>
              </a:rPr>
              <a:t>and b: </a:t>
            </a:r>
            <a:r>
              <a:rPr lang="en-US" altLang="zh-CN" b="1" dirty="0" smtClean="0">
                <a:solidFill>
                  <a:schemeClr val="tx2"/>
                </a:solidFill>
              </a:rPr>
              <a:t>”&lt;&lt;</a:t>
            </a:r>
            <a:r>
              <a:rPr lang="en-US" altLang="zh-CN" dirty="0" smtClean="0">
                <a:solidFill>
                  <a:schemeClr val="tx2"/>
                </a:solidFill>
              </a:rPr>
              <a:t>a</a:t>
            </a:r>
            <a:r>
              <a:rPr lang="en-US" altLang="zh-CN" b="1" dirty="0" smtClean="0">
                <a:solidFill>
                  <a:schemeClr val="tx2"/>
                </a:solidFill>
              </a:rPr>
              <a:t>&lt;&lt;“ ”&lt;&lt;</a:t>
            </a:r>
            <a:r>
              <a:rPr lang="en-US" altLang="zh-CN" dirty="0" smtClean="0">
                <a:solidFill>
                  <a:schemeClr val="tx2"/>
                </a:solidFill>
              </a:rPr>
              <a:t>b</a:t>
            </a:r>
            <a:r>
              <a:rPr lang="en-US" altLang="zh-CN" b="1" dirty="0" smtClean="0">
                <a:solidFill>
                  <a:schemeClr val="tx2"/>
                </a:solidFill>
              </a:rPr>
              <a:t>&lt;&lt;“</a:t>
            </a:r>
            <a:r>
              <a:rPr lang="en-US" altLang="zh-CN" dirty="0" smtClean="0">
                <a:solidFill>
                  <a:schemeClr val="tx2"/>
                </a:solidFill>
              </a:rPr>
              <a:t>\n</a:t>
            </a:r>
            <a:r>
              <a:rPr lang="en-US" altLang="zh-CN" b="1" dirty="0" smtClean="0">
                <a:solidFill>
                  <a:schemeClr val="tx2"/>
                </a:solidFill>
              </a:rPr>
              <a:t>”;</a:t>
            </a:r>
            <a:endParaRPr lang="en-US" altLang="zh-CN" b="1" dirty="0">
              <a:solidFill>
                <a:schemeClr val="tx2"/>
              </a:solidFill>
            </a:endParaRPr>
          </a:p>
          <a:p>
            <a:pPr algn="just">
              <a:spcBef>
                <a:spcPct val="0"/>
              </a:spcBef>
              <a:buFontTx/>
              <a:buNone/>
            </a:pPr>
            <a:r>
              <a:rPr lang="en-US" altLang="zh-CN" b="1" dirty="0">
                <a:solidFill>
                  <a:schemeClr val="tx2"/>
                </a:solidFill>
              </a:rPr>
              <a:t>}</a:t>
            </a:r>
            <a:endParaRPr lang="en-US" altLang="zh-CN" b="1" dirty="0">
              <a:solidFill>
                <a:schemeClr val="tx2"/>
              </a:solidFill>
            </a:endParaRPr>
          </a:p>
          <a:p>
            <a:pPr algn="just">
              <a:spcBef>
                <a:spcPct val="0"/>
              </a:spcBef>
              <a:buFontTx/>
              <a:buNone/>
            </a:pPr>
            <a:endParaRPr lang="en-US" altLang="zh-CN" sz="1600" b="1" dirty="0">
              <a:solidFill>
                <a:schemeClr val="tx2"/>
              </a:solidFill>
            </a:endParaRPr>
          </a:p>
          <a:p>
            <a:pPr>
              <a:spcBef>
                <a:spcPct val="0"/>
              </a:spcBef>
              <a:buFontTx/>
              <a:buNone/>
            </a:pPr>
            <a:r>
              <a:rPr lang="en-US" altLang="zh-CN" b="1" dirty="0">
                <a:solidFill>
                  <a:schemeClr val="tx2"/>
                </a:solidFill>
              </a:rPr>
              <a:t>void</a:t>
            </a:r>
            <a:r>
              <a:rPr lang="en-US" altLang="zh-CN" dirty="0">
                <a:solidFill>
                  <a:schemeClr val="tx2"/>
                </a:solidFill>
              </a:rPr>
              <a:t> </a:t>
            </a:r>
            <a:r>
              <a:rPr lang="en-US" altLang="zh-CN" dirty="0" smtClean="0">
                <a:solidFill>
                  <a:schemeClr val="tx2"/>
                </a:solidFill>
              </a:rPr>
              <a:t>swap</a:t>
            </a:r>
            <a:r>
              <a:rPr lang="en-US" altLang="zh-CN" b="1" dirty="0" smtClean="0">
                <a:solidFill>
                  <a:schemeClr val="tx2"/>
                </a:solidFill>
              </a:rPr>
              <a:t>(</a:t>
            </a:r>
            <a:r>
              <a:rPr lang="en-US" altLang="zh-CN" b="1" dirty="0" err="1" smtClean="0">
                <a:solidFill>
                  <a:schemeClr val="tx2"/>
                </a:solidFill>
              </a:rPr>
              <a:t>int</a:t>
            </a:r>
            <a:r>
              <a:rPr lang="en-US" altLang="zh-CN" b="1" dirty="0" smtClean="0">
                <a:solidFill>
                  <a:schemeClr val="tx2"/>
                </a:solidFill>
              </a:rPr>
              <a:t> &amp;</a:t>
            </a:r>
            <a:r>
              <a:rPr lang="en-US" altLang="zh-CN" dirty="0" err="1" smtClean="0">
                <a:solidFill>
                  <a:schemeClr val="tx2"/>
                </a:solidFill>
              </a:rPr>
              <a:t>i</a:t>
            </a:r>
            <a:r>
              <a:rPr lang="en-US" altLang="zh-CN" b="1" dirty="0">
                <a:solidFill>
                  <a:schemeClr val="tx2"/>
                </a:solidFill>
              </a:rPr>
              <a:t>,</a:t>
            </a:r>
            <a:r>
              <a:rPr lang="en-US" altLang="zh-CN" dirty="0">
                <a:solidFill>
                  <a:schemeClr val="tx2"/>
                </a:solidFill>
              </a:rPr>
              <a:t> </a:t>
            </a:r>
            <a:r>
              <a:rPr lang="en-US" altLang="zh-CN" b="1" dirty="0" err="1" smtClean="0">
                <a:solidFill>
                  <a:schemeClr val="tx2"/>
                </a:solidFill>
              </a:rPr>
              <a:t>int</a:t>
            </a:r>
            <a:r>
              <a:rPr lang="en-US" altLang="zh-CN" b="1" dirty="0" smtClean="0">
                <a:solidFill>
                  <a:schemeClr val="tx2"/>
                </a:solidFill>
              </a:rPr>
              <a:t> &amp;</a:t>
            </a:r>
            <a:r>
              <a:rPr lang="en-US" altLang="zh-CN" dirty="0" smtClean="0">
                <a:solidFill>
                  <a:schemeClr val="tx2"/>
                </a:solidFill>
              </a:rPr>
              <a:t>j</a:t>
            </a:r>
            <a:r>
              <a:rPr lang="en-US" altLang="zh-CN" b="1" dirty="0" smtClean="0">
                <a:solidFill>
                  <a:schemeClr val="tx2"/>
                </a:solidFill>
              </a:rPr>
              <a:t>) </a:t>
            </a:r>
            <a:r>
              <a:rPr lang="en-US" altLang="zh-CN" b="1" dirty="0">
                <a:solidFill>
                  <a:schemeClr val="tx2"/>
                </a:solidFill>
              </a:rPr>
              <a:t>{</a:t>
            </a:r>
            <a:endParaRPr lang="en-US" altLang="zh-CN" dirty="0">
              <a:solidFill>
                <a:schemeClr val="tx2"/>
              </a:solidFill>
            </a:endParaRPr>
          </a:p>
          <a:p>
            <a:pPr>
              <a:spcBef>
                <a:spcPct val="0"/>
              </a:spcBef>
              <a:buFontTx/>
              <a:buNone/>
            </a:pPr>
            <a:r>
              <a:rPr lang="en-US" altLang="zh-CN" b="1" dirty="0">
                <a:solidFill>
                  <a:srgbClr val="009900"/>
                </a:solidFill>
              </a:rPr>
              <a:t>//</a:t>
            </a:r>
            <a:r>
              <a:rPr lang="zh-CN" altLang="en-US" dirty="0" smtClean="0">
                <a:solidFill>
                  <a:srgbClr val="009900"/>
                </a:solidFill>
                <a:ea typeface="隶书" panose="02010509060101010101" charset="-122"/>
              </a:rPr>
              <a:t>对换</a:t>
            </a:r>
            <a:r>
              <a:rPr lang="en-US" altLang="zh-CN" dirty="0" err="1" smtClean="0">
                <a:solidFill>
                  <a:srgbClr val="CC0000"/>
                </a:solidFill>
              </a:rPr>
              <a:t>i</a:t>
            </a:r>
            <a:r>
              <a:rPr lang="zh-CN" altLang="en-US" dirty="0" smtClean="0">
                <a:solidFill>
                  <a:srgbClr val="009900"/>
                </a:solidFill>
                <a:ea typeface="隶书" panose="02010509060101010101" charset="-122"/>
              </a:rPr>
              <a:t>与</a:t>
            </a:r>
            <a:r>
              <a:rPr lang="en-US" altLang="zh-CN" dirty="0" smtClean="0">
                <a:solidFill>
                  <a:srgbClr val="CC0000"/>
                </a:solidFill>
              </a:rPr>
              <a:t>j</a:t>
            </a:r>
            <a:r>
              <a:rPr lang="zh-CN" altLang="en-US" dirty="0" smtClean="0">
                <a:solidFill>
                  <a:srgbClr val="009900"/>
                </a:solidFill>
                <a:ea typeface="隶书" panose="02010509060101010101" charset="-122"/>
              </a:rPr>
              <a:t>的</a:t>
            </a:r>
            <a:r>
              <a:rPr lang="zh-CN" altLang="en-US" dirty="0">
                <a:solidFill>
                  <a:srgbClr val="009900"/>
                </a:solidFill>
                <a:ea typeface="隶书" panose="02010509060101010101" charset="-122"/>
              </a:rPr>
              <a:t>内容</a:t>
            </a:r>
            <a:endParaRPr lang="zh-CN" altLang="en-US" dirty="0">
              <a:solidFill>
                <a:schemeClr val="tx2"/>
              </a:solidFill>
            </a:endParaRPr>
          </a:p>
          <a:p>
            <a:pPr>
              <a:spcBef>
                <a:spcPct val="0"/>
              </a:spcBef>
              <a:buFontTx/>
              <a:buNone/>
            </a:pPr>
            <a:r>
              <a:rPr lang="zh-CN" altLang="en-US" b="1" dirty="0">
                <a:solidFill>
                  <a:schemeClr val="tx2"/>
                </a:solidFill>
              </a:rPr>
              <a:t>    </a:t>
            </a:r>
            <a:r>
              <a:rPr lang="en-US" altLang="zh-CN" b="1" dirty="0" err="1">
                <a:solidFill>
                  <a:schemeClr val="tx2"/>
                </a:solidFill>
              </a:rPr>
              <a:t>int</a:t>
            </a:r>
            <a:r>
              <a:rPr lang="en-US" altLang="zh-CN" dirty="0">
                <a:solidFill>
                  <a:schemeClr val="tx2"/>
                </a:solidFill>
              </a:rPr>
              <a:t> </a:t>
            </a:r>
            <a:r>
              <a:rPr lang="en-US" altLang="zh-CN" dirty="0" smtClean="0">
                <a:solidFill>
                  <a:schemeClr val="tx2"/>
                </a:solidFill>
              </a:rPr>
              <a:t>t</a:t>
            </a:r>
            <a:r>
              <a:rPr lang="en-US" altLang="zh-CN" b="1" dirty="0" smtClean="0">
                <a:solidFill>
                  <a:schemeClr val="tx2"/>
                </a:solidFill>
              </a:rPr>
              <a:t>=</a:t>
            </a:r>
            <a:r>
              <a:rPr lang="en-US" altLang="zh-CN" dirty="0" smtClean="0">
                <a:solidFill>
                  <a:schemeClr val="tx2"/>
                </a:solidFill>
              </a:rPr>
              <a:t>j</a:t>
            </a:r>
            <a:r>
              <a:rPr lang="en-US" altLang="zh-CN" b="1" dirty="0">
                <a:solidFill>
                  <a:schemeClr val="tx2"/>
                </a:solidFill>
              </a:rPr>
              <a:t>;  </a:t>
            </a:r>
            <a:r>
              <a:rPr lang="en-US" altLang="zh-CN" dirty="0">
                <a:solidFill>
                  <a:schemeClr val="tx2"/>
                </a:solidFill>
              </a:rPr>
              <a:t> </a:t>
            </a:r>
            <a:r>
              <a:rPr lang="en-US" altLang="zh-CN" dirty="0" smtClean="0">
                <a:solidFill>
                  <a:schemeClr val="tx2"/>
                </a:solidFill>
              </a:rPr>
              <a:t>j</a:t>
            </a:r>
            <a:r>
              <a:rPr lang="en-US" altLang="zh-CN" b="1" dirty="0" smtClean="0">
                <a:solidFill>
                  <a:schemeClr val="tx2"/>
                </a:solidFill>
              </a:rPr>
              <a:t>=</a:t>
            </a:r>
            <a:r>
              <a:rPr lang="en-US" altLang="zh-CN" dirty="0" err="1" smtClean="0">
                <a:solidFill>
                  <a:schemeClr val="tx2"/>
                </a:solidFill>
              </a:rPr>
              <a:t>i</a:t>
            </a:r>
            <a:r>
              <a:rPr lang="en-US" altLang="zh-CN" b="1" dirty="0">
                <a:solidFill>
                  <a:schemeClr val="tx2"/>
                </a:solidFill>
              </a:rPr>
              <a:t>;</a:t>
            </a:r>
            <a:r>
              <a:rPr lang="en-US" altLang="zh-CN" dirty="0">
                <a:solidFill>
                  <a:schemeClr val="tx2"/>
                </a:solidFill>
              </a:rPr>
              <a:t>   </a:t>
            </a:r>
            <a:r>
              <a:rPr lang="en-US" altLang="zh-CN" dirty="0" err="1" smtClean="0">
                <a:solidFill>
                  <a:schemeClr val="tx2"/>
                </a:solidFill>
              </a:rPr>
              <a:t>i</a:t>
            </a:r>
            <a:r>
              <a:rPr lang="en-US" altLang="zh-CN" b="1" dirty="0" smtClean="0">
                <a:solidFill>
                  <a:schemeClr val="tx2"/>
                </a:solidFill>
              </a:rPr>
              <a:t>=</a:t>
            </a:r>
            <a:r>
              <a:rPr lang="en-US" altLang="zh-CN" dirty="0" smtClean="0">
                <a:solidFill>
                  <a:schemeClr val="tx2"/>
                </a:solidFill>
              </a:rPr>
              <a:t>t</a:t>
            </a:r>
            <a:r>
              <a:rPr lang="en-US" altLang="zh-CN" b="1" dirty="0">
                <a:solidFill>
                  <a:schemeClr val="tx2"/>
                </a:solidFill>
              </a:rPr>
              <a:t>;	</a:t>
            </a:r>
            <a:r>
              <a:rPr lang="en-US" altLang="zh-CN" b="1" dirty="0">
                <a:solidFill>
                  <a:srgbClr val="009900"/>
                </a:solidFill>
              </a:rPr>
              <a:t>//</a:t>
            </a:r>
            <a:r>
              <a:rPr lang="zh-CN" altLang="en-US" dirty="0">
                <a:solidFill>
                  <a:srgbClr val="009900"/>
                </a:solidFill>
                <a:ea typeface="隶书" panose="02010509060101010101" charset="-122"/>
              </a:rPr>
              <a:t>不需要加</a:t>
            </a:r>
            <a:r>
              <a:rPr lang="zh-CN" altLang="en-US" dirty="0">
                <a:solidFill>
                  <a:schemeClr val="tx2"/>
                </a:solidFill>
              </a:rPr>
              <a:t> *</a:t>
            </a:r>
            <a:endParaRPr lang="zh-CN" altLang="en-US" dirty="0">
              <a:solidFill>
                <a:schemeClr val="tx2"/>
              </a:solidFill>
            </a:endParaRPr>
          </a:p>
          <a:p>
            <a:pPr>
              <a:spcBef>
                <a:spcPct val="0"/>
              </a:spcBef>
              <a:buFontTx/>
              <a:buNone/>
            </a:pPr>
            <a:r>
              <a:rPr lang="en-US" altLang="zh-CN" b="1" dirty="0">
                <a:solidFill>
                  <a:schemeClr val="tx2"/>
                </a:solidFill>
              </a:rPr>
              <a:t>}</a:t>
            </a:r>
            <a:endParaRPr lang="en-US" altLang="zh-CN" b="1" dirty="0">
              <a:solidFill>
                <a:schemeClr val="tx2"/>
              </a:solidFill>
            </a:endParaRPr>
          </a:p>
        </p:txBody>
      </p:sp>
      <p:sp>
        <p:nvSpPr>
          <p:cNvPr id="3" name="灯片编号占位符 2"/>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0179" name="Rectangle 3"/>
          <p:cNvSpPr>
            <a:spLocks noGrp="1" noChangeArrowheads="1"/>
          </p:cNvSpPr>
          <p:nvPr>
            <p:ph type="body" idx="1"/>
          </p:nvPr>
        </p:nvSpPr>
        <p:spPr>
          <a:xfrm>
            <a:off x="611560" y="836712"/>
            <a:ext cx="8077200" cy="4114800"/>
          </a:xfrm>
        </p:spPr>
        <p:txBody>
          <a:bodyPr/>
          <a:lstStyle/>
          <a:p>
            <a:pPr algn="just">
              <a:lnSpc>
                <a:spcPct val="90000"/>
              </a:lnSpc>
              <a:spcBef>
                <a:spcPct val="10000"/>
              </a:spcBef>
              <a:buClr>
                <a:srgbClr val="FF6600"/>
              </a:buClr>
              <a:buSzPct val="55000"/>
              <a:buFont typeface="Wingdings" panose="05000000000000000000" pitchFamily="2" charset="2"/>
              <a:buChar char="n"/>
            </a:pPr>
            <a:r>
              <a:rPr lang="en-US" altLang="zh-CN" sz="2800" b="1" dirty="0">
                <a:solidFill>
                  <a:srgbClr val="CC0000"/>
                </a:solidFill>
                <a:effectLst>
                  <a:outerShdw blurRad="38100" dist="38100" dir="2700000" algn="tl">
                    <a:srgbClr val="C0C0C0"/>
                  </a:outerShdw>
                </a:effectLst>
                <a:ea typeface="仿宋_GB2312" pitchFamily="49" charset="-122"/>
              </a:rPr>
              <a:t>#include</a:t>
            </a:r>
            <a:r>
              <a:rPr lang="zh-CN" altLang="en-US" sz="2800" b="1" dirty="0">
                <a:effectLst>
                  <a:outerShdw blurRad="38100" dist="38100" dir="2700000" algn="tl">
                    <a:srgbClr val="C0C0C0"/>
                  </a:outerShdw>
                </a:effectLst>
                <a:ea typeface="仿宋_GB2312" pitchFamily="49" charset="-122"/>
              </a:rPr>
              <a:t>指令有两种格式：</a:t>
            </a:r>
            <a:endParaRPr lang="zh-CN" altLang="en-US" sz="2800" b="1" dirty="0">
              <a:effectLst>
                <a:outerShdw blurRad="38100" dist="38100" dir="2700000" algn="tl">
                  <a:srgbClr val="C0C0C0"/>
                </a:outerShdw>
              </a:effectLst>
              <a:ea typeface="仿宋_GB2312" pitchFamily="49" charset="-122"/>
            </a:endParaRPr>
          </a:p>
          <a:p>
            <a:pPr algn="just">
              <a:lnSpc>
                <a:spcPct val="90000"/>
              </a:lnSpc>
              <a:spcBef>
                <a:spcPct val="10000"/>
              </a:spcBef>
              <a:buClr>
                <a:srgbClr val="FF6600"/>
              </a:buClr>
              <a:buSzPct val="55000"/>
              <a:buFont typeface="Wingdings" panose="05000000000000000000" pitchFamily="2" charset="2"/>
              <a:buNone/>
            </a:pPr>
            <a:r>
              <a:rPr lang="zh-CN" altLang="en-US" sz="2800" b="1" dirty="0">
                <a:effectLst>
                  <a:outerShdw blurRad="38100" dist="38100" dir="2700000" algn="tl">
                    <a:srgbClr val="C0C0C0"/>
                  </a:outerShdw>
                </a:effectLst>
                <a:ea typeface="仿宋_GB2312" pitchFamily="49" charset="-122"/>
              </a:rPr>
              <a:t>        </a:t>
            </a:r>
            <a:r>
              <a:rPr lang="en-US" altLang="zh-CN" sz="2800" b="1" dirty="0">
                <a:solidFill>
                  <a:srgbClr val="CC0000"/>
                </a:solidFill>
                <a:effectLst>
                  <a:outerShdw blurRad="38100" dist="38100" dir="2700000" algn="tl">
                    <a:srgbClr val="C0C0C0"/>
                  </a:outerShdw>
                </a:effectLst>
                <a:ea typeface="仿宋_GB2312" pitchFamily="49" charset="-122"/>
              </a:rPr>
              <a:t>#include  &lt;</a:t>
            </a:r>
            <a:r>
              <a:rPr lang="zh-CN" altLang="en-US" sz="2800" b="1" dirty="0">
                <a:solidFill>
                  <a:srgbClr val="CC0000"/>
                </a:solidFill>
                <a:effectLst>
                  <a:outerShdw blurRad="38100" dist="38100" dir="2700000" algn="tl">
                    <a:srgbClr val="C0C0C0"/>
                  </a:outerShdw>
                </a:effectLst>
                <a:ea typeface="仿宋_GB2312" pitchFamily="49" charset="-122"/>
              </a:rPr>
              <a:t>头文件名</a:t>
            </a:r>
            <a:r>
              <a:rPr lang="en-US" altLang="zh-CN" sz="2800" b="1" dirty="0">
                <a:solidFill>
                  <a:srgbClr val="CC0000"/>
                </a:solidFill>
                <a:effectLst>
                  <a:outerShdw blurRad="38100" dist="38100" dir="2700000" algn="tl">
                    <a:srgbClr val="C0C0C0"/>
                  </a:outerShdw>
                </a:effectLst>
                <a:ea typeface="仿宋_GB2312" pitchFamily="49" charset="-122"/>
              </a:rPr>
              <a:t>&gt;</a:t>
            </a:r>
            <a:endParaRPr lang="en-US" altLang="zh-CN" sz="2800" b="1" dirty="0">
              <a:solidFill>
                <a:srgbClr val="CC0000"/>
              </a:solidFill>
              <a:effectLst>
                <a:outerShdw blurRad="38100" dist="38100" dir="2700000" algn="tl">
                  <a:srgbClr val="C0C0C0"/>
                </a:outerShdw>
              </a:effectLst>
              <a:ea typeface="仿宋_GB2312" pitchFamily="49" charset="-122"/>
            </a:endParaRPr>
          </a:p>
          <a:p>
            <a:pPr algn="just">
              <a:lnSpc>
                <a:spcPct val="90000"/>
              </a:lnSpc>
              <a:spcBef>
                <a:spcPct val="10000"/>
              </a:spcBef>
              <a:buClr>
                <a:srgbClr val="FF6600"/>
              </a:buClr>
              <a:buSzPct val="55000"/>
              <a:buFont typeface="Wingdings" panose="05000000000000000000" pitchFamily="2" charset="2"/>
              <a:buNone/>
            </a:pPr>
            <a:r>
              <a:rPr lang="en-US" altLang="zh-CN" sz="2800" b="1" dirty="0">
                <a:solidFill>
                  <a:srgbClr val="CC0000"/>
                </a:solidFill>
                <a:effectLst>
                  <a:outerShdw blurRad="38100" dist="38100" dir="2700000" algn="tl">
                    <a:srgbClr val="C0C0C0"/>
                  </a:outerShdw>
                </a:effectLst>
                <a:ea typeface="仿宋_GB2312" pitchFamily="49" charset="-122"/>
              </a:rPr>
              <a:t>        #include  “</a:t>
            </a:r>
            <a:r>
              <a:rPr lang="zh-CN" altLang="en-US" sz="2800" b="1" dirty="0">
                <a:solidFill>
                  <a:srgbClr val="CC0000"/>
                </a:solidFill>
                <a:effectLst>
                  <a:outerShdw blurRad="38100" dist="38100" dir="2700000" algn="tl">
                    <a:srgbClr val="C0C0C0"/>
                  </a:outerShdw>
                </a:effectLst>
                <a:ea typeface="仿宋_GB2312" pitchFamily="49" charset="-122"/>
              </a:rPr>
              <a:t>头文件</a:t>
            </a:r>
            <a:r>
              <a:rPr lang="zh-CN" altLang="en-US" sz="2800" b="1" dirty="0" smtClean="0">
                <a:solidFill>
                  <a:srgbClr val="CC0000"/>
                </a:solidFill>
                <a:effectLst>
                  <a:outerShdw blurRad="38100" dist="38100" dir="2700000" algn="tl">
                    <a:srgbClr val="C0C0C0"/>
                  </a:outerShdw>
                </a:effectLst>
                <a:ea typeface="仿宋_GB2312" pitchFamily="49" charset="-122"/>
              </a:rPr>
              <a:t>名</a:t>
            </a:r>
            <a:r>
              <a:rPr lang="en-US" altLang="zh-CN" sz="2800" b="1" dirty="0" smtClean="0">
                <a:solidFill>
                  <a:srgbClr val="CC0000"/>
                </a:solidFill>
                <a:effectLst>
                  <a:outerShdw blurRad="38100" dist="38100" dir="2700000" algn="tl">
                    <a:srgbClr val="C0C0C0"/>
                  </a:outerShdw>
                </a:effectLst>
                <a:ea typeface="仿宋_GB2312" pitchFamily="49" charset="-122"/>
              </a:rPr>
              <a:t>”</a:t>
            </a:r>
            <a:endParaRPr lang="zh-CN" altLang="en-US" sz="2800" b="1" dirty="0">
              <a:solidFill>
                <a:srgbClr val="CC0000"/>
              </a:solidFill>
              <a:effectLst>
                <a:outerShdw blurRad="38100" dist="38100" dir="2700000" algn="tl">
                  <a:srgbClr val="C0C0C0"/>
                </a:outerShdw>
              </a:effectLst>
              <a:ea typeface="仿宋_GB2312" pitchFamily="49" charset="-122"/>
            </a:endParaRPr>
          </a:p>
          <a:p>
            <a:pPr algn="just">
              <a:lnSpc>
                <a:spcPct val="90000"/>
              </a:lnSpc>
              <a:spcBef>
                <a:spcPct val="10000"/>
              </a:spcBef>
              <a:buClr>
                <a:srgbClr val="FF6600"/>
              </a:buClr>
              <a:buSzPct val="55000"/>
              <a:buFont typeface="Wingdings" panose="05000000000000000000" pitchFamily="2" charset="2"/>
              <a:buChar char="n"/>
            </a:pPr>
            <a:r>
              <a:rPr lang="zh-CN" altLang="en-US" sz="2800" b="1" dirty="0">
                <a:effectLst>
                  <a:outerShdw blurRad="38100" dist="38100" dir="2700000" algn="tl">
                    <a:srgbClr val="C0C0C0"/>
                  </a:outerShdw>
                </a:effectLst>
                <a:ea typeface="仿宋_GB2312" pitchFamily="49" charset="-122"/>
              </a:rPr>
              <a:t>第一种文件名</a:t>
            </a:r>
            <a:r>
              <a:rPr lang="zh-CN" altLang="en-US" sz="2800" b="1" dirty="0" smtClean="0">
                <a:effectLst>
                  <a:outerShdw blurRad="38100" dist="38100" dir="2700000" algn="tl">
                    <a:srgbClr val="C0C0C0"/>
                  </a:outerShdw>
                </a:effectLst>
                <a:ea typeface="仿宋_GB2312" pitchFamily="49" charset="-122"/>
              </a:rPr>
              <a:t>在</a:t>
            </a:r>
            <a:r>
              <a:rPr lang="en-US" altLang="zh-CN" sz="2800" b="1" dirty="0" smtClean="0">
                <a:solidFill>
                  <a:srgbClr val="CC0000"/>
                </a:solidFill>
                <a:effectLst>
                  <a:outerShdw blurRad="38100" dist="38100" dir="2700000" algn="tl">
                    <a:srgbClr val="C0C0C0"/>
                  </a:outerShdw>
                </a:effectLst>
                <a:ea typeface="仿宋_GB2312" pitchFamily="49" charset="-122"/>
              </a:rPr>
              <a:t>&lt;</a:t>
            </a:r>
            <a:r>
              <a:rPr lang="en-US" altLang="zh-CN" sz="2800" b="1" dirty="0">
                <a:solidFill>
                  <a:srgbClr val="CC0000"/>
                </a:solidFill>
                <a:effectLst>
                  <a:outerShdw blurRad="38100" dist="38100" dir="2700000" algn="tl">
                    <a:srgbClr val="C0C0C0"/>
                  </a:outerShdw>
                </a:effectLst>
                <a:ea typeface="仿宋_GB2312" pitchFamily="49" charset="-122"/>
                <a:sym typeface="Symbol" panose="05050102010706020507" pitchFamily="18" charset="2"/>
              </a:rPr>
              <a:t></a:t>
            </a:r>
            <a:r>
              <a:rPr lang="en-US" altLang="zh-CN" sz="2800" b="1" dirty="0" smtClean="0">
                <a:solidFill>
                  <a:srgbClr val="CC0000"/>
                </a:solidFill>
                <a:effectLst>
                  <a:outerShdw blurRad="38100" dist="38100" dir="2700000" algn="tl">
                    <a:srgbClr val="C0C0C0"/>
                  </a:outerShdw>
                </a:effectLst>
                <a:ea typeface="仿宋_GB2312" pitchFamily="49" charset="-122"/>
              </a:rPr>
              <a:t>&gt;</a:t>
            </a:r>
            <a:r>
              <a:rPr lang="zh-CN" altLang="en-US" sz="2800" b="1" dirty="0" smtClean="0">
                <a:effectLst>
                  <a:outerShdw blurRad="38100" dist="38100" dir="2700000" algn="tl">
                    <a:srgbClr val="C0C0C0"/>
                  </a:outerShdw>
                </a:effectLst>
                <a:ea typeface="仿宋_GB2312" pitchFamily="49" charset="-122"/>
              </a:rPr>
              <a:t>中</a:t>
            </a:r>
            <a:r>
              <a:rPr lang="zh-CN" altLang="en-US" sz="2800" b="1" dirty="0">
                <a:effectLst>
                  <a:outerShdw blurRad="38100" dist="38100" dir="2700000" algn="tl">
                    <a:srgbClr val="C0C0C0"/>
                  </a:outerShdw>
                </a:effectLst>
                <a:ea typeface="仿宋_GB2312" pitchFamily="49" charset="-122"/>
              </a:rPr>
              <a:t>指定</a:t>
            </a:r>
            <a:r>
              <a:rPr lang="en-US" altLang="zh-CN" sz="2800" b="1" dirty="0">
                <a:effectLst>
                  <a:outerShdw blurRad="38100" dist="38100" dir="2700000" algn="tl">
                    <a:srgbClr val="C0C0C0"/>
                  </a:outerShdw>
                </a:effectLst>
                <a:ea typeface="仿宋_GB2312" pitchFamily="49" charset="-122"/>
              </a:rPr>
              <a:t>,  </a:t>
            </a:r>
            <a:r>
              <a:rPr lang="zh-CN" altLang="en-US" sz="2800" b="1" dirty="0">
                <a:effectLst>
                  <a:outerShdw blurRad="38100" dist="38100" dir="2700000" algn="tl">
                    <a:srgbClr val="C0C0C0"/>
                  </a:outerShdw>
                </a:effectLst>
                <a:ea typeface="仿宋_GB2312" pitchFamily="49" charset="-122"/>
              </a:rPr>
              <a:t>表示该文件</a:t>
            </a:r>
            <a:r>
              <a:rPr lang="zh-CN" altLang="en-US" sz="2800" b="1" dirty="0">
                <a:solidFill>
                  <a:srgbClr val="006600"/>
                </a:solidFill>
                <a:effectLst>
                  <a:outerShdw blurRad="38100" dist="38100" dir="2700000" algn="tl">
                    <a:srgbClr val="C0C0C0"/>
                  </a:outerShdw>
                </a:effectLst>
                <a:ea typeface="仿宋_GB2312" pitchFamily="49" charset="-122"/>
              </a:rPr>
              <a:t>存放于系统设定的子目录中</a:t>
            </a:r>
            <a:r>
              <a:rPr lang="zh-CN" altLang="en-US" sz="2800" b="1" dirty="0">
                <a:effectLst>
                  <a:outerShdw blurRad="38100" dist="38100" dir="2700000" algn="tl">
                    <a:srgbClr val="C0C0C0"/>
                  </a:outerShdw>
                </a:effectLst>
                <a:ea typeface="仿宋_GB2312" pitchFamily="49" charset="-122"/>
              </a:rPr>
              <a:t>， 这类文件一般是由系统给出的</a:t>
            </a:r>
            <a:r>
              <a:rPr lang="en-US" altLang="zh-CN" sz="2800" b="1" dirty="0">
                <a:effectLst>
                  <a:outerShdw blurRad="38100" dist="38100" dir="2700000" algn="tl">
                    <a:srgbClr val="C0C0C0"/>
                  </a:outerShdw>
                </a:effectLst>
                <a:ea typeface="仿宋_GB2312" pitchFamily="49" charset="-122"/>
              </a:rPr>
              <a:t>,  </a:t>
            </a:r>
            <a:r>
              <a:rPr lang="zh-CN" altLang="en-US" sz="2800" b="1" dirty="0">
                <a:effectLst>
                  <a:outerShdw blurRad="38100" dist="38100" dir="2700000" algn="tl">
                    <a:srgbClr val="C0C0C0"/>
                  </a:outerShdw>
                </a:effectLst>
                <a:ea typeface="仿宋_GB2312" pitchFamily="49" charset="-122"/>
              </a:rPr>
              <a:t>并已经过编译。</a:t>
            </a:r>
            <a:endParaRPr lang="zh-CN" altLang="en-US" sz="2800" b="1" dirty="0">
              <a:effectLst>
                <a:outerShdw blurRad="38100" dist="38100" dir="2700000" algn="tl">
                  <a:srgbClr val="C0C0C0"/>
                </a:outerShdw>
              </a:effectLst>
              <a:ea typeface="仿宋_GB2312" pitchFamily="49" charset="-122"/>
            </a:endParaRPr>
          </a:p>
          <a:p>
            <a:pPr algn="just">
              <a:lnSpc>
                <a:spcPct val="90000"/>
              </a:lnSpc>
              <a:spcBef>
                <a:spcPct val="10000"/>
              </a:spcBef>
              <a:buClr>
                <a:srgbClr val="FF6600"/>
              </a:buClr>
              <a:buSzPct val="55000"/>
              <a:buFont typeface="Wingdings" panose="05000000000000000000" pitchFamily="2" charset="2"/>
              <a:buChar char="n"/>
            </a:pPr>
            <a:r>
              <a:rPr lang="zh-CN" altLang="en-US" sz="2800" b="1" dirty="0">
                <a:effectLst>
                  <a:outerShdw blurRad="38100" dist="38100" dir="2700000" algn="tl">
                    <a:srgbClr val="C0C0C0"/>
                  </a:outerShdw>
                </a:effectLst>
                <a:ea typeface="仿宋_GB2312" pitchFamily="49" charset="-122"/>
              </a:rPr>
              <a:t>第二种文件名</a:t>
            </a:r>
            <a:r>
              <a:rPr lang="zh-CN" altLang="en-US" sz="2800" b="1" dirty="0" smtClean="0">
                <a:effectLst>
                  <a:outerShdw blurRad="38100" dist="38100" dir="2700000" algn="tl">
                    <a:srgbClr val="C0C0C0"/>
                  </a:outerShdw>
                </a:effectLst>
                <a:ea typeface="仿宋_GB2312" pitchFamily="49" charset="-122"/>
              </a:rPr>
              <a:t>在</a:t>
            </a:r>
            <a:r>
              <a:rPr lang="zh-CN" altLang="en-US" sz="2800" b="1" dirty="0" smtClean="0">
                <a:solidFill>
                  <a:srgbClr val="CC0000"/>
                </a:solidFill>
                <a:effectLst>
                  <a:outerShdw blurRad="38100" dist="38100" dir="2700000" algn="tl">
                    <a:srgbClr val="C0C0C0"/>
                  </a:outerShdw>
                </a:effectLst>
                <a:ea typeface="仿宋_GB2312" pitchFamily="49" charset="-122"/>
                <a:sym typeface="SansSerif" pitchFamily="2" charset="2"/>
              </a:rPr>
              <a:t>“</a:t>
            </a:r>
            <a:r>
              <a:rPr lang="zh-CN" altLang="en-US" sz="2800" b="1" dirty="0" smtClean="0">
                <a:solidFill>
                  <a:srgbClr val="CC0000"/>
                </a:solidFill>
                <a:effectLst>
                  <a:outerShdw blurRad="38100" dist="38100" dir="2700000" algn="tl">
                    <a:srgbClr val="C0C0C0"/>
                  </a:outerShdw>
                </a:effectLst>
                <a:ea typeface="仿宋_GB2312" pitchFamily="49" charset="-122"/>
                <a:sym typeface="Symbol" panose="05050102010706020507" pitchFamily="18" charset="2"/>
              </a:rPr>
              <a:t></a:t>
            </a:r>
            <a:r>
              <a:rPr lang="zh-CN" altLang="en-US" sz="2800" b="1" dirty="0" smtClean="0">
                <a:solidFill>
                  <a:srgbClr val="CC0000"/>
                </a:solidFill>
                <a:effectLst>
                  <a:outerShdw blurRad="38100" dist="38100" dir="2700000" algn="tl">
                    <a:srgbClr val="C0C0C0"/>
                  </a:outerShdw>
                </a:effectLst>
                <a:ea typeface="仿宋_GB2312" pitchFamily="49" charset="-122"/>
                <a:sym typeface="SansSerif" pitchFamily="2" charset="2"/>
              </a:rPr>
              <a:t>”</a:t>
            </a:r>
            <a:r>
              <a:rPr lang="zh-CN" altLang="en-US" sz="2800" b="1" dirty="0" smtClean="0">
                <a:effectLst>
                  <a:outerShdw blurRad="38100" dist="38100" dir="2700000" algn="tl">
                    <a:srgbClr val="C0C0C0"/>
                  </a:outerShdw>
                </a:effectLst>
                <a:ea typeface="仿宋_GB2312" pitchFamily="49" charset="-122"/>
              </a:rPr>
              <a:t>中</a:t>
            </a:r>
            <a:r>
              <a:rPr lang="zh-CN" altLang="en-US" sz="2800" b="1" dirty="0">
                <a:effectLst>
                  <a:outerShdw blurRad="38100" dist="38100" dir="2700000" algn="tl">
                    <a:srgbClr val="C0C0C0"/>
                  </a:outerShdw>
                </a:effectLst>
                <a:ea typeface="仿宋_GB2312" pitchFamily="49" charset="-122"/>
              </a:rPr>
              <a:t>给出，表示该文件</a:t>
            </a:r>
            <a:r>
              <a:rPr lang="zh-CN" altLang="en-US" sz="2800" b="1" dirty="0">
                <a:solidFill>
                  <a:srgbClr val="006600"/>
                </a:solidFill>
                <a:effectLst>
                  <a:outerShdw blurRad="38100" dist="38100" dir="2700000" algn="tl">
                    <a:srgbClr val="C0C0C0"/>
                  </a:outerShdw>
                </a:effectLst>
                <a:ea typeface="仿宋_GB2312" pitchFamily="49" charset="-122"/>
              </a:rPr>
              <a:t>存放在当前目录</a:t>
            </a:r>
            <a:r>
              <a:rPr lang="zh-CN" altLang="en-US" sz="2800" b="1" dirty="0" smtClean="0">
                <a:solidFill>
                  <a:srgbClr val="006600"/>
                </a:solidFill>
                <a:effectLst>
                  <a:outerShdw blurRad="38100" dist="38100" dir="2700000" algn="tl">
                    <a:srgbClr val="C0C0C0"/>
                  </a:outerShdw>
                </a:effectLst>
                <a:ea typeface="仿宋_GB2312" pitchFamily="49" charset="-122"/>
              </a:rPr>
              <a:t>中</a:t>
            </a:r>
            <a:r>
              <a:rPr lang="zh-CN" altLang="en-US" sz="2800" b="1" dirty="0" smtClean="0">
                <a:effectLst>
                  <a:outerShdw blurRad="38100" dist="38100" dir="2700000" algn="tl">
                    <a:srgbClr val="C0C0C0"/>
                  </a:outerShdw>
                </a:effectLst>
                <a:ea typeface="仿宋_GB2312" pitchFamily="49" charset="-122"/>
              </a:rPr>
              <a:t>，这些</a:t>
            </a:r>
            <a:r>
              <a:rPr lang="zh-CN" altLang="en-US" sz="2800" b="1" dirty="0">
                <a:effectLst>
                  <a:outerShdw blurRad="38100" dist="38100" dir="2700000" algn="tl">
                    <a:srgbClr val="C0C0C0"/>
                  </a:outerShdw>
                </a:effectLst>
                <a:ea typeface="仿宋_GB2312" pitchFamily="49" charset="-122"/>
              </a:rPr>
              <a:t>头文件通常由用户自己给出。</a:t>
            </a:r>
            <a:endParaRPr lang="zh-CN" altLang="en-US" sz="2800" b="1" dirty="0">
              <a:effectLst>
                <a:outerShdw blurRad="38100" dist="38100" dir="2700000" algn="tl">
                  <a:srgbClr val="C0C0C0"/>
                </a:outerShdw>
              </a:effectLst>
              <a:ea typeface="仿宋_GB2312" pitchFamily="49" charset="-122"/>
            </a:endParaRPr>
          </a:p>
          <a:p>
            <a:pPr algn="just">
              <a:lnSpc>
                <a:spcPct val="90000"/>
              </a:lnSpc>
              <a:spcBef>
                <a:spcPct val="10000"/>
              </a:spcBef>
              <a:buClr>
                <a:srgbClr val="FF6600"/>
              </a:buClr>
              <a:buSzPct val="55000"/>
              <a:buFont typeface="Wingdings" panose="05000000000000000000" pitchFamily="2" charset="2"/>
              <a:buChar char="n"/>
            </a:pPr>
            <a:r>
              <a:rPr lang="zh-CN" altLang="en-US" sz="2800" b="1" dirty="0">
                <a:effectLst>
                  <a:outerShdw blurRad="38100" dist="38100" dir="2700000" algn="tl">
                    <a:srgbClr val="C0C0C0"/>
                  </a:outerShdw>
                </a:effectLst>
                <a:ea typeface="仿宋_GB2312" pitchFamily="49" charset="-122"/>
              </a:rPr>
              <a:t>头文件中可包含其它</a:t>
            </a:r>
            <a:r>
              <a:rPr lang="zh-CN" altLang="en-US" sz="2800" b="1" dirty="0" smtClean="0">
                <a:effectLst>
                  <a:outerShdw blurRad="38100" dist="38100" dir="2700000" algn="tl">
                    <a:srgbClr val="C0C0C0"/>
                  </a:outerShdw>
                </a:effectLst>
                <a:ea typeface="仿宋_GB2312" pitchFamily="49" charset="-122"/>
              </a:rPr>
              <a:t>头文件，即</a:t>
            </a:r>
            <a:r>
              <a:rPr lang="en-US" altLang="zh-CN" sz="2800" b="1" dirty="0" smtClean="0">
                <a:solidFill>
                  <a:srgbClr val="CC0000"/>
                </a:solidFill>
                <a:effectLst>
                  <a:outerShdw blurRad="38100" dist="38100" dir="2700000" algn="tl">
                    <a:srgbClr val="C0C0C0"/>
                  </a:outerShdw>
                </a:effectLst>
                <a:ea typeface="仿宋_GB2312" pitchFamily="49" charset="-122"/>
              </a:rPr>
              <a:t>#include</a:t>
            </a:r>
            <a:r>
              <a:rPr lang="zh-CN" altLang="en-US" sz="2800" b="1" dirty="0" smtClean="0">
                <a:effectLst>
                  <a:outerShdw blurRad="38100" dist="38100" dir="2700000" algn="tl">
                    <a:srgbClr val="C0C0C0"/>
                  </a:outerShdw>
                </a:effectLst>
                <a:ea typeface="仿宋_GB2312" pitchFamily="49" charset="-122"/>
              </a:rPr>
              <a:t>可以</a:t>
            </a:r>
            <a:r>
              <a:rPr lang="zh-CN" altLang="en-US" sz="2800" b="1" dirty="0">
                <a:effectLst>
                  <a:outerShdw blurRad="38100" dist="38100" dir="2700000" algn="tl">
                    <a:srgbClr val="C0C0C0"/>
                  </a:outerShdw>
                </a:effectLst>
                <a:ea typeface="仿宋_GB2312" pitchFamily="49" charset="-122"/>
              </a:rPr>
              <a:t>直接嵌套。</a:t>
            </a:r>
            <a:endParaRPr lang="zh-CN" altLang="en-US" sz="2800" b="1" dirty="0"/>
          </a:p>
        </p:txBody>
      </p:sp>
      <p:sp>
        <p:nvSpPr>
          <p:cNvPr id="3" name="灯片编号占位符 2"/>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6211" name="Rectangle 3"/>
          <p:cNvSpPr>
            <a:spLocks noGrp="1" noChangeArrowheads="1"/>
          </p:cNvSpPr>
          <p:nvPr>
            <p:ph type="body" idx="1"/>
          </p:nvPr>
        </p:nvSpPr>
        <p:spPr>
          <a:xfrm>
            <a:off x="468313" y="692150"/>
            <a:ext cx="8153400" cy="4114800"/>
          </a:xfrm>
        </p:spPr>
        <p:txBody>
          <a:bodyPr/>
          <a:lstStyle/>
          <a:p>
            <a:pPr algn="just">
              <a:lnSpc>
                <a:spcPct val="105000"/>
              </a:lnSpc>
              <a:buClr>
                <a:srgbClr val="FF6600"/>
              </a:buClr>
              <a:buSzPct val="50000"/>
              <a:buFont typeface="Wingdings" panose="05000000000000000000" pitchFamily="2" charset="2"/>
              <a:buChar char="n"/>
            </a:pPr>
            <a:r>
              <a:rPr lang="zh-CN" altLang="en-US" sz="2800" b="1" dirty="0">
                <a:ea typeface="仿宋_GB2312" pitchFamily="49" charset="-122"/>
              </a:rPr>
              <a:t>一种特殊的引用调用方式叫做</a:t>
            </a:r>
            <a:r>
              <a:rPr lang="zh-CN" altLang="en-US" sz="2800" b="1" dirty="0">
                <a:solidFill>
                  <a:srgbClr val="CC0000"/>
                </a:solidFill>
                <a:ea typeface="仿宋_GB2312" pitchFamily="49" charset="-122"/>
              </a:rPr>
              <a:t>常值</a:t>
            </a:r>
            <a:r>
              <a:rPr lang="zh-CN" altLang="en-US" sz="2800" b="1" dirty="0" smtClean="0">
                <a:solidFill>
                  <a:srgbClr val="CC0000"/>
                </a:solidFill>
                <a:ea typeface="仿宋_GB2312" pitchFamily="49" charset="-122"/>
              </a:rPr>
              <a:t>引用</a:t>
            </a:r>
            <a:r>
              <a:rPr lang="zh-CN" altLang="en-US" sz="2800" b="1" dirty="0" smtClean="0">
                <a:ea typeface="仿宋_GB2312" pitchFamily="49" charset="-122"/>
              </a:rPr>
              <a:t>，其</a:t>
            </a:r>
            <a:r>
              <a:rPr lang="zh-CN" altLang="en-US" sz="2800" b="1" dirty="0">
                <a:ea typeface="仿宋_GB2312" pitchFamily="49" charset="-122"/>
              </a:rPr>
              <a:t>格式</a:t>
            </a:r>
            <a:r>
              <a:rPr lang="zh-CN" altLang="en-US" sz="2800" b="1" dirty="0" smtClean="0">
                <a:ea typeface="仿宋_GB2312" pitchFamily="49" charset="-122"/>
              </a:rPr>
              <a:t>为</a:t>
            </a:r>
            <a:r>
              <a:rPr lang="en-US" altLang="zh-CN" sz="2800" b="1" dirty="0" smtClean="0">
                <a:solidFill>
                  <a:schemeClr val="tx2"/>
                </a:solidFill>
                <a:ea typeface="仿宋_GB2312" pitchFamily="49" charset="-122"/>
              </a:rPr>
              <a:t>const Type</a:t>
            </a:r>
            <a:r>
              <a:rPr lang="zh-CN" altLang="en-US" sz="2800" b="1" dirty="0" smtClean="0">
                <a:solidFill>
                  <a:schemeClr val="tx2"/>
                </a:solidFill>
                <a:ea typeface="仿宋_GB2312" pitchFamily="49" charset="-122"/>
              </a:rPr>
              <a:t> </a:t>
            </a:r>
            <a:r>
              <a:rPr lang="en-US" altLang="zh-CN" sz="2800" b="1" dirty="0" smtClean="0">
                <a:solidFill>
                  <a:schemeClr val="tx2"/>
                </a:solidFill>
                <a:ea typeface="仿宋_GB2312" pitchFamily="49" charset="-122"/>
              </a:rPr>
              <a:t>&amp;a</a:t>
            </a:r>
            <a:r>
              <a:rPr lang="zh-CN" altLang="en-US" sz="2800" b="1" dirty="0">
                <a:ea typeface="仿宋_GB2312" pitchFamily="49" charset="-122"/>
              </a:rPr>
              <a:t>，其中</a:t>
            </a:r>
            <a:r>
              <a:rPr lang="en-US" altLang="zh-CN" sz="2800" b="1" dirty="0">
                <a:solidFill>
                  <a:schemeClr val="tx2"/>
                </a:solidFill>
                <a:ea typeface="仿宋_GB2312" pitchFamily="49" charset="-122"/>
              </a:rPr>
              <a:t>Type</a:t>
            </a:r>
            <a:r>
              <a:rPr lang="zh-CN" altLang="en-US" sz="2800" b="1" dirty="0">
                <a:ea typeface="仿宋_GB2312" pitchFamily="49" charset="-122"/>
              </a:rPr>
              <a:t>为参数的数据类型。在函数体中不能修改常值参数。</a:t>
            </a:r>
            <a:endParaRPr lang="zh-CN" altLang="en-US" sz="2800" b="1" dirty="0">
              <a:ea typeface="仿宋_GB2312" pitchFamily="49" charset="-122"/>
            </a:endParaRPr>
          </a:p>
          <a:p>
            <a:pPr algn="just">
              <a:lnSpc>
                <a:spcPct val="105000"/>
              </a:lnSpc>
              <a:buClr>
                <a:srgbClr val="FF6600"/>
              </a:buClr>
              <a:buSzPct val="50000"/>
              <a:buFont typeface="Wingdings" panose="05000000000000000000" pitchFamily="2" charset="2"/>
              <a:buChar char="n"/>
            </a:pPr>
            <a:r>
              <a:rPr lang="zh-CN" altLang="en-US" sz="2800" b="1" dirty="0">
                <a:ea typeface="仿宋_GB2312" pitchFamily="49" charset="-122"/>
              </a:rPr>
              <a:t>一种特殊情况是</a:t>
            </a:r>
            <a:r>
              <a:rPr lang="zh-CN" altLang="en-US" sz="2800" b="1" dirty="0">
                <a:solidFill>
                  <a:srgbClr val="CC0000"/>
                </a:solidFill>
                <a:ea typeface="仿宋_GB2312" pitchFamily="49" charset="-122"/>
              </a:rPr>
              <a:t>数组参数的传递</a:t>
            </a:r>
            <a:r>
              <a:rPr lang="zh-CN" altLang="en-US" sz="2800" b="1" dirty="0">
                <a:ea typeface="仿宋_GB2312" pitchFamily="49" charset="-122"/>
              </a:rPr>
              <a:t>。数组作为形参可按传值方式声明，但实际采用引用方式传递，传递的是数组第一个元素的地址。在函数体内对形参的数组所做的任何改变都将反映到作为实参的数组中。</a:t>
            </a:r>
            <a:endParaRPr lang="zh-CN" altLang="en-US" sz="2800" b="1" dirty="0">
              <a:ea typeface="仿宋_GB2312" pitchFamily="49" charset="-122"/>
            </a:endParaRPr>
          </a:p>
          <a:p>
            <a:pPr algn="just">
              <a:lnSpc>
                <a:spcPct val="105000"/>
              </a:lnSpc>
              <a:buClr>
                <a:srgbClr val="FF6600"/>
              </a:buClr>
              <a:buSzPct val="50000"/>
              <a:buFont typeface="Wingdings" panose="05000000000000000000" pitchFamily="2" charset="2"/>
              <a:buChar char="n"/>
            </a:pPr>
            <a:r>
              <a:rPr lang="zh-CN" altLang="en-US" sz="2800" b="1" dirty="0">
                <a:ea typeface="仿宋_GB2312" pitchFamily="49" charset="-122"/>
              </a:rPr>
              <a:t>此外，在参数表中一般按形</a:t>
            </a:r>
            <a:r>
              <a:rPr lang="zh-CN" altLang="en-US" sz="2800" b="1" dirty="0" smtClean="0">
                <a:ea typeface="仿宋_GB2312" pitchFamily="49" charset="-122"/>
              </a:rPr>
              <a:t>如</a:t>
            </a:r>
            <a:r>
              <a:rPr lang="en-US" altLang="zh-CN" sz="2800" b="1" dirty="0" err="1" smtClean="0">
                <a:solidFill>
                  <a:srgbClr val="CC0000"/>
                </a:solidFill>
                <a:ea typeface="仿宋_GB2312" pitchFamily="49" charset="-122"/>
              </a:rPr>
              <a:t>int</a:t>
            </a:r>
            <a:r>
              <a:rPr lang="en-US" altLang="zh-CN" sz="2800" b="1" dirty="0" smtClean="0">
                <a:solidFill>
                  <a:srgbClr val="CC0000"/>
                </a:solidFill>
                <a:ea typeface="仿宋_GB2312" pitchFamily="49" charset="-122"/>
              </a:rPr>
              <a:t> </a:t>
            </a:r>
            <a:r>
              <a:rPr lang="en-US" altLang="zh-CN" sz="2800" b="1" dirty="0">
                <a:solidFill>
                  <a:srgbClr val="CC0000"/>
                </a:solidFill>
                <a:ea typeface="仿宋_GB2312" pitchFamily="49" charset="-122"/>
              </a:rPr>
              <a:t>R[ </a:t>
            </a:r>
            <a:r>
              <a:rPr lang="en-US" altLang="zh-CN" sz="2800" b="1" dirty="0" smtClean="0">
                <a:solidFill>
                  <a:srgbClr val="CC0000"/>
                </a:solidFill>
                <a:ea typeface="仿宋_GB2312" pitchFamily="49" charset="-122"/>
              </a:rPr>
              <a:t>]</a:t>
            </a:r>
            <a:r>
              <a:rPr lang="zh-CN" altLang="en-US" sz="2800" b="1" dirty="0" smtClean="0">
                <a:ea typeface="仿宋_GB2312" pitchFamily="49" charset="-122"/>
              </a:rPr>
              <a:t>的</a:t>
            </a:r>
            <a:r>
              <a:rPr lang="zh-CN" altLang="en-US" sz="2800" b="1" dirty="0">
                <a:ea typeface="仿宋_GB2312" pitchFamily="49" charset="-122"/>
              </a:rPr>
              <a:t>形式声明，因此需要显式地声明数组的大小。</a:t>
            </a:r>
            <a:endParaRPr lang="zh-CN" altLang="en-US" sz="2800" b="1" dirty="0">
              <a:ea typeface="仿宋_GB2312" pitchFamily="49" charset="-122"/>
            </a:endParaRPr>
          </a:p>
        </p:txBody>
      </p:sp>
      <p:sp>
        <p:nvSpPr>
          <p:cNvPr id="3" name="灯片编号占位符 2"/>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1331" name="Rectangle 3"/>
          <p:cNvSpPr>
            <a:spLocks noGrp="1" noChangeArrowheads="1"/>
          </p:cNvSpPr>
          <p:nvPr>
            <p:ph type="body" idx="1"/>
          </p:nvPr>
        </p:nvSpPr>
        <p:spPr>
          <a:xfrm>
            <a:off x="468313" y="908050"/>
            <a:ext cx="8229600" cy="4114800"/>
          </a:xfrm>
        </p:spPr>
        <p:txBody>
          <a:bodyPr/>
          <a:lstStyle/>
          <a:p>
            <a:pPr algn="just">
              <a:buClr>
                <a:srgbClr val="FF6600"/>
              </a:buClr>
              <a:buSzPct val="50000"/>
              <a:buFont typeface="Wingdings" panose="05000000000000000000" pitchFamily="2" charset="2"/>
              <a:buChar char="n"/>
            </a:pPr>
            <a:r>
              <a:rPr lang="zh-CN" altLang="en-US" sz="2800" b="1" dirty="0">
                <a:ea typeface="仿宋_GB2312" pitchFamily="49" charset="-122"/>
              </a:rPr>
              <a:t>若传送的</a:t>
            </a:r>
            <a:r>
              <a:rPr lang="zh-CN" altLang="en-US" sz="2800" b="1" dirty="0">
                <a:solidFill>
                  <a:srgbClr val="CC0000"/>
                </a:solidFill>
                <a:ea typeface="仿宋_GB2312" pitchFamily="49" charset="-122"/>
              </a:rPr>
              <a:t>值参是一个对象</a:t>
            </a:r>
            <a:r>
              <a:rPr lang="zh-CN" altLang="en-US" sz="2800" b="1" dirty="0">
                <a:ea typeface="仿宋_GB2312" pitchFamily="49" charset="-122"/>
              </a:rPr>
              <a:t> </a:t>
            </a:r>
            <a:r>
              <a:rPr lang="en-US" altLang="zh-CN" sz="2800" b="1" dirty="0">
                <a:ea typeface="仿宋_GB2312" pitchFamily="49" charset="-122"/>
              </a:rPr>
              <a:t>(</a:t>
            </a:r>
            <a:r>
              <a:rPr lang="zh-CN" altLang="en-US" sz="2800" b="1" dirty="0">
                <a:ea typeface="仿宋_GB2312" pitchFamily="49" charset="-122"/>
              </a:rPr>
              <a:t>作为类的实例</a:t>
            </a:r>
            <a:r>
              <a:rPr lang="en-US" altLang="zh-CN" sz="2800" b="1" dirty="0">
                <a:ea typeface="仿宋_GB2312" pitchFamily="49" charset="-122"/>
              </a:rPr>
              <a:t>) </a:t>
            </a:r>
            <a:r>
              <a:rPr lang="zh-CN" altLang="en-US" sz="2800" b="1" dirty="0" smtClean="0">
                <a:ea typeface="仿宋_GB2312" pitchFamily="49" charset="-122"/>
              </a:rPr>
              <a:t>时，在</a:t>
            </a:r>
            <a:r>
              <a:rPr lang="zh-CN" altLang="en-US" sz="2800" b="1" dirty="0">
                <a:ea typeface="仿宋_GB2312" pitchFamily="49" charset="-122"/>
              </a:rPr>
              <a:t>函数中就创建了该对象的一个副本。在创建这个副本时不调用该对象的构造函数，但在函数结束前要调用该副本的析构函数撤消这个副本。</a:t>
            </a:r>
            <a:endParaRPr lang="zh-CN" altLang="en-US" sz="2800" b="1" dirty="0">
              <a:ea typeface="仿宋_GB2312" pitchFamily="49" charset="-122"/>
            </a:endParaRPr>
          </a:p>
          <a:p>
            <a:pPr algn="just">
              <a:buClr>
                <a:srgbClr val="FF6600"/>
              </a:buClr>
              <a:buSzPct val="50000"/>
              <a:buFont typeface="Wingdings" panose="05000000000000000000" pitchFamily="2" charset="2"/>
              <a:buChar char="n"/>
            </a:pPr>
            <a:r>
              <a:rPr lang="zh-CN" altLang="en-US" sz="2800" b="1" dirty="0">
                <a:ea typeface="仿宋_GB2312" pitchFamily="49" charset="-122"/>
              </a:rPr>
              <a:t>若</a:t>
            </a:r>
            <a:r>
              <a:rPr lang="zh-CN" altLang="en-US" sz="2800" b="1" dirty="0">
                <a:solidFill>
                  <a:srgbClr val="CC0000"/>
                </a:solidFill>
                <a:ea typeface="仿宋_GB2312" pitchFamily="49" charset="-122"/>
              </a:rPr>
              <a:t>采用引用方式传递对象</a:t>
            </a:r>
            <a:r>
              <a:rPr lang="zh-CN" altLang="en-US" sz="2800" b="1" dirty="0">
                <a:ea typeface="仿宋_GB2312" pitchFamily="49" charset="-122"/>
              </a:rPr>
              <a:t>，在函数中不创建该对象的副本，也不存在最后撤消副本的问题。但是，</a:t>
            </a:r>
            <a:r>
              <a:rPr lang="zh-CN" altLang="en-US" sz="2800" b="1" dirty="0">
                <a:solidFill>
                  <a:srgbClr val="009900"/>
                </a:solidFill>
                <a:ea typeface="仿宋_GB2312" pitchFamily="49" charset="-122"/>
              </a:rPr>
              <a:t>通过引用传递的是对象时，函数对对象的改变将影响调用的对象</a:t>
            </a:r>
            <a:r>
              <a:rPr lang="zh-CN" altLang="en-US" sz="2800" b="1" dirty="0">
                <a:ea typeface="仿宋_GB2312" pitchFamily="49" charset="-122"/>
              </a:rPr>
              <a:t>。</a:t>
            </a:r>
            <a:endParaRPr lang="zh-CN" altLang="en-US" sz="2800" dirty="0"/>
          </a:p>
          <a:p>
            <a:pPr algn="just"/>
            <a:endParaRPr lang="en-US" altLang="zh-CN" sz="2800" dirty="0"/>
          </a:p>
        </p:txBody>
      </p:sp>
      <p:sp>
        <p:nvSpPr>
          <p:cNvPr id="3" name="灯片编号占位符 2"/>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split orient="vert"/>
  </p:transition>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a:xfrm>
            <a:off x="611560" y="404664"/>
            <a:ext cx="7772400" cy="762000"/>
          </a:xfrm>
        </p:spPr>
        <p:txBody>
          <a:bodyPr/>
          <a:lstStyle/>
          <a:p>
            <a:r>
              <a:rPr lang="en-US" altLang="zh-CN" dirty="0">
                <a:effectLst>
                  <a:outerShdw blurRad="38100" dist="38100" dir="2700000" algn="tl">
                    <a:srgbClr val="000000">
                      <a:alpha val="43137"/>
                    </a:srgbClr>
                  </a:outerShdw>
                </a:effectLst>
              </a:rPr>
              <a:t> </a:t>
            </a:r>
            <a:r>
              <a:rPr lang="zh-CN" altLang="en-US" sz="4000" b="1" dirty="0">
                <a:effectLst>
                  <a:outerShdw blurRad="38100" dist="38100" dir="2700000" algn="tl">
                    <a:srgbClr val="000000">
                      <a:alpha val="43137"/>
                    </a:srgbClr>
                  </a:outerShdw>
                </a:effectLst>
                <a:ea typeface="楷体_GB2312" pitchFamily="49" charset="-122"/>
              </a:rPr>
              <a:t>成员函数的返回值</a:t>
            </a:r>
            <a:endParaRPr lang="zh-CN" altLang="en-US" dirty="0">
              <a:effectLst>
                <a:outerShdw blurRad="38100" dist="38100" dir="2700000" algn="tl">
                  <a:srgbClr val="000000">
                    <a:alpha val="43137"/>
                  </a:srgbClr>
                </a:outerShdw>
              </a:effectLst>
            </a:endParaRPr>
          </a:p>
        </p:txBody>
      </p:sp>
      <p:sp>
        <p:nvSpPr>
          <p:cNvPr id="612355" name="Rectangle 3"/>
          <p:cNvSpPr>
            <a:spLocks noGrp="1" noChangeArrowheads="1"/>
          </p:cNvSpPr>
          <p:nvPr>
            <p:ph type="body" idx="1"/>
          </p:nvPr>
        </p:nvSpPr>
        <p:spPr>
          <a:xfrm>
            <a:off x="539552" y="1196752"/>
            <a:ext cx="8305800" cy="5410200"/>
          </a:xfrm>
        </p:spPr>
        <p:txBody>
          <a:bodyPr/>
          <a:lstStyle/>
          <a:p>
            <a:pPr algn="just">
              <a:spcBef>
                <a:spcPct val="0"/>
              </a:spcBef>
              <a:buClr>
                <a:srgbClr val="FF6600"/>
              </a:buClr>
              <a:buSzPct val="50000"/>
              <a:buFont typeface="Wingdings" panose="05000000000000000000" pitchFamily="2" charset="2"/>
              <a:buChar char="n"/>
            </a:pPr>
            <a:r>
              <a:rPr lang="zh-CN" altLang="en-US" sz="2800" b="1" dirty="0">
                <a:ea typeface="仿宋_GB2312" pitchFamily="49" charset="-122"/>
              </a:rPr>
              <a:t>当成员函数的返回值为</a:t>
            </a:r>
            <a:r>
              <a:rPr lang="zh-CN" altLang="en-US" sz="2800" b="1" u="sng" dirty="0">
                <a:solidFill>
                  <a:srgbClr val="CC0000"/>
                </a:solidFill>
                <a:ea typeface="仿宋_GB2312" pitchFamily="49" charset="-122"/>
              </a:rPr>
              <a:t>传值方式</a:t>
            </a:r>
            <a:r>
              <a:rPr lang="zh-CN" altLang="en-US" sz="2800" b="1" dirty="0" smtClean="0">
                <a:ea typeface="仿宋_GB2312" pitchFamily="49" charset="-122"/>
              </a:rPr>
              <a:t>时，允许</a:t>
            </a:r>
            <a:r>
              <a:rPr lang="zh-CN" altLang="en-US" sz="2800" b="1" dirty="0">
                <a:ea typeface="仿宋_GB2312" pitchFamily="49" charset="-122"/>
              </a:rPr>
              <a:t>改变该对象的私有数据成员。</a:t>
            </a:r>
            <a:endParaRPr lang="zh-CN" altLang="en-US" sz="2800" b="1" dirty="0">
              <a:ea typeface="仿宋_GB2312" pitchFamily="49" charset="-122"/>
            </a:endParaRPr>
          </a:p>
          <a:p>
            <a:pPr algn="just">
              <a:spcBef>
                <a:spcPct val="0"/>
              </a:spcBef>
              <a:buClr>
                <a:srgbClr val="FF6600"/>
              </a:buClr>
              <a:buSzPct val="50000"/>
              <a:buFont typeface="Wingdings" panose="05000000000000000000" pitchFamily="2" charset="2"/>
              <a:buChar char="n"/>
            </a:pPr>
            <a:r>
              <a:rPr lang="zh-CN" altLang="en-US" sz="2800" b="1" dirty="0">
                <a:ea typeface="仿宋_GB2312" pitchFamily="49" charset="-122"/>
              </a:rPr>
              <a:t>当成员函数的返回值为</a:t>
            </a:r>
            <a:r>
              <a:rPr lang="zh-CN" altLang="en-US" sz="2800" b="1" u="sng" dirty="0">
                <a:solidFill>
                  <a:srgbClr val="CC0000"/>
                </a:solidFill>
                <a:ea typeface="仿宋_GB2312" pitchFamily="49" charset="-122"/>
              </a:rPr>
              <a:t>常值传值方式</a:t>
            </a:r>
            <a:r>
              <a:rPr lang="zh-CN" altLang="en-US" sz="2800" b="1" dirty="0" smtClean="0">
                <a:ea typeface="仿宋_GB2312" pitchFamily="49" charset="-122"/>
              </a:rPr>
              <a:t>时，加 </a:t>
            </a:r>
            <a:r>
              <a:rPr lang="en-US" altLang="zh-CN" sz="2800" b="1" dirty="0">
                <a:solidFill>
                  <a:schemeClr val="tx2"/>
                </a:solidFill>
                <a:ea typeface="仿宋_GB2312" pitchFamily="49" charset="-122"/>
              </a:rPr>
              <a:t>const</a:t>
            </a:r>
            <a:r>
              <a:rPr lang="en-US" altLang="zh-CN" sz="2800" b="1" dirty="0">
                <a:ea typeface="仿宋_GB2312" pitchFamily="49" charset="-122"/>
              </a:rPr>
              <a:t> </a:t>
            </a:r>
            <a:r>
              <a:rPr lang="zh-CN" altLang="en-US" sz="2800" b="1" dirty="0">
                <a:ea typeface="仿宋_GB2312" pitchFamily="49" charset="-122"/>
              </a:rPr>
              <a:t>标识</a:t>
            </a:r>
            <a:r>
              <a:rPr lang="en-US" altLang="zh-CN" sz="2800" b="1" dirty="0">
                <a:ea typeface="仿宋_GB2312" pitchFamily="49" charset="-122"/>
              </a:rPr>
              <a:t>, </a:t>
            </a:r>
            <a:r>
              <a:rPr lang="zh-CN" altLang="en-US" sz="2800" b="1" dirty="0">
                <a:ea typeface="仿宋_GB2312" pitchFamily="49" charset="-122"/>
              </a:rPr>
              <a:t>该对象的私有成员不能改变。</a:t>
            </a:r>
            <a:endParaRPr lang="zh-CN" altLang="en-US" sz="2800" b="1" dirty="0">
              <a:ea typeface="仿宋_GB2312" pitchFamily="49" charset="-122"/>
            </a:endParaRPr>
          </a:p>
          <a:p>
            <a:pPr algn="just">
              <a:spcBef>
                <a:spcPct val="0"/>
              </a:spcBef>
              <a:buClr>
                <a:srgbClr val="FF6600"/>
              </a:buClr>
              <a:buSzPct val="50000"/>
              <a:buFont typeface="Wingdings" panose="05000000000000000000" pitchFamily="2" charset="2"/>
              <a:buChar char="n"/>
            </a:pPr>
            <a:r>
              <a:rPr lang="zh-CN" altLang="en-US" sz="2800" b="1" dirty="0">
                <a:ea typeface="仿宋_GB2312" pitchFamily="49" charset="-122"/>
              </a:rPr>
              <a:t>当成员函数的返回值为</a:t>
            </a:r>
            <a:r>
              <a:rPr lang="zh-CN" altLang="en-US" sz="2800" b="1" dirty="0">
                <a:solidFill>
                  <a:srgbClr val="CC0000"/>
                </a:solidFill>
                <a:ea typeface="仿宋_GB2312" pitchFamily="49" charset="-122"/>
              </a:rPr>
              <a:t>引用方式</a:t>
            </a:r>
            <a:r>
              <a:rPr lang="zh-CN" altLang="en-US" sz="2800" b="1" dirty="0" smtClean="0">
                <a:ea typeface="仿宋_GB2312" pitchFamily="49" charset="-122"/>
              </a:rPr>
              <a:t>时，该</a:t>
            </a:r>
            <a:r>
              <a:rPr lang="zh-CN" altLang="en-US" sz="2800" b="1" dirty="0">
                <a:ea typeface="仿宋_GB2312" pitchFamily="49" charset="-122"/>
              </a:rPr>
              <a:t>成员函数的返回值应</a:t>
            </a:r>
            <a:r>
              <a:rPr lang="zh-CN" altLang="en-US" sz="2800" b="1" dirty="0">
                <a:solidFill>
                  <a:srgbClr val="009900"/>
                </a:solidFill>
                <a:ea typeface="仿宋_GB2312" pitchFamily="49" charset="-122"/>
              </a:rPr>
              <a:t>是一个已存在变量</a:t>
            </a:r>
            <a:r>
              <a:rPr lang="en-US" altLang="zh-CN" sz="2800" b="1" dirty="0">
                <a:solidFill>
                  <a:srgbClr val="009900"/>
                </a:solidFill>
                <a:ea typeface="仿宋_GB2312" pitchFamily="49" charset="-122"/>
              </a:rPr>
              <a:t>(</a:t>
            </a:r>
            <a:r>
              <a:rPr lang="zh-CN" altLang="en-US" sz="2800" b="1" dirty="0">
                <a:solidFill>
                  <a:srgbClr val="009900"/>
                </a:solidFill>
                <a:ea typeface="仿宋_GB2312" pitchFamily="49" charset="-122"/>
              </a:rPr>
              <a:t>或对象</a:t>
            </a:r>
            <a:r>
              <a:rPr lang="en-US" altLang="zh-CN" sz="2800" b="1" dirty="0">
                <a:solidFill>
                  <a:srgbClr val="009900"/>
                </a:solidFill>
                <a:ea typeface="仿宋_GB2312" pitchFamily="49" charset="-122"/>
              </a:rPr>
              <a:t>)</a:t>
            </a:r>
            <a:r>
              <a:rPr lang="zh-CN" altLang="en-US" sz="2800" b="1" dirty="0">
                <a:solidFill>
                  <a:srgbClr val="009900"/>
                </a:solidFill>
                <a:ea typeface="仿宋_GB2312" pitchFamily="49" charset="-122"/>
              </a:rPr>
              <a:t>的别名</a:t>
            </a:r>
            <a:r>
              <a:rPr lang="zh-CN" altLang="en-US" sz="2800" b="1" dirty="0">
                <a:ea typeface="仿宋_GB2312" pitchFamily="49" charset="-122"/>
              </a:rPr>
              <a:t>。当该成员函数被重新赋值</a:t>
            </a:r>
            <a:r>
              <a:rPr lang="zh-CN" altLang="en-US" sz="2800" b="1" dirty="0" smtClean="0">
                <a:ea typeface="仿宋_GB2312" pitchFamily="49" charset="-122"/>
              </a:rPr>
              <a:t>时，其</a:t>
            </a:r>
            <a:r>
              <a:rPr lang="zh-CN" altLang="en-US" sz="2800" b="1" dirty="0">
                <a:ea typeface="仿宋_GB2312" pitchFamily="49" charset="-122"/>
              </a:rPr>
              <a:t>对应变量</a:t>
            </a:r>
            <a:r>
              <a:rPr lang="en-US" altLang="zh-CN" sz="2800" b="1" dirty="0">
                <a:ea typeface="仿宋_GB2312" pitchFamily="49" charset="-122"/>
              </a:rPr>
              <a:t>(</a:t>
            </a:r>
            <a:r>
              <a:rPr lang="zh-CN" altLang="en-US" sz="2800" b="1" dirty="0">
                <a:ea typeface="仿宋_GB2312" pitchFamily="49" charset="-122"/>
              </a:rPr>
              <a:t>或对象</a:t>
            </a:r>
            <a:r>
              <a:rPr lang="en-US" altLang="zh-CN" sz="2800" b="1" dirty="0">
                <a:ea typeface="仿宋_GB2312" pitchFamily="49" charset="-122"/>
              </a:rPr>
              <a:t>)</a:t>
            </a:r>
            <a:r>
              <a:rPr lang="zh-CN" altLang="en-US" sz="2800" b="1" dirty="0">
                <a:ea typeface="仿宋_GB2312" pitchFamily="49" charset="-122"/>
              </a:rPr>
              <a:t>的值将改变。</a:t>
            </a:r>
            <a:endParaRPr lang="zh-CN" altLang="en-US" sz="2800" b="1" dirty="0">
              <a:ea typeface="仿宋_GB2312" pitchFamily="49" charset="-122"/>
            </a:endParaRPr>
          </a:p>
          <a:p>
            <a:pPr algn="just">
              <a:spcBef>
                <a:spcPct val="0"/>
              </a:spcBef>
              <a:buClr>
                <a:srgbClr val="FF6600"/>
              </a:buClr>
              <a:buSzPct val="50000"/>
              <a:buFont typeface="Wingdings" panose="05000000000000000000" pitchFamily="2" charset="2"/>
              <a:buChar char="n"/>
            </a:pPr>
            <a:r>
              <a:rPr lang="zh-CN" altLang="en-US" sz="2800" b="1" dirty="0">
                <a:ea typeface="仿宋_GB2312" pitchFamily="49" charset="-122"/>
              </a:rPr>
              <a:t>当成员函数的返回值为</a:t>
            </a:r>
            <a:r>
              <a:rPr lang="zh-CN" altLang="en-US" sz="2800" b="1" dirty="0">
                <a:solidFill>
                  <a:srgbClr val="CC0000"/>
                </a:solidFill>
                <a:ea typeface="仿宋_GB2312" pitchFamily="49" charset="-122"/>
              </a:rPr>
              <a:t>常值引用方式</a:t>
            </a:r>
            <a:r>
              <a:rPr lang="zh-CN" altLang="en-US" sz="2800" b="1" dirty="0" smtClean="0">
                <a:ea typeface="仿宋_GB2312" pitchFamily="49" charset="-122"/>
              </a:rPr>
              <a:t>时，其</a:t>
            </a:r>
            <a:r>
              <a:rPr lang="zh-CN" altLang="en-US" sz="2800" b="1" dirty="0">
                <a:solidFill>
                  <a:srgbClr val="009900"/>
                </a:solidFill>
                <a:ea typeface="仿宋_GB2312" pitchFamily="49" charset="-122"/>
              </a:rPr>
              <a:t>返回值与引用方式的成员函数返回值类同</a:t>
            </a:r>
            <a:r>
              <a:rPr lang="zh-CN" altLang="en-US" sz="2800" b="1" dirty="0">
                <a:ea typeface="仿宋_GB2312" pitchFamily="49" charset="-122"/>
              </a:rPr>
              <a:t>。但该成员函数不能改变该对象的私有成员。</a:t>
            </a:r>
            <a:endParaRPr lang="zh-CN" altLang="en-US" sz="2800" b="1" dirty="0">
              <a:ea typeface="仿宋_GB2312" pitchFamily="49" charset="-122"/>
            </a:endParaRPr>
          </a:p>
        </p:txBody>
      </p:sp>
      <p:sp>
        <p:nvSpPr>
          <p:cNvPr id="4" name="灯片编号占位符 3"/>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split orient="vert"/>
  </p:transition>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3379" name="Rectangle 3"/>
          <p:cNvSpPr>
            <a:spLocks noGrp="1" noChangeArrowheads="1"/>
          </p:cNvSpPr>
          <p:nvPr>
            <p:ph type="body" idx="1"/>
          </p:nvPr>
        </p:nvSpPr>
        <p:spPr>
          <a:xfrm>
            <a:off x="457200" y="457200"/>
            <a:ext cx="8382000" cy="4114800"/>
          </a:xfrm>
        </p:spPr>
        <p:txBody>
          <a:bodyPr/>
          <a:lstStyle/>
          <a:p>
            <a:pPr algn="just">
              <a:buClr>
                <a:srgbClr val="FF6600"/>
              </a:buClr>
              <a:buSzPct val="50000"/>
              <a:buFont typeface="Wingdings" panose="05000000000000000000" pitchFamily="2" charset="2"/>
              <a:buChar char="n"/>
            </a:pPr>
            <a:r>
              <a:rPr lang="zh-CN" altLang="en-US" b="1" dirty="0">
                <a:ea typeface="仿宋_GB2312" pitchFamily="49" charset="-122"/>
              </a:rPr>
              <a:t>当成员函数返回值为</a:t>
            </a:r>
            <a:r>
              <a:rPr lang="zh-CN" altLang="en-US" b="1" dirty="0">
                <a:solidFill>
                  <a:srgbClr val="CC0000"/>
                </a:solidFill>
                <a:ea typeface="仿宋_GB2312" pitchFamily="49" charset="-122"/>
              </a:rPr>
              <a:t>常值传值方式</a:t>
            </a:r>
            <a:r>
              <a:rPr lang="zh-CN" altLang="en-US" b="1" dirty="0">
                <a:ea typeface="仿宋_GB2312" pitchFamily="49" charset="-122"/>
              </a:rPr>
              <a:t>或</a:t>
            </a:r>
            <a:r>
              <a:rPr lang="zh-CN" altLang="en-US" b="1" dirty="0">
                <a:solidFill>
                  <a:srgbClr val="CC0000"/>
                </a:solidFill>
                <a:ea typeface="仿宋_GB2312" pitchFamily="49" charset="-122"/>
              </a:rPr>
              <a:t>常值引用方式</a:t>
            </a:r>
            <a:r>
              <a:rPr lang="zh-CN" altLang="en-US" b="1" dirty="0" smtClean="0">
                <a:ea typeface="仿宋_GB2312" pitchFamily="49" charset="-122"/>
              </a:rPr>
              <a:t>时，</a:t>
            </a:r>
            <a:r>
              <a:rPr lang="en-US" altLang="zh-CN" b="1" dirty="0" smtClean="0">
                <a:solidFill>
                  <a:schemeClr val="tx2"/>
                </a:solidFill>
                <a:ea typeface="仿宋_GB2312" pitchFamily="49" charset="-122"/>
              </a:rPr>
              <a:t>const</a:t>
            </a:r>
            <a:r>
              <a:rPr lang="zh-CN" altLang="en-US" b="1" dirty="0" smtClean="0">
                <a:ea typeface="仿宋_GB2312" pitchFamily="49" charset="-122"/>
              </a:rPr>
              <a:t>标识符</a:t>
            </a:r>
            <a:r>
              <a:rPr lang="zh-CN" altLang="en-US" b="1" dirty="0">
                <a:ea typeface="仿宋_GB2312" pitchFamily="49" charset="-122"/>
              </a:rPr>
              <a:t>一般放在最后。</a:t>
            </a:r>
            <a:endParaRPr lang="zh-CN" altLang="en-US" b="1" dirty="0">
              <a:ea typeface="仿宋_GB2312" pitchFamily="49" charset="-122"/>
            </a:endParaRPr>
          </a:p>
          <a:p>
            <a:pPr>
              <a:buClr>
                <a:srgbClr val="FF6600"/>
              </a:buClr>
              <a:buSzPct val="50000"/>
              <a:buFont typeface="Wingdings" panose="05000000000000000000" pitchFamily="2" charset="2"/>
              <a:buChar char="n"/>
            </a:pPr>
            <a:endParaRPr lang="zh-CN" altLang="en-US" sz="1000" b="1" dirty="0">
              <a:ea typeface="仿宋_GB2312" pitchFamily="49" charset="-122"/>
            </a:endParaRPr>
          </a:p>
          <a:p>
            <a:pPr>
              <a:buClr>
                <a:srgbClr val="FF6600"/>
              </a:buClr>
              <a:buSzPct val="50000"/>
              <a:buFont typeface="Wingdings" panose="05000000000000000000" pitchFamily="2" charset="2"/>
              <a:buNone/>
            </a:pPr>
            <a:r>
              <a:rPr lang="zh-CN" altLang="en-US" b="1" dirty="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2800" b="1" dirty="0" smtClean="0">
                <a:solidFill>
                  <a:schemeClr val="tx2"/>
                </a:solidFill>
                <a:ea typeface="仿宋_GB2312" pitchFamily="49" charset="-122"/>
              </a:rPr>
              <a:t>include</a:t>
            </a:r>
            <a:r>
              <a:rPr lang="zh-CN" altLang="en-US" sz="2800" b="1" dirty="0" smtClean="0">
                <a:solidFill>
                  <a:schemeClr val="tx2"/>
                </a:solidFill>
                <a:ea typeface="仿宋_GB2312" pitchFamily="49" charset="-122"/>
              </a:rPr>
              <a:t> </a:t>
            </a:r>
            <a:r>
              <a:rPr lang="en-US" altLang="zh-CN" sz="2800" b="1" dirty="0" smtClean="0">
                <a:solidFill>
                  <a:schemeClr val="tx2"/>
                </a:solidFill>
                <a:ea typeface="仿宋_GB2312" pitchFamily="49" charset="-122"/>
              </a:rPr>
              <a:t>&lt;</a:t>
            </a:r>
            <a:r>
              <a:rPr lang="en-US" altLang="zh-CN" sz="2800" dirty="0" err="1">
                <a:solidFill>
                  <a:schemeClr val="tx2"/>
                </a:solidFill>
                <a:ea typeface="仿宋_GB2312" pitchFamily="49" charset="-122"/>
              </a:rPr>
              <a:t>iostream.h</a:t>
            </a:r>
            <a:r>
              <a:rPr lang="en-US" altLang="zh-CN" sz="2800" b="1" dirty="0">
                <a:solidFill>
                  <a:schemeClr val="tx2"/>
                </a:solidFill>
                <a:ea typeface="仿宋_GB2312" pitchFamily="49" charset="-122"/>
              </a:rPr>
              <a:t>&gt;</a:t>
            </a:r>
            <a:endParaRPr lang="en-US" altLang="zh-CN" sz="2800" b="1" dirty="0">
              <a:solidFill>
                <a:schemeClr val="tx2"/>
              </a:solidFill>
              <a:ea typeface="仿宋_GB2312" pitchFamily="49" charset="-122"/>
            </a:endParaRPr>
          </a:p>
          <a:p>
            <a:pPr>
              <a:spcBef>
                <a:spcPct val="0"/>
              </a:spcBef>
              <a:buClr>
                <a:srgbClr val="FF6600"/>
              </a:buClr>
              <a:buSzPct val="50000"/>
              <a:buFont typeface="Wingdings" panose="05000000000000000000" pitchFamily="2" charset="2"/>
              <a:buNone/>
            </a:pPr>
            <a:r>
              <a:rPr lang="en-US" altLang="zh-CN" sz="2800" b="1" dirty="0">
                <a:solidFill>
                  <a:schemeClr val="tx2"/>
                </a:solidFill>
                <a:ea typeface="仿宋_GB2312" pitchFamily="49" charset="-122"/>
              </a:rPr>
              <a:t>    class </a:t>
            </a:r>
            <a:r>
              <a:rPr lang="en-US" altLang="zh-CN" sz="2800" dirty="0">
                <a:solidFill>
                  <a:schemeClr val="tx2"/>
                </a:solidFill>
                <a:ea typeface="仿宋_GB2312" pitchFamily="49" charset="-122"/>
              </a:rPr>
              <a:t>Temperature</a:t>
            </a:r>
            <a:r>
              <a:rPr lang="en-US" altLang="zh-CN" sz="2800" b="1" dirty="0">
                <a:solidFill>
                  <a:schemeClr val="tx2"/>
                </a:solidFill>
                <a:ea typeface="仿宋_GB2312" pitchFamily="49" charset="-122"/>
              </a:rPr>
              <a:t> {</a:t>
            </a:r>
            <a:endParaRPr lang="en-US" altLang="zh-CN" sz="2800" b="1" dirty="0">
              <a:solidFill>
                <a:schemeClr val="tx2"/>
              </a:solidFill>
              <a:ea typeface="仿宋_GB2312" pitchFamily="49" charset="-122"/>
            </a:endParaRPr>
          </a:p>
          <a:p>
            <a:pPr>
              <a:spcBef>
                <a:spcPct val="0"/>
              </a:spcBef>
              <a:buClr>
                <a:srgbClr val="FF6600"/>
              </a:buClr>
              <a:buSzPct val="50000"/>
              <a:buFont typeface="Wingdings" panose="05000000000000000000" pitchFamily="2" charset="2"/>
              <a:buNone/>
            </a:pPr>
            <a:r>
              <a:rPr lang="en-US" altLang="zh-CN" sz="2800" b="1" dirty="0">
                <a:solidFill>
                  <a:schemeClr val="tx2"/>
                </a:solidFill>
                <a:ea typeface="仿宋_GB2312" pitchFamily="49" charset="-122"/>
              </a:rPr>
              <a:t>   </a:t>
            </a:r>
            <a:r>
              <a:rPr lang="zh-CN" altLang="en-US" sz="2800" b="1" dirty="0" smtClean="0">
                <a:solidFill>
                  <a:schemeClr val="tx2"/>
                </a:solidFill>
                <a:ea typeface="仿宋_GB2312" pitchFamily="49" charset="-122"/>
              </a:rPr>
              <a:t>  </a:t>
            </a:r>
            <a:r>
              <a:rPr lang="en-US" altLang="zh-CN" sz="2800" b="1" dirty="0" smtClean="0">
                <a:solidFill>
                  <a:schemeClr val="tx2"/>
                </a:solidFill>
                <a:ea typeface="仿宋_GB2312" pitchFamily="49" charset="-122"/>
              </a:rPr>
              <a:t> </a:t>
            </a:r>
            <a:r>
              <a:rPr lang="en-US" altLang="zh-CN" sz="2800" b="1" dirty="0">
                <a:solidFill>
                  <a:schemeClr val="tx2"/>
                </a:solidFill>
                <a:ea typeface="仿宋_GB2312" pitchFamily="49" charset="-122"/>
              </a:rPr>
              <a:t>private:</a:t>
            </a:r>
            <a:endParaRPr lang="en-US" altLang="zh-CN" sz="2800" b="1" dirty="0">
              <a:solidFill>
                <a:schemeClr val="tx2"/>
              </a:solidFill>
              <a:ea typeface="仿宋_GB2312" pitchFamily="49" charset="-122"/>
            </a:endParaRPr>
          </a:p>
          <a:p>
            <a:pPr>
              <a:spcBef>
                <a:spcPct val="0"/>
              </a:spcBef>
              <a:buClr>
                <a:srgbClr val="FF6600"/>
              </a:buClr>
              <a:buSzPct val="50000"/>
              <a:buFont typeface="Wingdings" panose="05000000000000000000" pitchFamily="2" charset="2"/>
              <a:buNone/>
            </a:pPr>
            <a:r>
              <a:rPr lang="en-US" altLang="zh-CN" sz="2800" b="1" dirty="0">
                <a:solidFill>
                  <a:schemeClr val="tx2"/>
                </a:solidFill>
                <a:ea typeface="仿宋_GB2312" pitchFamily="49" charset="-122"/>
              </a:rPr>
              <a:t>        float </a:t>
            </a:r>
            <a:r>
              <a:rPr lang="en-US" altLang="zh-CN" sz="2800" dirty="0" err="1">
                <a:solidFill>
                  <a:schemeClr val="tx2"/>
                </a:solidFill>
                <a:ea typeface="仿宋_GB2312" pitchFamily="49" charset="-122"/>
              </a:rPr>
              <a:t>highTemp</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dirty="0" err="1">
                <a:solidFill>
                  <a:schemeClr val="tx2"/>
                </a:solidFill>
                <a:ea typeface="仿宋_GB2312" pitchFamily="49" charset="-122"/>
              </a:rPr>
              <a:t>lowTemp</a:t>
            </a:r>
            <a:r>
              <a:rPr lang="en-US" altLang="zh-CN" sz="2800" b="1" dirty="0">
                <a:solidFill>
                  <a:schemeClr val="tx2"/>
                </a:solidFill>
                <a:ea typeface="仿宋_GB2312" pitchFamily="49" charset="-122"/>
              </a:rPr>
              <a:t>;    </a:t>
            </a:r>
            <a:r>
              <a:rPr lang="en-US" altLang="zh-CN" sz="2800" b="1" dirty="0">
                <a:solidFill>
                  <a:srgbClr val="009900"/>
                </a:solidFill>
                <a:ea typeface="仿宋_GB2312" pitchFamily="49" charset="-122"/>
              </a:rPr>
              <a:t>//</a:t>
            </a:r>
            <a:r>
              <a:rPr lang="zh-CN" altLang="en-US" sz="2800" dirty="0">
                <a:solidFill>
                  <a:srgbClr val="009900"/>
                </a:solidFill>
                <a:ea typeface="隶书" panose="02010509060101010101" charset="-122"/>
              </a:rPr>
              <a:t>数据成员</a:t>
            </a:r>
            <a:endParaRPr lang="zh-CN" altLang="en-US" sz="2800" b="1" dirty="0">
              <a:solidFill>
                <a:schemeClr val="tx2"/>
              </a:solidFill>
              <a:ea typeface="仿宋_GB2312" pitchFamily="49" charset="-122"/>
            </a:endParaRPr>
          </a:p>
          <a:p>
            <a:pPr>
              <a:spcBef>
                <a:spcPct val="0"/>
              </a:spcBef>
              <a:buClr>
                <a:srgbClr val="FF6600"/>
              </a:buClr>
              <a:buSzPct val="50000"/>
              <a:buFont typeface="Wingdings" panose="05000000000000000000" pitchFamily="2" charset="2"/>
              <a:buNone/>
            </a:pPr>
            <a:r>
              <a:rPr lang="zh-CN" altLang="en-US" sz="2800" b="1" dirty="0">
                <a:solidFill>
                  <a:schemeClr val="tx2"/>
                </a:solidFill>
                <a:ea typeface="仿宋_GB2312" pitchFamily="49" charset="-122"/>
              </a:rPr>
              <a:t>   </a:t>
            </a:r>
            <a:r>
              <a:rPr lang="zh-CN" altLang="en-US" sz="2800" b="1" dirty="0" smtClean="0">
                <a:solidFill>
                  <a:schemeClr val="tx2"/>
                </a:solidFill>
                <a:ea typeface="仿宋_GB2312" pitchFamily="49" charset="-122"/>
              </a:rPr>
              <a:t>   </a:t>
            </a:r>
            <a:r>
              <a:rPr lang="en-US" altLang="zh-CN" sz="2800" b="1" dirty="0">
                <a:solidFill>
                  <a:schemeClr val="tx2"/>
                </a:solidFill>
                <a:ea typeface="仿宋_GB2312" pitchFamily="49" charset="-122"/>
              </a:rPr>
              <a:t>public:</a:t>
            </a:r>
            <a:endParaRPr lang="en-US" altLang="zh-CN" sz="2800" b="1" dirty="0">
              <a:solidFill>
                <a:schemeClr val="tx2"/>
              </a:solidFill>
              <a:ea typeface="仿宋_GB2312" pitchFamily="49" charset="-122"/>
            </a:endParaRPr>
          </a:p>
          <a:p>
            <a:pPr>
              <a:spcBef>
                <a:spcPct val="0"/>
              </a:spcBef>
              <a:buClr>
                <a:srgbClr val="FF6600"/>
              </a:buClr>
              <a:buSzPct val="50000"/>
              <a:buFont typeface="Wingdings" panose="05000000000000000000" pitchFamily="2" charset="2"/>
              <a:buNone/>
            </a:pPr>
            <a:r>
              <a:rPr lang="en-US" altLang="zh-CN" sz="2800" b="1" dirty="0">
                <a:solidFill>
                  <a:schemeClr val="tx2"/>
                </a:solidFill>
                <a:ea typeface="仿宋_GB2312" pitchFamily="49" charset="-122"/>
              </a:rPr>
              <a:t>        </a:t>
            </a:r>
            <a:r>
              <a:rPr lang="en-US" altLang="zh-CN" sz="2800" dirty="0">
                <a:solidFill>
                  <a:schemeClr val="tx2"/>
                </a:solidFill>
                <a:ea typeface="仿宋_GB2312" pitchFamily="49" charset="-122"/>
              </a:rPr>
              <a:t>Temperature</a:t>
            </a:r>
            <a:r>
              <a:rPr lang="en-US" altLang="zh-CN" sz="2800" b="1" dirty="0">
                <a:solidFill>
                  <a:schemeClr val="tx2"/>
                </a:solidFill>
                <a:ea typeface="仿宋_GB2312" pitchFamily="49" charset="-122"/>
              </a:rPr>
              <a:t>(</a:t>
            </a:r>
            <a:r>
              <a:rPr lang="en-US" altLang="zh-CN" sz="2800" b="1" dirty="0" err="1">
                <a:solidFill>
                  <a:schemeClr val="tx2"/>
                </a:solidFill>
                <a:ea typeface="仿宋_GB2312" pitchFamily="49" charset="-122"/>
              </a:rPr>
              <a:t>int</a:t>
            </a:r>
            <a:r>
              <a:rPr lang="en-US" altLang="zh-CN" sz="2800" dirty="0">
                <a:solidFill>
                  <a:schemeClr val="tx2"/>
                </a:solidFill>
                <a:ea typeface="仿宋_GB2312" pitchFamily="49" charset="-122"/>
              </a:rPr>
              <a:t> hi</a:t>
            </a:r>
            <a:r>
              <a:rPr lang="en-US" altLang="zh-CN" sz="2800" b="1" dirty="0">
                <a:solidFill>
                  <a:schemeClr val="tx2"/>
                </a:solidFill>
                <a:ea typeface="仿宋_GB2312" pitchFamily="49" charset="-122"/>
              </a:rPr>
              <a:t>, </a:t>
            </a:r>
            <a:r>
              <a:rPr lang="en-US" altLang="zh-CN" sz="2800" b="1" dirty="0" err="1">
                <a:solidFill>
                  <a:schemeClr val="tx2"/>
                </a:solidFill>
                <a:ea typeface="仿宋_GB2312" pitchFamily="49" charset="-122"/>
              </a:rPr>
              <a:t>int</a:t>
            </a:r>
            <a:r>
              <a:rPr lang="en-US" altLang="zh-CN" sz="2800" dirty="0">
                <a:solidFill>
                  <a:schemeClr val="tx2"/>
                </a:solidFill>
                <a:ea typeface="仿宋_GB2312" pitchFamily="49" charset="-122"/>
              </a:rPr>
              <a:t> lo</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b="1" dirty="0">
                <a:solidFill>
                  <a:srgbClr val="009900"/>
                </a:solidFill>
                <a:ea typeface="仿宋_GB2312" pitchFamily="49" charset="-122"/>
              </a:rPr>
              <a:t>//</a:t>
            </a:r>
            <a:r>
              <a:rPr lang="zh-CN" altLang="en-US" sz="2800" dirty="0">
                <a:solidFill>
                  <a:srgbClr val="009900"/>
                </a:solidFill>
                <a:ea typeface="隶书" panose="02010509060101010101" charset="-122"/>
              </a:rPr>
              <a:t>构造函数</a:t>
            </a:r>
            <a:endParaRPr lang="zh-CN" altLang="en-US" sz="2800" dirty="0">
              <a:solidFill>
                <a:schemeClr val="tx2"/>
              </a:solidFill>
              <a:ea typeface="仿宋_GB2312" pitchFamily="49" charset="-122"/>
            </a:endParaRPr>
          </a:p>
          <a:p>
            <a:pPr>
              <a:spcBef>
                <a:spcPct val="0"/>
              </a:spcBef>
              <a:buClr>
                <a:srgbClr val="FF6600"/>
              </a:buClr>
              <a:buSzPct val="50000"/>
              <a:buFont typeface="Wingdings" panose="05000000000000000000" pitchFamily="2" charset="2"/>
              <a:buNone/>
            </a:pPr>
            <a:r>
              <a:rPr lang="zh-CN" altLang="en-US" sz="2800" dirty="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dirty="0" err="1" smtClean="0">
                <a:solidFill>
                  <a:schemeClr val="tx2"/>
                </a:solidFill>
                <a:ea typeface="仿宋_GB2312" pitchFamily="49" charset="-122"/>
              </a:rPr>
              <a:t>highTemp</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hi</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dirty="0" err="1" smtClean="0">
                <a:solidFill>
                  <a:schemeClr val="tx2"/>
                </a:solidFill>
                <a:ea typeface="仿宋_GB2312" pitchFamily="49" charset="-122"/>
              </a:rPr>
              <a:t>lowTemp</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lo</a:t>
            </a:r>
            <a:r>
              <a:rPr lang="en-US" altLang="zh-CN" sz="2800" b="1" dirty="0">
                <a:solidFill>
                  <a:schemeClr val="tx2"/>
                </a:solidFill>
                <a:ea typeface="仿宋_GB2312" pitchFamily="49" charset="-122"/>
              </a:rPr>
              <a:t>; }</a:t>
            </a:r>
            <a:endParaRPr lang="en-US" altLang="zh-CN" sz="2800" dirty="0">
              <a:solidFill>
                <a:schemeClr val="tx2"/>
              </a:solidFill>
              <a:ea typeface="仿宋_GB2312" pitchFamily="49" charset="-122"/>
            </a:endParaRPr>
          </a:p>
          <a:p>
            <a:pPr>
              <a:spcBef>
                <a:spcPct val="0"/>
              </a:spcBef>
              <a:buClr>
                <a:srgbClr val="FF6600"/>
              </a:buClr>
              <a:buSzPct val="50000"/>
              <a:buFont typeface="Wingdings" panose="05000000000000000000" pitchFamily="2" charset="2"/>
              <a:buNone/>
            </a:pP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void</a:t>
            </a:r>
            <a:r>
              <a:rPr lang="en-US" altLang="zh-CN" sz="2800" dirty="0">
                <a:solidFill>
                  <a:schemeClr val="tx2"/>
                </a:solidFill>
                <a:ea typeface="仿宋_GB2312" pitchFamily="49" charset="-122"/>
              </a:rPr>
              <a:t> </a:t>
            </a:r>
            <a:r>
              <a:rPr lang="en-US" altLang="zh-CN" sz="2800" dirty="0" err="1">
                <a:solidFill>
                  <a:schemeClr val="tx2"/>
                </a:solidFill>
                <a:ea typeface="仿宋_GB2312" pitchFamily="49" charset="-122"/>
              </a:rPr>
              <a:t>UpdateTemp</a:t>
            </a:r>
            <a:r>
              <a:rPr lang="en-US" altLang="zh-CN" sz="2800" b="1" dirty="0">
                <a:solidFill>
                  <a:schemeClr val="tx2"/>
                </a:solidFill>
                <a:ea typeface="仿宋_GB2312" pitchFamily="49" charset="-122"/>
              </a:rPr>
              <a:t>(float </a:t>
            </a:r>
            <a:r>
              <a:rPr lang="en-US" altLang="zh-CN" sz="2800" dirty="0">
                <a:solidFill>
                  <a:schemeClr val="tx2"/>
                </a:solidFill>
                <a:ea typeface="仿宋_GB2312" pitchFamily="49" charset="-122"/>
              </a:rPr>
              <a:t>temp</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b="1" dirty="0">
                <a:solidFill>
                  <a:srgbClr val="009900"/>
                </a:solidFill>
                <a:ea typeface="仿宋_GB2312" pitchFamily="49" charset="-122"/>
              </a:rPr>
              <a:t>//</a:t>
            </a:r>
            <a:r>
              <a:rPr lang="zh-CN" altLang="en-US" sz="2800" dirty="0">
                <a:solidFill>
                  <a:srgbClr val="009900"/>
                </a:solidFill>
                <a:ea typeface="隶书" panose="02010509060101010101" charset="-122"/>
              </a:rPr>
              <a:t>传值返回</a:t>
            </a:r>
            <a:endParaRPr lang="zh-CN" altLang="en-US" sz="2800" dirty="0">
              <a:solidFill>
                <a:srgbClr val="009900"/>
              </a:solidFill>
              <a:ea typeface="隶书" panose="02010509060101010101" charset="-122"/>
            </a:endParaRPr>
          </a:p>
          <a:p>
            <a:pPr>
              <a:spcBef>
                <a:spcPct val="0"/>
              </a:spcBef>
              <a:buClr>
                <a:srgbClr val="FF6600"/>
              </a:buClr>
              <a:buSzPct val="50000"/>
              <a:buFont typeface="Wingdings" panose="05000000000000000000" pitchFamily="2" charset="2"/>
              <a:buNone/>
            </a:pPr>
            <a:r>
              <a:rPr lang="zh-CN" altLang="en-US" sz="2800" b="1" dirty="0">
                <a:solidFill>
                  <a:schemeClr val="tx2"/>
                </a:solidFill>
              </a:rPr>
              <a:t>        </a:t>
            </a:r>
            <a:r>
              <a:rPr lang="en-US" altLang="zh-CN" sz="2800" b="1" dirty="0">
                <a:solidFill>
                  <a:schemeClr val="tx2"/>
                </a:solidFill>
              </a:rPr>
              <a:t>float</a:t>
            </a:r>
            <a:r>
              <a:rPr lang="en-US" altLang="zh-CN" sz="2800" dirty="0">
                <a:solidFill>
                  <a:schemeClr val="tx2"/>
                </a:solidFill>
              </a:rPr>
              <a:t> </a:t>
            </a:r>
            <a:r>
              <a:rPr lang="en-US" altLang="zh-CN" sz="2800" dirty="0" err="1">
                <a:solidFill>
                  <a:schemeClr val="tx2"/>
                </a:solidFill>
              </a:rPr>
              <a:t>GetHighTemp</a:t>
            </a:r>
            <a:r>
              <a:rPr lang="en-US" altLang="zh-CN" sz="2800" b="1" dirty="0">
                <a:solidFill>
                  <a:schemeClr val="tx2"/>
                </a:solidFill>
              </a:rPr>
              <a:t>( )</a:t>
            </a:r>
            <a:r>
              <a:rPr lang="en-US" altLang="zh-CN" sz="2800" dirty="0">
                <a:solidFill>
                  <a:schemeClr val="tx2"/>
                </a:solidFill>
              </a:rPr>
              <a:t> </a:t>
            </a:r>
            <a:r>
              <a:rPr lang="en-US" altLang="zh-CN" sz="2800" b="1" dirty="0">
                <a:solidFill>
                  <a:schemeClr val="tx2"/>
                </a:solidFill>
              </a:rPr>
              <a:t>const;      </a:t>
            </a:r>
            <a:r>
              <a:rPr lang="en-US" altLang="zh-CN" sz="2800" b="1" dirty="0">
                <a:solidFill>
                  <a:srgbClr val="009900"/>
                </a:solidFill>
              </a:rPr>
              <a:t>//</a:t>
            </a:r>
            <a:r>
              <a:rPr lang="zh-CN" altLang="en-US" sz="2800" dirty="0">
                <a:solidFill>
                  <a:srgbClr val="009900"/>
                </a:solidFill>
                <a:ea typeface="隶书" panose="02010509060101010101" charset="-122"/>
              </a:rPr>
              <a:t>常值</a:t>
            </a:r>
            <a:r>
              <a:rPr lang="zh-CN" altLang="en-US" sz="2800" dirty="0" smtClean="0">
                <a:solidFill>
                  <a:srgbClr val="009900"/>
                </a:solidFill>
                <a:ea typeface="隶书" panose="02010509060101010101" charset="-122"/>
              </a:rPr>
              <a:t>返回</a:t>
            </a:r>
            <a:endParaRPr lang="en-US" altLang="zh-CN" sz="2800" dirty="0" smtClean="0">
              <a:solidFill>
                <a:srgbClr val="009900"/>
              </a:solidFill>
              <a:ea typeface="隶书" panose="02010509060101010101" charset="-122"/>
            </a:endParaRPr>
          </a:p>
          <a:p>
            <a:pPr>
              <a:lnSpc>
                <a:spcPct val="95000"/>
              </a:lnSpc>
              <a:buNone/>
            </a:pPr>
            <a:r>
              <a:rPr lang="zh-CN" altLang="en-US" sz="2800" b="1" dirty="0" smtClean="0">
                <a:solidFill>
                  <a:schemeClr val="tx2"/>
                </a:solidFill>
              </a:rPr>
              <a:t>       </a:t>
            </a:r>
            <a:r>
              <a:rPr lang="en-US" altLang="zh-CN" sz="2800" b="1" dirty="0" smtClean="0">
                <a:solidFill>
                  <a:schemeClr val="tx2"/>
                </a:solidFill>
              </a:rPr>
              <a:t> float</a:t>
            </a:r>
            <a:r>
              <a:rPr lang="en-US" altLang="zh-CN" sz="2800" dirty="0" smtClean="0">
                <a:solidFill>
                  <a:schemeClr val="tx2"/>
                </a:solidFill>
              </a:rPr>
              <a:t> </a:t>
            </a:r>
            <a:r>
              <a:rPr lang="en-US" altLang="zh-CN" sz="2800" dirty="0" err="1" smtClean="0">
                <a:solidFill>
                  <a:schemeClr val="tx2"/>
                </a:solidFill>
              </a:rPr>
              <a:t>GetLowTemp</a:t>
            </a:r>
            <a:r>
              <a:rPr lang="en-US" altLang="zh-CN" sz="2800" b="1" dirty="0" smtClean="0">
                <a:solidFill>
                  <a:schemeClr val="tx2"/>
                </a:solidFill>
              </a:rPr>
              <a:t>( )</a:t>
            </a:r>
            <a:r>
              <a:rPr lang="en-US" altLang="zh-CN" sz="2800" dirty="0" smtClean="0">
                <a:solidFill>
                  <a:schemeClr val="tx2"/>
                </a:solidFill>
              </a:rPr>
              <a:t> </a:t>
            </a:r>
            <a:r>
              <a:rPr lang="en-US" altLang="zh-CN" sz="2800" b="1" dirty="0" smtClean="0">
                <a:solidFill>
                  <a:schemeClr val="tx2"/>
                </a:solidFill>
              </a:rPr>
              <a:t>const;  </a:t>
            </a:r>
            <a:r>
              <a:rPr lang="zh-CN" altLang="en-US" sz="2800" b="1" dirty="0" smtClean="0">
                <a:solidFill>
                  <a:schemeClr val="tx2"/>
                </a:solidFill>
              </a:rPr>
              <a:t>    </a:t>
            </a:r>
            <a:r>
              <a:rPr lang="en-US" altLang="zh-CN" sz="2800" b="1" dirty="0" smtClean="0">
                <a:solidFill>
                  <a:srgbClr val="009900"/>
                </a:solidFill>
              </a:rPr>
              <a:t>//</a:t>
            </a:r>
            <a:r>
              <a:rPr lang="zh-CN" altLang="en-US" sz="2800" dirty="0" smtClean="0">
                <a:solidFill>
                  <a:srgbClr val="009900"/>
                </a:solidFill>
                <a:ea typeface="隶书" panose="02010509060101010101" charset="-122"/>
              </a:rPr>
              <a:t>常值传值返回</a:t>
            </a:r>
            <a:endParaRPr lang="zh-CN" altLang="en-US" sz="2800" dirty="0" smtClean="0">
              <a:solidFill>
                <a:srgbClr val="009900"/>
              </a:solidFill>
              <a:ea typeface="隶书" panose="02010509060101010101" charset="-122"/>
            </a:endParaRPr>
          </a:p>
          <a:p>
            <a:pPr>
              <a:lnSpc>
                <a:spcPct val="95000"/>
              </a:lnSpc>
              <a:buNone/>
            </a:pPr>
            <a:r>
              <a:rPr lang="zh-CN" altLang="en-US" sz="2800" b="1" dirty="0" smtClean="0">
                <a:solidFill>
                  <a:schemeClr val="tx2"/>
                </a:solidFill>
                <a:ea typeface="隶书" panose="02010509060101010101" charset="-122"/>
              </a:rPr>
              <a:t>    </a:t>
            </a:r>
            <a:r>
              <a:rPr lang="en-US" altLang="zh-CN" sz="2800" b="1" dirty="0" smtClean="0">
                <a:solidFill>
                  <a:schemeClr val="tx2"/>
                </a:solidFill>
                <a:ea typeface="隶书" panose="02010509060101010101" charset="-122"/>
              </a:rPr>
              <a:t>};</a:t>
            </a:r>
            <a:endParaRPr lang="en-US" altLang="zh-CN" sz="2800" dirty="0" smtClean="0">
              <a:solidFill>
                <a:srgbClr val="009900"/>
              </a:solidFill>
              <a:ea typeface="隶书" panose="02010509060101010101" charset="-122"/>
            </a:endParaRPr>
          </a:p>
          <a:p>
            <a:pPr>
              <a:spcBef>
                <a:spcPct val="0"/>
              </a:spcBef>
              <a:buClr>
                <a:srgbClr val="FF6600"/>
              </a:buClr>
              <a:buSzPct val="50000"/>
              <a:buFont typeface="Wingdings" panose="05000000000000000000" pitchFamily="2" charset="2"/>
              <a:buNone/>
            </a:pPr>
            <a:endParaRPr lang="zh-CN" altLang="en-US" sz="2800" dirty="0">
              <a:solidFill>
                <a:srgbClr val="009900"/>
              </a:solidFill>
              <a:ea typeface="隶书" panose="02010509060101010101" charset="-122"/>
            </a:endParaRPr>
          </a:p>
        </p:txBody>
      </p:sp>
      <p:sp>
        <p:nvSpPr>
          <p:cNvPr id="3" name="灯片编号占位符 2"/>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split orient="vert"/>
  </p:transition>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02" name="Text Box 2"/>
          <p:cNvSpPr txBox="1">
            <a:spLocks noChangeArrowheads="1"/>
          </p:cNvSpPr>
          <p:nvPr/>
        </p:nvSpPr>
        <p:spPr bwMode="auto">
          <a:xfrm>
            <a:off x="623888" y="400050"/>
            <a:ext cx="7948971" cy="5121402"/>
          </a:xfrm>
          <a:prstGeom prst="rect">
            <a:avLst/>
          </a:prstGeom>
          <a:noFill/>
          <a:ln w="9525">
            <a:noFill/>
            <a:miter lim="800000"/>
          </a:ln>
          <a:effectLst/>
        </p:spPr>
        <p:txBody>
          <a:bodyPr wrap="none">
            <a:spAutoFit/>
          </a:bodyPr>
          <a:lstStyle/>
          <a:p>
            <a:pPr>
              <a:lnSpc>
                <a:spcPct val="95000"/>
              </a:lnSpc>
            </a:pPr>
            <a:endParaRPr lang="en-US" altLang="zh-CN" sz="800" b="1" dirty="0">
              <a:solidFill>
                <a:schemeClr val="tx2"/>
              </a:solidFill>
              <a:ea typeface="隶书" panose="02010509060101010101" charset="-122"/>
            </a:endParaRPr>
          </a:p>
          <a:p>
            <a:pPr>
              <a:lnSpc>
                <a:spcPct val="95000"/>
              </a:lnSpc>
            </a:pPr>
            <a:r>
              <a:rPr lang="en-US" altLang="zh-CN" sz="3200" b="1" dirty="0">
                <a:solidFill>
                  <a:schemeClr val="tx2"/>
                </a:solidFill>
                <a:ea typeface="隶书" panose="02010509060101010101" charset="-122"/>
              </a:rPr>
              <a:t>void</a:t>
            </a:r>
            <a:r>
              <a:rPr lang="en-US" altLang="zh-CN" sz="3200" dirty="0">
                <a:solidFill>
                  <a:schemeClr val="tx2"/>
                </a:solidFill>
                <a:ea typeface="隶书" panose="02010509060101010101" charset="-122"/>
              </a:rPr>
              <a:t> Temperature </a:t>
            </a:r>
            <a:r>
              <a:rPr lang="en-US" altLang="zh-CN" sz="3200" b="1" dirty="0">
                <a:solidFill>
                  <a:schemeClr val="tx2"/>
                </a:solidFill>
                <a:ea typeface="隶书" panose="02010509060101010101" charset="-122"/>
              </a:rPr>
              <a:t>:: </a:t>
            </a:r>
            <a:r>
              <a:rPr lang="en-US" altLang="zh-CN" sz="3200" dirty="0" err="1">
                <a:solidFill>
                  <a:schemeClr val="tx2"/>
                </a:solidFill>
                <a:ea typeface="隶书" panose="02010509060101010101" charset="-122"/>
              </a:rPr>
              <a:t>UpdateTemp</a:t>
            </a:r>
            <a:r>
              <a:rPr lang="en-US" altLang="zh-CN" sz="3200" b="1" dirty="0">
                <a:solidFill>
                  <a:schemeClr val="tx2"/>
                </a:solidFill>
                <a:ea typeface="隶书" panose="02010509060101010101" charset="-122"/>
              </a:rPr>
              <a:t>(float</a:t>
            </a:r>
            <a:r>
              <a:rPr lang="en-US" altLang="zh-CN" sz="3200" dirty="0">
                <a:solidFill>
                  <a:schemeClr val="tx2"/>
                </a:solidFill>
                <a:ea typeface="隶书" panose="02010509060101010101" charset="-122"/>
              </a:rPr>
              <a:t> temp</a:t>
            </a:r>
            <a:r>
              <a:rPr lang="en-US" altLang="zh-CN" sz="3200" b="1" dirty="0">
                <a:solidFill>
                  <a:schemeClr val="tx2"/>
                </a:solidFill>
                <a:ea typeface="隶书" panose="02010509060101010101" charset="-122"/>
              </a:rPr>
              <a:t>)</a:t>
            </a:r>
            <a:r>
              <a:rPr lang="en-US" altLang="zh-CN" sz="3200" dirty="0">
                <a:solidFill>
                  <a:schemeClr val="tx2"/>
                </a:solidFill>
                <a:ea typeface="隶书" panose="02010509060101010101" charset="-122"/>
              </a:rPr>
              <a:t> </a:t>
            </a:r>
            <a:r>
              <a:rPr lang="en-US" altLang="zh-CN" sz="3200" b="1" dirty="0">
                <a:solidFill>
                  <a:schemeClr val="tx2"/>
                </a:solidFill>
                <a:ea typeface="隶书" panose="02010509060101010101" charset="-122"/>
              </a:rPr>
              <a:t>{</a:t>
            </a:r>
            <a:endParaRPr lang="en-US" altLang="zh-CN" sz="3200" dirty="0">
              <a:solidFill>
                <a:schemeClr val="tx2"/>
              </a:solidFill>
              <a:ea typeface="隶书" panose="02010509060101010101" charset="-122"/>
            </a:endParaRPr>
          </a:p>
          <a:p>
            <a:pPr>
              <a:lnSpc>
                <a:spcPct val="95000"/>
              </a:lnSpc>
            </a:pPr>
            <a:r>
              <a:rPr lang="en-US" altLang="zh-CN" sz="3200" dirty="0">
                <a:solidFill>
                  <a:schemeClr val="tx2"/>
                </a:solidFill>
                <a:ea typeface="隶书" panose="02010509060101010101" charset="-122"/>
              </a:rPr>
              <a:t>    </a:t>
            </a:r>
            <a:r>
              <a:rPr lang="en-US" altLang="zh-CN" sz="3200" b="1" dirty="0">
                <a:solidFill>
                  <a:schemeClr val="tx2"/>
                </a:solidFill>
                <a:ea typeface="隶书" panose="02010509060101010101" charset="-122"/>
              </a:rPr>
              <a:t>if</a:t>
            </a:r>
            <a:r>
              <a:rPr lang="en-US" altLang="zh-CN" sz="3200" dirty="0">
                <a:solidFill>
                  <a:schemeClr val="tx2"/>
                </a:solidFill>
                <a:ea typeface="隶书" panose="02010509060101010101" charset="-122"/>
              </a:rPr>
              <a:t> </a:t>
            </a:r>
            <a:r>
              <a:rPr lang="en-US" altLang="zh-CN" sz="3200" b="1" dirty="0">
                <a:solidFill>
                  <a:schemeClr val="tx2"/>
                </a:solidFill>
                <a:ea typeface="隶书" panose="02010509060101010101" charset="-122"/>
              </a:rPr>
              <a:t>(</a:t>
            </a:r>
            <a:r>
              <a:rPr lang="en-US" altLang="zh-CN" sz="3200" dirty="0" smtClean="0">
                <a:solidFill>
                  <a:schemeClr val="tx2"/>
                </a:solidFill>
                <a:ea typeface="隶书" panose="02010509060101010101" charset="-122"/>
              </a:rPr>
              <a:t>temp</a:t>
            </a:r>
            <a:r>
              <a:rPr lang="en-US" altLang="zh-CN" sz="3200" b="1" dirty="0" smtClean="0">
                <a:solidFill>
                  <a:schemeClr val="tx2"/>
                </a:solidFill>
                <a:ea typeface="隶书" panose="02010509060101010101" charset="-122"/>
              </a:rPr>
              <a:t>&gt;</a:t>
            </a:r>
            <a:r>
              <a:rPr lang="en-US" altLang="zh-CN" sz="3200" dirty="0" err="1" smtClean="0">
                <a:solidFill>
                  <a:schemeClr val="tx2"/>
                </a:solidFill>
                <a:ea typeface="隶书" panose="02010509060101010101" charset="-122"/>
              </a:rPr>
              <a:t>highTemp</a:t>
            </a:r>
            <a:r>
              <a:rPr lang="en-US" altLang="zh-CN" sz="3200" b="1" dirty="0">
                <a:solidFill>
                  <a:schemeClr val="tx2"/>
                </a:solidFill>
                <a:ea typeface="隶书" panose="02010509060101010101" charset="-122"/>
              </a:rPr>
              <a:t>)</a:t>
            </a:r>
            <a:r>
              <a:rPr lang="en-US" altLang="zh-CN" sz="3200" dirty="0">
                <a:solidFill>
                  <a:schemeClr val="tx2"/>
                </a:solidFill>
                <a:ea typeface="隶书" panose="02010509060101010101" charset="-122"/>
              </a:rPr>
              <a:t> </a:t>
            </a:r>
            <a:r>
              <a:rPr lang="zh-CN" altLang="en-US" sz="3200" dirty="0" smtClean="0">
                <a:solidFill>
                  <a:schemeClr val="tx2"/>
                </a:solidFill>
                <a:ea typeface="隶书" panose="02010509060101010101" charset="-122"/>
              </a:rPr>
              <a:t> </a:t>
            </a:r>
            <a:r>
              <a:rPr lang="en-US" altLang="zh-CN" sz="3200" dirty="0" err="1" smtClean="0">
                <a:solidFill>
                  <a:schemeClr val="tx2"/>
                </a:solidFill>
                <a:ea typeface="隶书" panose="02010509060101010101" charset="-122"/>
              </a:rPr>
              <a:t>highTemp</a:t>
            </a:r>
            <a:r>
              <a:rPr lang="en-US" altLang="zh-CN" sz="3200" dirty="0" smtClean="0">
                <a:solidFill>
                  <a:schemeClr val="tx2"/>
                </a:solidFill>
                <a:ea typeface="隶书" panose="02010509060101010101" charset="-122"/>
              </a:rPr>
              <a:t>=temp</a:t>
            </a:r>
            <a:r>
              <a:rPr lang="en-US" altLang="zh-CN" sz="3200" b="1" dirty="0">
                <a:solidFill>
                  <a:schemeClr val="tx2"/>
                </a:solidFill>
                <a:ea typeface="隶书" panose="02010509060101010101" charset="-122"/>
              </a:rPr>
              <a:t>;</a:t>
            </a:r>
            <a:endParaRPr lang="en-US" altLang="zh-CN" sz="3200" dirty="0">
              <a:solidFill>
                <a:schemeClr val="tx2"/>
              </a:solidFill>
              <a:ea typeface="隶书" panose="02010509060101010101" charset="-122"/>
            </a:endParaRPr>
          </a:p>
          <a:p>
            <a:pPr>
              <a:lnSpc>
                <a:spcPct val="95000"/>
              </a:lnSpc>
            </a:pPr>
            <a:r>
              <a:rPr lang="en-US" altLang="zh-CN" sz="3200" dirty="0">
                <a:solidFill>
                  <a:schemeClr val="tx2"/>
                </a:solidFill>
                <a:ea typeface="隶书" panose="02010509060101010101" charset="-122"/>
              </a:rPr>
              <a:t>    </a:t>
            </a:r>
            <a:r>
              <a:rPr lang="en-US" altLang="zh-CN" sz="3200" b="1" dirty="0">
                <a:solidFill>
                  <a:schemeClr val="tx2"/>
                </a:solidFill>
                <a:ea typeface="隶书" panose="02010509060101010101" charset="-122"/>
              </a:rPr>
              <a:t>if (</a:t>
            </a:r>
            <a:r>
              <a:rPr lang="en-US" altLang="zh-CN" sz="3200" dirty="0" smtClean="0">
                <a:solidFill>
                  <a:schemeClr val="tx2"/>
                </a:solidFill>
                <a:ea typeface="隶书" panose="02010509060101010101" charset="-122"/>
              </a:rPr>
              <a:t>temp</a:t>
            </a:r>
            <a:r>
              <a:rPr lang="en-US" altLang="zh-CN" sz="3200" b="1" dirty="0" smtClean="0">
                <a:solidFill>
                  <a:schemeClr val="tx2"/>
                </a:solidFill>
                <a:ea typeface="隶书" panose="02010509060101010101" charset="-122"/>
              </a:rPr>
              <a:t>&lt;</a:t>
            </a:r>
            <a:r>
              <a:rPr lang="en-US" altLang="zh-CN" sz="3200" dirty="0" err="1" smtClean="0">
                <a:solidFill>
                  <a:schemeClr val="tx2"/>
                </a:solidFill>
                <a:ea typeface="隶书" panose="02010509060101010101" charset="-122"/>
              </a:rPr>
              <a:t>LowTemp</a:t>
            </a:r>
            <a:r>
              <a:rPr lang="en-US" altLang="zh-CN" sz="3200" b="1" dirty="0">
                <a:solidFill>
                  <a:schemeClr val="tx2"/>
                </a:solidFill>
                <a:ea typeface="隶书" panose="02010509060101010101" charset="-122"/>
              </a:rPr>
              <a:t>)</a:t>
            </a:r>
            <a:r>
              <a:rPr lang="en-US" altLang="zh-CN" sz="3200" dirty="0">
                <a:solidFill>
                  <a:schemeClr val="tx2"/>
                </a:solidFill>
                <a:ea typeface="隶书" panose="02010509060101010101" charset="-122"/>
              </a:rPr>
              <a:t> </a:t>
            </a:r>
            <a:r>
              <a:rPr lang="en-US" altLang="zh-CN" sz="3200" dirty="0" smtClean="0">
                <a:solidFill>
                  <a:schemeClr val="tx2"/>
                </a:solidFill>
                <a:ea typeface="隶书" panose="02010509060101010101" charset="-122"/>
              </a:rPr>
              <a:t> </a:t>
            </a:r>
            <a:r>
              <a:rPr lang="en-US" altLang="zh-CN" sz="3200" dirty="0" err="1" smtClean="0">
                <a:solidFill>
                  <a:schemeClr val="tx2"/>
                </a:solidFill>
                <a:ea typeface="隶书" panose="02010509060101010101" charset="-122"/>
              </a:rPr>
              <a:t>LowTemp</a:t>
            </a:r>
            <a:r>
              <a:rPr lang="en-US" altLang="zh-CN" sz="3200" dirty="0" smtClean="0">
                <a:solidFill>
                  <a:schemeClr val="tx2"/>
                </a:solidFill>
                <a:ea typeface="隶书" panose="02010509060101010101" charset="-122"/>
              </a:rPr>
              <a:t>=temp</a:t>
            </a:r>
            <a:r>
              <a:rPr lang="en-US" altLang="zh-CN" sz="3200" b="1" dirty="0">
                <a:solidFill>
                  <a:schemeClr val="tx2"/>
                </a:solidFill>
                <a:ea typeface="隶书" panose="02010509060101010101" charset="-122"/>
              </a:rPr>
              <a:t>;</a:t>
            </a:r>
            <a:endParaRPr lang="en-US" altLang="zh-CN" sz="3200" b="1" dirty="0">
              <a:solidFill>
                <a:schemeClr val="tx2"/>
              </a:solidFill>
              <a:ea typeface="隶书" panose="02010509060101010101" charset="-122"/>
            </a:endParaRPr>
          </a:p>
          <a:p>
            <a:pPr>
              <a:lnSpc>
                <a:spcPct val="95000"/>
              </a:lnSpc>
            </a:pPr>
            <a:r>
              <a:rPr lang="en-US" altLang="zh-CN" sz="3200" b="1" dirty="0">
                <a:solidFill>
                  <a:schemeClr val="tx2"/>
                </a:solidFill>
                <a:ea typeface="隶书" panose="02010509060101010101" charset="-122"/>
              </a:rPr>
              <a:t>}</a:t>
            </a:r>
            <a:endParaRPr lang="en-US" altLang="zh-CN" sz="3200" dirty="0">
              <a:solidFill>
                <a:schemeClr val="tx2"/>
              </a:solidFill>
              <a:ea typeface="隶书" panose="02010509060101010101" charset="-122"/>
            </a:endParaRPr>
          </a:p>
          <a:p>
            <a:pPr>
              <a:lnSpc>
                <a:spcPct val="95000"/>
              </a:lnSpc>
            </a:pPr>
            <a:endParaRPr lang="en-US" altLang="zh-CN" sz="800" dirty="0">
              <a:solidFill>
                <a:schemeClr val="tx2"/>
              </a:solidFill>
              <a:ea typeface="隶书" panose="02010509060101010101" charset="-122"/>
            </a:endParaRPr>
          </a:p>
          <a:p>
            <a:pPr>
              <a:lnSpc>
                <a:spcPct val="95000"/>
              </a:lnSpc>
            </a:pPr>
            <a:r>
              <a:rPr lang="en-US" altLang="zh-CN" sz="3200" b="1" dirty="0">
                <a:solidFill>
                  <a:schemeClr val="tx2"/>
                </a:solidFill>
              </a:rPr>
              <a:t>float </a:t>
            </a:r>
            <a:r>
              <a:rPr lang="en-US" altLang="zh-CN" sz="3200" dirty="0">
                <a:solidFill>
                  <a:schemeClr val="tx2"/>
                </a:solidFill>
                <a:ea typeface="隶书" panose="02010509060101010101" charset="-122"/>
              </a:rPr>
              <a:t>Temperature </a:t>
            </a:r>
            <a:r>
              <a:rPr lang="en-US" altLang="zh-CN" sz="3200" b="1" dirty="0">
                <a:solidFill>
                  <a:schemeClr val="tx2"/>
                </a:solidFill>
                <a:ea typeface="隶书" panose="02010509060101010101" charset="-122"/>
              </a:rPr>
              <a:t>:: </a:t>
            </a:r>
            <a:r>
              <a:rPr lang="en-US" altLang="zh-CN" sz="3200" dirty="0" err="1">
                <a:solidFill>
                  <a:schemeClr val="tx2"/>
                </a:solidFill>
              </a:rPr>
              <a:t>GetHighTemp</a:t>
            </a:r>
            <a:r>
              <a:rPr lang="en-US" altLang="zh-CN" sz="3200" b="1" dirty="0">
                <a:solidFill>
                  <a:schemeClr val="tx2"/>
                </a:solidFill>
              </a:rPr>
              <a:t>( )</a:t>
            </a:r>
            <a:r>
              <a:rPr lang="en-US" altLang="zh-CN" sz="3200" dirty="0">
                <a:solidFill>
                  <a:schemeClr val="tx2"/>
                </a:solidFill>
              </a:rPr>
              <a:t> </a:t>
            </a:r>
            <a:r>
              <a:rPr lang="en-US" altLang="zh-CN" sz="3200" b="1" dirty="0">
                <a:solidFill>
                  <a:schemeClr val="tx2"/>
                </a:solidFill>
              </a:rPr>
              <a:t>const {</a:t>
            </a:r>
            <a:endParaRPr lang="en-US" altLang="zh-CN" sz="3200" dirty="0">
              <a:solidFill>
                <a:schemeClr val="tx2"/>
              </a:solidFill>
              <a:ea typeface="隶书" panose="02010509060101010101" charset="-122"/>
            </a:endParaRPr>
          </a:p>
          <a:p>
            <a:pPr>
              <a:lnSpc>
                <a:spcPct val="95000"/>
              </a:lnSpc>
            </a:pPr>
            <a:r>
              <a:rPr lang="en-US" altLang="zh-CN" sz="3200" dirty="0">
                <a:solidFill>
                  <a:schemeClr val="tx2"/>
                </a:solidFill>
                <a:ea typeface="隶书" panose="02010509060101010101" charset="-122"/>
              </a:rPr>
              <a:t>    </a:t>
            </a:r>
            <a:r>
              <a:rPr lang="en-US" altLang="zh-CN" sz="3200" b="1" dirty="0">
                <a:solidFill>
                  <a:schemeClr val="tx2"/>
                </a:solidFill>
                <a:ea typeface="隶书" panose="02010509060101010101" charset="-122"/>
              </a:rPr>
              <a:t>return</a:t>
            </a:r>
            <a:r>
              <a:rPr lang="en-US" altLang="zh-CN" sz="3200" dirty="0">
                <a:solidFill>
                  <a:schemeClr val="tx2"/>
                </a:solidFill>
                <a:ea typeface="隶书" panose="02010509060101010101" charset="-122"/>
              </a:rPr>
              <a:t> </a:t>
            </a:r>
            <a:r>
              <a:rPr lang="en-US" altLang="zh-CN" sz="3200" dirty="0" err="1">
                <a:solidFill>
                  <a:schemeClr val="tx2"/>
                </a:solidFill>
                <a:ea typeface="隶书" panose="02010509060101010101" charset="-122"/>
              </a:rPr>
              <a:t>highTemp</a:t>
            </a:r>
            <a:r>
              <a:rPr lang="en-US" altLang="zh-CN" sz="3200" b="1" dirty="0">
                <a:solidFill>
                  <a:schemeClr val="tx2"/>
                </a:solidFill>
                <a:ea typeface="隶书" panose="02010509060101010101" charset="-122"/>
              </a:rPr>
              <a:t>;</a:t>
            </a:r>
            <a:endParaRPr lang="en-US" altLang="zh-CN" sz="3200" b="1" dirty="0">
              <a:solidFill>
                <a:schemeClr val="tx2"/>
              </a:solidFill>
              <a:ea typeface="隶书" panose="02010509060101010101" charset="-122"/>
            </a:endParaRPr>
          </a:p>
          <a:p>
            <a:pPr>
              <a:lnSpc>
                <a:spcPct val="95000"/>
              </a:lnSpc>
            </a:pPr>
            <a:r>
              <a:rPr lang="en-US" altLang="zh-CN" sz="3200" b="1" dirty="0">
                <a:solidFill>
                  <a:schemeClr val="tx2"/>
                </a:solidFill>
                <a:ea typeface="隶书" panose="02010509060101010101" charset="-122"/>
              </a:rPr>
              <a:t>}</a:t>
            </a:r>
            <a:endParaRPr lang="en-US" altLang="zh-CN" sz="3200" b="1" dirty="0">
              <a:solidFill>
                <a:schemeClr val="tx2"/>
              </a:solidFill>
              <a:ea typeface="隶书" panose="02010509060101010101" charset="-122"/>
            </a:endParaRPr>
          </a:p>
          <a:p>
            <a:pPr>
              <a:lnSpc>
                <a:spcPct val="95000"/>
              </a:lnSpc>
            </a:pPr>
            <a:endParaRPr lang="en-US" altLang="zh-CN" sz="800" b="1" dirty="0">
              <a:solidFill>
                <a:schemeClr val="tx2"/>
              </a:solidFill>
              <a:ea typeface="隶书" panose="02010509060101010101" charset="-122"/>
            </a:endParaRPr>
          </a:p>
          <a:p>
            <a:pPr>
              <a:lnSpc>
                <a:spcPct val="95000"/>
              </a:lnSpc>
            </a:pPr>
            <a:r>
              <a:rPr lang="en-US" altLang="zh-CN" sz="3200" b="1" dirty="0">
                <a:solidFill>
                  <a:schemeClr val="tx2"/>
                </a:solidFill>
              </a:rPr>
              <a:t>float </a:t>
            </a:r>
            <a:r>
              <a:rPr lang="en-US" altLang="zh-CN" sz="3200" dirty="0">
                <a:solidFill>
                  <a:schemeClr val="tx2"/>
                </a:solidFill>
                <a:ea typeface="隶书" panose="02010509060101010101" charset="-122"/>
              </a:rPr>
              <a:t>Temperature </a:t>
            </a:r>
            <a:r>
              <a:rPr lang="en-US" altLang="zh-CN" sz="3200" b="1" dirty="0">
                <a:solidFill>
                  <a:schemeClr val="tx2"/>
                </a:solidFill>
                <a:ea typeface="隶书" panose="02010509060101010101" charset="-122"/>
              </a:rPr>
              <a:t>:: </a:t>
            </a:r>
            <a:r>
              <a:rPr lang="en-US" altLang="zh-CN" sz="3200" dirty="0" err="1">
                <a:solidFill>
                  <a:schemeClr val="tx2"/>
                </a:solidFill>
              </a:rPr>
              <a:t>GetHighTemp</a:t>
            </a:r>
            <a:r>
              <a:rPr lang="en-US" altLang="zh-CN" sz="3200" b="1" dirty="0">
                <a:solidFill>
                  <a:schemeClr val="tx2"/>
                </a:solidFill>
              </a:rPr>
              <a:t>( )</a:t>
            </a:r>
            <a:r>
              <a:rPr lang="en-US" altLang="zh-CN" sz="3200" dirty="0">
                <a:solidFill>
                  <a:schemeClr val="tx2"/>
                </a:solidFill>
              </a:rPr>
              <a:t> </a:t>
            </a:r>
            <a:r>
              <a:rPr lang="en-US" altLang="zh-CN" sz="3200" b="1" dirty="0">
                <a:solidFill>
                  <a:schemeClr val="tx2"/>
                </a:solidFill>
              </a:rPr>
              <a:t>const {</a:t>
            </a:r>
            <a:endParaRPr lang="en-US" altLang="zh-CN" sz="3200" dirty="0">
              <a:solidFill>
                <a:schemeClr val="tx2"/>
              </a:solidFill>
              <a:ea typeface="隶书" panose="02010509060101010101" charset="-122"/>
            </a:endParaRPr>
          </a:p>
          <a:p>
            <a:pPr>
              <a:lnSpc>
                <a:spcPct val="95000"/>
              </a:lnSpc>
            </a:pPr>
            <a:r>
              <a:rPr lang="en-US" altLang="zh-CN" sz="3200" dirty="0">
                <a:solidFill>
                  <a:schemeClr val="tx2"/>
                </a:solidFill>
                <a:ea typeface="隶书" panose="02010509060101010101" charset="-122"/>
              </a:rPr>
              <a:t>    </a:t>
            </a:r>
            <a:r>
              <a:rPr lang="en-US" altLang="zh-CN" sz="3200" b="1" dirty="0">
                <a:solidFill>
                  <a:schemeClr val="tx2"/>
                </a:solidFill>
                <a:ea typeface="隶书" panose="02010509060101010101" charset="-122"/>
              </a:rPr>
              <a:t>return</a:t>
            </a:r>
            <a:r>
              <a:rPr lang="en-US" altLang="zh-CN" sz="3200" dirty="0">
                <a:solidFill>
                  <a:schemeClr val="tx2"/>
                </a:solidFill>
                <a:ea typeface="隶书" panose="02010509060101010101" charset="-122"/>
              </a:rPr>
              <a:t> </a:t>
            </a:r>
            <a:r>
              <a:rPr lang="en-US" altLang="zh-CN" sz="3200" dirty="0" err="1">
                <a:solidFill>
                  <a:schemeClr val="tx2"/>
                </a:solidFill>
                <a:ea typeface="隶书" panose="02010509060101010101" charset="-122"/>
              </a:rPr>
              <a:t>highTemp</a:t>
            </a:r>
            <a:r>
              <a:rPr lang="en-US" altLang="zh-CN" sz="3200" b="1" dirty="0">
                <a:solidFill>
                  <a:schemeClr val="tx2"/>
                </a:solidFill>
                <a:ea typeface="隶书" panose="02010509060101010101" charset="-122"/>
              </a:rPr>
              <a:t>;</a:t>
            </a:r>
            <a:endParaRPr lang="en-US" altLang="zh-CN" sz="3200" b="1" dirty="0">
              <a:solidFill>
                <a:schemeClr val="tx2"/>
              </a:solidFill>
              <a:ea typeface="隶书" panose="02010509060101010101" charset="-122"/>
            </a:endParaRPr>
          </a:p>
          <a:p>
            <a:pPr>
              <a:lnSpc>
                <a:spcPct val="95000"/>
              </a:lnSpc>
            </a:pPr>
            <a:r>
              <a:rPr lang="en-US" altLang="zh-CN" sz="3200" b="1" dirty="0">
                <a:solidFill>
                  <a:schemeClr val="tx2"/>
                </a:solidFill>
                <a:ea typeface="隶书" panose="02010509060101010101" charset="-122"/>
              </a:rPr>
              <a:t>}</a:t>
            </a:r>
            <a:endParaRPr lang="en-US" altLang="zh-CN" sz="3200" b="1" dirty="0">
              <a:solidFill>
                <a:schemeClr val="tx2"/>
              </a:solidFill>
              <a:ea typeface="隶书" panose="02010509060101010101" charset="-122"/>
            </a:endParaRPr>
          </a:p>
        </p:txBody>
      </p:sp>
      <p:sp>
        <p:nvSpPr>
          <p:cNvPr id="4" name="灯片编号占位符 3"/>
          <p:cNvSpPr>
            <a:spLocks noGrp="1"/>
          </p:cNvSpPr>
          <p:nvPr>
            <p:ph type="sldNum" sz="quarter" idx="12"/>
          </p:nvPr>
        </p:nvSpPr>
        <p:spPr>
          <a:xfrm>
            <a:off x="7020272" y="6400800"/>
            <a:ext cx="1905000" cy="457200"/>
          </a:xfrm>
        </p:spPr>
        <p:txBody>
          <a:bodyPr/>
          <a:lstStyle/>
          <a:p>
            <a:fld id="{9BBE6FCA-BD2E-4E7F-83DC-FBF74321E2D7}" type="slidenum">
              <a:rPr lang="en-US" altLang="zh-CN" smtClean="0"/>
            </a:fld>
            <a:endParaRPr lang="en-US" altLang="zh-CN"/>
          </a:p>
        </p:txBody>
      </p:sp>
      <p:sp>
        <p:nvSpPr>
          <p:cNvPr id="5" name="AutoShape 5">
            <a:hlinkClick r:id="rId1" action="ppaction://hlinksldjump" highlightClick="1"/>
          </p:cNvPr>
          <p:cNvSpPr>
            <a:spLocks noChangeArrowheads="1"/>
          </p:cNvSpPr>
          <p:nvPr/>
        </p:nvSpPr>
        <p:spPr bwMode="auto">
          <a:xfrm>
            <a:off x="8534400" y="6324600"/>
            <a:ext cx="357188" cy="357188"/>
          </a:xfrm>
          <a:prstGeom prst="actionButtonHome">
            <a:avLst/>
          </a:prstGeom>
          <a:solidFill>
            <a:schemeClr val="accent1"/>
          </a:solidFill>
          <a:ln w="9525">
            <a:solidFill>
              <a:srgbClr val="008080"/>
            </a:solidFill>
            <a:miter lim="800000"/>
          </a:ln>
          <a:effectLst/>
        </p:spPr>
        <p:txBody>
          <a:bodyPr wrap="none" lIns="113731" tIns="56866" rIns="113731" bIns="56866" anchor="ctr"/>
          <a:lstStyle/>
          <a:p>
            <a:endParaRPr lang="zh-CN" altLang="en-US"/>
          </a:p>
        </p:txBody>
      </p:sp>
    </p:spTree>
  </p:cSld>
  <p:clrMapOvr>
    <a:masterClrMapping/>
  </p:clrMapOvr>
  <p:transition>
    <p:split orient="vert"/>
  </p:transition>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a:xfrm>
            <a:off x="685800" y="381000"/>
            <a:ext cx="7772400" cy="609600"/>
          </a:xfrm>
        </p:spPr>
        <p:txBody>
          <a:bodyPr/>
          <a:lstStyle/>
          <a:p>
            <a:r>
              <a:rPr lang="en-US" altLang="zh-CN" sz="4000" b="1" dirty="0">
                <a:effectLst>
                  <a:outerShdw blurRad="38100" dist="38100" dir="2700000" algn="tl">
                    <a:srgbClr val="000000">
                      <a:alpha val="43137"/>
                    </a:srgbClr>
                  </a:outerShdw>
                </a:effectLst>
                <a:latin typeface="+mn-lt"/>
                <a:ea typeface="黑体" panose="02010609060101010101" pitchFamily="2" charset="-122"/>
              </a:rPr>
              <a:t>C++</a:t>
            </a:r>
            <a:r>
              <a:rPr lang="zh-CN" altLang="en-US" sz="4000" b="1" dirty="0">
                <a:effectLst>
                  <a:outerShdw blurRad="38100" dist="38100" dir="2700000" algn="tl">
                    <a:srgbClr val="000000">
                      <a:alpha val="43137"/>
                    </a:srgbClr>
                  </a:outerShdw>
                </a:effectLst>
                <a:latin typeface="+mn-lt"/>
                <a:ea typeface="楷体_GB2312" pitchFamily="49" charset="-122"/>
              </a:rPr>
              <a:t>中的函数名重载</a:t>
            </a:r>
            <a:endParaRPr lang="zh-CN" altLang="en-US" b="1" dirty="0">
              <a:solidFill>
                <a:schemeClr val="tx1"/>
              </a:solidFill>
              <a:effectLst>
                <a:outerShdw blurRad="38100" dist="38100" dir="2700000" algn="tl">
                  <a:srgbClr val="000000">
                    <a:alpha val="43137"/>
                  </a:srgbClr>
                </a:outerShdw>
              </a:effectLst>
              <a:latin typeface="+mn-lt"/>
            </a:endParaRPr>
          </a:p>
        </p:txBody>
      </p:sp>
      <p:sp>
        <p:nvSpPr>
          <p:cNvPr id="607235" name="Rectangle 3"/>
          <p:cNvSpPr>
            <a:spLocks noGrp="1" noChangeArrowheads="1"/>
          </p:cNvSpPr>
          <p:nvPr>
            <p:ph type="body" idx="1"/>
          </p:nvPr>
        </p:nvSpPr>
        <p:spPr>
          <a:xfrm>
            <a:off x="457200" y="1143000"/>
            <a:ext cx="8305800" cy="4953000"/>
          </a:xfrm>
        </p:spPr>
        <p:txBody>
          <a:bodyPr/>
          <a:lstStyle/>
          <a:p>
            <a:pPr algn="just">
              <a:spcBef>
                <a:spcPct val="0"/>
              </a:spcBef>
              <a:buClr>
                <a:srgbClr val="FF6600"/>
              </a:buClr>
              <a:buSzPct val="50000"/>
              <a:buFont typeface="Wingdings" panose="05000000000000000000" pitchFamily="2" charset="2"/>
              <a:buChar char="n"/>
            </a:pPr>
            <a:r>
              <a:rPr lang="zh-CN" altLang="en-US" b="1" dirty="0">
                <a:ea typeface="仿宋_GB2312" pitchFamily="49" charset="-122"/>
              </a:rPr>
              <a:t>函数名重载允许</a:t>
            </a:r>
            <a:r>
              <a:rPr lang="en-US" altLang="zh-CN" b="1" dirty="0">
                <a:ea typeface="仿宋_GB2312" pitchFamily="49" charset="-122"/>
              </a:rPr>
              <a:t>C++</a:t>
            </a:r>
            <a:r>
              <a:rPr lang="zh-CN" altLang="en-US" b="1" dirty="0">
                <a:ea typeface="仿宋_GB2312" pitchFamily="49" charset="-122"/>
              </a:rPr>
              <a:t>程序中多个函数取相同的函数</a:t>
            </a:r>
            <a:r>
              <a:rPr lang="zh-CN" altLang="en-US" b="1" dirty="0" smtClean="0">
                <a:ea typeface="仿宋_GB2312" pitchFamily="49" charset="-122"/>
              </a:rPr>
              <a:t>名，但</a:t>
            </a:r>
            <a:r>
              <a:rPr lang="zh-CN" altLang="en-US" b="1" dirty="0">
                <a:ea typeface="仿宋_GB2312" pitchFamily="49" charset="-122"/>
              </a:rPr>
              <a:t>其形参或返回类型可以不同。</a:t>
            </a:r>
            <a:endParaRPr lang="zh-CN" altLang="en-US" b="1" dirty="0">
              <a:ea typeface="仿宋_GB2312" pitchFamily="49" charset="-122"/>
            </a:endParaRPr>
          </a:p>
          <a:p>
            <a:pPr algn="just">
              <a:spcBef>
                <a:spcPct val="0"/>
              </a:spcBef>
              <a:buClr>
                <a:srgbClr val="FF6600"/>
              </a:buClr>
              <a:buSzPct val="50000"/>
              <a:buFont typeface="Wingdings" panose="05000000000000000000" pitchFamily="2" charset="2"/>
              <a:buChar char="n"/>
            </a:pPr>
            <a:r>
              <a:rPr lang="zh-CN" altLang="en-US" b="1" dirty="0">
                <a:ea typeface="仿宋_GB2312" pitchFamily="49" charset="-122"/>
              </a:rPr>
              <a:t>例如，</a:t>
            </a:r>
            <a:r>
              <a:rPr lang="en-US" altLang="zh-CN" b="1" dirty="0">
                <a:ea typeface="仿宋_GB2312" pitchFamily="49" charset="-122"/>
              </a:rPr>
              <a:t>C</a:t>
            </a:r>
            <a:r>
              <a:rPr lang="zh-CN" altLang="en-US" b="1" dirty="0">
                <a:ea typeface="仿宋_GB2312" pitchFamily="49" charset="-122"/>
              </a:rPr>
              <a:t>标准函数库中有</a:t>
            </a:r>
            <a:r>
              <a:rPr lang="en-US" altLang="zh-CN" b="1" dirty="0">
                <a:ea typeface="仿宋_GB2312" pitchFamily="49" charset="-122"/>
              </a:rPr>
              <a:t>3</a:t>
            </a:r>
            <a:r>
              <a:rPr lang="zh-CN" altLang="en-US" b="1" dirty="0">
                <a:ea typeface="仿宋_GB2312" pitchFamily="49" charset="-122"/>
              </a:rPr>
              <a:t>个标准函数</a:t>
            </a:r>
            <a:r>
              <a:rPr lang="en-US" altLang="zh-CN" b="1" dirty="0">
                <a:solidFill>
                  <a:srgbClr val="CC0000"/>
                </a:solidFill>
                <a:ea typeface="仿宋_GB2312" pitchFamily="49" charset="-122"/>
              </a:rPr>
              <a:t>abs(</a:t>
            </a:r>
            <a:r>
              <a:rPr lang="en-US" altLang="zh-CN" b="1" dirty="0">
                <a:ea typeface="仿宋_GB2312" pitchFamily="49" charset="-122"/>
              </a:rPr>
              <a:t> </a:t>
            </a:r>
            <a:r>
              <a:rPr lang="en-US" altLang="zh-CN" b="1" dirty="0">
                <a:solidFill>
                  <a:srgbClr val="CC0000"/>
                </a:solidFill>
                <a:ea typeface="仿宋_GB2312" pitchFamily="49" charset="-122"/>
              </a:rPr>
              <a:t>)</a:t>
            </a:r>
            <a:r>
              <a:rPr lang="zh-CN" altLang="en-US" b="1" dirty="0">
                <a:ea typeface="仿宋_GB2312" pitchFamily="49" charset="-122"/>
              </a:rPr>
              <a:t>、</a:t>
            </a:r>
            <a:r>
              <a:rPr lang="en-US" altLang="zh-CN" b="1" dirty="0">
                <a:solidFill>
                  <a:srgbClr val="CC0000"/>
                </a:solidFill>
                <a:ea typeface="仿宋_GB2312" pitchFamily="49" charset="-122"/>
              </a:rPr>
              <a:t>labs( )</a:t>
            </a:r>
            <a:r>
              <a:rPr lang="zh-CN" altLang="en-US" b="1" dirty="0">
                <a:ea typeface="仿宋_GB2312" pitchFamily="49" charset="-122"/>
              </a:rPr>
              <a:t>和</a:t>
            </a:r>
            <a:r>
              <a:rPr lang="en-US" altLang="zh-CN" b="1" dirty="0" err="1">
                <a:solidFill>
                  <a:srgbClr val="CC0000"/>
                </a:solidFill>
                <a:ea typeface="仿宋_GB2312" pitchFamily="49" charset="-122"/>
              </a:rPr>
              <a:t>fabs</a:t>
            </a:r>
            <a:r>
              <a:rPr lang="en-US" altLang="zh-CN" b="1" dirty="0">
                <a:solidFill>
                  <a:srgbClr val="CC0000"/>
                </a:solidFill>
                <a:ea typeface="仿宋_GB2312" pitchFamily="49" charset="-122"/>
              </a:rPr>
              <a:t>(</a:t>
            </a:r>
            <a:r>
              <a:rPr lang="en-US" altLang="zh-CN" b="1" dirty="0">
                <a:ea typeface="仿宋_GB2312" pitchFamily="49" charset="-122"/>
              </a:rPr>
              <a:t> </a:t>
            </a:r>
            <a:r>
              <a:rPr lang="en-US" altLang="zh-CN" b="1" dirty="0" smtClean="0">
                <a:solidFill>
                  <a:srgbClr val="CC0000"/>
                </a:solidFill>
                <a:ea typeface="仿宋_GB2312" pitchFamily="49" charset="-122"/>
              </a:rPr>
              <a:t>)</a:t>
            </a:r>
            <a:r>
              <a:rPr lang="zh-CN" altLang="en-US" b="1" dirty="0" smtClean="0">
                <a:ea typeface="仿宋_GB2312" pitchFamily="49" charset="-122"/>
              </a:rPr>
              <a:t>，分别</a:t>
            </a:r>
            <a:r>
              <a:rPr lang="zh-CN" altLang="en-US" b="1" dirty="0">
                <a:ea typeface="仿宋_GB2312" pitchFamily="49" charset="-122"/>
              </a:rPr>
              <a:t>计算整型数、长整型数和双精度型数的绝对值。在</a:t>
            </a:r>
            <a:r>
              <a:rPr lang="en-US" altLang="zh-CN" b="1" dirty="0">
                <a:ea typeface="仿宋_GB2312" pitchFamily="49" charset="-122"/>
              </a:rPr>
              <a:t>C</a:t>
            </a:r>
            <a:r>
              <a:rPr lang="zh-CN" altLang="en-US" b="1" dirty="0">
                <a:ea typeface="仿宋_GB2312" pitchFamily="49" charset="-122"/>
              </a:rPr>
              <a:t>中因处理的数据类型</a:t>
            </a:r>
            <a:r>
              <a:rPr lang="zh-CN" altLang="en-US" b="1" dirty="0" smtClean="0">
                <a:ea typeface="仿宋_GB2312" pitchFamily="49" charset="-122"/>
              </a:rPr>
              <a:t>不同，必须</a:t>
            </a:r>
            <a:r>
              <a:rPr lang="zh-CN" altLang="en-US" b="1" dirty="0">
                <a:ea typeface="仿宋_GB2312" pitchFamily="49" charset="-122"/>
              </a:rPr>
              <a:t>取不同的函数名。在</a:t>
            </a:r>
            <a:r>
              <a:rPr lang="en-US" altLang="zh-CN" b="1" dirty="0">
                <a:ea typeface="仿宋_GB2312" pitchFamily="49" charset="-122"/>
              </a:rPr>
              <a:t>C++ </a:t>
            </a:r>
            <a:r>
              <a:rPr lang="zh-CN" altLang="en-US" b="1" dirty="0" smtClean="0">
                <a:ea typeface="仿宋_GB2312" pitchFamily="49" charset="-122"/>
              </a:rPr>
              <a:t>中，可以</a:t>
            </a:r>
            <a:r>
              <a:rPr lang="zh-CN" altLang="en-US" b="1" dirty="0">
                <a:ea typeface="仿宋_GB2312" pitchFamily="49" charset="-122"/>
              </a:rPr>
              <a:t>把这 </a:t>
            </a:r>
            <a:r>
              <a:rPr lang="en-US" altLang="zh-CN" b="1" dirty="0">
                <a:ea typeface="仿宋_GB2312" pitchFamily="49" charset="-122"/>
              </a:rPr>
              <a:t>3 </a:t>
            </a:r>
            <a:r>
              <a:rPr lang="zh-CN" altLang="en-US" b="1" dirty="0">
                <a:ea typeface="仿宋_GB2312" pitchFamily="49" charset="-122"/>
              </a:rPr>
              <a:t>个函数都命名为</a:t>
            </a:r>
            <a:r>
              <a:rPr lang="en-US" altLang="zh-CN" b="1" dirty="0" smtClean="0">
                <a:solidFill>
                  <a:srgbClr val="CC0000"/>
                </a:solidFill>
                <a:ea typeface="仿宋_GB2312" pitchFamily="49" charset="-122"/>
              </a:rPr>
              <a:t>abs(</a:t>
            </a:r>
            <a:r>
              <a:rPr lang="en-US" altLang="zh-CN" b="1" dirty="0" smtClean="0">
                <a:ea typeface="仿宋_GB2312" pitchFamily="49" charset="-122"/>
              </a:rPr>
              <a:t> </a:t>
            </a:r>
            <a:r>
              <a:rPr lang="en-US" altLang="zh-CN" b="1" dirty="0">
                <a:solidFill>
                  <a:srgbClr val="CC0000"/>
                </a:solidFill>
                <a:ea typeface="仿宋_GB2312" pitchFamily="49" charset="-122"/>
              </a:rPr>
              <a:t>)</a:t>
            </a:r>
            <a:r>
              <a:rPr lang="zh-CN" altLang="en-US" b="1" dirty="0">
                <a:ea typeface="仿宋_GB2312" pitchFamily="49" charset="-122"/>
              </a:rPr>
              <a:t>：</a:t>
            </a:r>
            <a:endParaRPr lang="zh-CN" altLang="en-US" b="1" dirty="0">
              <a:ea typeface="仿宋_GB2312" pitchFamily="49" charset="-122"/>
            </a:endParaRPr>
          </a:p>
          <a:p>
            <a:pPr lvl="1" algn="just">
              <a:spcBef>
                <a:spcPct val="0"/>
              </a:spcBef>
              <a:buClr>
                <a:srgbClr val="FF6600"/>
              </a:buClr>
              <a:buSzPct val="50000"/>
              <a:buFont typeface="Wingdings" panose="05000000000000000000" pitchFamily="2" charset="2"/>
              <a:buNone/>
            </a:pPr>
            <a:r>
              <a:rPr lang="zh-CN" altLang="en-US" sz="3200" b="1" dirty="0">
                <a:solidFill>
                  <a:schemeClr val="tx2"/>
                </a:solidFill>
                <a:ea typeface="仿宋_GB2312" pitchFamily="49" charset="-122"/>
              </a:rPr>
              <a:t>    </a:t>
            </a:r>
            <a:r>
              <a:rPr lang="en-US" altLang="zh-CN" sz="3200" b="1" dirty="0" err="1">
                <a:solidFill>
                  <a:schemeClr val="tx2"/>
                </a:solidFill>
                <a:ea typeface="仿宋_GB2312" pitchFamily="49" charset="-122"/>
              </a:rPr>
              <a:t>int</a:t>
            </a:r>
            <a:r>
              <a:rPr lang="en-US" altLang="zh-CN" sz="3200" b="1" dirty="0">
                <a:solidFill>
                  <a:schemeClr val="tx2"/>
                </a:solidFill>
                <a:ea typeface="仿宋_GB2312" pitchFamily="49" charset="-122"/>
              </a:rPr>
              <a:t> </a:t>
            </a:r>
            <a:r>
              <a:rPr lang="en-US" altLang="zh-CN" sz="3200" b="1" dirty="0" smtClean="0">
                <a:solidFill>
                  <a:schemeClr val="tx2"/>
                </a:solidFill>
                <a:ea typeface="仿宋_GB2312" pitchFamily="49" charset="-122"/>
              </a:rPr>
              <a:t>abs(</a:t>
            </a:r>
            <a:r>
              <a:rPr lang="en-US" altLang="zh-CN" sz="3200" b="1" dirty="0" err="1" smtClean="0">
                <a:solidFill>
                  <a:schemeClr val="tx2"/>
                </a:solidFill>
                <a:ea typeface="仿宋_GB2312" pitchFamily="49" charset="-122"/>
              </a:rPr>
              <a:t>int</a:t>
            </a:r>
            <a:r>
              <a:rPr lang="en-US" altLang="zh-CN" sz="3200" b="1" dirty="0" smtClean="0">
                <a:solidFill>
                  <a:schemeClr val="tx2"/>
                </a:solidFill>
                <a:ea typeface="仿宋_GB2312" pitchFamily="49" charset="-122"/>
              </a:rPr>
              <a:t>);</a:t>
            </a:r>
            <a:endParaRPr lang="en-US" altLang="zh-CN" sz="3200" b="1" dirty="0">
              <a:solidFill>
                <a:schemeClr val="tx2"/>
              </a:solidFill>
              <a:ea typeface="仿宋_GB2312" pitchFamily="49" charset="-122"/>
            </a:endParaRPr>
          </a:p>
          <a:p>
            <a:pPr lvl="1" algn="just">
              <a:spcBef>
                <a:spcPct val="0"/>
              </a:spcBef>
              <a:buClr>
                <a:srgbClr val="FF6600"/>
              </a:buClr>
              <a:buSzPct val="50000"/>
              <a:buFont typeface="Wingdings" panose="05000000000000000000" pitchFamily="2" charset="2"/>
              <a:buNone/>
            </a:pPr>
            <a:r>
              <a:rPr lang="en-US" altLang="zh-CN" sz="3200" b="1" dirty="0">
                <a:solidFill>
                  <a:schemeClr val="tx2"/>
                </a:solidFill>
                <a:ea typeface="仿宋_GB2312" pitchFamily="49" charset="-122"/>
              </a:rPr>
              <a:t>    long </a:t>
            </a:r>
            <a:r>
              <a:rPr lang="en-US" altLang="zh-CN" sz="3200" b="1" dirty="0" smtClean="0">
                <a:solidFill>
                  <a:schemeClr val="tx2"/>
                </a:solidFill>
                <a:ea typeface="仿宋_GB2312" pitchFamily="49" charset="-122"/>
              </a:rPr>
              <a:t>abs(long);</a:t>
            </a:r>
            <a:endParaRPr lang="en-US" altLang="zh-CN" sz="3200" b="1" dirty="0">
              <a:solidFill>
                <a:schemeClr val="tx2"/>
              </a:solidFill>
              <a:ea typeface="仿宋_GB2312" pitchFamily="49" charset="-122"/>
            </a:endParaRPr>
          </a:p>
          <a:p>
            <a:pPr lvl="1" algn="just">
              <a:spcBef>
                <a:spcPct val="0"/>
              </a:spcBef>
              <a:buClr>
                <a:srgbClr val="FF6600"/>
              </a:buClr>
              <a:buSzPct val="50000"/>
              <a:buFont typeface="Wingdings" panose="05000000000000000000" pitchFamily="2" charset="2"/>
              <a:buNone/>
            </a:pPr>
            <a:r>
              <a:rPr lang="en-US" altLang="zh-CN" sz="3200" b="1" dirty="0">
                <a:solidFill>
                  <a:schemeClr val="tx2"/>
                </a:solidFill>
                <a:ea typeface="仿宋_GB2312" pitchFamily="49" charset="-122"/>
              </a:rPr>
              <a:t>    double </a:t>
            </a:r>
            <a:r>
              <a:rPr lang="en-US" altLang="zh-CN" sz="3200" b="1" dirty="0" smtClean="0">
                <a:solidFill>
                  <a:schemeClr val="tx2"/>
                </a:solidFill>
                <a:ea typeface="仿宋_GB2312" pitchFamily="49" charset="-122"/>
              </a:rPr>
              <a:t>abs(double);</a:t>
            </a:r>
            <a:endParaRPr lang="en-US" altLang="zh-CN" sz="3200" b="1" dirty="0">
              <a:solidFill>
                <a:schemeClr val="tx2"/>
              </a:solidFill>
              <a:ea typeface="仿宋_GB2312" pitchFamily="49" charset="-122"/>
            </a:endParaRPr>
          </a:p>
        </p:txBody>
      </p:sp>
      <p:sp>
        <p:nvSpPr>
          <p:cNvPr id="4" name="灯片编号占位符 3"/>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a:xfrm>
            <a:off x="2514600" y="2743200"/>
            <a:ext cx="4343400" cy="685800"/>
          </a:xfrm>
        </p:spPr>
        <p:txBody>
          <a:bodyPr/>
          <a:lstStyle/>
          <a:p>
            <a:pPr algn="just"/>
            <a:r>
              <a:rPr lang="en-US" altLang="zh-CN" sz="4000" b="1" dirty="0">
                <a:effectLst>
                  <a:outerShdw blurRad="38100" dist="38100" dir="2700000" algn="tl">
                    <a:srgbClr val="000000">
                      <a:alpha val="43137"/>
                    </a:srgbClr>
                  </a:outerShdw>
                </a:effectLst>
                <a:latin typeface="+mn-lt"/>
                <a:ea typeface="楷体_GB2312" pitchFamily="49" charset="-122"/>
              </a:rPr>
              <a:t>C++</a:t>
            </a:r>
            <a:r>
              <a:rPr lang="zh-CN" altLang="en-US" sz="4000" b="1" dirty="0">
                <a:effectLst>
                  <a:outerShdw blurRad="38100" dist="38100" dir="2700000" algn="tl">
                    <a:srgbClr val="000000">
                      <a:alpha val="43137"/>
                    </a:srgbClr>
                  </a:outerShdw>
                </a:effectLst>
                <a:latin typeface="+mn-lt"/>
                <a:ea typeface="楷体_GB2312" pitchFamily="49" charset="-122"/>
              </a:rPr>
              <a:t>的操作符重载 </a:t>
            </a:r>
            <a:endParaRPr lang="zh-CN" altLang="en-US" b="1" dirty="0">
              <a:solidFill>
                <a:schemeClr val="tx1"/>
              </a:solidFill>
              <a:effectLst>
                <a:outerShdw blurRad="38100" dist="38100" dir="2700000" algn="tl">
                  <a:srgbClr val="000000">
                    <a:alpha val="43137"/>
                  </a:srgbClr>
                </a:outerShdw>
              </a:effectLst>
              <a:latin typeface="+mn-lt"/>
            </a:endParaRPr>
          </a:p>
        </p:txBody>
      </p:sp>
      <p:sp>
        <p:nvSpPr>
          <p:cNvPr id="503811" name="Rectangle 3"/>
          <p:cNvSpPr>
            <a:spLocks noGrp="1" noChangeArrowheads="1"/>
          </p:cNvSpPr>
          <p:nvPr>
            <p:ph type="body" idx="1"/>
          </p:nvPr>
        </p:nvSpPr>
        <p:spPr>
          <a:xfrm>
            <a:off x="533400" y="3505200"/>
            <a:ext cx="8229600" cy="2667000"/>
          </a:xfrm>
        </p:spPr>
        <p:txBody>
          <a:bodyPr/>
          <a:lstStyle/>
          <a:p>
            <a:pPr algn="just">
              <a:buClr>
                <a:srgbClr val="FF6600"/>
              </a:buClr>
              <a:buSzPct val="50000"/>
              <a:buFont typeface="Wingdings" panose="05000000000000000000" pitchFamily="2" charset="2"/>
              <a:buChar char="n"/>
            </a:pPr>
            <a:r>
              <a:rPr lang="en-US" altLang="zh-CN" b="1" dirty="0">
                <a:ea typeface="仿宋_GB2312" pitchFamily="49" charset="-122"/>
              </a:rPr>
              <a:t>C++</a:t>
            </a:r>
            <a:r>
              <a:rPr lang="zh-CN" altLang="en-US" b="1" dirty="0">
                <a:ea typeface="仿宋_GB2312" pitchFamily="49" charset="-122"/>
              </a:rPr>
              <a:t>提供了一种</a:t>
            </a:r>
            <a:r>
              <a:rPr lang="zh-CN" altLang="en-US" b="1" dirty="0" smtClean="0">
                <a:ea typeface="仿宋_GB2312" pitchFamily="49" charset="-122"/>
              </a:rPr>
              <a:t>能力，可</a:t>
            </a:r>
            <a:r>
              <a:rPr lang="zh-CN" altLang="en-US" b="1" dirty="0" smtClean="0">
                <a:solidFill>
                  <a:srgbClr val="009900"/>
                </a:solidFill>
                <a:ea typeface="仿宋_GB2312" pitchFamily="49" charset="-122"/>
              </a:rPr>
              <a:t>用</a:t>
            </a:r>
            <a:r>
              <a:rPr lang="zh-CN" altLang="en-US" b="1" dirty="0">
                <a:solidFill>
                  <a:srgbClr val="009900"/>
                </a:solidFill>
                <a:ea typeface="仿宋_GB2312" pitchFamily="49" charset="-122"/>
              </a:rPr>
              <a:t>同一个名字定义多个</a:t>
            </a:r>
            <a:r>
              <a:rPr lang="zh-CN" altLang="en-US" b="1" dirty="0" smtClean="0">
                <a:solidFill>
                  <a:srgbClr val="009900"/>
                </a:solidFill>
                <a:ea typeface="仿宋_GB2312" pitchFamily="49" charset="-122"/>
              </a:rPr>
              <a:t>函数</a:t>
            </a:r>
            <a:r>
              <a:rPr lang="zh-CN" altLang="en-US" b="1" dirty="0" smtClean="0">
                <a:ea typeface="仿宋_GB2312" pitchFamily="49" charset="-122"/>
              </a:rPr>
              <a:t>，这种</a:t>
            </a:r>
            <a:r>
              <a:rPr lang="zh-CN" altLang="en-US" b="1" dirty="0">
                <a:ea typeface="仿宋_GB2312" pitchFamily="49" charset="-122"/>
              </a:rPr>
              <a:t>能力叫做</a:t>
            </a:r>
            <a:r>
              <a:rPr lang="zh-CN" altLang="en-US" b="1" dirty="0">
                <a:solidFill>
                  <a:srgbClr val="CC0000"/>
                </a:solidFill>
                <a:ea typeface="仿宋_GB2312" pitchFamily="49" charset="-122"/>
              </a:rPr>
              <a:t>操作符重载</a:t>
            </a:r>
            <a:r>
              <a:rPr lang="zh-CN" altLang="en-US" b="1" dirty="0">
                <a:ea typeface="仿宋_GB2312" pitchFamily="49" charset="-122"/>
              </a:rPr>
              <a:t>。</a:t>
            </a:r>
            <a:endParaRPr lang="zh-CN" altLang="en-US" b="1" dirty="0">
              <a:ea typeface="仿宋_GB2312" pitchFamily="49" charset="-122"/>
            </a:endParaRPr>
          </a:p>
          <a:p>
            <a:pPr algn="just">
              <a:buClr>
                <a:srgbClr val="FF6600"/>
              </a:buClr>
              <a:buSzPct val="50000"/>
              <a:buFont typeface="Wingdings" panose="05000000000000000000" pitchFamily="2" charset="2"/>
              <a:buChar char="n"/>
            </a:pPr>
            <a:r>
              <a:rPr lang="zh-CN" altLang="en-US" b="1" dirty="0" smtClean="0">
                <a:ea typeface="仿宋_GB2312" pitchFamily="49" charset="-122"/>
              </a:rPr>
              <a:t>例如，可以</a:t>
            </a:r>
            <a:r>
              <a:rPr lang="zh-CN" altLang="en-US" b="1" dirty="0">
                <a:ea typeface="仿宋_GB2312" pitchFamily="49" charset="-122"/>
              </a:rPr>
              <a:t>命名一个函数</a:t>
            </a:r>
            <a:r>
              <a:rPr lang="en-US" altLang="zh-CN" b="1" dirty="0" smtClean="0">
                <a:ea typeface="仿宋_GB2312" pitchFamily="49" charset="-122"/>
              </a:rPr>
              <a:t>: </a:t>
            </a:r>
            <a:r>
              <a:rPr lang="zh-CN" altLang="en-US" b="1" dirty="0" smtClean="0">
                <a:ea typeface="仿宋_GB2312" pitchFamily="49" charset="-122"/>
              </a:rPr>
              <a:t> </a:t>
            </a:r>
            <a:r>
              <a:rPr lang="en-US" altLang="zh-CN" b="1" dirty="0" smtClean="0">
                <a:solidFill>
                  <a:srgbClr val="CC0000"/>
                </a:solidFill>
                <a:ea typeface="仿宋_GB2312" pitchFamily="49" charset="-122"/>
              </a:rPr>
              <a:t>clear(*</a:t>
            </a:r>
            <a:r>
              <a:rPr lang="en-US" altLang="zh-CN" b="1" dirty="0" err="1" smtClean="0">
                <a:solidFill>
                  <a:srgbClr val="CC0000"/>
                </a:solidFill>
                <a:ea typeface="仿宋_GB2312" pitchFamily="49" charset="-122"/>
              </a:rPr>
              <a:t>int</a:t>
            </a:r>
            <a:r>
              <a:rPr lang="en-US" altLang="zh-CN" b="1" dirty="0" smtClean="0">
                <a:solidFill>
                  <a:srgbClr val="CC0000"/>
                </a:solidFill>
                <a:ea typeface="仿宋_GB2312" pitchFamily="49" charset="-122"/>
              </a:rPr>
              <a:t>)</a:t>
            </a:r>
            <a:r>
              <a:rPr lang="zh-CN" altLang="en-US" b="1" dirty="0" smtClean="0">
                <a:ea typeface="仿宋_GB2312" pitchFamily="49" charset="-122"/>
              </a:rPr>
              <a:t>，它</a:t>
            </a:r>
            <a:r>
              <a:rPr lang="zh-CN" altLang="en-US" b="1" dirty="0">
                <a:ea typeface="仿宋_GB2312" pitchFamily="49" charset="-122"/>
              </a:rPr>
              <a:t>将一个整数清零。还可以再命名另一个函数 </a:t>
            </a:r>
            <a:r>
              <a:rPr lang="en-US" altLang="zh-CN" b="1" dirty="0">
                <a:solidFill>
                  <a:srgbClr val="CC0000"/>
                </a:solidFill>
                <a:ea typeface="仿宋_GB2312" pitchFamily="49" charset="-122"/>
              </a:rPr>
              <a:t>clear(</a:t>
            </a:r>
            <a:r>
              <a:rPr lang="en-US" altLang="zh-CN" b="1" dirty="0" err="1">
                <a:solidFill>
                  <a:srgbClr val="CC0000"/>
                </a:solidFill>
                <a:ea typeface="仿宋_GB2312" pitchFamily="49" charset="-122"/>
              </a:rPr>
              <a:t>int</a:t>
            </a:r>
            <a:r>
              <a:rPr lang="en-US" altLang="zh-CN" b="1" dirty="0">
                <a:solidFill>
                  <a:srgbClr val="CC0000"/>
                </a:solidFill>
                <a:ea typeface="仿宋_GB2312" pitchFamily="49" charset="-122"/>
              </a:rPr>
              <a:t>[</a:t>
            </a:r>
            <a:r>
              <a:rPr lang="en-US" altLang="zh-CN" b="1" dirty="0">
                <a:ea typeface="仿宋_GB2312" pitchFamily="49" charset="-122"/>
              </a:rPr>
              <a:t> </a:t>
            </a:r>
            <a:r>
              <a:rPr lang="en-US" altLang="zh-CN" b="1" dirty="0">
                <a:solidFill>
                  <a:srgbClr val="CC0000"/>
                </a:solidFill>
                <a:ea typeface="仿宋_GB2312" pitchFamily="49" charset="-122"/>
              </a:rPr>
              <a:t>])</a:t>
            </a:r>
            <a:r>
              <a:rPr lang="zh-CN" altLang="en-US" b="1" dirty="0">
                <a:ea typeface="仿宋_GB2312" pitchFamily="49" charset="-122"/>
              </a:rPr>
              <a:t>，它把一个整数数组清零。</a:t>
            </a:r>
            <a:endParaRPr lang="zh-CN" altLang="en-US" dirty="0"/>
          </a:p>
        </p:txBody>
      </p:sp>
      <p:sp>
        <p:nvSpPr>
          <p:cNvPr id="503812" name="Rectangle 4"/>
          <p:cNvSpPr>
            <a:spLocks noChangeArrowheads="1"/>
          </p:cNvSpPr>
          <p:nvPr/>
        </p:nvSpPr>
        <p:spPr bwMode="auto">
          <a:xfrm>
            <a:off x="533400" y="457200"/>
            <a:ext cx="8229600" cy="2133600"/>
          </a:xfrm>
          <a:prstGeom prst="rect">
            <a:avLst/>
          </a:prstGeom>
          <a:noFill/>
          <a:ln w="9525">
            <a:noFill/>
            <a:miter lim="800000"/>
          </a:ln>
          <a:effectLst/>
        </p:spPr>
        <p:txBody>
          <a:bodyPr/>
          <a:lstStyle/>
          <a:p>
            <a:pPr marL="342900" indent="-342900" algn="just">
              <a:buClr>
                <a:srgbClr val="FF6600"/>
              </a:buClr>
              <a:buSzPct val="50000"/>
              <a:buFont typeface="Wingdings" panose="05000000000000000000" pitchFamily="2" charset="2"/>
              <a:buChar char="n"/>
            </a:pPr>
            <a:r>
              <a:rPr lang="zh-CN" altLang="en-US" sz="3200" b="1" dirty="0">
                <a:ea typeface="仿宋_GB2312" pitchFamily="49" charset="-122"/>
              </a:rPr>
              <a:t>编译器能够比较具有同名的函数的</a:t>
            </a:r>
            <a:r>
              <a:rPr lang="zh-CN" altLang="en-US" sz="3200" b="1" dirty="0" smtClean="0">
                <a:ea typeface="仿宋_GB2312" pitchFamily="49" charset="-122"/>
              </a:rPr>
              <a:t>特征，通过</a:t>
            </a:r>
            <a:r>
              <a:rPr lang="zh-CN" altLang="en-US" sz="3200" b="1" dirty="0">
                <a:ea typeface="仿宋_GB2312" pitchFamily="49" charset="-122"/>
              </a:rPr>
              <a:t>识别</a:t>
            </a:r>
            <a:r>
              <a:rPr lang="zh-CN" altLang="en-US" sz="3200" b="1" dirty="0">
                <a:solidFill>
                  <a:srgbClr val="009900"/>
                </a:solidFill>
                <a:ea typeface="仿宋_GB2312" pitchFamily="49" charset="-122"/>
              </a:rPr>
              <a:t>实参的数目</a:t>
            </a:r>
            <a:r>
              <a:rPr lang="zh-CN" altLang="en-US" sz="3200" b="1" dirty="0">
                <a:ea typeface="仿宋_GB2312" pitchFamily="49" charset="-122"/>
              </a:rPr>
              <a:t>和每个</a:t>
            </a:r>
            <a:r>
              <a:rPr lang="zh-CN" altLang="en-US" sz="3200" b="1" dirty="0">
                <a:solidFill>
                  <a:srgbClr val="009900"/>
                </a:solidFill>
                <a:ea typeface="仿宋_GB2312" pitchFamily="49" charset="-122"/>
              </a:rPr>
              <a:t>实参的</a:t>
            </a:r>
            <a:r>
              <a:rPr lang="zh-CN" altLang="en-US" sz="3200" b="1" dirty="0" smtClean="0">
                <a:solidFill>
                  <a:srgbClr val="009900"/>
                </a:solidFill>
                <a:ea typeface="仿宋_GB2312" pitchFamily="49" charset="-122"/>
              </a:rPr>
              <a:t>类型，</a:t>
            </a:r>
            <a:r>
              <a:rPr lang="zh-CN" altLang="en-US" sz="3200" b="1" dirty="0" smtClean="0">
                <a:ea typeface="仿宋_GB2312" pitchFamily="49" charset="-122"/>
              </a:rPr>
              <a:t>来</a:t>
            </a:r>
            <a:r>
              <a:rPr lang="zh-CN" altLang="en-US" sz="3200" b="1" dirty="0">
                <a:ea typeface="仿宋_GB2312" pitchFamily="49" charset="-122"/>
              </a:rPr>
              <a:t>标识使用于一个特定调用的是哪一个版本的</a:t>
            </a:r>
            <a:r>
              <a:rPr lang="en-US" altLang="zh-CN" sz="3200" b="1" dirty="0">
                <a:solidFill>
                  <a:srgbClr val="CC0000"/>
                </a:solidFill>
                <a:ea typeface="仿宋_GB2312" pitchFamily="49" charset="-122"/>
              </a:rPr>
              <a:t>abs( )</a:t>
            </a:r>
            <a:r>
              <a:rPr lang="zh-CN" altLang="en-US" sz="3200" b="1" dirty="0">
                <a:ea typeface="仿宋_GB2312" pitchFamily="49" charset="-122"/>
              </a:rPr>
              <a:t>。</a:t>
            </a:r>
            <a:r>
              <a:rPr lang="zh-CN" altLang="en-US" sz="3200" dirty="0"/>
              <a:t>　</a:t>
            </a:r>
            <a:endParaRPr lang="zh-CN" altLang="en-US" sz="3200" dirty="0"/>
          </a:p>
        </p:txBody>
      </p:sp>
      <p:sp>
        <p:nvSpPr>
          <p:cNvPr id="5" name="灯片编号占位符 4"/>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pPr algn="just"/>
            <a:br>
              <a:rPr lang="en-US" altLang="zh-CN">
                <a:solidFill>
                  <a:schemeClr val="tx1"/>
                </a:solidFill>
              </a:rPr>
            </a:br>
            <a:endParaRPr lang="en-US" altLang="zh-CN">
              <a:solidFill>
                <a:schemeClr val="tx1"/>
              </a:solidFill>
            </a:endParaRPr>
          </a:p>
        </p:txBody>
      </p:sp>
      <p:sp>
        <p:nvSpPr>
          <p:cNvPr id="504835" name="Rectangle 3"/>
          <p:cNvSpPr>
            <a:spLocks noGrp="1" noChangeArrowheads="1"/>
          </p:cNvSpPr>
          <p:nvPr>
            <p:ph type="body" idx="1"/>
          </p:nvPr>
        </p:nvSpPr>
        <p:spPr>
          <a:xfrm>
            <a:off x="609600" y="457200"/>
            <a:ext cx="8153400" cy="5791200"/>
          </a:xfrm>
        </p:spPr>
        <p:txBody>
          <a:bodyPr/>
          <a:lstStyle/>
          <a:p>
            <a:pPr algn="just">
              <a:spcBef>
                <a:spcPct val="15000"/>
              </a:spcBef>
              <a:buClr>
                <a:srgbClr val="FF6600"/>
              </a:buClr>
              <a:buSzPct val="50000"/>
              <a:buFont typeface="Wingdings" panose="05000000000000000000" pitchFamily="2" charset="2"/>
              <a:buChar char="n"/>
            </a:pPr>
            <a:r>
              <a:rPr lang="zh-CN" altLang="en-US" b="1" dirty="0">
                <a:ea typeface="仿宋_GB2312" pitchFamily="49" charset="-122"/>
              </a:rPr>
              <a:t>在</a:t>
            </a:r>
            <a:r>
              <a:rPr lang="en-US" altLang="zh-CN" b="1" dirty="0">
                <a:ea typeface="仿宋_GB2312" pitchFamily="49" charset="-122"/>
              </a:rPr>
              <a:t>C</a:t>
            </a:r>
            <a:r>
              <a:rPr lang="zh-CN" altLang="en-US" b="1" dirty="0" smtClean="0">
                <a:ea typeface="仿宋_GB2312" pitchFamily="49" charset="-122"/>
              </a:rPr>
              <a:t>中，必须</a:t>
            </a:r>
            <a:r>
              <a:rPr lang="zh-CN" altLang="en-US" b="1" dirty="0">
                <a:ea typeface="仿宋_GB2312" pitchFamily="49" charset="-122"/>
              </a:rPr>
              <a:t>使用</a:t>
            </a:r>
            <a:r>
              <a:rPr lang="zh-CN" altLang="en-US" b="1" dirty="0" smtClean="0">
                <a:ea typeface="仿宋_GB2312" pitchFamily="49" charset="-122"/>
              </a:rPr>
              <a:t>名字</a:t>
            </a:r>
            <a:r>
              <a:rPr lang="en-US" altLang="zh-CN" b="1" dirty="0" err="1" smtClean="0">
                <a:solidFill>
                  <a:srgbClr val="CC0000"/>
                </a:solidFill>
                <a:ea typeface="仿宋_GB2312" pitchFamily="49" charset="-122"/>
              </a:rPr>
              <a:t>clearIntArray</a:t>
            </a:r>
            <a:r>
              <a:rPr lang="en-US" altLang="zh-CN" b="1" dirty="0">
                <a:solidFill>
                  <a:srgbClr val="CC0000"/>
                </a:solidFill>
                <a:ea typeface="仿宋_GB2312" pitchFamily="49" charset="-122"/>
              </a:rPr>
              <a:t>( </a:t>
            </a:r>
            <a:r>
              <a:rPr lang="en-US" altLang="zh-CN" b="1" dirty="0" smtClean="0">
                <a:solidFill>
                  <a:srgbClr val="CC0000"/>
                </a:solidFill>
                <a:ea typeface="仿宋_GB2312" pitchFamily="49" charset="-122"/>
              </a:rPr>
              <a:t>)</a:t>
            </a:r>
            <a:r>
              <a:rPr lang="zh-CN" altLang="en-US" b="1" dirty="0" smtClean="0">
                <a:ea typeface="仿宋_GB2312" pitchFamily="49" charset="-122"/>
              </a:rPr>
              <a:t>和</a:t>
            </a:r>
            <a:r>
              <a:rPr lang="en-US" altLang="zh-CN" b="1" dirty="0" err="1">
                <a:solidFill>
                  <a:srgbClr val="CC0000"/>
                </a:solidFill>
                <a:ea typeface="仿宋_GB2312" pitchFamily="49" charset="-122"/>
              </a:rPr>
              <a:t>clearInt</a:t>
            </a:r>
            <a:r>
              <a:rPr lang="en-US" altLang="zh-CN" b="1" dirty="0">
                <a:solidFill>
                  <a:srgbClr val="CC0000"/>
                </a:solidFill>
                <a:ea typeface="仿宋_GB2312" pitchFamily="49" charset="-122"/>
              </a:rPr>
              <a:t>( </a:t>
            </a:r>
            <a:r>
              <a:rPr lang="en-US" altLang="zh-CN" b="1" dirty="0" smtClean="0">
                <a:solidFill>
                  <a:srgbClr val="CC0000"/>
                </a:solidFill>
                <a:ea typeface="仿宋_GB2312" pitchFamily="49" charset="-122"/>
              </a:rPr>
              <a:t>)</a:t>
            </a:r>
            <a:r>
              <a:rPr lang="zh-CN" altLang="en-US" b="1" dirty="0" smtClean="0">
                <a:ea typeface="仿宋_GB2312" pitchFamily="49" charset="-122"/>
              </a:rPr>
              <a:t>来</a:t>
            </a:r>
            <a:r>
              <a:rPr lang="zh-CN" altLang="en-US" b="1" dirty="0">
                <a:ea typeface="仿宋_GB2312" pitchFamily="49" charset="-122"/>
              </a:rPr>
              <a:t>区分这两个函数。在</a:t>
            </a:r>
            <a:r>
              <a:rPr lang="en-US" altLang="zh-CN" b="1" dirty="0">
                <a:ea typeface="仿宋_GB2312" pitchFamily="49" charset="-122"/>
              </a:rPr>
              <a:t>C++</a:t>
            </a:r>
            <a:r>
              <a:rPr lang="zh-CN" altLang="en-US" b="1" dirty="0">
                <a:ea typeface="仿宋_GB2312" pitchFamily="49" charset="-122"/>
              </a:rPr>
              <a:t>中，编译器能够比较同名函数的</a:t>
            </a:r>
            <a:r>
              <a:rPr lang="zh-CN" altLang="en-US" b="1" dirty="0" smtClean="0">
                <a:ea typeface="仿宋_GB2312" pitchFamily="49" charset="-122"/>
              </a:rPr>
              <a:t>特征，通过</a:t>
            </a:r>
            <a:r>
              <a:rPr lang="zh-CN" altLang="en-US" b="1" dirty="0">
                <a:ea typeface="仿宋_GB2312" pitchFamily="49" charset="-122"/>
              </a:rPr>
              <a:t>识别实参的数目和每个实参的</a:t>
            </a:r>
            <a:r>
              <a:rPr lang="zh-CN" altLang="en-US" b="1" dirty="0" smtClean="0">
                <a:ea typeface="仿宋_GB2312" pitchFamily="49" charset="-122"/>
              </a:rPr>
              <a:t>类型，来</a:t>
            </a:r>
            <a:r>
              <a:rPr lang="zh-CN" altLang="en-US" b="1" dirty="0">
                <a:ea typeface="仿宋_GB2312" pitchFamily="49" charset="-122"/>
              </a:rPr>
              <a:t>标识一个特定调用中用的是哪一个版本的</a:t>
            </a:r>
            <a:r>
              <a:rPr lang="en-US" altLang="zh-CN" b="1" dirty="0">
                <a:ea typeface="仿宋_GB2312" pitchFamily="49" charset="-122"/>
              </a:rPr>
              <a:t>clear</a:t>
            </a:r>
            <a:r>
              <a:rPr lang="zh-CN" altLang="en-US" b="1" dirty="0">
                <a:ea typeface="仿宋_GB2312" pitchFamily="49" charset="-122"/>
              </a:rPr>
              <a:t>。</a:t>
            </a:r>
            <a:endParaRPr lang="zh-CN" altLang="en-US" b="1" dirty="0">
              <a:ea typeface="仿宋_GB2312" pitchFamily="49" charset="-122"/>
            </a:endParaRPr>
          </a:p>
          <a:p>
            <a:pPr algn="just">
              <a:spcBef>
                <a:spcPct val="15000"/>
              </a:spcBef>
              <a:buClr>
                <a:srgbClr val="FF6600"/>
              </a:buClr>
              <a:buSzPct val="50000"/>
              <a:buFont typeface="Wingdings" panose="05000000000000000000" pitchFamily="2" charset="2"/>
              <a:buChar char="n"/>
            </a:pPr>
            <a:r>
              <a:rPr lang="zh-CN" altLang="en-US" b="1" dirty="0">
                <a:ea typeface="仿宋_GB2312" pitchFamily="49" charset="-122"/>
              </a:rPr>
              <a:t>为了支持面向对象，</a:t>
            </a:r>
            <a:r>
              <a:rPr lang="en-US" altLang="zh-CN" b="1" dirty="0">
                <a:ea typeface="仿宋_GB2312" pitchFamily="49" charset="-122"/>
              </a:rPr>
              <a:t>C</a:t>
            </a:r>
            <a:r>
              <a:rPr lang="en-US" altLang="zh-CN" b="1" dirty="0" smtClean="0">
                <a:ea typeface="仿宋_GB2312" pitchFamily="49" charset="-122"/>
              </a:rPr>
              <a:t>++</a:t>
            </a:r>
            <a:r>
              <a:rPr lang="zh-CN" altLang="en-US" b="1" dirty="0" smtClean="0">
                <a:ea typeface="仿宋_GB2312" pitchFamily="49" charset="-122"/>
              </a:rPr>
              <a:t>提供</a:t>
            </a:r>
            <a:r>
              <a:rPr lang="zh-CN" altLang="en-US" b="1" dirty="0">
                <a:ea typeface="仿宋_GB2312" pitchFamily="49" charset="-122"/>
              </a:rPr>
              <a:t>了</a:t>
            </a:r>
            <a:r>
              <a:rPr lang="zh-CN" altLang="en-US" b="1" dirty="0">
                <a:solidFill>
                  <a:srgbClr val="CC0000"/>
                </a:solidFill>
                <a:ea typeface="仿宋_GB2312" pitchFamily="49" charset="-122"/>
              </a:rPr>
              <a:t>双目重载</a:t>
            </a:r>
            <a:r>
              <a:rPr lang="zh-CN" altLang="en-US" b="1" dirty="0" smtClean="0">
                <a:solidFill>
                  <a:srgbClr val="CC0000"/>
                </a:solidFill>
                <a:ea typeface="仿宋_GB2312" pitchFamily="49" charset="-122"/>
              </a:rPr>
              <a:t>操作符</a:t>
            </a:r>
            <a:r>
              <a:rPr lang="zh-CN" altLang="en-US" b="1" dirty="0" smtClean="0">
                <a:ea typeface="仿宋_GB2312" pitchFamily="49" charset="-122"/>
              </a:rPr>
              <a:t>（如</a:t>
            </a:r>
            <a:r>
              <a:rPr lang="en-US" altLang="zh-CN" b="1" dirty="0" smtClean="0">
                <a:ea typeface="仿宋_GB2312" pitchFamily="49" charset="-122"/>
              </a:rPr>
              <a:t>‘</a:t>
            </a:r>
            <a:r>
              <a:rPr lang="zh-CN" altLang="en-US" b="1" dirty="0" smtClean="0">
                <a:ea typeface="仿宋_GB2312" pitchFamily="49" charset="-122"/>
              </a:rPr>
              <a:t>＋</a:t>
            </a:r>
            <a:r>
              <a:rPr lang="en-US" altLang="zh-CN" b="1" dirty="0" smtClean="0">
                <a:ea typeface="仿宋_GB2312" pitchFamily="49" charset="-122"/>
              </a:rPr>
              <a:t>’</a:t>
            </a:r>
            <a:r>
              <a:rPr lang="zh-CN" altLang="en-US" b="1" dirty="0" smtClean="0">
                <a:ea typeface="仿宋_GB2312" pitchFamily="49" charset="-122"/>
              </a:rPr>
              <a:t>和</a:t>
            </a:r>
            <a:r>
              <a:rPr lang="en-US" altLang="zh-CN" b="1" dirty="0" smtClean="0">
                <a:ea typeface="仿宋_GB2312" pitchFamily="49" charset="-122"/>
              </a:rPr>
              <a:t>‘</a:t>
            </a:r>
            <a:r>
              <a:rPr lang="zh-CN" altLang="en-US" b="1" dirty="0" smtClean="0">
                <a:ea typeface="仿宋_GB2312" pitchFamily="49" charset="-122"/>
              </a:rPr>
              <a:t>＜</a:t>
            </a:r>
            <a:r>
              <a:rPr lang="en-US" altLang="zh-CN" b="1" dirty="0" smtClean="0">
                <a:ea typeface="仿宋_GB2312" pitchFamily="49" charset="-122"/>
              </a:rPr>
              <a:t>’</a:t>
            </a:r>
            <a:r>
              <a:rPr lang="zh-CN" altLang="en-US" b="1" dirty="0" smtClean="0">
                <a:ea typeface="仿宋_GB2312" pitchFamily="49" charset="-122"/>
              </a:rPr>
              <a:t>）。</a:t>
            </a:r>
            <a:r>
              <a:rPr lang="zh-CN" altLang="en-US" b="1" dirty="0">
                <a:ea typeface="仿宋_GB2312" pitchFamily="49" charset="-122"/>
              </a:rPr>
              <a:t>这种操作可使得程序更可读、写得更自然。</a:t>
            </a:r>
            <a:endParaRPr lang="zh-CN" altLang="en-US" b="1" dirty="0">
              <a:ea typeface="仿宋_GB2312" pitchFamily="49" charset="-122"/>
            </a:endParaRPr>
          </a:p>
          <a:p>
            <a:pPr algn="just">
              <a:spcBef>
                <a:spcPct val="15000"/>
              </a:spcBef>
              <a:buClr>
                <a:srgbClr val="FF6600"/>
              </a:buClr>
              <a:buSzPct val="50000"/>
              <a:buFont typeface="Wingdings" panose="05000000000000000000" pitchFamily="2" charset="2"/>
              <a:buChar char="n"/>
            </a:pPr>
            <a:r>
              <a:rPr lang="zh-CN" altLang="en-US" b="1" dirty="0" smtClean="0">
                <a:ea typeface="仿宋_GB2312" pitchFamily="49" charset="-122"/>
              </a:rPr>
              <a:t>例如，可定义</a:t>
            </a:r>
            <a:r>
              <a:rPr lang="en-US" altLang="zh-CN" b="1" dirty="0" smtClean="0">
                <a:solidFill>
                  <a:srgbClr val="CC0000"/>
                </a:solidFill>
                <a:ea typeface="仿宋_GB2312" pitchFamily="49" charset="-122"/>
              </a:rPr>
              <a:t>“</a:t>
            </a:r>
            <a:r>
              <a:rPr lang="zh-CN" altLang="en-US" b="1" dirty="0" smtClean="0">
                <a:solidFill>
                  <a:srgbClr val="CC0000"/>
                </a:solidFill>
                <a:ea typeface="仿宋_GB2312" pitchFamily="49" charset="-122"/>
              </a:rPr>
              <a:t>点</a:t>
            </a:r>
            <a:r>
              <a:rPr lang="en-US" altLang="zh-CN" b="1" dirty="0">
                <a:solidFill>
                  <a:srgbClr val="CC0000"/>
                </a:solidFill>
                <a:ea typeface="仿宋_GB2312" pitchFamily="49" charset="-122"/>
              </a:rPr>
              <a:t>(Point)”</a:t>
            </a:r>
            <a:r>
              <a:rPr lang="zh-CN" altLang="en-US" b="1" dirty="0">
                <a:ea typeface="仿宋_GB2312" pitchFamily="49" charset="-122"/>
              </a:rPr>
              <a:t>的</a:t>
            </a:r>
            <a:r>
              <a:rPr lang="zh-CN" altLang="en-US" b="1" dirty="0" smtClean="0">
                <a:ea typeface="仿宋_GB2312" pitchFamily="49" charset="-122"/>
              </a:rPr>
              <a:t>运算，像</a:t>
            </a:r>
            <a:endParaRPr lang="zh-CN" altLang="en-US" b="1" dirty="0">
              <a:ea typeface="仿宋_GB2312" pitchFamily="49" charset="-122"/>
            </a:endParaRPr>
          </a:p>
          <a:p>
            <a:pPr lvl="1" algn="just">
              <a:spcBef>
                <a:spcPct val="15000"/>
              </a:spcBef>
              <a:buClr>
                <a:srgbClr val="FF33CC"/>
              </a:buClr>
              <a:buSzPct val="50000"/>
              <a:buFont typeface="Wingdings" panose="05000000000000000000" pitchFamily="2" charset="2"/>
              <a:buChar char="u"/>
            </a:pPr>
            <a:r>
              <a:rPr lang="en-US" altLang="zh-CN" sz="3200" b="1" dirty="0">
                <a:solidFill>
                  <a:srgbClr val="CC0000"/>
                </a:solidFill>
                <a:ea typeface="仿宋_GB2312" pitchFamily="49" charset="-122"/>
              </a:rPr>
              <a:t>p1+p2</a:t>
            </a:r>
            <a:r>
              <a:rPr lang="en-US" altLang="zh-CN" sz="3200" b="1" dirty="0">
                <a:ea typeface="仿宋_GB2312" pitchFamily="49" charset="-122"/>
              </a:rPr>
              <a:t>:</a:t>
            </a:r>
            <a:r>
              <a:rPr lang="en-US" altLang="zh-CN" b="1" dirty="0">
                <a:ea typeface="仿宋_GB2312" pitchFamily="49" charset="-122"/>
              </a:rPr>
              <a:t>  </a:t>
            </a:r>
            <a:r>
              <a:rPr lang="zh-CN" altLang="en-US" sz="3200" b="1" dirty="0">
                <a:ea typeface="仿宋_GB2312" pitchFamily="49" charset="-122"/>
              </a:rPr>
              <a:t>把两个点</a:t>
            </a:r>
            <a:r>
              <a:rPr lang="en-US" altLang="zh-CN" sz="3200" b="1" dirty="0">
                <a:solidFill>
                  <a:srgbClr val="009900"/>
                </a:solidFill>
                <a:ea typeface="仿宋_GB2312" pitchFamily="49" charset="-122"/>
              </a:rPr>
              <a:t>(x1, y1)</a:t>
            </a:r>
            <a:r>
              <a:rPr lang="zh-CN" altLang="en-US" sz="3200" b="1" dirty="0">
                <a:ea typeface="仿宋_GB2312" pitchFamily="49" charset="-122"/>
              </a:rPr>
              <a:t>和</a:t>
            </a:r>
            <a:r>
              <a:rPr lang="en-US" altLang="zh-CN" sz="3200" b="1" dirty="0">
                <a:solidFill>
                  <a:srgbClr val="009900"/>
                </a:solidFill>
                <a:ea typeface="仿宋_GB2312" pitchFamily="49" charset="-122"/>
              </a:rPr>
              <a:t>(x2, y2)</a:t>
            </a:r>
            <a:r>
              <a:rPr lang="zh-CN" altLang="en-US" sz="3200" b="1" dirty="0">
                <a:ea typeface="仿宋_GB2312" pitchFamily="49" charset="-122"/>
              </a:rPr>
              <a:t>相加成一个点 </a:t>
            </a:r>
            <a:r>
              <a:rPr lang="en-US" altLang="zh-CN" sz="3200" b="1" dirty="0">
                <a:solidFill>
                  <a:srgbClr val="009900"/>
                </a:solidFill>
                <a:ea typeface="仿宋_GB2312" pitchFamily="49" charset="-122"/>
              </a:rPr>
              <a:t>(x1+x2, y1+y2)</a:t>
            </a:r>
            <a:r>
              <a:rPr lang="zh-CN" altLang="en-US" sz="3200" b="1" dirty="0">
                <a:ea typeface="仿宋_GB2312" pitchFamily="49" charset="-122"/>
              </a:rPr>
              <a:t>。</a:t>
            </a:r>
            <a:endParaRPr lang="zh-CN" altLang="en-US" sz="3200" b="1" dirty="0">
              <a:ea typeface="仿宋_GB2312" pitchFamily="49" charset="-122"/>
            </a:endParaRPr>
          </a:p>
        </p:txBody>
      </p:sp>
      <p:sp>
        <p:nvSpPr>
          <p:cNvPr id="4" name="灯片编号占位符 3"/>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5426" name="Rectangle 2"/>
          <p:cNvSpPr>
            <a:spLocks noGrp="1" noChangeArrowheads="1"/>
          </p:cNvSpPr>
          <p:nvPr>
            <p:ph type="title"/>
          </p:nvPr>
        </p:nvSpPr>
        <p:spPr/>
        <p:txBody>
          <a:bodyPr/>
          <a:lstStyle/>
          <a:p>
            <a:pPr algn="just"/>
            <a:br>
              <a:rPr lang="en-US" altLang="zh-CN">
                <a:solidFill>
                  <a:schemeClr val="tx1"/>
                </a:solidFill>
              </a:rPr>
            </a:br>
            <a:endParaRPr lang="en-US" altLang="zh-CN">
              <a:solidFill>
                <a:schemeClr val="tx1"/>
              </a:solidFill>
            </a:endParaRPr>
          </a:p>
        </p:txBody>
      </p:sp>
      <p:sp>
        <p:nvSpPr>
          <p:cNvPr id="615427" name="Rectangle 3"/>
          <p:cNvSpPr>
            <a:spLocks noGrp="1" noChangeArrowheads="1"/>
          </p:cNvSpPr>
          <p:nvPr>
            <p:ph type="body" idx="1"/>
          </p:nvPr>
        </p:nvSpPr>
        <p:spPr>
          <a:xfrm>
            <a:off x="609600" y="457200"/>
            <a:ext cx="8153400" cy="5791200"/>
          </a:xfrm>
        </p:spPr>
        <p:txBody>
          <a:bodyPr/>
          <a:lstStyle/>
          <a:p>
            <a:pPr lvl="1">
              <a:spcBef>
                <a:spcPct val="15000"/>
              </a:spcBef>
              <a:buClr>
                <a:srgbClr val="FF33CC"/>
              </a:buClr>
              <a:buSzPct val="50000"/>
              <a:buFont typeface="Wingdings" panose="05000000000000000000" pitchFamily="2" charset="2"/>
              <a:buChar char="u"/>
            </a:pPr>
            <a:r>
              <a:rPr lang="en-US" altLang="zh-CN" sz="3200" b="1" dirty="0">
                <a:solidFill>
                  <a:srgbClr val="CC0000"/>
                </a:solidFill>
                <a:ea typeface="仿宋_GB2312" pitchFamily="49" charset="-122"/>
              </a:rPr>
              <a:t>p1&lt;p2</a:t>
            </a:r>
            <a:r>
              <a:rPr lang="en-US" altLang="zh-CN" sz="3200" b="1" dirty="0">
                <a:ea typeface="仿宋_GB2312" pitchFamily="49" charset="-122"/>
              </a:rPr>
              <a:t>:  </a:t>
            </a:r>
            <a:r>
              <a:rPr lang="zh-CN" altLang="en-US" sz="3200" b="1" dirty="0">
                <a:ea typeface="仿宋_GB2312" pitchFamily="49" charset="-122"/>
              </a:rPr>
              <a:t>两个点</a:t>
            </a:r>
            <a:r>
              <a:rPr lang="en-US" altLang="zh-CN" sz="3200" b="1" dirty="0">
                <a:solidFill>
                  <a:srgbClr val="009900"/>
                </a:solidFill>
                <a:ea typeface="仿宋_GB2312" pitchFamily="49" charset="-122"/>
              </a:rPr>
              <a:t>p1</a:t>
            </a:r>
            <a:r>
              <a:rPr lang="zh-CN" altLang="en-US" sz="3200" b="1" dirty="0">
                <a:ea typeface="仿宋_GB2312" pitchFamily="49" charset="-122"/>
              </a:rPr>
              <a:t>和</a:t>
            </a:r>
            <a:r>
              <a:rPr lang="en-US" altLang="zh-CN" sz="3200" b="1" dirty="0">
                <a:solidFill>
                  <a:srgbClr val="009900"/>
                </a:solidFill>
                <a:ea typeface="仿宋_GB2312" pitchFamily="49" charset="-122"/>
              </a:rPr>
              <a:t>p2</a:t>
            </a:r>
            <a:r>
              <a:rPr lang="zh-CN" altLang="en-US" sz="3200" b="1" dirty="0">
                <a:ea typeface="仿宋_GB2312" pitchFamily="49" charset="-122"/>
              </a:rPr>
              <a:t>的</a:t>
            </a:r>
            <a:r>
              <a:rPr lang="zh-CN" altLang="en-US" sz="3200" b="1" dirty="0">
                <a:solidFill>
                  <a:srgbClr val="CC0000"/>
                </a:solidFill>
                <a:ea typeface="仿宋_GB2312" pitchFamily="49" charset="-122"/>
              </a:rPr>
              <a:t>“小于”</a:t>
            </a:r>
            <a:r>
              <a:rPr lang="zh-CN" altLang="en-US" sz="3200" b="1" dirty="0">
                <a:ea typeface="仿宋_GB2312" pitchFamily="49" charset="-122"/>
              </a:rPr>
              <a:t>关系</a:t>
            </a:r>
            <a:r>
              <a:rPr lang="en-US" altLang="zh-CN" sz="3200" b="1" dirty="0">
                <a:ea typeface="仿宋_GB2312" pitchFamily="49" charset="-122"/>
              </a:rPr>
              <a:t>, </a:t>
            </a:r>
            <a:r>
              <a:rPr lang="zh-CN" altLang="en-US" sz="3200" b="1" dirty="0">
                <a:ea typeface="仿宋_GB2312" pitchFamily="49" charset="-122"/>
              </a:rPr>
              <a:t>表示</a:t>
            </a:r>
            <a:r>
              <a:rPr lang="en-US" altLang="zh-CN" sz="3200" b="1" dirty="0">
                <a:ea typeface="仿宋_GB2312" pitchFamily="49" charset="-122"/>
              </a:rPr>
              <a:t>p1</a:t>
            </a:r>
            <a:r>
              <a:rPr lang="zh-CN" altLang="en-US" sz="3200" b="1" dirty="0">
                <a:ea typeface="仿宋_GB2312" pitchFamily="49" charset="-122"/>
              </a:rPr>
              <a:t>比</a:t>
            </a:r>
            <a:r>
              <a:rPr lang="en-US" altLang="zh-CN" sz="3200" b="1" dirty="0">
                <a:ea typeface="仿宋_GB2312" pitchFamily="49" charset="-122"/>
              </a:rPr>
              <a:t>p2</a:t>
            </a:r>
            <a:r>
              <a:rPr lang="zh-CN" altLang="en-US" sz="3200" b="1" dirty="0">
                <a:ea typeface="仿宋_GB2312" pitchFamily="49" charset="-122"/>
              </a:rPr>
              <a:t>更靠近原点</a:t>
            </a:r>
            <a:r>
              <a:rPr lang="en-US" altLang="zh-CN" sz="3200" b="1" dirty="0">
                <a:solidFill>
                  <a:srgbClr val="CC0000"/>
                </a:solidFill>
                <a:ea typeface="仿宋_GB2312" pitchFamily="49" charset="-122"/>
              </a:rPr>
              <a:t>(0, 0)</a:t>
            </a:r>
            <a:r>
              <a:rPr lang="zh-CN" altLang="en-US" sz="3200" b="1" dirty="0">
                <a:ea typeface="仿宋_GB2312" pitchFamily="49" charset="-122"/>
              </a:rPr>
              <a:t>。</a:t>
            </a:r>
            <a:endParaRPr lang="zh-CN" altLang="en-US" sz="3200" b="1" dirty="0">
              <a:ea typeface="仿宋_GB2312" pitchFamily="49" charset="-122"/>
            </a:endParaRPr>
          </a:p>
          <a:p>
            <a:pPr lvl="1">
              <a:spcBef>
                <a:spcPct val="15000"/>
              </a:spcBef>
              <a:buClr>
                <a:srgbClr val="FF33CC"/>
              </a:buClr>
              <a:buSzPct val="50000"/>
              <a:buFont typeface="Wingdings" panose="05000000000000000000" pitchFamily="2" charset="2"/>
              <a:buChar char="u"/>
            </a:pPr>
            <a:r>
              <a:rPr lang="en-US" altLang="zh-CN" sz="3200" b="1" dirty="0" smtClean="0">
                <a:solidFill>
                  <a:srgbClr val="CC0000"/>
                </a:solidFill>
                <a:ea typeface="仿宋_GB2312" pitchFamily="49" charset="-122"/>
              </a:rPr>
              <a:t>p1</a:t>
            </a:r>
            <a:r>
              <a:rPr lang="zh-CN" altLang="en-US" sz="3200" b="1" dirty="0" smtClean="0">
                <a:solidFill>
                  <a:srgbClr val="CC0000"/>
                </a:solidFill>
                <a:ea typeface="仿宋_GB2312" pitchFamily="49" charset="-122"/>
              </a:rPr>
              <a:t>／</a:t>
            </a:r>
            <a:r>
              <a:rPr lang="en-US" altLang="zh-CN" sz="3200" b="1" dirty="0" err="1" smtClean="0">
                <a:solidFill>
                  <a:srgbClr val="CC0000"/>
                </a:solidFill>
                <a:ea typeface="仿宋_GB2312" pitchFamily="49" charset="-122"/>
              </a:rPr>
              <a:t>i</a:t>
            </a:r>
            <a:r>
              <a:rPr lang="en-US" altLang="zh-CN" sz="3200" b="1" dirty="0">
                <a:ea typeface="仿宋_GB2312" pitchFamily="49" charset="-122"/>
              </a:rPr>
              <a:t>:</a:t>
            </a:r>
            <a:r>
              <a:rPr lang="en-US" altLang="zh-CN" b="1" dirty="0">
                <a:ea typeface="仿宋_GB2312" pitchFamily="49" charset="-122"/>
              </a:rPr>
              <a:t>  </a:t>
            </a:r>
            <a:r>
              <a:rPr lang="zh-CN" altLang="en-US" sz="3200" b="1" dirty="0">
                <a:ea typeface="仿宋_GB2312" pitchFamily="49" charset="-122"/>
              </a:rPr>
              <a:t>一个点</a:t>
            </a:r>
            <a:r>
              <a:rPr lang="en-US" altLang="zh-CN" sz="3200" b="1" dirty="0" smtClean="0">
                <a:ea typeface="仿宋_GB2312" pitchFamily="49" charset="-122"/>
              </a:rPr>
              <a:t>p=(x</a:t>
            </a:r>
            <a:r>
              <a:rPr lang="en-US" altLang="zh-CN" sz="3200" b="1" dirty="0">
                <a:ea typeface="仿宋_GB2312" pitchFamily="49" charset="-122"/>
              </a:rPr>
              <a:t>, y</a:t>
            </a:r>
            <a:r>
              <a:rPr lang="en-US" altLang="zh-CN" sz="3200" b="1" dirty="0" smtClean="0">
                <a:ea typeface="仿宋_GB2312" pitchFamily="49" charset="-122"/>
              </a:rPr>
              <a:t>)</a:t>
            </a:r>
            <a:r>
              <a:rPr lang="zh-CN" altLang="en-US" sz="3200" b="1" dirty="0" smtClean="0">
                <a:ea typeface="仿宋_GB2312" pitchFamily="49" charset="-122"/>
              </a:rPr>
              <a:t>除</a:t>
            </a:r>
            <a:r>
              <a:rPr lang="zh-CN" altLang="en-US" sz="3200" b="1" dirty="0">
                <a:ea typeface="仿宋_GB2312" pitchFamily="49" charset="-122"/>
              </a:rPr>
              <a:t>以一个</a:t>
            </a:r>
            <a:r>
              <a:rPr lang="zh-CN" altLang="en-US" sz="3200" b="1" dirty="0" smtClean="0">
                <a:ea typeface="仿宋_GB2312" pitchFamily="49" charset="-122"/>
              </a:rPr>
              <a:t>整数</a:t>
            </a:r>
            <a:r>
              <a:rPr lang="en-US" altLang="zh-CN" sz="3200" b="1" dirty="0" err="1" smtClean="0">
                <a:ea typeface="仿宋_GB2312" pitchFamily="49" charset="-122"/>
              </a:rPr>
              <a:t>i</a:t>
            </a:r>
            <a:r>
              <a:rPr lang="zh-CN" altLang="zh-CN" sz="3200" b="1" dirty="0" smtClean="0">
                <a:ea typeface="仿宋_GB2312" pitchFamily="49" charset="-122"/>
              </a:rPr>
              <a:t>的</a:t>
            </a:r>
            <a:r>
              <a:rPr lang="zh-CN" altLang="zh-CN" sz="3200" b="1" dirty="0">
                <a:ea typeface="仿宋_GB2312" pitchFamily="49" charset="-122"/>
              </a:rPr>
              <a:t>除法 </a:t>
            </a:r>
            <a:r>
              <a:rPr lang="en-US" altLang="zh-CN" sz="3200" b="1" dirty="0">
                <a:ea typeface="仿宋_GB2312" pitchFamily="49" charset="-122"/>
              </a:rPr>
              <a:t>(x/</a:t>
            </a:r>
            <a:r>
              <a:rPr lang="en-US" altLang="zh-CN" sz="3200" b="1" dirty="0" err="1">
                <a:ea typeface="仿宋_GB2312" pitchFamily="49" charset="-122"/>
              </a:rPr>
              <a:t>i</a:t>
            </a:r>
            <a:r>
              <a:rPr lang="en-US" altLang="zh-CN" sz="3200" b="1" dirty="0">
                <a:ea typeface="仿宋_GB2312" pitchFamily="49" charset="-122"/>
              </a:rPr>
              <a:t>, y/</a:t>
            </a:r>
            <a:r>
              <a:rPr lang="en-US" altLang="zh-CN" sz="3200" b="1" dirty="0" err="1">
                <a:ea typeface="仿宋_GB2312" pitchFamily="49" charset="-122"/>
              </a:rPr>
              <a:t>i</a:t>
            </a:r>
            <a:r>
              <a:rPr lang="en-US" altLang="zh-CN" sz="3200" b="1" dirty="0">
                <a:ea typeface="仿宋_GB2312" pitchFamily="49" charset="-122"/>
              </a:rPr>
              <a:t>)</a:t>
            </a:r>
            <a:r>
              <a:rPr lang="zh-CN" altLang="en-US" sz="3200" b="1" dirty="0">
                <a:ea typeface="仿宋_GB2312" pitchFamily="49" charset="-122"/>
              </a:rPr>
              <a:t>。</a:t>
            </a:r>
            <a:endParaRPr lang="zh-CN" altLang="en-US" sz="3200" b="1" dirty="0">
              <a:ea typeface="仿宋_GB2312" pitchFamily="49" charset="-122"/>
            </a:endParaRPr>
          </a:p>
          <a:p>
            <a:pPr>
              <a:spcBef>
                <a:spcPct val="15000"/>
              </a:spcBef>
              <a:buClr>
                <a:srgbClr val="FF6600"/>
              </a:buClr>
              <a:buSzPct val="50000"/>
              <a:buFont typeface="Wingdings" panose="05000000000000000000" pitchFamily="2" charset="2"/>
              <a:buChar char="n"/>
            </a:pPr>
            <a:r>
              <a:rPr lang="zh-CN" altLang="en-US" b="1" dirty="0">
                <a:ea typeface="仿宋_GB2312" pitchFamily="49" charset="-122"/>
              </a:rPr>
              <a:t>可以按以下方式使用重载操作：</a:t>
            </a:r>
            <a:endParaRPr lang="zh-CN" altLang="en-US" b="1" dirty="0">
              <a:ea typeface="仿宋_GB2312" pitchFamily="49" charset="-122"/>
            </a:endParaRPr>
          </a:p>
          <a:p>
            <a:pPr>
              <a:spcBef>
                <a:spcPct val="0"/>
              </a:spcBef>
              <a:buClr>
                <a:srgbClr val="FF6600"/>
              </a:buClr>
              <a:buSzPct val="50000"/>
              <a:buFont typeface="Wingdings" panose="05000000000000000000" pitchFamily="2" charset="2"/>
              <a:buNone/>
            </a:pPr>
            <a:r>
              <a:rPr lang="zh-CN" altLang="en-US" dirty="0">
                <a:solidFill>
                  <a:schemeClr val="tx2"/>
                </a:solidFill>
              </a:rPr>
              <a:t>       </a:t>
            </a:r>
            <a:r>
              <a:rPr lang="en-US" altLang="zh-CN" dirty="0">
                <a:solidFill>
                  <a:schemeClr val="tx2"/>
                </a:solidFill>
              </a:rPr>
              <a:t>Point </a:t>
            </a:r>
            <a:r>
              <a:rPr lang="en-US" altLang="zh-CN" b="1" dirty="0">
                <a:solidFill>
                  <a:schemeClr val="tx2"/>
                </a:solidFill>
              </a:rPr>
              <a:t>operator</a:t>
            </a:r>
            <a:r>
              <a:rPr lang="en-US" altLang="zh-CN" dirty="0">
                <a:solidFill>
                  <a:schemeClr val="tx2"/>
                </a:solidFill>
              </a:rPr>
              <a:t> </a:t>
            </a:r>
            <a:r>
              <a:rPr lang="en-US" altLang="zh-CN" b="1" dirty="0">
                <a:solidFill>
                  <a:schemeClr val="tx2"/>
                </a:solidFill>
              </a:rPr>
              <a:t>+</a:t>
            </a:r>
            <a:r>
              <a:rPr lang="en-US" altLang="zh-CN" dirty="0">
                <a:solidFill>
                  <a:schemeClr val="tx2"/>
                </a:solidFill>
              </a:rPr>
              <a:t> </a:t>
            </a:r>
            <a:r>
              <a:rPr lang="en-US" altLang="zh-CN" b="1" dirty="0" smtClean="0">
                <a:solidFill>
                  <a:schemeClr val="tx2"/>
                </a:solidFill>
              </a:rPr>
              <a:t>(</a:t>
            </a:r>
            <a:r>
              <a:rPr lang="en-US" altLang="zh-CN" dirty="0" smtClean="0">
                <a:solidFill>
                  <a:schemeClr val="tx2"/>
                </a:solidFill>
              </a:rPr>
              <a:t>Point p</a:t>
            </a:r>
            <a:r>
              <a:rPr lang="en-US" altLang="zh-CN" b="1" dirty="0" smtClean="0">
                <a:solidFill>
                  <a:schemeClr val="tx2"/>
                </a:solidFill>
              </a:rPr>
              <a:t>);</a:t>
            </a:r>
            <a:endParaRPr lang="en-US" altLang="zh-CN" b="1" dirty="0">
              <a:solidFill>
                <a:schemeClr val="tx2"/>
              </a:solidFill>
            </a:endParaRPr>
          </a:p>
          <a:p>
            <a:pPr>
              <a:spcBef>
                <a:spcPct val="10000"/>
              </a:spcBef>
              <a:buClr>
                <a:srgbClr val="FF6600"/>
              </a:buClr>
              <a:buSzPct val="50000"/>
              <a:buFont typeface="Wingdings" panose="05000000000000000000" pitchFamily="2" charset="2"/>
              <a:buNone/>
            </a:pPr>
            <a:r>
              <a:rPr lang="en-US" altLang="zh-CN" b="1" dirty="0">
                <a:solidFill>
                  <a:schemeClr val="tx2"/>
                </a:solidFill>
              </a:rPr>
              <a:t>       </a:t>
            </a:r>
            <a:r>
              <a:rPr lang="en-US" altLang="zh-CN" dirty="0">
                <a:solidFill>
                  <a:schemeClr val="tx2"/>
                </a:solidFill>
              </a:rPr>
              <a:t>Point </a:t>
            </a:r>
            <a:r>
              <a:rPr lang="en-US" altLang="zh-CN" b="1" dirty="0">
                <a:solidFill>
                  <a:schemeClr val="tx2"/>
                </a:solidFill>
              </a:rPr>
              <a:t>operator /</a:t>
            </a:r>
            <a:r>
              <a:rPr lang="en-US" altLang="zh-CN" dirty="0">
                <a:solidFill>
                  <a:schemeClr val="tx2"/>
                </a:solidFill>
              </a:rPr>
              <a:t> </a:t>
            </a:r>
            <a:r>
              <a:rPr lang="en-US" altLang="zh-CN" b="1" dirty="0">
                <a:solidFill>
                  <a:schemeClr val="tx2"/>
                </a:solidFill>
              </a:rPr>
              <a:t>(</a:t>
            </a:r>
            <a:r>
              <a:rPr lang="en-US" altLang="zh-CN" b="1" dirty="0" err="1">
                <a:solidFill>
                  <a:schemeClr val="tx2"/>
                </a:solidFill>
              </a:rPr>
              <a:t>int</a:t>
            </a:r>
            <a:r>
              <a:rPr lang="en-US" altLang="zh-CN" dirty="0">
                <a:solidFill>
                  <a:schemeClr val="tx2"/>
                </a:solidFill>
              </a:rPr>
              <a:t> </a:t>
            </a:r>
            <a:r>
              <a:rPr lang="en-US" altLang="zh-CN" dirty="0" err="1">
                <a:solidFill>
                  <a:schemeClr val="tx2"/>
                </a:solidFill>
              </a:rPr>
              <a:t>i</a:t>
            </a:r>
            <a:r>
              <a:rPr lang="en-US" altLang="zh-CN" b="1" dirty="0">
                <a:solidFill>
                  <a:schemeClr val="tx2"/>
                </a:solidFill>
              </a:rPr>
              <a:t>);</a:t>
            </a:r>
            <a:br>
              <a:rPr lang="en-US" altLang="zh-CN" dirty="0">
                <a:solidFill>
                  <a:schemeClr val="tx2"/>
                </a:solidFill>
              </a:rPr>
            </a:br>
            <a:r>
              <a:rPr lang="en-US" altLang="zh-CN" dirty="0">
                <a:solidFill>
                  <a:schemeClr val="tx2"/>
                </a:solidFill>
              </a:rPr>
              <a:t>    </a:t>
            </a:r>
            <a:r>
              <a:rPr lang="en-US" altLang="zh-CN" b="1" dirty="0" err="1">
                <a:solidFill>
                  <a:schemeClr val="tx2"/>
                </a:solidFill>
              </a:rPr>
              <a:t>int</a:t>
            </a:r>
            <a:r>
              <a:rPr lang="en-US" altLang="zh-CN" b="1" dirty="0">
                <a:solidFill>
                  <a:schemeClr val="tx2"/>
                </a:solidFill>
              </a:rPr>
              <a:t> operator &lt;</a:t>
            </a:r>
            <a:r>
              <a:rPr lang="en-US" altLang="zh-CN" dirty="0">
                <a:solidFill>
                  <a:schemeClr val="tx2"/>
                </a:solidFill>
              </a:rPr>
              <a:t> </a:t>
            </a:r>
            <a:r>
              <a:rPr lang="en-US" altLang="zh-CN" b="1" dirty="0">
                <a:solidFill>
                  <a:schemeClr val="tx2"/>
                </a:solidFill>
              </a:rPr>
              <a:t>(</a:t>
            </a:r>
            <a:r>
              <a:rPr lang="en-US" altLang="zh-CN" dirty="0">
                <a:solidFill>
                  <a:schemeClr val="tx2"/>
                </a:solidFill>
              </a:rPr>
              <a:t>Point p</a:t>
            </a:r>
            <a:r>
              <a:rPr lang="en-US" altLang="zh-CN" b="1" dirty="0">
                <a:solidFill>
                  <a:schemeClr val="tx2"/>
                </a:solidFill>
              </a:rPr>
              <a:t>);</a:t>
            </a:r>
            <a:endParaRPr lang="en-US" altLang="zh-CN" b="1" dirty="0">
              <a:solidFill>
                <a:schemeClr val="tx2"/>
              </a:solidFill>
            </a:endParaRPr>
          </a:p>
          <a:p>
            <a:pPr>
              <a:spcBef>
                <a:spcPct val="10000"/>
              </a:spcBef>
              <a:buClr>
                <a:srgbClr val="FF6600"/>
              </a:buClr>
              <a:buSzPct val="50000"/>
              <a:buFont typeface="Wingdings" panose="05000000000000000000" pitchFamily="2" charset="2"/>
              <a:buChar char="n"/>
            </a:pPr>
            <a:r>
              <a:rPr lang="zh-CN" altLang="en-US" b="1" dirty="0">
                <a:ea typeface="仿宋_GB2312" pitchFamily="49" charset="-122"/>
              </a:rPr>
              <a:t>使用这些新的操作的表达式如</a:t>
            </a:r>
            <a:r>
              <a:rPr lang="en-US" altLang="zh-CN" b="1" dirty="0">
                <a:ea typeface="仿宋_GB2312" pitchFamily="49" charset="-122"/>
              </a:rPr>
              <a:t>:</a:t>
            </a:r>
            <a:endParaRPr lang="en-US" altLang="zh-CN" b="1" dirty="0">
              <a:ea typeface="仿宋_GB2312" pitchFamily="49" charset="-122"/>
            </a:endParaRPr>
          </a:p>
          <a:p>
            <a:pPr>
              <a:spcBef>
                <a:spcPct val="10000"/>
              </a:spcBef>
              <a:buClr>
                <a:srgbClr val="FF6600"/>
              </a:buClr>
              <a:buSzPct val="50000"/>
              <a:buFont typeface="Wingdings" panose="05000000000000000000" pitchFamily="2" charset="2"/>
              <a:buNone/>
            </a:pPr>
            <a:r>
              <a:rPr lang="en-US" altLang="zh-CN" dirty="0">
                <a:solidFill>
                  <a:schemeClr val="tx2"/>
                </a:solidFill>
              </a:rPr>
              <a:t>         Point </a:t>
            </a:r>
            <a:r>
              <a:rPr lang="en-US" altLang="zh-CN" dirty="0" err="1" smtClean="0">
                <a:solidFill>
                  <a:schemeClr val="tx2"/>
                </a:solidFill>
              </a:rPr>
              <a:t>midPoint</a:t>
            </a:r>
            <a:r>
              <a:rPr lang="en-US" altLang="zh-CN" b="1" dirty="0" smtClean="0">
                <a:solidFill>
                  <a:schemeClr val="tx2"/>
                </a:solidFill>
              </a:rPr>
              <a:t>=(</a:t>
            </a:r>
            <a:r>
              <a:rPr lang="en-US" altLang="zh-CN" dirty="0" smtClean="0">
                <a:solidFill>
                  <a:schemeClr val="tx2"/>
                </a:solidFill>
              </a:rPr>
              <a:t>point</a:t>
            </a:r>
            <a:r>
              <a:rPr lang="en-US" altLang="zh-CN" b="1" dirty="0" smtClean="0">
                <a:solidFill>
                  <a:schemeClr val="tx2"/>
                </a:solidFill>
              </a:rPr>
              <a:t>+</a:t>
            </a:r>
            <a:r>
              <a:rPr lang="en-US" altLang="zh-CN" dirty="0" smtClean="0">
                <a:solidFill>
                  <a:schemeClr val="tx2"/>
                </a:solidFill>
              </a:rPr>
              <a:t>point2</a:t>
            </a:r>
            <a:r>
              <a:rPr lang="en-US" altLang="zh-CN" b="1" dirty="0" smtClean="0">
                <a:solidFill>
                  <a:schemeClr val="tx2"/>
                </a:solidFill>
              </a:rPr>
              <a:t>)/</a:t>
            </a:r>
            <a:r>
              <a:rPr lang="en-US" altLang="zh-CN" dirty="0" smtClean="0">
                <a:solidFill>
                  <a:schemeClr val="tx2"/>
                </a:solidFill>
              </a:rPr>
              <a:t>2</a:t>
            </a:r>
            <a:r>
              <a:rPr lang="en-US" altLang="zh-CN" b="1" dirty="0">
                <a:solidFill>
                  <a:schemeClr val="tx2"/>
                </a:solidFill>
              </a:rPr>
              <a:t>;</a:t>
            </a:r>
            <a:br>
              <a:rPr lang="en-US" altLang="zh-CN" dirty="0">
                <a:solidFill>
                  <a:schemeClr val="tx2"/>
                </a:solidFill>
              </a:rPr>
            </a:br>
            <a:r>
              <a:rPr lang="zh-CN" altLang="en-US" b="1" dirty="0">
                <a:ea typeface="仿宋_GB2312" pitchFamily="49" charset="-122"/>
              </a:rPr>
              <a:t>或  </a:t>
            </a:r>
            <a:r>
              <a:rPr lang="en-US" altLang="zh-CN" b="1" dirty="0">
                <a:solidFill>
                  <a:schemeClr val="tx2"/>
                </a:solidFill>
              </a:rPr>
              <a:t>if</a:t>
            </a:r>
            <a:r>
              <a:rPr lang="en-US" altLang="zh-CN" dirty="0">
                <a:solidFill>
                  <a:schemeClr val="tx2"/>
                </a:solidFill>
              </a:rPr>
              <a:t> </a:t>
            </a:r>
            <a:r>
              <a:rPr lang="en-US" altLang="zh-CN" b="1" dirty="0" smtClean="0">
                <a:solidFill>
                  <a:schemeClr val="tx2"/>
                </a:solidFill>
              </a:rPr>
              <a:t>(</a:t>
            </a:r>
            <a:r>
              <a:rPr lang="en-US" altLang="zh-CN" dirty="0" err="1" smtClean="0">
                <a:solidFill>
                  <a:schemeClr val="tx2"/>
                </a:solidFill>
              </a:rPr>
              <a:t>midPoint</a:t>
            </a:r>
            <a:r>
              <a:rPr lang="en-US" altLang="zh-CN" b="1" dirty="0" smtClean="0">
                <a:solidFill>
                  <a:schemeClr val="tx2"/>
                </a:solidFill>
              </a:rPr>
              <a:t>&lt;</a:t>
            </a:r>
            <a:r>
              <a:rPr lang="en-US" altLang="zh-CN" dirty="0" err="1" smtClean="0">
                <a:solidFill>
                  <a:schemeClr val="tx2"/>
                </a:solidFill>
              </a:rPr>
              <a:t>referencePoint</a:t>
            </a:r>
            <a:r>
              <a:rPr lang="en-US" altLang="zh-CN" b="1" dirty="0" smtClean="0">
                <a:solidFill>
                  <a:schemeClr val="tx2"/>
                </a:solidFill>
              </a:rPr>
              <a:t>)</a:t>
            </a:r>
            <a:r>
              <a:rPr lang="en-US" altLang="zh-CN" dirty="0" smtClean="0">
                <a:solidFill>
                  <a:schemeClr val="tx2"/>
                </a:solidFill>
              </a:rPr>
              <a:t> </a:t>
            </a:r>
            <a:r>
              <a:rPr lang="en-US" altLang="zh-CN" dirty="0">
                <a:solidFill>
                  <a:schemeClr val="tx2"/>
                </a:solidFill>
              </a:rPr>
              <a:t>...</a:t>
            </a:r>
            <a:endParaRPr lang="en-US" altLang="zh-CN" sz="4000" dirty="0">
              <a:solidFill>
                <a:schemeClr val="tx2"/>
              </a:solidFill>
            </a:endParaRPr>
          </a:p>
        </p:txBody>
      </p:sp>
      <p:sp>
        <p:nvSpPr>
          <p:cNvPr id="4" name="灯片编号占位符 3"/>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5859" name="Rectangle 3"/>
          <p:cNvSpPr>
            <a:spLocks noGrp="1" noChangeArrowheads="1"/>
          </p:cNvSpPr>
          <p:nvPr>
            <p:ph type="body" idx="1"/>
          </p:nvPr>
        </p:nvSpPr>
        <p:spPr>
          <a:xfrm>
            <a:off x="533400" y="457200"/>
            <a:ext cx="8153400" cy="4114800"/>
          </a:xfrm>
        </p:spPr>
        <p:txBody>
          <a:bodyPr/>
          <a:lstStyle/>
          <a:p>
            <a:pPr algn="just">
              <a:spcBef>
                <a:spcPct val="10000"/>
              </a:spcBef>
              <a:buClr>
                <a:srgbClr val="FF6600"/>
              </a:buClr>
              <a:buSzPct val="50000"/>
              <a:buFont typeface="Wingdings" panose="05000000000000000000" pitchFamily="2" charset="2"/>
              <a:buChar char="n"/>
            </a:pPr>
            <a:r>
              <a:rPr lang="zh-CN" altLang="en-US" b="1" dirty="0">
                <a:ea typeface="仿宋_GB2312" pitchFamily="49" charset="-122"/>
              </a:rPr>
              <a:t>注意</a:t>
            </a:r>
            <a:r>
              <a:rPr lang="en-US" altLang="zh-CN" b="1" dirty="0">
                <a:ea typeface="仿宋_GB2312" pitchFamily="49" charset="-122"/>
              </a:rPr>
              <a:t>: </a:t>
            </a:r>
            <a:r>
              <a:rPr lang="zh-CN" altLang="en-US" b="1" dirty="0">
                <a:ea typeface="仿宋_GB2312" pitchFamily="49" charset="-122"/>
              </a:rPr>
              <a:t>每一个这样的操作符在调用时可看成是该操作符左边对象的成员函数。</a:t>
            </a:r>
            <a:endParaRPr lang="zh-CN" altLang="en-US" b="1" dirty="0">
              <a:ea typeface="仿宋_GB2312" pitchFamily="49" charset="-122"/>
            </a:endParaRPr>
          </a:p>
          <a:p>
            <a:pPr algn="just">
              <a:spcBef>
                <a:spcPct val="10000"/>
              </a:spcBef>
              <a:buClr>
                <a:srgbClr val="FF6600"/>
              </a:buClr>
              <a:buSzPct val="50000"/>
              <a:buFont typeface="Wingdings" panose="05000000000000000000" pitchFamily="2" charset="2"/>
              <a:buChar char="n"/>
            </a:pPr>
            <a:r>
              <a:rPr lang="zh-CN" altLang="en-US" b="1" dirty="0" smtClean="0">
                <a:ea typeface="仿宋_GB2312" pitchFamily="49" charset="-122"/>
              </a:rPr>
              <a:t>例如，</a:t>
            </a:r>
            <a:r>
              <a:rPr lang="en-US" altLang="zh-CN" b="1" dirty="0" smtClean="0">
                <a:solidFill>
                  <a:schemeClr val="tx2"/>
                </a:solidFill>
                <a:ea typeface="仿宋_GB2312" pitchFamily="49" charset="-122"/>
              </a:rPr>
              <a:t>(</a:t>
            </a:r>
            <a:r>
              <a:rPr lang="en-US" altLang="zh-CN" b="1" dirty="0">
                <a:solidFill>
                  <a:schemeClr val="tx2"/>
                </a:solidFill>
                <a:ea typeface="仿宋_GB2312" pitchFamily="49" charset="-122"/>
              </a:rPr>
              <a:t>point1+point2</a:t>
            </a:r>
            <a:r>
              <a:rPr lang="en-US" altLang="zh-CN" b="1" dirty="0" smtClean="0">
                <a:solidFill>
                  <a:schemeClr val="tx2"/>
                </a:solidFill>
                <a:ea typeface="仿宋_GB2312" pitchFamily="49" charset="-122"/>
              </a:rPr>
              <a:t>)</a:t>
            </a:r>
            <a:r>
              <a:rPr lang="zh-CN" altLang="en-US" b="1" dirty="0" smtClean="0">
                <a:ea typeface="仿宋_GB2312" pitchFamily="49" charset="-122"/>
              </a:rPr>
              <a:t>实际上</a:t>
            </a:r>
            <a:r>
              <a:rPr lang="zh-CN" altLang="en-US" b="1" dirty="0">
                <a:ea typeface="仿宋_GB2312" pitchFamily="49" charset="-122"/>
              </a:rPr>
              <a:t>是一个消息。由类</a:t>
            </a:r>
            <a:r>
              <a:rPr lang="en-US" altLang="zh-CN" b="1" dirty="0">
                <a:ea typeface="仿宋_GB2312" pitchFamily="49" charset="-122"/>
              </a:rPr>
              <a:t>Point</a:t>
            </a:r>
            <a:r>
              <a:rPr lang="zh-CN" altLang="en-US" b="1" dirty="0">
                <a:ea typeface="仿宋_GB2312" pitchFamily="49" charset="-122"/>
              </a:rPr>
              <a:t>的</a:t>
            </a:r>
            <a:r>
              <a:rPr lang="zh-CN" altLang="en-US" b="1" dirty="0">
                <a:solidFill>
                  <a:srgbClr val="CC0000"/>
                </a:solidFill>
                <a:ea typeface="仿宋_GB2312" pitchFamily="49" charset="-122"/>
              </a:rPr>
              <a:t>实例</a:t>
            </a:r>
            <a:r>
              <a:rPr lang="en-US" altLang="zh-CN" b="1" dirty="0">
                <a:solidFill>
                  <a:srgbClr val="CC0000"/>
                </a:solidFill>
                <a:ea typeface="仿宋_GB2312" pitchFamily="49" charset="-122"/>
              </a:rPr>
              <a:t>point1</a:t>
            </a:r>
            <a:r>
              <a:rPr lang="zh-CN" altLang="en-US" b="1" dirty="0">
                <a:ea typeface="仿宋_GB2312" pitchFamily="49" charset="-122"/>
              </a:rPr>
              <a:t>调用成员</a:t>
            </a:r>
            <a:r>
              <a:rPr lang="zh-CN" altLang="en-US" b="1" dirty="0" smtClean="0">
                <a:ea typeface="仿宋_GB2312" pitchFamily="49" charset="-122"/>
              </a:rPr>
              <a:t>函数</a:t>
            </a:r>
            <a:r>
              <a:rPr lang="en-US" altLang="zh-CN" b="1" dirty="0" smtClean="0">
                <a:solidFill>
                  <a:schemeClr val="tx2"/>
                </a:solidFill>
                <a:ea typeface="仿宋_GB2312" pitchFamily="49" charset="-122"/>
              </a:rPr>
              <a:t>“+”</a:t>
            </a:r>
            <a:r>
              <a:rPr lang="zh-CN" altLang="en-US" b="1" dirty="0" smtClean="0">
                <a:ea typeface="仿宋_GB2312" pitchFamily="49" charset="-122"/>
              </a:rPr>
              <a:t>，该</a:t>
            </a:r>
            <a:r>
              <a:rPr lang="zh-CN" altLang="en-US" b="1" dirty="0">
                <a:ea typeface="仿宋_GB2312" pitchFamily="49" charset="-122"/>
              </a:rPr>
              <a:t>对象的属性确定第一个操作数的值。</a:t>
            </a:r>
            <a:endParaRPr lang="zh-CN" altLang="en-US" b="1" dirty="0">
              <a:ea typeface="仿宋_GB2312" pitchFamily="49" charset="-122"/>
            </a:endParaRPr>
          </a:p>
          <a:p>
            <a:pPr algn="just">
              <a:spcBef>
                <a:spcPct val="10000"/>
              </a:spcBef>
              <a:buClr>
                <a:srgbClr val="FF6600"/>
              </a:buClr>
              <a:buSzPct val="50000"/>
              <a:buFont typeface="Wingdings" panose="05000000000000000000" pitchFamily="2" charset="2"/>
              <a:buChar char="n"/>
            </a:pPr>
            <a:r>
              <a:rPr lang="zh-CN" altLang="en-US" b="1" dirty="0">
                <a:ea typeface="仿宋_GB2312" pitchFamily="49" charset="-122"/>
              </a:rPr>
              <a:t>函数参数表中指定的</a:t>
            </a:r>
            <a:r>
              <a:rPr lang="en-US" altLang="zh-CN" b="1" dirty="0">
                <a:ea typeface="仿宋_GB2312" pitchFamily="49" charset="-122"/>
              </a:rPr>
              <a:t>Point</a:t>
            </a:r>
            <a:r>
              <a:rPr lang="zh-CN" altLang="en-US" b="1" dirty="0">
                <a:ea typeface="仿宋_GB2312" pitchFamily="49" charset="-122"/>
              </a:rPr>
              <a:t>的</a:t>
            </a:r>
            <a:r>
              <a:rPr lang="zh-CN" altLang="en-US" b="1" dirty="0">
                <a:solidFill>
                  <a:srgbClr val="CC0000"/>
                </a:solidFill>
                <a:ea typeface="仿宋_GB2312" pitchFamily="49" charset="-122"/>
              </a:rPr>
              <a:t>实例</a:t>
            </a:r>
            <a:r>
              <a:rPr lang="en-US" altLang="zh-CN" b="1" dirty="0">
                <a:solidFill>
                  <a:srgbClr val="CC0000"/>
                </a:solidFill>
                <a:ea typeface="仿宋_GB2312" pitchFamily="49" charset="-122"/>
              </a:rPr>
              <a:t>point2</a:t>
            </a:r>
            <a:r>
              <a:rPr lang="zh-CN" altLang="en-US" b="1" dirty="0">
                <a:ea typeface="仿宋_GB2312" pitchFamily="49" charset="-122"/>
              </a:rPr>
              <a:t>的属性确定第二操作数的值。</a:t>
            </a:r>
            <a:endParaRPr lang="zh-CN" altLang="en-US" b="1" dirty="0">
              <a:ea typeface="仿宋_GB2312" pitchFamily="49" charset="-122"/>
            </a:endParaRPr>
          </a:p>
          <a:p>
            <a:pPr algn="just">
              <a:buClr>
                <a:srgbClr val="FF6600"/>
              </a:buClr>
              <a:buSzPct val="50000"/>
              <a:buFont typeface="Wingdings" panose="05000000000000000000" pitchFamily="2" charset="2"/>
              <a:buChar char="n"/>
            </a:pPr>
            <a:r>
              <a:rPr lang="zh-CN" altLang="en-US" b="1" dirty="0">
                <a:ea typeface="仿宋_GB2312" pitchFamily="49" charset="-122"/>
              </a:rPr>
              <a:t>这种重载能力允许像使用内建</a:t>
            </a:r>
            <a:r>
              <a:rPr lang="zh-CN" altLang="en-US" b="1" dirty="0" smtClean="0">
                <a:ea typeface="仿宋_GB2312" pitchFamily="49" charset="-122"/>
              </a:rPr>
              <a:t>类型（如</a:t>
            </a:r>
            <a:r>
              <a:rPr lang="en-US" altLang="zh-CN" b="1" dirty="0" err="1">
                <a:ea typeface="仿宋_GB2312" pitchFamily="49" charset="-122"/>
              </a:rPr>
              <a:t>int</a:t>
            </a:r>
            <a:r>
              <a:rPr lang="zh-CN" altLang="en-US" b="1" dirty="0">
                <a:ea typeface="仿宋_GB2312" pitchFamily="49" charset="-122"/>
              </a:rPr>
              <a:t>，</a:t>
            </a:r>
            <a:r>
              <a:rPr lang="en-US" altLang="zh-CN" b="1" dirty="0" smtClean="0">
                <a:ea typeface="仿宋_GB2312" pitchFamily="49" charset="-122"/>
              </a:rPr>
              <a:t>float</a:t>
            </a:r>
            <a:r>
              <a:rPr lang="zh-CN" altLang="en-US" b="1" dirty="0" smtClean="0">
                <a:ea typeface="仿宋_GB2312" pitchFamily="49" charset="-122"/>
              </a:rPr>
              <a:t>）那样</a:t>
            </a:r>
            <a:r>
              <a:rPr lang="zh-CN" altLang="en-US" b="1" dirty="0">
                <a:ea typeface="仿宋_GB2312" pitchFamily="49" charset="-122"/>
              </a:rPr>
              <a:t>来使用用户自定义类型。与在不允许重载操作的语言中相同的语句</a:t>
            </a:r>
            <a:r>
              <a:rPr lang="zh-CN" altLang="en-US" b="1" dirty="0" smtClean="0">
                <a:ea typeface="仿宋_GB2312" pitchFamily="49" charset="-122"/>
              </a:rPr>
              <a:t>比，这样</a:t>
            </a:r>
            <a:r>
              <a:rPr lang="zh-CN" altLang="en-US" b="1" dirty="0">
                <a:ea typeface="仿宋_GB2312" pitchFamily="49" charset="-122"/>
              </a:rPr>
              <a:t>可以改善程序的可读性。</a:t>
            </a:r>
            <a:endParaRPr lang="zh-CN" altLang="en-US" b="1" dirty="0">
              <a:ea typeface="仿宋_GB2312" pitchFamily="49" charset="-122"/>
            </a:endParaRPr>
          </a:p>
          <a:p>
            <a:pPr algn="just">
              <a:spcBef>
                <a:spcPct val="10000"/>
              </a:spcBef>
              <a:buClr>
                <a:srgbClr val="FF6600"/>
              </a:buClr>
              <a:buSzPct val="50000"/>
              <a:buFont typeface="Wingdings" panose="05000000000000000000" pitchFamily="2" charset="2"/>
              <a:buChar char="n"/>
            </a:pPr>
            <a:endParaRPr lang="en-US" altLang="zh-CN" b="1" dirty="0">
              <a:ea typeface="仿宋_GB2312" pitchFamily="49" charset="-122"/>
            </a:endParaRPr>
          </a:p>
        </p:txBody>
      </p:sp>
      <p:sp>
        <p:nvSpPr>
          <p:cNvPr id="505860" name="Rectangle 4"/>
          <p:cNvSpPr>
            <a:spLocks noChangeArrowheads="1"/>
          </p:cNvSpPr>
          <p:nvPr/>
        </p:nvSpPr>
        <p:spPr bwMode="auto">
          <a:xfrm>
            <a:off x="1143000" y="430213"/>
            <a:ext cx="184150" cy="579437"/>
          </a:xfrm>
          <a:prstGeom prst="rect">
            <a:avLst/>
          </a:prstGeom>
          <a:noFill/>
          <a:ln w="9525">
            <a:noFill/>
            <a:miter lim="800000"/>
          </a:ln>
          <a:effectLst/>
        </p:spPr>
        <p:txBody>
          <a:bodyPr wrap="none">
            <a:spAutoFit/>
          </a:bodyPr>
          <a:lstStyle/>
          <a:p>
            <a:endParaRPr lang="zh-CN" altLang="zh-CN" sz="3200" b="1">
              <a:solidFill>
                <a:schemeClr val="tx2"/>
              </a:solidFill>
            </a:endParaRPr>
          </a:p>
        </p:txBody>
      </p:sp>
      <p:sp>
        <p:nvSpPr>
          <p:cNvPr id="505861" name="Rectangle 5"/>
          <p:cNvSpPr>
            <a:spLocks noChangeArrowheads="1"/>
          </p:cNvSpPr>
          <p:nvPr/>
        </p:nvSpPr>
        <p:spPr bwMode="auto">
          <a:xfrm>
            <a:off x="1143000" y="2716213"/>
            <a:ext cx="184150" cy="579437"/>
          </a:xfrm>
          <a:prstGeom prst="rect">
            <a:avLst/>
          </a:prstGeom>
          <a:noFill/>
          <a:ln w="9525">
            <a:noFill/>
            <a:miter lim="800000"/>
          </a:ln>
          <a:effectLst/>
        </p:spPr>
        <p:txBody>
          <a:bodyPr wrap="none">
            <a:spAutoFit/>
          </a:bodyPr>
          <a:lstStyle/>
          <a:p>
            <a:pPr>
              <a:spcBef>
                <a:spcPct val="10000"/>
              </a:spcBef>
            </a:pPr>
            <a:endParaRPr lang="zh-CN" altLang="zh-CN" sz="3200"/>
          </a:p>
        </p:txBody>
      </p:sp>
      <p:sp>
        <p:nvSpPr>
          <p:cNvPr id="6" name="灯片编号占位符 5"/>
          <p:cNvSpPr>
            <a:spLocks noGrp="1"/>
          </p:cNvSpPr>
          <p:nvPr>
            <p:ph type="sldNum" sz="quarter" idx="12"/>
          </p:nvPr>
        </p:nvSpPr>
        <p:spPr>
          <a:xfrm>
            <a:off x="7020272" y="6400800"/>
            <a:ext cx="1905000" cy="457200"/>
          </a:xfrm>
        </p:spPr>
        <p:txBody>
          <a:bodyPr/>
          <a:lstStyle/>
          <a:p>
            <a:fld id="{F1A0F906-64C0-4102-B7A4-08B0735D9B13}" type="slidenum">
              <a:rPr lang="en-US" altLang="zh-CN" smtClean="0"/>
            </a:fld>
            <a:endParaRPr lang="en-US" altLang="zh-CN" dirty="0"/>
          </a:p>
        </p:txBody>
      </p:sp>
      <p:sp>
        <p:nvSpPr>
          <p:cNvPr id="7" name="AutoShape 5">
            <a:hlinkClick r:id="rId1" action="ppaction://hlinksldjump" highlightClick="1"/>
          </p:cNvPr>
          <p:cNvSpPr>
            <a:spLocks noChangeArrowheads="1"/>
          </p:cNvSpPr>
          <p:nvPr/>
        </p:nvSpPr>
        <p:spPr bwMode="auto">
          <a:xfrm>
            <a:off x="8534400" y="6324600"/>
            <a:ext cx="357188" cy="357188"/>
          </a:xfrm>
          <a:prstGeom prst="actionButtonHome">
            <a:avLst/>
          </a:prstGeom>
          <a:solidFill>
            <a:schemeClr val="accent1"/>
          </a:solidFill>
          <a:ln w="9525">
            <a:solidFill>
              <a:srgbClr val="008080"/>
            </a:solidFill>
            <a:miter lim="800000"/>
          </a:ln>
          <a:effectLst/>
        </p:spPr>
        <p:txBody>
          <a:bodyPr wrap="none" lIns="113731" tIns="56866" rIns="113731" bIns="56866" anchor="ctr"/>
          <a:lstStyle/>
          <a:p>
            <a:endParaRPr lang="zh-CN" alt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1203" name="Rectangle 1027"/>
          <p:cNvSpPr>
            <a:spLocks noGrp="1" noChangeArrowheads="1"/>
          </p:cNvSpPr>
          <p:nvPr>
            <p:ph type="body" idx="1"/>
          </p:nvPr>
        </p:nvSpPr>
        <p:spPr>
          <a:xfrm>
            <a:off x="611560" y="620688"/>
            <a:ext cx="8153400" cy="5562600"/>
          </a:xfrm>
        </p:spPr>
        <p:txBody>
          <a:bodyPr/>
          <a:lstStyle/>
          <a:p>
            <a:pPr algn="just">
              <a:buClr>
                <a:srgbClr val="FF6600"/>
              </a:buClr>
              <a:buSzPct val="55000"/>
              <a:buFont typeface="Wingdings" panose="05000000000000000000" pitchFamily="2" charset="2"/>
              <a:buChar char="n"/>
            </a:pPr>
            <a:r>
              <a:rPr lang="en-US" altLang="zh-CN" b="1" dirty="0">
                <a:ea typeface="仿宋_GB2312" pitchFamily="49" charset="-122"/>
              </a:rPr>
              <a:t>C++</a:t>
            </a:r>
            <a:r>
              <a:rPr lang="zh-CN" altLang="en-US" b="1" dirty="0">
                <a:ea typeface="仿宋_GB2312" pitchFamily="49" charset="-122"/>
              </a:rPr>
              <a:t>源程序中还可包括各种编译</a:t>
            </a:r>
            <a:r>
              <a:rPr lang="zh-CN" altLang="en-US" b="1" dirty="0" smtClean="0">
                <a:ea typeface="仿宋_GB2312" pitchFamily="49" charset="-122"/>
              </a:rPr>
              <a:t>命令，这些</a:t>
            </a:r>
            <a:r>
              <a:rPr lang="zh-CN" altLang="en-US" b="1" dirty="0">
                <a:ea typeface="仿宋_GB2312" pitchFamily="49" charset="-122"/>
              </a:rPr>
              <a:t>命令被称为预处理</a:t>
            </a:r>
            <a:r>
              <a:rPr lang="zh-CN" altLang="en-US" b="1" dirty="0" smtClean="0">
                <a:ea typeface="仿宋_GB2312" pitchFamily="49" charset="-122"/>
              </a:rPr>
              <a:t>指令，常用</a:t>
            </a:r>
            <a:r>
              <a:rPr lang="zh-CN" altLang="en-US" b="1" dirty="0">
                <a:ea typeface="仿宋_GB2312" pitchFamily="49" charset="-122"/>
              </a:rPr>
              <a:t>的</a:t>
            </a:r>
            <a:r>
              <a:rPr lang="zh-CN" altLang="en-US" b="1" dirty="0" smtClean="0">
                <a:ea typeface="仿宋_GB2312" pitchFamily="49" charset="-122"/>
              </a:rPr>
              <a:t>除</a:t>
            </a:r>
            <a:r>
              <a:rPr lang="en-US" altLang="zh-CN" b="1" dirty="0" smtClean="0">
                <a:solidFill>
                  <a:srgbClr val="CC0000"/>
                </a:solidFill>
                <a:ea typeface="仿宋_GB2312" pitchFamily="49" charset="-122"/>
              </a:rPr>
              <a:t>#</a:t>
            </a:r>
            <a:r>
              <a:rPr lang="en-US" altLang="zh-CN" b="1" dirty="0">
                <a:solidFill>
                  <a:srgbClr val="CC0000"/>
                </a:solidFill>
                <a:ea typeface="仿宋_GB2312" pitchFamily="49" charset="-122"/>
              </a:rPr>
              <a:t>include</a:t>
            </a:r>
            <a:r>
              <a:rPr lang="zh-CN" altLang="en-US" b="1" dirty="0" smtClean="0">
                <a:ea typeface="仿宋_GB2312" pitchFamily="49" charset="-122"/>
              </a:rPr>
              <a:t>外，还有</a:t>
            </a:r>
            <a:r>
              <a:rPr lang="zh-CN" altLang="en-US" b="1" dirty="0">
                <a:ea typeface="仿宋_GB2312" pitchFamily="49" charset="-122"/>
              </a:rPr>
              <a:t>条件预处理</a:t>
            </a:r>
            <a:r>
              <a:rPr lang="zh-CN" altLang="en-US" b="1" dirty="0" smtClean="0">
                <a:ea typeface="仿宋_GB2312" pitchFamily="49" charset="-122"/>
              </a:rPr>
              <a:t>指令</a:t>
            </a:r>
            <a:r>
              <a:rPr lang="en-US" altLang="zh-CN" b="1" dirty="0" smtClean="0">
                <a:solidFill>
                  <a:srgbClr val="CC0000"/>
                </a:solidFill>
                <a:ea typeface="仿宋_GB2312" pitchFamily="49" charset="-122"/>
              </a:rPr>
              <a:t>#</a:t>
            </a:r>
            <a:r>
              <a:rPr lang="en-US" altLang="zh-CN" b="1" dirty="0">
                <a:solidFill>
                  <a:srgbClr val="CC0000"/>
                </a:solidFill>
                <a:ea typeface="仿宋_GB2312" pitchFamily="49" charset="-122"/>
              </a:rPr>
              <a:t>if</a:t>
            </a:r>
            <a:r>
              <a:rPr lang="zh-CN" altLang="en-US" b="1" dirty="0">
                <a:ea typeface="仿宋_GB2312" pitchFamily="49" charset="-122"/>
              </a:rPr>
              <a:t>、</a:t>
            </a:r>
            <a:r>
              <a:rPr lang="en-US" altLang="zh-CN" b="1" dirty="0">
                <a:solidFill>
                  <a:srgbClr val="CC0000"/>
                </a:solidFill>
                <a:ea typeface="仿宋_GB2312" pitchFamily="49" charset="-122"/>
              </a:rPr>
              <a:t>#</a:t>
            </a:r>
            <a:r>
              <a:rPr lang="en-US" altLang="zh-CN" b="1" dirty="0" err="1">
                <a:solidFill>
                  <a:srgbClr val="CC0000"/>
                </a:solidFill>
                <a:ea typeface="仿宋_GB2312" pitchFamily="49" charset="-122"/>
              </a:rPr>
              <a:t>ifndef</a:t>
            </a:r>
            <a:r>
              <a:rPr lang="en-US" altLang="zh-CN" b="1" dirty="0">
                <a:solidFill>
                  <a:srgbClr val="CC0000"/>
                </a:solidFill>
                <a:ea typeface="仿宋_GB2312" pitchFamily="49" charset="-122"/>
              </a:rPr>
              <a:t> </a:t>
            </a:r>
            <a:r>
              <a:rPr lang="zh-CN" altLang="en-US" b="1" dirty="0">
                <a:ea typeface="仿宋_GB2312" pitchFamily="49" charset="-122"/>
              </a:rPr>
              <a:t>和</a:t>
            </a:r>
            <a:r>
              <a:rPr lang="en-US" altLang="zh-CN" b="1" dirty="0">
                <a:solidFill>
                  <a:srgbClr val="CC0000"/>
                </a:solidFill>
                <a:ea typeface="仿宋_GB2312" pitchFamily="49" charset="-122"/>
              </a:rPr>
              <a:t>#</a:t>
            </a:r>
            <a:r>
              <a:rPr lang="en-US" altLang="zh-CN" b="1" dirty="0" err="1">
                <a:solidFill>
                  <a:srgbClr val="CC0000"/>
                </a:solidFill>
                <a:ea typeface="仿宋_GB2312" pitchFamily="49" charset="-122"/>
              </a:rPr>
              <a:t>endif</a:t>
            </a:r>
            <a:r>
              <a:rPr lang="en-US" altLang="zh-CN" b="1" dirty="0">
                <a:ea typeface="仿宋_GB2312" pitchFamily="49" charset="-122"/>
              </a:rPr>
              <a:t> </a:t>
            </a:r>
            <a:r>
              <a:rPr lang="zh-CN" altLang="en-US" b="1" dirty="0">
                <a:ea typeface="仿宋_GB2312" pitchFamily="49" charset="-122"/>
              </a:rPr>
              <a:t>等和宏替换</a:t>
            </a:r>
            <a:r>
              <a:rPr lang="zh-CN" altLang="en-US" b="1" dirty="0" smtClean="0">
                <a:ea typeface="仿宋_GB2312" pitchFamily="49" charset="-122"/>
              </a:rPr>
              <a:t>指令</a:t>
            </a:r>
            <a:r>
              <a:rPr lang="en-US" altLang="zh-CN" b="1" dirty="0" smtClean="0">
                <a:solidFill>
                  <a:srgbClr val="CC0000"/>
                </a:solidFill>
                <a:ea typeface="仿宋_GB2312" pitchFamily="49" charset="-122"/>
              </a:rPr>
              <a:t>#</a:t>
            </a:r>
            <a:r>
              <a:rPr lang="en-US" altLang="zh-CN" b="1" dirty="0">
                <a:solidFill>
                  <a:srgbClr val="CC0000"/>
                </a:solidFill>
                <a:ea typeface="仿宋_GB2312" pitchFamily="49" charset="-122"/>
              </a:rPr>
              <a:t>define</a:t>
            </a:r>
            <a:r>
              <a:rPr lang="zh-CN" altLang="en-US" b="1" dirty="0">
                <a:ea typeface="仿宋_GB2312" pitchFamily="49" charset="-122"/>
              </a:rPr>
              <a:t>。</a:t>
            </a:r>
            <a:endParaRPr lang="zh-CN" altLang="en-US" b="1" dirty="0">
              <a:ea typeface="仿宋_GB2312" pitchFamily="49" charset="-122"/>
            </a:endParaRPr>
          </a:p>
          <a:p>
            <a:pPr algn="just">
              <a:buClr>
                <a:srgbClr val="FF6600"/>
              </a:buClr>
              <a:buSzPct val="55000"/>
              <a:buFont typeface="Wingdings" panose="05000000000000000000" pitchFamily="2" charset="2"/>
              <a:buChar char="n"/>
            </a:pPr>
            <a:r>
              <a:rPr lang="zh-CN" altLang="en-US" b="1" dirty="0">
                <a:ea typeface="仿宋_GB2312" pitchFamily="49" charset="-122"/>
              </a:rPr>
              <a:t>预处理命令对编译器</a:t>
            </a:r>
            <a:r>
              <a:rPr lang="zh-CN" altLang="en-US" b="1" dirty="0" smtClean="0">
                <a:ea typeface="仿宋_GB2312" pitchFamily="49" charset="-122"/>
              </a:rPr>
              <a:t>起作用，它</a:t>
            </a:r>
            <a:r>
              <a:rPr lang="zh-CN" altLang="en-US" b="1" dirty="0">
                <a:ea typeface="仿宋_GB2312" pitchFamily="49" charset="-122"/>
              </a:rPr>
              <a:t>指示编译器在正式编译前做一些预先处理。</a:t>
            </a:r>
            <a:r>
              <a:rPr lang="en-US" altLang="zh-CN" b="1" dirty="0">
                <a:solidFill>
                  <a:srgbClr val="CC0000"/>
                </a:solidFill>
                <a:ea typeface="仿宋_GB2312" pitchFamily="49" charset="-122"/>
              </a:rPr>
              <a:t>#</a:t>
            </a:r>
            <a:r>
              <a:rPr lang="en-US" altLang="zh-CN" b="1" dirty="0" smtClean="0">
                <a:solidFill>
                  <a:srgbClr val="CC0000"/>
                </a:solidFill>
                <a:ea typeface="仿宋_GB2312" pitchFamily="49" charset="-122"/>
              </a:rPr>
              <a:t>include</a:t>
            </a:r>
            <a:r>
              <a:rPr lang="zh-CN" altLang="en-US" b="1" dirty="0" smtClean="0">
                <a:ea typeface="仿宋_GB2312" pitchFamily="49" charset="-122"/>
              </a:rPr>
              <a:t>命令</a:t>
            </a:r>
            <a:r>
              <a:rPr lang="zh-CN" altLang="en-US" b="1" dirty="0">
                <a:ea typeface="仿宋_GB2312" pitchFamily="49" charset="-122"/>
              </a:rPr>
              <a:t>将指示编译器将其后所跟的文件内容插入到当前文件中；</a:t>
            </a:r>
            <a:r>
              <a:rPr lang="en-US" altLang="zh-CN" b="1" dirty="0">
                <a:solidFill>
                  <a:srgbClr val="CC0000"/>
                </a:solidFill>
                <a:ea typeface="仿宋_GB2312" pitchFamily="49" charset="-122"/>
              </a:rPr>
              <a:t>#</a:t>
            </a:r>
            <a:r>
              <a:rPr lang="en-US" altLang="zh-CN" b="1" dirty="0" smtClean="0">
                <a:solidFill>
                  <a:srgbClr val="CC0000"/>
                </a:solidFill>
                <a:ea typeface="仿宋_GB2312" pitchFamily="49" charset="-122"/>
              </a:rPr>
              <a:t>define</a:t>
            </a:r>
            <a:r>
              <a:rPr lang="zh-CN" altLang="en-US" b="1" dirty="0" smtClean="0">
                <a:ea typeface="仿宋_GB2312" pitchFamily="49" charset="-122"/>
              </a:rPr>
              <a:t>定义</a:t>
            </a:r>
            <a:r>
              <a:rPr lang="zh-CN" altLang="en-US" b="1" dirty="0">
                <a:ea typeface="仿宋_GB2312" pitchFamily="49" charset="-122"/>
              </a:rPr>
              <a:t>一个常量或替换宏，它指示编译器在使用该常量或宏的地方替换为其实际内容；</a:t>
            </a:r>
            <a:r>
              <a:rPr lang="en-US" altLang="zh-CN" b="1" dirty="0">
                <a:solidFill>
                  <a:srgbClr val="CC0000"/>
                </a:solidFill>
                <a:ea typeface="仿宋_GB2312" pitchFamily="49" charset="-122"/>
              </a:rPr>
              <a:t>#if</a:t>
            </a:r>
            <a:r>
              <a:rPr lang="zh-CN" altLang="en-US" b="1" dirty="0">
                <a:ea typeface="仿宋_GB2312" pitchFamily="49" charset="-122"/>
              </a:rPr>
              <a:t>、</a:t>
            </a:r>
            <a:r>
              <a:rPr lang="en-US" altLang="zh-CN" b="1" dirty="0">
                <a:solidFill>
                  <a:srgbClr val="CC0000"/>
                </a:solidFill>
                <a:ea typeface="仿宋_GB2312" pitchFamily="49" charset="-122"/>
              </a:rPr>
              <a:t>#</a:t>
            </a:r>
            <a:r>
              <a:rPr lang="en-US" altLang="zh-CN" b="1" dirty="0" err="1">
                <a:solidFill>
                  <a:srgbClr val="CC0000"/>
                </a:solidFill>
                <a:ea typeface="仿宋_GB2312" pitchFamily="49" charset="-122"/>
              </a:rPr>
              <a:t>ifndef</a:t>
            </a:r>
            <a:r>
              <a:rPr lang="zh-CN" altLang="en-US" b="1" dirty="0">
                <a:ea typeface="仿宋_GB2312" pitchFamily="49" charset="-122"/>
              </a:rPr>
              <a:t>和 </a:t>
            </a:r>
            <a:r>
              <a:rPr lang="en-US" altLang="zh-CN" b="1" dirty="0">
                <a:solidFill>
                  <a:srgbClr val="CC0000"/>
                </a:solidFill>
                <a:ea typeface="仿宋_GB2312" pitchFamily="49" charset="-122"/>
              </a:rPr>
              <a:t>#</a:t>
            </a:r>
            <a:r>
              <a:rPr lang="en-US" altLang="zh-CN" b="1" dirty="0" err="1">
                <a:solidFill>
                  <a:srgbClr val="CC0000"/>
                </a:solidFill>
                <a:ea typeface="仿宋_GB2312" pitchFamily="49" charset="-122"/>
              </a:rPr>
              <a:t>endif</a:t>
            </a:r>
            <a:r>
              <a:rPr lang="en-US" altLang="zh-CN" b="1" dirty="0">
                <a:ea typeface="仿宋_GB2312" pitchFamily="49" charset="-122"/>
              </a:rPr>
              <a:t> </a:t>
            </a:r>
            <a:r>
              <a:rPr lang="zh-CN" altLang="en-US" b="1" dirty="0">
                <a:ea typeface="仿宋_GB2312" pitchFamily="49" charset="-122"/>
              </a:rPr>
              <a:t>指示编译器做条件编译。</a:t>
            </a:r>
            <a:endParaRPr lang="zh-CN" altLang="en-US" b="1" dirty="0">
              <a:ea typeface="仿宋_GB2312" pitchFamily="49" charset="-122"/>
            </a:endParaRPr>
          </a:p>
        </p:txBody>
      </p:sp>
      <p:sp>
        <p:nvSpPr>
          <p:cNvPr id="3" name="灯片编号占位符 2"/>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a:xfrm>
            <a:off x="685800" y="381000"/>
            <a:ext cx="7772400" cy="609600"/>
          </a:xfrm>
        </p:spPr>
        <p:txBody>
          <a:bodyPr/>
          <a:lstStyle/>
          <a:p>
            <a:pPr defTabSz="-635">
              <a:tabLst>
                <a:tab pos="98425" algn="l"/>
              </a:tabLst>
            </a:pPr>
            <a:r>
              <a:rPr lang="en-US" altLang="zh-CN" sz="4000" b="1" dirty="0">
                <a:effectLst>
                  <a:outerShdw blurRad="38100" dist="38100" dir="2700000" algn="tl">
                    <a:srgbClr val="000000">
                      <a:alpha val="43137"/>
                    </a:srgbClr>
                  </a:outerShdw>
                </a:effectLst>
                <a:latin typeface="+mn-lt"/>
                <a:ea typeface="楷体_GB2312" pitchFamily="49" charset="-122"/>
              </a:rPr>
              <a:t>C++</a:t>
            </a:r>
            <a:r>
              <a:rPr lang="zh-CN" altLang="en-US" sz="4000" b="1" dirty="0">
                <a:effectLst>
                  <a:outerShdw blurRad="38100" dist="38100" dir="2700000" algn="tl">
                    <a:srgbClr val="000000">
                      <a:alpha val="43137"/>
                    </a:srgbClr>
                  </a:outerShdw>
                </a:effectLst>
                <a:latin typeface="+mn-lt"/>
                <a:ea typeface="楷体_GB2312" pitchFamily="49" charset="-122"/>
              </a:rPr>
              <a:t>的动态存储分配</a:t>
            </a:r>
            <a:endParaRPr lang="zh-CN" altLang="en-US" b="1" dirty="0">
              <a:solidFill>
                <a:schemeClr val="tx1"/>
              </a:solidFill>
              <a:effectLst>
                <a:outerShdw blurRad="38100" dist="38100" dir="2700000" algn="tl">
                  <a:srgbClr val="000000">
                    <a:alpha val="43137"/>
                  </a:srgbClr>
                </a:outerShdw>
              </a:effectLst>
              <a:latin typeface="+mn-lt"/>
              <a:ea typeface="仿宋_GB2312" pitchFamily="49" charset="-122"/>
            </a:endParaRPr>
          </a:p>
        </p:txBody>
      </p:sp>
      <p:sp>
        <p:nvSpPr>
          <p:cNvPr id="510979" name="Rectangle 3"/>
          <p:cNvSpPr>
            <a:spLocks noGrp="1" noChangeArrowheads="1"/>
          </p:cNvSpPr>
          <p:nvPr>
            <p:ph type="body" idx="1"/>
          </p:nvPr>
        </p:nvSpPr>
        <p:spPr>
          <a:xfrm>
            <a:off x="533400" y="1219200"/>
            <a:ext cx="8153400" cy="4648200"/>
          </a:xfrm>
        </p:spPr>
        <p:txBody>
          <a:bodyPr/>
          <a:lstStyle/>
          <a:p>
            <a:pPr algn="just">
              <a:buClr>
                <a:srgbClr val="FF6600"/>
              </a:buClr>
              <a:buSzPct val="50000"/>
              <a:buFont typeface="Wingdings" panose="05000000000000000000" pitchFamily="2" charset="2"/>
              <a:buChar char="n"/>
            </a:pPr>
            <a:r>
              <a:rPr lang="zh-CN" altLang="en-US" b="1" dirty="0">
                <a:ea typeface="仿宋_GB2312" pitchFamily="49" charset="-122"/>
              </a:rPr>
              <a:t>在</a:t>
            </a:r>
            <a:r>
              <a:rPr lang="en-US" altLang="zh-CN" b="1" dirty="0">
                <a:ea typeface="仿宋_GB2312" pitchFamily="49" charset="-122"/>
              </a:rPr>
              <a:t>C</a:t>
            </a:r>
            <a:r>
              <a:rPr lang="zh-CN" altLang="en-US" b="1" dirty="0">
                <a:ea typeface="仿宋_GB2312" pitchFamily="49" charset="-122"/>
              </a:rPr>
              <a:t>程序</a:t>
            </a:r>
            <a:r>
              <a:rPr lang="zh-CN" altLang="en-US" b="1" dirty="0" smtClean="0">
                <a:ea typeface="仿宋_GB2312" pitchFamily="49" charset="-122"/>
              </a:rPr>
              <a:t>中，使用</a:t>
            </a:r>
            <a:r>
              <a:rPr lang="zh-CN" altLang="en-US" b="1" dirty="0">
                <a:ea typeface="仿宋_GB2312" pitchFamily="49" charset="-122"/>
              </a:rPr>
              <a:t>一个</a:t>
            </a:r>
            <a:r>
              <a:rPr lang="zh-CN" altLang="en-US" b="1" dirty="0" smtClean="0">
                <a:ea typeface="仿宋_GB2312" pitchFamily="49" charset="-122"/>
              </a:rPr>
              <a:t>函数</a:t>
            </a:r>
            <a:r>
              <a:rPr lang="en-US" altLang="zh-CN" b="1" dirty="0" err="1" smtClean="0">
                <a:ea typeface="仿宋_GB2312" pitchFamily="49" charset="-122"/>
              </a:rPr>
              <a:t>malloc</a:t>
            </a:r>
            <a:r>
              <a:rPr lang="zh-CN" altLang="en-US" b="1" dirty="0" smtClean="0">
                <a:ea typeface="仿宋_GB2312" pitchFamily="49" charset="-122"/>
              </a:rPr>
              <a:t>，为</a:t>
            </a:r>
            <a:r>
              <a:rPr lang="zh-CN" altLang="en-US" b="1" dirty="0">
                <a:ea typeface="仿宋_GB2312" pitchFamily="49" charset="-122"/>
              </a:rPr>
              <a:t>程序分配它所需要的空间，一旦程序执行结束需要返回到它的调用者时，必须释放这个空间。</a:t>
            </a:r>
            <a:endParaRPr lang="zh-CN" altLang="en-US" b="1" dirty="0">
              <a:ea typeface="仿宋_GB2312" pitchFamily="49" charset="-122"/>
            </a:endParaRPr>
          </a:p>
          <a:p>
            <a:pPr algn="just">
              <a:buClr>
                <a:srgbClr val="FF6600"/>
              </a:buClr>
              <a:buSzPct val="50000"/>
              <a:buFont typeface="Wingdings" panose="05000000000000000000" pitchFamily="2" charset="2"/>
              <a:buChar char="n"/>
            </a:pPr>
            <a:r>
              <a:rPr lang="en-US" altLang="zh-CN" b="1" dirty="0">
                <a:ea typeface="仿宋_GB2312" pitchFamily="49" charset="-122"/>
              </a:rPr>
              <a:t>C++</a:t>
            </a:r>
            <a:r>
              <a:rPr lang="zh-CN" altLang="en-US" b="1" dirty="0">
                <a:ea typeface="仿宋_GB2312" pitchFamily="49" charset="-122"/>
              </a:rPr>
              <a:t>为动态存储分配提供了两个新的命令：</a:t>
            </a:r>
            <a:r>
              <a:rPr lang="en-US" altLang="zh-CN" b="1" dirty="0">
                <a:solidFill>
                  <a:srgbClr val="CC0000"/>
                </a:solidFill>
                <a:ea typeface="仿宋_GB2312" pitchFamily="49" charset="-122"/>
              </a:rPr>
              <a:t>new</a:t>
            </a:r>
            <a:r>
              <a:rPr lang="zh-CN" altLang="en-US" b="1" dirty="0">
                <a:ea typeface="仿宋_GB2312" pitchFamily="49" charset="-122"/>
              </a:rPr>
              <a:t>和</a:t>
            </a:r>
            <a:r>
              <a:rPr lang="en-US" altLang="zh-CN" b="1" dirty="0">
                <a:solidFill>
                  <a:srgbClr val="CC0000"/>
                </a:solidFill>
                <a:ea typeface="仿宋_GB2312" pitchFamily="49" charset="-122"/>
              </a:rPr>
              <a:t>delete</a:t>
            </a:r>
            <a:r>
              <a:rPr lang="zh-CN" altLang="en-US" b="1" dirty="0">
                <a:ea typeface="仿宋_GB2312" pitchFamily="49" charset="-122"/>
              </a:rPr>
              <a:t>。它们可用于</a:t>
            </a:r>
            <a:r>
              <a:rPr lang="zh-CN" altLang="en-US" b="1" dirty="0" smtClean="0">
                <a:ea typeface="仿宋_GB2312" pitchFamily="49" charset="-122"/>
              </a:rPr>
              <a:t>取代</a:t>
            </a:r>
            <a:r>
              <a:rPr lang="en-US" altLang="zh-CN" b="1" dirty="0" smtClean="0">
                <a:ea typeface="仿宋_GB2312" pitchFamily="49" charset="-122"/>
              </a:rPr>
              <a:t>C</a:t>
            </a:r>
            <a:r>
              <a:rPr lang="zh-CN" altLang="en-US" b="1" dirty="0" smtClean="0">
                <a:ea typeface="仿宋_GB2312" pitchFamily="49" charset="-122"/>
              </a:rPr>
              <a:t>中</a:t>
            </a:r>
            <a:r>
              <a:rPr lang="zh-CN" altLang="en-US" b="1" dirty="0">
                <a:ea typeface="仿宋_GB2312" pitchFamily="49" charset="-122"/>
              </a:rPr>
              <a:t>的库函数</a:t>
            </a:r>
            <a:r>
              <a:rPr lang="en-US" altLang="zh-CN" b="1" dirty="0" err="1">
                <a:solidFill>
                  <a:srgbClr val="CC0000"/>
                </a:solidFill>
                <a:ea typeface="仿宋_GB2312" pitchFamily="49" charset="-122"/>
              </a:rPr>
              <a:t>malloc</a:t>
            </a:r>
            <a:r>
              <a:rPr lang="zh-CN" altLang="en-US" b="1" dirty="0">
                <a:ea typeface="仿宋_GB2312" pitchFamily="49" charset="-122"/>
              </a:rPr>
              <a:t>和</a:t>
            </a:r>
            <a:r>
              <a:rPr lang="en-US" altLang="zh-CN" b="1" dirty="0">
                <a:solidFill>
                  <a:srgbClr val="CC0000"/>
                </a:solidFill>
                <a:ea typeface="仿宋_GB2312" pitchFamily="49" charset="-122"/>
              </a:rPr>
              <a:t>free</a:t>
            </a:r>
            <a:r>
              <a:rPr lang="zh-CN" altLang="en-US" b="1" dirty="0">
                <a:ea typeface="仿宋_GB2312" pitchFamily="49" charset="-122"/>
              </a:rPr>
              <a:t>。</a:t>
            </a:r>
            <a:endParaRPr lang="zh-CN" altLang="en-US" b="1" dirty="0">
              <a:ea typeface="仿宋_GB2312" pitchFamily="49" charset="-122"/>
            </a:endParaRPr>
          </a:p>
          <a:p>
            <a:pPr algn="just">
              <a:buClr>
                <a:srgbClr val="FF6600"/>
              </a:buClr>
              <a:buSzPct val="50000"/>
              <a:buFont typeface="Wingdings" panose="05000000000000000000" pitchFamily="2" charset="2"/>
              <a:buChar char="n"/>
            </a:pPr>
            <a:r>
              <a:rPr lang="zh-CN" altLang="en-US" b="1" dirty="0">
                <a:ea typeface="仿宋_GB2312" pitchFamily="49" charset="-122"/>
              </a:rPr>
              <a:t>在</a:t>
            </a:r>
            <a:r>
              <a:rPr lang="en-US" altLang="zh-CN" b="1" dirty="0">
                <a:ea typeface="仿宋_GB2312" pitchFamily="49" charset="-122"/>
              </a:rPr>
              <a:t>C++</a:t>
            </a:r>
            <a:r>
              <a:rPr lang="zh-CN" altLang="en-US" b="1" dirty="0">
                <a:ea typeface="仿宋_GB2312" pitchFamily="49" charset="-122"/>
              </a:rPr>
              <a:t>中没有</a:t>
            </a:r>
            <a:r>
              <a:rPr lang="zh-CN" altLang="en-US" b="1" dirty="0">
                <a:solidFill>
                  <a:srgbClr val="009900"/>
                </a:solidFill>
                <a:ea typeface="仿宋_GB2312" pitchFamily="49" charset="-122"/>
              </a:rPr>
              <a:t>无用单元收集</a:t>
            </a:r>
            <a:r>
              <a:rPr lang="zh-CN" altLang="en-US" b="1" dirty="0">
                <a:ea typeface="仿宋_GB2312" pitchFamily="49" charset="-122"/>
              </a:rPr>
              <a:t>，使用</a:t>
            </a:r>
            <a:r>
              <a:rPr lang="en-US" altLang="zh-CN" b="1" dirty="0">
                <a:solidFill>
                  <a:srgbClr val="CC0000"/>
                </a:solidFill>
                <a:ea typeface="仿宋_GB2312" pitchFamily="49" charset="-122"/>
              </a:rPr>
              <a:t>new</a:t>
            </a:r>
            <a:r>
              <a:rPr lang="zh-CN" altLang="en-US" b="1" dirty="0">
                <a:ea typeface="仿宋_GB2312" pitchFamily="49" charset="-122"/>
              </a:rPr>
              <a:t>分配的存储必须显式地使用</a:t>
            </a:r>
            <a:r>
              <a:rPr lang="en-US" altLang="zh-CN" b="1" dirty="0">
                <a:solidFill>
                  <a:srgbClr val="CC0000"/>
                </a:solidFill>
                <a:ea typeface="仿宋_GB2312" pitchFamily="49" charset="-122"/>
              </a:rPr>
              <a:t>delete</a:t>
            </a:r>
            <a:r>
              <a:rPr lang="zh-CN" altLang="en-US" b="1" dirty="0">
                <a:ea typeface="仿宋_GB2312" pitchFamily="49" charset="-122"/>
              </a:rPr>
              <a:t>释放。</a:t>
            </a:r>
            <a:endParaRPr lang="zh-CN" altLang="en-US" b="1" dirty="0">
              <a:ea typeface="仿宋_GB2312" pitchFamily="49" charset="-122"/>
            </a:endParaRPr>
          </a:p>
        </p:txBody>
      </p:sp>
      <p:sp>
        <p:nvSpPr>
          <p:cNvPr id="4" name="灯片编号占位符 3"/>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3027" name="Rectangle 3"/>
          <p:cNvSpPr>
            <a:spLocks noGrp="1" noChangeArrowheads="1"/>
          </p:cNvSpPr>
          <p:nvPr>
            <p:ph type="body" idx="1"/>
          </p:nvPr>
        </p:nvSpPr>
        <p:spPr>
          <a:xfrm>
            <a:off x="533400" y="609600"/>
            <a:ext cx="8153400" cy="5334000"/>
          </a:xfrm>
        </p:spPr>
        <p:txBody>
          <a:bodyPr/>
          <a:lstStyle/>
          <a:p>
            <a:pPr algn="just">
              <a:buClr>
                <a:srgbClr val="FF6600"/>
              </a:buClr>
              <a:buSzPct val="50000"/>
              <a:buFont typeface="Wingdings" panose="05000000000000000000" pitchFamily="2" charset="2"/>
              <a:buChar char="n"/>
            </a:pPr>
            <a:r>
              <a:rPr lang="zh-CN" altLang="en-US" b="1" dirty="0">
                <a:ea typeface="仿宋_GB2312" pitchFamily="49" charset="-122"/>
              </a:rPr>
              <a:t>操作</a:t>
            </a:r>
            <a:r>
              <a:rPr lang="en-US" altLang="zh-CN" b="1" dirty="0">
                <a:solidFill>
                  <a:srgbClr val="CC0000"/>
                </a:solidFill>
                <a:ea typeface="仿宋_GB2312" pitchFamily="49" charset="-122"/>
              </a:rPr>
              <a:t>new</a:t>
            </a:r>
            <a:r>
              <a:rPr lang="zh-CN" altLang="en-US" b="1" dirty="0">
                <a:ea typeface="仿宋_GB2312" pitchFamily="49" charset="-122"/>
              </a:rPr>
              <a:t>要求以</a:t>
            </a:r>
            <a:r>
              <a:rPr lang="zh-CN" altLang="en-US" b="1" dirty="0">
                <a:solidFill>
                  <a:srgbClr val="009900"/>
                </a:solidFill>
                <a:ea typeface="仿宋_GB2312" pitchFamily="49" charset="-122"/>
              </a:rPr>
              <a:t>被建立对象的类型</a:t>
            </a:r>
            <a:r>
              <a:rPr lang="zh-CN" altLang="en-US" b="1" dirty="0">
                <a:ea typeface="仿宋_GB2312" pitchFamily="49" charset="-122"/>
              </a:rPr>
              <a:t>做为参数，并</a:t>
            </a:r>
            <a:r>
              <a:rPr lang="zh-CN" altLang="en-US" b="1" dirty="0">
                <a:solidFill>
                  <a:srgbClr val="009900"/>
                </a:solidFill>
                <a:ea typeface="仿宋_GB2312" pitchFamily="49" charset="-122"/>
              </a:rPr>
              <a:t>返回一个</a:t>
            </a:r>
            <a:r>
              <a:rPr lang="zh-CN" altLang="en-US" b="1" dirty="0">
                <a:solidFill>
                  <a:srgbClr val="CC0000"/>
                </a:solidFill>
                <a:ea typeface="仿宋_GB2312" pitchFamily="49" charset="-122"/>
              </a:rPr>
              <a:t>指向新分配空间</a:t>
            </a:r>
            <a:r>
              <a:rPr lang="zh-CN" altLang="en-US" b="1" dirty="0">
                <a:solidFill>
                  <a:srgbClr val="009900"/>
                </a:solidFill>
                <a:ea typeface="仿宋_GB2312" pitchFamily="49" charset="-122"/>
              </a:rPr>
              <a:t>的指针</a:t>
            </a:r>
            <a:r>
              <a:rPr lang="zh-CN" altLang="en-US" b="1" dirty="0">
                <a:ea typeface="仿宋_GB2312" pitchFamily="49" charset="-122"/>
              </a:rPr>
              <a:t>。</a:t>
            </a:r>
            <a:endParaRPr lang="zh-CN" altLang="en-US" b="1" dirty="0">
              <a:ea typeface="仿宋_GB2312" pitchFamily="49" charset="-122"/>
            </a:endParaRPr>
          </a:p>
          <a:p>
            <a:pPr algn="just">
              <a:buClr>
                <a:srgbClr val="FF6600"/>
              </a:buClr>
              <a:buSzPct val="50000"/>
              <a:buFont typeface="Wingdings" panose="05000000000000000000" pitchFamily="2" charset="2"/>
              <a:buChar char="n"/>
            </a:pPr>
            <a:r>
              <a:rPr lang="zh-CN" altLang="en-US" b="1" dirty="0">
                <a:ea typeface="仿宋_GB2312" pitchFamily="49" charset="-122"/>
              </a:rPr>
              <a:t>作为</a:t>
            </a:r>
            <a:r>
              <a:rPr lang="zh-CN" altLang="en-US" b="1" dirty="0" smtClean="0">
                <a:ea typeface="仿宋_GB2312" pitchFamily="49" charset="-122"/>
              </a:rPr>
              <a:t>对比，在</a:t>
            </a:r>
            <a:r>
              <a:rPr lang="en-US" altLang="zh-CN" b="1" dirty="0">
                <a:ea typeface="仿宋_GB2312" pitchFamily="49" charset="-122"/>
              </a:rPr>
              <a:t>C</a:t>
            </a:r>
            <a:r>
              <a:rPr lang="zh-CN" altLang="en-US" b="1" dirty="0" smtClean="0">
                <a:ea typeface="仿宋_GB2312" pitchFamily="49" charset="-122"/>
              </a:rPr>
              <a:t>中，函数</a:t>
            </a:r>
            <a:r>
              <a:rPr lang="en-US" altLang="zh-CN" b="1" dirty="0" err="1">
                <a:ea typeface="仿宋_GB2312" pitchFamily="49" charset="-122"/>
              </a:rPr>
              <a:t>malloc</a:t>
            </a:r>
            <a:r>
              <a:rPr lang="zh-CN" altLang="en-US" b="1" dirty="0">
                <a:ea typeface="仿宋_GB2312" pitchFamily="49" charset="-122"/>
              </a:rPr>
              <a:t>要求它的调用者提供所需存储空间的数量。</a:t>
            </a:r>
            <a:endParaRPr lang="zh-CN" altLang="en-US" b="1" dirty="0">
              <a:ea typeface="仿宋_GB2312" pitchFamily="49" charset="-122"/>
            </a:endParaRPr>
          </a:p>
          <a:p>
            <a:pPr algn="just">
              <a:buClr>
                <a:srgbClr val="FF6600"/>
              </a:buClr>
              <a:buSzPct val="50000"/>
              <a:buFont typeface="Wingdings" panose="05000000000000000000" pitchFamily="2" charset="2"/>
              <a:buChar char="n"/>
            </a:pPr>
            <a:r>
              <a:rPr lang="zh-CN" altLang="en-US" b="1" dirty="0" smtClean="0">
                <a:ea typeface="仿宋_GB2312" pitchFamily="49" charset="-122"/>
              </a:rPr>
              <a:t>例如，为</a:t>
            </a:r>
            <a:r>
              <a:rPr lang="zh-CN" altLang="en-US" b="1" dirty="0">
                <a:ea typeface="仿宋_GB2312" pitchFamily="49" charset="-122"/>
              </a:rPr>
              <a:t>动态分配一个整数或一个</a:t>
            </a:r>
            <a:r>
              <a:rPr lang="zh-CN" altLang="en-US" b="1" dirty="0" smtClean="0">
                <a:ea typeface="仿宋_GB2312" pitchFamily="49" charset="-122"/>
              </a:rPr>
              <a:t>点，可</a:t>
            </a:r>
            <a:r>
              <a:rPr lang="zh-CN" altLang="en-US" b="1" dirty="0">
                <a:ea typeface="仿宋_GB2312" pitchFamily="49" charset="-122"/>
              </a:rPr>
              <a:t>编写如下语句：</a:t>
            </a:r>
            <a:endParaRPr lang="zh-CN" altLang="en-US" b="1" dirty="0">
              <a:ea typeface="仿宋_GB2312" pitchFamily="49" charset="-122"/>
            </a:endParaRPr>
          </a:p>
          <a:p>
            <a:pPr>
              <a:buFontTx/>
              <a:buNone/>
            </a:pPr>
            <a:r>
              <a:rPr lang="zh-CN" altLang="en-US" dirty="0"/>
              <a:t>          </a:t>
            </a:r>
            <a:r>
              <a:rPr lang="en-US" altLang="zh-CN" b="1" dirty="0" err="1" smtClean="0">
                <a:solidFill>
                  <a:schemeClr val="tx2"/>
                </a:solidFill>
              </a:rPr>
              <a:t>int</a:t>
            </a:r>
            <a:r>
              <a:rPr lang="en-US" altLang="zh-CN" b="1" dirty="0" smtClean="0">
                <a:solidFill>
                  <a:schemeClr val="tx2"/>
                </a:solidFill>
              </a:rPr>
              <a:t> </a:t>
            </a:r>
            <a:r>
              <a:rPr lang="en-US" altLang="zh-CN" b="1" dirty="0">
                <a:solidFill>
                  <a:schemeClr val="tx2"/>
                </a:solidFill>
              </a:rPr>
              <a:t>*</a:t>
            </a:r>
            <a:r>
              <a:rPr lang="en-US" altLang="zh-CN" dirty="0" err="1" smtClean="0">
                <a:solidFill>
                  <a:schemeClr val="tx2"/>
                </a:solidFill>
              </a:rPr>
              <a:t>ip</a:t>
            </a:r>
            <a:r>
              <a:rPr lang="en-US" altLang="zh-CN" b="1" dirty="0" smtClean="0">
                <a:solidFill>
                  <a:schemeClr val="tx2"/>
                </a:solidFill>
              </a:rPr>
              <a:t>=new </a:t>
            </a:r>
            <a:r>
              <a:rPr lang="en-US" altLang="zh-CN" b="1" dirty="0" err="1">
                <a:solidFill>
                  <a:schemeClr val="tx2"/>
                </a:solidFill>
              </a:rPr>
              <a:t>int</a:t>
            </a:r>
            <a:r>
              <a:rPr lang="en-US" altLang="zh-CN" b="1" dirty="0">
                <a:solidFill>
                  <a:schemeClr val="tx2"/>
                </a:solidFill>
              </a:rPr>
              <a:t>;</a:t>
            </a:r>
            <a:br>
              <a:rPr lang="en-US" altLang="zh-CN" dirty="0">
                <a:solidFill>
                  <a:schemeClr val="tx2"/>
                </a:solidFill>
              </a:rPr>
            </a:br>
            <a:r>
              <a:rPr lang="zh-CN" altLang="en-US" b="1" dirty="0">
                <a:effectLst>
                  <a:outerShdw blurRad="38100" dist="38100" dir="2700000" algn="tl">
                    <a:srgbClr val="C0C0C0"/>
                  </a:outerShdw>
                </a:effectLst>
                <a:ea typeface="仿宋_GB2312" pitchFamily="49" charset="-122"/>
              </a:rPr>
              <a:t>或  </a:t>
            </a:r>
            <a:r>
              <a:rPr lang="en-US" altLang="zh-CN" dirty="0" smtClean="0">
                <a:solidFill>
                  <a:schemeClr val="tx2"/>
                </a:solidFill>
              </a:rPr>
              <a:t>Point </a:t>
            </a:r>
            <a:r>
              <a:rPr lang="en-US" altLang="zh-CN" b="1" dirty="0">
                <a:solidFill>
                  <a:schemeClr val="tx2"/>
                </a:solidFill>
              </a:rPr>
              <a:t>*</a:t>
            </a:r>
            <a:r>
              <a:rPr lang="en-US" altLang="zh-CN" dirty="0" smtClean="0">
                <a:solidFill>
                  <a:schemeClr val="tx2"/>
                </a:solidFill>
              </a:rPr>
              <a:t>p</a:t>
            </a:r>
            <a:r>
              <a:rPr lang="en-US" altLang="zh-CN" b="1" dirty="0" smtClean="0">
                <a:solidFill>
                  <a:schemeClr val="tx2"/>
                </a:solidFill>
              </a:rPr>
              <a:t>=new</a:t>
            </a:r>
            <a:r>
              <a:rPr lang="en-US" altLang="zh-CN" dirty="0" smtClean="0">
                <a:solidFill>
                  <a:schemeClr val="tx2"/>
                </a:solidFill>
              </a:rPr>
              <a:t> </a:t>
            </a:r>
            <a:r>
              <a:rPr lang="en-US" altLang="zh-CN" dirty="0">
                <a:solidFill>
                  <a:schemeClr val="tx2"/>
                </a:solidFill>
              </a:rPr>
              <a:t>Point</a:t>
            </a:r>
            <a:r>
              <a:rPr lang="en-US" altLang="zh-CN" b="1" dirty="0">
                <a:solidFill>
                  <a:schemeClr val="tx2"/>
                </a:solidFill>
              </a:rPr>
              <a:t>;</a:t>
            </a:r>
            <a:endParaRPr lang="en-US" altLang="zh-CN" b="1" dirty="0">
              <a:solidFill>
                <a:schemeClr val="tx2"/>
              </a:solidFill>
            </a:endParaRPr>
          </a:p>
          <a:p>
            <a:pPr algn="just">
              <a:buClr>
                <a:srgbClr val="FF6600"/>
              </a:buClr>
              <a:buSzPct val="50000"/>
              <a:buFont typeface="Wingdings" panose="05000000000000000000" pitchFamily="2" charset="2"/>
              <a:buChar char="n"/>
            </a:pPr>
            <a:r>
              <a:rPr lang="zh-CN" altLang="en-US" b="1" dirty="0">
                <a:ea typeface="仿宋_GB2312" pitchFamily="49" charset="-122"/>
              </a:rPr>
              <a:t>它们组成了指针变量的</a:t>
            </a:r>
            <a:r>
              <a:rPr lang="zh-CN" altLang="en-US" b="1" dirty="0" smtClean="0">
                <a:ea typeface="仿宋_GB2312" pitchFamily="49" charset="-122"/>
              </a:rPr>
              <a:t>声明（如*</a:t>
            </a:r>
            <a:r>
              <a:rPr lang="en-US" altLang="zh-CN" b="1" dirty="0" smtClean="0">
                <a:ea typeface="仿宋_GB2312" pitchFamily="49" charset="-122"/>
              </a:rPr>
              <a:t>name</a:t>
            </a:r>
            <a:r>
              <a:rPr lang="zh-CN" altLang="en-US" b="1" dirty="0" smtClean="0">
                <a:ea typeface="仿宋_GB2312" pitchFamily="49" charset="-122"/>
              </a:rPr>
              <a:t>）和</a:t>
            </a:r>
            <a:r>
              <a:rPr lang="zh-CN" altLang="en-US" b="1" dirty="0">
                <a:ea typeface="仿宋_GB2312" pitchFamily="49" charset="-122"/>
              </a:rPr>
              <a:t>动态</a:t>
            </a:r>
            <a:r>
              <a:rPr lang="zh-CN" altLang="en-US" b="1" dirty="0" smtClean="0">
                <a:ea typeface="仿宋_GB2312" pitchFamily="49" charset="-122"/>
              </a:rPr>
              <a:t>存储分配（</a:t>
            </a:r>
            <a:r>
              <a:rPr lang="en-US" altLang="zh-CN" b="1" dirty="0" smtClean="0">
                <a:solidFill>
                  <a:srgbClr val="CC0000"/>
                </a:solidFill>
                <a:ea typeface="仿宋_GB2312" pitchFamily="49" charset="-122"/>
              </a:rPr>
              <a:t>new </a:t>
            </a:r>
            <a:r>
              <a:rPr lang="zh-CN" altLang="en-US" b="1" dirty="0" smtClean="0">
                <a:solidFill>
                  <a:srgbClr val="CC0000"/>
                </a:solidFill>
                <a:ea typeface="仿宋_GB2312" pitchFamily="49" charset="-122"/>
              </a:rPr>
              <a:t>类型</a:t>
            </a:r>
            <a:r>
              <a:rPr lang="zh-CN" altLang="en-US" b="1" dirty="0" smtClean="0">
                <a:ea typeface="仿宋_GB2312" pitchFamily="49" charset="-122"/>
              </a:rPr>
              <a:t>）。</a:t>
            </a:r>
            <a:endParaRPr lang="zh-CN" altLang="en-US" dirty="0"/>
          </a:p>
        </p:txBody>
      </p:sp>
      <p:sp>
        <p:nvSpPr>
          <p:cNvPr id="3" name="灯片编号占位符 2"/>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4051" name="Rectangle 3"/>
          <p:cNvSpPr>
            <a:spLocks noGrp="1" noChangeArrowheads="1"/>
          </p:cNvSpPr>
          <p:nvPr>
            <p:ph type="body" idx="1"/>
          </p:nvPr>
        </p:nvSpPr>
        <p:spPr>
          <a:xfrm>
            <a:off x="533400" y="533400"/>
            <a:ext cx="8229600" cy="4114800"/>
          </a:xfrm>
        </p:spPr>
        <p:txBody>
          <a:bodyPr/>
          <a:lstStyle/>
          <a:p>
            <a:pPr algn="just">
              <a:spcBef>
                <a:spcPct val="10000"/>
              </a:spcBef>
              <a:buClr>
                <a:srgbClr val="FF6600"/>
              </a:buClr>
              <a:buSzPct val="50000"/>
              <a:buFont typeface="Wingdings" panose="05000000000000000000" pitchFamily="2" charset="2"/>
              <a:buChar char="n"/>
            </a:pPr>
            <a:r>
              <a:rPr lang="en-US" altLang="zh-CN" b="1" dirty="0" smtClean="0">
                <a:solidFill>
                  <a:srgbClr val="CC0000"/>
                </a:solidFill>
                <a:ea typeface="仿宋_GB2312" pitchFamily="49" charset="-122"/>
              </a:rPr>
              <a:t>delete</a:t>
            </a:r>
            <a:r>
              <a:rPr lang="zh-CN" altLang="en-US" b="1" dirty="0" smtClean="0">
                <a:ea typeface="仿宋_GB2312" pitchFamily="49" charset="-122"/>
              </a:rPr>
              <a:t>命令</a:t>
            </a:r>
            <a:r>
              <a:rPr lang="zh-CN" altLang="en-US" b="1" dirty="0">
                <a:ea typeface="仿宋_GB2312" pitchFamily="49" charset="-122"/>
              </a:rPr>
              <a:t>必须能够</a:t>
            </a:r>
            <a:r>
              <a:rPr lang="zh-CN" altLang="en-US" b="1" dirty="0" smtClean="0">
                <a:ea typeface="仿宋_GB2312" pitchFamily="49" charset="-122"/>
              </a:rPr>
              <a:t>知道</a:t>
            </a:r>
            <a:r>
              <a:rPr lang="en-US" altLang="zh-CN" b="1" dirty="0" smtClean="0">
                <a:solidFill>
                  <a:srgbClr val="CC0000"/>
                </a:solidFill>
                <a:ea typeface="仿宋_GB2312" pitchFamily="49" charset="-122"/>
              </a:rPr>
              <a:t>new</a:t>
            </a:r>
            <a:r>
              <a:rPr lang="zh-CN" altLang="en-US" b="1" dirty="0" smtClean="0">
                <a:ea typeface="仿宋_GB2312" pitchFamily="49" charset="-122"/>
              </a:rPr>
              <a:t>分配</a:t>
            </a:r>
            <a:r>
              <a:rPr lang="zh-CN" altLang="en-US" b="1" dirty="0">
                <a:ea typeface="仿宋_GB2312" pitchFamily="49" charset="-122"/>
              </a:rPr>
              <a:t>了多少存储。当要释放动态分配的数组时，必须</a:t>
            </a:r>
            <a:r>
              <a:rPr lang="zh-CN" altLang="en-US" b="1" dirty="0" smtClean="0">
                <a:ea typeface="仿宋_GB2312" pitchFamily="49" charset="-122"/>
              </a:rPr>
              <a:t>告诉</a:t>
            </a:r>
            <a:r>
              <a:rPr lang="en-US" altLang="zh-CN" b="1" dirty="0" smtClean="0">
                <a:solidFill>
                  <a:srgbClr val="CC0000"/>
                </a:solidFill>
                <a:ea typeface="仿宋_GB2312" pitchFamily="49" charset="-122"/>
              </a:rPr>
              <a:t>delete</a:t>
            </a:r>
            <a:r>
              <a:rPr lang="zh-CN" altLang="en-US" b="1" dirty="0" smtClean="0">
                <a:ea typeface="仿宋_GB2312" pitchFamily="49" charset="-122"/>
              </a:rPr>
              <a:t>该</a:t>
            </a:r>
            <a:r>
              <a:rPr lang="zh-CN" altLang="en-US" b="1" dirty="0">
                <a:ea typeface="仿宋_GB2312" pitchFamily="49" charset="-122"/>
              </a:rPr>
              <a:t>数组中包含的元素个数。</a:t>
            </a:r>
            <a:endParaRPr lang="zh-CN" altLang="en-US" b="1" dirty="0">
              <a:ea typeface="仿宋_GB2312" pitchFamily="49" charset="-122"/>
            </a:endParaRPr>
          </a:p>
          <a:p>
            <a:pPr algn="just">
              <a:spcBef>
                <a:spcPct val="10000"/>
              </a:spcBef>
              <a:buClr>
                <a:srgbClr val="FF6600"/>
              </a:buClr>
              <a:buSzPct val="50000"/>
              <a:buFont typeface="Wingdings" panose="05000000000000000000" pitchFamily="2" charset="2"/>
              <a:buChar char="n"/>
            </a:pPr>
            <a:r>
              <a:rPr lang="zh-CN" altLang="en-US" b="1" dirty="0">
                <a:ea typeface="仿宋_GB2312" pitchFamily="49" charset="-122"/>
              </a:rPr>
              <a:t>例如，如果已建立下列有 </a:t>
            </a:r>
            <a:r>
              <a:rPr lang="en-US" altLang="zh-CN" b="1" dirty="0">
                <a:ea typeface="仿宋_GB2312" pitchFamily="49" charset="-122"/>
              </a:rPr>
              <a:t>100</a:t>
            </a:r>
            <a:r>
              <a:rPr lang="zh-CN" altLang="en-US" b="1" dirty="0">
                <a:ea typeface="仿宋_GB2312" pitchFamily="49" charset="-122"/>
              </a:rPr>
              <a:t>个点的数组：</a:t>
            </a:r>
            <a:endParaRPr lang="zh-CN" altLang="en-US" b="1" dirty="0">
              <a:ea typeface="仿宋_GB2312" pitchFamily="49" charset="-122"/>
            </a:endParaRPr>
          </a:p>
          <a:p>
            <a:pPr algn="just">
              <a:spcBef>
                <a:spcPct val="10000"/>
              </a:spcBef>
              <a:buClr>
                <a:srgbClr val="FF6600"/>
              </a:buClr>
              <a:buSzPct val="50000"/>
              <a:buFont typeface="Wingdings" panose="05000000000000000000" pitchFamily="2" charset="2"/>
              <a:buNone/>
            </a:pPr>
            <a:r>
              <a:rPr lang="zh-CN" altLang="en-US" b="1" dirty="0">
                <a:ea typeface="仿宋_GB2312" pitchFamily="49" charset="-122"/>
              </a:rPr>
              <a:t>         </a:t>
            </a:r>
            <a:r>
              <a:rPr lang="en-US" altLang="zh-CN" b="1" dirty="0" smtClean="0">
                <a:solidFill>
                  <a:schemeClr val="tx2"/>
                </a:solidFill>
                <a:ea typeface="仿宋_GB2312" pitchFamily="49" charset="-122"/>
              </a:rPr>
              <a:t>Point</a:t>
            </a:r>
            <a:r>
              <a:rPr lang="zh-CN" altLang="en-US" b="1" dirty="0" smtClean="0">
                <a:solidFill>
                  <a:schemeClr val="tx2"/>
                </a:solidFill>
                <a:ea typeface="仿宋_GB2312" pitchFamily="49" charset="-122"/>
              </a:rPr>
              <a:t> </a:t>
            </a:r>
            <a:r>
              <a:rPr lang="en-US" altLang="zh-CN" b="1" dirty="0" smtClean="0">
                <a:solidFill>
                  <a:schemeClr val="tx2"/>
                </a:solidFill>
                <a:ea typeface="仿宋_GB2312" pitchFamily="49" charset="-122"/>
              </a:rPr>
              <a:t>*</a:t>
            </a:r>
            <a:r>
              <a:rPr lang="en-US" altLang="zh-CN" dirty="0" smtClean="0">
                <a:solidFill>
                  <a:schemeClr val="tx2"/>
                </a:solidFill>
                <a:ea typeface="仿宋_GB2312" pitchFamily="49" charset="-122"/>
              </a:rPr>
              <a:t>p</a:t>
            </a:r>
            <a:r>
              <a:rPr lang="en-US" altLang="zh-CN" b="1" dirty="0" smtClean="0">
                <a:solidFill>
                  <a:schemeClr val="tx2"/>
                </a:solidFill>
                <a:ea typeface="仿宋_GB2312" pitchFamily="49" charset="-122"/>
              </a:rPr>
              <a:t>=new </a:t>
            </a:r>
            <a:r>
              <a:rPr lang="en-US" altLang="zh-CN" dirty="0">
                <a:solidFill>
                  <a:schemeClr val="tx2"/>
                </a:solidFill>
                <a:ea typeface="仿宋_GB2312" pitchFamily="49" charset="-122"/>
              </a:rPr>
              <a:t>Point</a:t>
            </a:r>
            <a:r>
              <a:rPr lang="en-US" altLang="zh-CN" b="1" dirty="0">
                <a:solidFill>
                  <a:schemeClr val="tx2"/>
                </a:solidFill>
                <a:ea typeface="仿宋_GB2312" pitchFamily="49" charset="-122"/>
              </a:rPr>
              <a:t>[</a:t>
            </a:r>
            <a:r>
              <a:rPr lang="en-US" altLang="zh-CN" dirty="0">
                <a:solidFill>
                  <a:schemeClr val="tx2"/>
                </a:solidFill>
                <a:ea typeface="仿宋_GB2312" pitchFamily="49" charset="-122"/>
              </a:rPr>
              <a:t>100</a:t>
            </a:r>
            <a:r>
              <a:rPr lang="en-US" altLang="zh-CN" b="1" dirty="0">
                <a:solidFill>
                  <a:schemeClr val="tx2"/>
                </a:solidFill>
                <a:ea typeface="仿宋_GB2312" pitchFamily="49" charset="-122"/>
              </a:rPr>
              <a:t>];</a:t>
            </a:r>
            <a:endParaRPr lang="en-US" altLang="zh-CN" b="1" dirty="0">
              <a:ea typeface="仿宋_GB2312" pitchFamily="49" charset="-122"/>
            </a:endParaRPr>
          </a:p>
          <a:p>
            <a:pPr algn="just">
              <a:spcBef>
                <a:spcPct val="10000"/>
              </a:spcBef>
              <a:buClr>
                <a:srgbClr val="FF6600"/>
              </a:buClr>
              <a:buSzPct val="50000"/>
              <a:buFont typeface="Wingdings" panose="05000000000000000000" pitchFamily="2" charset="2"/>
              <a:buChar char="n"/>
            </a:pPr>
            <a:r>
              <a:rPr lang="zh-CN" altLang="en-US" b="1" dirty="0">
                <a:ea typeface="仿宋_GB2312" pitchFamily="49" charset="-122"/>
              </a:rPr>
              <a:t>则通过以下命令释放该存储</a:t>
            </a:r>
            <a:r>
              <a:rPr lang="en-US" altLang="zh-CN" b="1" dirty="0">
                <a:ea typeface="仿宋_GB2312" pitchFamily="49" charset="-122"/>
              </a:rPr>
              <a:t>:</a:t>
            </a:r>
            <a:endParaRPr lang="en-US" altLang="zh-CN" b="1" dirty="0">
              <a:ea typeface="仿宋_GB2312" pitchFamily="49" charset="-122"/>
            </a:endParaRPr>
          </a:p>
          <a:p>
            <a:pPr algn="just">
              <a:spcBef>
                <a:spcPct val="10000"/>
              </a:spcBef>
              <a:buClr>
                <a:srgbClr val="FF6600"/>
              </a:buClr>
              <a:buSzPct val="50000"/>
              <a:buFont typeface="Wingdings" panose="05000000000000000000" pitchFamily="2" charset="2"/>
              <a:buNone/>
            </a:pPr>
            <a:r>
              <a:rPr lang="en-US" altLang="zh-CN" b="1" dirty="0">
                <a:solidFill>
                  <a:schemeClr val="tx2"/>
                </a:solidFill>
                <a:ea typeface="仿宋_GB2312" pitchFamily="49" charset="-122"/>
              </a:rPr>
              <a:t>         delete [100</a:t>
            </a:r>
            <a:r>
              <a:rPr lang="en-US" altLang="zh-CN" b="1" dirty="0" smtClean="0">
                <a:solidFill>
                  <a:schemeClr val="tx2"/>
                </a:solidFill>
                <a:ea typeface="仿宋_GB2312" pitchFamily="49" charset="-122"/>
              </a:rPr>
              <a:t>]</a:t>
            </a:r>
            <a:r>
              <a:rPr lang="zh-CN" altLang="en-US" b="1" dirty="0" smtClean="0">
                <a:solidFill>
                  <a:schemeClr val="tx2"/>
                </a:solidFill>
                <a:ea typeface="仿宋_GB2312" pitchFamily="49" charset="-122"/>
              </a:rPr>
              <a:t> </a:t>
            </a:r>
            <a:r>
              <a:rPr lang="en-US" altLang="zh-CN" dirty="0" smtClean="0">
                <a:solidFill>
                  <a:schemeClr val="tx2"/>
                </a:solidFill>
                <a:ea typeface="仿宋_GB2312" pitchFamily="49" charset="-122"/>
              </a:rPr>
              <a:t>p</a:t>
            </a:r>
            <a:r>
              <a:rPr lang="en-US" altLang="zh-CN" b="1" dirty="0">
                <a:solidFill>
                  <a:schemeClr val="tx2"/>
                </a:solidFill>
                <a:ea typeface="仿宋_GB2312" pitchFamily="49" charset="-122"/>
              </a:rPr>
              <a:t>;</a:t>
            </a:r>
            <a:endParaRPr lang="en-US" altLang="zh-CN" b="1" dirty="0">
              <a:ea typeface="仿宋_GB2312" pitchFamily="49" charset="-122"/>
            </a:endParaRPr>
          </a:p>
          <a:p>
            <a:pPr algn="just">
              <a:spcBef>
                <a:spcPct val="10000"/>
              </a:spcBef>
              <a:buClr>
                <a:srgbClr val="FF6600"/>
              </a:buClr>
              <a:buSzPct val="50000"/>
              <a:buFont typeface="Wingdings" panose="05000000000000000000" pitchFamily="2" charset="2"/>
              <a:buChar char="n"/>
            </a:pPr>
            <a:r>
              <a:rPr lang="zh-CN" altLang="en-US" b="1" dirty="0">
                <a:ea typeface="仿宋_GB2312" pitchFamily="49" charset="-122"/>
              </a:rPr>
              <a:t>若遗漏</a:t>
            </a:r>
            <a:r>
              <a:rPr lang="zh-CN" altLang="en-US" b="1" dirty="0" smtClean="0">
                <a:ea typeface="仿宋_GB2312" pitchFamily="49" charset="-122"/>
              </a:rPr>
              <a:t>了</a:t>
            </a:r>
            <a:r>
              <a:rPr lang="en-US" altLang="zh-CN" b="1" dirty="0" smtClean="0">
                <a:solidFill>
                  <a:srgbClr val="CC0000"/>
                </a:solidFill>
                <a:ea typeface="仿宋_GB2312" pitchFamily="49" charset="-122"/>
              </a:rPr>
              <a:t>“[</a:t>
            </a:r>
            <a:r>
              <a:rPr lang="en-US" altLang="zh-CN" b="1" dirty="0">
                <a:solidFill>
                  <a:srgbClr val="CC0000"/>
                </a:solidFill>
                <a:ea typeface="仿宋_GB2312" pitchFamily="49" charset="-122"/>
              </a:rPr>
              <a:t>100</a:t>
            </a:r>
            <a:r>
              <a:rPr lang="en-US" altLang="zh-CN" b="1" dirty="0" smtClean="0">
                <a:solidFill>
                  <a:srgbClr val="CC0000"/>
                </a:solidFill>
                <a:ea typeface="仿宋_GB2312" pitchFamily="49" charset="-122"/>
              </a:rPr>
              <a:t>]”</a:t>
            </a:r>
            <a:r>
              <a:rPr lang="zh-CN" altLang="en-US" b="1" dirty="0" smtClean="0">
                <a:ea typeface="仿宋_GB2312" pitchFamily="49" charset="-122"/>
              </a:rPr>
              <a:t>，</a:t>
            </a:r>
            <a:r>
              <a:rPr lang="zh-CN" altLang="en-US" b="1" dirty="0" smtClean="0">
                <a:solidFill>
                  <a:srgbClr val="009900"/>
                </a:solidFill>
                <a:ea typeface="仿宋_GB2312" pitchFamily="49" charset="-122"/>
              </a:rPr>
              <a:t>则</a:t>
            </a:r>
            <a:r>
              <a:rPr lang="zh-CN" altLang="en-US" b="1" dirty="0">
                <a:solidFill>
                  <a:srgbClr val="009900"/>
                </a:solidFill>
                <a:ea typeface="仿宋_GB2312" pitchFamily="49" charset="-122"/>
              </a:rPr>
              <a:t>将只</a:t>
            </a:r>
            <a:r>
              <a:rPr lang="zh-CN" altLang="en-US" b="1" dirty="0" smtClean="0">
                <a:solidFill>
                  <a:srgbClr val="009900"/>
                </a:solidFill>
                <a:ea typeface="仿宋_GB2312" pitchFamily="49" charset="-122"/>
              </a:rPr>
              <a:t>释放</a:t>
            </a:r>
            <a:r>
              <a:rPr lang="en-US" altLang="zh-CN" b="1" dirty="0" smtClean="0">
                <a:solidFill>
                  <a:srgbClr val="009900"/>
                </a:solidFill>
                <a:ea typeface="仿宋_GB2312" pitchFamily="49" charset="-122"/>
              </a:rPr>
              <a:t>p</a:t>
            </a:r>
            <a:r>
              <a:rPr lang="zh-CN" altLang="en-US" b="1" dirty="0" smtClean="0">
                <a:solidFill>
                  <a:srgbClr val="009900"/>
                </a:solidFill>
                <a:ea typeface="仿宋_GB2312" pitchFamily="49" charset="-122"/>
              </a:rPr>
              <a:t>所</a:t>
            </a:r>
            <a:r>
              <a:rPr lang="zh-CN" altLang="en-US" b="1" dirty="0">
                <a:solidFill>
                  <a:srgbClr val="009900"/>
                </a:solidFill>
                <a:ea typeface="仿宋_GB2312" pitchFamily="49" charset="-122"/>
              </a:rPr>
              <a:t>指示的第一个</a:t>
            </a:r>
            <a:r>
              <a:rPr lang="zh-CN" altLang="en-US" b="1" dirty="0" smtClean="0">
                <a:solidFill>
                  <a:srgbClr val="009900"/>
                </a:solidFill>
                <a:ea typeface="仿宋_GB2312" pitchFamily="49" charset="-122"/>
              </a:rPr>
              <a:t>元素</a:t>
            </a:r>
            <a:r>
              <a:rPr lang="zh-CN" altLang="en-US" b="1" dirty="0" smtClean="0">
                <a:ea typeface="仿宋_GB2312" pitchFamily="49" charset="-122"/>
              </a:rPr>
              <a:t>，将</a:t>
            </a:r>
            <a:r>
              <a:rPr lang="zh-CN" altLang="en-US" b="1" dirty="0">
                <a:ea typeface="仿宋_GB2312" pitchFamily="49" charset="-122"/>
              </a:rPr>
              <a:t>“失去”其它</a:t>
            </a:r>
            <a:r>
              <a:rPr lang="en-US" altLang="zh-CN" b="1" dirty="0">
                <a:ea typeface="仿宋_GB2312" pitchFamily="49" charset="-122"/>
              </a:rPr>
              <a:t>99</a:t>
            </a:r>
            <a:r>
              <a:rPr lang="zh-CN" altLang="en-US" b="1" dirty="0">
                <a:ea typeface="仿宋_GB2312" pitchFamily="49" charset="-122"/>
              </a:rPr>
              <a:t>个点所占据</a:t>
            </a:r>
            <a:r>
              <a:rPr lang="zh-CN" altLang="en-US" b="1" dirty="0" smtClean="0">
                <a:ea typeface="仿宋_GB2312" pitchFamily="49" charset="-122"/>
              </a:rPr>
              <a:t>空间，以致</a:t>
            </a:r>
            <a:r>
              <a:rPr lang="zh-CN" altLang="en-US" b="1" dirty="0">
                <a:ea typeface="仿宋_GB2312" pitchFamily="49" charset="-122"/>
              </a:rPr>
              <a:t>不能再复用它们。若使用时元素下标超出</a:t>
            </a:r>
            <a:r>
              <a:rPr lang="en-US" altLang="zh-CN" b="1" dirty="0" smtClean="0">
                <a:ea typeface="仿宋_GB2312" pitchFamily="49" charset="-122"/>
              </a:rPr>
              <a:t>100</a:t>
            </a:r>
            <a:r>
              <a:rPr lang="zh-CN" altLang="en-US" b="1" dirty="0" smtClean="0">
                <a:ea typeface="仿宋_GB2312" pitchFamily="49" charset="-122"/>
              </a:rPr>
              <a:t>，程序</a:t>
            </a:r>
            <a:r>
              <a:rPr lang="zh-CN" altLang="en-US" b="1" dirty="0">
                <a:ea typeface="仿宋_GB2312" pitchFamily="49" charset="-122"/>
              </a:rPr>
              <a:t>将会出错且结果不可预测。</a:t>
            </a:r>
            <a:endParaRPr lang="zh-CN" altLang="en-US" dirty="0"/>
          </a:p>
        </p:txBody>
      </p:sp>
      <p:sp>
        <p:nvSpPr>
          <p:cNvPr id="4" name="灯片编号占位符 3"/>
          <p:cNvSpPr>
            <a:spLocks noGrp="1"/>
          </p:cNvSpPr>
          <p:nvPr>
            <p:ph type="sldNum" sz="quarter" idx="12"/>
          </p:nvPr>
        </p:nvSpPr>
        <p:spPr>
          <a:xfrm>
            <a:off x="7020272" y="6237312"/>
            <a:ext cx="1905000" cy="457200"/>
          </a:xfrm>
        </p:spPr>
        <p:txBody>
          <a:bodyPr/>
          <a:lstStyle/>
          <a:p>
            <a:fld id="{F1A0F906-64C0-4102-B7A4-08B0735D9B13}" type="slidenum">
              <a:rPr lang="en-US" altLang="zh-CN" smtClean="0"/>
            </a:fld>
            <a:endParaRPr lang="en-US" altLang="zh-CN" dirty="0"/>
          </a:p>
        </p:txBody>
      </p:sp>
      <p:sp>
        <p:nvSpPr>
          <p:cNvPr id="5" name="AutoShape 5">
            <a:hlinkClick r:id="rId1" action="ppaction://hlinksldjump" highlightClick="1"/>
          </p:cNvPr>
          <p:cNvSpPr>
            <a:spLocks noChangeArrowheads="1"/>
          </p:cNvSpPr>
          <p:nvPr/>
        </p:nvSpPr>
        <p:spPr bwMode="auto">
          <a:xfrm>
            <a:off x="8534400" y="6324600"/>
            <a:ext cx="357188" cy="357188"/>
          </a:xfrm>
          <a:prstGeom prst="actionButtonHome">
            <a:avLst/>
          </a:prstGeom>
          <a:solidFill>
            <a:schemeClr val="accent1"/>
          </a:solidFill>
          <a:ln w="9525">
            <a:solidFill>
              <a:srgbClr val="008080"/>
            </a:solidFill>
            <a:miter lim="800000"/>
          </a:ln>
          <a:effectLst/>
        </p:spPr>
        <p:txBody>
          <a:bodyPr wrap="none" lIns="113731" tIns="56866" rIns="113731" bIns="56866" anchor="ctr"/>
          <a:lstStyle/>
          <a:p>
            <a:endParaRPr lang="zh-CN" altLang="en-US"/>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a:xfrm>
            <a:off x="685800" y="381000"/>
            <a:ext cx="7772400" cy="609600"/>
          </a:xfrm>
        </p:spPr>
        <p:txBody>
          <a:bodyPr/>
          <a:lstStyle/>
          <a:p>
            <a:r>
              <a:rPr lang="zh-CN" altLang="en-US" sz="4000" b="1" dirty="0">
                <a:effectLst>
                  <a:outerShdw blurRad="38100" dist="38100" dir="2700000" algn="tl">
                    <a:srgbClr val="000000">
                      <a:alpha val="43137"/>
                    </a:srgbClr>
                  </a:outerShdw>
                </a:effectLst>
                <a:ea typeface="楷体_GB2312" pitchFamily="49" charset="-122"/>
              </a:rPr>
              <a:t>友元</a:t>
            </a:r>
            <a:r>
              <a:rPr lang="en-US" altLang="zh-CN" sz="4000" b="1" dirty="0">
                <a:effectLst>
                  <a:outerShdw blurRad="38100" dist="38100" dir="2700000" algn="tl">
                    <a:srgbClr val="000000">
                      <a:alpha val="43137"/>
                    </a:srgbClr>
                  </a:outerShdw>
                </a:effectLst>
                <a:ea typeface="楷体_GB2312" pitchFamily="49" charset="-122"/>
              </a:rPr>
              <a:t>(friend)</a:t>
            </a:r>
            <a:r>
              <a:rPr lang="zh-CN" altLang="en-US" sz="4000" b="1" dirty="0">
                <a:effectLst>
                  <a:outerShdw blurRad="38100" dist="38100" dir="2700000" algn="tl">
                    <a:srgbClr val="000000">
                      <a:alpha val="43137"/>
                    </a:srgbClr>
                  </a:outerShdw>
                </a:effectLst>
                <a:ea typeface="楷体_GB2312" pitchFamily="49" charset="-122"/>
              </a:rPr>
              <a:t>函数</a:t>
            </a:r>
            <a:endParaRPr lang="zh-CN" altLang="en-US" dirty="0">
              <a:solidFill>
                <a:schemeClr val="tx1"/>
              </a:solidFill>
              <a:effectLst>
                <a:outerShdw blurRad="38100" dist="38100" dir="2700000" algn="tl">
                  <a:srgbClr val="000000">
                    <a:alpha val="43137"/>
                  </a:srgbClr>
                </a:outerShdw>
              </a:effectLst>
            </a:endParaRPr>
          </a:p>
        </p:txBody>
      </p:sp>
      <p:sp>
        <p:nvSpPr>
          <p:cNvPr id="616451" name="Rectangle 3"/>
          <p:cNvSpPr>
            <a:spLocks noGrp="1" noChangeArrowheads="1"/>
          </p:cNvSpPr>
          <p:nvPr>
            <p:ph type="body" idx="1"/>
          </p:nvPr>
        </p:nvSpPr>
        <p:spPr>
          <a:xfrm>
            <a:off x="457200" y="1143000"/>
            <a:ext cx="8229600" cy="4114800"/>
          </a:xfrm>
        </p:spPr>
        <p:txBody>
          <a:bodyPr/>
          <a:lstStyle/>
          <a:p>
            <a:pPr algn="just"/>
            <a:r>
              <a:rPr lang="zh-CN" altLang="en-US" b="1" dirty="0">
                <a:ea typeface="仿宋_GB2312" pitchFamily="49" charset="-122"/>
              </a:rPr>
              <a:t>在类的声明中可使用</a:t>
            </a:r>
            <a:r>
              <a:rPr lang="zh-CN" altLang="en-US" b="1" dirty="0" smtClean="0">
                <a:ea typeface="仿宋_GB2312" pitchFamily="49" charset="-122"/>
              </a:rPr>
              <a:t>保留字</a:t>
            </a:r>
            <a:r>
              <a:rPr lang="en-US" altLang="zh-CN" b="1" dirty="0" smtClean="0">
                <a:solidFill>
                  <a:schemeClr val="tx2"/>
                </a:solidFill>
                <a:ea typeface="仿宋_GB2312" pitchFamily="49" charset="-122"/>
              </a:rPr>
              <a:t>friend</a:t>
            </a:r>
            <a:r>
              <a:rPr lang="zh-CN" altLang="en-US" b="1" dirty="0" smtClean="0">
                <a:ea typeface="仿宋_GB2312" pitchFamily="49" charset="-122"/>
              </a:rPr>
              <a:t>定义</a:t>
            </a:r>
            <a:r>
              <a:rPr lang="zh-CN" altLang="en-US" b="1" dirty="0">
                <a:ea typeface="仿宋_GB2312" pitchFamily="49" charset="-122"/>
              </a:rPr>
              <a:t>友元函数。</a:t>
            </a:r>
            <a:endParaRPr lang="zh-CN" altLang="en-US" b="1" dirty="0">
              <a:ea typeface="仿宋_GB2312" pitchFamily="49" charset="-122"/>
            </a:endParaRPr>
          </a:p>
          <a:p>
            <a:pPr algn="just"/>
            <a:r>
              <a:rPr lang="zh-CN" altLang="en-US" b="1" dirty="0">
                <a:ea typeface="仿宋_GB2312" pitchFamily="49" charset="-122"/>
              </a:rPr>
              <a:t>友元函数实际上并不是这个类的成员函数，它可以是一个常规函数，也可以是另一个类的成员函数。如果想通过这种函数存取类的私有成员和保护成员，则必须在类的声明中给出函数的原型，并在该函数原型前面加上一个</a:t>
            </a:r>
            <a:r>
              <a:rPr lang="en-US" altLang="zh-CN" b="1" dirty="0">
                <a:solidFill>
                  <a:schemeClr val="tx2"/>
                </a:solidFill>
                <a:ea typeface="仿宋_GB2312" pitchFamily="49" charset="-122"/>
              </a:rPr>
              <a:t>friend</a:t>
            </a:r>
            <a:r>
              <a:rPr lang="zh-CN" altLang="en-US" b="1" dirty="0">
                <a:ea typeface="仿宋_GB2312" pitchFamily="49" charset="-122"/>
              </a:rPr>
              <a:t>。</a:t>
            </a:r>
            <a:endParaRPr lang="zh-CN" altLang="en-US" b="1" dirty="0">
              <a:ea typeface="仿宋_GB2312" pitchFamily="49" charset="-122"/>
            </a:endParaRPr>
          </a:p>
          <a:p>
            <a:pPr algn="just"/>
            <a:r>
              <a:rPr lang="zh-CN" altLang="en-US" b="1" dirty="0">
                <a:ea typeface="仿宋_GB2312" pitchFamily="49" charset="-122"/>
              </a:rPr>
              <a:t>参看</a:t>
            </a:r>
            <a:r>
              <a:rPr lang="en-US" altLang="zh-CN" b="1" dirty="0">
                <a:solidFill>
                  <a:schemeClr val="tx2"/>
                </a:solidFill>
                <a:ea typeface="仿宋_GB2312" pitchFamily="49" charset="-122"/>
              </a:rPr>
              <a:t>Point</a:t>
            </a:r>
            <a:r>
              <a:rPr lang="zh-CN" altLang="en-US" b="1" dirty="0">
                <a:ea typeface="仿宋_GB2312" pitchFamily="49" charset="-122"/>
              </a:rPr>
              <a:t>类的</a:t>
            </a:r>
            <a:r>
              <a:rPr lang="zh-CN" altLang="en-US" b="1" dirty="0" smtClean="0">
                <a:ea typeface="仿宋_GB2312" pitchFamily="49" charset="-122"/>
              </a:rPr>
              <a:t>声明，有</a:t>
            </a:r>
            <a:r>
              <a:rPr lang="zh-CN" altLang="en-US" b="1" dirty="0">
                <a:ea typeface="仿宋_GB2312" pitchFamily="49" charset="-122"/>
              </a:rPr>
              <a:t>两个重载操作符</a:t>
            </a:r>
            <a:r>
              <a:rPr lang="en-US" altLang="zh-CN" b="1" dirty="0">
                <a:solidFill>
                  <a:srgbClr val="CC0000"/>
                </a:solidFill>
                <a:ea typeface="仿宋_GB2312" pitchFamily="49" charset="-122"/>
              </a:rPr>
              <a:t>&lt;&lt;</a:t>
            </a:r>
            <a:r>
              <a:rPr lang="en-US" altLang="zh-CN" b="1" dirty="0">
                <a:ea typeface="仿宋_GB2312" pitchFamily="49" charset="-122"/>
              </a:rPr>
              <a:t> </a:t>
            </a:r>
            <a:r>
              <a:rPr lang="zh-CN" altLang="en-US" b="1" dirty="0">
                <a:ea typeface="仿宋_GB2312" pitchFamily="49" charset="-122"/>
              </a:rPr>
              <a:t>与</a:t>
            </a:r>
            <a:r>
              <a:rPr lang="en-US" altLang="zh-CN" b="1" dirty="0">
                <a:solidFill>
                  <a:srgbClr val="CC0000"/>
                </a:solidFill>
                <a:ea typeface="仿宋_GB2312" pitchFamily="49" charset="-122"/>
              </a:rPr>
              <a:t>&gt;&gt;</a:t>
            </a:r>
            <a:r>
              <a:rPr lang="zh-CN" altLang="en-US" b="1" dirty="0">
                <a:ea typeface="仿宋_GB2312" pitchFamily="49" charset="-122"/>
              </a:rPr>
              <a:t>，它们都被声明为友元函数。</a:t>
            </a:r>
            <a:endParaRPr lang="zh-CN" altLang="en-US" b="1" dirty="0">
              <a:ea typeface="仿宋_GB2312" pitchFamily="49" charset="-122"/>
            </a:endParaRPr>
          </a:p>
        </p:txBody>
      </p:sp>
      <p:sp>
        <p:nvSpPr>
          <p:cNvPr id="616452" name="AutoShape 4">
            <a:hlinkClick r:id="rId1" action="ppaction://hlinksldjump" highlightClick="1"/>
          </p:cNvPr>
          <p:cNvSpPr>
            <a:spLocks noChangeArrowheads="1"/>
          </p:cNvSpPr>
          <p:nvPr/>
        </p:nvSpPr>
        <p:spPr bwMode="auto">
          <a:xfrm>
            <a:off x="8177213" y="6248400"/>
            <a:ext cx="585787" cy="357188"/>
          </a:xfrm>
          <a:prstGeom prst="actionButtonForwardNext">
            <a:avLst/>
          </a:prstGeom>
          <a:solidFill>
            <a:srgbClr val="C0C0C0"/>
          </a:solidFill>
          <a:ln w="9525">
            <a:solidFill>
              <a:srgbClr val="FFFFFF"/>
            </a:solidFill>
            <a:miter lim="800000"/>
          </a:ln>
          <a:effectLst/>
        </p:spPr>
        <p:txBody>
          <a:bodyPr wrap="none" anchor="ctr"/>
          <a:lstStyle/>
          <a:p>
            <a:endParaRPr lang="zh-CN" altLang="en-US"/>
          </a:p>
        </p:txBody>
      </p:sp>
      <p:sp>
        <p:nvSpPr>
          <p:cNvPr id="5" name="灯片编号占位符 4"/>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a:xfrm>
            <a:off x="685800" y="381000"/>
            <a:ext cx="7772400" cy="685800"/>
          </a:xfrm>
        </p:spPr>
        <p:txBody>
          <a:bodyPr/>
          <a:lstStyle/>
          <a:p>
            <a:r>
              <a:rPr lang="zh-CN" altLang="en-US" sz="4000" b="1" dirty="0">
                <a:effectLst>
                  <a:outerShdw blurRad="38100" dist="38100" dir="2700000" algn="tl">
                    <a:srgbClr val="000000">
                      <a:alpha val="43137"/>
                    </a:srgbClr>
                  </a:outerShdw>
                </a:effectLst>
                <a:ea typeface="楷体_GB2312" pitchFamily="49" charset="-122"/>
              </a:rPr>
              <a:t>内联</a:t>
            </a:r>
            <a:r>
              <a:rPr lang="en-US" altLang="zh-CN" sz="4000" b="1" dirty="0">
                <a:effectLst>
                  <a:outerShdw blurRad="38100" dist="38100" dir="2700000" algn="tl">
                    <a:srgbClr val="000000">
                      <a:alpha val="43137"/>
                    </a:srgbClr>
                  </a:outerShdw>
                </a:effectLst>
                <a:ea typeface="楷体_GB2312" pitchFamily="49" charset="-122"/>
              </a:rPr>
              <a:t>(inline)</a:t>
            </a:r>
            <a:r>
              <a:rPr lang="zh-CN" altLang="en-US" sz="4000" b="1" dirty="0">
                <a:effectLst>
                  <a:outerShdw blurRad="38100" dist="38100" dir="2700000" algn="tl">
                    <a:srgbClr val="000000">
                      <a:alpha val="43137"/>
                    </a:srgbClr>
                  </a:outerShdw>
                </a:effectLst>
                <a:ea typeface="楷体_GB2312" pitchFamily="49" charset="-122"/>
              </a:rPr>
              <a:t>函数</a:t>
            </a:r>
            <a:endParaRPr lang="zh-CN" altLang="en-US" dirty="0">
              <a:solidFill>
                <a:schemeClr val="tx1"/>
              </a:solidFill>
              <a:effectLst>
                <a:outerShdw blurRad="38100" dist="38100" dir="2700000" algn="tl">
                  <a:srgbClr val="000000">
                    <a:alpha val="43137"/>
                  </a:srgbClr>
                </a:outerShdw>
              </a:effectLst>
            </a:endParaRPr>
          </a:p>
        </p:txBody>
      </p:sp>
      <p:sp>
        <p:nvSpPr>
          <p:cNvPr id="618499" name="Rectangle 3"/>
          <p:cNvSpPr>
            <a:spLocks noGrp="1" noChangeArrowheads="1"/>
          </p:cNvSpPr>
          <p:nvPr>
            <p:ph type="body" idx="1"/>
          </p:nvPr>
        </p:nvSpPr>
        <p:spPr>
          <a:xfrm>
            <a:off x="533400" y="1143000"/>
            <a:ext cx="8153400" cy="4114800"/>
          </a:xfrm>
        </p:spPr>
        <p:txBody>
          <a:bodyPr/>
          <a:lstStyle/>
          <a:p>
            <a:pPr algn="just">
              <a:buClr>
                <a:srgbClr val="FF6600"/>
              </a:buClr>
              <a:buSzPct val="50000"/>
              <a:buFont typeface="Wingdings" panose="05000000000000000000" pitchFamily="2" charset="2"/>
              <a:buChar char="n"/>
            </a:pPr>
            <a:r>
              <a:rPr lang="zh-CN" altLang="en-US" sz="2800" b="1" dirty="0">
                <a:ea typeface="仿宋_GB2312" pitchFamily="49" charset="-122"/>
              </a:rPr>
              <a:t>在函数定义前加上一个</a:t>
            </a:r>
            <a:r>
              <a:rPr lang="en-US" altLang="zh-CN" sz="2800" b="1" dirty="0">
                <a:solidFill>
                  <a:schemeClr val="tx2"/>
                </a:solidFill>
                <a:ea typeface="仿宋_GB2312" pitchFamily="49" charset="-122"/>
              </a:rPr>
              <a:t>inline</a:t>
            </a:r>
            <a:r>
              <a:rPr lang="zh-CN" altLang="en-US" sz="2800" b="1" dirty="0">
                <a:ea typeface="仿宋_GB2312" pitchFamily="49" charset="-122"/>
              </a:rPr>
              <a:t>前缀就成为内联函数。编译程序在编译时将会把这个函数语句直接插入到普通代码中，因而减少了与函数调用和参数传递有关的系统开销。</a:t>
            </a:r>
            <a:endParaRPr lang="zh-CN" altLang="en-US" sz="2800" b="1" dirty="0">
              <a:ea typeface="仿宋_GB2312" pitchFamily="49" charset="-122"/>
            </a:endParaRPr>
          </a:p>
          <a:p>
            <a:pPr algn="just">
              <a:buClr>
                <a:srgbClr val="FF6600"/>
              </a:buClr>
              <a:buSzPct val="50000"/>
              <a:buFont typeface="Wingdings" panose="05000000000000000000" pitchFamily="2" charset="2"/>
              <a:buChar char="n"/>
            </a:pPr>
            <a:r>
              <a:rPr lang="zh-CN" altLang="en-US" sz="2800" b="1" dirty="0">
                <a:ea typeface="仿宋_GB2312" pitchFamily="49" charset="-122"/>
              </a:rPr>
              <a:t>直接插入代码所需要的空间比不直接插入的调用方式所需要的空间要多，这取决于函数定义的大小。</a:t>
            </a:r>
            <a:endParaRPr lang="zh-CN" altLang="en-US" sz="2800" b="1" dirty="0">
              <a:ea typeface="仿宋_GB2312" pitchFamily="49" charset="-122"/>
            </a:endParaRPr>
          </a:p>
          <a:p>
            <a:pPr algn="just">
              <a:buClr>
                <a:srgbClr val="FF6600"/>
              </a:buClr>
              <a:buSzPct val="50000"/>
              <a:buFont typeface="Wingdings" panose="05000000000000000000" pitchFamily="2" charset="2"/>
              <a:buChar char="n"/>
            </a:pPr>
            <a:r>
              <a:rPr lang="zh-CN" altLang="en-US" sz="2800" b="1" dirty="0">
                <a:ea typeface="仿宋_GB2312" pitchFamily="49" charset="-122"/>
              </a:rPr>
              <a:t>除了加上</a:t>
            </a:r>
            <a:r>
              <a:rPr lang="en-US" altLang="zh-CN" sz="2800" b="1" dirty="0">
                <a:solidFill>
                  <a:schemeClr val="tx2"/>
                </a:solidFill>
                <a:ea typeface="仿宋_GB2312" pitchFamily="49" charset="-122"/>
              </a:rPr>
              <a:t>inline</a:t>
            </a:r>
            <a:r>
              <a:rPr lang="zh-CN" altLang="en-US" sz="2800" b="1" dirty="0">
                <a:ea typeface="仿宋_GB2312" pitchFamily="49" charset="-122"/>
              </a:rPr>
              <a:t>保留字</a:t>
            </a:r>
            <a:r>
              <a:rPr lang="zh-CN" altLang="en-US" sz="2800" b="1" dirty="0" smtClean="0">
                <a:ea typeface="仿宋_GB2312" pitchFamily="49" charset="-122"/>
              </a:rPr>
              <a:t>外，内</a:t>
            </a:r>
            <a:r>
              <a:rPr lang="zh-CN" altLang="en-US" sz="2800" b="1" dirty="0">
                <a:ea typeface="仿宋_GB2312" pitchFamily="49" charset="-122"/>
              </a:rPr>
              <a:t>联函数的</a:t>
            </a:r>
            <a:r>
              <a:rPr lang="zh-CN" altLang="en-US" sz="2800" b="1" dirty="0" smtClean="0">
                <a:ea typeface="仿宋_GB2312" pitchFamily="49" charset="-122"/>
              </a:rPr>
              <a:t>定义与其它</a:t>
            </a:r>
            <a:r>
              <a:rPr lang="zh-CN" altLang="en-US" sz="2800" b="1" dirty="0">
                <a:ea typeface="仿宋_GB2312" pitchFamily="49" charset="-122"/>
              </a:rPr>
              <a:t>任何函数定义的方式一样</a:t>
            </a:r>
            <a:r>
              <a:rPr lang="zh-CN" altLang="en-US" sz="2800" b="1" dirty="0" smtClean="0">
                <a:ea typeface="仿宋_GB2312" pitchFamily="49" charset="-122"/>
              </a:rPr>
              <a:t>。</a:t>
            </a:r>
            <a:endParaRPr lang="en-US" altLang="zh-CN" sz="2800" b="1" dirty="0" smtClean="0">
              <a:ea typeface="仿宋_GB2312" pitchFamily="49" charset="-122"/>
            </a:endParaRPr>
          </a:p>
          <a:p>
            <a:pPr algn="just">
              <a:buClr>
                <a:srgbClr val="FF6600"/>
              </a:buClr>
              <a:buSzPct val="50000"/>
              <a:buNone/>
            </a:pPr>
            <a:r>
              <a:rPr lang="zh-CN" altLang="en-US" sz="2800" b="1" dirty="0" smtClean="0">
                <a:ea typeface="仿宋_GB2312" pitchFamily="49" charset="-122"/>
              </a:rPr>
              <a:t>     </a:t>
            </a:r>
            <a:r>
              <a:rPr lang="en-US" altLang="zh-CN" sz="2800" b="1" dirty="0" smtClean="0">
                <a:solidFill>
                  <a:schemeClr val="tx2"/>
                </a:solidFill>
                <a:ea typeface="仿宋_GB2312" pitchFamily="49" charset="-122"/>
              </a:rPr>
              <a:t>inline</a:t>
            </a:r>
            <a:r>
              <a:rPr lang="en-US" altLang="zh-CN" sz="2800" dirty="0" smtClean="0">
                <a:solidFill>
                  <a:schemeClr val="tx2"/>
                </a:solidFill>
                <a:ea typeface="仿宋_GB2312" pitchFamily="49" charset="-122"/>
              </a:rPr>
              <a:t> Point</a:t>
            </a:r>
            <a:r>
              <a:rPr lang="en-US" altLang="zh-CN" sz="2800" b="1" dirty="0" smtClean="0">
                <a:solidFill>
                  <a:schemeClr val="tx2"/>
                </a:solidFill>
                <a:ea typeface="仿宋_GB2312" pitchFamily="49" charset="-122"/>
              </a:rPr>
              <a:t> operator + (</a:t>
            </a:r>
            <a:r>
              <a:rPr lang="en-US" altLang="zh-CN" sz="2800" dirty="0" smtClean="0">
                <a:solidFill>
                  <a:schemeClr val="tx2"/>
                </a:solidFill>
                <a:ea typeface="仿宋_GB2312" pitchFamily="49" charset="-122"/>
              </a:rPr>
              <a:t>Point p</a:t>
            </a:r>
            <a:r>
              <a:rPr lang="en-US" altLang="zh-CN" sz="2800" b="1" dirty="0" smtClean="0">
                <a:solidFill>
                  <a:schemeClr val="tx2"/>
                </a:solidFill>
                <a:ea typeface="仿宋_GB2312" pitchFamily="49" charset="-122"/>
              </a:rPr>
              <a:t>);</a:t>
            </a:r>
            <a:endParaRPr lang="en-US" altLang="zh-CN" sz="2800" b="1" dirty="0">
              <a:ea typeface="仿宋_GB2312" pitchFamily="49" charset="-122"/>
            </a:endParaRPr>
          </a:p>
        </p:txBody>
      </p:sp>
      <p:sp>
        <p:nvSpPr>
          <p:cNvPr id="5" name="灯片编号占位符 4"/>
          <p:cNvSpPr>
            <a:spLocks noGrp="1"/>
          </p:cNvSpPr>
          <p:nvPr>
            <p:ph type="sldNum" sz="quarter" idx="12"/>
          </p:nvPr>
        </p:nvSpPr>
        <p:spPr>
          <a:xfrm>
            <a:off x="7020272" y="6237312"/>
            <a:ext cx="1905000" cy="457200"/>
          </a:xfrm>
        </p:spPr>
        <p:txBody>
          <a:bodyPr/>
          <a:lstStyle/>
          <a:p>
            <a:fld id="{F1A0F906-64C0-4102-B7A4-08B0735D9B13}" type="slidenum">
              <a:rPr lang="en-US" altLang="zh-CN" smtClean="0"/>
            </a:fld>
            <a:endParaRPr lang="en-US" altLang="zh-CN"/>
          </a:p>
        </p:txBody>
      </p:sp>
      <p:sp>
        <p:nvSpPr>
          <p:cNvPr id="6" name="AutoShape 5">
            <a:hlinkClick r:id="rId1" action="ppaction://hlinksldjump" highlightClick="1"/>
          </p:cNvPr>
          <p:cNvSpPr>
            <a:spLocks noChangeArrowheads="1"/>
          </p:cNvSpPr>
          <p:nvPr/>
        </p:nvSpPr>
        <p:spPr bwMode="auto">
          <a:xfrm>
            <a:off x="8534400" y="6324600"/>
            <a:ext cx="357188" cy="357188"/>
          </a:xfrm>
          <a:prstGeom prst="actionButtonHome">
            <a:avLst/>
          </a:prstGeom>
          <a:solidFill>
            <a:schemeClr val="accent1"/>
          </a:solidFill>
          <a:ln w="9525">
            <a:solidFill>
              <a:srgbClr val="008080"/>
            </a:solidFill>
            <a:miter lim="800000"/>
          </a:ln>
          <a:effectLst/>
        </p:spPr>
        <p:txBody>
          <a:bodyPr wrap="none" lIns="113731" tIns="56866" rIns="113731" bIns="56866" anchor="ctr"/>
          <a:lstStyle/>
          <a:p>
            <a:endParaRPr lang="zh-CN" altLang="en-US"/>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a:xfrm>
            <a:off x="683568" y="692696"/>
            <a:ext cx="7772400" cy="685800"/>
          </a:xfrm>
        </p:spPr>
        <p:txBody>
          <a:bodyPr/>
          <a:lstStyle/>
          <a:p>
            <a:r>
              <a:rPr lang="zh-CN" altLang="en-US" sz="4000" b="1" dirty="0">
                <a:effectLst>
                  <a:outerShdw blurRad="38100" dist="38100" dir="2700000" algn="tl">
                    <a:srgbClr val="000000">
                      <a:alpha val="43137"/>
                    </a:srgbClr>
                  </a:outerShdw>
                </a:effectLst>
                <a:ea typeface="楷体_GB2312" pitchFamily="49" charset="-122"/>
              </a:rPr>
              <a:t>结构</a:t>
            </a:r>
            <a:r>
              <a:rPr lang="en-US" altLang="zh-CN" sz="4000" b="1" dirty="0">
                <a:effectLst>
                  <a:outerShdw blurRad="38100" dist="38100" dir="2700000" algn="tl">
                    <a:srgbClr val="000000">
                      <a:alpha val="43137"/>
                    </a:srgbClr>
                  </a:outerShdw>
                </a:effectLst>
                <a:ea typeface="楷体_GB2312" pitchFamily="49" charset="-122"/>
              </a:rPr>
              <a:t>(</a:t>
            </a:r>
            <a:r>
              <a:rPr lang="en-US" altLang="zh-CN" sz="4000" b="1" dirty="0" err="1">
                <a:effectLst>
                  <a:outerShdw blurRad="38100" dist="38100" dir="2700000" algn="tl">
                    <a:srgbClr val="000000">
                      <a:alpha val="43137"/>
                    </a:srgbClr>
                  </a:outerShdw>
                </a:effectLst>
                <a:ea typeface="楷体_GB2312" pitchFamily="49" charset="-122"/>
              </a:rPr>
              <a:t>struct</a:t>
            </a:r>
            <a:r>
              <a:rPr lang="en-US" altLang="zh-CN" sz="4000" b="1" dirty="0">
                <a:effectLst>
                  <a:outerShdw blurRad="38100" dist="38100" dir="2700000" algn="tl">
                    <a:srgbClr val="000000">
                      <a:alpha val="43137"/>
                    </a:srgbClr>
                  </a:outerShdw>
                </a:effectLst>
                <a:ea typeface="楷体_GB2312" pitchFamily="49" charset="-122"/>
              </a:rPr>
              <a:t>)</a:t>
            </a:r>
            <a:r>
              <a:rPr lang="zh-CN" altLang="en-US" sz="4000" b="1" dirty="0">
                <a:effectLst>
                  <a:outerShdw blurRad="38100" dist="38100" dir="2700000" algn="tl">
                    <a:srgbClr val="000000">
                      <a:alpha val="43137"/>
                    </a:srgbClr>
                  </a:outerShdw>
                </a:effectLst>
                <a:ea typeface="楷体_GB2312" pitchFamily="49" charset="-122"/>
              </a:rPr>
              <a:t>与类</a:t>
            </a:r>
            <a:endParaRPr lang="zh-CN" altLang="en-US" dirty="0">
              <a:solidFill>
                <a:schemeClr val="tx1"/>
              </a:solidFill>
              <a:effectLst>
                <a:outerShdw blurRad="38100" dist="38100" dir="2700000" algn="tl">
                  <a:srgbClr val="000000">
                    <a:alpha val="43137"/>
                  </a:srgbClr>
                </a:outerShdw>
              </a:effectLst>
            </a:endParaRPr>
          </a:p>
        </p:txBody>
      </p:sp>
      <p:sp>
        <p:nvSpPr>
          <p:cNvPr id="622595" name="Rectangle 3"/>
          <p:cNvSpPr>
            <a:spLocks noGrp="1" noChangeArrowheads="1"/>
          </p:cNvSpPr>
          <p:nvPr>
            <p:ph type="body" idx="1"/>
          </p:nvPr>
        </p:nvSpPr>
        <p:spPr>
          <a:xfrm>
            <a:off x="531168" y="1454696"/>
            <a:ext cx="8305800" cy="4114800"/>
          </a:xfrm>
        </p:spPr>
        <p:txBody>
          <a:bodyPr/>
          <a:lstStyle/>
          <a:p>
            <a:pPr algn="just">
              <a:buClr>
                <a:srgbClr val="FF6600"/>
              </a:buClr>
              <a:buSzPct val="50000"/>
              <a:buFont typeface="Wingdings" panose="05000000000000000000" pitchFamily="2" charset="2"/>
              <a:buChar char="n"/>
            </a:pPr>
            <a:r>
              <a:rPr lang="en-US" altLang="zh-CN" b="1" dirty="0">
                <a:ea typeface="仿宋_GB2312" pitchFamily="49" charset="-122"/>
              </a:rPr>
              <a:t>C</a:t>
            </a:r>
            <a:r>
              <a:rPr lang="en-US" altLang="zh-CN" b="1" dirty="0" smtClean="0">
                <a:ea typeface="仿宋_GB2312" pitchFamily="49" charset="-122"/>
              </a:rPr>
              <a:t>++</a:t>
            </a:r>
            <a:r>
              <a:rPr lang="zh-CN" altLang="en-US" b="1" dirty="0" smtClean="0">
                <a:ea typeface="仿宋_GB2312" pitchFamily="49" charset="-122"/>
              </a:rPr>
              <a:t>扩充了</a:t>
            </a:r>
            <a:r>
              <a:rPr lang="en-US" altLang="zh-CN" b="1" dirty="0" smtClean="0">
                <a:ea typeface="仿宋_GB2312" pitchFamily="49" charset="-122"/>
              </a:rPr>
              <a:t>C</a:t>
            </a:r>
            <a:r>
              <a:rPr lang="zh-CN" altLang="en-US" b="1" dirty="0" smtClean="0">
                <a:ea typeface="仿宋_GB2312" pitchFamily="49" charset="-122"/>
              </a:rPr>
              <a:t>中结构</a:t>
            </a:r>
            <a:r>
              <a:rPr lang="en-US" altLang="zh-CN" b="1" dirty="0" smtClean="0">
                <a:ea typeface="仿宋_GB2312" pitchFamily="49" charset="-122"/>
              </a:rPr>
              <a:t>(</a:t>
            </a:r>
            <a:r>
              <a:rPr lang="en-US" altLang="zh-CN" b="1" dirty="0" err="1">
                <a:ea typeface="仿宋_GB2312" pitchFamily="49" charset="-122"/>
              </a:rPr>
              <a:t>struct</a:t>
            </a:r>
            <a:r>
              <a:rPr lang="en-US" altLang="zh-CN" b="1" dirty="0" smtClean="0">
                <a:ea typeface="仿宋_GB2312" pitchFamily="49" charset="-122"/>
              </a:rPr>
              <a:t>)</a:t>
            </a:r>
            <a:r>
              <a:rPr lang="zh-CN" altLang="en-US" b="1" dirty="0" smtClean="0">
                <a:ea typeface="仿宋_GB2312" pitchFamily="49" charset="-122"/>
              </a:rPr>
              <a:t>型</a:t>
            </a:r>
            <a:r>
              <a:rPr lang="zh-CN" altLang="en-US" b="1" dirty="0">
                <a:ea typeface="仿宋_GB2312" pitchFamily="49" charset="-122"/>
              </a:rPr>
              <a:t>的</a:t>
            </a:r>
            <a:r>
              <a:rPr lang="zh-CN" altLang="en-US" b="1" dirty="0" smtClean="0">
                <a:ea typeface="仿宋_GB2312" pitchFamily="49" charset="-122"/>
              </a:rPr>
              <a:t>功用，加</a:t>
            </a:r>
            <a:r>
              <a:rPr lang="zh-CN" altLang="en-US" b="1" dirty="0">
                <a:ea typeface="仿宋_GB2312" pitchFamily="49" charset="-122"/>
              </a:rPr>
              <a:t>进成员函数以说明一个</a:t>
            </a:r>
            <a:r>
              <a:rPr lang="zh-CN" altLang="en-US" b="1" dirty="0" smtClean="0">
                <a:ea typeface="仿宋_GB2312" pitchFamily="49" charset="-122"/>
              </a:rPr>
              <a:t>类</a:t>
            </a:r>
            <a:r>
              <a:rPr lang="en-US" altLang="zh-CN" b="1" dirty="0" smtClean="0">
                <a:ea typeface="仿宋_GB2312" pitchFamily="49" charset="-122"/>
              </a:rPr>
              <a:t>(</a:t>
            </a:r>
            <a:r>
              <a:rPr lang="en-US" altLang="zh-CN" b="1" dirty="0">
                <a:ea typeface="仿宋_GB2312" pitchFamily="49" charset="-122"/>
              </a:rPr>
              <a:t>class)</a:t>
            </a:r>
            <a:r>
              <a:rPr lang="zh-CN" altLang="en-US" b="1" dirty="0">
                <a:ea typeface="仿宋_GB2312" pitchFamily="49" charset="-122"/>
              </a:rPr>
              <a:t>。在 </a:t>
            </a:r>
            <a:r>
              <a:rPr lang="en-US" altLang="zh-CN" b="1" dirty="0">
                <a:ea typeface="仿宋_GB2312" pitchFamily="49" charset="-122"/>
              </a:rPr>
              <a:t>C</a:t>
            </a:r>
            <a:r>
              <a:rPr lang="en-US" altLang="zh-CN" b="1" dirty="0" smtClean="0">
                <a:ea typeface="仿宋_GB2312" pitchFamily="49" charset="-122"/>
              </a:rPr>
              <a:t>++</a:t>
            </a:r>
            <a:r>
              <a:rPr lang="zh-CN" altLang="en-US" b="1" dirty="0" smtClean="0">
                <a:ea typeface="仿宋_GB2312" pitchFamily="49" charset="-122"/>
              </a:rPr>
              <a:t>中</a:t>
            </a:r>
            <a:r>
              <a:rPr lang="en-US" altLang="zh-CN" b="1" dirty="0" err="1" smtClean="0">
                <a:ea typeface="仿宋_GB2312" pitchFamily="49" charset="-122"/>
              </a:rPr>
              <a:t>struct</a:t>
            </a:r>
            <a:r>
              <a:rPr lang="zh-CN" altLang="en-US" b="1" dirty="0" smtClean="0">
                <a:ea typeface="仿宋_GB2312" pitchFamily="49" charset="-122"/>
              </a:rPr>
              <a:t>与</a:t>
            </a:r>
            <a:r>
              <a:rPr lang="en-US" altLang="zh-CN" b="1" dirty="0" smtClean="0">
                <a:ea typeface="仿宋_GB2312" pitchFamily="49" charset="-122"/>
              </a:rPr>
              <a:t>class</a:t>
            </a:r>
            <a:r>
              <a:rPr lang="zh-CN" altLang="en-US" b="1" dirty="0" smtClean="0">
                <a:ea typeface="仿宋_GB2312" pitchFamily="49" charset="-122"/>
              </a:rPr>
              <a:t>的</a:t>
            </a:r>
            <a:r>
              <a:rPr lang="zh-CN" altLang="en-US" b="1" dirty="0">
                <a:ea typeface="仿宋_GB2312" pitchFamily="49" charset="-122"/>
              </a:rPr>
              <a:t>区别在于</a:t>
            </a:r>
            <a:r>
              <a:rPr lang="en-US" altLang="zh-CN" b="1" dirty="0">
                <a:ea typeface="仿宋_GB2312" pitchFamily="49" charset="-122"/>
              </a:rPr>
              <a:t>:</a:t>
            </a:r>
            <a:endParaRPr lang="en-US" altLang="zh-CN" b="1" dirty="0">
              <a:ea typeface="仿宋_GB2312" pitchFamily="49" charset="-122"/>
            </a:endParaRPr>
          </a:p>
          <a:p>
            <a:pPr lvl="1" algn="just">
              <a:buClr>
                <a:srgbClr val="FF6600"/>
              </a:buClr>
              <a:buSzPct val="50000"/>
              <a:buFont typeface="Wingdings" panose="05000000000000000000" pitchFamily="2" charset="2"/>
              <a:buChar char="n"/>
            </a:pPr>
            <a:r>
              <a:rPr lang="zh-CN" altLang="en-US" b="1" dirty="0" smtClean="0">
                <a:ea typeface="仿宋_GB2312" pitchFamily="49" charset="-122"/>
              </a:rPr>
              <a:t>在</a:t>
            </a:r>
            <a:r>
              <a:rPr lang="en-US" altLang="zh-CN" b="1" dirty="0" err="1" smtClean="0">
                <a:ea typeface="仿宋_GB2312" pitchFamily="49" charset="-122"/>
              </a:rPr>
              <a:t>struct</a:t>
            </a:r>
            <a:r>
              <a:rPr lang="zh-CN" altLang="en-US" b="1" dirty="0" smtClean="0">
                <a:ea typeface="仿宋_GB2312" pitchFamily="49" charset="-122"/>
              </a:rPr>
              <a:t>中，默认</a:t>
            </a:r>
            <a:r>
              <a:rPr lang="zh-CN" altLang="en-US" b="1" dirty="0">
                <a:ea typeface="仿宋_GB2312" pitchFamily="49" charset="-122"/>
              </a:rPr>
              <a:t>的访问</a:t>
            </a:r>
            <a:r>
              <a:rPr lang="zh-CN" altLang="en-US" b="1" dirty="0" smtClean="0">
                <a:ea typeface="仿宋_GB2312" pitchFamily="49" charset="-122"/>
              </a:rPr>
              <a:t>级别是</a:t>
            </a:r>
            <a:r>
              <a:rPr lang="en-US" altLang="zh-CN" b="1" dirty="0" smtClean="0">
                <a:ea typeface="仿宋_GB2312" pitchFamily="49" charset="-122"/>
              </a:rPr>
              <a:t>public</a:t>
            </a:r>
            <a:r>
              <a:rPr lang="zh-CN" altLang="en-US" b="1" dirty="0">
                <a:ea typeface="仿宋_GB2312" pitchFamily="49" charset="-122"/>
              </a:rPr>
              <a:t>。若</a:t>
            </a:r>
            <a:r>
              <a:rPr lang="zh-CN" altLang="en-US" b="1" dirty="0" smtClean="0">
                <a:ea typeface="仿宋_GB2312" pitchFamily="49" charset="-122"/>
              </a:rPr>
              <a:t>在</a:t>
            </a:r>
            <a:r>
              <a:rPr lang="en-US" altLang="zh-CN" b="1" dirty="0" err="1" smtClean="0">
                <a:ea typeface="仿宋_GB2312" pitchFamily="49" charset="-122"/>
              </a:rPr>
              <a:t>struct</a:t>
            </a:r>
            <a:r>
              <a:rPr lang="zh-CN" altLang="en-US" b="1" dirty="0" smtClean="0">
                <a:ea typeface="仿宋_GB2312" pitchFamily="49" charset="-122"/>
              </a:rPr>
              <a:t>内部</a:t>
            </a:r>
            <a:r>
              <a:rPr lang="zh-CN" altLang="en-US" b="1" dirty="0">
                <a:ea typeface="仿宋_GB2312" pitchFamily="49" charset="-122"/>
              </a:rPr>
              <a:t>自始至终缺省访问</a:t>
            </a:r>
            <a:r>
              <a:rPr lang="zh-CN" altLang="en-US" b="1" dirty="0" smtClean="0">
                <a:ea typeface="仿宋_GB2312" pitchFamily="49" charset="-122"/>
              </a:rPr>
              <a:t>级别，则</a:t>
            </a:r>
            <a:r>
              <a:rPr lang="zh-CN" altLang="en-US" b="1" dirty="0">
                <a:ea typeface="仿宋_GB2312" pitchFamily="49" charset="-122"/>
              </a:rPr>
              <a:t>所有的成员都是共有的。</a:t>
            </a:r>
            <a:endParaRPr lang="zh-CN" altLang="en-US" b="1" dirty="0">
              <a:ea typeface="仿宋_GB2312" pitchFamily="49" charset="-122"/>
            </a:endParaRPr>
          </a:p>
          <a:p>
            <a:pPr lvl="1" algn="just">
              <a:buClr>
                <a:srgbClr val="FF6600"/>
              </a:buClr>
              <a:buSzPct val="50000"/>
              <a:buFont typeface="Wingdings" panose="05000000000000000000" pitchFamily="2" charset="2"/>
              <a:buChar char="n"/>
            </a:pPr>
            <a:r>
              <a:rPr lang="zh-CN" altLang="en-US" b="1" dirty="0" smtClean="0">
                <a:ea typeface="仿宋_GB2312" pitchFamily="49" charset="-122"/>
              </a:rPr>
              <a:t>在</a:t>
            </a:r>
            <a:r>
              <a:rPr lang="en-US" altLang="zh-CN" b="1" dirty="0" smtClean="0">
                <a:ea typeface="仿宋_GB2312" pitchFamily="49" charset="-122"/>
              </a:rPr>
              <a:t>class</a:t>
            </a:r>
            <a:r>
              <a:rPr lang="zh-CN" altLang="en-US" b="1" dirty="0" smtClean="0">
                <a:ea typeface="仿宋_GB2312" pitchFamily="49" charset="-122"/>
              </a:rPr>
              <a:t>中，缺省</a:t>
            </a:r>
            <a:r>
              <a:rPr lang="zh-CN" altLang="en-US" b="1" dirty="0">
                <a:ea typeface="仿宋_GB2312" pitchFamily="49" charset="-122"/>
              </a:rPr>
              <a:t>的访问级别</a:t>
            </a:r>
            <a:r>
              <a:rPr lang="zh-CN" altLang="en-US" b="1" dirty="0" smtClean="0">
                <a:ea typeface="仿宋_GB2312" pitchFamily="49" charset="-122"/>
              </a:rPr>
              <a:t>是</a:t>
            </a:r>
            <a:r>
              <a:rPr lang="en-US" altLang="zh-CN" b="1" dirty="0" smtClean="0">
                <a:ea typeface="仿宋_GB2312" pitchFamily="49" charset="-122"/>
              </a:rPr>
              <a:t>private</a:t>
            </a:r>
            <a:r>
              <a:rPr lang="zh-CN" altLang="en-US" b="1" dirty="0">
                <a:ea typeface="仿宋_GB2312" pitchFamily="49" charset="-122"/>
              </a:rPr>
              <a:t>。</a:t>
            </a:r>
            <a:endParaRPr lang="zh-CN" altLang="en-US" b="1" dirty="0">
              <a:ea typeface="仿宋_GB2312" pitchFamily="49" charset="-122"/>
            </a:endParaRPr>
          </a:p>
          <a:p>
            <a:pPr lvl="1" algn="just">
              <a:buClr>
                <a:srgbClr val="FF6600"/>
              </a:buClr>
              <a:buSzPct val="50000"/>
              <a:buFont typeface="Wingdings" panose="05000000000000000000" pitchFamily="2" charset="2"/>
              <a:buChar char="n"/>
            </a:pPr>
            <a:r>
              <a:rPr lang="zh-CN" altLang="en-US" b="1" dirty="0">
                <a:ea typeface="仿宋_GB2312" pitchFamily="49" charset="-122"/>
              </a:rPr>
              <a:t>除此之外，</a:t>
            </a:r>
            <a:r>
              <a:rPr lang="en-US" altLang="zh-CN" b="1" dirty="0" err="1" smtClean="0">
                <a:ea typeface="仿宋_GB2312" pitchFamily="49" charset="-122"/>
              </a:rPr>
              <a:t>struct</a:t>
            </a:r>
            <a:r>
              <a:rPr lang="zh-CN" altLang="en-US" b="1" dirty="0" smtClean="0">
                <a:ea typeface="仿宋_GB2312" pitchFamily="49" charset="-122"/>
              </a:rPr>
              <a:t>与</a:t>
            </a:r>
            <a:r>
              <a:rPr lang="en-US" altLang="zh-CN" b="1" dirty="0" smtClean="0">
                <a:ea typeface="仿宋_GB2312" pitchFamily="49" charset="-122"/>
              </a:rPr>
              <a:t>class</a:t>
            </a:r>
            <a:r>
              <a:rPr lang="zh-CN" altLang="en-US" b="1" dirty="0" smtClean="0">
                <a:ea typeface="仿宋_GB2312" pitchFamily="49" charset="-122"/>
              </a:rPr>
              <a:t>是</a:t>
            </a:r>
            <a:r>
              <a:rPr lang="zh-CN" altLang="en-US" b="1" dirty="0">
                <a:ea typeface="仿宋_GB2312" pitchFamily="49" charset="-122"/>
              </a:rPr>
              <a:t>等价的。例如，下面给出定义矩形类的两种等价的类声明。</a:t>
            </a:r>
            <a:endParaRPr lang="zh-CN" altLang="en-US" dirty="0"/>
          </a:p>
        </p:txBody>
      </p:sp>
      <p:sp>
        <p:nvSpPr>
          <p:cNvPr id="4" name="灯片编号占位符 3"/>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5667" name="Rectangle 3"/>
          <p:cNvSpPr>
            <a:spLocks noGrp="1" noChangeArrowheads="1"/>
          </p:cNvSpPr>
          <p:nvPr>
            <p:ph type="body" idx="1"/>
          </p:nvPr>
        </p:nvSpPr>
        <p:spPr>
          <a:xfrm>
            <a:off x="683568" y="762000"/>
            <a:ext cx="7772400" cy="6096000"/>
          </a:xfrm>
        </p:spPr>
        <p:txBody>
          <a:bodyPr/>
          <a:lstStyle/>
          <a:p>
            <a:pPr>
              <a:lnSpc>
                <a:spcPct val="95000"/>
              </a:lnSpc>
              <a:spcBef>
                <a:spcPct val="0"/>
              </a:spcBef>
              <a:buFontTx/>
              <a:buNone/>
            </a:pPr>
            <a:r>
              <a:rPr lang="en-US" altLang="zh-CN" sz="2800" b="1" dirty="0">
                <a:solidFill>
                  <a:schemeClr val="tx2"/>
                </a:solidFill>
              </a:rPr>
              <a:t>class</a:t>
            </a:r>
            <a:r>
              <a:rPr lang="en-US" altLang="zh-CN" sz="2800" dirty="0">
                <a:solidFill>
                  <a:schemeClr val="tx2"/>
                </a:solidFill>
              </a:rPr>
              <a:t> Rectangle</a:t>
            </a:r>
            <a:r>
              <a:rPr lang="en-US" altLang="zh-CN" sz="2800" b="1" dirty="0">
                <a:solidFill>
                  <a:schemeClr val="tx2"/>
                </a:solidFill>
              </a:rPr>
              <a:t> {</a:t>
            </a:r>
            <a:endParaRPr lang="en-US" altLang="zh-CN" sz="2800" b="1" dirty="0">
              <a:solidFill>
                <a:schemeClr val="tx2"/>
              </a:solidFill>
            </a:endParaRPr>
          </a:p>
          <a:p>
            <a:pPr>
              <a:lnSpc>
                <a:spcPct val="95000"/>
              </a:lnSpc>
              <a:spcBef>
                <a:spcPct val="0"/>
              </a:spcBef>
              <a:buFontTx/>
              <a:buNone/>
            </a:pPr>
            <a:r>
              <a:rPr lang="en-US" altLang="zh-CN" sz="2800" b="1" dirty="0">
                <a:solidFill>
                  <a:schemeClr val="tx2"/>
                </a:solidFill>
              </a:rPr>
              <a:t>    </a:t>
            </a:r>
            <a:r>
              <a:rPr lang="en-US" altLang="zh-CN" sz="2800" b="1" dirty="0" err="1">
                <a:solidFill>
                  <a:schemeClr val="tx2"/>
                </a:solidFill>
              </a:rPr>
              <a:t>int</a:t>
            </a:r>
            <a:r>
              <a:rPr lang="en-US" altLang="zh-CN" sz="2800" b="1" dirty="0">
                <a:solidFill>
                  <a:schemeClr val="tx2"/>
                </a:solidFill>
              </a:rPr>
              <a:t> </a:t>
            </a:r>
            <a:r>
              <a:rPr lang="en-US" altLang="zh-CN" sz="2800" dirty="0">
                <a:solidFill>
                  <a:schemeClr val="tx2"/>
                </a:solidFill>
              </a:rPr>
              <a:t>x1</a:t>
            </a:r>
            <a:r>
              <a:rPr lang="en-US" altLang="zh-CN" sz="2800" b="1" dirty="0">
                <a:solidFill>
                  <a:schemeClr val="tx2"/>
                </a:solidFill>
              </a:rPr>
              <a:t>,</a:t>
            </a:r>
            <a:r>
              <a:rPr lang="en-US" altLang="zh-CN" sz="2800" dirty="0">
                <a:solidFill>
                  <a:schemeClr val="tx2"/>
                </a:solidFill>
              </a:rPr>
              <a:t> y1</a:t>
            </a:r>
            <a:r>
              <a:rPr lang="en-US" altLang="zh-CN" sz="2800" b="1" dirty="0">
                <a:solidFill>
                  <a:schemeClr val="tx2"/>
                </a:solidFill>
              </a:rPr>
              <a:t>,</a:t>
            </a:r>
            <a:r>
              <a:rPr lang="en-US" altLang="zh-CN" sz="2800" dirty="0">
                <a:solidFill>
                  <a:schemeClr val="tx2"/>
                </a:solidFill>
              </a:rPr>
              <a:t> h</a:t>
            </a:r>
            <a:r>
              <a:rPr lang="en-US" altLang="zh-CN" sz="2800" b="1" dirty="0">
                <a:solidFill>
                  <a:schemeClr val="tx2"/>
                </a:solidFill>
              </a:rPr>
              <a:t>,</a:t>
            </a:r>
            <a:r>
              <a:rPr lang="en-US" altLang="zh-CN" sz="2800" dirty="0">
                <a:solidFill>
                  <a:schemeClr val="tx2"/>
                </a:solidFill>
              </a:rPr>
              <a:t> w</a:t>
            </a:r>
            <a:r>
              <a:rPr lang="en-US" altLang="zh-CN" sz="2800" b="1" dirty="0">
                <a:solidFill>
                  <a:schemeClr val="tx2"/>
                </a:solidFill>
              </a:rPr>
              <a:t>;</a:t>
            </a:r>
            <a:endParaRPr lang="en-US" altLang="zh-CN" sz="2800" b="1" dirty="0">
              <a:solidFill>
                <a:schemeClr val="tx2"/>
              </a:solidFill>
            </a:endParaRPr>
          </a:p>
          <a:p>
            <a:pPr>
              <a:lnSpc>
                <a:spcPct val="95000"/>
              </a:lnSpc>
              <a:spcBef>
                <a:spcPct val="0"/>
              </a:spcBef>
              <a:buFontTx/>
              <a:buNone/>
            </a:pPr>
            <a:r>
              <a:rPr lang="zh-CN" altLang="en-US" sz="2800" b="1" dirty="0" smtClean="0">
                <a:solidFill>
                  <a:schemeClr val="tx2"/>
                </a:solidFill>
              </a:rPr>
              <a:t>  </a:t>
            </a:r>
            <a:r>
              <a:rPr lang="en-US" altLang="zh-CN" sz="2800" b="1" dirty="0" smtClean="0">
                <a:solidFill>
                  <a:schemeClr val="tx2"/>
                </a:solidFill>
              </a:rPr>
              <a:t>public</a:t>
            </a:r>
            <a:r>
              <a:rPr lang="en-US" altLang="zh-CN" sz="2800" b="1" dirty="0">
                <a:solidFill>
                  <a:schemeClr val="tx2"/>
                </a:solidFill>
              </a:rPr>
              <a:t>:</a:t>
            </a:r>
            <a:endParaRPr lang="en-US" altLang="zh-CN" sz="2800" b="1" dirty="0">
              <a:solidFill>
                <a:schemeClr val="tx2"/>
              </a:solidFill>
            </a:endParaRPr>
          </a:p>
          <a:p>
            <a:pPr>
              <a:lnSpc>
                <a:spcPct val="95000"/>
              </a:lnSpc>
              <a:spcBef>
                <a:spcPct val="0"/>
              </a:spcBef>
              <a:buFontTx/>
              <a:buNone/>
            </a:pPr>
            <a:r>
              <a:rPr lang="en-US" altLang="zh-CN" sz="2800" dirty="0">
                <a:solidFill>
                  <a:schemeClr val="tx2"/>
                </a:solidFill>
              </a:rPr>
              <a:t>    </a:t>
            </a:r>
            <a:r>
              <a:rPr lang="en-US" altLang="zh-CN" sz="2800" dirty="0" smtClean="0">
                <a:solidFill>
                  <a:schemeClr val="tx2"/>
                </a:solidFill>
              </a:rPr>
              <a:t>Rectangle</a:t>
            </a:r>
            <a:r>
              <a:rPr lang="en-US" altLang="zh-CN" sz="2800" b="1" dirty="0" smtClean="0">
                <a:solidFill>
                  <a:schemeClr val="tx2"/>
                </a:solidFill>
              </a:rPr>
              <a:t>( </a:t>
            </a:r>
            <a:r>
              <a:rPr lang="en-US" altLang="zh-CN" sz="2800" b="1" dirty="0">
                <a:solidFill>
                  <a:schemeClr val="tx2"/>
                </a:solidFill>
              </a:rPr>
              <a:t>);</a:t>
            </a:r>
            <a:endParaRPr lang="en-US" altLang="zh-CN" sz="2800" b="1" dirty="0">
              <a:solidFill>
                <a:schemeClr val="tx2"/>
              </a:solidFill>
            </a:endParaRPr>
          </a:p>
          <a:p>
            <a:pPr>
              <a:lnSpc>
                <a:spcPct val="95000"/>
              </a:lnSpc>
              <a:spcBef>
                <a:spcPct val="0"/>
              </a:spcBef>
              <a:buFontTx/>
              <a:buNone/>
            </a:pPr>
            <a:r>
              <a:rPr lang="en-US" altLang="zh-CN" sz="2800" dirty="0">
                <a:solidFill>
                  <a:schemeClr val="tx2"/>
                </a:solidFill>
              </a:rPr>
              <a:t>    </a:t>
            </a:r>
            <a:r>
              <a:rPr lang="en-US" altLang="zh-CN" sz="2800" b="1" dirty="0">
                <a:solidFill>
                  <a:schemeClr val="tx2"/>
                </a:solidFill>
              </a:rPr>
              <a:t>~</a:t>
            </a:r>
            <a:r>
              <a:rPr lang="en-US" altLang="zh-CN" sz="2800" dirty="0" smtClean="0">
                <a:solidFill>
                  <a:schemeClr val="tx2"/>
                </a:solidFill>
              </a:rPr>
              <a:t>Rectangle</a:t>
            </a:r>
            <a:r>
              <a:rPr lang="en-US" altLang="zh-CN" sz="2800" b="1" dirty="0" smtClean="0">
                <a:solidFill>
                  <a:schemeClr val="tx2"/>
                </a:solidFill>
              </a:rPr>
              <a:t>( </a:t>
            </a:r>
            <a:r>
              <a:rPr lang="en-US" altLang="zh-CN" sz="2800" b="1" dirty="0">
                <a:solidFill>
                  <a:schemeClr val="tx2"/>
                </a:solidFill>
              </a:rPr>
              <a:t>);</a:t>
            </a:r>
            <a:endParaRPr lang="en-US" altLang="zh-CN" sz="2800" b="1" dirty="0">
              <a:solidFill>
                <a:schemeClr val="tx2"/>
              </a:solidFill>
            </a:endParaRPr>
          </a:p>
          <a:p>
            <a:pPr>
              <a:lnSpc>
                <a:spcPct val="95000"/>
              </a:lnSpc>
              <a:spcBef>
                <a:spcPct val="0"/>
              </a:spcBef>
              <a:buFontTx/>
              <a:buNone/>
            </a:pPr>
            <a:r>
              <a:rPr lang="en-US" altLang="zh-CN" sz="2800" b="1" dirty="0">
                <a:solidFill>
                  <a:schemeClr val="tx2"/>
                </a:solidFill>
              </a:rPr>
              <a:t>    </a:t>
            </a:r>
            <a:r>
              <a:rPr lang="en-US" altLang="zh-CN" sz="2800" b="1" dirty="0" err="1">
                <a:solidFill>
                  <a:schemeClr val="tx2"/>
                </a:solidFill>
              </a:rPr>
              <a:t>int</a:t>
            </a:r>
            <a:r>
              <a:rPr lang="en-US" altLang="zh-CN" sz="2800" b="1" dirty="0">
                <a:solidFill>
                  <a:schemeClr val="tx2"/>
                </a:solidFill>
              </a:rPr>
              <a:t> </a:t>
            </a:r>
            <a:r>
              <a:rPr lang="en-US" altLang="zh-CN" sz="2800" dirty="0" err="1" smtClean="0">
                <a:solidFill>
                  <a:schemeClr val="tx2"/>
                </a:solidFill>
              </a:rPr>
              <a:t>GetX</a:t>
            </a:r>
            <a:r>
              <a:rPr lang="en-US" altLang="zh-CN" sz="2800" b="1" dirty="0" smtClean="0">
                <a:solidFill>
                  <a:schemeClr val="tx2"/>
                </a:solidFill>
              </a:rPr>
              <a:t>( </a:t>
            </a:r>
            <a:r>
              <a:rPr lang="en-US" altLang="zh-CN" sz="2800" b="1" dirty="0">
                <a:solidFill>
                  <a:schemeClr val="tx2"/>
                </a:solidFill>
              </a:rPr>
              <a:t>);</a:t>
            </a:r>
            <a:endParaRPr lang="en-US" altLang="zh-CN" sz="2800" b="1" dirty="0">
              <a:solidFill>
                <a:schemeClr val="tx2"/>
              </a:solidFill>
            </a:endParaRPr>
          </a:p>
          <a:p>
            <a:pPr>
              <a:lnSpc>
                <a:spcPct val="95000"/>
              </a:lnSpc>
              <a:spcBef>
                <a:spcPct val="0"/>
              </a:spcBef>
              <a:buFontTx/>
              <a:buNone/>
            </a:pPr>
            <a:r>
              <a:rPr lang="en-US" altLang="zh-CN" sz="2800" b="1" dirty="0">
                <a:solidFill>
                  <a:schemeClr val="tx2"/>
                </a:solidFill>
              </a:rPr>
              <a:t>    </a:t>
            </a:r>
            <a:r>
              <a:rPr lang="en-US" altLang="zh-CN" sz="2800" b="1" dirty="0" err="1">
                <a:solidFill>
                  <a:schemeClr val="tx2"/>
                </a:solidFill>
              </a:rPr>
              <a:t>int</a:t>
            </a:r>
            <a:r>
              <a:rPr lang="en-US" altLang="zh-CN" sz="2800" b="1" dirty="0">
                <a:solidFill>
                  <a:schemeClr val="tx2"/>
                </a:solidFill>
              </a:rPr>
              <a:t> </a:t>
            </a:r>
            <a:r>
              <a:rPr lang="en-US" altLang="zh-CN" sz="2800" dirty="0" err="1" smtClean="0">
                <a:solidFill>
                  <a:schemeClr val="tx2"/>
                </a:solidFill>
              </a:rPr>
              <a:t>GetY</a:t>
            </a:r>
            <a:r>
              <a:rPr lang="en-US" altLang="zh-CN" sz="2800" b="1" dirty="0" smtClean="0">
                <a:solidFill>
                  <a:schemeClr val="tx2"/>
                </a:solidFill>
              </a:rPr>
              <a:t>( </a:t>
            </a:r>
            <a:r>
              <a:rPr lang="en-US" altLang="zh-CN" sz="2800" b="1" dirty="0">
                <a:solidFill>
                  <a:schemeClr val="tx2"/>
                </a:solidFill>
              </a:rPr>
              <a:t>);</a:t>
            </a:r>
            <a:endParaRPr lang="en-US" altLang="zh-CN" sz="2800" b="1" dirty="0">
              <a:solidFill>
                <a:schemeClr val="tx2"/>
              </a:solidFill>
            </a:endParaRPr>
          </a:p>
          <a:p>
            <a:pPr>
              <a:lnSpc>
                <a:spcPct val="95000"/>
              </a:lnSpc>
              <a:spcBef>
                <a:spcPct val="0"/>
              </a:spcBef>
              <a:buFontTx/>
              <a:buNone/>
            </a:pPr>
            <a:r>
              <a:rPr lang="en-US" altLang="zh-CN" sz="2800" b="1" dirty="0">
                <a:solidFill>
                  <a:schemeClr val="tx2"/>
                </a:solidFill>
              </a:rPr>
              <a:t>    void</a:t>
            </a:r>
            <a:r>
              <a:rPr lang="en-US" altLang="zh-CN" sz="2800" dirty="0">
                <a:solidFill>
                  <a:schemeClr val="tx2"/>
                </a:solidFill>
              </a:rPr>
              <a:t> </a:t>
            </a:r>
            <a:r>
              <a:rPr lang="en-US" altLang="zh-CN" sz="2800" dirty="0" err="1" smtClean="0">
                <a:solidFill>
                  <a:schemeClr val="tx2"/>
                </a:solidFill>
              </a:rPr>
              <a:t>SetX</a:t>
            </a:r>
            <a:r>
              <a:rPr lang="en-US" altLang="zh-CN" sz="2800" b="1" dirty="0" smtClean="0">
                <a:solidFill>
                  <a:schemeClr val="tx2"/>
                </a:solidFill>
              </a:rPr>
              <a:t>(</a:t>
            </a:r>
            <a:r>
              <a:rPr lang="en-US" altLang="zh-CN" sz="2800" b="1" dirty="0" err="1" smtClean="0">
                <a:solidFill>
                  <a:schemeClr val="tx2"/>
                </a:solidFill>
              </a:rPr>
              <a:t>int</a:t>
            </a:r>
            <a:r>
              <a:rPr lang="en-US" altLang="zh-CN" sz="2800" dirty="0" smtClean="0">
                <a:solidFill>
                  <a:schemeClr val="tx2"/>
                </a:solidFill>
              </a:rPr>
              <a:t> </a:t>
            </a:r>
            <a:r>
              <a:rPr lang="en-US" altLang="zh-CN" sz="2800" dirty="0">
                <a:solidFill>
                  <a:schemeClr val="tx2"/>
                </a:solidFill>
              </a:rPr>
              <a:t>x</a:t>
            </a:r>
            <a:r>
              <a:rPr lang="en-US" altLang="zh-CN" sz="2800" b="1" dirty="0">
                <a:solidFill>
                  <a:schemeClr val="tx2"/>
                </a:solidFill>
              </a:rPr>
              <a:t>);</a:t>
            </a:r>
            <a:endParaRPr lang="en-US" altLang="zh-CN" sz="2800" b="1" dirty="0">
              <a:solidFill>
                <a:schemeClr val="tx2"/>
              </a:solidFill>
            </a:endParaRPr>
          </a:p>
          <a:p>
            <a:pPr>
              <a:lnSpc>
                <a:spcPct val="95000"/>
              </a:lnSpc>
              <a:spcBef>
                <a:spcPct val="0"/>
              </a:spcBef>
              <a:buFontTx/>
              <a:buNone/>
            </a:pPr>
            <a:r>
              <a:rPr lang="en-US" altLang="zh-CN" sz="2800" b="1" dirty="0">
                <a:solidFill>
                  <a:schemeClr val="tx2"/>
                </a:solidFill>
              </a:rPr>
              <a:t>    void</a:t>
            </a:r>
            <a:r>
              <a:rPr lang="en-US" altLang="zh-CN" sz="2800" dirty="0">
                <a:solidFill>
                  <a:schemeClr val="tx2"/>
                </a:solidFill>
              </a:rPr>
              <a:t> </a:t>
            </a:r>
            <a:r>
              <a:rPr lang="en-US" altLang="zh-CN" sz="2800" dirty="0" err="1" smtClean="0">
                <a:solidFill>
                  <a:schemeClr val="tx2"/>
                </a:solidFill>
              </a:rPr>
              <a:t>SetY</a:t>
            </a:r>
            <a:r>
              <a:rPr lang="en-US" altLang="zh-CN" sz="2800" b="1" dirty="0" smtClean="0">
                <a:solidFill>
                  <a:schemeClr val="tx2"/>
                </a:solidFill>
              </a:rPr>
              <a:t>(</a:t>
            </a:r>
            <a:r>
              <a:rPr lang="en-US" altLang="zh-CN" sz="2800" b="1" dirty="0" err="1" smtClean="0">
                <a:solidFill>
                  <a:schemeClr val="tx2"/>
                </a:solidFill>
              </a:rPr>
              <a:t>int</a:t>
            </a:r>
            <a:r>
              <a:rPr lang="en-US" altLang="zh-CN" sz="2800" dirty="0" smtClean="0">
                <a:solidFill>
                  <a:schemeClr val="tx2"/>
                </a:solidFill>
              </a:rPr>
              <a:t> </a:t>
            </a:r>
            <a:r>
              <a:rPr lang="en-US" altLang="zh-CN" sz="2800" dirty="0">
                <a:solidFill>
                  <a:schemeClr val="tx2"/>
                </a:solidFill>
              </a:rPr>
              <a:t>y</a:t>
            </a:r>
            <a:r>
              <a:rPr lang="en-US" altLang="zh-CN" sz="2800" b="1" dirty="0">
                <a:solidFill>
                  <a:schemeClr val="tx2"/>
                </a:solidFill>
              </a:rPr>
              <a:t>);</a:t>
            </a:r>
            <a:endParaRPr lang="en-US" altLang="zh-CN" sz="2800" b="1" dirty="0">
              <a:solidFill>
                <a:schemeClr val="tx2"/>
              </a:solidFill>
            </a:endParaRPr>
          </a:p>
          <a:p>
            <a:pPr>
              <a:lnSpc>
                <a:spcPct val="95000"/>
              </a:lnSpc>
              <a:spcBef>
                <a:spcPct val="0"/>
              </a:spcBef>
              <a:buFontTx/>
              <a:buNone/>
            </a:pPr>
            <a:r>
              <a:rPr lang="en-US" altLang="zh-CN" sz="2800" b="1" dirty="0">
                <a:solidFill>
                  <a:schemeClr val="tx2"/>
                </a:solidFill>
              </a:rPr>
              <a:t>    </a:t>
            </a:r>
            <a:r>
              <a:rPr lang="en-US" altLang="zh-CN" sz="2800" b="1" dirty="0" err="1">
                <a:solidFill>
                  <a:schemeClr val="tx2"/>
                </a:solidFill>
              </a:rPr>
              <a:t>int</a:t>
            </a:r>
            <a:r>
              <a:rPr lang="en-US" altLang="zh-CN" sz="2800" b="1" dirty="0">
                <a:solidFill>
                  <a:schemeClr val="tx2"/>
                </a:solidFill>
              </a:rPr>
              <a:t> </a:t>
            </a:r>
            <a:r>
              <a:rPr lang="en-US" altLang="zh-CN" sz="2800" dirty="0" err="1" smtClean="0">
                <a:solidFill>
                  <a:schemeClr val="tx2"/>
                </a:solidFill>
              </a:rPr>
              <a:t>GetHeight</a:t>
            </a:r>
            <a:r>
              <a:rPr lang="en-US" altLang="zh-CN" sz="2800" b="1" dirty="0" smtClean="0">
                <a:solidFill>
                  <a:schemeClr val="tx2"/>
                </a:solidFill>
              </a:rPr>
              <a:t>( </a:t>
            </a:r>
            <a:r>
              <a:rPr lang="en-US" altLang="zh-CN" sz="2800" b="1" dirty="0">
                <a:solidFill>
                  <a:schemeClr val="tx2"/>
                </a:solidFill>
              </a:rPr>
              <a:t>);</a:t>
            </a:r>
            <a:endParaRPr lang="en-US" altLang="zh-CN" sz="2800" b="1" dirty="0">
              <a:solidFill>
                <a:schemeClr val="tx2"/>
              </a:solidFill>
            </a:endParaRPr>
          </a:p>
          <a:p>
            <a:pPr>
              <a:lnSpc>
                <a:spcPct val="95000"/>
              </a:lnSpc>
              <a:spcBef>
                <a:spcPct val="0"/>
              </a:spcBef>
              <a:buFontTx/>
              <a:buNone/>
            </a:pPr>
            <a:r>
              <a:rPr lang="en-US" altLang="zh-CN" sz="2800" b="1" dirty="0">
                <a:solidFill>
                  <a:schemeClr val="tx2"/>
                </a:solidFill>
              </a:rPr>
              <a:t>    </a:t>
            </a:r>
            <a:r>
              <a:rPr lang="en-US" altLang="zh-CN" sz="2800" b="1" dirty="0" err="1">
                <a:solidFill>
                  <a:schemeClr val="tx2"/>
                </a:solidFill>
              </a:rPr>
              <a:t>int</a:t>
            </a:r>
            <a:r>
              <a:rPr lang="en-US" altLang="zh-CN" sz="2800" dirty="0">
                <a:solidFill>
                  <a:schemeClr val="tx2"/>
                </a:solidFill>
              </a:rPr>
              <a:t> </a:t>
            </a:r>
            <a:r>
              <a:rPr lang="en-US" altLang="zh-CN" sz="2800" dirty="0" err="1" smtClean="0">
                <a:solidFill>
                  <a:schemeClr val="tx2"/>
                </a:solidFill>
              </a:rPr>
              <a:t>GetWidth</a:t>
            </a:r>
            <a:r>
              <a:rPr lang="en-US" altLang="zh-CN" sz="2800" b="1" dirty="0" smtClean="0">
                <a:solidFill>
                  <a:schemeClr val="tx2"/>
                </a:solidFill>
              </a:rPr>
              <a:t>( </a:t>
            </a:r>
            <a:r>
              <a:rPr lang="en-US" altLang="zh-CN" sz="2800" b="1" dirty="0">
                <a:solidFill>
                  <a:schemeClr val="tx2"/>
                </a:solidFill>
              </a:rPr>
              <a:t>);</a:t>
            </a:r>
            <a:endParaRPr lang="en-US" altLang="zh-CN" sz="2800" b="1" dirty="0">
              <a:solidFill>
                <a:schemeClr val="tx2"/>
              </a:solidFill>
            </a:endParaRPr>
          </a:p>
          <a:p>
            <a:pPr>
              <a:lnSpc>
                <a:spcPct val="95000"/>
              </a:lnSpc>
              <a:spcBef>
                <a:spcPct val="0"/>
              </a:spcBef>
              <a:buFontTx/>
              <a:buNone/>
            </a:pPr>
            <a:r>
              <a:rPr lang="en-US" altLang="zh-CN" sz="2800" b="1" dirty="0">
                <a:solidFill>
                  <a:schemeClr val="tx2"/>
                </a:solidFill>
              </a:rPr>
              <a:t>    …………</a:t>
            </a:r>
            <a:endParaRPr lang="en-US" altLang="zh-CN" sz="2800" b="1" dirty="0">
              <a:solidFill>
                <a:schemeClr val="tx2"/>
              </a:solidFill>
            </a:endParaRPr>
          </a:p>
          <a:p>
            <a:pPr>
              <a:lnSpc>
                <a:spcPct val="95000"/>
              </a:lnSpc>
              <a:spcBef>
                <a:spcPct val="0"/>
              </a:spcBef>
              <a:buFontTx/>
              <a:buNone/>
            </a:pPr>
            <a:r>
              <a:rPr lang="en-US" altLang="zh-CN" sz="2800" b="1" dirty="0" smtClean="0">
                <a:solidFill>
                  <a:schemeClr val="tx2"/>
                </a:solidFill>
              </a:rPr>
              <a:t>};</a:t>
            </a:r>
            <a:endParaRPr lang="en-US" altLang="zh-CN" sz="2800" b="1" dirty="0">
              <a:solidFill>
                <a:schemeClr val="tx2"/>
              </a:solidFill>
            </a:endParaRPr>
          </a:p>
        </p:txBody>
      </p:sp>
      <p:sp>
        <p:nvSpPr>
          <p:cNvPr id="3" name="灯片编号占位符 2"/>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3794" name="Rectangle 1026"/>
          <p:cNvSpPr>
            <a:spLocks noGrp="1" noChangeArrowheads="1"/>
          </p:cNvSpPr>
          <p:nvPr>
            <p:ph type="body" idx="1"/>
          </p:nvPr>
        </p:nvSpPr>
        <p:spPr>
          <a:xfrm>
            <a:off x="755576" y="620688"/>
            <a:ext cx="7772400" cy="6096000"/>
          </a:xfrm>
        </p:spPr>
        <p:txBody>
          <a:bodyPr/>
          <a:lstStyle/>
          <a:p>
            <a:pPr>
              <a:lnSpc>
                <a:spcPct val="95000"/>
              </a:lnSpc>
              <a:spcBef>
                <a:spcPct val="0"/>
              </a:spcBef>
              <a:buFontTx/>
              <a:buNone/>
            </a:pPr>
            <a:r>
              <a:rPr lang="en-US" altLang="zh-CN" sz="2800" b="1" dirty="0" err="1">
                <a:solidFill>
                  <a:schemeClr val="tx2"/>
                </a:solidFill>
              </a:rPr>
              <a:t>struct</a:t>
            </a:r>
            <a:r>
              <a:rPr lang="en-US" altLang="zh-CN" sz="2800" dirty="0">
                <a:solidFill>
                  <a:schemeClr val="tx2"/>
                </a:solidFill>
              </a:rPr>
              <a:t> Rectangle</a:t>
            </a:r>
            <a:r>
              <a:rPr lang="en-US" altLang="zh-CN" sz="2800" b="1" dirty="0">
                <a:solidFill>
                  <a:schemeClr val="tx2"/>
                </a:solidFill>
              </a:rPr>
              <a:t> {</a:t>
            </a:r>
            <a:endParaRPr lang="en-US" altLang="zh-CN" sz="2800" b="1" dirty="0">
              <a:solidFill>
                <a:schemeClr val="tx2"/>
              </a:solidFill>
            </a:endParaRPr>
          </a:p>
          <a:p>
            <a:pPr>
              <a:lnSpc>
                <a:spcPct val="95000"/>
              </a:lnSpc>
              <a:spcBef>
                <a:spcPct val="0"/>
              </a:spcBef>
              <a:buFontTx/>
              <a:buNone/>
            </a:pPr>
            <a:r>
              <a:rPr lang="en-US" altLang="zh-CN" sz="2800" dirty="0">
                <a:solidFill>
                  <a:schemeClr val="tx2"/>
                </a:solidFill>
              </a:rPr>
              <a:t>    </a:t>
            </a:r>
            <a:r>
              <a:rPr lang="en-US" altLang="zh-CN" sz="2800" dirty="0" smtClean="0">
                <a:solidFill>
                  <a:schemeClr val="tx2"/>
                </a:solidFill>
              </a:rPr>
              <a:t>Rectangle</a:t>
            </a:r>
            <a:r>
              <a:rPr lang="en-US" altLang="zh-CN" sz="2800" b="1" dirty="0" smtClean="0">
                <a:solidFill>
                  <a:schemeClr val="tx2"/>
                </a:solidFill>
              </a:rPr>
              <a:t>( </a:t>
            </a:r>
            <a:r>
              <a:rPr lang="en-US" altLang="zh-CN" sz="2800" b="1" dirty="0">
                <a:solidFill>
                  <a:schemeClr val="tx2"/>
                </a:solidFill>
              </a:rPr>
              <a:t>);</a:t>
            </a:r>
            <a:endParaRPr lang="en-US" altLang="zh-CN" sz="2800" b="1" dirty="0">
              <a:solidFill>
                <a:schemeClr val="tx2"/>
              </a:solidFill>
            </a:endParaRPr>
          </a:p>
          <a:p>
            <a:pPr>
              <a:lnSpc>
                <a:spcPct val="95000"/>
              </a:lnSpc>
              <a:spcBef>
                <a:spcPct val="0"/>
              </a:spcBef>
              <a:buFontTx/>
              <a:buNone/>
            </a:pPr>
            <a:r>
              <a:rPr lang="en-US" altLang="zh-CN" sz="2800" dirty="0">
                <a:solidFill>
                  <a:schemeClr val="tx2"/>
                </a:solidFill>
              </a:rPr>
              <a:t>    ~</a:t>
            </a:r>
            <a:r>
              <a:rPr lang="en-US" altLang="zh-CN" sz="2800" dirty="0" smtClean="0">
                <a:solidFill>
                  <a:schemeClr val="tx2"/>
                </a:solidFill>
              </a:rPr>
              <a:t>Rectangle</a:t>
            </a:r>
            <a:r>
              <a:rPr lang="en-US" altLang="zh-CN" sz="2800" b="1" dirty="0" smtClean="0">
                <a:solidFill>
                  <a:schemeClr val="tx2"/>
                </a:solidFill>
              </a:rPr>
              <a:t>( </a:t>
            </a:r>
            <a:r>
              <a:rPr lang="en-US" altLang="zh-CN" sz="2800" b="1" dirty="0">
                <a:solidFill>
                  <a:schemeClr val="tx2"/>
                </a:solidFill>
              </a:rPr>
              <a:t>);</a:t>
            </a:r>
            <a:endParaRPr lang="en-US" altLang="zh-CN" sz="2800" b="1" dirty="0">
              <a:solidFill>
                <a:schemeClr val="tx2"/>
              </a:solidFill>
            </a:endParaRPr>
          </a:p>
          <a:p>
            <a:pPr>
              <a:lnSpc>
                <a:spcPct val="95000"/>
              </a:lnSpc>
              <a:spcBef>
                <a:spcPct val="0"/>
              </a:spcBef>
              <a:buFontTx/>
              <a:buNone/>
            </a:pPr>
            <a:r>
              <a:rPr lang="en-US" altLang="zh-CN" sz="2800" b="1" dirty="0">
                <a:solidFill>
                  <a:schemeClr val="tx2"/>
                </a:solidFill>
              </a:rPr>
              <a:t>    </a:t>
            </a:r>
            <a:r>
              <a:rPr lang="en-US" altLang="zh-CN" sz="2800" b="1" dirty="0" err="1">
                <a:solidFill>
                  <a:schemeClr val="tx2"/>
                </a:solidFill>
              </a:rPr>
              <a:t>int</a:t>
            </a:r>
            <a:r>
              <a:rPr lang="en-US" altLang="zh-CN" sz="2800" b="1" dirty="0">
                <a:solidFill>
                  <a:schemeClr val="tx2"/>
                </a:solidFill>
              </a:rPr>
              <a:t> </a:t>
            </a:r>
            <a:r>
              <a:rPr lang="en-US" altLang="zh-CN" sz="2800" dirty="0" err="1" smtClean="0">
                <a:solidFill>
                  <a:schemeClr val="tx2"/>
                </a:solidFill>
              </a:rPr>
              <a:t>GetX</a:t>
            </a:r>
            <a:r>
              <a:rPr lang="en-US" altLang="zh-CN" sz="2800" b="1" dirty="0" smtClean="0">
                <a:solidFill>
                  <a:schemeClr val="tx2"/>
                </a:solidFill>
              </a:rPr>
              <a:t>( </a:t>
            </a:r>
            <a:r>
              <a:rPr lang="en-US" altLang="zh-CN" sz="2800" b="1" dirty="0">
                <a:solidFill>
                  <a:schemeClr val="tx2"/>
                </a:solidFill>
              </a:rPr>
              <a:t>);</a:t>
            </a:r>
            <a:endParaRPr lang="en-US" altLang="zh-CN" sz="2800" b="1" dirty="0">
              <a:solidFill>
                <a:schemeClr val="tx2"/>
              </a:solidFill>
            </a:endParaRPr>
          </a:p>
          <a:p>
            <a:pPr>
              <a:lnSpc>
                <a:spcPct val="95000"/>
              </a:lnSpc>
              <a:spcBef>
                <a:spcPct val="0"/>
              </a:spcBef>
              <a:buFontTx/>
              <a:buNone/>
            </a:pPr>
            <a:r>
              <a:rPr lang="en-US" altLang="zh-CN" sz="2800" b="1" dirty="0">
                <a:solidFill>
                  <a:schemeClr val="tx2"/>
                </a:solidFill>
              </a:rPr>
              <a:t>    </a:t>
            </a:r>
            <a:r>
              <a:rPr lang="en-US" altLang="zh-CN" sz="2800" b="1" dirty="0" err="1">
                <a:solidFill>
                  <a:schemeClr val="tx2"/>
                </a:solidFill>
              </a:rPr>
              <a:t>int</a:t>
            </a:r>
            <a:r>
              <a:rPr lang="en-US" altLang="zh-CN" sz="2800" b="1" dirty="0">
                <a:solidFill>
                  <a:schemeClr val="tx2"/>
                </a:solidFill>
              </a:rPr>
              <a:t> </a:t>
            </a:r>
            <a:r>
              <a:rPr lang="en-US" altLang="zh-CN" sz="2800" dirty="0" err="1" smtClean="0">
                <a:solidFill>
                  <a:schemeClr val="tx2"/>
                </a:solidFill>
              </a:rPr>
              <a:t>GetY</a:t>
            </a:r>
            <a:r>
              <a:rPr lang="en-US" altLang="zh-CN" sz="2800" b="1" dirty="0" smtClean="0">
                <a:solidFill>
                  <a:schemeClr val="tx2"/>
                </a:solidFill>
              </a:rPr>
              <a:t>( </a:t>
            </a:r>
            <a:r>
              <a:rPr lang="en-US" altLang="zh-CN" sz="2800" b="1" dirty="0">
                <a:solidFill>
                  <a:schemeClr val="tx2"/>
                </a:solidFill>
              </a:rPr>
              <a:t>);</a:t>
            </a:r>
            <a:endParaRPr lang="en-US" altLang="zh-CN" sz="2800" b="1" dirty="0">
              <a:solidFill>
                <a:schemeClr val="tx2"/>
              </a:solidFill>
            </a:endParaRPr>
          </a:p>
          <a:p>
            <a:pPr>
              <a:lnSpc>
                <a:spcPct val="95000"/>
              </a:lnSpc>
              <a:spcBef>
                <a:spcPct val="0"/>
              </a:spcBef>
              <a:buFontTx/>
              <a:buNone/>
            </a:pPr>
            <a:r>
              <a:rPr lang="en-US" altLang="zh-CN" sz="2800" b="1" dirty="0">
                <a:solidFill>
                  <a:schemeClr val="tx2"/>
                </a:solidFill>
              </a:rPr>
              <a:t>    void</a:t>
            </a:r>
            <a:r>
              <a:rPr lang="en-US" altLang="zh-CN" sz="2800" dirty="0">
                <a:solidFill>
                  <a:schemeClr val="tx2"/>
                </a:solidFill>
              </a:rPr>
              <a:t> </a:t>
            </a:r>
            <a:r>
              <a:rPr lang="en-US" altLang="zh-CN" sz="2800" dirty="0" err="1" smtClean="0">
                <a:solidFill>
                  <a:schemeClr val="tx2"/>
                </a:solidFill>
              </a:rPr>
              <a:t>SetX</a:t>
            </a:r>
            <a:r>
              <a:rPr lang="en-US" altLang="zh-CN" sz="2800" b="1" dirty="0" smtClean="0">
                <a:solidFill>
                  <a:schemeClr val="tx2"/>
                </a:solidFill>
              </a:rPr>
              <a:t>(</a:t>
            </a:r>
            <a:r>
              <a:rPr lang="en-US" altLang="zh-CN" sz="2800" b="1" dirty="0" err="1" smtClean="0">
                <a:solidFill>
                  <a:schemeClr val="tx2"/>
                </a:solidFill>
              </a:rPr>
              <a:t>int</a:t>
            </a:r>
            <a:r>
              <a:rPr lang="en-US" altLang="zh-CN" sz="2800" dirty="0" smtClean="0">
                <a:solidFill>
                  <a:schemeClr val="tx2"/>
                </a:solidFill>
              </a:rPr>
              <a:t> </a:t>
            </a:r>
            <a:r>
              <a:rPr lang="en-US" altLang="zh-CN" sz="2800" dirty="0">
                <a:solidFill>
                  <a:schemeClr val="tx2"/>
                </a:solidFill>
              </a:rPr>
              <a:t>x</a:t>
            </a:r>
            <a:r>
              <a:rPr lang="en-US" altLang="zh-CN" sz="2800" b="1" dirty="0">
                <a:solidFill>
                  <a:schemeClr val="tx2"/>
                </a:solidFill>
              </a:rPr>
              <a:t>);</a:t>
            </a:r>
            <a:endParaRPr lang="en-US" altLang="zh-CN" sz="2800" b="1" dirty="0">
              <a:solidFill>
                <a:schemeClr val="tx2"/>
              </a:solidFill>
            </a:endParaRPr>
          </a:p>
          <a:p>
            <a:pPr>
              <a:lnSpc>
                <a:spcPct val="95000"/>
              </a:lnSpc>
              <a:spcBef>
                <a:spcPct val="0"/>
              </a:spcBef>
              <a:buFontTx/>
              <a:buNone/>
            </a:pPr>
            <a:r>
              <a:rPr lang="en-US" altLang="zh-CN" sz="2800" b="1" dirty="0">
                <a:solidFill>
                  <a:schemeClr val="tx2"/>
                </a:solidFill>
              </a:rPr>
              <a:t>    void</a:t>
            </a:r>
            <a:r>
              <a:rPr lang="en-US" altLang="zh-CN" sz="2800" dirty="0">
                <a:solidFill>
                  <a:schemeClr val="tx2"/>
                </a:solidFill>
              </a:rPr>
              <a:t> </a:t>
            </a:r>
            <a:r>
              <a:rPr lang="en-US" altLang="zh-CN" sz="2800" dirty="0" err="1" smtClean="0">
                <a:solidFill>
                  <a:schemeClr val="tx2"/>
                </a:solidFill>
              </a:rPr>
              <a:t>SetY</a:t>
            </a:r>
            <a:r>
              <a:rPr lang="en-US" altLang="zh-CN" sz="2800" b="1" dirty="0" smtClean="0">
                <a:solidFill>
                  <a:schemeClr val="tx2"/>
                </a:solidFill>
              </a:rPr>
              <a:t>(</a:t>
            </a:r>
            <a:r>
              <a:rPr lang="en-US" altLang="zh-CN" sz="2800" b="1" dirty="0" err="1" smtClean="0">
                <a:solidFill>
                  <a:schemeClr val="tx2"/>
                </a:solidFill>
              </a:rPr>
              <a:t>int</a:t>
            </a:r>
            <a:r>
              <a:rPr lang="en-US" altLang="zh-CN" sz="2800" dirty="0" smtClean="0">
                <a:solidFill>
                  <a:schemeClr val="tx2"/>
                </a:solidFill>
              </a:rPr>
              <a:t> </a:t>
            </a:r>
            <a:r>
              <a:rPr lang="en-US" altLang="zh-CN" sz="2800" dirty="0">
                <a:solidFill>
                  <a:schemeClr val="tx2"/>
                </a:solidFill>
              </a:rPr>
              <a:t>y</a:t>
            </a:r>
            <a:r>
              <a:rPr lang="en-US" altLang="zh-CN" sz="2800" b="1" dirty="0">
                <a:solidFill>
                  <a:schemeClr val="tx2"/>
                </a:solidFill>
              </a:rPr>
              <a:t>);</a:t>
            </a:r>
            <a:endParaRPr lang="en-US" altLang="zh-CN" sz="2800" b="1" dirty="0">
              <a:solidFill>
                <a:schemeClr val="tx2"/>
              </a:solidFill>
            </a:endParaRPr>
          </a:p>
          <a:p>
            <a:pPr>
              <a:lnSpc>
                <a:spcPct val="95000"/>
              </a:lnSpc>
              <a:spcBef>
                <a:spcPct val="0"/>
              </a:spcBef>
              <a:buFontTx/>
              <a:buNone/>
            </a:pPr>
            <a:r>
              <a:rPr lang="en-US" altLang="zh-CN" sz="2800" b="1" dirty="0">
                <a:solidFill>
                  <a:schemeClr val="tx2"/>
                </a:solidFill>
              </a:rPr>
              <a:t>    </a:t>
            </a:r>
            <a:r>
              <a:rPr lang="en-US" altLang="zh-CN" sz="2800" b="1" dirty="0" err="1">
                <a:solidFill>
                  <a:schemeClr val="tx2"/>
                </a:solidFill>
              </a:rPr>
              <a:t>int</a:t>
            </a:r>
            <a:r>
              <a:rPr lang="en-US" altLang="zh-CN" sz="2800" b="1" dirty="0">
                <a:solidFill>
                  <a:schemeClr val="tx2"/>
                </a:solidFill>
              </a:rPr>
              <a:t> </a:t>
            </a:r>
            <a:r>
              <a:rPr lang="en-US" altLang="zh-CN" sz="2800" dirty="0" err="1" smtClean="0">
                <a:solidFill>
                  <a:schemeClr val="tx2"/>
                </a:solidFill>
              </a:rPr>
              <a:t>GetHeight</a:t>
            </a:r>
            <a:r>
              <a:rPr lang="en-US" altLang="zh-CN" sz="2800" b="1" dirty="0" smtClean="0">
                <a:solidFill>
                  <a:schemeClr val="tx2"/>
                </a:solidFill>
              </a:rPr>
              <a:t>( );</a:t>
            </a:r>
            <a:endParaRPr lang="en-US" altLang="zh-CN" sz="2800" b="1" dirty="0">
              <a:solidFill>
                <a:schemeClr val="tx2"/>
              </a:solidFill>
            </a:endParaRPr>
          </a:p>
          <a:p>
            <a:pPr>
              <a:lnSpc>
                <a:spcPct val="95000"/>
              </a:lnSpc>
              <a:spcBef>
                <a:spcPct val="0"/>
              </a:spcBef>
              <a:buFontTx/>
              <a:buNone/>
            </a:pPr>
            <a:r>
              <a:rPr lang="en-US" altLang="zh-CN" sz="2800" b="1" dirty="0">
                <a:solidFill>
                  <a:schemeClr val="tx2"/>
                </a:solidFill>
              </a:rPr>
              <a:t>    </a:t>
            </a:r>
            <a:r>
              <a:rPr lang="en-US" altLang="zh-CN" sz="2800" b="1" dirty="0" err="1">
                <a:solidFill>
                  <a:schemeClr val="tx2"/>
                </a:solidFill>
              </a:rPr>
              <a:t>int</a:t>
            </a:r>
            <a:r>
              <a:rPr lang="en-US" altLang="zh-CN" sz="2800" dirty="0">
                <a:solidFill>
                  <a:schemeClr val="tx2"/>
                </a:solidFill>
              </a:rPr>
              <a:t> </a:t>
            </a:r>
            <a:r>
              <a:rPr lang="en-US" altLang="zh-CN" sz="2800" dirty="0" err="1" smtClean="0">
                <a:solidFill>
                  <a:schemeClr val="tx2"/>
                </a:solidFill>
              </a:rPr>
              <a:t>GetWidth</a:t>
            </a:r>
            <a:r>
              <a:rPr lang="en-US" altLang="zh-CN" sz="2800" b="1" dirty="0" smtClean="0">
                <a:solidFill>
                  <a:schemeClr val="tx2"/>
                </a:solidFill>
              </a:rPr>
              <a:t>( </a:t>
            </a:r>
            <a:r>
              <a:rPr lang="en-US" altLang="zh-CN" sz="2800" b="1" dirty="0">
                <a:solidFill>
                  <a:schemeClr val="tx2"/>
                </a:solidFill>
              </a:rPr>
              <a:t>);</a:t>
            </a:r>
            <a:endParaRPr lang="en-US" altLang="zh-CN" sz="2800" b="1" dirty="0">
              <a:solidFill>
                <a:schemeClr val="tx2"/>
              </a:solidFill>
            </a:endParaRPr>
          </a:p>
          <a:p>
            <a:pPr>
              <a:lnSpc>
                <a:spcPct val="95000"/>
              </a:lnSpc>
              <a:spcBef>
                <a:spcPct val="0"/>
              </a:spcBef>
              <a:buFontTx/>
              <a:buNone/>
            </a:pPr>
            <a:r>
              <a:rPr lang="en-US" altLang="zh-CN" sz="2800" b="1" dirty="0">
                <a:solidFill>
                  <a:schemeClr val="tx2"/>
                </a:solidFill>
              </a:rPr>
              <a:t>    …………</a:t>
            </a:r>
            <a:endParaRPr lang="en-US" altLang="zh-CN" sz="2800" b="1" dirty="0">
              <a:solidFill>
                <a:schemeClr val="tx2"/>
              </a:solidFill>
            </a:endParaRPr>
          </a:p>
          <a:p>
            <a:pPr>
              <a:lnSpc>
                <a:spcPct val="95000"/>
              </a:lnSpc>
              <a:spcBef>
                <a:spcPct val="0"/>
              </a:spcBef>
              <a:buFontTx/>
              <a:buNone/>
            </a:pPr>
            <a:r>
              <a:rPr lang="en-US" altLang="zh-CN" sz="2800" b="1" dirty="0" smtClean="0">
                <a:solidFill>
                  <a:schemeClr val="tx2"/>
                </a:solidFill>
              </a:rPr>
              <a:t>  private</a:t>
            </a:r>
            <a:r>
              <a:rPr lang="en-US" altLang="zh-CN" sz="2800" b="1" dirty="0">
                <a:solidFill>
                  <a:schemeClr val="tx2"/>
                </a:solidFill>
              </a:rPr>
              <a:t>:</a:t>
            </a:r>
            <a:endParaRPr lang="en-US" altLang="zh-CN" sz="2800" b="1" dirty="0">
              <a:solidFill>
                <a:schemeClr val="tx2"/>
              </a:solidFill>
            </a:endParaRPr>
          </a:p>
          <a:p>
            <a:pPr>
              <a:lnSpc>
                <a:spcPct val="95000"/>
              </a:lnSpc>
              <a:spcBef>
                <a:spcPct val="0"/>
              </a:spcBef>
              <a:buFontTx/>
              <a:buNone/>
            </a:pPr>
            <a:r>
              <a:rPr lang="en-US" altLang="zh-CN" sz="2800" b="1" dirty="0">
                <a:solidFill>
                  <a:schemeClr val="tx2"/>
                </a:solidFill>
              </a:rPr>
              <a:t>    </a:t>
            </a:r>
            <a:r>
              <a:rPr lang="en-US" altLang="zh-CN" sz="2800" b="1" dirty="0" err="1">
                <a:solidFill>
                  <a:schemeClr val="tx2"/>
                </a:solidFill>
              </a:rPr>
              <a:t>int</a:t>
            </a:r>
            <a:r>
              <a:rPr lang="en-US" altLang="zh-CN" sz="2800" b="1" dirty="0">
                <a:solidFill>
                  <a:schemeClr val="tx2"/>
                </a:solidFill>
              </a:rPr>
              <a:t> </a:t>
            </a:r>
            <a:r>
              <a:rPr lang="en-US" altLang="zh-CN" sz="2800" dirty="0">
                <a:solidFill>
                  <a:schemeClr val="tx2"/>
                </a:solidFill>
              </a:rPr>
              <a:t>x1</a:t>
            </a:r>
            <a:r>
              <a:rPr lang="en-US" altLang="zh-CN" sz="2800" b="1" dirty="0">
                <a:solidFill>
                  <a:schemeClr val="tx2"/>
                </a:solidFill>
              </a:rPr>
              <a:t>,</a:t>
            </a:r>
            <a:r>
              <a:rPr lang="en-US" altLang="zh-CN" sz="2800" dirty="0">
                <a:solidFill>
                  <a:schemeClr val="tx2"/>
                </a:solidFill>
              </a:rPr>
              <a:t> y1</a:t>
            </a:r>
            <a:r>
              <a:rPr lang="en-US" altLang="zh-CN" sz="2800" b="1" dirty="0">
                <a:solidFill>
                  <a:schemeClr val="tx2"/>
                </a:solidFill>
              </a:rPr>
              <a:t>,</a:t>
            </a:r>
            <a:r>
              <a:rPr lang="en-US" altLang="zh-CN" sz="2800" dirty="0">
                <a:solidFill>
                  <a:schemeClr val="tx2"/>
                </a:solidFill>
              </a:rPr>
              <a:t> h</a:t>
            </a:r>
            <a:r>
              <a:rPr lang="en-US" altLang="zh-CN" sz="2800" b="1" dirty="0">
                <a:solidFill>
                  <a:schemeClr val="tx2"/>
                </a:solidFill>
              </a:rPr>
              <a:t>,</a:t>
            </a:r>
            <a:r>
              <a:rPr lang="en-US" altLang="zh-CN" sz="2800" dirty="0">
                <a:solidFill>
                  <a:schemeClr val="tx2"/>
                </a:solidFill>
              </a:rPr>
              <a:t> w</a:t>
            </a:r>
            <a:r>
              <a:rPr lang="en-US" altLang="zh-CN" sz="2800" b="1" dirty="0">
                <a:solidFill>
                  <a:schemeClr val="tx2"/>
                </a:solidFill>
              </a:rPr>
              <a:t>;</a:t>
            </a:r>
            <a:endParaRPr lang="en-US" altLang="zh-CN" sz="2800" b="1" dirty="0">
              <a:solidFill>
                <a:schemeClr val="tx2"/>
              </a:solidFill>
            </a:endParaRPr>
          </a:p>
          <a:p>
            <a:pPr>
              <a:lnSpc>
                <a:spcPct val="95000"/>
              </a:lnSpc>
              <a:spcBef>
                <a:spcPct val="0"/>
              </a:spcBef>
              <a:buFontTx/>
              <a:buNone/>
            </a:pPr>
            <a:r>
              <a:rPr lang="en-US" altLang="zh-CN" sz="2800" b="1" dirty="0" smtClean="0">
                <a:solidFill>
                  <a:schemeClr val="tx2"/>
                </a:solidFill>
              </a:rPr>
              <a:t>};</a:t>
            </a:r>
            <a:endParaRPr lang="en-US" altLang="zh-CN" sz="2800" b="1" dirty="0">
              <a:solidFill>
                <a:schemeClr val="tx2"/>
              </a:solidFill>
            </a:endParaRPr>
          </a:p>
        </p:txBody>
      </p:sp>
      <p:sp>
        <p:nvSpPr>
          <p:cNvPr id="3" name="灯片编号占位符 2"/>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a:xfrm>
            <a:off x="683568" y="620688"/>
            <a:ext cx="7772400" cy="685800"/>
          </a:xfrm>
        </p:spPr>
        <p:txBody>
          <a:bodyPr/>
          <a:lstStyle/>
          <a:p>
            <a:r>
              <a:rPr lang="zh-CN" altLang="en-US" sz="4000" b="1" dirty="0">
                <a:effectLst>
                  <a:outerShdw blurRad="38100" dist="38100" dir="2700000" algn="tl">
                    <a:srgbClr val="000000">
                      <a:alpha val="43137"/>
                    </a:srgbClr>
                  </a:outerShdw>
                </a:effectLst>
                <a:ea typeface="楷体_GB2312" pitchFamily="49" charset="-122"/>
              </a:rPr>
              <a:t>联合</a:t>
            </a:r>
            <a:r>
              <a:rPr lang="en-US" altLang="zh-CN" sz="4000" b="1" dirty="0">
                <a:effectLst>
                  <a:outerShdw blurRad="38100" dist="38100" dir="2700000" algn="tl">
                    <a:srgbClr val="000000">
                      <a:alpha val="43137"/>
                    </a:srgbClr>
                  </a:outerShdw>
                </a:effectLst>
                <a:ea typeface="楷体_GB2312" pitchFamily="49" charset="-122"/>
              </a:rPr>
              <a:t>(Union)</a:t>
            </a:r>
            <a:r>
              <a:rPr lang="zh-CN" altLang="en-US" sz="4000" b="1" dirty="0">
                <a:effectLst>
                  <a:outerShdw blurRad="38100" dist="38100" dir="2700000" algn="tl">
                    <a:srgbClr val="000000">
                      <a:alpha val="43137"/>
                    </a:srgbClr>
                  </a:outerShdw>
                </a:effectLst>
                <a:ea typeface="楷体_GB2312" pitchFamily="49" charset="-122"/>
              </a:rPr>
              <a:t>与类</a:t>
            </a:r>
            <a:endParaRPr lang="zh-CN" altLang="en-US" dirty="0">
              <a:solidFill>
                <a:schemeClr val="tx1"/>
              </a:solidFill>
              <a:effectLst>
                <a:outerShdw blurRad="38100" dist="38100" dir="2700000" algn="tl">
                  <a:srgbClr val="000000">
                    <a:alpha val="43137"/>
                  </a:srgbClr>
                </a:outerShdw>
              </a:effectLst>
              <a:latin typeface="Arial" panose="020B0604020202020204" pitchFamily="34" charset="0"/>
              <a:ea typeface="黑体" panose="02010609060101010101" pitchFamily="2" charset="-122"/>
            </a:endParaRPr>
          </a:p>
        </p:txBody>
      </p:sp>
      <p:sp>
        <p:nvSpPr>
          <p:cNvPr id="671747" name="Rectangle 3"/>
          <p:cNvSpPr>
            <a:spLocks noGrp="1" noChangeArrowheads="1"/>
          </p:cNvSpPr>
          <p:nvPr>
            <p:ph type="body" idx="1"/>
          </p:nvPr>
        </p:nvSpPr>
        <p:spPr>
          <a:xfrm>
            <a:off x="467544" y="1484784"/>
            <a:ext cx="8458200" cy="4114800"/>
          </a:xfrm>
        </p:spPr>
        <p:txBody>
          <a:bodyPr/>
          <a:lstStyle/>
          <a:p>
            <a:pPr>
              <a:spcBef>
                <a:spcPct val="0"/>
              </a:spcBef>
              <a:buClr>
                <a:srgbClr val="FF6600"/>
              </a:buClr>
              <a:buSzPct val="50000"/>
              <a:buFont typeface="Wingdings" panose="05000000000000000000" pitchFamily="2" charset="2"/>
              <a:buChar char="n"/>
            </a:pPr>
            <a:r>
              <a:rPr lang="zh-CN" altLang="en-US" b="1" dirty="0">
                <a:ea typeface="仿宋_GB2312" pitchFamily="49" charset="-122"/>
              </a:rPr>
              <a:t>与结构</a:t>
            </a:r>
            <a:r>
              <a:rPr lang="zh-CN" altLang="en-US" b="1" dirty="0" smtClean="0">
                <a:ea typeface="仿宋_GB2312" pitchFamily="49" charset="-122"/>
              </a:rPr>
              <a:t>一样，用</a:t>
            </a:r>
            <a:r>
              <a:rPr lang="en-US" altLang="zh-CN" b="1" dirty="0">
                <a:solidFill>
                  <a:srgbClr val="009900"/>
                </a:solidFill>
                <a:ea typeface="仿宋_GB2312" pitchFamily="49" charset="-122"/>
              </a:rPr>
              <a:t>Union</a:t>
            </a:r>
            <a:r>
              <a:rPr lang="zh-CN" altLang="en-US" b="1" dirty="0">
                <a:ea typeface="仿宋_GB2312" pitchFamily="49" charset="-122"/>
              </a:rPr>
              <a:t>也可以定义类。</a:t>
            </a:r>
            <a:endParaRPr lang="zh-CN" altLang="en-US" b="1" dirty="0">
              <a:ea typeface="仿宋_GB2312" pitchFamily="49" charset="-122"/>
            </a:endParaRPr>
          </a:p>
          <a:p>
            <a:pPr>
              <a:spcBef>
                <a:spcPct val="0"/>
              </a:spcBef>
              <a:buClr>
                <a:srgbClr val="FF6600"/>
              </a:buClr>
              <a:buSzPct val="50000"/>
              <a:buFont typeface="Wingdings" panose="05000000000000000000" pitchFamily="2" charset="2"/>
              <a:buChar char="n"/>
            </a:pPr>
            <a:r>
              <a:rPr lang="zh-CN" altLang="en-US" b="1" dirty="0">
                <a:ea typeface="仿宋_GB2312" pitchFamily="49" charset="-122"/>
              </a:rPr>
              <a:t>在</a:t>
            </a:r>
            <a:r>
              <a:rPr lang="en-US" altLang="zh-CN" b="1" dirty="0">
                <a:ea typeface="仿宋_GB2312" pitchFamily="49" charset="-122"/>
              </a:rPr>
              <a:t>C++</a:t>
            </a:r>
            <a:r>
              <a:rPr lang="zh-CN" altLang="en-US" b="1" dirty="0" smtClean="0">
                <a:ea typeface="仿宋_GB2312" pitchFamily="49" charset="-122"/>
              </a:rPr>
              <a:t>中，</a:t>
            </a:r>
            <a:r>
              <a:rPr lang="en-US" altLang="zh-CN" b="1" dirty="0" smtClean="0">
                <a:solidFill>
                  <a:srgbClr val="009900"/>
                </a:solidFill>
                <a:ea typeface="仿宋_GB2312" pitchFamily="49" charset="-122"/>
              </a:rPr>
              <a:t>Union</a:t>
            </a:r>
            <a:r>
              <a:rPr lang="zh-CN" altLang="en-US" b="1" dirty="0">
                <a:ea typeface="仿宋_GB2312" pitchFamily="49" charset="-122"/>
              </a:rPr>
              <a:t>可包含</a:t>
            </a:r>
            <a:r>
              <a:rPr lang="zh-CN" altLang="en-US" b="1" dirty="0">
                <a:solidFill>
                  <a:srgbClr val="CC0000"/>
                </a:solidFill>
                <a:ea typeface="仿宋_GB2312" pitchFamily="49" charset="-122"/>
              </a:rPr>
              <a:t>函数</a:t>
            </a:r>
            <a:r>
              <a:rPr lang="zh-CN" altLang="en-US" b="1" dirty="0">
                <a:ea typeface="仿宋_GB2312" pitchFamily="49" charset="-122"/>
              </a:rPr>
              <a:t>和</a:t>
            </a:r>
            <a:r>
              <a:rPr lang="zh-CN" altLang="en-US" b="1" dirty="0" smtClean="0">
                <a:solidFill>
                  <a:srgbClr val="CC0000"/>
                </a:solidFill>
                <a:ea typeface="仿宋_GB2312" pitchFamily="49" charset="-122"/>
              </a:rPr>
              <a:t>变量</a:t>
            </a:r>
            <a:r>
              <a:rPr lang="zh-CN" altLang="en-US" b="1" dirty="0" smtClean="0">
                <a:ea typeface="仿宋_GB2312" pitchFamily="49" charset="-122"/>
              </a:rPr>
              <a:t>，还</a:t>
            </a:r>
            <a:r>
              <a:rPr lang="zh-CN" altLang="en-US" b="1" dirty="0">
                <a:ea typeface="仿宋_GB2312" pitchFamily="49" charset="-122"/>
              </a:rPr>
              <a:t>可包含</a:t>
            </a:r>
            <a:r>
              <a:rPr lang="zh-CN" altLang="en-US" b="1" dirty="0">
                <a:solidFill>
                  <a:srgbClr val="CC0000"/>
                </a:solidFill>
                <a:ea typeface="仿宋_GB2312" pitchFamily="49" charset="-122"/>
              </a:rPr>
              <a:t>构造函数</a:t>
            </a:r>
            <a:r>
              <a:rPr lang="zh-CN" altLang="en-US" b="1" dirty="0">
                <a:ea typeface="仿宋_GB2312" pitchFamily="49" charset="-122"/>
              </a:rPr>
              <a:t>和</a:t>
            </a:r>
            <a:r>
              <a:rPr lang="zh-CN" altLang="en-US" b="1" dirty="0">
                <a:solidFill>
                  <a:srgbClr val="CC0000"/>
                </a:solidFill>
                <a:ea typeface="仿宋_GB2312" pitchFamily="49" charset="-122"/>
              </a:rPr>
              <a:t>析构函数</a:t>
            </a:r>
            <a:r>
              <a:rPr lang="zh-CN" altLang="en-US" b="1" dirty="0">
                <a:ea typeface="仿宋_GB2312" pitchFamily="49" charset="-122"/>
              </a:rPr>
              <a:t>。</a:t>
            </a:r>
            <a:endParaRPr lang="zh-CN" altLang="en-US" b="1" dirty="0">
              <a:ea typeface="仿宋_GB2312" pitchFamily="49" charset="-122"/>
            </a:endParaRPr>
          </a:p>
          <a:p>
            <a:pPr>
              <a:spcBef>
                <a:spcPct val="0"/>
              </a:spcBef>
              <a:buClr>
                <a:srgbClr val="FF6600"/>
              </a:buClr>
              <a:buSzPct val="50000"/>
              <a:buFont typeface="Wingdings" panose="05000000000000000000" pitchFamily="2" charset="2"/>
              <a:buChar char="n"/>
            </a:pPr>
            <a:r>
              <a:rPr lang="en-US" altLang="zh-CN" b="1" dirty="0">
                <a:ea typeface="仿宋_GB2312" pitchFamily="49" charset="-122"/>
              </a:rPr>
              <a:t>C++</a:t>
            </a:r>
            <a:r>
              <a:rPr lang="zh-CN" altLang="en-US" b="1" dirty="0">
                <a:ea typeface="仿宋_GB2312" pitchFamily="49" charset="-122"/>
              </a:rPr>
              <a:t>的</a:t>
            </a:r>
            <a:r>
              <a:rPr lang="en-US" altLang="zh-CN" b="1" dirty="0">
                <a:solidFill>
                  <a:srgbClr val="009900"/>
                </a:solidFill>
                <a:ea typeface="仿宋_GB2312" pitchFamily="49" charset="-122"/>
              </a:rPr>
              <a:t>Union</a:t>
            </a:r>
            <a:r>
              <a:rPr lang="zh-CN" altLang="en-US" b="1" dirty="0">
                <a:ea typeface="仿宋_GB2312" pitchFamily="49" charset="-122"/>
              </a:rPr>
              <a:t>保留了所有</a:t>
            </a:r>
            <a:r>
              <a:rPr lang="en-US" altLang="zh-CN" b="1" dirty="0">
                <a:ea typeface="仿宋_GB2312" pitchFamily="49" charset="-122"/>
              </a:rPr>
              <a:t>C</a:t>
            </a:r>
            <a:r>
              <a:rPr lang="zh-CN" altLang="en-US" b="1" dirty="0">
                <a:ea typeface="仿宋_GB2312" pitchFamily="49" charset="-122"/>
              </a:rPr>
              <a:t>的</a:t>
            </a:r>
            <a:r>
              <a:rPr lang="zh-CN" altLang="en-US" b="1" dirty="0" smtClean="0">
                <a:ea typeface="仿宋_GB2312" pitchFamily="49" charset="-122"/>
              </a:rPr>
              <a:t>特性，主要</a:t>
            </a:r>
            <a:r>
              <a:rPr lang="zh-CN" altLang="en-US" b="1" dirty="0">
                <a:ea typeface="仿宋_GB2312" pitchFamily="49" charset="-122"/>
              </a:rPr>
              <a:t>是让所有的数据成员共享相同的存储地址。</a:t>
            </a:r>
            <a:endParaRPr lang="zh-CN" altLang="en-US" b="1" dirty="0">
              <a:ea typeface="仿宋_GB2312" pitchFamily="49" charset="-122"/>
            </a:endParaRPr>
          </a:p>
          <a:p>
            <a:pPr>
              <a:spcBef>
                <a:spcPct val="0"/>
              </a:spcBef>
              <a:buClr>
                <a:srgbClr val="FF6600"/>
              </a:buClr>
              <a:buSzPct val="50000"/>
              <a:buFont typeface="Wingdings" panose="05000000000000000000" pitchFamily="2" charset="2"/>
              <a:buChar char="n"/>
            </a:pPr>
            <a:r>
              <a:rPr lang="zh-CN" altLang="en-US" b="1" dirty="0">
                <a:ea typeface="仿宋_GB2312" pitchFamily="49" charset="-122"/>
              </a:rPr>
              <a:t>与</a:t>
            </a:r>
            <a:r>
              <a:rPr lang="en-US" altLang="zh-CN" b="1" dirty="0">
                <a:solidFill>
                  <a:srgbClr val="009900"/>
                </a:solidFill>
                <a:ea typeface="仿宋_GB2312" pitchFamily="49" charset="-122"/>
              </a:rPr>
              <a:t>class</a:t>
            </a:r>
            <a:r>
              <a:rPr lang="zh-CN" altLang="en-US" b="1" dirty="0">
                <a:ea typeface="仿宋_GB2312" pitchFamily="49" charset="-122"/>
              </a:rPr>
              <a:t>和</a:t>
            </a:r>
            <a:r>
              <a:rPr lang="en-US" altLang="zh-CN" b="1" dirty="0" err="1">
                <a:solidFill>
                  <a:srgbClr val="009900"/>
                </a:solidFill>
                <a:ea typeface="仿宋_GB2312" pitchFamily="49" charset="-122"/>
              </a:rPr>
              <a:t>struct</a:t>
            </a:r>
            <a:r>
              <a:rPr lang="zh-CN" altLang="en-US" b="1" dirty="0" smtClean="0">
                <a:ea typeface="仿宋_GB2312" pitchFamily="49" charset="-122"/>
              </a:rPr>
              <a:t>相比，</a:t>
            </a:r>
            <a:r>
              <a:rPr lang="en-US" altLang="zh-CN" b="1" dirty="0" smtClean="0">
                <a:solidFill>
                  <a:srgbClr val="009900"/>
                </a:solidFill>
                <a:ea typeface="仿宋_GB2312" pitchFamily="49" charset="-122"/>
              </a:rPr>
              <a:t>Union</a:t>
            </a:r>
            <a:r>
              <a:rPr lang="zh-CN" altLang="en-US" b="1" dirty="0">
                <a:ea typeface="仿宋_GB2312" pitchFamily="49" charset="-122"/>
              </a:rPr>
              <a:t>可节省存储。与结构</a:t>
            </a:r>
            <a:r>
              <a:rPr lang="zh-CN" altLang="en-US" b="1" dirty="0" smtClean="0">
                <a:ea typeface="仿宋_GB2312" pitchFamily="49" charset="-122"/>
              </a:rPr>
              <a:t>相似，</a:t>
            </a:r>
            <a:r>
              <a:rPr lang="en-US" altLang="zh-CN" b="1" dirty="0" smtClean="0">
                <a:solidFill>
                  <a:srgbClr val="009900"/>
                </a:solidFill>
                <a:ea typeface="仿宋_GB2312" pitchFamily="49" charset="-122"/>
              </a:rPr>
              <a:t>Union</a:t>
            </a:r>
            <a:r>
              <a:rPr lang="zh-CN" altLang="en-US" b="1" dirty="0">
                <a:ea typeface="仿宋_GB2312" pitchFamily="49" charset="-122"/>
              </a:rPr>
              <a:t>中默认存取级别是</a:t>
            </a:r>
            <a:r>
              <a:rPr lang="en-US" altLang="zh-CN" b="1" dirty="0">
                <a:solidFill>
                  <a:schemeClr val="tx2"/>
                </a:solidFill>
                <a:ea typeface="仿宋_GB2312" pitchFamily="49" charset="-122"/>
              </a:rPr>
              <a:t>public</a:t>
            </a:r>
            <a:r>
              <a:rPr lang="zh-CN" altLang="en-US" b="1" dirty="0">
                <a:ea typeface="仿宋_GB2312" pitchFamily="49" charset="-122"/>
              </a:rPr>
              <a:t>。</a:t>
            </a:r>
            <a:endParaRPr lang="zh-CN" altLang="en-US" b="1" dirty="0">
              <a:ea typeface="仿宋_GB2312" pitchFamily="49" charset="-122"/>
            </a:endParaRPr>
          </a:p>
          <a:p>
            <a:pPr>
              <a:spcBef>
                <a:spcPct val="0"/>
              </a:spcBef>
              <a:buClr>
                <a:srgbClr val="FF6600"/>
              </a:buClr>
              <a:buSzPct val="50000"/>
              <a:buFont typeface="Wingdings" panose="05000000000000000000" pitchFamily="2" charset="2"/>
              <a:buChar char="n"/>
            </a:pPr>
            <a:endParaRPr lang="en-US" altLang="zh-CN" b="1" dirty="0">
              <a:ea typeface="仿宋_GB2312" pitchFamily="49" charset="-122"/>
            </a:endParaRPr>
          </a:p>
        </p:txBody>
      </p:sp>
      <p:sp>
        <p:nvSpPr>
          <p:cNvPr id="5" name="灯片编号占位符 4"/>
          <p:cNvSpPr>
            <a:spLocks noGrp="1"/>
          </p:cNvSpPr>
          <p:nvPr>
            <p:ph type="sldNum" sz="quarter" idx="12"/>
          </p:nvPr>
        </p:nvSpPr>
        <p:spPr>
          <a:xfrm>
            <a:off x="7020272" y="6400800"/>
            <a:ext cx="1905000" cy="457200"/>
          </a:xfrm>
        </p:spPr>
        <p:txBody>
          <a:bodyPr/>
          <a:lstStyle/>
          <a:p>
            <a:fld id="{F1A0F906-64C0-4102-B7A4-08B0735D9B13}" type="slidenum">
              <a:rPr lang="en-US" altLang="zh-CN" smtClean="0"/>
            </a:fld>
            <a:endParaRPr lang="en-US" altLang="zh-CN"/>
          </a:p>
        </p:txBody>
      </p:sp>
      <p:sp>
        <p:nvSpPr>
          <p:cNvPr id="6" name="AutoShape 5">
            <a:hlinkClick r:id="rId1" action="ppaction://hlinksldjump" highlightClick="1"/>
          </p:cNvPr>
          <p:cNvSpPr>
            <a:spLocks noChangeArrowheads="1"/>
          </p:cNvSpPr>
          <p:nvPr/>
        </p:nvSpPr>
        <p:spPr bwMode="auto">
          <a:xfrm>
            <a:off x="8534400" y="6324600"/>
            <a:ext cx="357188" cy="357188"/>
          </a:xfrm>
          <a:prstGeom prst="actionButtonHome">
            <a:avLst/>
          </a:prstGeom>
          <a:solidFill>
            <a:schemeClr val="accent1"/>
          </a:solidFill>
          <a:ln w="9525">
            <a:solidFill>
              <a:srgbClr val="008080"/>
            </a:solidFill>
            <a:miter lim="800000"/>
          </a:ln>
          <a:effectLst/>
        </p:spPr>
        <p:txBody>
          <a:bodyPr wrap="none" lIns="113731" tIns="56866" rIns="113731" bIns="56866" anchor="ctr"/>
          <a:lstStyle/>
          <a:p>
            <a:endParaRPr lang="zh-CN" altLang="en-US"/>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a:xfrm>
            <a:off x="1828800" y="457200"/>
            <a:ext cx="4953000" cy="685800"/>
          </a:xfrm>
        </p:spPr>
        <p:txBody>
          <a:bodyPr/>
          <a:lstStyle/>
          <a:p>
            <a:r>
              <a:rPr lang="zh-CN" altLang="en-US" sz="4000" b="1" u="sng">
                <a:solidFill>
                  <a:srgbClr val="CC0000"/>
                </a:solidFill>
                <a:effectLst>
                  <a:outerShdw blurRad="38100" dist="38100" dir="2700000" algn="tl">
                    <a:srgbClr val="C0C0C0"/>
                  </a:outerShdw>
                </a:effectLst>
                <a:ea typeface="楷体_GB2312" pitchFamily="49" charset="-122"/>
              </a:rPr>
              <a:t>模板 </a:t>
            </a:r>
            <a:r>
              <a:rPr lang="en-US" altLang="zh-CN" sz="4000" b="1" u="sng">
                <a:solidFill>
                  <a:srgbClr val="CC0000"/>
                </a:solidFill>
                <a:effectLst>
                  <a:outerShdw blurRad="38100" dist="38100" dir="2700000" algn="tl">
                    <a:srgbClr val="C0C0C0"/>
                  </a:outerShdw>
                </a:effectLst>
                <a:ea typeface="楷体_GB2312" pitchFamily="49" charset="-122"/>
              </a:rPr>
              <a:t>(template)</a:t>
            </a:r>
            <a:endParaRPr lang="en-US" altLang="zh-CN">
              <a:solidFill>
                <a:schemeClr val="tx1"/>
              </a:solidFill>
              <a:ea typeface="仿宋_GB2312" pitchFamily="49" charset="-122"/>
            </a:endParaRPr>
          </a:p>
        </p:txBody>
      </p:sp>
      <p:sp>
        <p:nvSpPr>
          <p:cNvPr id="675843" name="Text Box 3"/>
          <p:cNvSpPr txBox="1">
            <a:spLocks noChangeArrowheads="1"/>
          </p:cNvSpPr>
          <p:nvPr/>
        </p:nvSpPr>
        <p:spPr bwMode="auto">
          <a:xfrm>
            <a:off x="838200" y="1295400"/>
            <a:ext cx="7696200" cy="3408363"/>
          </a:xfrm>
          <a:prstGeom prst="rect">
            <a:avLst/>
          </a:prstGeom>
          <a:noFill/>
          <a:ln w="9525">
            <a:noFill/>
            <a:miter lim="800000"/>
          </a:ln>
          <a:effectLst/>
        </p:spPr>
        <p:txBody>
          <a:bodyPr lIns="112947" tIns="56473" rIns="112947" bIns="56473">
            <a:spAutoFit/>
          </a:bodyPr>
          <a:lstStyle/>
          <a:p>
            <a:pPr defTabSz="1128395">
              <a:lnSpc>
                <a:spcPct val="120000"/>
              </a:lnSpc>
            </a:pPr>
            <a:r>
              <a:rPr lang="zh-CN" altLang="en-US" sz="3600" b="1" u="sng" dirty="0">
                <a:solidFill>
                  <a:srgbClr val="0000FF"/>
                </a:solidFill>
                <a:effectLst>
                  <a:outerShdw blurRad="38100" dist="38100" dir="2700000" algn="tl">
                    <a:srgbClr val="C0C0C0"/>
                  </a:outerShdw>
                </a:effectLst>
                <a:latin typeface="仿宋_GB2312" pitchFamily="49" charset="-122"/>
                <a:ea typeface="仿宋_GB2312" pitchFamily="49" charset="-122"/>
              </a:rPr>
              <a:t>定义</a:t>
            </a:r>
            <a:r>
              <a:rPr lang="zh-CN" altLang="en-US" sz="3600" b="1" dirty="0">
                <a:effectLst>
                  <a:outerShdw blurRad="38100" dist="38100" dir="2700000" algn="tl">
                    <a:srgbClr val="C0C0C0"/>
                  </a:outerShdw>
                </a:effectLst>
                <a:latin typeface="仿宋_GB2312" pitchFamily="49" charset="-122"/>
                <a:ea typeface="仿宋_GB2312" pitchFamily="49" charset="-122"/>
              </a:rPr>
              <a:t> </a:t>
            </a:r>
            <a:endParaRPr lang="zh-CN" altLang="en-US" sz="3600" b="1" dirty="0">
              <a:effectLst>
                <a:outerShdw blurRad="38100" dist="38100" dir="2700000" algn="tl">
                  <a:srgbClr val="C0C0C0"/>
                </a:outerShdw>
              </a:effectLst>
              <a:latin typeface="仿宋_GB2312" pitchFamily="49" charset="-122"/>
              <a:ea typeface="仿宋_GB2312" pitchFamily="49" charset="-122"/>
            </a:endParaRPr>
          </a:p>
          <a:p>
            <a:pPr defTabSz="1128395">
              <a:lnSpc>
                <a:spcPct val="120000"/>
              </a:lnSpc>
            </a:pPr>
            <a:r>
              <a:rPr lang="zh-CN" altLang="en-US" sz="3600" b="1" dirty="0">
                <a:effectLst>
                  <a:outerShdw blurRad="38100" dist="38100" dir="2700000" algn="tl">
                    <a:srgbClr val="C0C0C0"/>
                  </a:outerShdw>
                </a:effectLst>
                <a:latin typeface="仿宋_GB2312" pitchFamily="49" charset="-122"/>
                <a:ea typeface="仿宋_GB2312" pitchFamily="49" charset="-122"/>
              </a:rPr>
              <a:t>  </a:t>
            </a:r>
            <a:r>
              <a:rPr lang="zh-CN" altLang="en-US" sz="3600" b="1" dirty="0" smtClean="0">
                <a:effectLst>
                  <a:outerShdw blurRad="38100" dist="38100" dir="2700000" algn="tl">
                    <a:srgbClr val="C0C0C0"/>
                  </a:outerShdw>
                </a:effectLst>
                <a:latin typeface="仿宋_GB2312" pitchFamily="49" charset="-122"/>
                <a:ea typeface="仿宋_GB2312" pitchFamily="49" charset="-122"/>
              </a:rPr>
              <a:t>  适合</a:t>
            </a:r>
            <a:r>
              <a:rPr lang="zh-CN" altLang="en-US" sz="3600" b="1" dirty="0">
                <a:solidFill>
                  <a:srgbClr val="FF0000"/>
                </a:solidFill>
                <a:effectLst>
                  <a:outerShdw blurRad="38100" dist="38100" dir="2700000" algn="tl">
                    <a:srgbClr val="C0C0C0"/>
                  </a:outerShdw>
                </a:effectLst>
                <a:latin typeface="仿宋_GB2312" pitchFamily="49" charset="-122"/>
                <a:ea typeface="仿宋_GB2312" pitchFamily="49" charset="-122"/>
              </a:rPr>
              <a:t>多种数据类型</a:t>
            </a:r>
            <a:r>
              <a:rPr lang="zh-CN" altLang="en-US" sz="3600" b="1" dirty="0">
                <a:effectLst>
                  <a:outerShdw blurRad="38100" dist="38100" dir="2700000" algn="tl">
                    <a:srgbClr val="C0C0C0"/>
                  </a:outerShdw>
                </a:effectLst>
                <a:latin typeface="仿宋_GB2312" pitchFamily="49" charset="-122"/>
                <a:ea typeface="仿宋_GB2312" pitchFamily="49" charset="-122"/>
              </a:rPr>
              <a:t>的</a:t>
            </a:r>
            <a:r>
              <a:rPr lang="zh-CN" altLang="en-US" sz="3600" b="1" dirty="0">
                <a:solidFill>
                  <a:srgbClr val="FF6600"/>
                </a:solidFill>
                <a:effectLst>
                  <a:outerShdw blurRad="38100" dist="38100" dir="2700000" algn="tl">
                    <a:srgbClr val="C0C0C0"/>
                  </a:outerShdw>
                </a:effectLst>
                <a:latin typeface="仿宋_GB2312" pitchFamily="49" charset="-122"/>
                <a:ea typeface="仿宋_GB2312" pitchFamily="49" charset="-122"/>
              </a:rPr>
              <a:t>类定义</a:t>
            </a:r>
            <a:r>
              <a:rPr lang="zh-CN" altLang="en-US" sz="3600" b="1" dirty="0">
                <a:effectLst>
                  <a:outerShdw blurRad="38100" dist="38100" dir="2700000" algn="tl">
                    <a:srgbClr val="C0C0C0"/>
                  </a:outerShdw>
                </a:effectLst>
                <a:latin typeface="仿宋_GB2312" pitchFamily="49" charset="-122"/>
                <a:ea typeface="仿宋_GB2312" pitchFamily="49" charset="-122"/>
              </a:rPr>
              <a:t>或</a:t>
            </a:r>
            <a:r>
              <a:rPr lang="zh-CN" altLang="en-US" sz="3600" b="1" dirty="0">
                <a:solidFill>
                  <a:srgbClr val="FF6600"/>
                </a:solidFill>
                <a:effectLst>
                  <a:outerShdw blurRad="38100" dist="38100" dir="2700000" algn="tl">
                    <a:srgbClr val="C0C0C0"/>
                  </a:outerShdw>
                </a:effectLst>
                <a:latin typeface="仿宋_GB2312" pitchFamily="49" charset="-122"/>
                <a:ea typeface="仿宋_GB2312" pitchFamily="49" charset="-122"/>
              </a:rPr>
              <a:t>算法</a:t>
            </a:r>
            <a:r>
              <a:rPr lang="zh-CN" altLang="en-US" sz="3600" b="1" dirty="0">
                <a:effectLst>
                  <a:outerShdw blurRad="38100" dist="38100" dir="2700000" algn="tl">
                    <a:srgbClr val="C0C0C0"/>
                  </a:outerShdw>
                </a:effectLst>
                <a:latin typeface="仿宋_GB2312" pitchFamily="49" charset="-122"/>
                <a:ea typeface="仿宋_GB2312" pitchFamily="49" charset="-122"/>
              </a:rPr>
              <a:t>，在特定环境下通过简单地代换，变成</a:t>
            </a:r>
            <a:r>
              <a:rPr lang="zh-CN" altLang="en-US" sz="3600" b="1" dirty="0">
                <a:solidFill>
                  <a:srgbClr val="FF0000"/>
                </a:solidFill>
                <a:effectLst>
                  <a:outerShdw blurRad="38100" dist="38100" dir="2700000" algn="tl">
                    <a:srgbClr val="C0C0C0"/>
                  </a:outerShdw>
                </a:effectLst>
                <a:latin typeface="仿宋_GB2312" pitchFamily="49" charset="-122"/>
                <a:ea typeface="仿宋_GB2312" pitchFamily="49" charset="-122"/>
              </a:rPr>
              <a:t>针对具体某种数据类型</a:t>
            </a:r>
            <a:r>
              <a:rPr lang="zh-CN" altLang="en-US" sz="3600" b="1" dirty="0">
                <a:effectLst>
                  <a:outerShdw blurRad="38100" dist="38100" dir="2700000" algn="tl">
                    <a:srgbClr val="C0C0C0"/>
                  </a:outerShdw>
                </a:effectLst>
                <a:latin typeface="仿宋_GB2312" pitchFamily="49" charset="-122"/>
                <a:ea typeface="仿宋_GB2312" pitchFamily="49" charset="-122"/>
              </a:rPr>
              <a:t>的</a:t>
            </a:r>
            <a:r>
              <a:rPr lang="zh-CN" altLang="en-US" sz="3600" b="1" dirty="0">
                <a:solidFill>
                  <a:srgbClr val="FF6600"/>
                </a:solidFill>
                <a:effectLst>
                  <a:outerShdw blurRad="38100" dist="38100" dir="2700000" algn="tl">
                    <a:srgbClr val="C0C0C0"/>
                  </a:outerShdw>
                </a:effectLst>
                <a:latin typeface="仿宋_GB2312" pitchFamily="49" charset="-122"/>
                <a:ea typeface="仿宋_GB2312" pitchFamily="49" charset="-122"/>
              </a:rPr>
              <a:t>类定义</a:t>
            </a:r>
            <a:r>
              <a:rPr lang="zh-CN" altLang="en-US" sz="3600" b="1" dirty="0">
                <a:effectLst>
                  <a:outerShdw blurRad="38100" dist="38100" dir="2700000" algn="tl">
                    <a:srgbClr val="C0C0C0"/>
                  </a:outerShdw>
                </a:effectLst>
                <a:latin typeface="仿宋_GB2312" pitchFamily="49" charset="-122"/>
                <a:ea typeface="仿宋_GB2312" pitchFamily="49" charset="-122"/>
              </a:rPr>
              <a:t>或</a:t>
            </a:r>
            <a:r>
              <a:rPr lang="zh-CN" altLang="en-US" sz="3600" b="1" dirty="0">
                <a:solidFill>
                  <a:srgbClr val="FF6600"/>
                </a:solidFill>
                <a:effectLst>
                  <a:outerShdw blurRad="38100" dist="38100" dir="2700000" algn="tl">
                    <a:srgbClr val="C0C0C0"/>
                  </a:outerShdw>
                </a:effectLst>
                <a:latin typeface="仿宋_GB2312" pitchFamily="49" charset="-122"/>
                <a:ea typeface="仿宋_GB2312" pitchFamily="49" charset="-122"/>
              </a:rPr>
              <a:t>算法。</a:t>
            </a:r>
            <a:endParaRPr lang="zh-CN" altLang="en-US" sz="3600" b="1" dirty="0">
              <a:effectLst>
                <a:outerShdw blurRad="38100" dist="38100" dir="2700000" algn="tl">
                  <a:srgbClr val="C0C0C0"/>
                </a:outerShdw>
              </a:effectLst>
              <a:latin typeface="楷体_GB2312" pitchFamily="49" charset="-122"/>
              <a:ea typeface="楷体_GB2312" pitchFamily="49" charset="-122"/>
            </a:endParaRPr>
          </a:p>
        </p:txBody>
      </p:sp>
      <p:sp>
        <p:nvSpPr>
          <p:cNvPr id="4" name="灯片编号占位符 3"/>
          <p:cNvSpPr>
            <a:spLocks noGrp="1"/>
          </p:cNvSpPr>
          <p:nvPr>
            <p:ph type="sldNum" sz="quarter" idx="12"/>
          </p:nvPr>
        </p:nvSpPr>
        <p:spPr/>
        <p:txBody>
          <a:bodyPr/>
          <a:lstStyle/>
          <a:p>
            <a:fld id="{F1A0F906-64C0-4102-B7A4-08B0735D9B13}" type="slidenum">
              <a:rPr lang="en-US" altLang="zh-CN" smtClean="0"/>
            </a:fld>
            <a:endParaRPr lang="en-US" altLang="zh-CN"/>
          </a:p>
        </p:txBody>
      </p:sp>
    </p:spTree>
  </p:cSld>
  <p:clrMapOvr>
    <a:masterClrMapping/>
  </p:clrMapOvr>
  <p:transition>
    <p:split/>
  </p:transition>
</p:sld>
</file>

<file path=ppt/theme/theme1.xml><?xml version="1.0" encoding="utf-8"?>
<a:theme xmlns:a="http://schemas.openxmlformats.org/drawingml/2006/main" name="默认设计模板">
  <a:themeElements>
    <a:clrScheme name="">
      <a:dk1>
        <a:srgbClr val="000099"/>
      </a:dk1>
      <a:lt1>
        <a:srgbClr val="FFFFFF"/>
      </a:lt1>
      <a:dk2>
        <a:srgbClr val="990000"/>
      </a:dk2>
      <a:lt2>
        <a:srgbClr val="808080"/>
      </a:lt2>
      <a:accent1>
        <a:srgbClr val="00CC99"/>
      </a:accent1>
      <a:accent2>
        <a:srgbClr val="990000"/>
      </a:accent2>
      <a:accent3>
        <a:srgbClr val="FFFFFF"/>
      </a:accent3>
      <a:accent4>
        <a:srgbClr val="000082"/>
      </a:accent4>
      <a:accent5>
        <a:srgbClr val="AAE2CA"/>
      </a:accent5>
      <a:accent6>
        <a:srgbClr val="8A0000"/>
      </a:accent6>
      <a:hlink>
        <a:srgbClr val="990000"/>
      </a:hlink>
      <a:folHlink>
        <a:srgbClr val="00FF00"/>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22782</Words>
  <Application>WPS 演示</Application>
  <PresentationFormat>全屏显示(4:3)</PresentationFormat>
  <Paragraphs>1112</Paragraphs>
  <Slides>107</Slides>
  <Notes>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107</vt:i4>
      </vt:variant>
    </vt:vector>
  </HeadingPairs>
  <TitlesOfParts>
    <vt:vector size="125" baseType="lpstr">
      <vt:lpstr>Arial</vt:lpstr>
      <vt:lpstr>宋体</vt:lpstr>
      <vt:lpstr>Wingdings</vt:lpstr>
      <vt:lpstr>Times New Roman</vt:lpstr>
      <vt:lpstr>楷体_GB2312</vt:lpstr>
      <vt:lpstr>黑体</vt:lpstr>
      <vt:lpstr>隶书</vt:lpstr>
      <vt:lpstr>Arial</vt:lpstr>
      <vt:lpstr>仿宋_GB2312</vt:lpstr>
      <vt:lpstr>Symbol</vt:lpstr>
      <vt:lpstr>SansSerif</vt:lpstr>
      <vt:lpstr>新宋体</vt:lpstr>
      <vt:lpstr>微软雅黑</vt:lpstr>
      <vt:lpstr>Tahoma</vt:lpstr>
      <vt:lpstr>仿宋</vt:lpstr>
      <vt:lpstr>Segoe Print</vt:lpstr>
      <vt:lpstr>默认设计模板</vt:lpstr>
      <vt:lpstr>Word.Document.8</vt:lpstr>
      <vt:lpstr>复旦大学计算机系列教材           施伯乐（主编）  汪卫  孙未未  张玥杰  陈彤兵  何震瀛  编著</vt:lpstr>
      <vt:lpstr>PowerPoint 演示文稿</vt:lpstr>
      <vt:lpstr>C++语言概要</vt:lpstr>
      <vt:lpstr>PowerPoint 演示文稿</vt:lpstr>
      <vt:lpstr>PowerPoint 演示文稿</vt:lpstr>
      <vt:lpstr>注释</vt:lpstr>
      <vt:lpstr>#include 语句</vt:lpstr>
      <vt:lpstr>PowerPoint 演示文稿</vt:lpstr>
      <vt:lpstr>PowerPoint 演示文稿</vt:lpstr>
      <vt:lpstr>PowerPoint 演示文稿</vt:lpstr>
      <vt:lpstr>函数原型</vt:lpstr>
      <vt:lpstr>PowerPoint 演示文稿</vt:lpstr>
      <vt:lpstr>PowerPoint 演示文稿</vt:lpstr>
      <vt:lpstr>PowerPoint 演示文稿</vt:lpstr>
      <vt:lpstr>C++的函数特征</vt:lpstr>
      <vt:lpstr>PowerPoint 演示文稿</vt:lpstr>
      <vt:lpstr>PowerPoint 演示文稿</vt:lpstr>
      <vt:lpstr>PowerPoint 演示文稿</vt:lpstr>
      <vt:lpstr>C++的数据声明</vt:lpstr>
      <vt:lpstr>PowerPoint 演示文稿</vt:lpstr>
      <vt:lpstr>PowerPoint 演示文稿</vt:lpstr>
      <vt:lpstr>PowerPoint 演示文稿</vt:lpstr>
      <vt:lpstr>C++的作用域</vt:lpstr>
      <vt:lpstr>PowerPoint 演示文稿</vt:lpstr>
      <vt:lpstr>表达式与操作符</vt:lpstr>
      <vt:lpstr>PowerPoint 演示文稿</vt:lpstr>
      <vt:lpstr>PowerPoint 演示文稿</vt:lpstr>
      <vt:lpstr>PowerPoint 演示文稿</vt:lpstr>
      <vt:lpstr>自增，自减操作符</vt:lpstr>
      <vt:lpstr>PowerPoint 演示文稿</vt:lpstr>
      <vt:lpstr>条件操作符</vt:lpstr>
      <vt:lpstr>语句</vt:lpstr>
      <vt:lpstr>PowerPoint 演示文稿</vt:lpstr>
      <vt:lpstr>if 语句 (二分支选择型)</vt:lpstr>
      <vt:lpstr>PowerPoint 演示文稿</vt:lpstr>
      <vt:lpstr>PowerPoint 演示文稿</vt:lpstr>
      <vt:lpstr>PowerPoint 演示文稿</vt:lpstr>
      <vt:lpstr>Switch 语句 (多分支选择型) </vt:lpstr>
      <vt:lpstr>PowerPoint 演示文稿</vt:lpstr>
      <vt:lpstr>PowerPoint 演示文稿</vt:lpstr>
      <vt:lpstr>循环语句</vt:lpstr>
      <vt:lpstr>While 语句 (先判断循环)</vt:lpstr>
      <vt:lpstr>PowerPoint 演示文稿</vt:lpstr>
      <vt:lpstr>do 语句 (后判断循环)</vt:lpstr>
      <vt:lpstr>PowerPoint 演示文稿</vt:lpstr>
      <vt:lpstr>for 语句</vt:lpstr>
      <vt:lpstr>PowerPoint 演示文稿</vt:lpstr>
      <vt:lpstr>PowerPoint 演示文稿</vt:lpstr>
      <vt:lpstr>跳转语句</vt:lpstr>
      <vt:lpstr>continue语句</vt:lpstr>
      <vt:lpstr>PowerPoint 演示文稿</vt:lpstr>
      <vt:lpstr>PowerPoint 演示文稿</vt:lpstr>
      <vt:lpstr>PowerPoint 演示文稿</vt:lpstr>
      <vt:lpstr>C++的类</vt:lpstr>
      <vt:lpstr>PowerPoint 演示文稿</vt:lpstr>
      <vt:lpstr>PowerPoint 演示文稿</vt:lpstr>
      <vt:lpstr>   </vt:lpstr>
      <vt:lpstr>　　</vt:lpstr>
      <vt:lpstr>　　　　　</vt:lpstr>
      <vt:lpstr>C++中的对象</vt:lpstr>
      <vt:lpstr>构造函数</vt:lpstr>
      <vt:lpstr>PowerPoint 演示文稿</vt:lpstr>
      <vt:lpstr>析构函数</vt:lpstr>
      <vt:lpstr>C++的输入/输出</vt:lpstr>
      <vt:lpstr>键盘屏幕输入/输出</vt:lpstr>
      <vt:lpstr>PowerPoint 演示文稿</vt:lpstr>
      <vt:lpstr>PowerPoint 演示文稿</vt:lpstr>
      <vt:lpstr>文件输入/输出</vt:lpstr>
      <vt:lpstr>PowerPoint 演示文稿</vt:lpstr>
      <vt:lpstr>PowerPoint 演示文稿</vt:lpstr>
      <vt:lpstr>PowerPoint 演示文稿</vt:lpstr>
      <vt:lpstr>PowerPoint 演示文稿</vt:lpstr>
      <vt:lpstr>C++中的函数 </vt:lpstr>
      <vt:lpstr>PowerPoint 演示文稿</vt:lpstr>
      <vt:lpstr>PowerPoint 演示文稿</vt:lpstr>
      <vt:lpstr>PowerPoint 演示文稿</vt:lpstr>
      <vt:lpstr>C++中的参数传递</vt:lpstr>
      <vt:lpstr>PowerPoint 演示文稿</vt:lpstr>
      <vt:lpstr>PowerPoint 演示文稿</vt:lpstr>
      <vt:lpstr>PowerPoint 演示文稿</vt:lpstr>
      <vt:lpstr>PowerPoint 演示文稿</vt:lpstr>
      <vt:lpstr> 成员函数的返回值</vt:lpstr>
      <vt:lpstr>PowerPoint 演示文稿</vt:lpstr>
      <vt:lpstr>PowerPoint 演示文稿</vt:lpstr>
      <vt:lpstr>C++中的函数名重载</vt:lpstr>
      <vt:lpstr>C++的操作符重载 </vt:lpstr>
      <vt:lpstr> </vt:lpstr>
      <vt:lpstr> </vt:lpstr>
      <vt:lpstr>PowerPoint 演示文稿</vt:lpstr>
      <vt:lpstr>C++的动态存储分配</vt:lpstr>
      <vt:lpstr>PowerPoint 演示文稿</vt:lpstr>
      <vt:lpstr>PowerPoint 演示文稿</vt:lpstr>
      <vt:lpstr>友元(friend)函数</vt:lpstr>
      <vt:lpstr>内联(inline)函数</vt:lpstr>
      <vt:lpstr>结构(struct)与类</vt:lpstr>
      <vt:lpstr>PowerPoint 演示文稿</vt:lpstr>
      <vt:lpstr>PowerPoint 演示文稿</vt:lpstr>
      <vt:lpstr>联合(Union)与类</vt:lpstr>
      <vt:lpstr>模板 (template)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清华大学计算机系</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殷人昆</dc:creator>
  <cp:lastModifiedBy>chen</cp:lastModifiedBy>
  <cp:revision>137</cp:revision>
  <dcterms:created xsi:type="dcterms:W3CDTF">2001-03-24T02:27:00Z</dcterms:created>
  <dcterms:modified xsi:type="dcterms:W3CDTF">2017-02-08T07:49:08Z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2052-10.1.0.6205</vt:lpwstr>
  </property>
</Properties>
</file>