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wav" ContentType="audio/x-wav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90" r:id="rId3"/>
    <p:sldId id="504" r:id="rId5"/>
    <p:sldId id="505" r:id="rId6"/>
    <p:sldId id="554" r:id="rId7"/>
    <p:sldId id="506" r:id="rId8"/>
    <p:sldId id="507" r:id="rId9"/>
    <p:sldId id="508" r:id="rId10"/>
    <p:sldId id="509" r:id="rId11"/>
    <p:sldId id="510" r:id="rId12"/>
    <p:sldId id="503" r:id="rId13"/>
    <p:sldId id="496" r:id="rId14"/>
    <p:sldId id="391" r:id="rId15"/>
    <p:sldId id="392" r:id="rId16"/>
    <p:sldId id="393" r:id="rId17"/>
    <p:sldId id="394" r:id="rId18"/>
    <p:sldId id="395" r:id="rId19"/>
    <p:sldId id="473" r:id="rId20"/>
    <p:sldId id="396" r:id="rId21"/>
    <p:sldId id="397" r:id="rId22"/>
    <p:sldId id="464" r:id="rId23"/>
    <p:sldId id="474" r:id="rId24"/>
    <p:sldId id="475" r:id="rId25"/>
    <p:sldId id="476" r:id="rId26"/>
    <p:sldId id="477" r:id="rId27"/>
    <p:sldId id="478" r:id="rId28"/>
    <p:sldId id="479" r:id="rId29"/>
    <p:sldId id="480" r:id="rId30"/>
    <p:sldId id="529" r:id="rId31"/>
    <p:sldId id="530" r:id="rId32"/>
    <p:sldId id="544" r:id="rId33"/>
    <p:sldId id="398" r:id="rId34"/>
    <p:sldId id="481" r:id="rId35"/>
    <p:sldId id="399" r:id="rId36"/>
    <p:sldId id="400" r:id="rId37"/>
    <p:sldId id="401" r:id="rId38"/>
    <p:sldId id="402" r:id="rId39"/>
    <p:sldId id="528" r:id="rId40"/>
    <p:sldId id="467" r:id="rId41"/>
    <p:sldId id="468" r:id="rId42"/>
    <p:sldId id="404" r:id="rId43"/>
    <p:sldId id="469" r:id="rId44"/>
    <p:sldId id="493" r:id="rId45"/>
    <p:sldId id="531" r:id="rId46"/>
    <p:sldId id="532" r:id="rId47"/>
    <p:sldId id="533" r:id="rId48"/>
    <p:sldId id="534" r:id="rId49"/>
    <p:sldId id="535" r:id="rId50"/>
    <p:sldId id="536" r:id="rId51"/>
    <p:sldId id="537" r:id="rId52"/>
    <p:sldId id="538" r:id="rId53"/>
    <p:sldId id="539" r:id="rId54"/>
    <p:sldId id="411" r:id="rId55"/>
    <p:sldId id="494" r:id="rId56"/>
    <p:sldId id="412" r:id="rId57"/>
    <p:sldId id="514" r:id="rId58"/>
    <p:sldId id="515" r:id="rId59"/>
    <p:sldId id="513" r:id="rId60"/>
    <p:sldId id="413" r:id="rId61"/>
    <p:sldId id="423" r:id="rId62"/>
    <p:sldId id="424" r:id="rId63"/>
    <p:sldId id="425" r:id="rId64"/>
    <p:sldId id="426" r:id="rId65"/>
    <p:sldId id="427" r:id="rId66"/>
    <p:sldId id="526" r:id="rId67"/>
    <p:sldId id="527" r:id="rId68"/>
    <p:sldId id="516" r:id="rId69"/>
    <p:sldId id="517" r:id="rId70"/>
    <p:sldId id="518" r:id="rId71"/>
    <p:sldId id="519" r:id="rId72"/>
    <p:sldId id="547" r:id="rId73"/>
    <p:sldId id="548" r:id="rId74"/>
    <p:sldId id="525" r:id="rId75"/>
    <p:sldId id="433" r:id="rId76"/>
    <p:sldId id="434" r:id="rId77"/>
    <p:sldId id="546" r:id="rId78"/>
    <p:sldId id="435" r:id="rId79"/>
    <p:sldId id="471" r:id="rId80"/>
    <p:sldId id="436" r:id="rId81"/>
    <p:sldId id="437" r:id="rId82"/>
    <p:sldId id="438" r:id="rId83"/>
    <p:sldId id="439" r:id="rId84"/>
    <p:sldId id="440" r:id="rId85"/>
    <p:sldId id="540" r:id="rId86"/>
    <p:sldId id="541" r:id="rId87"/>
    <p:sldId id="542" r:id="rId88"/>
    <p:sldId id="543" r:id="rId89"/>
    <p:sldId id="549" r:id="rId90"/>
    <p:sldId id="498" r:id="rId91"/>
    <p:sldId id="441" r:id="rId92"/>
    <p:sldId id="490" r:id="rId93"/>
    <p:sldId id="520" r:id="rId94"/>
    <p:sldId id="521" r:id="rId95"/>
    <p:sldId id="522" r:id="rId96"/>
    <p:sldId id="491" r:id="rId97"/>
    <p:sldId id="482" r:id="rId98"/>
    <p:sldId id="545" r:id="rId99"/>
    <p:sldId id="442" r:id="rId100"/>
    <p:sldId id="444" r:id="rId101"/>
    <p:sldId id="524" r:id="rId102"/>
    <p:sldId id="523" r:id="rId103"/>
    <p:sldId id="445" r:id="rId104"/>
    <p:sldId id="472" r:id="rId105"/>
    <p:sldId id="502" r:id="rId106"/>
    <p:sldId id="550" r:id="rId107"/>
    <p:sldId id="552" r:id="rId108"/>
    <p:sldId id="553" r:id="rId109"/>
    <p:sldId id="497" r:id="rId110"/>
    <p:sldId id="511" r:id="rId111"/>
  </p:sldIdLst>
  <p:sldSz cx="9144000" cy="6858000" type="screen4x3"/>
  <p:notesSz cx="7099300" cy="10234295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隶书" panose="02010509060101010101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隶书" panose="02010509060101010101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隶书" panose="02010509060101010101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隶书" panose="02010509060101010101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隶书" panose="020105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3300"/>
    <a:srgbClr val="000099"/>
    <a:srgbClr val="990099"/>
    <a:srgbClr val="66FF33"/>
    <a:srgbClr val="0000FF"/>
    <a:srgbClr val="FF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75" autoAdjust="0"/>
    <p:restoredTop sz="94683" autoAdjust="0"/>
  </p:normalViewPr>
  <p:slideViewPr>
    <p:cSldViewPr>
      <p:cViewPr>
        <p:scale>
          <a:sx n="75" d="100"/>
          <a:sy n="75" d="100"/>
        </p:scale>
        <p:origin x="-78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4" Type="http://schemas.openxmlformats.org/officeDocument/2006/relationships/tableStyles" Target="tableStyles.xml"/><Relationship Id="rId113" Type="http://schemas.openxmlformats.org/officeDocument/2006/relationships/viewProps" Target="viewProps.xml"/><Relationship Id="rId112" Type="http://schemas.openxmlformats.org/officeDocument/2006/relationships/presProps" Target="presProps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spcBef>
                <a:spcPct val="0"/>
              </a:spcBef>
              <a:buClrTx/>
              <a:buSzTx/>
              <a:buFontTx/>
              <a:buNone/>
              <a:defRPr kumimoji="1" sz="1300" b="0" u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spcBef>
                <a:spcPct val="0"/>
              </a:spcBef>
              <a:buClrTx/>
              <a:buSzTx/>
              <a:buFontTx/>
              <a:buNone/>
              <a:defRPr kumimoji="1" sz="1300" b="0" u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3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73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spcBef>
                <a:spcPct val="0"/>
              </a:spcBef>
              <a:buClrTx/>
              <a:buSzTx/>
              <a:buFontTx/>
              <a:buNone/>
              <a:defRPr kumimoji="1" sz="1300" b="0" u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3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spcBef>
                <a:spcPct val="0"/>
              </a:spcBef>
              <a:buClrTx/>
              <a:buSzTx/>
              <a:buFontTx/>
              <a:buNone/>
              <a:defRPr kumimoji="1" sz="1300" b="0" u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560E6BD8-910F-4459-BEB3-45946A59629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3CEC082-0B98-4460-84C6-8E64DFC0D2C1}" type="slidenum">
              <a:rPr lang="en-US" altLang="zh-CN"/>
            </a:fld>
            <a:endParaRPr lang="en-US" altLang="zh-CN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072EBBB-770A-4787-AFD0-3E407BFE6B04}" type="slidenum">
              <a:rPr lang="en-US" altLang="zh-CN"/>
            </a:fld>
            <a:endParaRPr lang="en-US" altLang="zh-CN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8773136-EE99-4B33-9992-2A9018BDF727}" type="slidenum">
              <a:rPr lang="en-US" altLang="zh-CN"/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9704F18-91F8-4234-BD68-14BA96BEE86B}" type="slidenum">
              <a:rPr lang="en-US" altLang="zh-CN"/>
            </a:fld>
            <a:endParaRPr lang="en-US" altLang="zh-CN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5CEA894-99FC-46A9-A174-A97B15049183}" type="slidenum">
              <a:rPr lang="en-US" altLang="zh-CN"/>
            </a:fld>
            <a:endParaRPr lang="en-US" altLang="zh-CN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79C6976-1DB4-4DC6-83BA-CF3BE8893DE0}" type="slidenum">
              <a:rPr lang="en-US" altLang="zh-CN"/>
            </a:fld>
            <a:endParaRPr lang="en-US" altLang="zh-CN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957CFB1-BA6B-4FDB-AFF9-4CCCCA93770B}" type="slidenum">
              <a:rPr lang="en-US" altLang="zh-CN"/>
            </a:fld>
            <a:endParaRPr lang="en-US" altLang="zh-CN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F7E7961-98F8-4D3A-A169-2EE0C9E4E15A}" type="slidenum">
              <a:rPr lang="en-US" altLang="zh-CN"/>
            </a:fld>
            <a:endParaRPr lang="en-US" altLang="zh-CN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7984501-ADE7-427F-96AE-F5DA5AC687FF}" type="slidenum">
              <a:rPr lang="en-US" altLang="zh-CN"/>
            </a:fld>
            <a:endParaRPr lang="en-US" altLang="zh-CN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8E3EC1D-D624-4B11-B643-DC80EC1F9293}" type="slidenum">
              <a:rPr lang="en-US" altLang="zh-CN"/>
            </a:fld>
            <a:endParaRPr lang="en-US" altLang="zh-CN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D2AABD1-C3F2-4721-A6CF-48DFD3A3BDF0}" type="slidenum">
              <a:rPr lang="en-US" altLang="zh-CN"/>
            </a:fld>
            <a:endParaRPr lang="en-US" altLang="zh-CN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7C5E503-A12A-402B-81F8-B04A77C58946}" type="slidenum">
              <a:rPr lang="en-US" altLang="zh-CN"/>
            </a:fld>
            <a:endParaRPr lang="en-US" altLang="zh-CN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531E295-131F-44C6-B90C-1828FF27398E}" type="slidenum">
              <a:rPr lang="en-US" altLang="zh-CN"/>
            </a:fld>
            <a:endParaRPr lang="en-US" altLang="zh-CN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DEF828F-9FAD-4CB3-974B-87DA17F46676}" type="slidenum">
              <a:rPr lang="en-US" altLang="zh-CN"/>
            </a:fld>
            <a:endParaRPr lang="en-US" altLang="zh-CN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A1E17C8-9FD0-4A6C-9422-43ADE6C0CBC0}" type="slidenum">
              <a:rPr lang="en-US" altLang="zh-CN"/>
            </a:fld>
            <a:endParaRPr lang="en-US" altLang="zh-CN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91DC93E-42E5-4240-81B6-A9F761BF1551}" type="slidenum">
              <a:rPr lang="en-US" altLang="zh-CN"/>
            </a:fld>
            <a:endParaRPr lang="en-US" altLang="zh-CN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CE8C2F3-8BD2-43B1-B223-7A415641D196}" type="slidenum">
              <a:rPr lang="en-US" altLang="zh-CN"/>
            </a:fld>
            <a:endParaRPr lang="en-US" altLang="zh-CN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06C2B-FA14-4E10-80DE-A40824253A43}" type="slidenum">
              <a:rPr lang="en-US" altLang="zh-CN"/>
            </a:fld>
            <a:endParaRPr lang="en-US" altLang="zh-CN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2926B56-E001-424B-A3E1-4A5B0E4A8570}" type="slidenum">
              <a:rPr lang="en-US" altLang="zh-CN"/>
            </a:fld>
            <a:endParaRPr lang="en-US" altLang="zh-CN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912C5C5-815D-4B30-A85B-7F912BE803BB}" type="slidenum">
              <a:rPr lang="en-US" altLang="zh-CN"/>
            </a:fld>
            <a:endParaRPr lang="en-US" altLang="zh-CN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39FBE4D-4194-48A8-BE24-A598422F5476}" type="slidenum">
              <a:rPr lang="en-US" altLang="zh-CN"/>
            </a:fld>
            <a:endParaRPr lang="en-US" altLang="zh-CN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C2A819A-33A9-440E-96EE-1031199CEA3A}" type="slidenum">
              <a:rPr lang="en-US" altLang="zh-CN"/>
            </a:fld>
            <a:endParaRPr lang="en-US" altLang="zh-CN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3532151-651C-4AC9-A2F1-C738C3E6DF20}" type="slidenum">
              <a:rPr lang="en-US" altLang="zh-CN"/>
            </a:fld>
            <a:endParaRPr lang="en-US" altLang="zh-CN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8D16491-536F-42C7-AA31-2AF4E9A9C4A4}" type="slidenum">
              <a:rPr lang="en-US" altLang="zh-CN"/>
            </a:fld>
            <a:endParaRPr lang="en-US" altLang="zh-CN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AFCB44A-6EE2-461B-85CC-2313C38FBCA3}" type="slidenum">
              <a:rPr lang="en-US" altLang="zh-CN"/>
            </a:fld>
            <a:endParaRPr lang="en-US" altLang="zh-CN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1D08309-4D42-4E1C-BC82-0812968BB5DC}" type="slidenum">
              <a:rPr lang="en-US" altLang="zh-CN"/>
            </a:fld>
            <a:endParaRPr lang="en-US" altLang="zh-CN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0E5D69D-E424-4527-BD28-00D6664E31AD}" type="slidenum">
              <a:rPr lang="en-US" altLang="zh-CN"/>
            </a:fld>
            <a:endParaRPr lang="en-US" altLang="zh-CN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9BFEF76-6582-4CB2-8B43-B890FE014E5D}" type="slidenum">
              <a:rPr lang="en-US" altLang="zh-CN"/>
            </a:fld>
            <a:endParaRPr lang="en-US" altLang="zh-CN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E3F3E39-DA1E-467A-B9F1-C806A041DAAB}" type="slidenum">
              <a:rPr lang="en-US" altLang="zh-CN"/>
            </a:fld>
            <a:endParaRPr lang="en-US" altLang="zh-CN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F7493A5-8B1B-4325-B95A-69DF4659B83A}" type="slidenum">
              <a:rPr lang="en-US" altLang="zh-CN"/>
            </a:fld>
            <a:endParaRPr lang="en-US" altLang="zh-CN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793B8CA-ADB1-4D8B-A86D-DCB3B06EA29C}" type="slidenum">
              <a:rPr lang="en-US" altLang="zh-CN"/>
            </a:fld>
            <a:endParaRPr lang="en-US" altLang="zh-CN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FFA6B3E-3268-400B-AEED-69BF9BDA6DA2}" type="slidenum">
              <a:rPr lang="en-US" altLang="zh-CN"/>
            </a:fld>
            <a:endParaRPr lang="en-US" altLang="zh-CN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09912B0-523F-49CC-AF41-37D2F82FA533}" type="slidenum">
              <a:rPr lang="en-US" altLang="zh-CN"/>
            </a:fld>
            <a:endParaRPr lang="en-US" altLang="zh-CN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5E9967B-DBD9-4887-BA10-62F2ACA11D49}" type="slidenum">
              <a:rPr lang="en-US" altLang="zh-CN"/>
            </a:fld>
            <a:endParaRPr lang="en-US" altLang="zh-CN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7B90B94-7B8E-4FD7-AC80-A316591CDF58}" type="slidenum">
              <a:rPr lang="en-US" altLang="zh-CN"/>
            </a:fld>
            <a:endParaRPr lang="en-US" altLang="zh-CN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657290D-1FCC-4F67-A949-4513A4CEB3E8}" type="slidenum">
              <a:rPr lang="en-US" altLang="zh-CN"/>
            </a:fld>
            <a:endParaRPr lang="en-US" altLang="zh-CN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612DDE5-9CF7-44FC-AE6C-02D7051C3375}" type="slidenum">
              <a:rPr lang="en-US" altLang="zh-CN"/>
            </a:fld>
            <a:endParaRPr lang="en-US" altLang="zh-CN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73BB0E9-1801-460B-9007-57BE86D3DD77}" type="slidenum">
              <a:rPr lang="en-US" altLang="zh-CN"/>
            </a:fld>
            <a:endParaRPr lang="en-US" altLang="zh-CN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87C2F33-2571-45D4-B7F2-1CEA6BEFFFAA}" type="slidenum">
              <a:rPr lang="en-US" altLang="zh-CN"/>
            </a:fld>
            <a:endParaRPr lang="en-US" altLang="zh-CN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9E33E6A-140E-4FA4-9D49-B003487D5DB0}" type="slidenum">
              <a:rPr lang="en-US" altLang="zh-CN"/>
            </a:fld>
            <a:endParaRPr lang="en-US" altLang="zh-CN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9BA0194-139C-4D88-8362-96AFACDB5E9B}" type="slidenum">
              <a:rPr lang="en-US" altLang="zh-CN"/>
            </a:fld>
            <a:endParaRPr lang="en-US" altLang="zh-CN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1419A7A-AD08-4C7B-A31E-629970D29D2F}" type="slidenum">
              <a:rPr lang="en-US" altLang="zh-CN"/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F881560-AFAC-4822-B616-FEB203177C9B}" type="slidenum">
              <a:rPr lang="en-US" altLang="zh-CN"/>
            </a:fld>
            <a:endParaRPr lang="en-US" altLang="zh-CN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6D9782B-00B4-4B09-95D1-2446EE5FC12A}" type="slidenum">
              <a:rPr lang="en-US" altLang="zh-CN"/>
            </a:fld>
            <a:endParaRPr lang="en-US" altLang="zh-CN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4CD9313-528A-407B-A5E4-0A596EF75AE1}" type="slidenum">
              <a:rPr lang="en-US" altLang="zh-CN"/>
            </a:fld>
            <a:endParaRPr lang="en-US" altLang="zh-CN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BB06E5C-7053-47DB-B2D0-DB0B6C020EFD}" type="slidenum">
              <a:rPr lang="en-US" altLang="zh-CN"/>
            </a:fld>
            <a:endParaRPr lang="en-US" altLang="zh-CN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FE20487-62D8-4640-A0C6-D8C3F75C1041}" type="slidenum">
              <a:rPr lang="en-US" altLang="zh-CN"/>
            </a:fld>
            <a:endParaRPr lang="en-US" altLang="zh-CN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08951B1-4FDD-4BDF-B12B-89662B53A18E}" type="slidenum">
              <a:rPr lang="en-US" altLang="zh-CN"/>
            </a:fld>
            <a:endParaRPr lang="en-US" altLang="zh-CN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59158E4-DFAF-47BE-8FFA-72F862628B23}" type="slidenum">
              <a:rPr lang="en-US" altLang="zh-CN"/>
            </a:fld>
            <a:endParaRPr lang="en-US" altLang="zh-CN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2D5AB9D-BC8A-468B-A2A3-CFB920323EC5}" type="slidenum">
              <a:rPr lang="en-US" altLang="zh-CN"/>
            </a:fld>
            <a:endParaRPr lang="en-US" altLang="zh-CN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64EAE25-7752-4A7B-BC5F-0F76E75F728E}" type="slidenum">
              <a:rPr lang="en-US" altLang="zh-CN"/>
            </a:fld>
            <a:endParaRPr lang="en-US" altLang="zh-CN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7287AC7-270B-4988-9751-0A23DAFD1E83}" type="slidenum">
              <a:rPr lang="en-US" altLang="zh-CN"/>
            </a:fld>
            <a:endParaRPr lang="en-US" altLang="zh-CN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759D63C-5AA3-445D-A8A0-3E578810444D}" type="slidenum">
              <a:rPr lang="en-US" altLang="zh-CN"/>
            </a:fld>
            <a:endParaRPr lang="en-US" altLang="zh-CN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C1EBDE8-B68D-4E93-AC85-DBAB19F543B4}" type="slidenum">
              <a:rPr lang="en-US" altLang="zh-CN"/>
            </a:fld>
            <a:endParaRPr lang="en-US" altLang="zh-CN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0331BD3-5C93-41A5-9E22-FC988004F1AA}" type="slidenum">
              <a:rPr lang="en-US" altLang="zh-CN"/>
            </a:fld>
            <a:endParaRPr lang="en-US" altLang="zh-CN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65C92F2-6078-48A0-8BA6-93D1C797965C}" type="slidenum">
              <a:rPr lang="en-US" altLang="zh-CN"/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D06B0E8-B783-4325-B597-C2F779BBFC4B}" type="slidenum">
              <a:rPr lang="en-US" altLang="zh-CN"/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62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48163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4816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6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4816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4816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6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16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17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17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1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481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4817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4817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4817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27EFB9-00A4-4052-9D43-36D30F75E57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1F212-588E-4BD0-9FA1-9BDB53A25B1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spli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CC376D-0B00-406F-9E1F-6CEFBECA7B6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spli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 showMasterSp="0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93C313-8A0F-4F0D-AFD9-C92D7AC7B0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spli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 showMasterSp="0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454526C-E60F-4BDB-A305-C9DDEE9554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99C96-D00C-4622-8550-25A65874146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978E1-7256-4B01-95F2-C8CE3F3D83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C94F77-E475-4516-A4DE-6DC7C452FB2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9F857-452B-4F94-B8DE-285B34F808F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79DE4-F54F-478E-AD39-0D532D855EA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83BC9-C505-498E-A445-42B3E3C5981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CB26CF-986C-4D70-AF31-F51C9E68A50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36ACA-60A6-4925-9150-1DCBE60B39D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split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0" u="none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0" u="none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0" u="none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34714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0" u="none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34714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0" u="none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34714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0" u="none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34714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0" u="none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3471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4714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4714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400" b="0" u="none">
                <a:solidFill>
                  <a:schemeClr val="tx1"/>
                </a:solidFill>
                <a:effectLst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4714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 b="0" u="none">
                <a:solidFill>
                  <a:schemeClr val="tx1"/>
                </a:solidFill>
                <a:effectLst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471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 b="0" u="none">
                <a:solidFill>
                  <a:schemeClr val="tx1"/>
                </a:solidFill>
                <a:effectLst/>
                <a:ea typeface="+mn-ea"/>
              </a:defRPr>
            </a:lvl1pPr>
          </a:lstStyle>
          <a:p>
            <a:fld id="{3491CE69-0FFF-4433-899C-47CE7FC35F2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split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slide" Target="slide107.xml"/><Relationship Id="rId5" Type="http://schemas.openxmlformats.org/officeDocument/2006/relationships/slide" Target="slide59.xml"/><Relationship Id="rId4" Type="http://schemas.openxmlformats.org/officeDocument/2006/relationships/slide" Target="slide52.xml"/><Relationship Id="rId3" Type="http://schemas.openxmlformats.org/officeDocument/2006/relationships/slide" Target="slide37.xml"/><Relationship Id="rId2" Type="http://schemas.openxmlformats.org/officeDocument/2006/relationships/slide" Target="slide31.xml"/><Relationship Id="rId1" Type="http://schemas.openxmlformats.org/officeDocument/2006/relationships/slide" Target="slide1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6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0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wmf"/><Relationship Id="rId1" Type="http://schemas.openxmlformats.org/officeDocument/2006/relationships/oleObject" Target="../embeddings/Document1.doc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emf"/><Relationship Id="rId1" Type="http://schemas.openxmlformats.org/officeDocument/2006/relationships/oleObject" Target="../embeddings/Document2.doc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7.xml"/><Relationship Id="rId3" Type="http://schemas.openxmlformats.org/officeDocument/2006/relationships/slide" Target="slide10.xml"/><Relationship Id="rId2" Type="http://schemas.openxmlformats.org/officeDocument/2006/relationships/image" Target="../media/image4.emf"/><Relationship Id="rId1" Type="http://schemas.openxmlformats.org/officeDocument/2006/relationships/oleObject" Target="../embeddings/Document3.doc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0.xml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Relationship Id="rId3" Type="http://schemas.openxmlformats.org/officeDocument/2006/relationships/slide" Target="slide73.xml"/><Relationship Id="rId2" Type="http://schemas.openxmlformats.org/officeDocument/2006/relationships/slide" Target="slide61.xml"/><Relationship Id="rId1" Type="http://schemas.openxmlformats.org/officeDocument/2006/relationships/slide" Target="slide6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.xml"/><Relationship Id="rId2" Type="http://schemas.openxmlformats.org/officeDocument/2006/relationships/slide" Target="slide59.xml"/><Relationship Id="rId1" Type="http://schemas.openxmlformats.org/officeDocument/2006/relationships/hyperlink" Target="http://www.itisedu.com/phrase/200604231314205.html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Document4.doc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1" Type="http://schemas.openxmlformats.org/officeDocument/2006/relationships/oleObject" Target="../embeddings/Document5.doc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5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emf"/><Relationship Id="rId1" Type="http://schemas.openxmlformats.org/officeDocument/2006/relationships/oleObject" Target="../embeddings/Document6.doc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emf"/><Relationship Id="rId1" Type="http://schemas.openxmlformats.org/officeDocument/2006/relationships/oleObject" Target="../embeddings/Document7.doc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468313" y="1989138"/>
            <a:ext cx="8208962" cy="2133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3731" tIns="56866" rIns="113731" bIns="56866" anchor="b"/>
          <a:lstStyle/>
          <a:p>
            <a:pPr>
              <a:buClrTx/>
              <a:buSzTx/>
              <a:buFontTx/>
              <a:buNone/>
            </a:pPr>
            <a:r>
              <a:rPr lang="zh-CN" altLang="en-US" sz="8800" u="none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数据结构教程</a:t>
            </a:r>
            <a:br>
              <a:rPr lang="zh-CN" altLang="en-US" sz="8800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6600" i="1" u="none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  </a:t>
            </a:r>
            <a:r>
              <a:rPr lang="en-US" altLang="zh-CN" sz="6600" i="1" u="none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en-US" sz="6600" i="1" u="none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TRUCTURE</a:t>
            </a:r>
            <a:endParaRPr lang="en-US" altLang="zh-CN" sz="6600" u="none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971550" y="4292600"/>
            <a:ext cx="7696200" cy="99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3731" tIns="56866" rIns="113731" bIns="56866"/>
          <a:lstStyle/>
          <a:p>
            <a:pPr marL="342900" indent="-342900" algn="ctr"/>
            <a:r>
              <a:rPr lang="zh-CN" altLang="zh-CN" sz="4000" u="none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/>
                <a:ea typeface="楷体_GB2312" pitchFamily="49" charset="-122"/>
              </a:rPr>
              <a:t>——</a:t>
            </a:r>
            <a:r>
              <a:rPr lang="zh-CN" altLang="zh-CN" sz="4000" u="none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zh-CN" sz="4000" u="none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用面向对象方法与</a:t>
            </a:r>
            <a:r>
              <a:rPr lang="en-US" altLang="zh-CN" sz="4000" u="none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C++</a:t>
            </a:r>
            <a:r>
              <a:rPr lang="zh-CN" altLang="zh-CN" sz="4000" u="none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描述</a:t>
            </a:r>
            <a:endParaRPr lang="zh-CN" altLang="en-US" sz="40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68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8" grpId="0" autoUpdateAnimBg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2" name="WordArt 4"/>
          <p:cNvSpPr>
            <a:spLocks noChangeArrowheads="1" noChangeShapeType="1" noTextEdit="1"/>
          </p:cNvSpPr>
          <p:nvPr/>
        </p:nvSpPr>
        <p:spPr bwMode="auto">
          <a:xfrm>
            <a:off x="1295400" y="533400"/>
            <a:ext cx="6705600" cy="914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CC99FF"/>
                  </a:solidFill>
                  <a:rou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第一章 绪论</a:t>
            </a:r>
            <a:endParaRPr lang="zh-CN" altLang="en-US" sz="3600" kern="10">
              <a:ln w="9525">
                <a:solidFill>
                  <a:srgbClr val="CC99FF"/>
                </a:solidFill>
                <a:rou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75813" name="Rectangle 5"/>
          <p:cNvSpPr>
            <a:spLocks noChangeArrowheads="1"/>
          </p:cNvSpPr>
          <p:nvPr/>
        </p:nvSpPr>
        <p:spPr bwMode="auto">
          <a:xfrm>
            <a:off x="1447800" y="1752600"/>
            <a:ext cx="5284788" cy="4052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30000"/>
              </a:spcBef>
              <a:buClr>
                <a:srgbClr val="00CC00"/>
              </a:buClr>
              <a:buSzPct val="45000"/>
              <a:buFont typeface="Wingdings" panose="05000000000000000000" pitchFamily="2" charset="2"/>
              <a:buChar char="n"/>
            </a:pPr>
            <a:r>
              <a:rPr lang="zh-CN" altLang="en-US" sz="3600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hlinkClick r:id="rId1" action="ppaction://hlinksldjump"/>
              </a:rPr>
              <a:t>数据结构的概念</a:t>
            </a:r>
            <a:endParaRPr lang="zh-CN" altLang="en-US" sz="3600" u="none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>
              <a:spcBef>
                <a:spcPct val="30000"/>
              </a:spcBef>
              <a:buClr>
                <a:srgbClr val="00CC00"/>
              </a:buClr>
              <a:buSzPct val="45000"/>
              <a:buFont typeface="Wingdings" panose="05000000000000000000" pitchFamily="2" charset="2"/>
              <a:buChar char="n"/>
            </a:pPr>
            <a:r>
              <a:rPr lang="zh-CN" altLang="en-US" sz="3600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hlinkClick r:id="rId2" action="ppaction://hlinksldjump"/>
              </a:rPr>
              <a:t>数据结构的抽象形式</a:t>
            </a:r>
            <a:endParaRPr lang="zh-CN" altLang="en-US" sz="3600" u="none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>
              <a:spcBef>
                <a:spcPct val="30000"/>
              </a:spcBef>
              <a:buClr>
                <a:srgbClr val="00CC00"/>
              </a:buClr>
              <a:buSzPct val="45000"/>
              <a:buFont typeface="Wingdings" panose="05000000000000000000" pitchFamily="2" charset="2"/>
              <a:buChar char="n"/>
            </a:pPr>
            <a:r>
              <a:rPr lang="zh-CN" altLang="en-US" sz="3600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hlinkClick r:id="rId3" action="ppaction://hlinksldjump"/>
              </a:rPr>
              <a:t>作为</a:t>
            </a:r>
            <a:r>
              <a:rPr lang="en-US" altLang="zh-CN" sz="3600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hlinkClick r:id="rId3" action="ppaction://hlinksldjump"/>
              </a:rPr>
              <a:t>ADT</a:t>
            </a:r>
            <a:r>
              <a:rPr lang="zh-CN" altLang="en-US" sz="3600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hlinkClick r:id="rId3" action="ppaction://hlinksldjump"/>
              </a:rPr>
              <a:t>的</a:t>
            </a:r>
            <a:r>
              <a:rPr lang="en-US" altLang="zh-CN" sz="3600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hlinkClick r:id="rId3" action="ppaction://hlinksldjump"/>
              </a:rPr>
              <a:t>C++</a:t>
            </a:r>
            <a:r>
              <a:rPr lang="zh-CN" altLang="en-US" sz="3600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hlinkClick r:id="rId3" action="ppaction://hlinksldjump"/>
              </a:rPr>
              <a:t>类</a:t>
            </a:r>
            <a:endParaRPr lang="zh-CN" altLang="en-US" sz="3600" u="none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>
              <a:spcBef>
                <a:spcPct val="30000"/>
              </a:spcBef>
              <a:buClr>
                <a:srgbClr val="00CC00"/>
              </a:buClr>
              <a:buSzPct val="45000"/>
              <a:buFont typeface="Wingdings" panose="05000000000000000000" pitchFamily="2" charset="2"/>
              <a:buChar char="n"/>
            </a:pPr>
            <a:r>
              <a:rPr lang="zh-CN" altLang="en-US" sz="3600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hlinkClick r:id="rId4" action="ppaction://hlinksldjump"/>
              </a:rPr>
              <a:t>算法定义</a:t>
            </a:r>
            <a:endParaRPr lang="zh-CN" altLang="en-US" sz="3600" u="none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>
              <a:spcBef>
                <a:spcPct val="30000"/>
              </a:spcBef>
              <a:buClr>
                <a:srgbClr val="00CC00"/>
              </a:buClr>
              <a:buSzPct val="45000"/>
              <a:buFont typeface="Wingdings" panose="05000000000000000000" pitchFamily="2" charset="2"/>
              <a:buChar char="n"/>
            </a:pPr>
            <a:r>
              <a:rPr lang="zh-CN" altLang="en-US" sz="3600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hlinkClick r:id="rId5" action="ppaction://hlinksldjump"/>
              </a:rPr>
              <a:t>算法性能分析与度量</a:t>
            </a:r>
            <a:endParaRPr lang="zh-CN" altLang="en-US" sz="3600" u="none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>
              <a:spcBef>
                <a:spcPct val="30000"/>
              </a:spcBef>
              <a:buClr>
                <a:srgbClr val="00CC00"/>
              </a:buClr>
              <a:buSzPct val="45000"/>
              <a:buFont typeface="Wingdings" panose="05000000000000000000" pitchFamily="2" charset="2"/>
              <a:buChar char="n"/>
            </a:pPr>
            <a:r>
              <a:rPr lang="zh-CN" altLang="en-US" sz="3600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hlinkClick r:id="rId6" action="ppaction://hlinksldjump"/>
              </a:rPr>
              <a:t>本章小结</a:t>
            </a:r>
            <a:endParaRPr lang="zh-CN" altLang="en-US" sz="3600" u="none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609600" y="1268413"/>
            <a:ext cx="8534400" cy="438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template &lt;class Type&gt; void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dataList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&lt;Type&gt;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::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bubbleSort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//</a:t>
            </a:r>
            <a:r>
              <a:rPr kumimoji="1"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对表逐趟比较，</a:t>
            </a:r>
            <a:r>
              <a:rPr kumimoji="1" lang="en-US" altLang="zh-CN" sz="2800" u="none" dirty="0" err="1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</a:rPr>
              <a:t>ArraySize</a:t>
            </a:r>
            <a:r>
              <a:rPr kumimoji="1" lang="zh-CN" altLang="en-US" sz="2800" b="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是</a:t>
            </a:r>
            <a:r>
              <a:rPr kumimoji="1"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表当前长度</a:t>
            </a:r>
            <a:endParaRPr kumimoji="1" lang="zh-CN" altLang="en-US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exchange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en-US" altLang="zh-CN" sz="280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//</a:t>
            </a:r>
            <a:r>
              <a:rPr kumimoji="1" lang="zh-CN" altLang="en-US" sz="2800" b="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当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</a:rPr>
              <a:t>exchange</a:t>
            </a:r>
            <a:r>
              <a:rPr kumimoji="1" lang="zh-CN" altLang="en-US" sz="2800" b="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为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kumimoji="1" lang="zh-CN" altLang="en-US" sz="2800" b="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则</a:t>
            </a:r>
            <a:r>
              <a:rPr kumimoji="1"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停止排序</a:t>
            </a:r>
            <a:endParaRPr kumimoji="1" lang="zh-CN" altLang="en-US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ArraySize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&amp;&amp;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exchange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BubbleExchange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exchange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++;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}  </a:t>
            </a:r>
            <a:r>
              <a:rPr kumimoji="1" lang="en-US" altLang="zh-CN" sz="280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//</a:t>
            </a:r>
            <a:r>
              <a:rPr kumimoji="1"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一趟比较</a:t>
            </a:r>
            <a:endParaRPr kumimoji="1" lang="zh-CN" altLang="en-US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kumimoji="1" lang="en-US" altLang="zh-CN" sz="28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		</a:t>
            </a:r>
            <a:endParaRPr kumimoji="1" lang="en-US" altLang="zh-CN" sz="28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2"/>
          <p:cNvSpPr txBox="1">
            <a:spLocks noChangeArrowheads="1"/>
          </p:cNvSpPr>
          <p:nvPr/>
        </p:nvSpPr>
        <p:spPr bwMode="auto">
          <a:xfrm>
            <a:off x="533400" y="1412875"/>
            <a:ext cx="7494588" cy="3957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&lt;class Type&gt; void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dataList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&lt;Type&gt;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BubbleExchange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&amp;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exchange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exchange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kumimoji="1" lang="en-US" altLang="zh-CN" sz="280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假定元素未交换</a:t>
            </a:r>
            <a:endParaRPr kumimoji="1" lang="zh-CN" altLang="en-US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ArraySize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-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&gt;=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--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Element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-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]&gt;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Element[j]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	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Swap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</a:t>
            </a:r>
            <a:r>
              <a:rPr kumimoji="1" lang="en-US" altLang="zh-CN" sz="280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发生逆序，交换</a:t>
            </a:r>
            <a:endParaRPr kumimoji="1" lang="zh-CN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exchange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kumimoji="1" lang="en-US" altLang="zh-CN" sz="280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做“发生交换”标志</a:t>
            </a:r>
            <a:endParaRPr kumimoji="1" lang="zh-CN" altLang="en-US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kumimoji="1" lang="en-US" altLang="zh-CN" sz="28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827088" y="836613"/>
            <a:ext cx="5616575" cy="1089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u="none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渐进时间复杂度</a:t>
            </a:r>
            <a:endParaRPr kumimoji="1" lang="zh-CN" altLang="en-US" u="none" dirty="0">
              <a:solidFill>
                <a:srgbClr val="0000CC"/>
              </a:solidFill>
              <a:effectLst/>
              <a:latin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u="none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kumimoji="1" lang="en-US" altLang="zh-CN" u="none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rPr>
              <a:t>O(</a:t>
            </a:r>
            <a:r>
              <a:rPr kumimoji="1" lang="en-US" altLang="zh-CN" i="1" u="none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u="none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i="1" u="none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u="none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rPr>
              <a:t>)*</a:t>
            </a:r>
            <a:r>
              <a:rPr kumimoji="1" lang="en-US" altLang="zh-CN" i="1" u="none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u="none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i="1" u="none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u="none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rPr>
              <a:t>))=</a:t>
            </a:r>
            <a:r>
              <a:rPr kumimoji="1" lang="en-US" altLang="zh-CN" u="none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O(</a:t>
            </a:r>
            <a:r>
              <a:rPr kumimoji="1" lang="en-US" altLang="zh-CN" i="1" u="none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u="none" baseline="30000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u="none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kumimoji="1" lang="en-US" altLang="zh-CN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2931" name="Object 3"/>
          <p:cNvGraphicFramePr>
            <a:graphicFrameLocks noChangeAspect="1"/>
          </p:cNvGraphicFramePr>
          <p:nvPr/>
        </p:nvGraphicFramePr>
        <p:xfrm>
          <a:off x="1922463" y="2109788"/>
          <a:ext cx="35655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公式" r:id="rId1" imgW="31699200" imgH="10363200" progId="Equation.3">
                  <p:embed/>
                </p:oleObj>
              </mc:Choice>
              <mc:Fallback>
                <p:oleObj name="公式" r:id="rId1" imgW="31699200" imgH="10363200" progId="Equation.3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2463" y="2109788"/>
                        <a:ext cx="3565525" cy="1219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1449388" y="3405188"/>
            <a:ext cx="68580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0" u="none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52934" name="Text Box 6"/>
          <p:cNvSpPr txBox="1">
            <a:spLocks noChangeArrowheads="1"/>
          </p:cNvSpPr>
          <p:nvPr/>
        </p:nvSpPr>
        <p:spPr bwMode="auto">
          <a:xfrm>
            <a:off x="1763713" y="3557588"/>
            <a:ext cx="3954462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u="non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BubblrSort</a:t>
            </a:r>
            <a:r>
              <a:rPr kumimoji="1" lang="en-US" altLang="zh-CN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        </a:t>
            </a:r>
            <a:r>
              <a:rPr kumimoji="1" lang="en-US" altLang="zh-CN" i="1" u="non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kumimoji="1" lang="en-US" altLang="zh-CN" u="non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-1</a:t>
            </a:r>
            <a:r>
              <a:rPr kumimoji="1" lang="zh-CN" altLang="en-US" u="non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趟</a:t>
            </a:r>
            <a:endParaRPr kumimoji="1" lang="zh-CN" altLang="en-US" sz="24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52935" name="Rectangle 7"/>
          <p:cNvSpPr>
            <a:spLocks noChangeArrowheads="1"/>
          </p:cNvSpPr>
          <p:nvPr/>
        </p:nvSpPr>
        <p:spPr bwMode="auto">
          <a:xfrm>
            <a:off x="2516188" y="4243388"/>
            <a:ext cx="4572000" cy="1143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342900" indent="-342900" algn="ctr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</a:pPr>
            <a:endParaRPr lang="zh-CN" altLang="zh-CN" sz="360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52936" name="Text Box 8"/>
          <p:cNvSpPr txBox="1">
            <a:spLocks noChangeArrowheads="1"/>
          </p:cNvSpPr>
          <p:nvPr/>
        </p:nvSpPr>
        <p:spPr bwMode="auto">
          <a:xfrm>
            <a:off x="2586038" y="4243388"/>
            <a:ext cx="4100512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u="none" dirty="0" err="1" smtClean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BubbleExchange</a:t>
            </a:r>
            <a:r>
              <a:rPr kumimoji="1" lang="en-US" altLang="zh-CN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( </a:t>
            </a:r>
            <a:r>
              <a:rPr kumimoji="1" lang="en-US" altLang="zh-CN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</a:t>
            </a:r>
            <a:endParaRPr kumimoji="1" lang="en-US" altLang="zh-CN" u="none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</a:t>
            </a:r>
            <a:r>
              <a:rPr kumimoji="1" lang="en-US" altLang="zh-CN" i="1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-</a:t>
            </a:r>
            <a:r>
              <a:rPr kumimoji="1" lang="en-US" altLang="zh-CN" i="1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kumimoji="1" lang="zh-CN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次比较</a:t>
            </a:r>
            <a:endParaRPr kumimoji="1" lang="zh-CN" altLang="en-US" sz="24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 animBg="1"/>
      <p:bldP spid="252934" grpId="0"/>
      <p:bldP spid="252935" grpId="0" animBg="1"/>
      <p:bldP spid="252936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8" name="Rectangle 4"/>
          <p:cNvSpPr>
            <a:spLocks noChangeArrowheads="1"/>
          </p:cNvSpPr>
          <p:nvPr/>
        </p:nvSpPr>
        <p:spPr bwMode="auto">
          <a:xfrm>
            <a:off x="395288" y="620713"/>
            <a:ext cx="8604250" cy="586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3731" tIns="56866" rIns="113731" bIns="56866"/>
          <a:lstStyle/>
          <a:p>
            <a:pPr marL="342900" indent="-342900"/>
            <a:r>
              <a:rPr lang="zh-CN" altLang="en-US" sz="36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渐进的空间复杂度</a:t>
            </a:r>
            <a:endParaRPr lang="zh-CN" altLang="en-US" sz="3600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当实例特性</a:t>
            </a:r>
            <a:r>
              <a:rPr lang="en-US" altLang="zh-CN" i="1" u="none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zh-CN" altLang="en-US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充分大时，需要的存储空间体 积将如何随之变化。</a:t>
            </a:r>
            <a:endParaRPr lang="zh-CN" altLang="en-US" u="none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非程序指令、常数、指针等所需要的存储空间；</a:t>
            </a:r>
            <a:endParaRPr lang="zh-CN" altLang="en-US" sz="2800" u="none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非输入数据所占用的存储空间；</a:t>
            </a:r>
            <a:endParaRPr lang="zh-CN" altLang="en-US" sz="2800" u="none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为解决问题所需要的辅助存储空间。</a:t>
            </a:r>
            <a:endParaRPr lang="zh-CN" altLang="en-US" sz="2800" u="none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u="none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大</a:t>
            </a:r>
            <a:r>
              <a:rPr lang="en-US" altLang="zh-CN" u="none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O</a:t>
            </a:r>
            <a:r>
              <a:rPr lang="zh-CN" altLang="en-US" u="none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表示法</a:t>
            </a:r>
            <a:endParaRPr lang="zh-CN" altLang="en-US" u="none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设</a:t>
            </a:r>
            <a:r>
              <a:rPr lang="en-US" altLang="zh-CN" sz="2800" i="1" u="none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S</a:t>
            </a:r>
            <a:r>
              <a:rPr lang="en-US" altLang="zh-CN" sz="2800" u="none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800" i="1" u="none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2800" u="none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zh-CN" sz="2800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是算法渐进空间复杂度，在最坏情况下，可以表示为实例特性</a:t>
            </a:r>
            <a:r>
              <a:rPr lang="zh-CN" altLang="zh-CN" sz="2800" i="1" u="none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zh-CN" altLang="zh-CN" sz="2800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的某个函数</a:t>
            </a:r>
            <a:r>
              <a:rPr lang="en-US" altLang="zh-CN" sz="2800" i="1" u="none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f</a:t>
            </a:r>
            <a:r>
              <a:rPr lang="en-US" altLang="zh-CN" sz="2800" u="none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800" i="1" u="none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2800" u="none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zh-CN" sz="2800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的数量级：		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S (</a:t>
            </a:r>
            <a:r>
              <a:rPr lang="en-US" altLang="zh-CN" sz="2800" i="1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)=O(</a:t>
            </a:r>
            <a:r>
              <a:rPr lang="en-US" altLang="zh-CN" sz="2800" i="1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f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800" i="1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))</a:t>
            </a:r>
            <a:r>
              <a:rPr lang="en-US" altLang="zh-CN" sz="2800" u="none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endParaRPr lang="en-US" altLang="zh-CN" sz="280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4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4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4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4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4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4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74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74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55650" y="692150"/>
            <a:ext cx="8064500" cy="52846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40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endParaRPr lang="zh-CN" altLang="zh-CN" sz="2400" b="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link *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*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*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55650" y="692150"/>
            <a:ext cx="8064500" cy="52359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40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*) </a:t>
            </a:r>
            <a:r>
              <a:rPr lang="en-US" altLang="zh-CN" sz="240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   (1)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++];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1" lang="en-US" altLang="zh-CN" sz="3000" b="0" u="none" dirty="0">
              <a:solidFill>
                <a:srgbClr val="CC3300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95288" y="620713"/>
            <a:ext cx="8604250" cy="586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3731" tIns="56866" rIns="113731" bIns="56866"/>
          <a:lstStyle/>
          <a:p>
            <a:pPr marL="342900" indent="-342900"/>
            <a:r>
              <a:rPr lang="zh-CN" altLang="zh-CN" sz="3600" dirty="0" smtClean="0">
                <a:solidFill>
                  <a:srgbClr val="CC3300"/>
                </a:solidFill>
              </a:rPr>
              <a:t>两种代价计算方法的比较</a:t>
            </a:r>
            <a:endParaRPr lang="zh-CN" altLang="en-US" sz="36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3000" u="none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事前估计</a:t>
            </a:r>
            <a:r>
              <a:rPr lang="en-US" altLang="zh-CN" sz="3000" u="none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——</a:t>
            </a:r>
            <a:r>
              <a:rPr lang="zh-CN" altLang="en-US" sz="3000" u="none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复杂性计算</a:t>
            </a:r>
            <a:endParaRPr lang="zh-CN" altLang="en-US" sz="3000" u="none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742950" lvl="1" indent="-285750">
              <a:spcBef>
                <a:spcPts val="3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zh-CN" sz="2600" u="none" dirty="0" smtClean="0">
                <a:effectLst/>
                <a:latin typeface="+mn-ea"/>
                <a:ea typeface="+mn-ea"/>
              </a:rPr>
              <a:t>更全面地分析程序的执行代价，例如从最坏的情况对程序的代价进行估计，如果知道数据的分布情况还可以对程序执行的平均代价进行估计。</a:t>
            </a:r>
            <a:endParaRPr lang="en-US" altLang="zh-CN" sz="2600" u="none" dirty="0" smtClean="0">
              <a:effectLst/>
              <a:latin typeface="+mn-ea"/>
              <a:ea typeface="+mn-ea"/>
            </a:endParaRPr>
          </a:p>
          <a:p>
            <a:pPr marL="742950" lvl="1" indent="-285750">
              <a:spcBef>
                <a:spcPts val="3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zh-CN" sz="2600" u="none" dirty="0" smtClean="0">
                <a:effectLst/>
                <a:latin typeface="+mn-ea"/>
                <a:ea typeface="+mn-ea"/>
              </a:rPr>
              <a:t>一般这种方法难以获得程序的具体执行时间。</a:t>
            </a:r>
            <a:endParaRPr lang="zh-CN" altLang="en-US" sz="2600" u="none" dirty="0">
              <a:solidFill>
                <a:srgbClr val="008000"/>
              </a:solidFill>
              <a:effectLst/>
              <a:latin typeface="+mn-ea"/>
              <a:ea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3000" u="none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事后测试</a:t>
            </a:r>
            <a:endParaRPr lang="zh-CN" altLang="en-US" sz="3000" u="none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742950" lvl="1" indent="-285750">
              <a:spcBef>
                <a:spcPts val="3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zh-CN" sz="2600" u="none" dirty="0" smtClean="0">
                <a:effectLst/>
                <a:latin typeface="+mn-ea"/>
                <a:ea typeface="+mn-ea"/>
              </a:rPr>
              <a:t>可获取程序每次执行所需的时间和空间，这种方法获得的结果是针对某特定的数据和情况下获得。</a:t>
            </a:r>
            <a:endParaRPr lang="en-US" altLang="zh-CN" sz="2600" u="none" dirty="0" smtClean="0">
              <a:effectLst/>
              <a:latin typeface="+mn-ea"/>
              <a:ea typeface="+mn-ea"/>
            </a:endParaRPr>
          </a:p>
          <a:p>
            <a:pPr marL="742950" lvl="1" indent="-285750">
              <a:spcBef>
                <a:spcPts val="3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zh-CN" sz="2600" u="none" dirty="0" smtClean="0">
                <a:effectLst/>
                <a:latin typeface="+mn-ea"/>
                <a:ea typeface="+mn-ea"/>
              </a:rPr>
              <a:t>要获得程序的整体执行效率，需要经过多次反复的测试，并精心设计测试数据。</a:t>
            </a:r>
            <a:endParaRPr lang="en-US" altLang="zh-CN" sz="2600" u="none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zh-CN" sz="3000" u="none" dirty="0" smtClean="0">
                <a:solidFill>
                  <a:srgbClr val="0000CC"/>
                </a:solidFill>
                <a:latin typeface="+mn-ea"/>
                <a:ea typeface="+mn-ea"/>
              </a:rPr>
              <a:t>在实际应用中</a:t>
            </a:r>
            <a:r>
              <a:rPr lang="zh-CN" altLang="en-US" sz="3000" u="none" dirty="0" smtClean="0">
                <a:solidFill>
                  <a:srgbClr val="0000CC"/>
                </a:solidFill>
                <a:latin typeface="+mn-ea"/>
                <a:ea typeface="+mn-ea"/>
              </a:rPr>
              <a:t>，</a:t>
            </a:r>
            <a:r>
              <a:rPr lang="zh-CN" altLang="zh-CN" sz="3000" u="none" dirty="0" smtClean="0">
                <a:solidFill>
                  <a:srgbClr val="0000CC"/>
                </a:solidFill>
                <a:latin typeface="+mn-ea"/>
                <a:ea typeface="+mn-ea"/>
              </a:rPr>
              <a:t>往往是通过将两者结合的方式对系统的性能进行分析</a:t>
            </a:r>
            <a:r>
              <a:rPr lang="zh-CN" altLang="en-US" sz="3000" u="none" dirty="0" smtClean="0">
                <a:solidFill>
                  <a:srgbClr val="0000CC"/>
                </a:solidFill>
                <a:latin typeface="+mn-ea"/>
                <a:ea typeface="+mn-ea"/>
              </a:rPr>
              <a:t>。</a:t>
            </a:r>
            <a:endParaRPr lang="en-US" altLang="zh-CN" sz="3000" u="none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4" name="AutoShape 5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6324600"/>
            <a:ext cx="357188" cy="357188"/>
          </a:xfrm>
          <a:prstGeom prst="actionButtonHome">
            <a:avLst/>
          </a:prstGeom>
          <a:solidFill>
            <a:schemeClr val="accent1"/>
          </a:solidFill>
          <a:ln w="9525">
            <a:solidFill>
              <a:srgbClr val="008080"/>
            </a:solidFill>
            <a:miter lim="800000"/>
          </a:ln>
          <a:effectLst/>
        </p:spPr>
        <p:txBody>
          <a:bodyPr wrap="none" lIns="113731" tIns="56866" rIns="113731" bIns="56866" anchor="ctr"/>
          <a:lstStyle/>
          <a:p>
            <a:endParaRPr lang="zh-CN" altLang="en-US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81075"/>
            <a:ext cx="2341562" cy="695325"/>
          </a:xfrm>
        </p:spPr>
        <p:txBody>
          <a:bodyPr/>
          <a:lstStyle/>
          <a:p>
            <a:r>
              <a:rPr lang="zh-CN" altLang="en-US" sz="40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本章小结</a:t>
            </a:r>
            <a:endParaRPr lang="zh-CN" altLang="en-US" sz="40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989138"/>
            <a:ext cx="7993063" cy="309562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主要讨论</a:t>
            </a:r>
            <a:r>
              <a:rPr lang="en-US" altLang="zh-CN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DS</a:t>
            </a:r>
            <a:r>
              <a:rPr lang="zh-CN" altLang="en-US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中的基本概念和性能分析方法。</a:t>
            </a:r>
            <a:endParaRPr lang="zh-CN" altLang="en-US" sz="3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30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知识点</a:t>
            </a:r>
            <a:r>
              <a:rPr lang="zh-CN" altLang="en-US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：</a:t>
            </a:r>
            <a:r>
              <a:rPr lang="en-US" altLang="zh-CN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Data</a:t>
            </a:r>
            <a:r>
              <a:rPr lang="zh-CN" altLang="en-US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lang="en-US" altLang="zh-CN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Data Object</a:t>
            </a:r>
            <a:r>
              <a:rPr lang="zh-CN" altLang="en-US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lang="en-US" altLang="zh-CN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Data Element</a:t>
            </a:r>
            <a:r>
              <a:rPr lang="zh-CN" altLang="en-US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lang="en-US" altLang="zh-CN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Data Structure</a:t>
            </a:r>
            <a:r>
              <a:rPr lang="zh-CN" altLang="en-US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lang="en-US" altLang="zh-CN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Data Type</a:t>
            </a:r>
            <a:r>
              <a:rPr lang="zh-CN" altLang="en-US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lang="en-US" altLang="zh-CN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ADT</a:t>
            </a:r>
            <a:r>
              <a:rPr lang="zh-CN" altLang="en-US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lang="en-US" altLang="zh-CN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OO</a:t>
            </a:r>
            <a:r>
              <a:rPr lang="zh-CN" altLang="en-US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lang="en-US" altLang="zh-CN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Class</a:t>
            </a:r>
            <a:r>
              <a:rPr lang="zh-CN" altLang="en-US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、抽象的层次</a:t>
            </a:r>
            <a:endParaRPr lang="zh-CN" altLang="en-US" sz="3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算法的概念、六个特性及其性能分析方法</a:t>
            </a:r>
            <a:r>
              <a:rPr lang="zh-CN" altLang="en-US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lang="en-US" altLang="zh-CN" sz="3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***</a:t>
            </a:r>
            <a:r>
              <a:rPr lang="zh-CN" altLang="en-US" sz="3000" b="1" u="sng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时间</a:t>
            </a:r>
            <a:r>
              <a:rPr lang="zh-CN" altLang="en-US" sz="3000" b="1" u="sng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复杂度和空间复杂度</a:t>
            </a:r>
            <a:r>
              <a:rPr lang="zh-CN" altLang="en-US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</a:t>
            </a:r>
            <a:endParaRPr lang="zh-CN" altLang="en-US" sz="3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9C96-D00C-4622-8550-25A65874146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9026" y="1497547"/>
            <a:ext cx="8001056" cy="46434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3731" tIns="56866" rIns="113731" bIns="56866"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0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为正整数，分析下列程序段中加下划线的语句的程序步数</a:t>
            </a:r>
            <a:endParaRPr lang="en-US" altLang="zh-CN" sz="2000" u="none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CN" altLang="en-US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x=0;y=0;</a:t>
            </a:r>
            <a:endParaRPr lang="en-US" altLang="zh-CN" sz="1800" u="none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257300" lvl="2" indent="-342900"/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   for(</a:t>
            </a:r>
            <a:r>
              <a:rPr lang="en-US" altLang="zh-CN" sz="1800" u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u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=1;i&lt;=</a:t>
            </a:r>
            <a:r>
              <a:rPr lang="en-US" altLang="zh-CN" sz="1800" u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n;i</a:t>
            </a:r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lang="en-US" altLang="zh-CN" sz="1800" u="none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257300" lvl="2" indent="-342900"/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        for(</a:t>
            </a:r>
            <a:r>
              <a:rPr lang="en-US" altLang="zh-CN" sz="1800" u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j=1;j&lt;=</a:t>
            </a:r>
            <a:r>
              <a:rPr lang="en-US" altLang="zh-CN" sz="1800" u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i;j</a:t>
            </a:r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lang="en-US" altLang="zh-CN" sz="1800" u="none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257300" lvl="2" indent="-342900"/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            for(</a:t>
            </a:r>
            <a:r>
              <a:rPr lang="en-US" altLang="zh-CN" sz="1800" u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k=1;k&lt;=</a:t>
            </a:r>
            <a:r>
              <a:rPr lang="en-US" altLang="zh-CN" sz="1800" u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j;i</a:t>
            </a:r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++)  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x=</a:t>
            </a:r>
            <a:r>
              <a:rPr lang="en-US" altLang="zh-CN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x+y</a:t>
            </a:r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3000" u="none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CN" altLang="en-US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u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1800" u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=1, j=1;</a:t>
            </a:r>
            <a:endParaRPr lang="en-US" altLang="zh-CN" sz="1800" u="none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/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           while(</a:t>
            </a:r>
            <a:r>
              <a:rPr lang="en-US" altLang="zh-CN" sz="1800" u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&lt;=n&amp;&amp;j&lt;=n) {</a:t>
            </a:r>
            <a:r>
              <a:rPr lang="en-US" altLang="zh-CN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=i+1</a:t>
            </a:r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; j=</a:t>
            </a:r>
            <a:r>
              <a:rPr lang="en-US" altLang="zh-CN" sz="1800" u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j+i</a:t>
            </a:r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;  }</a:t>
            </a:r>
            <a:endParaRPr lang="en-US" altLang="zh-CN" sz="1800" u="none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CN" altLang="en-US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u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u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=1;</a:t>
            </a:r>
            <a:endParaRPr lang="en-US" altLang="zh-CN" sz="1800" u="none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/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           do {</a:t>
            </a:r>
            <a:endParaRPr lang="en-US" altLang="zh-CN" sz="1800" u="none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/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for(</a:t>
            </a:r>
            <a:r>
              <a:rPr lang="en-US" altLang="zh-CN" sz="1800" u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j=1; j&lt;=n; j++) </a:t>
            </a:r>
            <a:r>
              <a:rPr lang="en-US" altLang="zh-CN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+ j</a:t>
            </a:r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1800" u="none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/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           } while (</a:t>
            </a:r>
            <a:r>
              <a:rPr lang="en-US" altLang="zh-CN" sz="1800" u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&lt;100+n)</a:t>
            </a:r>
            <a:endParaRPr lang="en-US" altLang="zh-CN" sz="1800" u="none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CN" altLang="en-US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u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fun(</a:t>
            </a:r>
            <a:r>
              <a:rPr lang="en-US" altLang="zh-CN" sz="1800" u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n) {</a:t>
            </a:r>
            <a:endParaRPr lang="en-US" altLang="zh-CN" sz="1800" u="none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/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</a:t>
            </a:r>
            <a:r>
              <a:rPr lang="en-US" altLang="zh-CN" sz="1800" u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u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=1; s=1;   while(s&lt;n) 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s+ = ++</a:t>
            </a:r>
            <a:r>
              <a:rPr lang="en-US" altLang="zh-CN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;  return </a:t>
            </a:r>
            <a:r>
              <a:rPr lang="en-US" altLang="zh-CN" sz="1800" u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1800" u="none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/>
            <a:r>
              <a:rPr lang="en-US" altLang="zh-CN" sz="1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            }</a:t>
            </a:r>
            <a:endParaRPr lang="en-US" altLang="zh-CN" sz="1800" u="none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endParaRPr lang="en-US" altLang="zh-CN" sz="1800" u="none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endParaRPr lang="en-US" altLang="zh-CN" sz="1800" u="none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endParaRPr lang="en-US" altLang="zh-CN" sz="1800" u="none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endParaRPr lang="en-US" altLang="zh-CN" sz="1800" u="none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5616" y="692696"/>
            <a:ext cx="2413000" cy="695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u="none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课程</a:t>
            </a:r>
            <a:r>
              <a:rPr lang="zh-CN" altLang="en-US" sz="4000" u="none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习题</a:t>
            </a:r>
            <a:endParaRPr lang="zh-CN" altLang="en-US" sz="4000" u="none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205038"/>
            <a:ext cx="8388350" cy="4114800"/>
          </a:xfrm>
        </p:spPr>
        <p:txBody>
          <a:bodyPr/>
          <a:lstStyle/>
          <a:p>
            <a:pPr>
              <a:buClr>
                <a:schemeClr val="tx2"/>
              </a:buClr>
              <a:buSzPct val="45000"/>
            </a:pPr>
            <a:r>
              <a:rPr lang="zh-CN" altLang="en-US" sz="36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宇宙三要素：物质、能量和信息</a:t>
            </a:r>
            <a:endParaRPr lang="zh-CN" altLang="en-US" sz="36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>
              <a:buClr>
                <a:schemeClr val="tx2"/>
              </a:buClr>
              <a:buSzPct val="45000"/>
            </a:pPr>
            <a:r>
              <a:rPr lang="zh-CN" altLang="en-US" sz="36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信息是客观世界在人脑中的反映。</a:t>
            </a:r>
            <a:endParaRPr lang="zh-CN" altLang="en-US" sz="36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>
              <a:buClr>
                <a:schemeClr val="tx2"/>
              </a:buClr>
              <a:buSzPct val="45000"/>
            </a:pPr>
            <a:r>
              <a:rPr lang="zh-CN" altLang="en-US" sz="36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数据是信息的载体。</a:t>
            </a:r>
            <a:endParaRPr lang="zh-CN" altLang="en-US" sz="36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>
              <a:buClr>
                <a:schemeClr val="tx2"/>
              </a:buClr>
              <a:buSzPct val="45000"/>
            </a:pPr>
            <a:r>
              <a:rPr lang="zh-CN" altLang="en-US" sz="36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数据是怎样在计算机中存储和组织的？</a:t>
            </a:r>
            <a:endParaRPr lang="zh-CN" altLang="en-US" sz="36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>
              <a:buClr>
                <a:schemeClr val="tx2"/>
              </a:buClr>
              <a:buSzPct val="45000"/>
            </a:pP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举例说明</a:t>
            </a:r>
            <a:endParaRPr lang="zh-CN" altLang="en-US" sz="36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title"/>
          </p:nvPr>
        </p:nvSpPr>
        <p:spPr>
          <a:xfrm>
            <a:off x="1116013" y="908050"/>
            <a:ext cx="5329237" cy="762000"/>
          </a:xfrm>
          <a:noFill/>
        </p:spPr>
        <p:txBody>
          <a:bodyPr/>
          <a:lstStyle/>
          <a:p>
            <a:r>
              <a:rPr lang="en-US" altLang="zh-CN" sz="4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1.1 </a:t>
            </a:r>
            <a:r>
              <a:rPr lang="zh-CN" altLang="en-US" sz="4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数据结构的概念</a:t>
            </a:r>
            <a:endParaRPr lang="zh-CN" altLang="en-US" sz="40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9C96-D00C-4622-8550-25A65874146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381000"/>
            <a:ext cx="3657600" cy="609600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“学生”</a:t>
            </a:r>
            <a:r>
              <a:rPr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表格</a:t>
            </a:r>
            <a:endParaRPr lang="zh-CN" altLang="en-US" sz="4000" dirty="0">
              <a:ea typeface="仿宋_GB2312" pitchFamily="49" charset="-122"/>
            </a:endParaRPr>
          </a:p>
        </p:txBody>
      </p:sp>
      <p:graphicFrame>
        <p:nvGraphicFramePr>
          <p:cNvPr id="169987" name="Object 3"/>
          <p:cNvGraphicFramePr>
            <a:graphicFrameLocks noChangeAspect="1"/>
          </p:cNvGraphicFramePr>
          <p:nvPr>
            <p:ph type="tbl" idx="1"/>
          </p:nvPr>
        </p:nvGraphicFramePr>
        <p:xfrm>
          <a:off x="0" y="1155700"/>
          <a:ext cx="8839200" cy="561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文档" r:id="rId1" imgW="53349525" imgH="33880425" progId="Word.Document.8">
                  <p:embed/>
                </p:oleObj>
              </mc:Choice>
              <mc:Fallback>
                <p:oleObj name="文档" r:id="rId1" imgW="53349525" imgH="33880425" progId="Word.Document.8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155700"/>
                        <a:ext cx="8839200" cy="5613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C313-8A0F-4F0D-AFD9-C92D7AC7B0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755900" y="620713"/>
            <a:ext cx="4202113" cy="568325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“课程”</a:t>
            </a:r>
            <a:r>
              <a:rPr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表格</a:t>
            </a:r>
            <a:endParaRPr lang="zh-CN" altLang="en-US" sz="4000" dirty="0">
              <a:ea typeface="仿宋_GB2312" pitchFamily="49" charset="-122"/>
            </a:endParaRPr>
          </a:p>
        </p:txBody>
      </p:sp>
      <p:graphicFrame>
        <p:nvGraphicFramePr>
          <p:cNvPr id="171011" name="Object 3"/>
          <p:cNvGraphicFramePr>
            <a:graphicFrameLocks noChangeAspect="1"/>
          </p:cNvGraphicFramePr>
          <p:nvPr>
            <p:ph type="tbl" idx="1"/>
          </p:nvPr>
        </p:nvGraphicFramePr>
        <p:xfrm>
          <a:off x="836613" y="1341438"/>
          <a:ext cx="9277350" cy="473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文档" r:id="rId1" imgW="10433050" imgH="5316220" progId="Word.Document.8">
                  <p:embed/>
                </p:oleObj>
              </mc:Choice>
              <mc:Fallback>
                <p:oleObj name="文档" r:id="rId1" imgW="10433050" imgH="5316220" progId="Word.Document.8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6613" y="1341438"/>
                        <a:ext cx="9277350" cy="47386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C313-8A0F-4F0D-AFD9-C92D7AC7B0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990600" y="1295400"/>
            <a:ext cx="5867400" cy="685800"/>
          </a:xfrm>
          <a:prstGeom prst="rect">
            <a:avLst/>
          </a:prstGeom>
          <a:solidFill>
            <a:srgbClr val="00FF00"/>
          </a:solidFill>
          <a:ln w="9525">
            <a:solidFill>
              <a:srgbClr val="00CC00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1052513"/>
            <a:ext cx="8458200" cy="1066800"/>
          </a:xfrm>
        </p:spPr>
        <p:txBody>
          <a:bodyPr/>
          <a:lstStyle/>
          <a:p>
            <a:pPr>
              <a:lnSpc>
                <a:spcPct val="65000"/>
              </a:lnSpc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b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</a:b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     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学号    课程编号    成绩    时间</a:t>
            </a:r>
            <a:br>
              <a:rPr lang="zh-CN" altLang="en-US" sz="2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</a:b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72034" name="Line 2"/>
          <p:cNvSpPr>
            <a:spLocks noChangeShapeType="1"/>
          </p:cNvSpPr>
          <p:nvPr/>
        </p:nvSpPr>
        <p:spPr bwMode="auto">
          <a:xfrm flipH="1">
            <a:off x="5334000" y="4038600"/>
            <a:ext cx="825500" cy="825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35" name="Line 3"/>
          <p:cNvSpPr>
            <a:spLocks noChangeShapeType="1"/>
          </p:cNvSpPr>
          <p:nvPr/>
        </p:nvSpPr>
        <p:spPr bwMode="auto">
          <a:xfrm>
            <a:off x="2743200" y="4038600"/>
            <a:ext cx="800100" cy="80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558800" y="3098800"/>
            <a:ext cx="3759200" cy="939800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38" name="Text Box 6"/>
          <p:cNvSpPr txBox="1">
            <a:spLocks noChangeArrowheads="1"/>
          </p:cNvSpPr>
          <p:nvPr/>
        </p:nvSpPr>
        <p:spPr bwMode="auto">
          <a:xfrm>
            <a:off x="401638" y="3063875"/>
            <a:ext cx="4013200" cy="94615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学生</a:t>
            </a:r>
            <a:endParaRPr kumimoji="1" lang="zh-CN" altLang="en-US" sz="2800" u="none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  <a:ea typeface="仿宋_GB2312" pitchFamily="49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(</a:t>
            </a:r>
            <a:r>
              <a:rPr kumimoji="1" lang="zh-CN" altLang="en-US" sz="28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学号</a:t>
            </a:r>
            <a:r>
              <a:rPr kumimoji="1" lang="en-US" altLang="zh-CN" sz="28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,</a:t>
            </a:r>
            <a:r>
              <a:rPr kumimoji="1" lang="zh-CN" altLang="en-US" sz="28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姓名</a:t>
            </a:r>
            <a:r>
              <a:rPr kumimoji="1" lang="en-US" altLang="zh-CN" sz="28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,</a:t>
            </a:r>
            <a:r>
              <a:rPr kumimoji="1" lang="zh-CN" altLang="en-US" sz="28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性别</a:t>
            </a:r>
            <a:r>
              <a:rPr kumimoji="1" lang="en-US" altLang="zh-CN" sz="28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,</a:t>
            </a:r>
            <a:r>
              <a:rPr kumimoji="1" lang="zh-CN" altLang="en-US" sz="28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籍贯</a:t>
            </a:r>
            <a:r>
              <a:rPr kumimoji="1" lang="en-US" altLang="zh-CN" sz="28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)</a:t>
            </a:r>
            <a:endParaRPr kumimoji="1" lang="en-US" altLang="zh-CN" b="0" u="none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4635500" y="3111500"/>
            <a:ext cx="3898900" cy="939800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4495800" y="3114675"/>
            <a:ext cx="4191000" cy="94615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课程</a:t>
            </a:r>
            <a:endParaRPr kumimoji="1" lang="zh-CN" altLang="en-US" sz="2800" u="none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  <a:ea typeface="仿宋_GB2312" pitchFamily="49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(</a:t>
            </a:r>
            <a:r>
              <a:rPr kumimoji="1" lang="zh-CN" altLang="en-US" sz="28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课程号</a:t>
            </a:r>
            <a:r>
              <a:rPr kumimoji="1" lang="en-US" altLang="zh-CN" sz="28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,</a:t>
            </a:r>
            <a:r>
              <a:rPr kumimoji="1" lang="zh-CN" altLang="en-US" sz="28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课程名</a:t>
            </a:r>
            <a:r>
              <a:rPr kumimoji="1" lang="en-US" altLang="zh-CN" sz="28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,</a:t>
            </a:r>
            <a:r>
              <a:rPr kumimoji="1" lang="zh-CN" altLang="en-US" sz="28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学分</a:t>
            </a:r>
            <a:r>
              <a:rPr kumimoji="1" lang="en-US" altLang="zh-CN" sz="28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)</a:t>
            </a:r>
            <a:endParaRPr kumimoji="1" lang="en-US" altLang="zh-CN" b="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2616200" y="4851400"/>
            <a:ext cx="3759200" cy="939800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2509838" y="4816475"/>
            <a:ext cx="4013200" cy="94615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选课</a:t>
            </a:r>
            <a:endParaRPr kumimoji="1" lang="zh-CN" altLang="en-US" sz="2800" u="none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  <a:ea typeface="仿宋_GB2312" pitchFamily="49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(</a:t>
            </a:r>
            <a:r>
              <a:rPr kumimoji="1" lang="zh-CN" altLang="en-US" sz="28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学号</a:t>
            </a:r>
            <a:r>
              <a:rPr kumimoji="1" lang="en-US" altLang="zh-CN" sz="28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,</a:t>
            </a:r>
            <a:r>
              <a:rPr kumimoji="1" lang="zh-CN" altLang="en-US" sz="28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课程号</a:t>
            </a:r>
            <a:r>
              <a:rPr kumimoji="1" lang="en-US" altLang="zh-CN" sz="28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,</a:t>
            </a:r>
            <a:r>
              <a:rPr kumimoji="1" lang="zh-CN" altLang="en-US" sz="28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成绩</a:t>
            </a:r>
            <a:r>
              <a:rPr kumimoji="1" lang="en-US" altLang="zh-CN" sz="28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)</a:t>
            </a:r>
            <a:endParaRPr kumimoji="1" lang="en-US" altLang="zh-CN" b="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44" name="Line 12"/>
          <p:cNvSpPr>
            <a:spLocks noChangeShapeType="1"/>
          </p:cNvSpPr>
          <p:nvPr/>
        </p:nvSpPr>
        <p:spPr bwMode="auto">
          <a:xfrm>
            <a:off x="2209800" y="1295400"/>
            <a:ext cx="0" cy="68580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45" name="Line 13"/>
          <p:cNvSpPr>
            <a:spLocks noChangeShapeType="1"/>
          </p:cNvSpPr>
          <p:nvPr/>
        </p:nvSpPr>
        <p:spPr bwMode="auto">
          <a:xfrm>
            <a:off x="4267200" y="1295400"/>
            <a:ext cx="0" cy="68580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46" name="Line 14"/>
          <p:cNvSpPr>
            <a:spLocks noChangeShapeType="1"/>
          </p:cNvSpPr>
          <p:nvPr/>
        </p:nvSpPr>
        <p:spPr bwMode="auto">
          <a:xfrm>
            <a:off x="5562600" y="1295400"/>
            <a:ext cx="0" cy="68580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47" name="Rectangle 15"/>
          <p:cNvSpPr>
            <a:spLocks noChangeArrowheads="1"/>
          </p:cNvSpPr>
          <p:nvPr/>
        </p:nvSpPr>
        <p:spPr bwMode="auto">
          <a:xfrm>
            <a:off x="395288" y="2205038"/>
            <a:ext cx="8458200" cy="6334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lnSpc>
                <a:spcPct val="6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u="none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br>
              <a:rPr lang="en-US" altLang="zh-CN" sz="3600" u="none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</a:br>
            <a:r>
              <a:rPr lang="zh-CN" altLang="en-US" sz="3600" u="none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学生选课系统中实体构成的</a:t>
            </a:r>
            <a:r>
              <a:rPr lang="zh-CN" altLang="en-US" sz="3600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网状关系</a:t>
            </a:r>
            <a:endParaRPr lang="zh-CN" altLang="en-US" sz="2400" b="0" u="none">
              <a:solidFill>
                <a:srgbClr val="0000FF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72048" name="Rectangle 16"/>
          <p:cNvSpPr>
            <a:spLocks noChangeArrowheads="1"/>
          </p:cNvSpPr>
          <p:nvPr/>
        </p:nvSpPr>
        <p:spPr bwMode="auto">
          <a:xfrm>
            <a:off x="323850" y="404813"/>
            <a:ext cx="5319720" cy="7921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lnSpc>
                <a:spcPct val="6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u="none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br>
              <a:rPr lang="en-US" altLang="zh-CN" sz="3600" u="none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</a:br>
            <a:r>
              <a:rPr lang="zh-CN" altLang="en-US" sz="3600" u="none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“选课单”</a:t>
            </a:r>
            <a:r>
              <a:rPr lang="zh-CN" altLang="en-US" sz="3600" u="none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包含</a:t>
            </a:r>
            <a:r>
              <a:rPr lang="zh-CN" altLang="en-US" sz="3600" u="none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如下信息</a:t>
            </a:r>
            <a:endParaRPr lang="zh-CN" altLang="en-US" sz="2400" b="0" u="none" dirty="0">
              <a:solidFill>
                <a:srgbClr val="0000FF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26C-E60F-4BDB-A305-C9DDEE9554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 animBg="1"/>
      <p:bldP spid="172035" grpId="0" animBg="1"/>
      <p:bldP spid="172037" grpId="0" animBg="1"/>
      <p:bldP spid="172038" grpId="0"/>
      <p:bldP spid="172039" grpId="0" animBg="1"/>
      <p:bldP spid="172040" grpId="0"/>
      <p:bldP spid="172041" grpId="0" animBg="1"/>
      <p:bldP spid="172042" grpId="0"/>
      <p:bldP spid="1720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Line 2"/>
          <p:cNvSpPr>
            <a:spLocks noChangeShapeType="1"/>
          </p:cNvSpPr>
          <p:nvPr/>
        </p:nvSpPr>
        <p:spPr bwMode="auto">
          <a:xfrm>
            <a:off x="5067300" y="4508500"/>
            <a:ext cx="1562100" cy="635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59" name="Line 3"/>
          <p:cNvSpPr>
            <a:spLocks noChangeShapeType="1"/>
          </p:cNvSpPr>
          <p:nvPr/>
        </p:nvSpPr>
        <p:spPr bwMode="auto">
          <a:xfrm>
            <a:off x="4902200" y="4483100"/>
            <a:ext cx="977900" cy="850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0" name="Line 4"/>
          <p:cNvSpPr>
            <a:spLocks noChangeShapeType="1"/>
          </p:cNvSpPr>
          <p:nvPr/>
        </p:nvSpPr>
        <p:spPr bwMode="auto">
          <a:xfrm flipH="1">
            <a:off x="3835400" y="4457700"/>
            <a:ext cx="850900" cy="850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1" name="Line 5"/>
          <p:cNvSpPr>
            <a:spLocks noChangeShapeType="1"/>
          </p:cNvSpPr>
          <p:nvPr/>
        </p:nvSpPr>
        <p:spPr bwMode="auto">
          <a:xfrm>
            <a:off x="4775200" y="4470400"/>
            <a:ext cx="88900" cy="850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2" name="Line 6"/>
          <p:cNvSpPr>
            <a:spLocks noChangeShapeType="1"/>
          </p:cNvSpPr>
          <p:nvPr/>
        </p:nvSpPr>
        <p:spPr bwMode="auto">
          <a:xfrm>
            <a:off x="7937500" y="3136900"/>
            <a:ext cx="457200" cy="787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3" name="Line 7"/>
          <p:cNvSpPr>
            <a:spLocks noChangeShapeType="1"/>
          </p:cNvSpPr>
          <p:nvPr/>
        </p:nvSpPr>
        <p:spPr bwMode="auto">
          <a:xfrm>
            <a:off x="7772400" y="3149600"/>
            <a:ext cx="266700" cy="787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4" name="Line 8"/>
          <p:cNvSpPr>
            <a:spLocks noChangeShapeType="1"/>
          </p:cNvSpPr>
          <p:nvPr/>
        </p:nvSpPr>
        <p:spPr bwMode="auto">
          <a:xfrm>
            <a:off x="7594600" y="3162300"/>
            <a:ext cx="127000" cy="80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5" name="Line 9"/>
          <p:cNvSpPr>
            <a:spLocks noChangeShapeType="1"/>
          </p:cNvSpPr>
          <p:nvPr/>
        </p:nvSpPr>
        <p:spPr bwMode="auto">
          <a:xfrm flipH="1">
            <a:off x="7112000" y="3124200"/>
            <a:ext cx="215900" cy="825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6" name="Line 10"/>
          <p:cNvSpPr>
            <a:spLocks noChangeShapeType="1"/>
          </p:cNvSpPr>
          <p:nvPr/>
        </p:nvSpPr>
        <p:spPr bwMode="auto">
          <a:xfrm flipH="1">
            <a:off x="7366000" y="3124200"/>
            <a:ext cx="114300" cy="825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7" name="Line 11"/>
          <p:cNvSpPr>
            <a:spLocks noChangeShapeType="1"/>
          </p:cNvSpPr>
          <p:nvPr/>
        </p:nvSpPr>
        <p:spPr bwMode="auto">
          <a:xfrm>
            <a:off x="6032500" y="3124200"/>
            <a:ext cx="457200" cy="901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8" name="Line 12"/>
          <p:cNvSpPr>
            <a:spLocks noChangeShapeType="1"/>
          </p:cNvSpPr>
          <p:nvPr/>
        </p:nvSpPr>
        <p:spPr bwMode="auto">
          <a:xfrm flipH="1">
            <a:off x="4991100" y="3098800"/>
            <a:ext cx="596900" cy="939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9" name="Line 13"/>
          <p:cNvSpPr>
            <a:spLocks noChangeShapeType="1"/>
          </p:cNvSpPr>
          <p:nvPr/>
        </p:nvSpPr>
        <p:spPr bwMode="auto">
          <a:xfrm flipH="1">
            <a:off x="5753100" y="3124200"/>
            <a:ext cx="25400" cy="901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70" name="Line 14"/>
          <p:cNvSpPr>
            <a:spLocks noChangeShapeType="1"/>
          </p:cNvSpPr>
          <p:nvPr/>
        </p:nvSpPr>
        <p:spPr bwMode="auto">
          <a:xfrm>
            <a:off x="3848100" y="3136900"/>
            <a:ext cx="215900" cy="825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71" name="Line 15"/>
          <p:cNvSpPr>
            <a:spLocks noChangeShapeType="1"/>
          </p:cNvSpPr>
          <p:nvPr/>
        </p:nvSpPr>
        <p:spPr bwMode="auto">
          <a:xfrm>
            <a:off x="3632200" y="3136900"/>
            <a:ext cx="101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72" name="Line 16"/>
          <p:cNvSpPr>
            <a:spLocks noChangeShapeType="1"/>
          </p:cNvSpPr>
          <p:nvPr/>
        </p:nvSpPr>
        <p:spPr bwMode="auto">
          <a:xfrm flipH="1">
            <a:off x="3403600" y="3111500"/>
            <a:ext cx="76200" cy="876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73" name="Line 17"/>
          <p:cNvSpPr>
            <a:spLocks noChangeShapeType="1"/>
          </p:cNvSpPr>
          <p:nvPr/>
        </p:nvSpPr>
        <p:spPr bwMode="auto">
          <a:xfrm flipH="1">
            <a:off x="3124200" y="3124200"/>
            <a:ext cx="215900" cy="850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74" name="Line 18"/>
          <p:cNvSpPr>
            <a:spLocks noChangeShapeType="1"/>
          </p:cNvSpPr>
          <p:nvPr/>
        </p:nvSpPr>
        <p:spPr bwMode="auto">
          <a:xfrm>
            <a:off x="2082800" y="3124200"/>
            <a:ext cx="800100" cy="80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75" name="Line 19"/>
          <p:cNvSpPr>
            <a:spLocks noChangeShapeType="1"/>
          </p:cNvSpPr>
          <p:nvPr/>
        </p:nvSpPr>
        <p:spPr bwMode="auto">
          <a:xfrm>
            <a:off x="1905000" y="3124200"/>
            <a:ext cx="571500" cy="927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76" name="Line 20"/>
          <p:cNvSpPr>
            <a:spLocks noChangeShapeType="1"/>
          </p:cNvSpPr>
          <p:nvPr/>
        </p:nvSpPr>
        <p:spPr bwMode="auto">
          <a:xfrm>
            <a:off x="1689100" y="3124200"/>
            <a:ext cx="0" cy="927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77" name="Line 21"/>
          <p:cNvSpPr>
            <a:spLocks noChangeShapeType="1"/>
          </p:cNvSpPr>
          <p:nvPr/>
        </p:nvSpPr>
        <p:spPr bwMode="auto">
          <a:xfrm flipH="1">
            <a:off x="952500" y="3124200"/>
            <a:ext cx="558800" cy="927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78" name="Line 22"/>
          <p:cNvSpPr>
            <a:spLocks noChangeShapeType="1"/>
          </p:cNvSpPr>
          <p:nvPr/>
        </p:nvSpPr>
        <p:spPr bwMode="auto">
          <a:xfrm>
            <a:off x="5003800" y="1968500"/>
            <a:ext cx="2247900" cy="711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79" name="Line 23"/>
          <p:cNvSpPr>
            <a:spLocks noChangeShapeType="1"/>
          </p:cNvSpPr>
          <p:nvPr/>
        </p:nvSpPr>
        <p:spPr bwMode="auto">
          <a:xfrm>
            <a:off x="4597400" y="1968500"/>
            <a:ext cx="1092200" cy="736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80" name="Line 24"/>
          <p:cNvSpPr>
            <a:spLocks noChangeShapeType="1"/>
          </p:cNvSpPr>
          <p:nvPr/>
        </p:nvSpPr>
        <p:spPr bwMode="auto">
          <a:xfrm flipH="1">
            <a:off x="3594100" y="1955800"/>
            <a:ext cx="723900" cy="723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81" name="Line 25"/>
          <p:cNvSpPr>
            <a:spLocks noChangeShapeType="1"/>
          </p:cNvSpPr>
          <p:nvPr/>
        </p:nvSpPr>
        <p:spPr bwMode="auto">
          <a:xfrm flipH="1">
            <a:off x="2120900" y="1955800"/>
            <a:ext cx="1955800" cy="736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82" name="Rectangle 26"/>
          <p:cNvSpPr>
            <a:spLocks noGrp="1" noChangeArrowheads="1"/>
          </p:cNvSpPr>
          <p:nvPr>
            <p:ph type="title"/>
          </p:nvPr>
        </p:nvSpPr>
        <p:spPr>
          <a:xfrm>
            <a:off x="1403350" y="620713"/>
            <a:ext cx="6985000" cy="711200"/>
          </a:xfrm>
        </p:spPr>
        <p:txBody>
          <a:bodyPr/>
          <a:lstStyle/>
          <a:p>
            <a:r>
              <a:rPr lang="en-US" altLang="zh-CN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UNIX</a:t>
            </a:r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文件系统的系统结构图</a:t>
            </a:r>
            <a:endParaRPr lang="zh-CN" altLang="en-US" sz="400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73083" name="Rectangle 27"/>
          <p:cNvSpPr>
            <a:spLocks noChangeArrowheads="1"/>
          </p:cNvSpPr>
          <p:nvPr/>
        </p:nvSpPr>
        <p:spPr bwMode="auto">
          <a:xfrm>
            <a:off x="3873500" y="1524000"/>
            <a:ext cx="1282700" cy="431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84" name="Text Box 28"/>
          <p:cNvSpPr txBox="1">
            <a:spLocks noChangeArrowheads="1"/>
          </p:cNvSpPr>
          <p:nvPr/>
        </p:nvSpPr>
        <p:spPr bwMode="auto">
          <a:xfrm>
            <a:off x="4035425" y="1476375"/>
            <a:ext cx="110331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kumimoji="1" lang="en-US" altLang="zh-CN" sz="24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(root)</a:t>
            </a:r>
            <a:endParaRPr kumimoji="1" lang="en-US" altLang="zh-CN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85" name="Rectangle 29"/>
          <p:cNvSpPr>
            <a:spLocks noChangeArrowheads="1"/>
          </p:cNvSpPr>
          <p:nvPr/>
        </p:nvSpPr>
        <p:spPr bwMode="auto">
          <a:xfrm>
            <a:off x="1333500" y="2692400"/>
            <a:ext cx="901700" cy="431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86" name="Rectangle 30"/>
          <p:cNvSpPr>
            <a:spLocks noChangeArrowheads="1"/>
          </p:cNvSpPr>
          <p:nvPr/>
        </p:nvSpPr>
        <p:spPr bwMode="auto">
          <a:xfrm>
            <a:off x="3136900" y="2692400"/>
            <a:ext cx="901700" cy="431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87" name="Rectangle 31"/>
          <p:cNvSpPr>
            <a:spLocks noChangeArrowheads="1"/>
          </p:cNvSpPr>
          <p:nvPr/>
        </p:nvSpPr>
        <p:spPr bwMode="auto">
          <a:xfrm>
            <a:off x="5295900" y="2692400"/>
            <a:ext cx="901700" cy="431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88" name="Rectangle 32"/>
          <p:cNvSpPr>
            <a:spLocks noChangeArrowheads="1"/>
          </p:cNvSpPr>
          <p:nvPr/>
        </p:nvSpPr>
        <p:spPr bwMode="auto">
          <a:xfrm>
            <a:off x="7124700" y="2692400"/>
            <a:ext cx="901700" cy="431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89" name="Text Box 33"/>
          <p:cNvSpPr txBox="1">
            <a:spLocks noChangeArrowheads="1"/>
          </p:cNvSpPr>
          <p:nvPr/>
        </p:nvSpPr>
        <p:spPr bwMode="auto">
          <a:xfrm>
            <a:off x="1444625" y="2632075"/>
            <a:ext cx="6794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bin</a:t>
            </a:r>
            <a:endParaRPr kumimoji="1" lang="en-US" altLang="zh-CN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90" name="Text Box 34"/>
          <p:cNvSpPr txBox="1">
            <a:spLocks noChangeArrowheads="1"/>
          </p:cNvSpPr>
          <p:nvPr/>
        </p:nvSpPr>
        <p:spPr bwMode="auto">
          <a:xfrm>
            <a:off x="3298825" y="2644775"/>
            <a:ext cx="57943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lib</a:t>
            </a:r>
            <a:endParaRPr kumimoji="1" lang="en-US" altLang="zh-CN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91" name="Text Box 35"/>
          <p:cNvSpPr txBox="1">
            <a:spLocks noChangeArrowheads="1"/>
          </p:cNvSpPr>
          <p:nvPr/>
        </p:nvSpPr>
        <p:spPr bwMode="auto">
          <a:xfrm>
            <a:off x="5343525" y="2619375"/>
            <a:ext cx="8350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user</a:t>
            </a:r>
            <a:endParaRPr kumimoji="1" lang="en-US" altLang="zh-CN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92" name="Text Box 36"/>
          <p:cNvSpPr txBox="1">
            <a:spLocks noChangeArrowheads="1"/>
          </p:cNvSpPr>
          <p:nvPr/>
        </p:nvSpPr>
        <p:spPr bwMode="auto">
          <a:xfrm>
            <a:off x="7286625" y="2632075"/>
            <a:ext cx="61753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etc</a:t>
            </a:r>
            <a:endParaRPr kumimoji="1" lang="en-US" altLang="zh-CN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93" name="Rectangle 37"/>
          <p:cNvSpPr>
            <a:spLocks noChangeArrowheads="1"/>
          </p:cNvSpPr>
          <p:nvPr/>
        </p:nvSpPr>
        <p:spPr bwMode="auto">
          <a:xfrm>
            <a:off x="469900" y="4051300"/>
            <a:ext cx="723900" cy="431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94" name="Rectangle 38"/>
          <p:cNvSpPr>
            <a:spLocks noChangeArrowheads="1"/>
          </p:cNvSpPr>
          <p:nvPr/>
        </p:nvSpPr>
        <p:spPr bwMode="auto">
          <a:xfrm>
            <a:off x="1371600" y="4051300"/>
            <a:ext cx="723900" cy="431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95" name="Rectangle 39"/>
          <p:cNvSpPr>
            <a:spLocks noChangeArrowheads="1"/>
          </p:cNvSpPr>
          <p:nvPr/>
        </p:nvSpPr>
        <p:spPr bwMode="auto">
          <a:xfrm>
            <a:off x="2260600" y="4051300"/>
            <a:ext cx="723900" cy="431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96" name="Rectangle 40"/>
          <p:cNvSpPr>
            <a:spLocks noChangeArrowheads="1"/>
          </p:cNvSpPr>
          <p:nvPr/>
        </p:nvSpPr>
        <p:spPr bwMode="auto">
          <a:xfrm>
            <a:off x="5397500" y="4038600"/>
            <a:ext cx="723900" cy="431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97" name="Rectangle 41"/>
          <p:cNvSpPr>
            <a:spLocks noChangeArrowheads="1"/>
          </p:cNvSpPr>
          <p:nvPr/>
        </p:nvSpPr>
        <p:spPr bwMode="auto">
          <a:xfrm>
            <a:off x="4508500" y="4038600"/>
            <a:ext cx="723900" cy="431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98" name="Rectangle 42"/>
          <p:cNvSpPr>
            <a:spLocks noChangeArrowheads="1"/>
          </p:cNvSpPr>
          <p:nvPr/>
        </p:nvSpPr>
        <p:spPr bwMode="auto">
          <a:xfrm>
            <a:off x="6273800" y="4025900"/>
            <a:ext cx="723900" cy="431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99" name="Text Box 43"/>
          <p:cNvSpPr txBox="1">
            <a:spLocks noChangeArrowheads="1"/>
          </p:cNvSpPr>
          <p:nvPr/>
        </p:nvSpPr>
        <p:spPr bwMode="auto">
          <a:xfrm>
            <a:off x="403225" y="4016375"/>
            <a:ext cx="8620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math</a:t>
            </a:r>
            <a:endParaRPr kumimoji="1" lang="en-US" altLang="zh-CN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100" name="Text Box 44"/>
          <p:cNvSpPr txBox="1">
            <a:spLocks noChangeArrowheads="1"/>
          </p:cNvSpPr>
          <p:nvPr/>
        </p:nvSpPr>
        <p:spPr bwMode="auto">
          <a:xfrm>
            <a:off x="1495425" y="4029075"/>
            <a:ext cx="4730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endParaRPr kumimoji="1" lang="en-US" altLang="zh-CN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101" name="Text Box 45"/>
          <p:cNvSpPr txBox="1">
            <a:spLocks noChangeArrowheads="1"/>
          </p:cNvSpPr>
          <p:nvPr/>
        </p:nvSpPr>
        <p:spPr bwMode="auto">
          <a:xfrm>
            <a:off x="2384425" y="4003675"/>
            <a:ext cx="523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sw</a:t>
            </a:r>
            <a:endParaRPr kumimoji="1" lang="en-US" altLang="zh-CN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102" name="Text Box 46"/>
          <p:cNvSpPr txBox="1">
            <a:spLocks noChangeArrowheads="1"/>
          </p:cNvSpPr>
          <p:nvPr/>
        </p:nvSpPr>
        <p:spPr bwMode="auto">
          <a:xfrm>
            <a:off x="4594225" y="4003675"/>
            <a:ext cx="590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yin</a:t>
            </a:r>
            <a:endParaRPr kumimoji="1" lang="en-US" altLang="zh-CN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103" name="Text Box 47"/>
          <p:cNvSpPr txBox="1">
            <a:spLocks noChangeArrowheads="1"/>
          </p:cNvSpPr>
          <p:nvPr/>
        </p:nvSpPr>
        <p:spPr bwMode="auto">
          <a:xfrm>
            <a:off x="5483225" y="4003675"/>
            <a:ext cx="590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tao</a:t>
            </a:r>
            <a:endParaRPr kumimoji="1" lang="en-US" altLang="zh-CN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104" name="Text Box 48"/>
          <p:cNvSpPr txBox="1">
            <a:spLocks noChangeArrowheads="1"/>
          </p:cNvSpPr>
          <p:nvPr/>
        </p:nvSpPr>
        <p:spPr bwMode="auto">
          <a:xfrm>
            <a:off x="6372225" y="4003675"/>
            <a:ext cx="5556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xie</a:t>
            </a:r>
            <a:endParaRPr kumimoji="1" lang="en-US" altLang="zh-CN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105" name="Rectangle 49"/>
          <p:cNvSpPr>
            <a:spLocks noChangeArrowheads="1"/>
          </p:cNvSpPr>
          <p:nvPr/>
        </p:nvSpPr>
        <p:spPr bwMode="auto">
          <a:xfrm>
            <a:off x="4152900" y="5334000"/>
            <a:ext cx="1435100" cy="431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106" name="Text Box 50"/>
          <p:cNvSpPr txBox="1">
            <a:spLocks noChangeArrowheads="1"/>
          </p:cNvSpPr>
          <p:nvPr/>
        </p:nvSpPr>
        <p:spPr bwMode="auto">
          <a:xfrm>
            <a:off x="4162425" y="5299075"/>
            <a:ext cx="14636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Stack.cpp</a:t>
            </a:r>
            <a:endParaRPr kumimoji="1" lang="en-US" altLang="zh-CN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107" name="Rectangle 51"/>
          <p:cNvSpPr>
            <a:spLocks noChangeArrowheads="1"/>
          </p:cNvSpPr>
          <p:nvPr/>
        </p:nvSpPr>
        <p:spPr bwMode="auto">
          <a:xfrm>
            <a:off x="5765800" y="5334000"/>
            <a:ext cx="1333500" cy="431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108" name="Rectangle 52"/>
          <p:cNvSpPr>
            <a:spLocks noChangeArrowheads="1"/>
          </p:cNvSpPr>
          <p:nvPr/>
        </p:nvSpPr>
        <p:spPr bwMode="auto">
          <a:xfrm>
            <a:off x="2489200" y="5321300"/>
            <a:ext cx="1498600" cy="431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109" name="Text Box 53"/>
          <p:cNvSpPr txBox="1">
            <a:spLocks noChangeArrowheads="1"/>
          </p:cNvSpPr>
          <p:nvPr/>
        </p:nvSpPr>
        <p:spPr bwMode="auto">
          <a:xfrm>
            <a:off x="2460625" y="5299075"/>
            <a:ext cx="15811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Queue.cpp</a:t>
            </a:r>
            <a:endParaRPr kumimoji="1" lang="en-US" altLang="zh-CN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110" name="Text Box 54"/>
          <p:cNvSpPr txBox="1">
            <a:spLocks noChangeArrowheads="1"/>
          </p:cNvSpPr>
          <p:nvPr/>
        </p:nvSpPr>
        <p:spPr bwMode="auto">
          <a:xfrm>
            <a:off x="5762625" y="5311775"/>
            <a:ext cx="13430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Tree.cpp</a:t>
            </a:r>
            <a:endParaRPr kumimoji="1" lang="en-US" altLang="zh-CN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111" name="Line 55"/>
          <p:cNvSpPr>
            <a:spLocks noChangeShapeType="1"/>
          </p:cNvSpPr>
          <p:nvPr/>
        </p:nvSpPr>
        <p:spPr bwMode="auto">
          <a:xfrm flipH="1">
            <a:off x="3175000" y="4470400"/>
            <a:ext cx="1358900" cy="7112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26C-E60F-4BDB-A305-C9DDEE9554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765175"/>
            <a:ext cx="3240087" cy="1071563"/>
          </a:xfrm>
        </p:spPr>
        <p:txBody>
          <a:bodyPr/>
          <a:lstStyle/>
          <a:p>
            <a:r>
              <a:rPr lang="zh-CN" altLang="en-US" sz="3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基本概念：</a:t>
            </a:r>
            <a:br>
              <a:rPr lang="zh-CN" altLang="en-US" sz="3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</a:br>
            <a:r>
              <a:rPr lang="zh-CN" altLang="en-US" sz="3600" b="1" u="sng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数据 </a:t>
            </a:r>
            <a:r>
              <a:rPr lang="en-US" altLang="zh-CN" sz="3600" b="1" u="sng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(Data)</a:t>
            </a:r>
            <a:endParaRPr lang="en-US" altLang="zh-CN" sz="3600" u="sng">
              <a:solidFill>
                <a:srgbClr val="990099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16113"/>
            <a:ext cx="7343775" cy="4114800"/>
          </a:xfrm>
        </p:spPr>
        <p:txBody>
          <a:bodyPr/>
          <a:lstStyle/>
          <a:p>
            <a:pPr algn="just">
              <a:buClr>
                <a:schemeClr val="tx2"/>
              </a:buClr>
              <a:buSzPct val="45000"/>
            </a:pPr>
            <a:r>
              <a:rPr lang="zh-CN" altLang="en-US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数据是</a:t>
            </a: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信息的载体</a:t>
            </a:r>
            <a:r>
              <a:rPr lang="zh-CN" altLang="en-US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，是描述客观事物的数、字符、以及所有能输入到计算机中，被计算机程序识别和处理的符号的集合。</a:t>
            </a:r>
            <a:endParaRPr lang="zh-CN" altLang="en-US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anose="05000000000000000000" pitchFamily="2" charset="2"/>
              <a:buChar char="u"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数值性数据 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32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endParaRPr lang="en-US" altLang="zh-CN" sz="32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非数值性数据 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(char)</a:t>
            </a:r>
            <a:endParaRPr lang="en-US" altLang="zh-CN" sz="32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9C96-D00C-4622-8550-25A65874146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765175"/>
            <a:ext cx="7772400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u="none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基本概念：</a:t>
            </a:r>
            <a:br>
              <a:rPr lang="zh-CN" altLang="en-US" sz="3600" u="none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</a:br>
            <a:r>
              <a:rPr lang="zh-CN" altLang="en-US" sz="3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数据元素 </a:t>
            </a:r>
            <a:r>
              <a:rPr lang="en-US" altLang="zh-CN" sz="3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(Data Element)</a:t>
            </a:r>
            <a:endParaRPr lang="en-US" altLang="zh-CN" sz="360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684213" y="2060575"/>
            <a:ext cx="7704137" cy="3455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just">
              <a:buClr>
                <a:schemeClr val="tx2"/>
              </a:buClr>
              <a:buSzPct val="45000"/>
              <a:buFont typeface="Wingdings" panose="05000000000000000000" pitchFamily="2" charset="2"/>
              <a:buChar char="n"/>
            </a:pPr>
            <a:r>
              <a:rPr lang="zh-CN" altLang="en-US" u="none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数据的</a:t>
            </a:r>
            <a:r>
              <a:rPr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基本单位</a:t>
            </a:r>
            <a:r>
              <a:rPr lang="zh-CN" altLang="en-US" u="none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，在计算机程序中常作为一个整体进行考虑和处理。</a:t>
            </a:r>
            <a:endParaRPr lang="zh-CN" altLang="en-US" u="none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algn="just">
              <a:buClr>
                <a:schemeClr val="tx2"/>
              </a:buClr>
              <a:buSzPct val="45000"/>
              <a:buFont typeface="Wingdings" panose="05000000000000000000" pitchFamily="2" charset="2"/>
              <a:buChar char="n"/>
            </a:pPr>
            <a:r>
              <a:rPr lang="zh-CN" altLang="en-US" u="none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有时一个数据元素可以由若干</a:t>
            </a:r>
            <a:r>
              <a:rPr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数据项</a:t>
            </a:r>
            <a:r>
              <a:rPr lang="en-US" altLang="zh-CN" u="none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(Data Item)</a:t>
            </a:r>
            <a:r>
              <a:rPr lang="zh-CN" altLang="en-US" u="none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组成。</a:t>
            </a:r>
            <a:r>
              <a:rPr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数据项</a:t>
            </a:r>
            <a:r>
              <a:rPr lang="zh-CN" altLang="en-US" u="none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是</a:t>
            </a:r>
            <a:r>
              <a:rPr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具有独立含义的最小标识单位</a:t>
            </a:r>
            <a:r>
              <a:rPr lang="zh-CN" altLang="en-US" u="none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endParaRPr lang="zh-CN" altLang="en-US" u="none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algn="just">
              <a:buClr>
                <a:schemeClr val="tx2"/>
              </a:buClr>
              <a:buSzPct val="45000"/>
              <a:buFont typeface="Wingdings" panose="05000000000000000000" pitchFamily="2" charset="2"/>
              <a:buChar char="n"/>
            </a:pPr>
            <a:r>
              <a:rPr lang="zh-CN" altLang="en-US" u="none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数据元素又称为元素、结点、记录。</a:t>
            </a:r>
            <a:endParaRPr lang="zh-CN" altLang="en-US" u="none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7772400" cy="91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3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基本概念</a:t>
            </a:r>
            <a:r>
              <a:rPr lang="en-US" altLang="zh-CN" sz="3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br>
              <a:rPr lang="en-US" altLang="zh-CN" sz="3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</a:br>
            <a:r>
              <a:rPr lang="zh-CN" altLang="en-US" sz="3600" b="1" u="sng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数据对象 </a:t>
            </a:r>
            <a:r>
              <a:rPr lang="en-US" altLang="zh-CN" sz="3600" b="1" u="sng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(Data Object)</a:t>
            </a:r>
            <a:endParaRPr lang="en-US" altLang="zh-CN" sz="3600" b="1" u="sng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7924800" cy="4608513"/>
          </a:xfrm>
        </p:spPr>
        <p:txBody>
          <a:bodyPr/>
          <a:lstStyle/>
          <a:p>
            <a:pPr algn="just">
              <a:buClr>
                <a:schemeClr val="tx2"/>
              </a:buClr>
              <a:buSzPct val="45000"/>
            </a:pPr>
            <a:r>
              <a:rPr lang="zh-CN" altLang="en-US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数据的子集，具有相同性质的数据成员（数据元素）的集合。</a:t>
            </a:r>
            <a:endParaRPr lang="zh-CN" altLang="en-US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anose="05000000000000000000" pitchFamily="2" charset="2"/>
              <a:buChar char="u"/>
            </a:pP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整数数据对象</a:t>
            </a:r>
            <a:r>
              <a:rPr lang="en-US" altLang="en-US" sz="32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lang="en-US" altLang="zh-CN" sz="32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={0</a:t>
            </a: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1, 2, </a:t>
            </a:r>
            <a:r>
              <a:rPr lang="en-US" altLang="zh-CN" sz="3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…}</a:t>
            </a:r>
            <a:endParaRPr lang="en-US" altLang="zh-CN" sz="3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anose="05000000000000000000" pitchFamily="2" charset="2"/>
              <a:buChar char="u"/>
            </a:pP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学生数据对象</a:t>
            </a:r>
            <a:endParaRPr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/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数据对象中所有成员之间存在某种关系，如学生按学号的排序；按性别的分类等。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algn="just"/>
            <a:r>
              <a:rPr lang="zh-CN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数据成员及其之间关系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，是数据结构研究的主要内容。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9C96-D00C-4622-8550-25A65874146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6" name="Rectangle 8"/>
          <p:cNvSpPr>
            <a:spLocks noGrp="1" noChangeArrowheads="1"/>
          </p:cNvSpPr>
          <p:nvPr>
            <p:ph type="title"/>
          </p:nvPr>
        </p:nvSpPr>
        <p:spPr>
          <a:xfrm>
            <a:off x="1116013" y="908050"/>
            <a:ext cx="5329237" cy="762000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什么是数据结构</a:t>
            </a:r>
            <a:endParaRPr lang="zh-CN" altLang="en-US" sz="4000" dirty="0">
              <a:solidFill>
                <a:srgbClr val="CC33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684213" y="1916113"/>
            <a:ext cx="7920037" cy="33641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algn="just" defTabSz="1128395"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kumimoji="1" lang="en-US" altLang="zh-CN" u="none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:</a:t>
            </a:r>
            <a:r>
              <a:rPr kumimoji="1" lang="en-US" altLang="zh-CN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endParaRPr kumimoji="1" lang="en-US" altLang="zh-CN" u="none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 defTabSz="1128395">
              <a:buClrTx/>
              <a:buSzTx/>
              <a:buFontTx/>
              <a:buNone/>
            </a:pPr>
            <a:r>
              <a:rPr kumimoji="1" lang="en-US" altLang="zh-CN" u="none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      </a:t>
            </a:r>
            <a:r>
              <a:rPr kumimoji="1" lang="zh-CN" altLang="en-US" u="none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由某一数据对象及该对象中所有数据成员之间的关系组成。记为：</a:t>
            </a:r>
            <a:endParaRPr kumimoji="1" lang="zh-CN" altLang="en-US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 defTabSz="1128395">
              <a:buClrTx/>
              <a:buSzTx/>
              <a:buFontTx/>
              <a:buNone/>
            </a:pPr>
            <a:r>
              <a:rPr kumimoji="1"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         </a:t>
            </a:r>
            <a:r>
              <a:rPr kumimoji="1" lang="en-US" altLang="zh-CN" u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Data_Structure</a:t>
            </a:r>
            <a:r>
              <a:rPr kumimoji="1" lang="en-US" altLang="zh-CN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={</a:t>
            </a:r>
            <a:r>
              <a:rPr kumimoji="1" lang="en-US" altLang="zh-CN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D, R}</a:t>
            </a:r>
            <a:endParaRPr kumimoji="1" lang="en-US" altLang="zh-CN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 defTabSz="1128395">
              <a:buClrTx/>
              <a:buSzTx/>
              <a:buFontTx/>
              <a:buNone/>
            </a:pPr>
            <a:r>
              <a:rPr kumimoji="1" lang="en-US" altLang="zh-CN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u="none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其中，</a:t>
            </a:r>
            <a:r>
              <a:rPr kumimoji="1" lang="en-US" altLang="zh-CN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D</a:t>
            </a:r>
            <a:r>
              <a:rPr kumimoji="1" lang="zh-CN" altLang="en-US" u="none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是</a:t>
            </a:r>
            <a:r>
              <a:rPr kumimoji="1" lang="zh-CN" altLang="en-US" u="none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某一数据对象，</a:t>
            </a:r>
            <a:r>
              <a:rPr kumimoji="1" lang="en-US" altLang="zh-CN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zh-CN" altLang="en-US" u="none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是</a:t>
            </a:r>
            <a:r>
              <a:rPr kumimoji="1" lang="zh-CN" altLang="en-US" u="none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该对象中所有数据成员</a:t>
            </a:r>
            <a:r>
              <a:rPr kumimoji="1" lang="zh-CN" altLang="en-US" u="none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之间关系</a:t>
            </a:r>
            <a:r>
              <a:rPr kumimoji="1" lang="zh-CN" altLang="en-US" u="none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的有限集合。</a:t>
            </a:r>
            <a:endParaRPr kumimoji="1" lang="zh-CN" altLang="en-US" b="0" u="none" dirty="0"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26C-E60F-4BDB-A305-C9DDEE9554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6" name="Rectangle 4"/>
          <p:cNvSpPr>
            <a:spLocks noChangeArrowheads="1"/>
          </p:cNvSpPr>
          <p:nvPr/>
        </p:nvSpPr>
        <p:spPr bwMode="auto">
          <a:xfrm>
            <a:off x="539750" y="1125538"/>
            <a:ext cx="8208963" cy="44656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3731" tIns="56866" rIns="113731" bIns="56866"/>
          <a:lstStyle/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课程特点</a:t>
            </a:r>
            <a:endParaRPr lang="zh-CN" altLang="en-US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 algn="just">
              <a:spcBef>
                <a:spcPct val="6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介绍如何组织各种数据在计算机中的</a:t>
            </a:r>
            <a:r>
              <a:rPr lang="zh-CN" altLang="en-US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存储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、  </a:t>
            </a:r>
            <a:r>
              <a:rPr lang="zh-CN" altLang="en-US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传递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zh-CN" altLang="en-US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转换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zh-CN" altLang="en-US" sz="28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 algn="just">
              <a:spcBef>
                <a:spcPct val="4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课程采用</a:t>
            </a:r>
            <a:r>
              <a:rPr lang="zh-CN" altLang="en-US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的观点讨论数据结构技术；</a:t>
            </a:r>
            <a:endParaRPr lang="zh-CN" altLang="en-US" sz="28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 algn="just">
              <a:spcBef>
                <a:spcPct val="4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兼有面向过程和面向对象双重特色的</a:t>
            </a:r>
            <a:r>
              <a:rPr lang="en-US" altLang="zh-CN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C++</a:t>
            </a:r>
            <a:r>
              <a:rPr lang="zh-CN" altLang="en-US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语  言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作为算法的描述工具；</a:t>
            </a:r>
            <a:endParaRPr lang="zh-CN" altLang="en-US" sz="28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 algn="just">
              <a:spcBef>
                <a:spcPct val="4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强化</a:t>
            </a:r>
            <a:r>
              <a:rPr lang="zh-CN" altLang="en-US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数据结构基本知识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zh-CN" altLang="en-US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面向对象程序设计  基本能力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的双基训练。</a:t>
            </a:r>
            <a:r>
              <a:rPr lang="zh-CN" altLang="en-US" sz="28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28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02" name="Oval 66"/>
          <p:cNvSpPr>
            <a:spLocks noChangeArrowheads="1"/>
          </p:cNvSpPr>
          <p:nvPr/>
        </p:nvSpPr>
        <p:spPr bwMode="auto">
          <a:xfrm>
            <a:off x="3017838" y="4214813"/>
            <a:ext cx="517525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CC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87" name="Line 51"/>
          <p:cNvSpPr>
            <a:spLocks noChangeShapeType="1"/>
          </p:cNvSpPr>
          <p:nvPr/>
        </p:nvSpPr>
        <p:spPr bwMode="auto">
          <a:xfrm flipH="1">
            <a:off x="2697163" y="3235325"/>
            <a:ext cx="460375" cy="446088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88" name="Line 52"/>
          <p:cNvSpPr>
            <a:spLocks noChangeShapeType="1"/>
          </p:cNvSpPr>
          <p:nvPr/>
        </p:nvSpPr>
        <p:spPr bwMode="auto">
          <a:xfrm>
            <a:off x="2090738" y="3082925"/>
            <a:ext cx="9779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801" name="Oval 65"/>
          <p:cNvSpPr>
            <a:spLocks noChangeArrowheads="1"/>
          </p:cNvSpPr>
          <p:nvPr/>
        </p:nvSpPr>
        <p:spPr bwMode="auto">
          <a:xfrm>
            <a:off x="3001963" y="2843213"/>
            <a:ext cx="517525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CC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89" name="Line 53"/>
          <p:cNvSpPr>
            <a:spLocks noChangeShapeType="1"/>
          </p:cNvSpPr>
          <p:nvPr/>
        </p:nvSpPr>
        <p:spPr bwMode="auto">
          <a:xfrm>
            <a:off x="1887538" y="3286125"/>
            <a:ext cx="0" cy="9271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99" name="Oval 63"/>
          <p:cNvSpPr>
            <a:spLocks noChangeArrowheads="1"/>
          </p:cNvSpPr>
          <p:nvPr/>
        </p:nvSpPr>
        <p:spPr bwMode="auto">
          <a:xfrm>
            <a:off x="1630363" y="2843213"/>
            <a:ext cx="517525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CC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800" name="Oval 64"/>
          <p:cNvSpPr>
            <a:spLocks noChangeArrowheads="1"/>
          </p:cNvSpPr>
          <p:nvPr/>
        </p:nvSpPr>
        <p:spPr bwMode="auto">
          <a:xfrm>
            <a:off x="1630363" y="4214813"/>
            <a:ext cx="517525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CC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62" name="Line 26"/>
          <p:cNvSpPr>
            <a:spLocks noChangeShapeType="1"/>
          </p:cNvSpPr>
          <p:nvPr/>
        </p:nvSpPr>
        <p:spPr bwMode="auto">
          <a:xfrm flipH="1">
            <a:off x="7116763" y="3910013"/>
            <a:ext cx="431800" cy="4318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63" name="Line 27"/>
          <p:cNvSpPr>
            <a:spLocks noChangeShapeType="1"/>
          </p:cNvSpPr>
          <p:nvPr/>
        </p:nvSpPr>
        <p:spPr bwMode="auto">
          <a:xfrm>
            <a:off x="7081838" y="3184525"/>
            <a:ext cx="419100" cy="4191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38" name="Line 2"/>
          <p:cNvSpPr>
            <a:spLocks noChangeShapeType="1"/>
          </p:cNvSpPr>
          <p:nvPr/>
        </p:nvSpPr>
        <p:spPr bwMode="auto">
          <a:xfrm>
            <a:off x="5672138" y="3197225"/>
            <a:ext cx="1155700" cy="11176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43" name="Line 7"/>
          <p:cNvSpPr>
            <a:spLocks noChangeShapeType="1"/>
          </p:cNvSpPr>
          <p:nvPr/>
        </p:nvSpPr>
        <p:spPr bwMode="auto">
          <a:xfrm flipH="1">
            <a:off x="5646738" y="3235325"/>
            <a:ext cx="1168400" cy="11049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85" name="Line 49"/>
          <p:cNvSpPr>
            <a:spLocks noChangeShapeType="1"/>
          </p:cNvSpPr>
          <p:nvPr/>
        </p:nvSpPr>
        <p:spPr bwMode="auto">
          <a:xfrm>
            <a:off x="5745163" y="4443413"/>
            <a:ext cx="9779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41" name="Line 5"/>
          <p:cNvSpPr>
            <a:spLocks noChangeShapeType="1"/>
          </p:cNvSpPr>
          <p:nvPr/>
        </p:nvSpPr>
        <p:spPr bwMode="auto">
          <a:xfrm>
            <a:off x="5748338" y="3082925"/>
            <a:ext cx="9779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65" name="Line 29"/>
          <p:cNvSpPr>
            <a:spLocks noChangeShapeType="1"/>
          </p:cNvSpPr>
          <p:nvPr/>
        </p:nvSpPr>
        <p:spPr bwMode="auto">
          <a:xfrm>
            <a:off x="5545138" y="3286125"/>
            <a:ext cx="0" cy="9271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83" name="Oval 47"/>
          <p:cNvSpPr>
            <a:spLocks noChangeArrowheads="1"/>
          </p:cNvSpPr>
          <p:nvPr/>
        </p:nvSpPr>
        <p:spPr bwMode="auto">
          <a:xfrm>
            <a:off x="7437438" y="3529013"/>
            <a:ext cx="517525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CC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82" name="Oval 46"/>
          <p:cNvSpPr>
            <a:spLocks noChangeArrowheads="1"/>
          </p:cNvSpPr>
          <p:nvPr/>
        </p:nvSpPr>
        <p:spPr bwMode="auto">
          <a:xfrm>
            <a:off x="6675438" y="4214813"/>
            <a:ext cx="517525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CC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81" name="Oval 45"/>
          <p:cNvSpPr>
            <a:spLocks noChangeArrowheads="1"/>
          </p:cNvSpPr>
          <p:nvPr/>
        </p:nvSpPr>
        <p:spPr bwMode="auto">
          <a:xfrm>
            <a:off x="6675438" y="2843213"/>
            <a:ext cx="517525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CC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80" name="Oval 44"/>
          <p:cNvSpPr>
            <a:spLocks noChangeArrowheads="1"/>
          </p:cNvSpPr>
          <p:nvPr/>
        </p:nvSpPr>
        <p:spPr bwMode="auto">
          <a:xfrm>
            <a:off x="5287963" y="4214813"/>
            <a:ext cx="517525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CC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72" name="Oval 36"/>
          <p:cNvSpPr>
            <a:spLocks noChangeArrowheads="1"/>
          </p:cNvSpPr>
          <p:nvPr/>
        </p:nvSpPr>
        <p:spPr bwMode="auto">
          <a:xfrm>
            <a:off x="5287963" y="2843213"/>
            <a:ext cx="517525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CC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40" name="Line 4"/>
          <p:cNvSpPr>
            <a:spLocks noChangeShapeType="1"/>
          </p:cNvSpPr>
          <p:nvPr/>
        </p:nvSpPr>
        <p:spPr bwMode="auto">
          <a:xfrm>
            <a:off x="3459163" y="3224213"/>
            <a:ext cx="419100" cy="4191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44" name="Rectangle 8"/>
          <p:cNvSpPr>
            <a:spLocks noGrp="1" noChangeArrowheads="1"/>
          </p:cNvSpPr>
          <p:nvPr>
            <p:ph type="title"/>
          </p:nvPr>
        </p:nvSpPr>
        <p:spPr>
          <a:xfrm>
            <a:off x="1692275" y="1484313"/>
            <a:ext cx="6049963" cy="762000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N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个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网站之间的连通关系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44747" name="Text Box 11"/>
          <p:cNvSpPr txBox="1">
            <a:spLocks noChangeArrowheads="1"/>
          </p:cNvSpPr>
          <p:nvPr/>
        </p:nvSpPr>
        <p:spPr bwMode="auto">
          <a:xfrm>
            <a:off x="1835150" y="4868863"/>
            <a:ext cx="2235200" cy="601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树形关系</a:t>
            </a:r>
            <a:endParaRPr kumimoji="1" lang="zh-CN" altLang="en-US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4748" name="Text Box 12"/>
          <p:cNvSpPr txBox="1">
            <a:spLocks noChangeArrowheads="1"/>
          </p:cNvSpPr>
          <p:nvPr/>
        </p:nvSpPr>
        <p:spPr bwMode="auto">
          <a:xfrm>
            <a:off x="5364163" y="4846638"/>
            <a:ext cx="2333625" cy="601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网状关系</a:t>
            </a:r>
            <a:endParaRPr kumimoji="1" lang="zh-CN" altLang="en-US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4767" name="Text Box 31"/>
          <p:cNvSpPr txBox="1">
            <a:spLocks noChangeArrowheads="1"/>
          </p:cNvSpPr>
          <p:nvPr/>
        </p:nvSpPr>
        <p:spPr bwMode="auto">
          <a:xfrm>
            <a:off x="5364163" y="2781300"/>
            <a:ext cx="457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8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4769" name="Text Box 33"/>
          <p:cNvSpPr txBox="1">
            <a:spLocks noChangeArrowheads="1"/>
          </p:cNvSpPr>
          <p:nvPr/>
        </p:nvSpPr>
        <p:spPr bwMode="auto">
          <a:xfrm>
            <a:off x="5364163" y="4216400"/>
            <a:ext cx="3619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8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4771" name="Text Box 35"/>
          <p:cNvSpPr txBox="1">
            <a:spLocks noChangeArrowheads="1"/>
          </p:cNvSpPr>
          <p:nvPr/>
        </p:nvSpPr>
        <p:spPr bwMode="auto">
          <a:xfrm>
            <a:off x="6735763" y="2782888"/>
            <a:ext cx="3619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8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4775" name="Text Box 39"/>
          <p:cNvSpPr txBox="1">
            <a:spLocks noChangeArrowheads="1"/>
          </p:cNvSpPr>
          <p:nvPr/>
        </p:nvSpPr>
        <p:spPr bwMode="auto">
          <a:xfrm>
            <a:off x="6748463" y="4230688"/>
            <a:ext cx="3619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en-US" altLang="zh-CN" sz="28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4777" name="Text Box 41"/>
          <p:cNvSpPr txBox="1">
            <a:spLocks noChangeArrowheads="1"/>
          </p:cNvSpPr>
          <p:nvPr/>
        </p:nvSpPr>
        <p:spPr bwMode="auto">
          <a:xfrm>
            <a:off x="7496175" y="3468688"/>
            <a:ext cx="3619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en-US" altLang="zh-CN" sz="28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4784" name="Oval 48"/>
          <p:cNvSpPr>
            <a:spLocks noChangeArrowheads="1"/>
          </p:cNvSpPr>
          <p:nvPr/>
        </p:nvSpPr>
        <p:spPr bwMode="auto">
          <a:xfrm>
            <a:off x="5973763" y="3529013"/>
            <a:ext cx="517525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CC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73" name="Text Box 37"/>
          <p:cNvSpPr txBox="1">
            <a:spLocks noChangeArrowheads="1"/>
          </p:cNvSpPr>
          <p:nvPr/>
        </p:nvSpPr>
        <p:spPr bwMode="auto">
          <a:xfrm>
            <a:off x="6049963" y="3530600"/>
            <a:ext cx="3619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4786" name="Line 50"/>
          <p:cNvSpPr>
            <a:spLocks noChangeShapeType="1"/>
          </p:cNvSpPr>
          <p:nvPr/>
        </p:nvSpPr>
        <p:spPr bwMode="auto">
          <a:xfrm>
            <a:off x="6964363" y="3287713"/>
            <a:ext cx="0" cy="9271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90" name="Oval 54"/>
          <p:cNvSpPr>
            <a:spLocks noChangeArrowheads="1"/>
          </p:cNvSpPr>
          <p:nvPr/>
        </p:nvSpPr>
        <p:spPr bwMode="auto">
          <a:xfrm>
            <a:off x="3779838" y="3529013"/>
            <a:ext cx="517525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CC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91" name="Text Box 55"/>
          <p:cNvSpPr txBox="1">
            <a:spLocks noChangeArrowheads="1"/>
          </p:cNvSpPr>
          <p:nvPr/>
        </p:nvSpPr>
        <p:spPr bwMode="auto">
          <a:xfrm>
            <a:off x="1706563" y="2781300"/>
            <a:ext cx="457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8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4792" name="Text Box 56"/>
          <p:cNvSpPr txBox="1">
            <a:spLocks noChangeArrowheads="1"/>
          </p:cNvSpPr>
          <p:nvPr/>
        </p:nvSpPr>
        <p:spPr bwMode="auto">
          <a:xfrm>
            <a:off x="1706563" y="4216400"/>
            <a:ext cx="3619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8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4793" name="Text Box 57"/>
          <p:cNvSpPr txBox="1">
            <a:spLocks noChangeArrowheads="1"/>
          </p:cNvSpPr>
          <p:nvPr/>
        </p:nvSpPr>
        <p:spPr bwMode="auto">
          <a:xfrm>
            <a:off x="3078163" y="2782888"/>
            <a:ext cx="3619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8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4794" name="Text Box 58"/>
          <p:cNvSpPr txBox="1">
            <a:spLocks noChangeArrowheads="1"/>
          </p:cNvSpPr>
          <p:nvPr/>
        </p:nvSpPr>
        <p:spPr bwMode="auto">
          <a:xfrm>
            <a:off x="3090863" y="4216400"/>
            <a:ext cx="3619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en-US" altLang="zh-CN" sz="28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4795" name="Text Box 59"/>
          <p:cNvSpPr txBox="1">
            <a:spLocks noChangeArrowheads="1"/>
          </p:cNvSpPr>
          <p:nvPr/>
        </p:nvSpPr>
        <p:spPr bwMode="auto">
          <a:xfrm>
            <a:off x="3838575" y="3468688"/>
            <a:ext cx="3619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en-US" altLang="zh-CN" sz="28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4796" name="Oval 60"/>
          <p:cNvSpPr>
            <a:spLocks noChangeArrowheads="1"/>
          </p:cNvSpPr>
          <p:nvPr/>
        </p:nvSpPr>
        <p:spPr bwMode="auto">
          <a:xfrm>
            <a:off x="2316163" y="3529013"/>
            <a:ext cx="517525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CC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97" name="Text Box 61"/>
          <p:cNvSpPr txBox="1">
            <a:spLocks noChangeArrowheads="1"/>
          </p:cNvSpPr>
          <p:nvPr/>
        </p:nvSpPr>
        <p:spPr bwMode="auto">
          <a:xfrm>
            <a:off x="2392363" y="3530600"/>
            <a:ext cx="3619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4798" name="Line 62"/>
          <p:cNvSpPr>
            <a:spLocks noChangeShapeType="1"/>
          </p:cNvSpPr>
          <p:nvPr/>
        </p:nvSpPr>
        <p:spPr bwMode="auto">
          <a:xfrm>
            <a:off x="3230563" y="3287713"/>
            <a:ext cx="0" cy="9271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26C-E60F-4BDB-A305-C9DDEE9554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4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4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4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4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4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4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4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4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4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4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4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4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4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4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4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4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4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4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4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4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4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4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4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4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4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4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4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4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4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4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4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4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4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4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4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4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4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4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44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44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44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44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44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44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44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44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44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44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4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4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44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44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44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44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44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44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44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44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44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44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44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44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44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44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44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44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802" grpId="0" animBg="1"/>
      <p:bldP spid="244787" grpId="0" animBg="1"/>
      <p:bldP spid="244788" grpId="0" animBg="1"/>
      <p:bldP spid="244801" grpId="0" animBg="1"/>
      <p:bldP spid="244789" grpId="0" animBg="1"/>
      <p:bldP spid="244799" grpId="0" animBg="1"/>
      <p:bldP spid="244800" grpId="0" animBg="1"/>
      <p:bldP spid="244762" grpId="0" animBg="1"/>
      <p:bldP spid="244763" grpId="0" animBg="1"/>
      <p:bldP spid="244738" grpId="0" animBg="1"/>
      <p:bldP spid="244743" grpId="0" animBg="1"/>
      <p:bldP spid="244785" grpId="0" animBg="1"/>
      <p:bldP spid="244741" grpId="0" animBg="1"/>
      <p:bldP spid="244765" grpId="0" animBg="1"/>
      <p:bldP spid="244783" grpId="0" animBg="1"/>
      <p:bldP spid="244782" grpId="0" animBg="1"/>
      <p:bldP spid="244781" grpId="0" animBg="1"/>
      <p:bldP spid="244780" grpId="0" animBg="1"/>
      <p:bldP spid="244772" grpId="0" animBg="1"/>
      <p:bldP spid="244740" grpId="0" animBg="1"/>
      <p:bldP spid="244747" grpId="0"/>
      <p:bldP spid="244748" grpId="0"/>
      <p:bldP spid="244767" grpId="0"/>
      <p:bldP spid="244769" grpId="0"/>
      <p:bldP spid="244771" grpId="0"/>
      <p:bldP spid="244775" grpId="0"/>
      <p:bldP spid="244777" grpId="0"/>
      <p:bldP spid="244784" grpId="0" animBg="1"/>
      <p:bldP spid="244773" grpId="0"/>
      <p:bldP spid="244786" grpId="0" animBg="1"/>
      <p:bldP spid="244790" grpId="0" animBg="1"/>
      <p:bldP spid="244791" grpId="0"/>
      <p:bldP spid="244792" grpId="0"/>
      <p:bldP spid="244793" grpId="0"/>
      <p:bldP spid="244794" grpId="0"/>
      <p:bldP spid="244795" grpId="0"/>
      <p:bldP spid="244796" grpId="0" animBg="1"/>
      <p:bldP spid="244797" grpId="0"/>
      <p:bldP spid="24479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611188" y="836613"/>
            <a:ext cx="66294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u="none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数据结构</a:t>
            </a:r>
            <a:r>
              <a:rPr lang="zh-CN" altLang="en-US" sz="4000" u="none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是数据的</a:t>
            </a:r>
            <a:r>
              <a:rPr lang="zh-CN" altLang="en-US" sz="4000" u="none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组织形式</a:t>
            </a:r>
            <a:endParaRPr lang="zh-CN" altLang="en-US" sz="4400" b="0" u="none">
              <a:solidFill>
                <a:schemeClr val="tx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83568" y="1772816"/>
            <a:ext cx="7845425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just"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数据元素间的</a:t>
            </a:r>
            <a:r>
              <a:rPr lang="zh-CN" altLang="en-US" u="none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逻辑关系</a:t>
            </a:r>
            <a:r>
              <a:rPr lang="zh-CN" altLang="en-US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，即数据的</a:t>
            </a:r>
            <a:r>
              <a:rPr lang="zh-CN" altLang="en-US" u="none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逻辑 结构</a:t>
            </a:r>
            <a:r>
              <a:rPr lang="zh-CN" altLang="en-US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；</a:t>
            </a:r>
            <a:endParaRPr lang="zh-CN" altLang="en-US" u="none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342900" indent="-342900" algn="just"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数据元素及其关系在计算机存储内的表示，即数据的</a:t>
            </a:r>
            <a:r>
              <a:rPr lang="zh-CN" altLang="en-US" u="none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存储表示</a:t>
            </a:r>
            <a:r>
              <a:rPr lang="zh-CN" altLang="en-US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；</a:t>
            </a:r>
            <a:endParaRPr lang="zh-CN" altLang="en-US" u="none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342900" indent="-342900" algn="just"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数据的运算，即对数据元素施加的</a:t>
            </a:r>
            <a:r>
              <a:rPr lang="zh-CN" altLang="en-US" u="none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操作</a:t>
            </a:r>
            <a:r>
              <a:rPr lang="zh-CN" altLang="en-US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。</a:t>
            </a:r>
            <a:endParaRPr lang="zh-CN" altLang="en-US" u="none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342900" indent="-342900" algn="just">
              <a:buClr>
                <a:schemeClr val="tx2"/>
              </a:buClr>
              <a:buSzPct val="50000"/>
            </a:pPr>
            <a:r>
              <a:rPr lang="zh-CN" altLang="en-US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  例如：座位</a:t>
            </a:r>
            <a:r>
              <a:rPr lang="en-US" altLang="zh-CN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/</a:t>
            </a:r>
            <a:r>
              <a:rPr lang="zh-CN" altLang="en-US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学生（按班级）</a:t>
            </a:r>
            <a:endParaRPr lang="zh-CN" altLang="en-US" b="0" u="none" dirty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1026"/>
          <p:cNvSpPr>
            <a:spLocks noChangeArrowheads="1"/>
          </p:cNvSpPr>
          <p:nvPr/>
        </p:nvSpPr>
        <p:spPr bwMode="auto">
          <a:xfrm>
            <a:off x="684213" y="765175"/>
            <a:ext cx="44196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none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DS</a:t>
            </a:r>
            <a:r>
              <a:rPr lang="zh-CN" altLang="en-US" sz="4000" u="none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第一部分：</a:t>
            </a:r>
            <a:br>
              <a:rPr lang="zh-CN" altLang="en-US" sz="4000" u="none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</a:br>
            <a:r>
              <a:rPr lang="zh-CN" altLang="en-US" sz="4000" u="none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数据的逻辑结构</a:t>
            </a:r>
            <a:endParaRPr lang="zh-CN" altLang="en-US" sz="4000" b="0" u="none">
              <a:solidFill>
                <a:schemeClr val="tx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56003" name="Rectangle 1027"/>
          <p:cNvSpPr>
            <a:spLocks noChangeArrowheads="1"/>
          </p:cNvSpPr>
          <p:nvPr/>
        </p:nvSpPr>
        <p:spPr bwMode="auto">
          <a:xfrm>
            <a:off x="755576" y="1844824"/>
            <a:ext cx="7345363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just"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u="none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数据的逻辑结构</a:t>
            </a:r>
            <a:r>
              <a:rPr lang="zh-CN" altLang="en-US" u="none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从逻辑关系上描述数据</a:t>
            </a:r>
            <a:r>
              <a:rPr lang="zh-CN" altLang="en-US" u="none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，</a:t>
            </a:r>
            <a:r>
              <a:rPr lang="zh-CN" altLang="en-US" u="none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与数据的存储无关</a:t>
            </a:r>
            <a:r>
              <a:rPr lang="zh-CN" altLang="en-US" u="none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；</a:t>
            </a:r>
            <a:endParaRPr lang="zh-CN" altLang="en-US" u="none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342900" indent="-342900" algn="just"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u="none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数据的逻辑结构可以看作是</a:t>
            </a:r>
            <a:r>
              <a:rPr lang="zh-CN" altLang="en-US" u="none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从具体问题抽象出来的数据模型</a:t>
            </a:r>
            <a:r>
              <a:rPr lang="zh-CN" altLang="en-US" u="none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；</a:t>
            </a:r>
            <a:endParaRPr lang="zh-CN" altLang="en-US" u="none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342900" indent="-342900" algn="just"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u="none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数据的逻辑结构与数据元素的相对位置无关。</a:t>
            </a:r>
            <a:endParaRPr lang="zh-CN" altLang="en-US" u="none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1026"/>
          <p:cNvSpPr>
            <a:spLocks noChangeArrowheads="1"/>
          </p:cNvSpPr>
          <p:nvPr/>
        </p:nvSpPr>
        <p:spPr bwMode="auto">
          <a:xfrm>
            <a:off x="971550" y="836613"/>
            <a:ext cx="51054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u="none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数据的逻辑结构分类</a:t>
            </a:r>
            <a:endParaRPr lang="zh-CN" altLang="en-US" sz="4000" b="0" u="none">
              <a:solidFill>
                <a:schemeClr val="tx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57027" name="Rectangle 1027"/>
          <p:cNvSpPr>
            <a:spLocks noChangeArrowheads="1"/>
          </p:cNvSpPr>
          <p:nvPr/>
        </p:nvSpPr>
        <p:spPr bwMode="auto">
          <a:xfrm>
            <a:off x="1187450" y="1700213"/>
            <a:ext cx="7010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线性结构</a:t>
            </a:r>
            <a:endParaRPr lang="zh-CN" altLang="en-US" u="none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742950" lvl="1" indent="-285750">
              <a:buClr>
                <a:srgbClr val="00808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zh-CN" altLang="en-US" u="none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线性表</a:t>
            </a:r>
            <a:endParaRPr lang="zh-CN" altLang="en-US" u="none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342900" indent="-342900"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非线性结构</a:t>
            </a:r>
            <a:endParaRPr lang="zh-CN" altLang="en-US" u="none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742950" lvl="1" indent="-285750">
              <a:buClr>
                <a:srgbClr val="00808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zh-CN" altLang="en-US" u="none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树</a:t>
            </a:r>
            <a:endParaRPr lang="zh-CN" altLang="en-US" u="none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742950" lvl="1" indent="-285750">
              <a:buClr>
                <a:srgbClr val="00808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u="none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图（或网络）</a:t>
            </a:r>
            <a:endParaRPr lang="zh-CN" altLang="en-US" u="none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Line 1026"/>
          <p:cNvSpPr>
            <a:spLocks noChangeShapeType="1"/>
          </p:cNvSpPr>
          <p:nvPr/>
        </p:nvSpPr>
        <p:spPr bwMode="auto">
          <a:xfrm flipH="1">
            <a:off x="1447800" y="3867150"/>
            <a:ext cx="95250" cy="438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1" name="Line 1027"/>
          <p:cNvSpPr>
            <a:spLocks noChangeShapeType="1"/>
          </p:cNvSpPr>
          <p:nvPr/>
        </p:nvSpPr>
        <p:spPr bwMode="auto">
          <a:xfrm>
            <a:off x="6896100" y="4584700"/>
            <a:ext cx="3810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2" name="Line 1028"/>
          <p:cNvSpPr>
            <a:spLocks noChangeShapeType="1"/>
          </p:cNvSpPr>
          <p:nvPr/>
        </p:nvSpPr>
        <p:spPr bwMode="auto">
          <a:xfrm flipH="1">
            <a:off x="8178800" y="4521200"/>
            <a:ext cx="3810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3" name="Line 1029"/>
          <p:cNvSpPr>
            <a:spLocks noChangeShapeType="1"/>
          </p:cNvSpPr>
          <p:nvPr/>
        </p:nvSpPr>
        <p:spPr bwMode="auto">
          <a:xfrm flipH="1">
            <a:off x="6375400" y="4546600"/>
            <a:ext cx="3810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4" name="Line 1030"/>
          <p:cNvSpPr>
            <a:spLocks noChangeShapeType="1"/>
          </p:cNvSpPr>
          <p:nvPr/>
        </p:nvSpPr>
        <p:spPr bwMode="auto">
          <a:xfrm>
            <a:off x="8191500" y="5410200"/>
            <a:ext cx="1524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5" name="Line 1031"/>
          <p:cNvSpPr>
            <a:spLocks noChangeShapeType="1"/>
          </p:cNvSpPr>
          <p:nvPr/>
        </p:nvSpPr>
        <p:spPr bwMode="auto">
          <a:xfrm>
            <a:off x="6426200" y="5359400"/>
            <a:ext cx="1524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6" name="Line 1032"/>
          <p:cNvSpPr>
            <a:spLocks noChangeShapeType="1"/>
          </p:cNvSpPr>
          <p:nvPr/>
        </p:nvSpPr>
        <p:spPr bwMode="auto">
          <a:xfrm flipH="1">
            <a:off x="7011988" y="5295900"/>
            <a:ext cx="214312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7" name="Line 1033"/>
          <p:cNvSpPr>
            <a:spLocks noChangeShapeType="1"/>
          </p:cNvSpPr>
          <p:nvPr/>
        </p:nvSpPr>
        <p:spPr bwMode="auto">
          <a:xfrm flipH="1">
            <a:off x="6110288" y="5321300"/>
            <a:ext cx="214312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8" name="Line 1034"/>
          <p:cNvSpPr>
            <a:spLocks noChangeShapeType="1"/>
          </p:cNvSpPr>
          <p:nvPr/>
        </p:nvSpPr>
        <p:spPr bwMode="auto">
          <a:xfrm>
            <a:off x="7874000" y="3860800"/>
            <a:ext cx="6858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9" name="Line 1035"/>
          <p:cNvSpPr>
            <a:spLocks noChangeShapeType="1"/>
          </p:cNvSpPr>
          <p:nvPr/>
        </p:nvSpPr>
        <p:spPr bwMode="auto">
          <a:xfrm flipH="1">
            <a:off x="6870700" y="3848100"/>
            <a:ext cx="7620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60" name="Line 1036"/>
          <p:cNvSpPr>
            <a:spLocks noChangeShapeType="1"/>
          </p:cNvSpPr>
          <p:nvPr/>
        </p:nvSpPr>
        <p:spPr bwMode="auto">
          <a:xfrm>
            <a:off x="4953000" y="3886200"/>
            <a:ext cx="6858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61" name="Line 1037"/>
          <p:cNvSpPr>
            <a:spLocks noChangeShapeType="1"/>
          </p:cNvSpPr>
          <p:nvPr/>
        </p:nvSpPr>
        <p:spPr bwMode="auto">
          <a:xfrm flipH="1">
            <a:off x="3962400" y="3886200"/>
            <a:ext cx="7620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62" name="Line 1038"/>
          <p:cNvSpPr>
            <a:spLocks noChangeShapeType="1"/>
          </p:cNvSpPr>
          <p:nvPr/>
        </p:nvSpPr>
        <p:spPr bwMode="auto">
          <a:xfrm>
            <a:off x="3962400" y="4495800"/>
            <a:ext cx="3810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63" name="Line 1039"/>
          <p:cNvSpPr>
            <a:spLocks noChangeShapeType="1"/>
          </p:cNvSpPr>
          <p:nvPr/>
        </p:nvSpPr>
        <p:spPr bwMode="auto">
          <a:xfrm flipH="1">
            <a:off x="5334000" y="4495800"/>
            <a:ext cx="3810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64" name="Line 1040"/>
          <p:cNvSpPr>
            <a:spLocks noChangeShapeType="1"/>
          </p:cNvSpPr>
          <p:nvPr/>
        </p:nvSpPr>
        <p:spPr bwMode="auto">
          <a:xfrm flipH="1">
            <a:off x="3505200" y="4495800"/>
            <a:ext cx="3810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65" name="Line 1041"/>
          <p:cNvSpPr>
            <a:spLocks noChangeShapeType="1"/>
          </p:cNvSpPr>
          <p:nvPr/>
        </p:nvSpPr>
        <p:spPr bwMode="auto">
          <a:xfrm>
            <a:off x="4419600" y="5334000"/>
            <a:ext cx="1524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66" name="Line 1042"/>
          <p:cNvSpPr>
            <a:spLocks noChangeShapeType="1"/>
          </p:cNvSpPr>
          <p:nvPr/>
        </p:nvSpPr>
        <p:spPr bwMode="auto">
          <a:xfrm>
            <a:off x="3505200" y="5334000"/>
            <a:ext cx="1524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67" name="Line 1043"/>
          <p:cNvSpPr>
            <a:spLocks noChangeShapeType="1"/>
          </p:cNvSpPr>
          <p:nvPr/>
        </p:nvSpPr>
        <p:spPr bwMode="auto">
          <a:xfrm flipH="1">
            <a:off x="3189288" y="5334000"/>
            <a:ext cx="214312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68" name="Line 1044"/>
          <p:cNvSpPr>
            <a:spLocks noChangeShapeType="1"/>
          </p:cNvSpPr>
          <p:nvPr/>
        </p:nvSpPr>
        <p:spPr bwMode="auto">
          <a:xfrm>
            <a:off x="1447800" y="5257800"/>
            <a:ext cx="6096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69" name="Line 1045"/>
          <p:cNvSpPr>
            <a:spLocks noChangeShapeType="1"/>
          </p:cNvSpPr>
          <p:nvPr/>
        </p:nvSpPr>
        <p:spPr bwMode="auto">
          <a:xfrm flipH="1">
            <a:off x="788988" y="5257800"/>
            <a:ext cx="608012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70" name="Line 1046"/>
          <p:cNvSpPr>
            <a:spLocks noChangeShapeType="1"/>
          </p:cNvSpPr>
          <p:nvPr/>
        </p:nvSpPr>
        <p:spPr bwMode="auto">
          <a:xfrm>
            <a:off x="2320925" y="4419600"/>
            <a:ext cx="422275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71" name="Line 1047"/>
          <p:cNvSpPr>
            <a:spLocks noChangeShapeType="1"/>
          </p:cNvSpPr>
          <p:nvPr/>
        </p:nvSpPr>
        <p:spPr bwMode="auto">
          <a:xfrm flipH="1">
            <a:off x="1905000" y="4419600"/>
            <a:ext cx="3810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72" name="Line 1048"/>
          <p:cNvSpPr>
            <a:spLocks noChangeShapeType="1"/>
          </p:cNvSpPr>
          <p:nvPr/>
        </p:nvSpPr>
        <p:spPr bwMode="auto">
          <a:xfrm>
            <a:off x="1409700" y="46482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73" name="Line 1049"/>
          <p:cNvSpPr>
            <a:spLocks noChangeShapeType="1"/>
          </p:cNvSpPr>
          <p:nvPr/>
        </p:nvSpPr>
        <p:spPr bwMode="auto">
          <a:xfrm>
            <a:off x="762000" y="4648200"/>
            <a:ext cx="134938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74" name="Line 1050"/>
          <p:cNvSpPr>
            <a:spLocks noChangeShapeType="1"/>
          </p:cNvSpPr>
          <p:nvPr/>
        </p:nvSpPr>
        <p:spPr bwMode="auto">
          <a:xfrm flipH="1">
            <a:off x="571500" y="4648200"/>
            <a:ext cx="112713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75" name="Line 1051"/>
          <p:cNvSpPr>
            <a:spLocks noChangeShapeType="1"/>
          </p:cNvSpPr>
          <p:nvPr/>
        </p:nvSpPr>
        <p:spPr bwMode="auto">
          <a:xfrm>
            <a:off x="1676400" y="3835400"/>
            <a:ext cx="609600" cy="584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76" name="Line 1052"/>
          <p:cNvSpPr>
            <a:spLocks noChangeShapeType="1"/>
          </p:cNvSpPr>
          <p:nvPr/>
        </p:nvSpPr>
        <p:spPr bwMode="auto">
          <a:xfrm flipH="1">
            <a:off x="788988" y="3835400"/>
            <a:ext cx="658812" cy="584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77" name="Rectangle 1053"/>
          <p:cNvSpPr>
            <a:spLocks noChangeArrowheads="1"/>
          </p:cNvSpPr>
          <p:nvPr/>
        </p:nvSpPr>
        <p:spPr bwMode="auto">
          <a:xfrm>
            <a:off x="558800" y="368300"/>
            <a:ext cx="2573338" cy="889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线性结构：</a:t>
            </a:r>
            <a:endParaRPr lang="zh-CN" altLang="en-US" sz="3600" b="0" u="none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58078" name="Rectangle 1054"/>
          <p:cNvSpPr>
            <a:spLocks noChangeArrowheads="1"/>
          </p:cNvSpPr>
          <p:nvPr/>
        </p:nvSpPr>
        <p:spPr bwMode="auto">
          <a:xfrm>
            <a:off x="533400" y="2108200"/>
            <a:ext cx="2525713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 anchor="ctr"/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树形结构：</a:t>
            </a:r>
            <a:endParaRPr kumimoji="1" lang="zh-CN" altLang="en-US" sz="3600" b="0" u="none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58079" name="Text Box 1055"/>
          <p:cNvSpPr txBox="1">
            <a:spLocks noChangeArrowheads="1"/>
          </p:cNvSpPr>
          <p:nvPr/>
        </p:nvSpPr>
        <p:spPr bwMode="auto">
          <a:xfrm>
            <a:off x="1219200" y="2865438"/>
            <a:ext cx="688975" cy="601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u="none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树                       </a:t>
            </a:r>
            <a:endParaRPr kumimoji="1" lang="zh-CN" altLang="en-US" sz="3000" b="0" u="none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58080" name="Oval 1056"/>
          <p:cNvSpPr>
            <a:spLocks noChangeArrowheads="1"/>
          </p:cNvSpPr>
          <p:nvPr/>
        </p:nvSpPr>
        <p:spPr bwMode="auto">
          <a:xfrm>
            <a:off x="304800" y="50292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81" name="Oval 1057"/>
          <p:cNvSpPr>
            <a:spLocks noChangeArrowheads="1"/>
          </p:cNvSpPr>
          <p:nvPr/>
        </p:nvSpPr>
        <p:spPr bwMode="auto">
          <a:xfrm>
            <a:off x="762000" y="50292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82" name="Oval 1058"/>
          <p:cNvSpPr>
            <a:spLocks noChangeArrowheads="1"/>
          </p:cNvSpPr>
          <p:nvPr/>
        </p:nvSpPr>
        <p:spPr bwMode="auto">
          <a:xfrm>
            <a:off x="1219200" y="50292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83" name="Oval 1059"/>
          <p:cNvSpPr>
            <a:spLocks noChangeArrowheads="1"/>
          </p:cNvSpPr>
          <p:nvPr/>
        </p:nvSpPr>
        <p:spPr bwMode="auto">
          <a:xfrm>
            <a:off x="1676400" y="50292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84" name="Oval 1060"/>
          <p:cNvSpPr>
            <a:spLocks noChangeArrowheads="1"/>
          </p:cNvSpPr>
          <p:nvPr/>
        </p:nvSpPr>
        <p:spPr bwMode="auto">
          <a:xfrm>
            <a:off x="2133600" y="50292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85" name="Oval 1061"/>
          <p:cNvSpPr>
            <a:spLocks noChangeArrowheads="1"/>
          </p:cNvSpPr>
          <p:nvPr/>
        </p:nvSpPr>
        <p:spPr bwMode="auto">
          <a:xfrm>
            <a:off x="2590800" y="50292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86" name="Oval 1062"/>
          <p:cNvSpPr>
            <a:spLocks noChangeArrowheads="1"/>
          </p:cNvSpPr>
          <p:nvPr/>
        </p:nvSpPr>
        <p:spPr bwMode="auto">
          <a:xfrm>
            <a:off x="990600" y="57150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87" name="Oval 1063"/>
          <p:cNvSpPr>
            <a:spLocks noChangeArrowheads="1"/>
          </p:cNvSpPr>
          <p:nvPr/>
        </p:nvSpPr>
        <p:spPr bwMode="auto">
          <a:xfrm>
            <a:off x="1447800" y="57150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88" name="Oval 1064"/>
          <p:cNvSpPr>
            <a:spLocks noChangeArrowheads="1"/>
          </p:cNvSpPr>
          <p:nvPr/>
        </p:nvSpPr>
        <p:spPr bwMode="auto">
          <a:xfrm>
            <a:off x="1905000" y="57150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89" name="Oval 1065"/>
          <p:cNvSpPr>
            <a:spLocks noChangeArrowheads="1"/>
          </p:cNvSpPr>
          <p:nvPr/>
        </p:nvSpPr>
        <p:spPr bwMode="auto">
          <a:xfrm>
            <a:off x="533400" y="57150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90" name="Oval 1066"/>
          <p:cNvSpPr>
            <a:spLocks noChangeArrowheads="1"/>
          </p:cNvSpPr>
          <p:nvPr/>
        </p:nvSpPr>
        <p:spPr bwMode="auto">
          <a:xfrm>
            <a:off x="533400" y="42672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91" name="Oval 1067"/>
          <p:cNvSpPr>
            <a:spLocks noChangeArrowheads="1"/>
          </p:cNvSpPr>
          <p:nvPr/>
        </p:nvSpPr>
        <p:spPr bwMode="auto">
          <a:xfrm>
            <a:off x="1219200" y="42672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92" name="Oval 1068"/>
          <p:cNvSpPr>
            <a:spLocks noChangeArrowheads="1"/>
          </p:cNvSpPr>
          <p:nvPr/>
        </p:nvSpPr>
        <p:spPr bwMode="auto">
          <a:xfrm>
            <a:off x="2133600" y="42672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93" name="Oval 1069"/>
          <p:cNvSpPr>
            <a:spLocks noChangeArrowheads="1"/>
          </p:cNvSpPr>
          <p:nvPr/>
        </p:nvSpPr>
        <p:spPr bwMode="auto">
          <a:xfrm>
            <a:off x="1371600" y="35052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94" name="Text Box 1070"/>
          <p:cNvSpPr txBox="1">
            <a:spLocks noChangeArrowheads="1"/>
          </p:cNvSpPr>
          <p:nvPr/>
        </p:nvSpPr>
        <p:spPr bwMode="auto">
          <a:xfrm>
            <a:off x="1854200" y="5718175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095" name="Text Box 1071"/>
          <p:cNvSpPr txBox="1">
            <a:spLocks noChangeArrowheads="1"/>
          </p:cNvSpPr>
          <p:nvPr/>
        </p:nvSpPr>
        <p:spPr bwMode="auto">
          <a:xfrm>
            <a:off x="1397000" y="5718175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096" name="Text Box 1072"/>
          <p:cNvSpPr txBox="1">
            <a:spLocks noChangeArrowheads="1"/>
          </p:cNvSpPr>
          <p:nvPr/>
        </p:nvSpPr>
        <p:spPr bwMode="auto">
          <a:xfrm>
            <a:off x="939800" y="5718175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097" name="Text Box 1073"/>
          <p:cNvSpPr txBox="1">
            <a:spLocks noChangeArrowheads="1"/>
          </p:cNvSpPr>
          <p:nvPr/>
        </p:nvSpPr>
        <p:spPr bwMode="auto">
          <a:xfrm>
            <a:off x="495300" y="5718175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098" name="Text Box 1074"/>
          <p:cNvSpPr txBox="1">
            <a:spLocks noChangeArrowheads="1"/>
          </p:cNvSpPr>
          <p:nvPr/>
        </p:nvSpPr>
        <p:spPr bwMode="auto">
          <a:xfrm>
            <a:off x="571500" y="42545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099" name="Text Box 1075"/>
          <p:cNvSpPr txBox="1">
            <a:spLocks noChangeArrowheads="1"/>
          </p:cNvSpPr>
          <p:nvPr/>
        </p:nvSpPr>
        <p:spPr bwMode="auto">
          <a:xfrm>
            <a:off x="1236663" y="4221163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en-US" altLang="zh-CN" sz="24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100" name="Text Box 1076"/>
          <p:cNvSpPr txBox="1">
            <a:spLocks noChangeArrowheads="1"/>
          </p:cNvSpPr>
          <p:nvPr/>
        </p:nvSpPr>
        <p:spPr bwMode="auto">
          <a:xfrm>
            <a:off x="2146300" y="4216400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en-US" altLang="zh-CN" sz="24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101" name="Text Box 1077"/>
          <p:cNvSpPr txBox="1">
            <a:spLocks noChangeArrowheads="1"/>
          </p:cNvSpPr>
          <p:nvPr/>
        </p:nvSpPr>
        <p:spPr bwMode="auto">
          <a:xfrm>
            <a:off x="330200" y="4979988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400" u="none">
              <a:solidFill>
                <a:schemeClr val="bg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102" name="Text Box 1078"/>
          <p:cNvSpPr txBox="1">
            <a:spLocks noChangeArrowheads="1"/>
          </p:cNvSpPr>
          <p:nvPr/>
        </p:nvSpPr>
        <p:spPr bwMode="auto">
          <a:xfrm>
            <a:off x="788988" y="4978400"/>
            <a:ext cx="3540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kumimoji="1" lang="en-US" altLang="zh-CN" sz="2400" u="none">
              <a:solidFill>
                <a:schemeClr val="bg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103" name="Text Box 1079"/>
          <p:cNvSpPr txBox="1">
            <a:spLocks noChangeArrowheads="1"/>
          </p:cNvSpPr>
          <p:nvPr/>
        </p:nvSpPr>
        <p:spPr bwMode="auto">
          <a:xfrm>
            <a:off x="1246188" y="4991100"/>
            <a:ext cx="3540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kumimoji="1" lang="en-US" altLang="zh-CN" sz="2400" u="none">
              <a:solidFill>
                <a:schemeClr val="bg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104" name="Text Box 1080"/>
          <p:cNvSpPr txBox="1">
            <a:spLocks noChangeArrowheads="1"/>
          </p:cNvSpPr>
          <p:nvPr/>
        </p:nvSpPr>
        <p:spPr bwMode="auto">
          <a:xfrm>
            <a:off x="1690688" y="4991100"/>
            <a:ext cx="3540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kumimoji="1" lang="en-US" altLang="zh-CN" sz="2400" u="none">
              <a:solidFill>
                <a:schemeClr val="bg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105" name="Text Box 1081"/>
          <p:cNvSpPr txBox="1">
            <a:spLocks noChangeArrowheads="1"/>
          </p:cNvSpPr>
          <p:nvPr/>
        </p:nvSpPr>
        <p:spPr bwMode="auto">
          <a:xfrm>
            <a:off x="2160588" y="4991100"/>
            <a:ext cx="3540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kumimoji="1" lang="en-US" altLang="zh-CN" sz="2400" u="none">
              <a:solidFill>
                <a:schemeClr val="bg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106" name="Text Box 1082"/>
          <p:cNvSpPr txBox="1">
            <a:spLocks noChangeArrowheads="1"/>
          </p:cNvSpPr>
          <p:nvPr/>
        </p:nvSpPr>
        <p:spPr bwMode="auto">
          <a:xfrm>
            <a:off x="2540000" y="5029200"/>
            <a:ext cx="6096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kumimoji="1" lang="en-US" altLang="zh-CN" sz="2400" u="none">
              <a:solidFill>
                <a:schemeClr val="bg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107" name="Line 1083"/>
          <p:cNvSpPr>
            <a:spLocks noChangeShapeType="1"/>
          </p:cNvSpPr>
          <p:nvPr/>
        </p:nvSpPr>
        <p:spPr bwMode="auto">
          <a:xfrm>
            <a:off x="2320925" y="46482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08" name="Line 1084"/>
          <p:cNvSpPr>
            <a:spLocks noChangeShapeType="1"/>
          </p:cNvSpPr>
          <p:nvPr/>
        </p:nvSpPr>
        <p:spPr bwMode="auto">
          <a:xfrm flipH="1">
            <a:off x="1246188" y="5410200"/>
            <a:ext cx="125412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09" name="Line 1085"/>
          <p:cNvSpPr>
            <a:spLocks noChangeShapeType="1"/>
          </p:cNvSpPr>
          <p:nvPr/>
        </p:nvSpPr>
        <p:spPr bwMode="auto">
          <a:xfrm>
            <a:off x="1447800" y="5410200"/>
            <a:ext cx="142875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10" name="Oval 1086"/>
          <p:cNvSpPr>
            <a:spLocks noChangeArrowheads="1"/>
          </p:cNvSpPr>
          <p:nvPr/>
        </p:nvSpPr>
        <p:spPr bwMode="auto">
          <a:xfrm>
            <a:off x="3048000" y="57150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11" name="Oval 1087"/>
          <p:cNvSpPr>
            <a:spLocks noChangeArrowheads="1"/>
          </p:cNvSpPr>
          <p:nvPr/>
        </p:nvSpPr>
        <p:spPr bwMode="auto">
          <a:xfrm>
            <a:off x="3505200" y="57150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12" name="Oval 1088"/>
          <p:cNvSpPr>
            <a:spLocks noChangeArrowheads="1"/>
          </p:cNvSpPr>
          <p:nvPr/>
        </p:nvSpPr>
        <p:spPr bwMode="auto">
          <a:xfrm>
            <a:off x="3733800" y="42672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13" name="Oval 1089"/>
          <p:cNvSpPr>
            <a:spLocks noChangeArrowheads="1"/>
          </p:cNvSpPr>
          <p:nvPr/>
        </p:nvSpPr>
        <p:spPr bwMode="auto">
          <a:xfrm>
            <a:off x="3276600" y="50292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14" name="Oval 1090"/>
          <p:cNvSpPr>
            <a:spLocks noChangeArrowheads="1"/>
          </p:cNvSpPr>
          <p:nvPr/>
        </p:nvSpPr>
        <p:spPr bwMode="auto">
          <a:xfrm>
            <a:off x="4419600" y="57150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15" name="Oval 1091"/>
          <p:cNvSpPr>
            <a:spLocks noChangeArrowheads="1"/>
          </p:cNvSpPr>
          <p:nvPr/>
        </p:nvSpPr>
        <p:spPr bwMode="auto">
          <a:xfrm>
            <a:off x="4191000" y="50292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16" name="Oval 1092"/>
          <p:cNvSpPr>
            <a:spLocks noChangeArrowheads="1"/>
          </p:cNvSpPr>
          <p:nvPr/>
        </p:nvSpPr>
        <p:spPr bwMode="auto">
          <a:xfrm>
            <a:off x="4648200" y="35814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17" name="Oval 1093"/>
          <p:cNvSpPr>
            <a:spLocks noChangeArrowheads="1"/>
          </p:cNvSpPr>
          <p:nvPr/>
        </p:nvSpPr>
        <p:spPr bwMode="auto">
          <a:xfrm>
            <a:off x="5943600" y="57150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18" name="Oval 1094"/>
          <p:cNvSpPr>
            <a:spLocks noChangeArrowheads="1"/>
          </p:cNvSpPr>
          <p:nvPr/>
        </p:nvSpPr>
        <p:spPr bwMode="auto">
          <a:xfrm>
            <a:off x="6400800" y="57150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19" name="Oval 1095"/>
          <p:cNvSpPr>
            <a:spLocks noChangeArrowheads="1"/>
          </p:cNvSpPr>
          <p:nvPr/>
        </p:nvSpPr>
        <p:spPr bwMode="auto">
          <a:xfrm>
            <a:off x="5562600" y="42672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20" name="Oval 1096"/>
          <p:cNvSpPr>
            <a:spLocks noChangeArrowheads="1"/>
          </p:cNvSpPr>
          <p:nvPr/>
        </p:nvSpPr>
        <p:spPr bwMode="auto">
          <a:xfrm>
            <a:off x="6845300" y="57150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21" name="Oval 1097"/>
          <p:cNvSpPr>
            <a:spLocks noChangeArrowheads="1"/>
          </p:cNvSpPr>
          <p:nvPr/>
        </p:nvSpPr>
        <p:spPr bwMode="auto">
          <a:xfrm>
            <a:off x="6616700" y="42545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22" name="Oval 1098"/>
          <p:cNvSpPr>
            <a:spLocks noChangeArrowheads="1"/>
          </p:cNvSpPr>
          <p:nvPr/>
        </p:nvSpPr>
        <p:spPr bwMode="auto">
          <a:xfrm>
            <a:off x="8432800" y="42418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23" name="Oval 1099"/>
          <p:cNvSpPr>
            <a:spLocks noChangeArrowheads="1"/>
          </p:cNvSpPr>
          <p:nvPr/>
        </p:nvSpPr>
        <p:spPr bwMode="auto">
          <a:xfrm>
            <a:off x="8153400" y="57150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24" name="Oval 1100"/>
          <p:cNvSpPr>
            <a:spLocks noChangeArrowheads="1"/>
          </p:cNvSpPr>
          <p:nvPr/>
        </p:nvSpPr>
        <p:spPr bwMode="auto">
          <a:xfrm>
            <a:off x="7556500" y="35433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25" name="Oval 1101"/>
          <p:cNvSpPr>
            <a:spLocks noChangeArrowheads="1"/>
          </p:cNvSpPr>
          <p:nvPr/>
        </p:nvSpPr>
        <p:spPr bwMode="auto">
          <a:xfrm>
            <a:off x="5105400" y="50292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26" name="Oval 1102"/>
          <p:cNvSpPr>
            <a:spLocks noChangeArrowheads="1"/>
          </p:cNvSpPr>
          <p:nvPr/>
        </p:nvSpPr>
        <p:spPr bwMode="auto">
          <a:xfrm>
            <a:off x="6172200" y="50292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27" name="Oval 1103"/>
          <p:cNvSpPr>
            <a:spLocks noChangeArrowheads="1"/>
          </p:cNvSpPr>
          <p:nvPr/>
        </p:nvSpPr>
        <p:spPr bwMode="auto">
          <a:xfrm>
            <a:off x="7048500" y="50292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28" name="Oval 1104"/>
          <p:cNvSpPr>
            <a:spLocks noChangeArrowheads="1"/>
          </p:cNvSpPr>
          <p:nvPr/>
        </p:nvSpPr>
        <p:spPr bwMode="auto">
          <a:xfrm>
            <a:off x="7937500" y="5029200"/>
            <a:ext cx="381000" cy="381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29" name="Text Box 1105"/>
          <p:cNvSpPr txBox="1">
            <a:spLocks noChangeArrowheads="1"/>
          </p:cNvSpPr>
          <p:nvPr/>
        </p:nvSpPr>
        <p:spPr bwMode="auto">
          <a:xfrm>
            <a:off x="6199188" y="4992688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en-US" altLang="zh-CN" sz="24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130" name="Text Box 1106"/>
          <p:cNvSpPr txBox="1">
            <a:spLocks noChangeArrowheads="1"/>
          </p:cNvSpPr>
          <p:nvPr/>
        </p:nvSpPr>
        <p:spPr bwMode="auto">
          <a:xfrm>
            <a:off x="5969000" y="57054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131" name="Text Box 1107"/>
          <p:cNvSpPr txBox="1">
            <a:spLocks noChangeArrowheads="1"/>
          </p:cNvSpPr>
          <p:nvPr/>
        </p:nvSpPr>
        <p:spPr bwMode="auto">
          <a:xfrm>
            <a:off x="6426200" y="5678488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400" u="none">
              <a:solidFill>
                <a:schemeClr val="bg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132" name="Text Box 1108"/>
          <p:cNvSpPr txBox="1">
            <a:spLocks noChangeArrowheads="1"/>
          </p:cNvSpPr>
          <p:nvPr/>
        </p:nvSpPr>
        <p:spPr bwMode="auto">
          <a:xfrm>
            <a:off x="7062788" y="4978400"/>
            <a:ext cx="3540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kumimoji="1" lang="en-US" altLang="zh-CN" sz="2400" u="none">
              <a:solidFill>
                <a:schemeClr val="bg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133" name="Text Box 1109"/>
          <p:cNvSpPr txBox="1">
            <a:spLocks noChangeArrowheads="1"/>
          </p:cNvSpPr>
          <p:nvPr/>
        </p:nvSpPr>
        <p:spPr bwMode="auto">
          <a:xfrm>
            <a:off x="6859588" y="5689600"/>
            <a:ext cx="3540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kumimoji="1" lang="en-US" altLang="zh-CN" sz="2400" u="none">
              <a:solidFill>
                <a:schemeClr val="bg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134" name="Text Box 1110"/>
          <p:cNvSpPr txBox="1">
            <a:spLocks noChangeArrowheads="1"/>
          </p:cNvSpPr>
          <p:nvPr/>
        </p:nvSpPr>
        <p:spPr bwMode="auto">
          <a:xfrm>
            <a:off x="7899400" y="5016500"/>
            <a:ext cx="6096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kumimoji="1" lang="en-US" altLang="zh-CN" sz="2400" u="none">
              <a:solidFill>
                <a:schemeClr val="bg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135" name="Text Box 1111"/>
          <p:cNvSpPr txBox="1">
            <a:spLocks noChangeArrowheads="1"/>
          </p:cNvSpPr>
          <p:nvPr/>
        </p:nvSpPr>
        <p:spPr bwMode="auto">
          <a:xfrm>
            <a:off x="8115300" y="5718175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136" name="Text Box 1112"/>
          <p:cNvSpPr txBox="1">
            <a:spLocks noChangeArrowheads="1"/>
          </p:cNvSpPr>
          <p:nvPr/>
        </p:nvSpPr>
        <p:spPr bwMode="auto">
          <a:xfrm>
            <a:off x="7570788" y="3505200"/>
            <a:ext cx="3540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kumimoji="1" lang="en-US" altLang="zh-CN" sz="2400" u="none">
              <a:solidFill>
                <a:schemeClr val="bg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137" name="Text Box 1113"/>
          <p:cNvSpPr txBox="1">
            <a:spLocks noChangeArrowheads="1"/>
          </p:cNvSpPr>
          <p:nvPr/>
        </p:nvSpPr>
        <p:spPr bwMode="auto">
          <a:xfrm>
            <a:off x="4446588" y="5676900"/>
            <a:ext cx="3540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kumimoji="1" lang="en-US" altLang="zh-CN" sz="2400" u="none">
              <a:solidFill>
                <a:schemeClr val="bg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138" name="Text Box 1114"/>
          <p:cNvSpPr txBox="1">
            <a:spLocks noChangeArrowheads="1"/>
          </p:cNvSpPr>
          <p:nvPr/>
        </p:nvSpPr>
        <p:spPr bwMode="auto">
          <a:xfrm>
            <a:off x="3532188" y="5664200"/>
            <a:ext cx="3540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kumimoji="1" lang="en-US" altLang="zh-CN" sz="2400" u="none">
              <a:solidFill>
                <a:schemeClr val="bg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139" name="Text Box 1115"/>
          <p:cNvSpPr txBox="1">
            <a:spLocks noChangeArrowheads="1"/>
          </p:cNvSpPr>
          <p:nvPr/>
        </p:nvSpPr>
        <p:spPr bwMode="auto">
          <a:xfrm>
            <a:off x="3074988" y="5676900"/>
            <a:ext cx="3540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kumimoji="1" lang="en-US" altLang="zh-CN" sz="2400" u="none">
              <a:solidFill>
                <a:schemeClr val="bg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140" name="Text Box 1116"/>
          <p:cNvSpPr txBox="1">
            <a:spLocks noChangeArrowheads="1"/>
          </p:cNvSpPr>
          <p:nvPr/>
        </p:nvSpPr>
        <p:spPr bwMode="auto">
          <a:xfrm>
            <a:off x="3302000" y="5003800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en-US" altLang="zh-CN" sz="24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141" name="Text Box 1117"/>
          <p:cNvSpPr txBox="1">
            <a:spLocks noChangeArrowheads="1"/>
          </p:cNvSpPr>
          <p:nvPr/>
        </p:nvSpPr>
        <p:spPr bwMode="auto">
          <a:xfrm>
            <a:off x="4216400" y="4992688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400" u="none">
              <a:solidFill>
                <a:schemeClr val="bg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142" name="Text Box 1118"/>
          <p:cNvSpPr txBox="1">
            <a:spLocks noChangeArrowheads="1"/>
          </p:cNvSpPr>
          <p:nvPr/>
        </p:nvSpPr>
        <p:spPr bwMode="auto">
          <a:xfrm>
            <a:off x="5119688" y="4978400"/>
            <a:ext cx="3540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kumimoji="1" lang="en-US" altLang="zh-CN" sz="2400" u="none">
              <a:solidFill>
                <a:schemeClr val="bg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143" name="Text Box 1119"/>
          <p:cNvSpPr txBox="1">
            <a:spLocks noChangeArrowheads="1"/>
          </p:cNvSpPr>
          <p:nvPr/>
        </p:nvSpPr>
        <p:spPr bwMode="auto">
          <a:xfrm>
            <a:off x="6618288" y="4203700"/>
            <a:ext cx="3540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kumimoji="1" lang="en-US" altLang="zh-CN" sz="2400" u="none">
              <a:solidFill>
                <a:schemeClr val="bg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144" name="Text Box 1120"/>
          <p:cNvSpPr txBox="1">
            <a:spLocks noChangeArrowheads="1"/>
          </p:cNvSpPr>
          <p:nvPr/>
        </p:nvSpPr>
        <p:spPr bwMode="auto">
          <a:xfrm>
            <a:off x="3771900" y="42545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145" name="Text Box 1121"/>
          <p:cNvSpPr txBox="1">
            <a:spLocks noChangeArrowheads="1"/>
          </p:cNvSpPr>
          <p:nvPr/>
        </p:nvSpPr>
        <p:spPr bwMode="auto">
          <a:xfrm>
            <a:off x="5580063" y="4221163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en-US" altLang="zh-CN" sz="24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146" name="Text Box 1122"/>
          <p:cNvSpPr txBox="1">
            <a:spLocks noChangeArrowheads="1"/>
          </p:cNvSpPr>
          <p:nvPr/>
        </p:nvSpPr>
        <p:spPr bwMode="auto">
          <a:xfrm>
            <a:off x="8374063" y="4244975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endParaRPr kumimoji="1" lang="en-US" altLang="zh-CN" sz="24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147" name="Text Box 1123"/>
          <p:cNvSpPr txBox="1">
            <a:spLocks noChangeArrowheads="1"/>
          </p:cNvSpPr>
          <p:nvPr/>
        </p:nvSpPr>
        <p:spPr bwMode="auto">
          <a:xfrm>
            <a:off x="4686300" y="35845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148" name="Oval 1124"/>
          <p:cNvSpPr>
            <a:spLocks noChangeArrowheads="1"/>
          </p:cNvSpPr>
          <p:nvPr/>
        </p:nvSpPr>
        <p:spPr bwMode="auto">
          <a:xfrm>
            <a:off x="1301750" y="1363663"/>
            <a:ext cx="736600" cy="5461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CC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49" name="Oval 1125"/>
          <p:cNvSpPr>
            <a:spLocks noChangeArrowheads="1"/>
          </p:cNvSpPr>
          <p:nvPr/>
        </p:nvSpPr>
        <p:spPr bwMode="auto">
          <a:xfrm>
            <a:off x="2749550" y="1350963"/>
            <a:ext cx="736600" cy="5461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CC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50" name="Line 1126"/>
          <p:cNvSpPr>
            <a:spLocks noChangeShapeType="1"/>
          </p:cNvSpPr>
          <p:nvPr/>
        </p:nvSpPr>
        <p:spPr bwMode="auto">
          <a:xfrm>
            <a:off x="2025650" y="1630363"/>
            <a:ext cx="7239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51" name="Line 1127"/>
          <p:cNvSpPr>
            <a:spLocks noChangeShapeType="1"/>
          </p:cNvSpPr>
          <p:nvPr/>
        </p:nvSpPr>
        <p:spPr bwMode="auto">
          <a:xfrm>
            <a:off x="3486150" y="1630363"/>
            <a:ext cx="7239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52" name="Oval 1128"/>
          <p:cNvSpPr>
            <a:spLocks noChangeArrowheads="1"/>
          </p:cNvSpPr>
          <p:nvPr/>
        </p:nvSpPr>
        <p:spPr bwMode="auto">
          <a:xfrm>
            <a:off x="4210050" y="1350963"/>
            <a:ext cx="736600" cy="5461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CC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53" name="Line 1129"/>
          <p:cNvSpPr>
            <a:spLocks noChangeShapeType="1"/>
          </p:cNvSpPr>
          <p:nvPr/>
        </p:nvSpPr>
        <p:spPr bwMode="auto">
          <a:xfrm>
            <a:off x="4946650" y="1630363"/>
            <a:ext cx="7239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54" name="Oval 1130"/>
          <p:cNvSpPr>
            <a:spLocks noChangeArrowheads="1"/>
          </p:cNvSpPr>
          <p:nvPr/>
        </p:nvSpPr>
        <p:spPr bwMode="auto">
          <a:xfrm>
            <a:off x="5683250" y="1350963"/>
            <a:ext cx="736600" cy="5461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CC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55" name="Line 1131"/>
          <p:cNvSpPr>
            <a:spLocks noChangeShapeType="1"/>
          </p:cNvSpPr>
          <p:nvPr/>
        </p:nvSpPr>
        <p:spPr bwMode="auto">
          <a:xfrm>
            <a:off x="6419850" y="1617663"/>
            <a:ext cx="7239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56" name="Oval 1132"/>
          <p:cNvSpPr>
            <a:spLocks noChangeArrowheads="1"/>
          </p:cNvSpPr>
          <p:nvPr/>
        </p:nvSpPr>
        <p:spPr bwMode="auto">
          <a:xfrm>
            <a:off x="7143750" y="1325563"/>
            <a:ext cx="736600" cy="5461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CC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57" name="Text Box 1133"/>
          <p:cNvSpPr txBox="1">
            <a:spLocks noChangeArrowheads="1"/>
          </p:cNvSpPr>
          <p:nvPr/>
        </p:nvSpPr>
        <p:spPr bwMode="auto">
          <a:xfrm>
            <a:off x="1323975" y="1354138"/>
            <a:ext cx="6794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bin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158" name="Text Box 1134"/>
          <p:cNvSpPr txBox="1">
            <a:spLocks noChangeArrowheads="1"/>
          </p:cNvSpPr>
          <p:nvPr/>
        </p:nvSpPr>
        <p:spPr bwMode="auto">
          <a:xfrm>
            <a:off x="2771775" y="1341438"/>
            <a:ext cx="7175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dev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159" name="Text Box 1135"/>
          <p:cNvSpPr txBox="1">
            <a:spLocks noChangeArrowheads="1"/>
          </p:cNvSpPr>
          <p:nvPr/>
        </p:nvSpPr>
        <p:spPr bwMode="auto">
          <a:xfrm>
            <a:off x="4283075" y="1328738"/>
            <a:ext cx="61753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etc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160" name="Text Box 1136"/>
          <p:cNvSpPr txBox="1">
            <a:spLocks noChangeArrowheads="1"/>
          </p:cNvSpPr>
          <p:nvPr/>
        </p:nvSpPr>
        <p:spPr bwMode="auto">
          <a:xfrm>
            <a:off x="5756275" y="1354138"/>
            <a:ext cx="57943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lib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161" name="Text Box 1137"/>
          <p:cNvSpPr txBox="1">
            <a:spLocks noChangeArrowheads="1"/>
          </p:cNvSpPr>
          <p:nvPr/>
        </p:nvSpPr>
        <p:spPr bwMode="auto">
          <a:xfrm>
            <a:off x="7089775" y="1316038"/>
            <a:ext cx="8350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162" name="Text Box 1138"/>
          <p:cNvSpPr txBox="1">
            <a:spLocks noChangeArrowheads="1"/>
          </p:cNvSpPr>
          <p:nvPr/>
        </p:nvSpPr>
        <p:spPr bwMode="auto">
          <a:xfrm>
            <a:off x="1389063" y="35083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163" name="Text Box 1139"/>
          <p:cNvSpPr txBox="1">
            <a:spLocks noChangeArrowheads="1"/>
          </p:cNvSpPr>
          <p:nvPr/>
        </p:nvSpPr>
        <p:spPr bwMode="auto">
          <a:xfrm>
            <a:off x="3924300" y="2852738"/>
            <a:ext cx="1584325" cy="601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u="none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二叉树         </a:t>
            </a:r>
            <a:endParaRPr kumimoji="1" lang="zh-CN" altLang="en-US" sz="3000" b="0" u="none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58164" name="Text Box 1140"/>
          <p:cNvSpPr txBox="1">
            <a:spLocks noChangeArrowheads="1"/>
          </p:cNvSpPr>
          <p:nvPr/>
        </p:nvSpPr>
        <p:spPr bwMode="auto">
          <a:xfrm>
            <a:off x="6516688" y="2852738"/>
            <a:ext cx="2376487" cy="601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u="none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二叉搜索树</a:t>
            </a:r>
            <a:endParaRPr kumimoji="1" lang="zh-CN" altLang="en-US" sz="3000" b="0" u="none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7" name="灯片编号占位符 1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8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8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8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8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8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8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8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8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8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8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8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8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8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8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8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8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8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8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8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8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8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8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58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8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58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58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8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58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58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58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58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58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58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58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58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58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58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58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58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58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58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58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58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58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58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58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58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58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58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58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58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58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58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58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58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58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58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58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58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58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58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58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58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5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5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5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5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58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58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58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258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58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58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258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58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258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258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258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258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258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258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58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258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258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58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5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5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25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5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258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258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25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5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258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25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258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25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258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258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258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258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258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258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258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258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258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258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258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258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258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258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258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258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258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258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258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258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258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258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258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258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0" dur="500" fill="hold"/>
                                        <p:tgtEl>
                                          <p:spTgt spid="258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1" dur="500" fill="hold"/>
                                        <p:tgtEl>
                                          <p:spTgt spid="258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4" dur="500" fill="hold"/>
                                        <p:tgtEl>
                                          <p:spTgt spid="258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5" dur="500" fill="hold"/>
                                        <p:tgtEl>
                                          <p:spTgt spid="258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258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9" dur="500" fill="hold"/>
                                        <p:tgtEl>
                                          <p:spTgt spid="258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25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25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6" dur="500" fill="hold"/>
                                        <p:tgtEl>
                                          <p:spTgt spid="25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7" dur="500" fill="hold"/>
                                        <p:tgtEl>
                                          <p:spTgt spid="25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25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25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4" dur="500" fill="hold"/>
                                        <p:tgtEl>
                                          <p:spTgt spid="25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5" dur="500" fill="hold"/>
                                        <p:tgtEl>
                                          <p:spTgt spid="25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8" dur="500" fill="hold"/>
                                        <p:tgtEl>
                                          <p:spTgt spid="25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9" dur="500" fill="hold"/>
                                        <p:tgtEl>
                                          <p:spTgt spid="25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2" dur="500" fill="hold"/>
                                        <p:tgtEl>
                                          <p:spTgt spid="25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3" dur="500" fill="hold"/>
                                        <p:tgtEl>
                                          <p:spTgt spid="25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6" dur="500" fill="hold"/>
                                        <p:tgtEl>
                                          <p:spTgt spid="25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7" dur="500" fill="hold"/>
                                        <p:tgtEl>
                                          <p:spTgt spid="25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0" dur="500" fill="hold"/>
                                        <p:tgtEl>
                                          <p:spTgt spid="258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1" dur="500" fill="hold"/>
                                        <p:tgtEl>
                                          <p:spTgt spid="258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4" dur="500" fill="hold"/>
                                        <p:tgtEl>
                                          <p:spTgt spid="258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5" dur="500" fill="hold"/>
                                        <p:tgtEl>
                                          <p:spTgt spid="258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8" dur="500" fill="hold"/>
                                        <p:tgtEl>
                                          <p:spTgt spid="258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9" dur="500" fill="hold"/>
                                        <p:tgtEl>
                                          <p:spTgt spid="258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0" grpId="0" animBg="1"/>
      <p:bldP spid="258051" grpId="0" animBg="1"/>
      <p:bldP spid="258052" grpId="0" animBg="1"/>
      <p:bldP spid="258053" grpId="0" animBg="1"/>
      <p:bldP spid="258054" grpId="0" animBg="1"/>
      <p:bldP spid="258055" grpId="0" animBg="1"/>
      <p:bldP spid="258056" grpId="0" animBg="1"/>
      <p:bldP spid="258057" grpId="0" animBg="1"/>
      <p:bldP spid="258058" grpId="0" animBg="1"/>
      <p:bldP spid="258059" grpId="0" animBg="1"/>
      <p:bldP spid="258060" grpId="0" animBg="1"/>
      <p:bldP spid="258061" grpId="0" animBg="1"/>
      <p:bldP spid="258062" grpId="0" animBg="1"/>
      <p:bldP spid="258063" grpId="0" animBg="1"/>
      <p:bldP spid="258064" grpId="0" animBg="1"/>
      <p:bldP spid="258065" grpId="0" animBg="1"/>
      <p:bldP spid="258066" grpId="0" animBg="1"/>
      <p:bldP spid="258067" grpId="0" animBg="1"/>
      <p:bldP spid="258068" grpId="0" animBg="1"/>
      <p:bldP spid="258069" grpId="0" animBg="1"/>
      <p:bldP spid="258070" grpId="0" animBg="1"/>
      <p:bldP spid="258071" grpId="0" animBg="1"/>
      <p:bldP spid="258072" grpId="0" animBg="1"/>
      <p:bldP spid="258073" grpId="0" animBg="1"/>
      <p:bldP spid="258074" grpId="0" animBg="1"/>
      <p:bldP spid="258075" grpId="0" animBg="1"/>
      <p:bldP spid="258076" grpId="0" animBg="1"/>
      <p:bldP spid="258078" grpId="0"/>
      <p:bldP spid="258079" grpId="0"/>
      <p:bldP spid="258080" grpId="0" animBg="1"/>
      <p:bldP spid="258081" grpId="0" animBg="1"/>
      <p:bldP spid="258082" grpId="0" animBg="1"/>
      <p:bldP spid="258083" grpId="0" animBg="1"/>
      <p:bldP spid="258084" grpId="0" animBg="1"/>
      <p:bldP spid="258085" grpId="0" animBg="1"/>
      <p:bldP spid="258086" grpId="0" animBg="1"/>
      <p:bldP spid="258087" grpId="0" animBg="1"/>
      <p:bldP spid="258088" grpId="0" animBg="1"/>
      <p:bldP spid="258089" grpId="0" animBg="1"/>
      <p:bldP spid="258090" grpId="0" animBg="1"/>
      <p:bldP spid="258091" grpId="0" animBg="1"/>
      <p:bldP spid="258092" grpId="0" animBg="1"/>
      <p:bldP spid="258093" grpId="0" animBg="1"/>
      <p:bldP spid="258094" grpId="0"/>
      <p:bldP spid="258095" grpId="0"/>
      <p:bldP spid="258096" grpId="0"/>
      <p:bldP spid="258097" grpId="0"/>
      <p:bldP spid="258098" grpId="0"/>
      <p:bldP spid="258099" grpId="0"/>
      <p:bldP spid="258100" grpId="0"/>
      <p:bldP spid="258101" grpId="0"/>
      <p:bldP spid="258102" grpId="0"/>
      <p:bldP spid="258103" grpId="0"/>
      <p:bldP spid="258104" grpId="0"/>
      <p:bldP spid="258105" grpId="0"/>
      <p:bldP spid="258106" grpId="0"/>
      <p:bldP spid="258107" grpId="0" animBg="1"/>
      <p:bldP spid="258108" grpId="0" animBg="1"/>
      <p:bldP spid="258109" grpId="0" animBg="1"/>
      <p:bldP spid="258110" grpId="0" animBg="1"/>
      <p:bldP spid="258111" grpId="0" animBg="1"/>
      <p:bldP spid="258112" grpId="0" animBg="1"/>
      <p:bldP spid="258113" grpId="0" animBg="1"/>
      <p:bldP spid="258114" grpId="0" animBg="1"/>
      <p:bldP spid="258115" grpId="0" animBg="1"/>
      <p:bldP spid="258116" grpId="0" animBg="1"/>
      <p:bldP spid="258117" grpId="0" animBg="1"/>
      <p:bldP spid="258118" grpId="0" animBg="1"/>
      <p:bldP spid="258119" grpId="0" animBg="1"/>
      <p:bldP spid="258120" grpId="0" animBg="1"/>
      <p:bldP spid="258121" grpId="0" animBg="1"/>
      <p:bldP spid="258122" grpId="0" animBg="1"/>
      <p:bldP spid="258123" grpId="0" animBg="1"/>
      <p:bldP spid="258124" grpId="0" animBg="1"/>
      <p:bldP spid="258125" grpId="0" animBg="1"/>
      <p:bldP spid="258126" grpId="0" animBg="1"/>
      <p:bldP spid="258127" grpId="0" animBg="1"/>
      <p:bldP spid="258128" grpId="0" animBg="1"/>
      <p:bldP spid="258129" grpId="0"/>
      <p:bldP spid="258130" grpId="0"/>
      <p:bldP spid="258131" grpId="0"/>
      <p:bldP spid="258132" grpId="0"/>
      <p:bldP spid="258133" grpId="0"/>
      <p:bldP spid="258134" grpId="0"/>
      <p:bldP spid="258135" grpId="0"/>
      <p:bldP spid="258136" grpId="0"/>
      <p:bldP spid="258137" grpId="0"/>
      <p:bldP spid="258138" grpId="0"/>
      <p:bldP spid="258139" grpId="0"/>
      <p:bldP spid="258140" grpId="0"/>
      <p:bldP spid="258141" grpId="0"/>
      <p:bldP spid="258142" grpId="0"/>
      <p:bldP spid="258143" grpId="0"/>
      <p:bldP spid="258144" grpId="0"/>
      <p:bldP spid="258145" grpId="0"/>
      <p:bldP spid="258146" grpId="0"/>
      <p:bldP spid="258147" grpId="0"/>
      <p:bldP spid="258162" grpId="0"/>
      <p:bldP spid="258163" grpId="0"/>
      <p:bldP spid="25816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Line 2"/>
          <p:cNvSpPr>
            <a:spLocks noChangeShapeType="1"/>
          </p:cNvSpPr>
          <p:nvPr/>
        </p:nvSpPr>
        <p:spPr bwMode="auto">
          <a:xfrm>
            <a:off x="2971800" y="2057400"/>
            <a:ext cx="7620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75" name="Line 3"/>
          <p:cNvSpPr>
            <a:spLocks noChangeShapeType="1"/>
          </p:cNvSpPr>
          <p:nvPr/>
        </p:nvSpPr>
        <p:spPr bwMode="auto">
          <a:xfrm flipV="1">
            <a:off x="1981200" y="2057400"/>
            <a:ext cx="7620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76" name="Line 4"/>
          <p:cNvSpPr>
            <a:spLocks noChangeShapeType="1"/>
          </p:cNvSpPr>
          <p:nvPr/>
        </p:nvSpPr>
        <p:spPr bwMode="auto">
          <a:xfrm>
            <a:off x="3962400" y="2971800"/>
            <a:ext cx="3048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77" name="Line 5"/>
          <p:cNvSpPr>
            <a:spLocks noChangeShapeType="1"/>
          </p:cNvSpPr>
          <p:nvPr/>
        </p:nvSpPr>
        <p:spPr bwMode="auto">
          <a:xfrm flipH="1">
            <a:off x="3505200" y="2971800"/>
            <a:ext cx="3048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78" name="Line 6"/>
          <p:cNvSpPr>
            <a:spLocks noChangeShapeType="1"/>
          </p:cNvSpPr>
          <p:nvPr/>
        </p:nvSpPr>
        <p:spPr bwMode="auto">
          <a:xfrm flipH="1">
            <a:off x="3124200" y="3886200"/>
            <a:ext cx="2286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79" name="Line 7"/>
          <p:cNvSpPr>
            <a:spLocks noChangeShapeType="1"/>
          </p:cNvSpPr>
          <p:nvPr/>
        </p:nvSpPr>
        <p:spPr bwMode="auto">
          <a:xfrm>
            <a:off x="2362200" y="3886200"/>
            <a:ext cx="2286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80" name="Line 8"/>
          <p:cNvSpPr>
            <a:spLocks noChangeShapeType="1"/>
          </p:cNvSpPr>
          <p:nvPr/>
        </p:nvSpPr>
        <p:spPr bwMode="auto">
          <a:xfrm>
            <a:off x="1905000" y="2895600"/>
            <a:ext cx="304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81" name="Line 9"/>
          <p:cNvSpPr>
            <a:spLocks noChangeShapeType="1"/>
          </p:cNvSpPr>
          <p:nvPr/>
        </p:nvSpPr>
        <p:spPr bwMode="auto">
          <a:xfrm flipH="1">
            <a:off x="1371600" y="2971800"/>
            <a:ext cx="3810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82" name="Line 10"/>
          <p:cNvSpPr>
            <a:spLocks noChangeShapeType="1"/>
          </p:cNvSpPr>
          <p:nvPr/>
        </p:nvSpPr>
        <p:spPr bwMode="auto">
          <a:xfrm>
            <a:off x="1371600" y="3886200"/>
            <a:ext cx="152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83" name="Line 11"/>
          <p:cNvSpPr>
            <a:spLocks noChangeShapeType="1"/>
          </p:cNvSpPr>
          <p:nvPr/>
        </p:nvSpPr>
        <p:spPr bwMode="auto">
          <a:xfrm flipH="1">
            <a:off x="2057400" y="3886200"/>
            <a:ext cx="152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84" name="Line 12"/>
          <p:cNvSpPr>
            <a:spLocks noChangeShapeType="1"/>
          </p:cNvSpPr>
          <p:nvPr/>
        </p:nvSpPr>
        <p:spPr bwMode="auto">
          <a:xfrm flipH="1">
            <a:off x="990600" y="3886200"/>
            <a:ext cx="2286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85" name="Rectangle 13"/>
          <p:cNvSpPr>
            <a:spLocks noChangeArrowheads="1"/>
          </p:cNvSpPr>
          <p:nvPr/>
        </p:nvSpPr>
        <p:spPr bwMode="auto">
          <a:xfrm>
            <a:off x="539750" y="692150"/>
            <a:ext cx="5707063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堆结构（树的特例）：</a:t>
            </a:r>
            <a:endParaRPr lang="zh-CN" altLang="en-US" sz="3600" b="0" u="none">
              <a:solidFill>
                <a:schemeClr val="tx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59086" name="Text Box 14"/>
          <p:cNvSpPr txBox="1">
            <a:spLocks noChangeArrowheads="1"/>
          </p:cNvSpPr>
          <p:nvPr/>
        </p:nvSpPr>
        <p:spPr bwMode="auto">
          <a:xfrm>
            <a:off x="962025" y="5105400"/>
            <a:ext cx="2386013" cy="601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u="none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zh-CN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“</a:t>
            </a:r>
            <a:r>
              <a:rPr kumimoji="1" lang="zh-CN" altLang="en-US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最大”堆</a:t>
            </a:r>
            <a:endParaRPr kumimoji="1" lang="zh-CN" altLang="en-US" b="0" u="none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59087" name="Oval 15"/>
          <p:cNvSpPr>
            <a:spLocks noChangeArrowheads="1"/>
          </p:cNvSpPr>
          <p:nvPr/>
        </p:nvSpPr>
        <p:spPr bwMode="auto">
          <a:xfrm>
            <a:off x="2667000" y="16764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88" name="Text Box 16"/>
          <p:cNvSpPr txBox="1">
            <a:spLocks noChangeArrowheads="1"/>
          </p:cNvSpPr>
          <p:nvPr/>
        </p:nvSpPr>
        <p:spPr bwMode="auto">
          <a:xfrm>
            <a:off x="2628900" y="1677988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kumimoji="1" lang="en-US" altLang="zh-CN" b="0" u="none"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9089" name="Oval 17"/>
          <p:cNvSpPr>
            <a:spLocks noChangeArrowheads="1"/>
          </p:cNvSpPr>
          <p:nvPr/>
        </p:nvSpPr>
        <p:spPr bwMode="auto">
          <a:xfrm>
            <a:off x="762000" y="44958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90" name="Oval 18"/>
          <p:cNvSpPr>
            <a:spLocks noChangeArrowheads="1"/>
          </p:cNvSpPr>
          <p:nvPr/>
        </p:nvSpPr>
        <p:spPr bwMode="auto">
          <a:xfrm>
            <a:off x="1295400" y="44958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91" name="Oval 19"/>
          <p:cNvSpPr>
            <a:spLocks noChangeArrowheads="1"/>
          </p:cNvSpPr>
          <p:nvPr/>
        </p:nvSpPr>
        <p:spPr bwMode="auto">
          <a:xfrm>
            <a:off x="1828800" y="44958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92" name="Oval 20"/>
          <p:cNvSpPr>
            <a:spLocks noChangeArrowheads="1"/>
          </p:cNvSpPr>
          <p:nvPr/>
        </p:nvSpPr>
        <p:spPr bwMode="auto">
          <a:xfrm>
            <a:off x="2362200" y="44958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93" name="Oval 21"/>
          <p:cNvSpPr>
            <a:spLocks noChangeArrowheads="1"/>
          </p:cNvSpPr>
          <p:nvPr/>
        </p:nvSpPr>
        <p:spPr bwMode="auto">
          <a:xfrm>
            <a:off x="2895600" y="44958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94" name="Text Box 22"/>
          <p:cNvSpPr txBox="1">
            <a:spLocks noChangeArrowheads="1"/>
          </p:cNvSpPr>
          <p:nvPr/>
        </p:nvSpPr>
        <p:spPr bwMode="auto">
          <a:xfrm>
            <a:off x="838200" y="4497388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en-US" altLang="zh-CN" b="0" u="none"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9095" name="Text Box 23"/>
          <p:cNvSpPr txBox="1">
            <a:spLocks noChangeArrowheads="1"/>
          </p:cNvSpPr>
          <p:nvPr/>
        </p:nvSpPr>
        <p:spPr bwMode="auto">
          <a:xfrm>
            <a:off x="1358900" y="4497388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b="0" u="none"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9096" name="Text Box 24"/>
          <p:cNvSpPr txBox="1">
            <a:spLocks noChangeArrowheads="1"/>
          </p:cNvSpPr>
          <p:nvPr/>
        </p:nvSpPr>
        <p:spPr bwMode="auto">
          <a:xfrm>
            <a:off x="1892300" y="4497388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en-US" altLang="zh-CN" b="0" u="none"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9097" name="Text Box 25"/>
          <p:cNvSpPr txBox="1">
            <a:spLocks noChangeArrowheads="1"/>
          </p:cNvSpPr>
          <p:nvPr/>
        </p:nvSpPr>
        <p:spPr bwMode="auto">
          <a:xfrm>
            <a:off x="2438400" y="4497388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kumimoji="1" lang="en-US" altLang="zh-CN" b="0" u="none"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9098" name="Oval 26"/>
          <p:cNvSpPr>
            <a:spLocks noChangeArrowheads="1"/>
          </p:cNvSpPr>
          <p:nvPr/>
        </p:nvSpPr>
        <p:spPr bwMode="auto">
          <a:xfrm>
            <a:off x="1066800" y="35052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99" name="Oval 27"/>
          <p:cNvSpPr>
            <a:spLocks noChangeArrowheads="1"/>
          </p:cNvSpPr>
          <p:nvPr/>
        </p:nvSpPr>
        <p:spPr bwMode="auto">
          <a:xfrm>
            <a:off x="1600200" y="25908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00" name="Oval 28"/>
          <p:cNvSpPr>
            <a:spLocks noChangeArrowheads="1"/>
          </p:cNvSpPr>
          <p:nvPr/>
        </p:nvSpPr>
        <p:spPr bwMode="auto">
          <a:xfrm>
            <a:off x="2057400" y="35052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01" name="Text Box 29"/>
          <p:cNvSpPr txBox="1">
            <a:spLocks noChangeArrowheads="1"/>
          </p:cNvSpPr>
          <p:nvPr/>
        </p:nvSpPr>
        <p:spPr bwMode="auto">
          <a:xfrm>
            <a:off x="1143000" y="3506788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kumimoji="1" lang="en-US" altLang="zh-CN" b="0" u="none"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9102" name="Text Box 30"/>
          <p:cNvSpPr txBox="1">
            <a:spLocks noChangeArrowheads="1"/>
          </p:cNvSpPr>
          <p:nvPr/>
        </p:nvSpPr>
        <p:spPr bwMode="auto">
          <a:xfrm>
            <a:off x="1574800" y="2592388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endParaRPr kumimoji="1" lang="en-US" altLang="zh-CN" b="0" u="none"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9103" name="Text Box 31"/>
          <p:cNvSpPr txBox="1">
            <a:spLocks noChangeArrowheads="1"/>
          </p:cNvSpPr>
          <p:nvPr/>
        </p:nvSpPr>
        <p:spPr bwMode="auto">
          <a:xfrm>
            <a:off x="2032000" y="3506788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kumimoji="1" lang="en-US" altLang="zh-CN" b="0" u="none"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9104" name="Text Box 32"/>
          <p:cNvSpPr txBox="1">
            <a:spLocks noChangeArrowheads="1"/>
          </p:cNvSpPr>
          <p:nvPr/>
        </p:nvSpPr>
        <p:spPr bwMode="auto">
          <a:xfrm>
            <a:off x="2959100" y="4497388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b="0" u="none"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9105" name="Oval 33"/>
          <p:cNvSpPr>
            <a:spLocks noChangeArrowheads="1"/>
          </p:cNvSpPr>
          <p:nvPr/>
        </p:nvSpPr>
        <p:spPr bwMode="auto">
          <a:xfrm>
            <a:off x="3200400" y="35052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06" name="Oval 34"/>
          <p:cNvSpPr>
            <a:spLocks noChangeArrowheads="1"/>
          </p:cNvSpPr>
          <p:nvPr/>
        </p:nvSpPr>
        <p:spPr bwMode="auto">
          <a:xfrm>
            <a:off x="3657600" y="25908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07" name="Oval 35"/>
          <p:cNvSpPr>
            <a:spLocks noChangeArrowheads="1"/>
          </p:cNvSpPr>
          <p:nvPr/>
        </p:nvSpPr>
        <p:spPr bwMode="auto">
          <a:xfrm>
            <a:off x="4114800" y="35052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08" name="Text Box 36"/>
          <p:cNvSpPr txBox="1">
            <a:spLocks noChangeArrowheads="1"/>
          </p:cNvSpPr>
          <p:nvPr/>
        </p:nvSpPr>
        <p:spPr bwMode="auto">
          <a:xfrm>
            <a:off x="3733800" y="2592388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kumimoji="1" lang="en-US" altLang="zh-CN" b="0" u="none"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9109" name="Text Box 37"/>
          <p:cNvSpPr txBox="1">
            <a:spLocks noChangeArrowheads="1"/>
          </p:cNvSpPr>
          <p:nvPr/>
        </p:nvSpPr>
        <p:spPr bwMode="auto">
          <a:xfrm>
            <a:off x="4178300" y="3506788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b="0" u="none"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9110" name="Text Box 38"/>
          <p:cNvSpPr txBox="1">
            <a:spLocks noChangeArrowheads="1"/>
          </p:cNvSpPr>
          <p:nvPr/>
        </p:nvSpPr>
        <p:spPr bwMode="auto">
          <a:xfrm>
            <a:off x="3263900" y="3506788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kumimoji="1" lang="en-US" altLang="zh-CN" b="0" u="none"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9111" name="Line 39"/>
          <p:cNvSpPr>
            <a:spLocks noChangeShapeType="1"/>
          </p:cNvSpPr>
          <p:nvPr/>
        </p:nvSpPr>
        <p:spPr bwMode="auto">
          <a:xfrm>
            <a:off x="6858000" y="2057400"/>
            <a:ext cx="7620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12" name="Line 40"/>
          <p:cNvSpPr>
            <a:spLocks noChangeShapeType="1"/>
          </p:cNvSpPr>
          <p:nvPr/>
        </p:nvSpPr>
        <p:spPr bwMode="auto">
          <a:xfrm flipV="1">
            <a:off x="5867400" y="2057400"/>
            <a:ext cx="7620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13" name="Line 41"/>
          <p:cNvSpPr>
            <a:spLocks noChangeShapeType="1"/>
          </p:cNvSpPr>
          <p:nvPr/>
        </p:nvSpPr>
        <p:spPr bwMode="auto">
          <a:xfrm>
            <a:off x="7848600" y="2971800"/>
            <a:ext cx="3048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14" name="Line 42"/>
          <p:cNvSpPr>
            <a:spLocks noChangeShapeType="1"/>
          </p:cNvSpPr>
          <p:nvPr/>
        </p:nvSpPr>
        <p:spPr bwMode="auto">
          <a:xfrm flipH="1">
            <a:off x="7391400" y="2971800"/>
            <a:ext cx="3048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15" name="Line 43"/>
          <p:cNvSpPr>
            <a:spLocks noChangeShapeType="1"/>
          </p:cNvSpPr>
          <p:nvPr/>
        </p:nvSpPr>
        <p:spPr bwMode="auto">
          <a:xfrm flipH="1">
            <a:off x="7010400" y="3886200"/>
            <a:ext cx="2286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16" name="Line 44"/>
          <p:cNvSpPr>
            <a:spLocks noChangeShapeType="1"/>
          </p:cNvSpPr>
          <p:nvPr/>
        </p:nvSpPr>
        <p:spPr bwMode="auto">
          <a:xfrm>
            <a:off x="6248400" y="3886200"/>
            <a:ext cx="2286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17" name="Line 45"/>
          <p:cNvSpPr>
            <a:spLocks noChangeShapeType="1"/>
          </p:cNvSpPr>
          <p:nvPr/>
        </p:nvSpPr>
        <p:spPr bwMode="auto">
          <a:xfrm>
            <a:off x="5791200" y="2895600"/>
            <a:ext cx="304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18" name="Line 46"/>
          <p:cNvSpPr>
            <a:spLocks noChangeShapeType="1"/>
          </p:cNvSpPr>
          <p:nvPr/>
        </p:nvSpPr>
        <p:spPr bwMode="auto">
          <a:xfrm flipH="1">
            <a:off x="5257800" y="2971800"/>
            <a:ext cx="3810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19" name="Line 47"/>
          <p:cNvSpPr>
            <a:spLocks noChangeShapeType="1"/>
          </p:cNvSpPr>
          <p:nvPr/>
        </p:nvSpPr>
        <p:spPr bwMode="auto">
          <a:xfrm>
            <a:off x="5257800" y="3886200"/>
            <a:ext cx="152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20" name="Line 48"/>
          <p:cNvSpPr>
            <a:spLocks noChangeShapeType="1"/>
          </p:cNvSpPr>
          <p:nvPr/>
        </p:nvSpPr>
        <p:spPr bwMode="auto">
          <a:xfrm flipH="1">
            <a:off x="5943600" y="3886200"/>
            <a:ext cx="152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21" name="Line 49"/>
          <p:cNvSpPr>
            <a:spLocks noChangeShapeType="1"/>
          </p:cNvSpPr>
          <p:nvPr/>
        </p:nvSpPr>
        <p:spPr bwMode="auto">
          <a:xfrm flipH="1">
            <a:off x="4876800" y="3886200"/>
            <a:ext cx="2286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22" name="Oval 50"/>
          <p:cNvSpPr>
            <a:spLocks noChangeArrowheads="1"/>
          </p:cNvSpPr>
          <p:nvPr/>
        </p:nvSpPr>
        <p:spPr bwMode="auto">
          <a:xfrm>
            <a:off x="6553200" y="16764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23" name="Oval 51"/>
          <p:cNvSpPr>
            <a:spLocks noChangeArrowheads="1"/>
          </p:cNvSpPr>
          <p:nvPr/>
        </p:nvSpPr>
        <p:spPr bwMode="auto">
          <a:xfrm>
            <a:off x="4648200" y="44958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24" name="Oval 52"/>
          <p:cNvSpPr>
            <a:spLocks noChangeArrowheads="1"/>
          </p:cNvSpPr>
          <p:nvPr/>
        </p:nvSpPr>
        <p:spPr bwMode="auto">
          <a:xfrm>
            <a:off x="5181600" y="44958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25" name="Oval 53"/>
          <p:cNvSpPr>
            <a:spLocks noChangeArrowheads="1"/>
          </p:cNvSpPr>
          <p:nvPr/>
        </p:nvSpPr>
        <p:spPr bwMode="auto">
          <a:xfrm>
            <a:off x="5715000" y="44958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26" name="Oval 54"/>
          <p:cNvSpPr>
            <a:spLocks noChangeArrowheads="1"/>
          </p:cNvSpPr>
          <p:nvPr/>
        </p:nvSpPr>
        <p:spPr bwMode="auto">
          <a:xfrm>
            <a:off x="6248400" y="44958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27" name="Oval 55"/>
          <p:cNvSpPr>
            <a:spLocks noChangeArrowheads="1"/>
          </p:cNvSpPr>
          <p:nvPr/>
        </p:nvSpPr>
        <p:spPr bwMode="auto">
          <a:xfrm>
            <a:off x="6781800" y="44958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28" name="Text Box 56"/>
          <p:cNvSpPr txBox="1">
            <a:spLocks noChangeArrowheads="1"/>
          </p:cNvSpPr>
          <p:nvPr/>
        </p:nvSpPr>
        <p:spPr bwMode="auto">
          <a:xfrm>
            <a:off x="5791200" y="4497388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9129" name="Oval 57"/>
          <p:cNvSpPr>
            <a:spLocks noChangeArrowheads="1"/>
          </p:cNvSpPr>
          <p:nvPr/>
        </p:nvSpPr>
        <p:spPr bwMode="auto">
          <a:xfrm>
            <a:off x="4953000" y="35052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30" name="Oval 58"/>
          <p:cNvSpPr>
            <a:spLocks noChangeArrowheads="1"/>
          </p:cNvSpPr>
          <p:nvPr/>
        </p:nvSpPr>
        <p:spPr bwMode="auto">
          <a:xfrm>
            <a:off x="5486400" y="25908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31" name="Oval 59"/>
          <p:cNvSpPr>
            <a:spLocks noChangeArrowheads="1"/>
          </p:cNvSpPr>
          <p:nvPr/>
        </p:nvSpPr>
        <p:spPr bwMode="auto">
          <a:xfrm>
            <a:off x="5943600" y="35052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32" name="Oval 60"/>
          <p:cNvSpPr>
            <a:spLocks noChangeArrowheads="1"/>
          </p:cNvSpPr>
          <p:nvPr/>
        </p:nvSpPr>
        <p:spPr bwMode="auto">
          <a:xfrm>
            <a:off x="7086600" y="35052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33" name="Oval 61"/>
          <p:cNvSpPr>
            <a:spLocks noChangeArrowheads="1"/>
          </p:cNvSpPr>
          <p:nvPr/>
        </p:nvSpPr>
        <p:spPr bwMode="auto">
          <a:xfrm>
            <a:off x="7543800" y="25908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34" name="Oval 62"/>
          <p:cNvSpPr>
            <a:spLocks noChangeArrowheads="1"/>
          </p:cNvSpPr>
          <p:nvPr/>
        </p:nvSpPr>
        <p:spPr bwMode="auto">
          <a:xfrm>
            <a:off x="8001000" y="3505200"/>
            <a:ext cx="457200" cy="45720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35" name="Text Box 63"/>
          <p:cNvSpPr txBox="1">
            <a:spLocks noChangeArrowheads="1"/>
          </p:cNvSpPr>
          <p:nvPr/>
        </p:nvSpPr>
        <p:spPr bwMode="auto">
          <a:xfrm>
            <a:off x="7058025" y="3506788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9136" name="Text Box 64"/>
          <p:cNvSpPr txBox="1">
            <a:spLocks noChangeArrowheads="1"/>
          </p:cNvSpPr>
          <p:nvPr/>
        </p:nvSpPr>
        <p:spPr bwMode="auto">
          <a:xfrm>
            <a:off x="6756400" y="4497388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9137" name="Text Box 65"/>
          <p:cNvSpPr txBox="1">
            <a:spLocks noChangeArrowheads="1"/>
          </p:cNvSpPr>
          <p:nvPr/>
        </p:nvSpPr>
        <p:spPr bwMode="auto">
          <a:xfrm>
            <a:off x="6235700" y="4497388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9138" name="Text Box 66"/>
          <p:cNvSpPr txBox="1">
            <a:spLocks noChangeArrowheads="1"/>
          </p:cNvSpPr>
          <p:nvPr/>
        </p:nvSpPr>
        <p:spPr bwMode="auto">
          <a:xfrm>
            <a:off x="7607300" y="2592388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9139" name="Text Box 67"/>
          <p:cNvSpPr txBox="1">
            <a:spLocks noChangeArrowheads="1"/>
          </p:cNvSpPr>
          <p:nvPr/>
        </p:nvSpPr>
        <p:spPr bwMode="auto">
          <a:xfrm>
            <a:off x="6616700" y="1677988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9140" name="Text Box 68"/>
          <p:cNvSpPr txBox="1">
            <a:spLocks noChangeArrowheads="1"/>
          </p:cNvSpPr>
          <p:nvPr/>
        </p:nvSpPr>
        <p:spPr bwMode="auto">
          <a:xfrm>
            <a:off x="5549900" y="2592388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9141" name="Text Box 69"/>
          <p:cNvSpPr txBox="1">
            <a:spLocks noChangeArrowheads="1"/>
          </p:cNvSpPr>
          <p:nvPr/>
        </p:nvSpPr>
        <p:spPr bwMode="auto">
          <a:xfrm>
            <a:off x="6007100" y="3506788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9142" name="Text Box 70"/>
          <p:cNvSpPr txBox="1">
            <a:spLocks noChangeArrowheads="1"/>
          </p:cNvSpPr>
          <p:nvPr/>
        </p:nvSpPr>
        <p:spPr bwMode="auto">
          <a:xfrm>
            <a:off x="5029200" y="3506788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9143" name="Text Box 71"/>
          <p:cNvSpPr txBox="1">
            <a:spLocks noChangeArrowheads="1"/>
          </p:cNvSpPr>
          <p:nvPr/>
        </p:nvSpPr>
        <p:spPr bwMode="auto">
          <a:xfrm>
            <a:off x="5245100" y="4497388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9144" name="Text Box 72"/>
          <p:cNvSpPr txBox="1">
            <a:spLocks noChangeArrowheads="1"/>
          </p:cNvSpPr>
          <p:nvPr/>
        </p:nvSpPr>
        <p:spPr bwMode="auto">
          <a:xfrm>
            <a:off x="4724400" y="4497388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9145" name="Text Box 73"/>
          <p:cNvSpPr txBox="1">
            <a:spLocks noChangeArrowheads="1"/>
          </p:cNvSpPr>
          <p:nvPr/>
        </p:nvSpPr>
        <p:spPr bwMode="auto">
          <a:xfrm>
            <a:off x="8064500" y="3506788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9146" name="Text Box 74"/>
          <p:cNvSpPr txBox="1">
            <a:spLocks noChangeArrowheads="1"/>
          </p:cNvSpPr>
          <p:nvPr/>
        </p:nvSpPr>
        <p:spPr bwMode="auto">
          <a:xfrm>
            <a:off x="5364163" y="5084763"/>
            <a:ext cx="2447925" cy="601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u="none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zh-CN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“</a:t>
            </a:r>
            <a:r>
              <a:rPr kumimoji="1" lang="zh-CN" altLang="en-US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最小”堆</a:t>
            </a:r>
            <a:endParaRPr kumimoji="1" lang="zh-CN" altLang="en-US" b="0" u="none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9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9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9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9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9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9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9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9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9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9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9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9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9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9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9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9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9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9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9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9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59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9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9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9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59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59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59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59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59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59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59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59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59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5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5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59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59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59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59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9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59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59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59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59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59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59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59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59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59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59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59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59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59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59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59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59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59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59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59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259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59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259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59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59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59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59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59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59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59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259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59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259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59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259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59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59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59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259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59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259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259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259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259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259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259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259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259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59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59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259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259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259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59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259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259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259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259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259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259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259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259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259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259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259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259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259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259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259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259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259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259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259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259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259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259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 animBg="1"/>
      <p:bldP spid="259075" grpId="0" animBg="1"/>
      <p:bldP spid="259076" grpId="0" animBg="1"/>
      <p:bldP spid="259077" grpId="0" animBg="1"/>
      <p:bldP spid="259078" grpId="0" animBg="1"/>
      <p:bldP spid="259079" grpId="0" animBg="1"/>
      <p:bldP spid="259080" grpId="0" animBg="1"/>
      <p:bldP spid="259081" grpId="0" animBg="1"/>
      <p:bldP spid="259082" grpId="0" animBg="1"/>
      <p:bldP spid="259083" grpId="0" animBg="1"/>
      <p:bldP spid="259084" grpId="0" animBg="1"/>
      <p:bldP spid="259086" grpId="0"/>
      <p:bldP spid="259087" grpId="0" animBg="1"/>
      <p:bldP spid="259088" grpId="0"/>
      <p:bldP spid="259089" grpId="0" animBg="1"/>
      <p:bldP spid="259090" grpId="0" animBg="1"/>
      <p:bldP spid="259091" grpId="0" animBg="1"/>
      <p:bldP spid="259092" grpId="0" animBg="1"/>
      <p:bldP spid="259093" grpId="0" animBg="1"/>
      <p:bldP spid="259094" grpId="0"/>
      <p:bldP spid="259095" grpId="0"/>
      <p:bldP spid="259096" grpId="0"/>
      <p:bldP spid="259097" grpId="0"/>
      <p:bldP spid="259098" grpId="0" animBg="1"/>
      <p:bldP spid="259099" grpId="0" animBg="1"/>
      <p:bldP spid="259100" grpId="0" animBg="1"/>
      <p:bldP spid="259101" grpId="0"/>
      <p:bldP spid="259102" grpId="0"/>
      <p:bldP spid="259103" grpId="0"/>
      <p:bldP spid="259104" grpId="0"/>
      <p:bldP spid="259105" grpId="0" animBg="1"/>
      <p:bldP spid="259106" grpId="0" animBg="1"/>
      <p:bldP spid="259107" grpId="0" animBg="1"/>
      <p:bldP spid="259108" grpId="0"/>
      <p:bldP spid="259109" grpId="0"/>
      <p:bldP spid="259110" grpId="0"/>
      <p:bldP spid="259111" grpId="0" animBg="1"/>
      <p:bldP spid="259112" grpId="0" animBg="1"/>
      <p:bldP spid="259113" grpId="0" animBg="1"/>
      <p:bldP spid="259114" grpId="0" animBg="1"/>
      <p:bldP spid="259115" grpId="0" animBg="1"/>
      <p:bldP spid="259116" grpId="0" animBg="1"/>
      <p:bldP spid="259117" grpId="0" animBg="1"/>
      <p:bldP spid="259118" grpId="0" animBg="1"/>
      <p:bldP spid="259119" grpId="0" animBg="1"/>
      <p:bldP spid="259120" grpId="0" animBg="1"/>
      <p:bldP spid="259121" grpId="0" animBg="1"/>
      <p:bldP spid="259122" grpId="0" animBg="1"/>
      <p:bldP spid="259123" grpId="0" animBg="1"/>
      <p:bldP spid="259124" grpId="0" animBg="1"/>
      <p:bldP spid="259125" grpId="0" animBg="1"/>
      <p:bldP spid="259126" grpId="0" animBg="1"/>
      <p:bldP spid="259127" grpId="0" animBg="1"/>
      <p:bldP spid="259128" grpId="0"/>
      <p:bldP spid="259129" grpId="0" animBg="1"/>
      <p:bldP spid="259130" grpId="0" animBg="1"/>
      <p:bldP spid="259131" grpId="0" animBg="1"/>
      <p:bldP spid="259132" grpId="0" animBg="1"/>
      <p:bldP spid="259133" grpId="0" animBg="1"/>
      <p:bldP spid="259134" grpId="0" animBg="1"/>
      <p:bldP spid="259135" grpId="0"/>
      <p:bldP spid="259136" grpId="0"/>
      <p:bldP spid="259137" grpId="0"/>
      <p:bldP spid="259138" grpId="0"/>
      <p:bldP spid="259139" grpId="0"/>
      <p:bldP spid="259140" grpId="0"/>
      <p:bldP spid="259141" grpId="0"/>
      <p:bldP spid="259142" grpId="0"/>
      <p:bldP spid="259143" grpId="0"/>
      <p:bldP spid="259144" grpId="0"/>
      <p:bldP spid="259145" grpId="0"/>
      <p:bldP spid="2591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Line 1026"/>
          <p:cNvSpPr>
            <a:spLocks noChangeShapeType="1"/>
          </p:cNvSpPr>
          <p:nvPr/>
        </p:nvSpPr>
        <p:spPr bwMode="auto">
          <a:xfrm flipH="1">
            <a:off x="2255838" y="2022475"/>
            <a:ext cx="533400" cy="76200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099" name="Line 1027"/>
          <p:cNvSpPr>
            <a:spLocks noChangeShapeType="1"/>
          </p:cNvSpPr>
          <p:nvPr/>
        </p:nvSpPr>
        <p:spPr bwMode="auto">
          <a:xfrm flipH="1">
            <a:off x="3094038" y="3165475"/>
            <a:ext cx="685800" cy="91440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0" name="Line 1028"/>
          <p:cNvSpPr>
            <a:spLocks noChangeShapeType="1"/>
          </p:cNvSpPr>
          <p:nvPr/>
        </p:nvSpPr>
        <p:spPr bwMode="auto">
          <a:xfrm flipH="1">
            <a:off x="1417638" y="3089275"/>
            <a:ext cx="609600" cy="99060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1" name="Line 1029"/>
          <p:cNvSpPr>
            <a:spLocks noChangeShapeType="1"/>
          </p:cNvSpPr>
          <p:nvPr/>
        </p:nvSpPr>
        <p:spPr bwMode="auto">
          <a:xfrm>
            <a:off x="2179638" y="3089275"/>
            <a:ext cx="685800" cy="99060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2" name="Text Box 1030"/>
          <p:cNvSpPr txBox="1">
            <a:spLocks noChangeArrowheads="1"/>
          </p:cNvSpPr>
          <p:nvPr/>
        </p:nvSpPr>
        <p:spPr bwMode="auto">
          <a:xfrm>
            <a:off x="1403350" y="4929188"/>
            <a:ext cx="1944688" cy="601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u="none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zh-CN" altLang="en-US" u="none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图结构</a:t>
            </a:r>
            <a:endParaRPr kumimoji="1" lang="zh-CN" altLang="en-US" b="0" u="none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60103" name="Oval 1031"/>
          <p:cNvSpPr>
            <a:spLocks noChangeArrowheads="1"/>
          </p:cNvSpPr>
          <p:nvPr/>
        </p:nvSpPr>
        <p:spPr bwMode="auto">
          <a:xfrm>
            <a:off x="1036638" y="1641475"/>
            <a:ext cx="457200" cy="457200"/>
          </a:xfrm>
          <a:prstGeom prst="ellipse">
            <a:avLst/>
          </a:prstGeom>
          <a:gradFill rotWithShape="0">
            <a:gsLst>
              <a:gs pos="0">
                <a:srgbClr val="00CC00"/>
              </a:gs>
              <a:gs pos="100000">
                <a:srgbClr val="00CC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4" name="Text Box 1032"/>
          <p:cNvSpPr txBox="1">
            <a:spLocks noChangeArrowheads="1"/>
          </p:cNvSpPr>
          <p:nvPr/>
        </p:nvSpPr>
        <p:spPr bwMode="auto">
          <a:xfrm>
            <a:off x="1112838" y="1641475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0105" name="Oval 1033"/>
          <p:cNvSpPr>
            <a:spLocks noChangeArrowheads="1"/>
          </p:cNvSpPr>
          <p:nvPr/>
        </p:nvSpPr>
        <p:spPr bwMode="auto">
          <a:xfrm>
            <a:off x="2713038" y="1641475"/>
            <a:ext cx="457200" cy="457200"/>
          </a:xfrm>
          <a:prstGeom prst="ellipse">
            <a:avLst/>
          </a:prstGeom>
          <a:gradFill rotWithShape="0">
            <a:gsLst>
              <a:gs pos="0">
                <a:srgbClr val="00CC00"/>
              </a:gs>
              <a:gs pos="100000">
                <a:srgbClr val="00CC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6" name="Oval 1034"/>
          <p:cNvSpPr>
            <a:spLocks noChangeArrowheads="1"/>
          </p:cNvSpPr>
          <p:nvPr/>
        </p:nvSpPr>
        <p:spPr bwMode="auto">
          <a:xfrm>
            <a:off x="1036638" y="4003675"/>
            <a:ext cx="457200" cy="457200"/>
          </a:xfrm>
          <a:prstGeom prst="ellipse">
            <a:avLst/>
          </a:prstGeom>
          <a:gradFill rotWithShape="0">
            <a:gsLst>
              <a:gs pos="0">
                <a:srgbClr val="00CC00"/>
              </a:gs>
              <a:gs pos="100000">
                <a:srgbClr val="00CC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7" name="Oval 1035"/>
          <p:cNvSpPr>
            <a:spLocks noChangeArrowheads="1"/>
          </p:cNvSpPr>
          <p:nvPr/>
        </p:nvSpPr>
        <p:spPr bwMode="auto">
          <a:xfrm>
            <a:off x="2713038" y="4003675"/>
            <a:ext cx="457200" cy="457200"/>
          </a:xfrm>
          <a:prstGeom prst="ellipse">
            <a:avLst/>
          </a:prstGeom>
          <a:gradFill rotWithShape="0">
            <a:gsLst>
              <a:gs pos="0">
                <a:srgbClr val="00CC00"/>
              </a:gs>
              <a:gs pos="100000">
                <a:srgbClr val="00CC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8" name="Line 1036"/>
          <p:cNvSpPr>
            <a:spLocks noChangeShapeType="1"/>
          </p:cNvSpPr>
          <p:nvPr/>
        </p:nvSpPr>
        <p:spPr bwMode="auto">
          <a:xfrm>
            <a:off x="1265238" y="2098675"/>
            <a:ext cx="0" cy="19050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9" name="Line 1037"/>
          <p:cNvSpPr>
            <a:spLocks noChangeShapeType="1"/>
          </p:cNvSpPr>
          <p:nvPr/>
        </p:nvSpPr>
        <p:spPr bwMode="auto">
          <a:xfrm>
            <a:off x="1493838" y="4232275"/>
            <a:ext cx="1219200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10" name="Line 1038"/>
          <p:cNvSpPr>
            <a:spLocks noChangeShapeType="1"/>
          </p:cNvSpPr>
          <p:nvPr/>
        </p:nvSpPr>
        <p:spPr bwMode="auto">
          <a:xfrm>
            <a:off x="1493838" y="1870075"/>
            <a:ext cx="1219200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11" name="Oval 1039"/>
          <p:cNvSpPr>
            <a:spLocks noChangeArrowheads="1"/>
          </p:cNvSpPr>
          <p:nvPr/>
        </p:nvSpPr>
        <p:spPr bwMode="auto">
          <a:xfrm>
            <a:off x="1874838" y="2708275"/>
            <a:ext cx="457200" cy="457200"/>
          </a:xfrm>
          <a:prstGeom prst="ellipse">
            <a:avLst/>
          </a:prstGeom>
          <a:gradFill rotWithShape="0">
            <a:gsLst>
              <a:gs pos="0">
                <a:srgbClr val="00CC00"/>
              </a:gs>
              <a:gs pos="100000">
                <a:srgbClr val="00CC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12" name="Oval 1040"/>
          <p:cNvSpPr>
            <a:spLocks noChangeArrowheads="1"/>
          </p:cNvSpPr>
          <p:nvPr/>
        </p:nvSpPr>
        <p:spPr bwMode="auto">
          <a:xfrm>
            <a:off x="3627438" y="2784475"/>
            <a:ext cx="457200" cy="457200"/>
          </a:xfrm>
          <a:prstGeom prst="ellipse">
            <a:avLst/>
          </a:prstGeom>
          <a:gradFill rotWithShape="0">
            <a:gsLst>
              <a:gs pos="0">
                <a:srgbClr val="00CC00"/>
              </a:gs>
              <a:gs pos="100000">
                <a:srgbClr val="00CC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13" name="Line 1041"/>
          <p:cNvSpPr>
            <a:spLocks noChangeShapeType="1"/>
          </p:cNvSpPr>
          <p:nvPr/>
        </p:nvSpPr>
        <p:spPr bwMode="auto">
          <a:xfrm>
            <a:off x="3094038" y="2022475"/>
            <a:ext cx="609600" cy="83820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14" name="Line 1042"/>
          <p:cNvSpPr>
            <a:spLocks noChangeShapeType="1"/>
          </p:cNvSpPr>
          <p:nvPr/>
        </p:nvSpPr>
        <p:spPr bwMode="auto">
          <a:xfrm>
            <a:off x="1417638" y="2022475"/>
            <a:ext cx="533400" cy="76200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15" name="Line 1043"/>
          <p:cNvSpPr>
            <a:spLocks noChangeShapeType="1"/>
          </p:cNvSpPr>
          <p:nvPr/>
        </p:nvSpPr>
        <p:spPr bwMode="auto">
          <a:xfrm>
            <a:off x="2941638" y="2098675"/>
            <a:ext cx="0" cy="19050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16" name="Text Box 1044"/>
          <p:cNvSpPr txBox="1">
            <a:spLocks noChangeArrowheads="1"/>
          </p:cNvSpPr>
          <p:nvPr/>
        </p:nvSpPr>
        <p:spPr bwMode="auto">
          <a:xfrm>
            <a:off x="2789238" y="1641475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0117" name="Text Box 1045"/>
          <p:cNvSpPr txBox="1">
            <a:spLocks noChangeArrowheads="1"/>
          </p:cNvSpPr>
          <p:nvPr/>
        </p:nvSpPr>
        <p:spPr bwMode="auto">
          <a:xfrm>
            <a:off x="1112838" y="4005263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0118" name="Text Box 1046"/>
          <p:cNvSpPr txBox="1">
            <a:spLocks noChangeArrowheads="1"/>
          </p:cNvSpPr>
          <p:nvPr/>
        </p:nvSpPr>
        <p:spPr bwMode="auto">
          <a:xfrm>
            <a:off x="1951038" y="2709863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0119" name="Text Box 1047"/>
          <p:cNvSpPr txBox="1">
            <a:spLocks noChangeArrowheads="1"/>
          </p:cNvSpPr>
          <p:nvPr/>
        </p:nvSpPr>
        <p:spPr bwMode="auto">
          <a:xfrm>
            <a:off x="2789238" y="4005263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0120" name="Text Box 1048"/>
          <p:cNvSpPr txBox="1">
            <a:spLocks noChangeArrowheads="1"/>
          </p:cNvSpPr>
          <p:nvPr/>
        </p:nvSpPr>
        <p:spPr bwMode="auto">
          <a:xfrm>
            <a:off x="3703638" y="2786063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0121" name="Line 1049"/>
          <p:cNvSpPr>
            <a:spLocks noChangeShapeType="1"/>
          </p:cNvSpPr>
          <p:nvPr/>
        </p:nvSpPr>
        <p:spPr bwMode="auto">
          <a:xfrm flipH="1">
            <a:off x="6675438" y="2024063"/>
            <a:ext cx="533400" cy="76200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22" name="Line 1050"/>
          <p:cNvSpPr>
            <a:spLocks noChangeShapeType="1"/>
          </p:cNvSpPr>
          <p:nvPr/>
        </p:nvSpPr>
        <p:spPr bwMode="auto">
          <a:xfrm flipH="1">
            <a:off x="7513638" y="3167063"/>
            <a:ext cx="685800" cy="91440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23" name="Line 1051"/>
          <p:cNvSpPr>
            <a:spLocks noChangeShapeType="1"/>
          </p:cNvSpPr>
          <p:nvPr/>
        </p:nvSpPr>
        <p:spPr bwMode="auto">
          <a:xfrm flipH="1">
            <a:off x="5837238" y="3090863"/>
            <a:ext cx="609600" cy="99060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24" name="Line 1052"/>
          <p:cNvSpPr>
            <a:spLocks noChangeShapeType="1"/>
          </p:cNvSpPr>
          <p:nvPr/>
        </p:nvSpPr>
        <p:spPr bwMode="auto">
          <a:xfrm>
            <a:off x="6599238" y="3090863"/>
            <a:ext cx="685800" cy="99060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25" name="Oval 1053"/>
          <p:cNvSpPr>
            <a:spLocks noChangeArrowheads="1"/>
          </p:cNvSpPr>
          <p:nvPr/>
        </p:nvSpPr>
        <p:spPr bwMode="auto">
          <a:xfrm>
            <a:off x="5456238" y="1643063"/>
            <a:ext cx="457200" cy="457200"/>
          </a:xfrm>
          <a:prstGeom prst="ellipse">
            <a:avLst/>
          </a:prstGeom>
          <a:gradFill rotWithShape="0">
            <a:gsLst>
              <a:gs pos="0">
                <a:srgbClr val="00CC00"/>
              </a:gs>
              <a:gs pos="100000">
                <a:srgbClr val="00CC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26" name="Text Box 1054"/>
          <p:cNvSpPr txBox="1">
            <a:spLocks noChangeArrowheads="1"/>
          </p:cNvSpPr>
          <p:nvPr/>
        </p:nvSpPr>
        <p:spPr bwMode="auto">
          <a:xfrm>
            <a:off x="5532438" y="1643063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0127" name="Oval 1055"/>
          <p:cNvSpPr>
            <a:spLocks noChangeArrowheads="1"/>
          </p:cNvSpPr>
          <p:nvPr/>
        </p:nvSpPr>
        <p:spPr bwMode="auto">
          <a:xfrm>
            <a:off x="7132638" y="1643063"/>
            <a:ext cx="457200" cy="457200"/>
          </a:xfrm>
          <a:prstGeom prst="ellipse">
            <a:avLst/>
          </a:prstGeom>
          <a:gradFill rotWithShape="0">
            <a:gsLst>
              <a:gs pos="0">
                <a:srgbClr val="00CC00"/>
              </a:gs>
              <a:gs pos="100000">
                <a:srgbClr val="00CC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28" name="Oval 1056"/>
          <p:cNvSpPr>
            <a:spLocks noChangeArrowheads="1"/>
          </p:cNvSpPr>
          <p:nvPr/>
        </p:nvSpPr>
        <p:spPr bwMode="auto">
          <a:xfrm>
            <a:off x="5456238" y="4005263"/>
            <a:ext cx="457200" cy="457200"/>
          </a:xfrm>
          <a:prstGeom prst="ellipse">
            <a:avLst/>
          </a:prstGeom>
          <a:gradFill rotWithShape="0">
            <a:gsLst>
              <a:gs pos="0">
                <a:srgbClr val="00CC00"/>
              </a:gs>
              <a:gs pos="100000">
                <a:srgbClr val="00CC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29" name="Oval 1057"/>
          <p:cNvSpPr>
            <a:spLocks noChangeArrowheads="1"/>
          </p:cNvSpPr>
          <p:nvPr/>
        </p:nvSpPr>
        <p:spPr bwMode="auto">
          <a:xfrm>
            <a:off x="7132638" y="4005263"/>
            <a:ext cx="457200" cy="457200"/>
          </a:xfrm>
          <a:prstGeom prst="ellipse">
            <a:avLst/>
          </a:prstGeom>
          <a:gradFill rotWithShape="0">
            <a:gsLst>
              <a:gs pos="0">
                <a:srgbClr val="00CC00"/>
              </a:gs>
              <a:gs pos="100000">
                <a:srgbClr val="00CC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30" name="Line 1058"/>
          <p:cNvSpPr>
            <a:spLocks noChangeShapeType="1"/>
          </p:cNvSpPr>
          <p:nvPr/>
        </p:nvSpPr>
        <p:spPr bwMode="auto">
          <a:xfrm>
            <a:off x="5684838" y="2100263"/>
            <a:ext cx="0" cy="19050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31" name="Line 1059"/>
          <p:cNvSpPr>
            <a:spLocks noChangeShapeType="1"/>
          </p:cNvSpPr>
          <p:nvPr/>
        </p:nvSpPr>
        <p:spPr bwMode="auto">
          <a:xfrm>
            <a:off x="5913438" y="4233863"/>
            <a:ext cx="1219200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32" name="Line 1060"/>
          <p:cNvSpPr>
            <a:spLocks noChangeShapeType="1"/>
          </p:cNvSpPr>
          <p:nvPr/>
        </p:nvSpPr>
        <p:spPr bwMode="auto">
          <a:xfrm>
            <a:off x="5913438" y="1871663"/>
            <a:ext cx="1219200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33" name="Oval 1061"/>
          <p:cNvSpPr>
            <a:spLocks noChangeArrowheads="1"/>
          </p:cNvSpPr>
          <p:nvPr/>
        </p:nvSpPr>
        <p:spPr bwMode="auto">
          <a:xfrm>
            <a:off x="8047038" y="2786063"/>
            <a:ext cx="457200" cy="457200"/>
          </a:xfrm>
          <a:prstGeom prst="ellipse">
            <a:avLst/>
          </a:prstGeom>
          <a:gradFill rotWithShape="0">
            <a:gsLst>
              <a:gs pos="0">
                <a:srgbClr val="00CC00"/>
              </a:gs>
              <a:gs pos="100000">
                <a:srgbClr val="00CC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34" name="Line 1062"/>
          <p:cNvSpPr>
            <a:spLocks noChangeShapeType="1"/>
          </p:cNvSpPr>
          <p:nvPr/>
        </p:nvSpPr>
        <p:spPr bwMode="auto">
          <a:xfrm>
            <a:off x="7513638" y="2024063"/>
            <a:ext cx="609600" cy="83820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35" name="Line 1063"/>
          <p:cNvSpPr>
            <a:spLocks noChangeShapeType="1"/>
          </p:cNvSpPr>
          <p:nvPr/>
        </p:nvSpPr>
        <p:spPr bwMode="auto">
          <a:xfrm>
            <a:off x="5837238" y="2024063"/>
            <a:ext cx="533400" cy="76200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36" name="Line 1064"/>
          <p:cNvSpPr>
            <a:spLocks noChangeShapeType="1"/>
          </p:cNvSpPr>
          <p:nvPr/>
        </p:nvSpPr>
        <p:spPr bwMode="auto">
          <a:xfrm>
            <a:off x="7361238" y="2100263"/>
            <a:ext cx="0" cy="19050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37" name="Text Box 1065"/>
          <p:cNvSpPr txBox="1">
            <a:spLocks noChangeArrowheads="1"/>
          </p:cNvSpPr>
          <p:nvPr/>
        </p:nvSpPr>
        <p:spPr bwMode="auto">
          <a:xfrm>
            <a:off x="7208838" y="1643063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0138" name="Text Box 1066"/>
          <p:cNvSpPr txBox="1">
            <a:spLocks noChangeArrowheads="1"/>
          </p:cNvSpPr>
          <p:nvPr/>
        </p:nvSpPr>
        <p:spPr bwMode="auto">
          <a:xfrm>
            <a:off x="5532438" y="400685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0139" name="Text Box 1067"/>
          <p:cNvSpPr txBox="1">
            <a:spLocks noChangeArrowheads="1"/>
          </p:cNvSpPr>
          <p:nvPr/>
        </p:nvSpPr>
        <p:spPr bwMode="auto">
          <a:xfrm>
            <a:off x="7208838" y="400685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0140" name="Text Box 1068"/>
          <p:cNvSpPr txBox="1">
            <a:spLocks noChangeArrowheads="1"/>
          </p:cNvSpPr>
          <p:nvPr/>
        </p:nvSpPr>
        <p:spPr bwMode="auto">
          <a:xfrm>
            <a:off x="8123238" y="278765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0141" name="Oval 1069"/>
          <p:cNvSpPr>
            <a:spLocks noChangeArrowheads="1"/>
          </p:cNvSpPr>
          <p:nvPr/>
        </p:nvSpPr>
        <p:spPr bwMode="auto">
          <a:xfrm>
            <a:off x="6294438" y="2708275"/>
            <a:ext cx="457200" cy="457200"/>
          </a:xfrm>
          <a:prstGeom prst="ellipse">
            <a:avLst/>
          </a:prstGeom>
          <a:gradFill rotWithShape="0">
            <a:gsLst>
              <a:gs pos="0">
                <a:srgbClr val="00CC00"/>
              </a:gs>
              <a:gs pos="100000">
                <a:srgbClr val="00CC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42" name="Text Box 1070"/>
          <p:cNvSpPr txBox="1">
            <a:spLocks noChangeArrowheads="1"/>
          </p:cNvSpPr>
          <p:nvPr/>
        </p:nvSpPr>
        <p:spPr bwMode="auto">
          <a:xfrm>
            <a:off x="6370638" y="271145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0143" name="Text Box 1071"/>
          <p:cNvSpPr txBox="1">
            <a:spLocks noChangeArrowheads="1"/>
          </p:cNvSpPr>
          <p:nvPr/>
        </p:nvSpPr>
        <p:spPr bwMode="auto">
          <a:xfrm>
            <a:off x="5160963" y="2786063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0144" name="Text Box 1072"/>
          <p:cNvSpPr txBox="1">
            <a:spLocks noChangeArrowheads="1"/>
          </p:cNvSpPr>
          <p:nvPr/>
        </p:nvSpPr>
        <p:spPr bwMode="auto">
          <a:xfrm>
            <a:off x="5770563" y="3167063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33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0145" name="Text Box 1073"/>
          <p:cNvSpPr txBox="1">
            <a:spLocks noChangeArrowheads="1"/>
          </p:cNvSpPr>
          <p:nvPr/>
        </p:nvSpPr>
        <p:spPr bwMode="auto">
          <a:xfrm>
            <a:off x="6227763" y="4233863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0146" name="Text Box 1074"/>
          <p:cNvSpPr txBox="1">
            <a:spLocks noChangeArrowheads="1"/>
          </p:cNvSpPr>
          <p:nvPr/>
        </p:nvSpPr>
        <p:spPr bwMode="auto">
          <a:xfrm>
            <a:off x="6837363" y="3167063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0147" name="Text Box 1075"/>
          <p:cNvSpPr txBox="1">
            <a:spLocks noChangeArrowheads="1"/>
          </p:cNvSpPr>
          <p:nvPr/>
        </p:nvSpPr>
        <p:spPr bwMode="auto">
          <a:xfrm>
            <a:off x="7370763" y="2786063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0148" name="Text Box 1076"/>
          <p:cNvSpPr txBox="1">
            <a:spLocks noChangeArrowheads="1"/>
          </p:cNvSpPr>
          <p:nvPr/>
        </p:nvSpPr>
        <p:spPr bwMode="auto">
          <a:xfrm>
            <a:off x="7818438" y="3548063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0149" name="Text Box 1077"/>
          <p:cNvSpPr txBox="1">
            <a:spLocks noChangeArrowheads="1"/>
          </p:cNvSpPr>
          <p:nvPr/>
        </p:nvSpPr>
        <p:spPr bwMode="auto">
          <a:xfrm>
            <a:off x="7818438" y="2100263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0150" name="Text Box 1078"/>
          <p:cNvSpPr txBox="1">
            <a:spLocks noChangeArrowheads="1"/>
          </p:cNvSpPr>
          <p:nvPr/>
        </p:nvSpPr>
        <p:spPr bwMode="auto">
          <a:xfrm>
            <a:off x="6227763" y="1414463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0151" name="Text Box 1079"/>
          <p:cNvSpPr txBox="1">
            <a:spLocks noChangeArrowheads="1"/>
          </p:cNvSpPr>
          <p:nvPr/>
        </p:nvSpPr>
        <p:spPr bwMode="auto">
          <a:xfrm>
            <a:off x="5684838" y="2328863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0152" name="Text Box 1080"/>
          <p:cNvSpPr txBox="1">
            <a:spLocks noChangeArrowheads="1"/>
          </p:cNvSpPr>
          <p:nvPr/>
        </p:nvSpPr>
        <p:spPr bwMode="auto">
          <a:xfrm>
            <a:off x="6532563" y="2024063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endParaRPr kumimoji="1" lang="en-US" altLang="zh-CN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0153" name="Text Box 1081"/>
          <p:cNvSpPr txBox="1">
            <a:spLocks noChangeArrowheads="1"/>
          </p:cNvSpPr>
          <p:nvPr/>
        </p:nvSpPr>
        <p:spPr bwMode="auto">
          <a:xfrm>
            <a:off x="5795963" y="4868863"/>
            <a:ext cx="2016125" cy="601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u="none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网络结构</a:t>
            </a:r>
            <a:endParaRPr kumimoji="1" lang="zh-CN" altLang="en-US" b="0" u="none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0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0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0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0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0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0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0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0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0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0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0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0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0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0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0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0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0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0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0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0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0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0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0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0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0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0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0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0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0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0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0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0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0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0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0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0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0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0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0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0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0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0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0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0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0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60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0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0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60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60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60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60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60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60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60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60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0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60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60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60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60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60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60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60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21" grpId="0" animBg="1"/>
      <p:bldP spid="260122" grpId="0" animBg="1"/>
      <p:bldP spid="260123" grpId="0" animBg="1"/>
      <p:bldP spid="260124" grpId="0" animBg="1"/>
      <p:bldP spid="260125" grpId="0" animBg="1"/>
      <p:bldP spid="260126" grpId="0"/>
      <p:bldP spid="260127" grpId="0" animBg="1"/>
      <p:bldP spid="260128" grpId="0" animBg="1"/>
      <p:bldP spid="260129" grpId="0" animBg="1"/>
      <p:bldP spid="260130" grpId="0" animBg="1"/>
      <p:bldP spid="260131" grpId="0" animBg="1"/>
      <p:bldP spid="260132" grpId="0" animBg="1"/>
      <p:bldP spid="260133" grpId="0" animBg="1"/>
      <p:bldP spid="260134" grpId="0" animBg="1"/>
      <p:bldP spid="260135" grpId="0" animBg="1"/>
      <p:bldP spid="260136" grpId="0" animBg="1"/>
      <p:bldP spid="260137" grpId="0"/>
      <p:bldP spid="260138" grpId="0"/>
      <p:bldP spid="260139" grpId="0"/>
      <p:bldP spid="260140" grpId="0"/>
      <p:bldP spid="260141" grpId="0" animBg="1"/>
      <p:bldP spid="260142" grpId="0"/>
      <p:bldP spid="260143" grpId="0"/>
      <p:bldP spid="260144" grpId="0"/>
      <p:bldP spid="260145" grpId="0"/>
      <p:bldP spid="260146" grpId="0"/>
      <p:bldP spid="260147" grpId="0"/>
      <p:bldP spid="260148" grpId="0"/>
      <p:bldP spid="260149" grpId="0"/>
      <p:bldP spid="260150" grpId="0"/>
      <p:bldP spid="260151" grpId="0"/>
      <p:bldP spid="260152" grpId="0"/>
      <p:bldP spid="2601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1026"/>
          <p:cNvSpPr>
            <a:spLocks noChangeArrowheads="1"/>
          </p:cNvSpPr>
          <p:nvPr/>
        </p:nvSpPr>
        <p:spPr bwMode="auto">
          <a:xfrm>
            <a:off x="611188" y="796925"/>
            <a:ext cx="77724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none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DS</a:t>
            </a:r>
            <a:r>
              <a:rPr lang="zh-CN" altLang="en-US" sz="4000" u="none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第二个重要部分：</a:t>
            </a:r>
            <a:br>
              <a:rPr lang="zh-CN" altLang="en-US" sz="4000" u="none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</a:br>
            <a:r>
              <a:rPr lang="zh-CN" altLang="en-US" sz="4000" u="none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数据的存储结构</a:t>
            </a:r>
            <a:endParaRPr lang="zh-CN" altLang="en-US" sz="4000" u="none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61123" name="Rectangle 1027"/>
          <p:cNvSpPr>
            <a:spLocks noChangeArrowheads="1"/>
          </p:cNvSpPr>
          <p:nvPr/>
        </p:nvSpPr>
        <p:spPr bwMode="auto">
          <a:xfrm>
            <a:off x="755650" y="1804988"/>
            <a:ext cx="8131175" cy="4071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数据的存储结构是逻辑结构用计算机      语言的实现；</a:t>
            </a:r>
            <a:endParaRPr lang="zh-CN" altLang="en-US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342900" indent="-342900"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数据的存储结构依赖于计算机语言。</a:t>
            </a:r>
            <a:endParaRPr lang="zh-CN" altLang="en-US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742950" lvl="1" indent="-285750"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u="none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顺序存储表示</a:t>
            </a:r>
            <a:endParaRPr lang="zh-CN" altLang="en-US" u="none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742950" lvl="1" indent="-285750"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u="none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链接存储表示</a:t>
            </a:r>
            <a:endParaRPr lang="zh-CN" altLang="en-US" u="none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742950" lvl="1" indent="-285750"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u="none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索引存储表示</a:t>
            </a:r>
            <a:endParaRPr lang="zh-CN" altLang="en-US" u="none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742950" lvl="1" indent="-285750"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u="none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散列存储表示</a:t>
            </a:r>
            <a:endParaRPr lang="zh-CN" altLang="en-US" u="none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  <p:sp>
        <p:nvSpPr>
          <p:cNvPr id="261125" name="AutoShape 1029"/>
          <p:cNvSpPr/>
          <p:nvPr/>
        </p:nvSpPr>
        <p:spPr bwMode="auto">
          <a:xfrm>
            <a:off x="4195763" y="3609975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>
            <a:solidFill>
              <a:srgbClr val="008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6" name="AutoShape 1030"/>
          <p:cNvSpPr/>
          <p:nvPr/>
        </p:nvSpPr>
        <p:spPr bwMode="auto">
          <a:xfrm>
            <a:off x="4195763" y="4905375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>
            <a:solidFill>
              <a:srgbClr val="008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7" name="Text Box 1031"/>
          <p:cNvSpPr txBox="1">
            <a:spLocks noChangeArrowheads="1"/>
          </p:cNvSpPr>
          <p:nvPr/>
        </p:nvSpPr>
        <p:spPr bwMode="auto">
          <a:xfrm>
            <a:off x="4500563" y="3533775"/>
            <a:ext cx="2879725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u="none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主要用于内存的存储表示</a:t>
            </a:r>
            <a:endParaRPr kumimoji="1" lang="zh-CN" altLang="en-US" sz="2800" u="none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61128" name="Text Box 1032"/>
          <p:cNvSpPr txBox="1">
            <a:spLocks noChangeArrowheads="1"/>
          </p:cNvSpPr>
          <p:nvPr/>
        </p:nvSpPr>
        <p:spPr bwMode="auto">
          <a:xfrm>
            <a:off x="4500563" y="4829175"/>
            <a:ext cx="4105275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u="none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主要用于外存（文件）的存储表示</a:t>
            </a:r>
            <a:endParaRPr kumimoji="1" lang="zh-CN" altLang="en-US" sz="2800" u="none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5" grpId="0" animBg="1"/>
      <p:bldP spid="261126" grpId="0" animBg="1"/>
      <p:bldP spid="261127" grpId="0"/>
      <p:bldP spid="2611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6" name="Rectangle 4"/>
          <p:cNvSpPr>
            <a:spLocks noGrp="1" noChangeArrowheads="1"/>
          </p:cNvSpPr>
          <p:nvPr>
            <p:ph type="title"/>
          </p:nvPr>
        </p:nvSpPr>
        <p:spPr>
          <a:xfrm>
            <a:off x="1835150" y="1196975"/>
            <a:ext cx="5543550" cy="533400"/>
          </a:xfrm>
          <a:noFill/>
        </p:spPr>
        <p:txBody>
          <a:bodyPr/>
          <a:lstStyle/>
          <a:p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数据结构的抽象层次</a:t>
            </a:r>
            <a:endParaRPr lang="zh-CN" altLang="en-US" sz="40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pic>
        <p:nvPicPr>
          <p:cNvPr id="402437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188" y="1989138"/>
            <a:ext cx="7924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9C96-D00C-4622-8550-25A65874146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60" name="Rectangle 4"/>
          <p:cNvSpPr>
            <a:spLocks noChangeArrowheads="1"/>
          </p:cNvSpPr>
          <p:nvPr/>
        </p:nvSpPr>
        <p:spPr bwMode="auto">
          <a:xfrm>
            <a:off x="611188" y="1125538"/>
            <a:ext cx="7921625" cy="4692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/>
          <a:lstStyle/>
          <a:p>
            <a:pPr marL="342900" indent="-342900"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线性聚集类</a:t>
            </a:r>
            <a:endParaRPr lang="zh-CN" altLang="en-US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742950" lvl="1" indent="-285750"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直接存取类  </a:t>
            </a:r>
            <a:r>
              <a:rPr lang="zh-CN" altLang="en-US" u="none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数组、文件</a:t>
            </a:r>
            <a:endParaRPr lang="zh-CN" altLang="en-US" u="none" dirty="0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742950" lvl="1" indent="-285750"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顺序存取类  </a:t>
            </a:r>
            <a:r>
              <a:rPr lang="zh-CN" altLang="en-US" u="none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表、栈、队列、优先队列</a:t>
            </a:r>
            <a:r>
              <a:rPr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endParaRPr lang="zh-CN" altLang="en-US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742950" lvl="1" indent="-285750"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广义索引类  </a:t>
            </a:r>
            <a:r>
              <a:rPr lang="zh-CN" altLang="en-US" u="none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线性索引、搜索树</a:t>
            </a:r>
            <a:endParaRPr lang="zh-CN" altLang="en-US" u="none" dirty="0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342900" indent="-342900"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非线性聚集类</a:t>
            </a:r>
            <a:endParaRPr lang="zh-CN" altLang="en-US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742950" lvl="1" indent="-285750"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层次聚集类  </a:t>
            </a:r>
            <a:r>
              <a:rPr lang="zh-CN" altLang="en-US" u="none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树、二叉树、堆</a:t>
            </a:r>
            <a:endParaRPr lang="zh-CN" altLang="en-US" u="none" dirty="0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742950" lvl="1" indent="-285750"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群聚集类  </a:t>
            </a:r>
            <a:r>
              <a:rPr lang="zh-CN" altLang="en-US" u="none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集合、图</a:t>
            </a:r>
            <a:endParaRPr lang="zh-CN" altLang="en-US" u="none" dirty="0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60" name="Rectangle 4"/>
          <p:cNvSpPr>
            <a:spLocks noChangeArrowheads="1"/>
          </p:cNvSpPr>
          <p:nvPr/>
        </p:nvSpPr>
        <p:spPr bwMode="auto">
          <a:xfrm>
            <a:off x="827584" y="836712"/>
            <a:ext cx="7316812" cy="3889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3731" tIns="56866" rIns="113731" bIns="56866"/>
          <a:lstStyle/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课程要求</a:t>
            </a:r>
            <a:endParaRPr lang="zh-CN" altLang="en-US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 algn="just">
              <a:spcBef>
                <a:spcPct val="8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“听课”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＋</a:t>
            </a:r>
            <a:r>
              <a:rPr lang="zh-CN" altLang="en-US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“自学”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＋</a:t>
            </a:r>
            <a:r>
              <a:rPr lang="zh-CN" altLang="en-US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“实践”并举</a:t>
            </a:r>
            <a:endParaRPr lang="zh-CN" altLang="en-US" sz="2800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 algn="just">
              <a:spcBef>
                <a:spcPct val="8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zh-CN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掌握重要数据结构的</a:t>
            </a:r>
            <a:r>
              <a:rPr lang="zh-CN" altLang="zh-CN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概念</a:t>
            </a:r>
            <a:r>
              <a:rPr lang="zh-CN" altLang="zh-CN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zh-CN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使用方法</a:t>
            </a:r>
            <a:r>
              <a:rPr lang="zh-CN" altLang="zh-CN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及</a:t>
            </a:r>
            <a:r>
              <a:rPr lang="zh-CN" altLang="zh-CN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实现</a:t>
            </a:r>
            <a:r>
              <a:rPr lang="zh-CN" altLang="zh-CN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技术；</a:t>
            </a:r>
            <a:endParaRPr lang="zh-CN" altLang="en-US" sz="28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 algn="just">
              <a:spcBef>
                <a:spcPct val="8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学会做简单的</a:t>
            </a:r>
            <a:r>
              <a:rPr lang="zh-CN" altLang="en-US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算法分析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，包括算法的时间代价和空间代价。</a:t>
            </a:r>
            <a:endParaRPr lang="zh-CN" altLang="en-US" sz="28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8820" name="Object 4"/>
          <p:cNvGraphicFramePr>
            <a:graphicFrameLocks noChangeAspect="1"/>
          </p:cNvGraphicFramePr>
          <p:nvPr/>
        </p:nvGraphicFramePr>
        <p:xfrm>
          <a:off x="539750" y="2276475"/>
          <a:ext cx="8137525" cy="491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文档" r:id="rId1" imgW="9921240" imgH="6005830" progId="Word.Document.8">
                  <p:embed/>
                </p:oleObj>
              </mc:Choice>
              <mc:Fallback>
                <p:oleObj name="文档" r:id="rId1" imgW="9921240" imgH="6005830" progId="Word.Document.8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2276475"/>
                        <a:ext cx="8137525" cy="4916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21" name="Rectangle 5"/>
          <p:cNvSpPr>
            <a:spLocks noChangeArrowheads="1"/>
          </p:cNvSpPr>
          <p:nvPr/>
        </p:nvSpPr>
        <p:spPr bwMode="auto">
          <a:xfrm>
            <a:off x="1692275" y="1341438"/>
            <a:ext cx="6048375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u="none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数据结构的课程内容体系</a:t>
            </a:r>
            <a:endParaRPr lang="zh-CN" altLang="en-US" sz="4000" u="none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18822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6308725"/>
            <a:ext cx="357187" cy="357188"/>
          </a:xfrm>
          <a:prstGeom prst="actionButtonHome">
            <a:avLst/>
          </a:prstGeom>
          <a:solidFill>
            <a:schemeClr val="accent1"/>
          </a:solidFill>
          <a:ln w="9525">
            <a:solidFill>
              <a:srgbClr val="008080"/>
            </a:solidFill>
            <a:miter lim="800000"/>
          </a:ln>
          <a:effectLst/>
        </p:spPr>
        <p:txBody>
          <a:bodyPr wrap="none" lIns="113731" tIns="56866" rIns="113731" bIns="56866" anchor="ctr"/>
          <a:lstStyle/>
          <a:p>
            <a:endParaRPr lang="zh-CN" altLang="en-US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981075"/>
            <a:ext cx="5761038" cy="762000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1.2 </a:t>
            </a:r>
            <a:r>
              <a:rPr lang="zh-CN" altLang="en-US" sz="40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数据结构的抽象形式</a:t>
            </a:r>
            <a:endParaRPr lang="zh-CN" altLang="en-US" sz="40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16113"/>
            <a:ext cx="8353425" cy="4724400"/>
          </a:xfrm>
        </p:spPr>
        <p:txBody>
          <a:bodyPr/>
          <a:lstStyle/>
          <a:p>
            <a:pPr>
              <a:buClr>
                <a:srgbClr val="990099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1.2.1 </a:t>
            </a:r>
            <a:r>
              <a:rPr lang="zh-CN" altLang="en-US" sz="36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数据类型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                                                                                                            </a:t>
            </a:r>
            <a:b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</a:b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定义：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一组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性质相同的值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的集合，以及定义于这个值集合上的一组操作的总称。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buClr>
                <a:srgbClr val="990099"/>
              </a:buClr>
              <a:buSzPct val="55000"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语言中的数据类型</a:t>
            </a:r>
            <a:endParaRPr lang="zh-CN" altLang="zh-CN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buClr>
                <a:schemeClr val="tx1"/>
              </a:buClr>
              <a:buSzPct val="45000"/>
              <a:buFont typeface="Wingdings" panose="05000000000000000000" pitchFamily="2" charset="2"/>
              <a:buNone/>
            </a:pPr>
            <a:r>
              <a:rPr lang="zh-CN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char      </a:t>
            </a:r>
            <a:r>
              <a:rPr lang="en-US" altLang="zh-CN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   float      double     void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buClr>
                <a:schemeClr val="tx1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   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字符型  整型  浮点型  双精度型  无值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buClr>
                <a:schemeClr val="tx1"/>
              </a:buClr>
              <a:buSzPct val="45000"/>
              <a:buFont typeface="Wingdings" panose="05000000000000000000" pitchFamily="2" charset="2"/>
              <a:buNone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lang="en-US" altLang="zh-CN" sz="2400" b="1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取值范围</a:t>
            </a:r>
            <a:r>
              <a:rPr lang="en-US" altLang="zh-CN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[-32768, 32767]</a:t>
            </a:r>
            <a:r>
              <a:rPr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；</a:t>
            </a:r>
            <a:endParaRPr lang="zh-CN" altLang="en-US" sz="24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buClr>
                <a:schemeClr val="tx1"/>
              </a:buClr>
              <a:buSzPct val="4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   每个数据类型对应一组操作</a:t>
            </a:r>
            <a:endParaRPr lang="zh-CN" altLang="en-US" sz="24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buClr>
                <a:schemeClr val="tx1"/>
              </a:buClr>
              <a:buSzPct val="4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    </a:t>
            </a:r>
            <a:r>
              <a:rPr lang="en-US" altLang="zh-CN" sz="2400" b="1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lang="en-US" altLang="zh-CN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(6/4)=1    (float</a:t>
            </a:r>
            <a:r>
              <a:rPr lang="en-US" altLang="zh-CN" sz="24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)(</a:t>
            </a:r>
            <a:r>
              <a:rPr lang="en-US" altLang="zh-CN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6.0/4.0)=1.5</a:t>
            </a:r>
            <a:endParaRPr lang="en-US" altLang="zh-CN" sz="24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9C96-D00C-4622-8550-25A65874146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1026"/>
          <p:cNvSpPr>
            <a:spLocks noChangeArrowheads="1"/>
          </p:cNvSpPr>
          <p:nvPr/>
        </p:nvSpPr>
        <p:spPr bwMode="auto">
          <a:xfrm>
            <a:off x="611188" y="981075"/>
            <a:ext cx="8101012" cy="4679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just"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数据类型由</a:t>
            </a:r>
            <a:endParaRPr lang="zh-CN" altLang="en-US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1143000" lvl="2" indent="-228600" algn="just"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800" u="none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基本数据类型 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或</a:t>
            </a:r>
            <a:endParaRPr lang="zh-CN" altLang="en-US" sz="28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1143000" lvl="2" indent="-228600" algn="just"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800" u="none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构造数据类型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组成</a:t>
            </a:r>
            <a:endParaRPr lang="zh-CN" altLang="en-US" sz="28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342900" indent="-342900" algn="just"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构造数据类型由</a:t>
            </a:r>
            <a:r>
              <a:rPr lang="zh-CN" altLang="en-US" u="none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不同成分类型</a:t>
            </a:r>
            <a:r>
              <a:rPr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构成。</a:t>
            </a:r>
            <a:endParaRPr lang="zh-CN" altLang="en-US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342900" indent="-342900" algn="just"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zh-CN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基本数据类型可以看作是计算机中已实现的数据结构。</a:t>
            </a:r>
            <a:endParaRPr lang="zh-CN" altLang="zh-CN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342900" indent="-342900" algn="just"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数据类型就是数据结构，不过是从编程者的角度来使用。</a:t>
            </a:r>
            <a:endParaRPr lang="zh-CN" altLang="en-US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58200" cy="1371600"/>
          </a:xfrm>
        </p:spPr>
        <p:txBody>
          <a:bodyPr/>
          <a:lstStyle/>
          <a:p>
            <a:r>
              <a:rPr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1.2.2 </a:t>
            </a:r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数据抽象与抽象数据类型</a:t>
            </a:r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b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(ADTs: Abstract  Data Types)</a:t>
            </a:r>
            <a:endParaRPr lang="en-US" altLang="zh-CN" sz="370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89138"/>
            <a:ext cx="8209284" cy="4114800"/>
          </a:xfrm>
        </p:spPr>
        <p:txBody>
          <a:bodyPr/>
          <a:lstStyle/>
          <a:p>
            <a:pPr algn="just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由用户定义，用以表示应用问题的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数据     模型。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抽象的本质：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抽取反映问题本质的东西， 忽略非本质的细节。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ADT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：由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基本的数据类型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组成，并包括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一 组相关的服务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（或称操作）。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信息隐蔽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数据封装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，使用与实现相分离。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9C96-D00C-4622-8550-25A65874146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7772400" y="3060700"/>
            <a:ext cx="625475" cy="2730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抽象数据类型</a:t>
            </a:r>
            <a:endParaRPr kumimoji="1" lang="zh-CN" altLang="en-US" b="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9203" name="Oval 3"/>
          <p:cNvSpPr>
            <a:spLocks noChangeArrowheads="1"/>
          </p:cNvSpPr>
          <p:nvPr/>
        </p:nvSpPr>
        <p:spPr bwMode="auto">
          <a:xfrm>
            <a:off x="1447800" y="1219200"/>
            <a:ext cx="762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04" name="Oval 4"/>
          <p:cNvSpPr>
            <a:spLocks noChangeArrowheads="1"/>
          </p:cNvSpPr>
          <p:nvPr/>
        </p:nvSpPr>
        <p:spPr bwMode="auto">
          <a:xfrm>
            <a:off x="2895600" y="838200"/>
            <a:ext cx="838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05" name="Oval 5"/>
          <p:cNvSpPr>
            <a:spLocks noChangeArrowheads="1"/>
          </p:cNvSpPr>
          <p:nvPr/>
        </p:nvSpPr>
        <p:spPr bwMode="auto">
          <a:xfrm>
            <a:off x="4038600" y="2057400"/>
            <a:ext cx="762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06" name="Oval 6"/>
          <p:cNvSpPr>
            <a:spLocks noChangeArrowheads="1"/>
          </p:cNvSpPr>
          <p:nvPr/>
        </p:nvSpPr>
        <p:spPr bwMode="auto">
          <a:xfrm>
            <a:off x="5334000" y="685800"/>
            <a:ext cx="762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07" name="Oval 7"/>
          <p:cNvSpPr>
            <a:spLocks noChangeArrowheads="1"/>
          </p:cNvSpPr>
          <p:nvPr/>
        </p:nvSpPr>
        <p:spPr bwMode="auto">
          <a:xfrm>
            <a:off x="6934200" y="2286000"/>
            <a:ext cx="838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08" name="Oval 8"/>
          <p:cNvSpPr>
            <a:spLocks noChangeArrowheads="1"/>
          </p:cNvSpPr>
          <p:nvPr/>
        </p:nvSpPr>
        <p:spPr bwMode="auto">
          <a:xfrm>
            <a:off x="6858000" y="381000"/>
            <a:ext cx="762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09" name="Oval 9"/>
          <p:cNvSpPr>
            <a:spLocks noChangeArrowheads="1"/>
          </p:cNvSpPr>
          <p:nvPr/>
        </p:nvSpPr>
        <p:spPr bwMode="auto">
          <a:xfrm>
            <a:off x="7924800" y="1295400"/>
            <a:ext cx="762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0" name="Rectangle 10"/>
          <p:cNvSpPr>
            <a:spLocks noChangeArrowheads="1"/>
          </p:cNvSpPr>
          <p:nvPr/>
        </p:nvSpPr>
        <p:spPr bwMode="auto">
          <a:xfrm>
            <a:off x="1676400" y="3124200"/>
            <a:ext cx="5638800" cy="2819400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79211" name="Rectangle 11"/>
          <p:cNvSpPr>
            <a:spLocks noChangeArrowheads="1"/>
          </p:cNvSpPr>
          <p:nvPr/>
        </p:nvSpPr>
        <p:spPr bwMode="auto">
          <a:xfrm>
            <a:off x="2057400" y="312420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2" name="Rectangle 12"/>
          <p:cNvSpPr>
            <a:spLocks noChangeArrowheads="1"/>
          </p:cNvSpPr>
          <p:nvPr/>
        </p:nvSpPr>
        <p:spPr bwMode="auto">
          <a:xfrm>
            <a:off x="3276600" y="3124200"/>
            <a:ext cx="838200" cy="457200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3" name="Rectangle 13"/>
          <p:cNvSpPr>
            <a:spLocks noChangeArrowheads="1"/>
          </p:cNvSpPr>
          <p:nvPr/>
        </p:nvSpPr>
        <p:spPr bwMode="auto">
          <a:xfrm>
            <a:off x="4724400" y="312420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4" name="Rectangle 14"/>
          <p:cNvSpPr>
            <a:spLocks noChangeArrowheads="1"/>
          </p:cNvSpPr>
          <p:nvPr/>
        </p:nvSpPr>
        <p:spPr bwMode="auto">
          <a:xfrm>
            <a:off x="5943600" y="312420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5" name="Text Box 15"/>
          <p:cNvSpPr txBox="1">
            <a:spLocks noChangeArrowheads="1"/>
          </p:cNvSpPr>
          <p:nvPr/>
        </p:nvSpPr>
        <p:spPr bwMode="auto">
          <a:xfrm>
            <a:off x="1981200" y="3021013"/>
            <a:ext cx="5084763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查找  登录   删除  修改</a:t>
            </a:r>
            <a:r>
              <a:rPr kumimoji="1" lang="zh-CN" altLang="en-US" b="0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</a:rPr>
              <a:t> </a:t>
            </a:r>
            <a:endParaRPr kumimoji="1" lang="zh-CN" altLang="en-US" b="0" u="none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</a:endParaRPr>
          </a:p>
        </p:txBody>
      </p:sp>
      <p:cxnSp>
        <p:nvCxnSpPr>
          <p:cNvPr id="179216" name="AutoShape 16"/>
          <p:cNvCxnSpPr>
            <a:cxnSpLocks noChangeShapeType="1"/>
          </p:cNvCxnSpPr>
          <p:nvPr/>
        </p:nvCxnSpPr>
        <p:spPr bwMode="auto">
          <a:xfrm rot="5400000">
            <a:off x="6923087" y="1665288"/>
            <a:ext cx="1470025" cy="1295400"/>
          </a:xfrm>
          <a:prstGeom prst="curvedConnector3">
            <a:avLst>
              <a:gd name="adj1" fmla="val 77102"/>
            </a:avLst>
          </a:prstGeom>
          <a:noFill/>
          <a:ln w="317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179217" name="Line 17"/>
          <p:cNvSpPr>
            <a:spLocks noChangeShapeType="1"/>
          </p:cNvSpPr>
          <p:nvPr/>
        </p:nvSpPr>
        <p:spPr bwMode="auto">
          <a:xfrm>
            <a:off x="1828800" y="1600200"/>
            <a:ext cx="381000" cy="1447800"/>
          </a:xfrm>
          <a:prstGeom prst="line">
            <a:avLst/>
          </a:prstGeom>
          <a:noFill/>
          <a:ln w="31750">
            <a:solidFill>
              <a:srgbClr val="333399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8" name="Line 18"/>
          <p:cNvSpPr>
            <a:spLocks noChangeShapeType="1"/>
          </p:cNvSpPr>
          <p:nvPr/>
        </p:nvSpPr>
        <p:spPr bwMode="auto">
          <a:xfrm flipH="1">
            <a:off x="2362200" y="1219200"/>
            <a:ext cx="838200" cy="1828800"/>
          </a:xfrm>
          <a:prstGeom prst="line">
            <a:avLst/>
          </a:prstGeom>
          <a:noFill/>
          <a:ln w="31750">
            <a:solidFill>
              <a:srgbClr val="333399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9" name="Line 19"/>
          <p:cNvSpPr>
            <a:spLocks noChangeShapeType="1"/>
          </p:cNvSpPr>
          <p:nvPr/>
        </p:nvSpPr>
        <p:spPr bwMode="auto">
          <a:xfrm flipH="1">
            <a:off x="2438400" y="1066800"/>
            <a:ext cx="2971800" cy="1981200"/>
          </a:xfrm>
          <a:prstGeom prst="line">
            <a:avLst/>
          </a:prstGeom>
          <a:noFill/>
          <a:ln w="31750">
            <a:solidFill>
              <a:srgbClr val="0033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20" name="Line 20"/>
          <p:cNvSpPr>
            <a:spLocks noChangeShapeType="1"/>
          </p:cNvSpPr>
          <p:nvPr/>
        </p:nvSpPr>
        <p:spPr bwMode="auto">
          <a:xfrm flipH="1">
            <a:off x="2743200" y="2286000"/>
            <a:ext cx="1295400" cy="7620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21" name="Line 21"/>
          <p:cNvSpPr>
            <a:spLocks noChangeShapeType="1"/>
          </p:cNvSpPr>
          <p:nvPr/>
        </p:nvSpPr>
        <p:spPr bwMode="auto">
          <a:xfrm flipH="1">
            <a:off x="2971800" y="1524000"/>
            <a:ext cx="4953000" cy="1524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22" name="Line 22"/>
          <p:cNvSpPr>
            <a:spLocks noChangeShapeType="1"/>
          </p:cNvSpPr>
          <p:nvPr/>
        </p:nvSpPr>
        <p:spPr bwMode="auto">
          <a:xfrm>
            <a:off x="3429000" y="1219200"/>
            <a:ext cx="228600" cy="1828800"/>
          </a:xfrm>
          <a:prstGeom prst="line">
            <a:avLst/>
          </a:prstGeom>
          <a:noFill/>
          <a:ln w="31750">
            <a:solidFill>
              <a:srgbClr val="333399"/>
            </a:solidFill>
            <a:rou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23" name="Line 23"/>
          <p:cNvSpPr>
            <a:spLocks noChangeShapeType="1"/>
          </p:cNvSpPr>
          <p:nvPr/>
        </p:nvSpPr>
        <p:spPr bwMode="auto">
          <a:xfrm flipH="1">
            <a:off x="3810000" y="1600200"/>
            <a:ext cx="4343400" cy="1371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24" name="Line 24"/>
          <p:cNvSpPr>
            <a:spLocks noChangeShapeType="1"/>
          </p:cNvSpPr>
          <p:nvPr/>
        </p:nvSpPr>
        <p:spPr bwMode="auto">
          <a:xfrm>
            <a:off x="4495800" y="2438400"/>
            <a:ext cx="457200" cy="609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25" name="Line 25"/>
          <p:cNvSpPr>
            <a:spLocks noChangeShapeType="1"/>
          </p:cNvSpPr>
          <p:nvPr/>
        </p:nvSpPr>
        <p:spPr bwMode="auto">
          <a:xfrm>
            <a:off x="5791200" y="1066800"/>
            <a:ext cx="381000" cy="1981200"/>
          </a:xfrm>
          <a:prstGeom prst="line">
            <a:avLst/>
          </a:prstGeom>
          <a:noFill/>
          <a:ln w="31750">
            <a:solidFill>
              <a:srgbClr val="003300"/>
            </a:solidFill>
            <a:rou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26" name="Line 26"/>
          <p:cNvSpPr>
            <a:spLocks noChangeShapeType="1"/>
          </p:cNvSpPr>
          <p:nvPr/>
        </p:nvSpPr>
        <p:spPr bwMode="auto">
          <a:xfrm flipH="1">
            <a:off x="6324600" y="762000"/>
            <a:ext cx="762000" cy="22860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27" name="Line 27"/>
          <p:cNvSpPr>
            <a:spLocks noChangeShapeType="1"/>
          </p:cNvSpPr>
          <p:nvPr/>
        </p:nvSpPr>
        <p:spPr bwMode="auto">
          <a:xfrm flipH="1">
            <a:off x="6705600" y="2667000"/>
            <a:ext cx="381000" cy="381000"/>
          </a:xfrm>
          <a:prstGeom prst="line">
            <a:avLst/>
          </a:prstGeom>
          <a:noFill/>
          <a:ln w="31750">
            <a:solidFill>
              <a:srgbClr val="808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28" name="Rectangle 28"/>
          <p:cNvSpPr>
            <a:spLocks noChangeArrowheads="1"/>
          </p:cNvSpPr>
          <p:nvPr/>
        </p:nvSpPr>
        <p:spPr bwMode="auto">
          <a:xfrm>
            <a:off x="2743200" y="4800600"/>
            <a:ext cx="4114800" cy="533400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9525" cap="rnd">
            <a:solidFill>
              <a:schemeClr val="tx1"/>
            </a:solidFill>
            <a:prstDash val="sysDot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29" name="Rectangle 29"/>
          <p:cNvSpPr>
            <a:spLocks noChangeArrowheads="1"/>
          </p:cNvSpPr>
          <p:nvPr/>
        </p:nvSpPr>
        <p:spPr bwMode="auto">
          <a:xfrm>
            <a:off x="2590800" y="4648200"/>
            <a:ext cx="4114800" cy="533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 cap="rnd">
            <a:solidFill>
              <a:schemeClr val="tx1"/>
            </a:solidFill>
            <a:prstDash val="sysDot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30" name="Rectangle 30"/>
          <p:cNvSpPr>
            <a:spLocks noChangeArrowheads="1"/>
          </p:cNvSpPr>
          <p:nvPr/>
        </p:nvSpPr>
        <p:spPr bwMode="auto">
          <a:xfrm>
            <a:off x="2438400" y="4495800"/>
            <a:ext cx="4114800" cy="533400"/>
          </a:xfrm>
          <a:prstGeom prst="rect">
            <a:avLst/>
          </a:prstGeom>
          <a:gradFill rotWithShape="0">
            <a:gsLst>
              <a:gs pos="0">
                <a:srgbClr val="00CC00"/>
              </a:gs>
              <a:gs pos="100000">
                <a:srgbClr val="00CC00">
                  <a:gamma/>
                  <a:shade val="46275"/>
                  <a:invGamma/>
                </a:srgbClr>
              </a:gs>
            </a:gsLst>
            <a:lin ang="5400000" scaled="1"/>
          </a:gradFill>
          <a:ln w="9525" cap="rnd">
            <a:solidFill>
              <a:schemeClr val="tx1"/>
            </a:solidFill>
            <a:prstDash val="sysDot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31" name="Rectangle 31"/>
          <p:cNvSpPr>
            <a:spLocks noChangeArrowheads="1"/>
          </p:cNvSpPr>
          <p:nvPr/>
        </p:nvSpPr>
        <p:spPr bwMode="auto">
          <a:xfrm>
            <a:off x="2286000" y="4343400"/>
            <a:ext cx="4230688" cy="5334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 cap="rnd">
            <a:solidFill>
              <a:schemeClr val="tx1"/>
            </a:solidFill>
            <a:prstDash val="sysDot"/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</a:rPr>
              <a:t>符   号   表</a:t>
            </a:r>
            <a:endParaRPr kumimoji="1" lang="zh-CN" altLang="en-US" b="0" u="none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隶书" panose="02010509060101010101" pitchFamily="49" charset="-122"/>
            </a:endParaRPr>
          </a:p>
        </p:txBody>
      </p:sp>
      <p:sp>
        <p:nvSpPr>
          <p:cNvPr id="179232" name="Line 32"/>
          <p:cNvSpPr>
            <a:spLocks noChangeShapeType="1"/>
          </p:cNvSpPr>
          <p:nvPr/>
        </p:nvSpPr>
        <p:spPr bwMode="auto">
          <a:xfrm flipH="1" flipV="1">
            <a:off x="2514600" y="3581400"/>
            <a:ext cx="304800" cy="762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33" name="Line 33"/>
          <p:cNvSpPr>
            <a:spLocks noChangeShapeType="1"/>
          </p:cNvSpPr>
          <p:nvPr/>
        </p:nvSpPr>
        <p:spPr bwMode="auto">
          <a:xfrm>
            <a:off x="3810000" y="3581400"/>
            <a:ext cx="304800" cy="762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34" name="Line 34"/>
          <p:cNvSpPr>
            <a:spLocks noChangeShapeType="1"/>
          </p:cNvSpPr>
          <p:nvPr/>
        </p:nvSpPr>
        <p:spPr bwMode="auto">
          <a:xfrm flipH="1">
            <a:off x="4876800" y="3581400"/>
            <a:ext cx="304800" cy="762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35" name="Line 35"/>
          <p:cNvSpPr>
            <a:spLocks noChangeShapeType="1"/>
          </p:cNvSpPr>
          <p:nvPr/>
        </p:nvSpPr>
        <p:spPr bwMode="auto">
          <a:xfrm flipH="1">
            <a:off x="5791200" y="3581400"/>
            <a:ext cx="609600" cy="762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36" name="Text Box 36"/>
          <p:cNvSpPr txBox="1">
            <a:spLocks noChangeArrowheads="1"/>
          </p:cNvSpPr>
          <p:nvPr/>
        </p:nvSpPr>
        <p:spPr bwMode="auto">
          <a:xfrm>
            <a:off x="1042988" y="620713"/>
            <a:ext cx="16573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使用者</a:t>
            </a:r>
            <a:endParaRPr lang="zh-CN" altLang="en-US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549275"/>
            <a:ext cx="6335713" cy="609600"/>
          </a:xfrm>
        </p:spPr>
        <p:txBody>
          <a:bodyPr/>
          <a:lstStyle/>
          <a:p>
            <a:r>
              <a:rPr lang="zh-CN" altLang="en-US" sz="40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自然数的抽象数据类型定义</a:t>
            </a:r>
            <a:endParaRPr lang="zh-CN" altLang="en-US" sz="4000">
              <a:solidFill>
                <a:srgbClr val="CC0000"/>
              </a:solidFill>
              <a:ea typeface="隶书" panose="02010509060101010101" pitchFamily="49" charset="-122"/>
            </a:endParaRP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507412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ADT</a:t>
            </a: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b="1" i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NaturalNumber</a:t>
            </a: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is</a:t>
            </a: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objects</a:t>
            </a: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: </a:t>
            </a:r>
            <a:r>
              <a:rPr lang="zh-CN" altLang="en-US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一个整数的有序子集合</a:t>
            </a:r>
            <a:r>
              <a:rPr lang="en-US" altLang="zh-CN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en-US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它开始于</a:t>
            </a:r>
            <a:r>
              <a:rPr lang="en-US" altLang="zh-CN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r>
              <a:rPr lang="zh-CN" altLang="en-US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，</a:t>
            </a:r>
            <a:endParaRPr lang="zh-CN" altLang="en-US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结束于机器能表示的最大整数</a:t>
            </a:r>
            <a:r>
              <a:rPr lang="en-US" altLang="zh-CN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b="1" i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MaxInt</a:t>
            </a:r>
            <a:r>
              <a:rPr lang="en-US" altLang="zh-CN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zh-CN" altLang="en-US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。</a:t>
            </a:r>
            <a:endParaRPr lang="zh-CN" altLang="en-US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Function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对于所有的 </a:t>
            </a:r>
            <a:r>
              <a:rPr lang="en-US" altLang="zh-CN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b="1" i="1" dirty="0" err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en-US" altLang="zh-CN" b="1" dirty="0" err="1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i="1" dirty="0" err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NaturalNumber</a:t>
            </a:r>
            <a:r>
              <a:rPr lang="zh-CN" altLang="en-US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；</a:t>
            </a:r>
            <a:endParaRPr lang="zh-CN" altLang="en-US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   </a:t>
            </a:r>
            <a:r>
              <a:rPr lang="en-US" altLang="zh-CN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False</a:t>
            </a:r>
            <a:r>
              <a:rPr lang="en-US" altLang="zh-CN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b="1" i="1" dirty="0" err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True</a:t>
            </a:r>
            <a:r>
              <a:rPr lang="en-US" altLang="zh-CN" b="1" dirty="0" err="1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i="1" dirty="0" err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Boolean</a:t>
            </a:r>
            <a:r>
              <a:rPr lang="en-US" altLang="zh-CN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+</a:t>
            </a:r>
            <a:r>
              <a:rPr lang="zh-CN" altLang="en-US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、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-</a:t>
            </a:r>
            <a:r>
              <a:rPr lang="zh-CN" altLang="en-US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、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&lt;</a:t>
            </a:r>
            <a:r>
              <a:rPr lang="zh-CN" altLang="en-US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、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==</a:t>
            </a:r>
            <a:r>
              <a:rPr lang="zh-CN" altLang="en-US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、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=</a:t>
            </a:r>
            <a:r>
              <a:rPr lang="zh-CN" altLang="zh-CN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等都是可用的服务。</a:t>
            </a:r>
            <a:r>
              <a:rPr lang="zh-CN" altLang="zh-CN" sz="36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 </a:t>
            </a:r>
            <a:endParaRPr lang="zh-CN" altLang="zh-CN" sz="36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36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 </a:t>
            </a:r>
            <a:r>
              <a:rPr lang="en-US" altLang="zh-CN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Zero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( </a:t>
            </a:r>
            <a:r>
              <a:rPr lang="en-US" altLang="zh-CN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): </a:t>
            </a:r>
            <a:r>
              <a:rPr lang="en-US" altLang="zh-CN" b="1" i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NaturalNumber</a:t>
            </a:r>
            <a:r>
              <a:rPr lang="en-US" altLang="zh-CN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 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zh-CN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返回自然数0         </a:t>
            </a:r>
            <a:endParaRPr lang="en-US" altLang="zh-CN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80228" name="Line 4"/>
          <p:cNvSpPr>
            <a:spLocks noChangeShapeType="1"/>
          </p:cNvSpPr>
          <p:nvPr/>
        </p:nvSpPr>
        <p:spPr bwMode="auto">
          <a:xfrm>
            <a:off x="533400" y="1295400"/>
            <a:ext cx="822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9C96-D00C-4622-8550-25A65874146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549275"/>
            <a:ext cx="8532812" cy="575945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b="1" i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IsZero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):                </a:t>
            </a:r>
            <a:r>
              <a:rPr lang="en-US" altLang="zh-CN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if </a:t>
            </a:r>
            <a:r>
              <a:rPr lang="en-US" altLang="zh-CN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==0) </a:t>
            </a:r>
            <a:r>
              <a:rPr lang="en-US" altLang="zh-CN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zh-CN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返回</a:t>
            </a:r>
            <a:r>
              <a:rPr lang="en-US" altLang="zh-CN" b="1" i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True</a:t>
            </a:r>
            <a:r>
              <a:rPr lang="en-US" altLang="zh-CN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         </a:t>
            </a:r>
            <a:endParaRPr lang="en-US" altLang="zh-CN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     </a:t>
            </a:r>
            <a:r>
              <a:rPr lang="en-US" altLang="zh-CN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Boolean</a:t>
            </a:r>
            <a:r>
              <a:rPr lang="en-US" altLang="zh-CN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           </a:t>
            </a:r>
            <a:r>
              <a:rPr lang="en-US" altLang="zh-CN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 else  </a:t>
            </a:r>
            <a:r>
              <a:rPr lang="zh-CN" altLang="zh-CN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返回</a:t>
            </a:r>
            <a:r>
              <a:rPr lang="en-US" altLang="zh-CN" b="1" i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False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Add 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en-US" altLang="zh-CN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):                </a:t>
            </a:r>
            <a:r>
              <a:rPr lang="en-US" altLang="zh-CN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if (</a:t>
            </a:r>
            <a:r>
              <a:rPr lang="en-US" altLang="zh-CN" b="1" i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b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+</a:t>
            </a:r>
            <a:r>
              <a:rPr lang="en-US" altLang="zh-CN" b="1" i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en-US" altLang="zh-CN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&lt;=</a:t>
            </a:r>
            <a:r>
              <a:rPr lang="en-US" altLang="zh-CN" b="1" i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MaxInt</a:t>
            </a:r>
            <a:r>
              <a:rPr lang="en-US" altLang="zh-CN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)  </a:t>
            </a:r>
            <a:r>
              <a:rPr lang="zh-CN" altLang="zh-CN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返回 </a:t>
            </a:r>
            <a:r>
              <a:rPr lang="en-US" altLang="zh-CN" b="1" i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b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+</a:t>
            </a:r>
            <a:r>
              <a:rPr lang="en-US" altLang="zh-CN" b="1" i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endParaRPr lang="en-US" altLang="zh-CN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lang="en-US" altLang="zh-CN" b="1" i="1" dirty="0" err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NaturalNumber</a:t>
            </a:r>
            <a:r>
              <a:rPr lang="en-US" altLang="zh-CN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else </a:t>
            </a:r>
            <a:r>
              <a:rPr lang="en-US" altLang="zh-CN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返回</a:t>
            </a:r>
            <a:r>
              <a:rPr lang="en-US" altLang="zh-CN" b="1" i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MaxInt</a:t>
            </a:r>
            <a:endParaRPr lang="en-US" altLang="zh-CN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b="1" i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Subtract</a:t>
            </a:r>
            <a:r>
              <a:rPr lang="en-US" altLang="zh-CN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b="1" i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en-US" altLang="zh-CN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):          </a:t>
            </a:r>
            <a:r>
              <a:rPr lang="en-US" altLang="zh-CN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b="1" i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x&lt;y</a:t>
            </a:r>
            <a:r>
              <a:rPr lang="en-US" altLang="zh-CN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) </a:t>
            </a:r>
            <a:r>
              <a:rPr lang="en-US" altLang="zh-CN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zh-CN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返回0 </a:t>
            </a:r>
            <a:endParaRPr lang="zh-CN" altLang="zh-CN" b="1" i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b="1" i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lang="en-US" altLang="zh-CN" b="1" i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NaturalNumber</a:t>
            </a:r>
            <a:r>
              <a:rPr lang="en-US" altLang="zh-CN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else  </a:t>
            </a:r>
            <a:r>
              <a:rPr lang="zh-CN" altLang="en-US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返回 </a:t>
            </a:r>
            <a:r>
              <a:rPr lang="en-US" altLang="zh-CN" b="1" i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x-y</a:t>
            </a:r>
            <a:endParaRPr lang="en-US" altLang="zh-CN" b="1" i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b="1" i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Equal</a:t>
            </a:r>
            <a:r>
              <a:rPr lang="en-US" altLang="zh-CN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b="1" i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) :             </a:t>
            </a:r>
            <a:r>
              <a:rPr lang="en-US" altLang="zh-CN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if (</a:t>
            </a:r>
            <a:r>
              <a:rPr lang="en-US" altLang="zh-CN" b="1" i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b="1" i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==</a:t>
            </a:r>
            <a:r>
              <a:rPr lang="en-US" altLang="zh-CN" b="1" i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r>
              <a:rPr lang="en-US" altLang="zh-CN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) </a:t>
            </a:r>
            <a:r>
              <a:rPr lang="en-US" altLang="zh-CN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zh-CN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返回</a:t>
            </a:r>
            <a:r>
              <a:rPr lang="en-US" altLang="zh-CN" b="1" i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True</a:t>
            </a:r>
            <a:endParaRPr lang="en-US" altLang="zh-CN" b="1" i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lang="en-US" altLang="zh-CN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Boolean</a:t>
            </a:r>
            <a:r>
              <a:rPr lang="en-US" altLang="zh-CN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       </a:t>
            </a:r>
            <a:r>
              <a:rPr lang="en-US" altLang="zh-CN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else  </a:t>
            </a:r>
            <a:r>
              <a:rPr lang="zh-CN" altLang="zh-CN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返回</a:t>
            </a:r>
            <a:r>
              <a:rPr lang="en-US" altLang="zh-CN" b="1" i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endParaRPr lang="en-US" altLang="zh-CN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b="1" i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Successor</a:t>
            </a:r>
            <a:r>
              <a:rPr lang="en-US" altLang="zh-CN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b="1" i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):           </a:t>
            </a:r>
            <a:r>
              <a:rPr lang="en-US" altLang="zh-CN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b="1" i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x==</a:t>
            </a:r>
            <a:r>
              <a:rPr lang="en-US" altLang="zh-CN" b="1" i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MaxInt</a:t>
            </a:r>
            <a:r>
              <a:rPr lang="en-US" altLang="zh-CN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) </a:t>
            </a:r>
            <a:r>
              <a:rPr lang="en-US" altLang="zh-CN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返回</a:t>
            </a:r>
            <a:r>
              <a:rPr lang="en-US" altLang="zh-CN" b="1" i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endParaRPr lang="en-US" altLang="zh-CN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lang="en-US" altLang="zh-CN" b="1" i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NaturalNumber</a:t>
            </a:r>
            <a:r>
              <a:rPr lang="en-US" altLang="zh-CN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else  </a:t>
            </a:r>
            <a:r>
              <a:rPr lang="zh-CN" altLang="en-US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返回</a:t>
            </a:r>
            <a:r>
              <a:rPr lang="en-US" altLang="zh-CN" b="1" i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+1</a:t>
            </a:r>
            <a:endParaRPr lang="en-US" altLang="zh-CN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end</a:t>
            </a:r>
            <a:r>
              <a:rPr lang="en-US" altLang="zh-CN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b="1" i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NaturalNumber</a:t>
            </a:r>
            <a:endParaRPr lang="en-US" altLang="zh-CN" b="1" i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81251" name="AutoShape 3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6308725"/>
            <a:ext cx="357187" cy="357188"/>
          </a:xfrm>
          <a:prstGeom prst="actionButtonHome">
            <a:avLst/>
          </a:prstGeom>
          <a:solidFill>
            <a:schemeClr val="accent1"/>
          </a:solidFill>
          <a:ln w="9525">
            <a:solidFill>
              <a:srgbClr val="008080"/>
            </a:solidFill>
            <a:miter lim="800000"/>
          </a:ln>
          <a:effectLst/>
        </p:spPr>
        <p:txBody>
          <a:bodyPr wrap="none" lIns="113731" tIns="56866" rIns="113731" bIns="56866" anchor="ctr"/>
          <a:lstStyle/>
          <a:p>
            <a:endParaRPr lang="zh-CN" altLang="en-US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2" name="Rectangle 4"/>
          <p:cNvSpPr>
            <a:spLocks noGrp="1" noChangeArrowheads="1"/>
          </p:cNvSpPr>
          <p:nvPr>
            <p:ph type="title"/>
          </p:nvPr>
        </p:nvSpPr>
        <p:spPr>
          <a:xfrm>
            <a:off x="971550" y="981075"/>
            <a:ext cx="5761038" cy="762000"/>
          </a:xfrm>
          <a:noFill/>
        </p:spPr>
        <p:txBody>
          <a:bodyPr/>
          <a:lstStyle/>
          <a:p>
            <a:r>
              <a:rPr lang="en-US" altLang="zh-CN" sz="40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1.3 </a:t>
            </a:r>
            <a:r>
              <a:rPr lang="zh-CN" altLang="en-US" sz="40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作为</a:t>
            </a:r>
            <a:r>
              <a:rPr lang="en-US" altLang="zh-CN" sz="40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ADT</a:t>
            </a:r>
            <a:r>
              <a:rPr lang="zh-CN" altLang="en-US" sz="40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en-US" altLang="zh-CN" sz="40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C++</a:t>
            </a:r>
            <a:r>
              <a:rPr lang="zh-CN" altLang="en-US" sz="40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类</a:t>
            </a:r>
            <a:endParaRPr lang="zh-CN" altLang="en-US" sz="40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1413" name="Rectangle 5"/>
          <p:cNvSpPr>
            <a:spLocks noChangeArrowheads="1"/>
          </p:cNvSpPr>
          <p:nvPr/>
        </p:nvSpPr>
        <p:spPr bwMode="auto">
          <a:xfrm>
            <a:off x="684213" y="2133600"/>
            <a:ext cx="7885112" cy="3743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3731" tIns="56866" rIns="113731" bIns="56866"/>
          <a:lstStyle/>
          <a:p>
            <a:pPr marL="342900" indent="-342900">
              <a:spcBef>
                <a:spcPct val="5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3600" u="none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面向对象的概念</a:t>
            </a:r>
            <a:endParaRPr lang="zh-CN" altLang="en-US" sz="3600" u="none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742950" lvl="1" indent="-285750">
              <a:spcBef>
                <a:spcPct val="5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u="none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Codd</a:t>
            </a:r>
            <a:r>
              <a:rPr lang="en-US" altLang="zh-CN" u="none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and Yourdon</a:t>
            </a:r>
            <a:endParaRPr lang="en-US" altLang="zh-CN" u="none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742950" lvl="1" indent="-285750">
              <a:spcBef>
                <a:spcPct val="5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u="none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Rational Rose, IBM</a:t>
            </a:r>
            <a:endParaRPr lang="en-US" altLang="zh-CN" u="none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742950" lvl="1" indent="-285750">
              <a:spcBef>
                <a:spcPct val="5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u="none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面向对象</a:t>
            </a:r>
            <a:r>
              <a:rPr lang="en-US" altLang="zh-CN" u="none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=</a:t>
            </a:r>
            <a:r>
              <a:rPr lang="zh-CN" altLang="en-US" u="none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对象</a:t>
            </a:r>
            <a:r>
              <a:rPr lang="zh-CN" altLang="en-US" u="none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＋类＋继承＋通信</a:t>
            </a:r>
            <a:endParaRPr lang="zh-CN" altLang="en-US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spcBef>
                <a:spcPct val="5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实现信息隐藏和封装</a:t>
            </a:r>
            <a:endParaRPr lang="zh-CN" altLang="en-US" u="none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9C96-D00C-4622-8550-25A65874146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1026"/>
          <p:cNvSpPr>
            <a:spLocks noChangeArrowheads="1"/>
          </p:cNvSpPr>
          <p:nvPr/>
        </p:nvSpPr>
        <p:spPr bwMode="auto">
          <a:xfrm>
            <a:off x="755650" y="1052513"/>
            <a:ext cx="7696200" cy="2667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3731" tIns="56866" rIns="113731" bIns="56866"/>
          <a:lstStyle/>
          <a:p>
            <a:pPr marL="342900" indent="-342900">
              <a:spcBef>
                <a:spcPct val="3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对象</a:t>
            </a:r>
            <a:endParaRPr lang="zh-CN" altLang="en-US" u="none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742950" lvl="1" indent="-285750">
              <a:spcBef>
                <a:spcPct val="30000"/>
              </a:spcBef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800" u="none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实体</a:t>
            </a:r>
            <a:r>
              <a:rPr lang="zh-CN" altLang="en-US" sz="2800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zh-CN" altLang="en-US" sz="2800" u="none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事件</a:t>
            </a:r>
            <a:r>
              <a:rPr lang="zh-CN" altLang="en-US" sz="2800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zh-CN" altLang="en-US" sz="2800" u="none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规格说明</a:t>
            </a:r>
            <a:r>
              <a:rPr lang="zh-CN" altLang="en-US" sz="2800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等。</a:t>
            </a:r>
            <a:endParaRPr lang="zh-CN" altLang="en-US" sz="2800" u="none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742950" lvl="1" indent="-285750">
              <a:spcBef>
                <a:spcPct val="30000"/>
              </a:spcBef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800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由一组</a:t>
            </a:r>
            <a:r>
              <a:rPr lang="zh-CN" altLang="en-US" sz="2800" u="none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属性值</a:t>
            </a:r>
            <a:r>
              <a:rPr lang="zh-CN" altLang="en-US" sz="2800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和在这组值上的一组</a:t>
            </a:r>
            <a:r>
              <a:rPr lang="zh-CN" altLang="en-US" sz="2800" u="none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服务</a:t>
            </a:r>
            <a:r>
              <a:rPr lang="zh-CN" altLang="en-US" sz="2800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（或称操作）构成。</a:t>
            </a:r>
            <a:endParaRPr lang="zh-CN" altLang="en-US" sz="2800" u="none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u="none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类</a:t>
            </a:r>
            <a:r>
              <a:rPr lang="en-US" altLang="zh-CN" u="none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u="none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Class)</a:t>
            </a:r>
            <a:r>
              <a:rPr lang="zh-CN" altLang="en-US" u="none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，</a:t>
            </a:r>
            <a:r>
              <a:rPr lang="zh-CN" altLang="en-US" u="none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实例</a:t>
            </a:r>
            <a:r>
              <a:rPr lang="en-US" altLang="zh-CN" u="none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u="none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Instance)</a:t>
            </a:r>
            <a:endParaRPr lang="en-US" altLang="zh-CN" u="none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742950" lvl="1" indent="-285750">
              <a:spcBef>
                <a:spcPct val="30000"/>
              </a:spcBef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800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具有</a:t>
            </a:r>
            <a:r>
              <a:rPr lang="zh-CN" altLang="en-US" sz="2800" u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相同属性</a:t>
            </a:r>
            <a:r>
              <a:rPr lang="zh-CN" altLang="en-US" sz="2800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和</a:t>
            </a:r>
            <a:r>
              <a:rPr lang="zh-CN" altLang="en-US" sz="2800" u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服务</a:t>
            </a:r>
            <a:r>
              <a:rPr lang="zh-CN" altLang="en-US" sz="2800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的对象归于同一类，形成类。</a:t>
            </a:r>
            <a:endParaRPr lang="zh-CN" altLang="en-US" sz="2800" u="none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742950" lvl="1" indent="-285750">
              <a:spcBef>
                <a:spcPct val="30000"/>
              </a:spcBef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800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类中的对象为该类的实例。</a:t>
            </a:r>
            <a:endParaRPr lang="zh-CN" altLang="en-US" sz="2800" u="none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9" name="AutoShape 27"/>
          <p:cNvSpPr>
            <a:spLocks noChangeArrowheads="1"/>
          </p:cNvSpPr>
          <p:nvPr/>
        </p:nvSpPr>
        <p:spPr bwMode="auto">
          <a:xfrm>
            <a:off x="304800" y="762000"/>
            <a:ext cx="2667000" cy="419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80808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34" name="AutoShape 2"/>
          <p:cNvSpPr>
            <a:spLocks noChangeArrowheads="1"/>
          </p:cNvSpPr>
          <p:nvPr/>
        </p:nvSpPr>
        <p:spPr bwMode="auto">
          <a:xfrm>
            <a:off x="228600" y="685800"/>
            <a:ext cx="2819400" cy="434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80808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35" name="Line 3"/>
          <p:cNvSpPr>
            <a:spLocks noChangeShapeType="1"/>
          </p:cNvSpPr>
          <p:nvPr/>
        </p:nvSpPr>
        <p:spPr bwMode="auto">
          <a:xfrm>
            <a:off x="304800" y="14478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1136650" y="1096963"/>
            <a:ext cx="9969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0" u="none">
                <a:solidFill>
                  <a:srgbClr val="008080"/>
                </a:solidFill>
                <a:effectLst/>
                <a:latin typeface="Times New Roman" panose="02020603050405020304" pitchFamily="18" charset="0"/>
              </a:rPr>
              <a:t>属性</a:t>
            </a:r>
            <a:endParaRPr kumimoji="1" lang="zh-CN" altLang="en-US" sz="24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8837" name="Text Box 5"/>
          <p:cNvSpPr txBox="1">
            <a:spLocks noChangeArrowheads="1"/>
          </p:cNvSpPr>
          <p:nvPr/>
        </p:nvSpPr>
        <p:spPr bwMode="auto">
          <a:xfrm>
            <a:off x="304800" y="1522413"/>
            <a:ext cx="2695575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aPoint1  aPoint2</a:t>
            </a:r>
            <a:endParaRPr kumimoji="1" lang="en-US" altLang="zh-CN" sz="2800" u="none">
              <a:solidFill>
                <a:srgbClr val="000099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aPoint3  aPoint4</a:t>
            </a:r>
            <a:endParaRPr kumimoji="1" lang="en-US" altLang="zh-CN" sz="2800" u="none">
              <a:solidFill>
                <a:srgbClr val="000099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8838" name="Line 6"/>
          <p:cNvSpPr>
            <a:spLocks noChangeShapeType="1"/>
          </p:cNvSpPr>
          <p:nvPr/>
        </p:nvSpPr>
        <p:spPr bwMode="auto">
          <a:xfrm>
            <a:off x="304800" y="33528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39" name="Text Box 7"/>
          <p:cNvSpPr txBox="1">
            <a:spLocks noChangeArrowheads="1"/>
          </p:cNvSpPr>
          <p:nvPr/>
        </p:nvSpPr>
        <p:spPr bwMode="auto">
          <a:xfrm>
            <a:off x="611188" y="2971800"/>
            <a:ext cx="1535112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u="none">
                <a:solidFill>
                  <a:srgbClr val="008080"/>
                </a:solidFill>
                <a:effectLst/>
                <a:latin typeface="Times New Roman" panose="02020603050405020304" pitchFamily="18" charset="0"/>
              </a:rPr>
              <a:t>服务</a:t>
            </a:r>
            <a:endParaRPr kumimoji="1" lang="zh-CN" altLang="en-US" sz="24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8840" name="Text Box 8"/>
          <p:cNvSpPr txBox="1">
            <a:spLocks noChangeArrowheads="1"/>
          </p:cNvSpPr>
          <p:nvPr/>
        </p:nvSpPr>
        <p:spPr bwMode="auto">
          <a:xfrm>
            <a:off x="304800" y="3429000"/>
            <a:ext cx="2676525" cy="1373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Draw( )</a:t>
            </a:r>
            <a:endParaRPr kumimoji="1" lang="en-US" altLang="zh-CN" sz="2800" u="none">
              <a:solidFill>
                <a:srgbClr val="000099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move(</a:t>
            </a:r>
            <a:r>
              <a:rPr kumimoji="1" lang="en-US" altLang="zh-CN" sz="2800" u="none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UniversalMath1 BT" pitchFamily="18" charset="2"/>
              </a:rPr>
              <a:t>x, y)</a:t>
            </a:r>
            <a:endParaRPr kumimoji="1" lang="en-US" altLang="zh-CN" sz="2800" u="none">
              <a:solidFill>
                <a:srgbClr val="000099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sym typeface="UniversalMath1 BT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UniversalMath1 BT" pitchFamily="18" charset="2"/>
              </a:rPr>
              <a:t>contains(aPoint)</a:t>
            </a:r>
            <a:endParaRPr kumimoji="1" lang="en-US" altLang="zh-CN" sz="24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sym typeface="UniversalMath1 BT" pitchFamily="18" charset="2"/>
            </a:endParaRPr>
          </a:p>
        </p:txBody>
      </p:sp>
      <p:sp>
        <p:nvSpPr>
          <p:cNvPr id="248841" name="AutoShape 9"/>
          <p:cNvSpPr>
            <a:spLocks noChangeArrowheads="1"/>
          </p:cNvSpPr>
          <p:nvPr/>
        </p:nvSpPr>
        <p:spPr bwMode="auto">
          <a:xfrm>
            <a:off x="3200400" y="685800"/>
            <a:ext cx="2819400" cy="434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42" name="AutoShape 10"/>
          <p:cNvSpPr>
            <a:spLocks noChangeArrowheads="1"/>
          </p:cNvSpPr>
          <p:nvPr/>
        </p:nvSpPr>
        <p:spPr bwMode="auto">
          <a:xfrm>
            <a:off x="6172200" y="685800"/>
            <a:ext cx="2819400" cy="434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>
            <a:off x="3200400" y="14478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>
            <a:off x="6172200" y="14478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45" name="Text Box 13"/>
          <p:cNvSpPr txBox="1">
            <a:spLocks noChangeArrowheads="1"/>
          </p:cNvSpPr>
          <p:nvPr/>
        </p:nvSpPr>
        <p:spPr bwMode="auto">
          <a:xfrm>
            <a:off x="3854450" y="1096963"/>
            <a:ext cx="14033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0" u="none">
                <a:solidFill>
                  <a:srgbClr val="008080"/>
                </a:solidFill>
                <a:effectLst/>
                <a:latin typeface="Times New Roman" panose="02020603050405020304" pitchFamily="18" charset="0"/>
              </a:rPr>
              <a:t>属性值</a:t>
            </a:r>
            <a:endParaRPr kumimoji="1" lang="zh-CN" altLang="en-US" sz="24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8846" name="Text Box 14"/>
          <p:cNvSpPr txBox="1">
            <a:spLocks noChangeArrowheads="1"/>
          </p:cNvSpPr>
          <p:nvPr/>
        </p:nvSpPr>
        <p:spPr bwMode="auto">
          <a:xfrm>
            <a:off x="6902450" y="1096963"/>
            <a:ext cx="14033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0" u="none">
                <a:solidFill>
                  <a:srgbClr val="008080"/>
                </a:solidFill>
                <a:effectLst/>
                <a:latin typeface="Times New Roman" panose="02020603050405020304" pitchFamily="18" charset="0"/>
              </a:rPr>
              <a:t>属性值</a:t>
            </a:r>
            <a:endParaRPr kumimoji="1" lang="zh-CN" altLang="en-US" sz="24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8847" name="Text Box 15"/>
          <p:cNvSpPr txBox="1">
            <a:spLocks noChangeArrowheads="1"/>
          </p:cNvSpPr>
          <p:nvPr/>
        </p:nvSpPr>
        <p:spPr bwMode="auto">
          <a:xfrm>
            <a:off x="3414713" y="685800"/>
            <a:ext cx="23764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FF33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quadrilateral1</a:t>
            </a:r>
            <a:endParaRPr kumimoji="1" lang="en-US" altLang="zh-CN" sz="2400" b="0" u="none">
              <a:solidFill>
                <a:srgbClr val="FF33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8848" name="Text Box 16"/>
          <p:cNvSpPr txBox="1">
            <a:spLocks noChangeArrowheads="1"/>
          </p:cNvSpPr>
          <p:nvPr/>
        </p:nvSpPr>
        <p:spPr bwMode="auto">
          <a:xfrm>
            <a:off x="6386513" y="700088"/>
            <a:ext cx="2376487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FF33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quadrilateral2</a:t>
            </a:r>
            <a:endParaRPr kumimoji="1" lang="en-US" altLang="zh-CN" sz="24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8849" name="Text Box 17"/>
          <p:cNvSpPr txBox="1">
            <a:spLocks noChangeArrowheads="1"/>
          </p:cNvSpPr>
          <p:nvPr/>
        </p:nvSpPr>
        <p:spPr bwMode="auto">
          <a:xfrm>
            <a:off x="3276600" y="1522413"/>
            <a:ext cx="2616200" cy="1373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FF33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(35, 10)  (50, 10)</a:t>
            </a:r>
            <a:endParaRPr kumimoji="1" lang="en-US" altLang="zh-CN" sz="2800" u="none">
              <a:solidFill>
                <a:srgbClr val="FF33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FF33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(35, 25)  (50, 25)</a:t>
            </a:r>
            <a:endParaRPr kumimoji="1" lang="en-US" altLang="zh-CN" sz="2800" u="none">
              <a:solidFill>
                <a:srgbClr val="000099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800" u="none">
              <a:solidFill>
                <a:srgbClr val="000099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8850" name="Text Box 18"/>
          <p:cNvSpPr txBox="1">
            <a:spLocks noChangeArrowheads="1"/>
          </p:cNvSpPr>
          <p:nvPr/>
        </p:nvSpPr>
        <p:spPr bwMode="auto">
          <a:xfrm>
            <a:off x="6223000" y="1522413"/>
            <a:ext cx="2616200" cy="1373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FF33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(45, 65)  (50, 45)</a:t>
            </a:r>
            <a:endParaRPr kumimoji="1" lang="en-US" altLang="zh-CN" sz="2800" u="none">
              <a:solidFill>
                <a:srgbClr val="FF33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FF33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(65, 66)  (60, 70)</a:t>
            </a:r>
            <a:endParaRPr kumimoji="1" lang="en-US" altLang="zh-CN" sz="2800" u="none">
              <a:solidFill>
                <a:srgbClr val="FF33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800" u="none">
              <a:solidFill>
                <a:srgbClr val="000099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8851" name="Text Box 19"/>
          <p:cNvSpPr txBox="1">
            <a:spLocks noChangeArrowheads="1"/>
          </p:cNvSpPr>
          <p:nvPr/>
        </p:nvSpPr>
        <p:spPr bwMode="auto">
          <a:xfrm>
            <a:off x="3267075" y="3429000"/>
            <a:ext cx="2676525" cy="1373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FF33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Draw( )</a:t>
            </a:r>
            <a:endParaRPr kumimoji="1" lang="en-US" altLang="zh-CN" sz="2800" u="none">
              <a:solidFill>
                <a:srgbClr val="FF33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FF33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move(</a:t>
            </a:r>
            <a:r>
              <a:rPr kumimoji="1" lang="en-US" altLang="zh-CN" sz="2800" u="none">
                <a:solidFill>
                  <a:srgbClr val="FF33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UniversalMath1 BT" pitchFamily="18" charset="2"/>
              </a:rPr>
              <a:t>x, y)</a:t>
            </a:r>
            <a:endParaRPr kumimoji="1" lang="en-US" altLang="zh-CN" sz="2800" u="none">
              <a:solidFill>
                <a:srgbClr val="FF33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sym typeface="UniversalMath1 BT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FF33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UniversalMath1 BT" pitchFamily="18" charset="2"/>
              </a:rPr>
              <a:t>contains(aPoint)</a:t>
            </a:r>
            <a:endParaRPr kumimoji="1" lang="en-US" altLang="zh-CN" sz="24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sym typeface="UniversalMath1 BT" pitchFamily="18" charset="2"/>
            </a:endParaRPr>
          </a:p>
        </p:txBody>
      </p:sp>
      <p:sp>
        <p:nvSpPr>
          <p:cNvPr id="248852" name="Text Box 20"/>
          <p:cNvSpPr txBox="1">
            <a:spLocks noChangeArrowheads="1"/>
          </p:cNvSpPr>
          <p:nvPr/>
        </p:nvSpPr>
        <p:spPr bwMode="auto">
          <a:xfrm>
            <a:off x="6238875" y="3429000"/>
            <a:ext cx="2676525" cy="1373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FF33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Draw( )</a:t>
            </a:r>
            <a:endParaRPr kumimoji="1" lang="en-US" altLang="zh-CN" sz="2800" u="none">
              <a:solidFill>
                <a:srgbClr val="FF33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FF33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move(</a:t>
            </a:r>
            <a:r>
              <a:rPr kumimoji="1" lang="en-US" altLang="zh-CN" sz="2800" u="none">
                <a:solidFill>
                  <a:srgbClr val="FF33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UniversalMath1 BT" pitchFamily="18" charset="2"/>
              </a:rPr>
              <a:t>x, y)</a:t>
            </a:r>
            <a:endParaRPr kumimoji="1" lang="en-US" altLang="zh-CN" sz="2800" u="none">
              <a:solidFill>
                <a:srgbClr val="FF33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sym typeface="UniversalMath1 BT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FF33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UniversalMath1 BT" pitchFamily="18" charset="2"/>
              </a:rPr>
              <a:t>contains(aPoint)</a:t>
            </a:r>
            <a:endParaRPr kumimoji="1" lang="en-US" altLang="zh-CN" sz="24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sym typeface="UniversalMath1 BT" pitchFamily="18" charset="2"/>
            </a:endParaRPr>
          </a:p>
        </p:txBody>
      </p:sp>
      <p:sp>
        <p:nvSpPr>
          <p:cNvPr id="248853" name="Line 21"/>
          <p:cNvSpPr>
            <a:spLocks noChangeShapeType="1"/>
          </p:cNvSpPr>
          <p:nvPr/>
        </p:nvSpPr>
        <p:spPr bwMode="auto">
          <a:xfrm>
            <a:off x="3200400" y="33528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54" name="Line 22"/>
          <p:cNvSpPr>
            <a:spLocks noChangeShapeType="1"/>
          </p:cNvSpPr>
          <p:nvPr/>
        </p:nvSpPr>
        <p:spPr bwMode="auto">
          <a:xfrm>
            <a:off x="6172200" y="33528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55" name="Text Box 23"/>
          <p:cNvSpPr txBox="1">
            <a:spLocks noChangeArrowheads="1"/>
          </p:cNvSpPr>
          <p:nvPr/>
        </p:nvSpPr>
        <p:spPr bwMode="auto">
          <a:xfrm>
            <a:off x="3563938" y="3001963"/>
            <a:ext cx="1541462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u="none">
                <a:solidFill>
                  <a:srgbClr val="008080"/>
                </a:solidFill>
                <a:effectLst/>
                <a:latin typeface="Times New Roman" panose="02020603050405020304" pitchFamily="18" charset="0"/>
              </a:rPr>
              <a:t>服务</a:t>
            </a:r>
            <a:endParaRPr kumimoji="1" lang="zh-CN" altLang="en-US" sz="24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8856" name="Text Box 24"/>
          <p:cNvSpPr txBox="1">
            <a:spLocks noChangeArrowheads="1"/>
          </p:cNvSpPr>
          <p:nvPr/>
        </p:nvSpPr>
        <p:spPr bwMode="auto">
          <a:xfrm>
            <a:off x="6732588" y="3001963"/>
            <a:ext cx="1433512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u="none">
                <a:solidFill>
                  <a:srgbClr val="008080"/>
                </a:solidFill>
                <a:effectLst/>
                <a:latin typeface="Times New Roman" panose="02020603050405020304" pitchFamily="18" charset="0"/>
              </a:rPr>
              <a:t>服务</a:t>
            </a:r>
            <a:endParaRPr kumimoji="1" lang="zh-CN" altLang="en-US" sz="24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8857" name="Text Box 25"/>
          <p:cNvSpPr txBox="1">
            <a:spLocks noChangeArrowheads="1"/>
          </p:cNvSpPr>
          <p:nvPr/>
        </p:nvSpPr>
        <p:spPr bwMode="auto">
          <a:xfrm>
            <a:off x="2484438" y="5207000"/>
            <a:ext cx="554355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u="none">
                <a:solidFill>
                  <a:srgbClr val="008080"/>
                </a:solidFill>
                <a:effectLst/>
                <a:latin typeface="Times New Roman" panose="02020603050405020304" pitchFamily="18" charset="0"/>
              </a:rPr>
              <a:t>四边形类及其对象</a:t>
            </a:r>
            <a:endParaRPr kumimoji="1" lang="zh-CN" altLang="en-US" sz="24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8858" name="Text Box 26"/>
          <p:cNvSpPr txBox="1">
            <a:spLocks noChangeArrowheads="1"/>
          </p:cNvSpPr>
          <p:nvPr/>
        </p:nvSpPr>
        <p:spPr bwMode="auto">
          <a:xfrm>
            <a:off x="533400" y="762000"/>
            <a:ext cx="21986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quadrilateral</a:t>
            </a:r>
            <a:endParaRPr kumimoji="1" lang="en-US" altLang="zh-CN" sz="24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4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4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59" grpId="0" animBg="1"/>
      <p:bldP spid="248834" grpId="0" animBg="1"/>
      <p:bldP spid="248835" grpId="0" animBg="1"/>
      <p:bldP spid="248836" grpId="0"/>
      <p:bldP spid="248837" grpId="0"/>
      <p:bldP spid="248838" grpId="0" animBg="1"/>
      <p:bldP spid="248839" grpId="0"/>
      <p:bldP spid="248840" grpId="0"/>
      <p:bldP spid="248841" grpId="0" animBg="1"/>
      <p:bldP spid="248842" grpId="0" animBg="1"/>
      <p:bldP spid="248843" grpId="0" animBg="1"/>
      <p:bldP spid="248844" grpId="0" animBg="1"/>
      <p:bldP spid="248845" grpId="0"/>
      <p:bldP spid="248846" grpId="0"/>
      <p:bldP spid="248847" grpId="0"/>
      <p:bldP spid="248848" grpId="0"/>
      <p:bldP spid="248849" grpId="0"/>
      <p:bldP spid="248850" grpId="0"/>
      <p:bldP spid="248851" grpId="0"/>
      <p:bldP spid="248852" grpId="0"/>
      <p:bldP spid="248853" grpId="0" animBg="1"/>
      <p:bldP spid="248854" grpId="0" animBg="1"/>
      <p:bldP spid="248855" grpId="0"/>
      <p:bldP spid="248856" grpId="0"/>
      <p:bldP spid="2488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03848" y="332656"/>
            <a:ext cx="2304256" cy="64807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uLnTx/>
                <a:uFillTx/>
                <a:latin typeface="+mj-lt"/>
                <a:ea typeface="+mj-ea"/>
                <a:cs typeface="+mj-cs"/>
              </a:rPr>
              <a:t>参考资料</a:t>
            </a:r>
            <a:endParaRPr kumimoji="0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27584" y="1052736"/>
            <a:ext cx="7344816" cy="434658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数据结构（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语言版）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严蔚敏、吴伟民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清华大学出版社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数据结构（用面向对象方法与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C++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语言描述）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殷人昆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清华大学出版社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数据结构 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C++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与面向对象的途径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张乃孝、裘忠燕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高等教育出版社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新编实用算法分析与程序设计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王建德、吴永辉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人民邮电出版社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数据结构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-Java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版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（美）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D.S.Malik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P.S.Nair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著，杨浩译	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清华大学出版社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数据结构与算法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—C++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版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（美）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Adam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Drozdek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编著，郑岩，战晓苏 翻译	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清华大学出版社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pli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001000" cy="4767262"/>
          </a:xfrm>
        </p:spPr>
        <p:txBody>
          <a:bodyPr/>
          <a:lstStyle/>
          <a:p>
            <a:pPr lvl="1">
              <a:spcBef>
                <a:spcPct val="30000"/>
              </a:spcBef>
              <a:buClr>
                <a:schemeClr val="tx2"/>
              </a:buClr>
              <a:buSzPct val="50000"/>
            </a:pPr>
            <a:r>
              <a:rPr lang="zh-CN" altLang="en-US" sz="3200" b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继承</a:t>
            </a:r>
            <a:endParaRPr lang="zh-CN" altLang="en-US" sz="32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lvl="2">
              <a:spcBef>
                <a:spcPct val="30000"/>
              </a:spcBef>
              <a:buClr>
                <a:srgbClr val="00CC00"/>
              </a:buClr>
              <a:buFont typeface="Wingdings" panose="05000000000000000000" pitchFamily="2" charset="2"/>
              <a:buChar char="u"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派生类：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四边形，三角形，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/>
                <a:ea typeface="仿宋_GB2312" pitchFamily="49" charset="-122"/>
              </a:rPr>
              <a:t>…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lvl="2">
              <a:spcBef>
                <a:spcPct val="30000"/>
              </a:spcBef>
              <a:buClr>
                <a:srgbClr val="00CC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       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子类  特化类（特殊化类）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lvl="2">
              <a:spcBef>
                <a:spcPct val="30000"/>
              </a:spcBef>
              <a:buClr>
                <a:srgbClr val="00CC00"/>
              </a:buClr>
              <a:buFont typeface="Wingdings" panose="05000000000000000000" pitchFamily="2" charset="2"/>
              <a:buChar char="u"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基类：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多边形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lvl="2">
              <a:spcBef>
                <a:spcPct val="30000"/>
              </a:spcBef>
              <a:buClr>
                <a:srgbClr val="00CC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       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父类  泛化类（一般化类）</a:t>
            </a:r>
            <a:endParaRPr lang="zh-CN" altLang="en-US" sz="28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lvl="1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通信</a:t>
            </a:r>
            <a:endParaRPr lang="zh-CN" altLang="en-US" sz="32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lvl="2">
              <a:spcBef>
                <a:spcPct val="30000"/>
              </a:spcBef>
              <a:buClr>
                <a:srgbClr val="00CC00"/>
              </a:buClr>
              <a:buFont typeface="Wingdings" panose="05000000000000000000" pitchFamily="2" charset="2"/>
              <a:buChar char="u"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消息传递</a:t>
            </a:r>
            <a:endParaRPr lang="zh-CN" altLang="en-US" sz="3200" b="1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9C96-D00C-4622-8550-25A65874146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1066800" y="990600"/>
            <a:ext cx="2819400" cy="3657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80808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9861" name="AutoShape 5"/>
          <p:cNvSpPr>
            <a:spLocks noChangeArrowheads="1"/>
          </p:cNvSpPr>
          <p:nvPr/>
        </p:nvSpPr>
        <p:spPr bwMode="auto">
          <a:xfrm>
            <a:off x="1143000" y="1066800"/>
            <a:ext cx="2667000" cy="3505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80808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1133475" y="3048000"/>
            <a:ext cx="2676525" cy="1373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Draw( )</a:t>
            </a:r>
            <a:endParaRPr kumimoji="1" lang="en-US" altLang="zh-CN" sz="2800" u="none">
              <a:solidFill>
                <a:srgbClr val="000099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move(</a:t>
            </a:r>
            <a:r>
              <a:rPr kumimoji="1" lang="en-US" altLang="zh-CN" sz="2800" u="none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UniversalMath1 BT" pitchFamily="18" charset="2"/>
              </a:rPr>
              <a:t>x, y)</a:t>
            </a:r>
            <a:endParaRPr kumimoji="1" lang="en-US" altLang="zh-CN" sz="2800" u="none">
              <a:solidFill>
                <a:srgbClr val="000099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sym typeface="UniversalMath1 BT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UniversalMath1 BT" pitchFamily="18" charset="2"/>
              </a:rPr>
              <a:t>contains(aPoint)</a:t>
            </a:r>
            <a:endParaRPr kumimoji="1" lang="en-US" altLang="zh-CN" sz="24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sym typeface="UniversalMath1 BT" pitchFamily="18" charset="2"/>
            </a:endParaRPr>
          </a:p>
        </p:txBody>
      </p:sp>
      <p:sp>
        <p:nvSpPr>
          <p:cNvPr id="249863" name="Line 7"/>
          <p:cNvSpPr>
            <a:spLocks noChangeShapeType="1"/>
          </p:cNvSpPr>
          <p:nvPr/>
        </p:nvSpPr>
        <p:spPr bwMode="auto">
          <a:xfrm>
            <a:off x="1143000" y="30480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9864" name="Text Box 8"/>
          <p:cNvSpPr txBox="1">
            <a:spLocks noChangeArrowheads="1"/>
          </p:cNvSpPr>
          <p:nvPr/>
        </p:nvSpPr>
        <p:spPr bwMode="auto">
          <a:xfrm>
            <a:off x="1828800" y="1081088"/>
            <a:ext cx="14097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Polygon</a:t>
            </a:r>
            <a:endParaRPr kumimoji="1" lang="en-US" altLang="zh-CN" sz="24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9865" name="Line 9"/>
          <p:cNvSpPr>
            <a:spLocks noChangeShapeType="1"/>
          </p:cNvSpPr>
          <p:nvPr/>
        </p:nvSpPr>
        <p:spPr bwMode="auto">
          <a:xfrm>
            <a:off x="1143000" y="16764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9866" name="Text Box 10"/>
          <p:cNvSpPr txBox="1">
            <a:spLocks noChangeArrowheads="1"/>
          </p:cNvSpPr>
          <p:nvPr/>
        </p:nvSpPr>
        <p:spPr bwMode="auto">
          <a:xfrm>
            <a:off x="1219200" y="1644650"/>
            <a:ext cx="24130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referencePoint</a:t>
            </a:r>
            <a:endParaRPr kumimoji="1" lang="en-US" altLang="zh-CN" sz="2800" u="none">
              <a:solidFill>
                <a:srgbClr val="0000CC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Vertices</a:t>
            </a:r>
            <a:endParaRPr kumimoji="1" lang="en-US" altLang="zh-CN" sz="24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9867" name="Text Box 11"/>
          <p:cNvSpPr txBox="1">
            <a:spLocks noChangeArrowheads="1"/>
          </p:cNvSpPr>
          <p:nvPr/>
        </p:nvSpPr>
        <p:spPr bwMode="auto">
          <a:xfrm>
            <a:off x="1403350" y="4797425"/>
            <a:ext cx="237648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u="none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Polygon </a:t>
            </a:r>
            <a:r>
              <a:rPr kumimoji="1" lang="zh-CN" altLang="zh-CN" u="none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类</a:t>
            </a:r>
            <a:endParaRPr kumimoji="1" lang="zh-CN" altLang="en-US" b="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9868" name="AutoShape 12"/>
          <p:cNvSpPr>
            <a:spLocks noChangeArrowheads="1"/>
          </p:cNvSpPr>
          <p:nvPr/>
        </p:nvSpPr>
        <p:spPr bwMode="auto">
          <a:xfrm>
            <a:off x="4953000" y="990600"/>
            <a:ext cx="2819400" cy="3657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80808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9869" name="AutoShape 13"/>
          <p:cNvSpPr>
            <a:spLocks noChangeArrowheads="1"/>
          </p:cNvSpPr>
          <p:nvPr/>
        </p:nvSpPr>
        <p:spPr bwMode="auto">
          <a:xfrm>
            <a:off x="5029200" y="1066800"/>
            <a:ext cx="2667000" cy="3505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80808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9870" name="Text Box 14"/>
          <p:cNvSpPr txBox="1">
            <a:spLocks noChangeArrowheads="1"/>
          </p:cNvSpPr>
          <p:nvPr/>
        </p:nvSpPr>
        <p:spPr bwMode="auto">
          <a:xfrm>
            <a:off x="5054600" y="1644650"/>
            <a:ext cx="2354263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 u="none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referencePoint</a:t>
            </a:r>
            <a:endParaRPr kumimoji="1" lang="en-US" altLang="zh-CN" sz="2800" i="1" u="none"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 u="none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Vertices</a:t>
            </a:r>
            <a:endParaRPr kumimoji="1" lang="en-US" altLang="zh-CN" sz="24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9871" name="Line 15"/>
          <p:cNvSpPr>
            <a:spLocks noChangeShapeType="1"/>
          </p:cNvSpPr>
          <p:nvPr/>
        </p:nvSpPr>
        <p:spPr bwMode="auto">
          <a:xfrm>
            <a:off x="5029200" y="16764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9872" name="Line 16"/>
          <p:cNvSpPr>
            <a:spLocks noChangeShapeType="1"/>
          </p:cNvSpPr>
          <p:nvPr/>
        </p:nvSpPr>
        <p:spPr bwMode="auto">
          <a:xfrm>
            <a:off x="5029200" y="30480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9873" name="Text Box 17"/>
          <p:cNvSpPr txBox="1">
            <a:spLocks noChangeArrowheads="1"/>
          </p:cNvSpPr>
          <p:nvPr/>
        </p:nvSpPr>
        <p:spPr bwMode="auto">
          <a:xfrm>
            <a:off x="5060950" y="3048000"/>
            <a:ext cx="2635250" cy="1373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 u="none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Draw</a:t>
            </a:r>
            <a:r>
              <a:rPr kumimoji="1" lang="en-US" altLang="zh-CN" sz="2800" u="none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 )</a:t>
            </a:r>
            <a:endParaRPr kumimoji="1" lang="en-US" altLang="zh-CN" sz="2800" u="none"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 u="none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move</a:t>
            </a:r>
            <a:r>
              <a:rPr kumimoji="1" lang="en-US" altLang="zh-CN" sz="2800" u="none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u="none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UniversalMath1 BT" pitchFamily="18" charset="2"/>
              </a:rPr>
              <a:t></a:t>
            </a:r>
            <a:r>
              <a:rPr kumimoji="1" lang="en-US" altLang="zh-CN" sz="2800" i="1" u="none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UniversalMath1 BT" pitchFamily="18" charset="2"/>
              </a:rPr>
              <a:t>x</a:t>
            </a:r>
            <a:r>
              <a:rPr kumimoji="1" lang="en-US" altLang="zh-CN" sz="2800" u="none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UniversalMath1 BT" pitchFamily="18" charset="2"/>
              </a:rPr>
              <a:t>, </a:t>
            </a:r>
            <a:r>
              <a:rPr kumimoji="1" lang="en-US" altLang="zh-CN" sz="2800" i="1" u="none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UniversalMath1 BT" pitchFamily="18" charset="2"/>
              </a:rPr>
              <a:t>y</a:t>
            </a:r>
            <a:r>
              <a:rPr kumimoji="1" lang="en-US" altLang="zh-CN" sz="2800" u="none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UniversalMath1 BT" pitchFamily="18" charset="2"/>
              </a:rPr>
              <a:t>)</a:t>
            </a:r>
            <a:endParaRPr kumimoji="1" lang="en-US" altLang="zh-CN" sz="2800" u="none"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sym typeface="UniversalMath1 BT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 u="none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UniversalMath1 BT" pitchFamily="18" charset="2"/>
              </a:rPr>
              <a:t>contains</a:t>
            </a:r>
            <a:r>
              <a:rPr kumimoji="1" lang="en-US" altLang="zh-CN" sz="2800" u="none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UniversalMath1 BT" pitchFamily="18" charset="2"/>
              </a:rPr>
              <a:t>(</a:t>
            </a:r>
            <a:r>
              <a:rPr kumimoji="1" lang="en-US" altLang="zh-CN" sz="2800" i="1" u="none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UniversalMath1 BT" pitchFamily="18" charset="2"/>
              </a:rPr>
              <a:t>aPoint</a:t>
            </a:r>
            <a:r>
              <a:rPr kumimoji="1" lang="en-US" altLang="zh-CN" sz="2800" u="none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UniversalMath1 BT" pitchFamily="18" charset="2"/>
              </a:rPr>
              <a:t>)</a:t>
            </a:r>
            <a:endParaRPr kumimoji="1" lang="en-US" altLang="zh-CN" sz="24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sym typeface="UniversalMath1 BT" pitchFamily="18" charset="2"/>
            </a:endParaRPr>
          </a:p>
        </p:txBody>
      </p:sp>
      <p:sp>
        <p:nvSpPr>
          <p:cNvPr id="249874" name="Text Box 18"/>
          <p:cNvSpPr txBox="1">
            <a:spLocks noChangeArrowheads="1"/>
          </p:cNvSpPr>
          <p:nvPr/>
        </p:nvSpPr>
        <p:spPr bwMode="auto">
          <a:xfrm>
            <a:off x="5148263" y="4868863"/>
            <a:ext cx="3022600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u="none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Polygon</a:t>
            </a:r>
            <a:r>
              <a:rPr kumimoji="1" lang="zh-CN" altLang="en-US" u="none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的子类</a:t>
            </a:r>
            <a:endParaRPr kumimoji="1" lang="zh-CN" altLang="en-US" u="none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u="none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Quadrilateral</a:t>
            </a:r>
            <a:r>
              <a:rPr kumimoji="1" lang="zh-CN" altLang="en-US" u="none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类</a:t>
            </a:r>
            <a:endParaRPr kumimoji="1" lang="zh-CN" altLang="en-US" sz="2400" b="0" u="none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9875" name="Text Box 19"/>
          <p:cNvSpPr txBox="1">
            <a:spLocks noChangeArrowheads="1"/>
          </p:cNvSpPr>
          <p:nvPr/>
        </p:nvSpPr>
        <p:spPr bwMode="auto">
          <a:xfrm>
            <a:off x="5191125" y="1081088"/>
            <a:ext cx="227647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长城新魏碑体" pitchFamily="49" charset="-122"/>
              </a:rPr>
              <a:t>Quadrilateral</a:t>
            </a:r>
            <a:endParaRPr kumimoji="1" lang="en-US" altLang="zh-CN" sz="2800" u="none">
              <a:solidFill>
                <a:schemeClr val="tx2"/>
              </a:solidFill>
              <a:effectLst/>
              <a:latin typeface="Times New Roman" panose="02020603050405020304" pitchFamily="18" charset="0"/>
              <a:ea typeface="长城新魏碑体" pitchFamily="49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4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9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9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9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9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 animBg="1"/>
      <p:bldP spid="249861" grpId="0" animBg="1"/>
      <p:bldP spid="249862" grpId="0"/>
      <p:bldP spid="249863" grpId="0" animBg="1"/>
      <p:bldP spid="249864" grpId="0"/>
      <p:bldP spid="249865" grpId="0" animBg="1"/>
      <p:bldP spid="249866" grpId="0"/>
      <p:bldP spid="249868" grpId="0" animBg="1"/>
      <p:bldP spid="249869" grpId="0" animBg="1"/>
      <p:bldP spid="249870" grpId="0"/>
      <p:bldP spid="249871" grpId="0" animBg="1"/>
      <p:bldP spid="249872" grpId="0" animBg="1"/>
      <p:bldP spid="249873" grpId="0"/>
      <p:bldP spid="249874" grpId="0"/>
      <p:bldP spid="24987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5" name="Rectangle 3"/>
          <p:cNvSpPr>
            <a:spLocks noGrp="1" noChangeArrowheads="1"/>
          </p:cNvSpPr>
          <p:nvPr>
            <p:ph type="title"/>
          </p:nvPr>
        </p:nvSpPr>
        <p:spPr>
          <a:xfrm>
            <a:off x="1763713" y="620713"/>
            <a:ext cx="5256212" cy="533400"/>
          </a:xfrm>
        </p:spPr>
        <p:txBody>
          <a:bodyPr/>
          <a:lstStyle/>
          <a:p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用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C++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描述面向对象程序</a:t>
            </a:r>
            <a:endParaRPr lang="zh-CN" altLang="en-US" sz="3600">
              <a:solidFill>
                <a:schemeClr val="hlink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51238" name="Rectangle 6"/>
          <p:cNvSpPr>
            <a:spLocks noChangeArrowheads="1"/>
          </p:cNvSpPr>
          <p:nvPr/>
        </p:nvSpPr>
        <p:spPr bwMode="auto">
          <a:xfrm>
            <a:off x="827088" y="1268413"/>
            <a:ext cx="3733800" cy="417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3731" tIns="56866" rIns="113731" bIns="56866"/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zh-CN" sz="2600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C++</a:t>
            </a:r>
            <a:r>
              <a:rPr lang="zh-CN" altLang="en-US" sz="2600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的函数特征</a:t>
            </a:r>
            <a:endParaRPr lang="zh-CN" altLang="en-US" sz="2600" u="none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zh-CN" sz="2600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C++</a:t>
            </a:r>
            <a:r>
              <a:rPr lang="zh-CN" altLang="en-US" sz="2600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的数据声明</a:t>
            </a:r>
            <a:endParaRPr lang="zh-CN" altLang="en-US" sz="2600" u="none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zh-CN" sz="2600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C++</a:t>
            </a:r>
            <a:r>
              <a:rPr lang="zh-CN" altLang="en-US" sz="2600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的作用域</a:t>
            </a:r>
            <a:endParaRPr lang="zh-CN" altLang="en-US" sz="2600" u="none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zh-CN" sz="2600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C++</a:t>
            </a:r>
            <a:r>
              <a:rPr lang="zh-CN" altLang="en-US" sz="2600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的类</a:t>
            </a:r>
            <a:endParaRPr lang="zh-CN" altLang="en-US" sz="2600" u="none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zh-CN" sz="2600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C++</a:t>
            </a:r>
            <a:r>
              <a:rPr lang="zh-CN" altLang="zh-CN" sz="2600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的对象</a:t>
            </a:r>
            <a:endParaRPr lang="zh-CN" altLang="zh-CN" sz="2600" u="none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zh-CN" sz="2600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C++</a:t>
            </a:r>
            <a:r>
              <a:rPr lang="zh-CN" altLang="en-US" sz="2600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的输入</a:t>
            </a:r>
            <a:r>
              <a:rPr lang="en-US" altLang="zh-CN" sz="2600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/</a:t>
            </a:r>
            <a:r>
              <a:rPr lang="zh-CN" altLang="en-US" sz="2600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输出</a:t>
            </a:r>
            <a:endParaRPr lang="zh-CN" altLang="en-US" sz="2600" u="none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zh-CN" sz="2600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C++</a:t>
            </a:r>
            <a:r>
              <a:rPr lang="zh-CN" altLang="en-US" sz="2600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的函数</a:t>
            </a:r>
            <a:endParaRPr lang="zh-CN" altLang="en-US" sz="2600" u="none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zh-CN" sz="2600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C++</a:t>
            </a:r>
            <a:r>
              <a:rPr lang="zh-CN" altLang="en-US" sz="2600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的参数传递</a:t>
            </a:r>
            <a:endParaRPr lang="zh-CN" altLang="en-US" sz="26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51239" name="Rectangle 7"/>
          <p:cNvSpPr>
            <a:spLocks noChangeArrowheads="1"/>
          </p:cNvSpPr>
          <p:nvPr/>
        </p:nvSpPr>
        <p:spPr bwMode="auto">
          <a:xfrm>
            <a:off x="3995738" y="1484313"/>
            <a:ext cx="4419600" cy="3600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3731" tIns="56866" rIns="113731" bIns="56866"/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zh-CN" sz="2600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C++</a:t>
            </a:r>
            <a:r>
              <a:rPr lang="zh-CN" altLang="en-US" sz="2600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的函数名重载和操作符重载</a:t>
            </a:r>
            <a:endParaRPr lang="zh-CN" altLang="en-US" sz="2600" u="none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zh-CN" sz="2600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C++</a:t>
            </a:r>
            <a:r>
              <a:rPr lang="zh-CN" altLang="en-US" sz="2600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的动态存储分配</a:t>
            </a:r>
            <a:endParaRPr lang="zh-CN" altLang="en-US" sz="2600" u="none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sz="2600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友元</a:t>
            </a:r>
            <a:r>
              <a:rPr lang="en-US" altLang="zh-CN" sz="2600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(friend)</a:t>
            </a:r>
            <a:r>
              <a:rPr lang="zh-CN" altLang="en-US" sz="2600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函数</a:t>
            </a:r>
            <a:endParaRPr lang="zh-CN" altLang="en-US" sz="2600" u="none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sz="2600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内联</a:t>
            </a:r>
            <a:r>
              <a:rPr lang="en-US" altLang="zh-CN" sz="2600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(inline)</a:t>
            </a:r>
            <a:r>
              <a:rPr lang="zh-CN" altLang="en-US" sz="2600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函数</a:t>
            </a:r>
            <a:endParaRPr lang="zh-CN" altLang="en-US" sz="2600" u="none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sz="2600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结构</a:t>
            </a:r>
            <a:r>
              <a:rPr lang="en-US" altLang="zh-CN" sz="2600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600" u="none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struct</a:t>
            </a:r>
            <a:r>
              <a:rPr lang="en-US" altLang="zh-CN" sz="2600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en-US" sz="2600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与类</a:t>
            </a:r>
            <a:endParaRPr lang="zh-CN" altLang="en-US" sz="2600" u="none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sz="2600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联合</a:t>
            </a:r>
            <a:r>
              <a:rPr lang="en-US" altLang="zh-CN" sz="2600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(union)</a:t>
            </a:r>
            <a:r>
              <a:rPr lang="zh-CN" altLang="en-US" sz="2600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与类</a:t>
            </a:r>
            <a:endParaRPr lang="zh-CN" altLang="en-US" sz="26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51246" name="Text Box 14"/>
          <p:cNvSpPr txBox="1">
            <a:spLocks noChangeArrowheads="1"/>
          </p:cNvSpPr>
          <p:nvPr/>
        </p:nvSpPr>
        <p:spPr bwMode="auto">
          <a:xfrm>
            <a:off x="2051050" y="5516563"/>
            <a:ext cx="4895850" cy="639762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u="none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详细介绍</a:t>
            </a:r>
            <a:r>
              <a:rPr kumimoji="1" lang="en-US" altLang="zh-CN" u="none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——</a:t>
            </a:r>
            <a:r>
              <a:rPr kumimoji="1" lang="zh-CN" altLang="en-US" u="none">
                <a:solidFill>
                  <a:srgbClr val="990099"/>
                </a:solidFill>
                <a:effectLst/>
                <a:latin typeface="Times New Roman" panose="02020603050405020304" pitchFamily="18" charset="0"/>
              </a:rPr>
              <a:t>上机实践课</a:t>
            </a:r>
            <a:endParaRPr kumimoji="1" lang="zh-CN" altLang="en-US" u="none">
              <a:solidFill>
                <a:srgbClr val="990099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9C96-D00C-4622-8550-25A65874146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4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4" name="Text Box 4"/>
          <p:cNvSpPr txBox="1">
            <a:spLocks noChangeArrowheads="1"/>
          </p:cNvSpPr>
          <p:nvPr/>
        </p:nvSpPr>
        <p:spPr bwMode="auto">
          <a:xfrm>
            <a:off x="827088" y="1989138"/>
            <a:ext cx="7696200" cy="33641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目的：实现软件重用</a:t>
            </a:r>
            <a:endParaRPr kumimoji="1" lang="zh-CN" altLang="en-US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  <a:ea typeface="仿宋_GB2312" pitchFamily="49" charset="-122"/>
            </a:endParaRPr>
          </a:p>
          <a:p>
            <a:pPr defTabSz="1128395">
              <a:buClrTx/>
              <a:buSzTx/>
              <a:buFontTx/>
              <a:buNone/>
            </a:pPr>
            <a:endParaRPr kumimoji="1" lang="zh-CN" altLang="en-US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  <a:ea typeface="仿宋_GB2312" pitchFamily="49" charset="-122"/>
            </a:endParaRPr>
          </a:p>
          <a:p>
            <a:pPr defTabSz="1128395"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定义</a:t>
            </a:r>
            <a:r>
              <a:rPr kumimoji="1"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 </a:t>
            </a:r>
            <a:endParaRPr kumimoji="1" lang="zh-CN" altLang="en-US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  <a:ea typeface="仿宋_GB2312" pitchFamily="49" charset="-122"/>
            </a:endParaRPr>
          </a:p>
          <a:p>
            <a:pPr algn="just" defTabSz="1128395">
              <a:buClrTx/>
              <a:buSzTx/>
              <a:buFontTx/>
              <a:buNone/>
            </a:pPr>
            <a:r>
              <a:rPr kumimoji="1"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    适合</a:t>
            </a:r>
            <a:r>
              <a:rPr kumimoji="1" lang="zh-CN" altLang="en-US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多种数据类型</a:t>
            </a:r>
            <a:r>
              <a:rPr kumimoji="1"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的</a:t>
            </a:r>
            <a:r>
              <a:rPr kumimoji="1" lang="zh-CN" altLang="en-US" u="none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类定义</a:t>
            </a:r>
            <a:r>
              <a:rPr kumimoji="1"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或</a:t>
            </a:r>
            <a:r>
              <a:rPr kumimoji="1" lang="zh-CN" altLang="en-US" u="none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算法</a:t>
            </a:r>
            <a:r>
              <a:rPr kumimoji="1"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，在特定环境下通过简单地代换，变成</a:t>
            </a:r>
            <a:r>
              <a:rPr kumimoji="1" lang="zh-CN" altLang="en-US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针对具体某种数据类型</a:t>
            </a:r>
            <a:r>
              <a:rPr kumimoji="1"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的</a:t>
            </a:r>
            <a:r>
              <a:rPr kumimoji="1" lang="zh-CN" altLang="en-US" u="none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类定义</a:t>
            </a:r>
            <a:r>
              <a:rPr kumimoji="1"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或</a:t>
            </a:r>
            <a:r>
              <a:rPr kumimoji="1" lang="zh-CN" altLang="en-US" u="none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算法。</a:t>
            </a:r>
            <a:endParaRPr kumimoji="1" lang="zh-CN" altLang="en-US" u="none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4485" name="Rectangle 5"/>
          <p:cNvSpPr>
            <a:spLocks noChangeArrowheads="1"/>
          </p:cNvSpPr>
          <p:nvPr/>
        </p:nvSpPr>
        <p:spPr bwMode="auto">
          <a:xfrm>
            <a:off x="2555875" y="1052513"/>
            <a:ext cx="3671888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u="none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模板</a:t>
            </a:r>
            <a:r>
              <a:rPr lang="en-US" altLang="zh-CN" sz="3600" u="none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3600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template)</a:t>
            </a:r>
            <a:endParaRPr lang="en-US" altLang="zh-CN" sz="36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8" name="Text Box 4"/>
          <p:cNvSpPr txBox="1">
            <a:spLocks noChangeArrowheads="1"/>
          </p:cNvSpPr>
          <p:nvPr/>
        </p:nvSpPr>
        <p:spPr bwMode="auto">
          <a:xfrm>
            <a:off x="684213" y="765175"/>
            <a:ext cx="7239000" cy="5000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用模板定义用于排序的数据表类</a:t>
            </a:r>
            <a:endParaRPr kumimoji="1" lang="zh-CN" altLang="en-US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  <a:p>
            <a:pPr defTabSz="1128395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ifndef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DATALIST_H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#define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DATALIST_H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#include &lt;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iostream.h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template &lt;class Type&gt; class 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dataList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	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private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Type *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Element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		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ArraySize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			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void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Swap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m1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m2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MaxKey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low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high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395288" y="765175"/>
            <a:ext cx="8382000" cy="4811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8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dataList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size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ArraySize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size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),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Element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(new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Type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Size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])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 } 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~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dataList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 delete [ ]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Element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}	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void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Sort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				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friend 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ostream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&amp;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operator &lt;&lt; (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ostream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&amp;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outStream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datalist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&lt;Type&gt; &amp;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outList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friend 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istream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&amp;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operator &gt;&gt; (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istream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&amp;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inStream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datalist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&lt;Type&gt; &amp;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inList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};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#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endif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539750" y="836613"/>
            <a:ext cx="8343900" cy="5000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类中所有操作作为模板函数的实现</a:t>
            </a:r>
            <a:endParaRPr kumimoji="1" lang="zh-CN" altLang="en-US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  <a:p>
            <a:pPr defTabSz="1128395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ifndef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SELECTTM_H		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#define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SELECTTM_H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#include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datalist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template &lt;class Type&gt; void 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dataList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&lt;Type&gt; :: 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Swap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m1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m2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  </a:t>
            </a:r>
            <a:r>
              <a:rPr kumimoji="1" lang="en-US" altLang="zh-CN" sz="280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//</a:t>
            </a:r>
            <a:r>
              <a:rPr kumimoji="1"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交换由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</a:rPr>
              <a:t>m1</a:t>
            </a:r>
            <a:r>
              <a:rPr kumimoji="1" lang="en-US" altLang="zh-CN" sz="280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kumimoji="1" lang="en-US" altLang="zh-CN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</a:rPr>
              <a:t>m2</a:t>
            </a:r>
            <a:r>
              <a:rPr kumimoji="1"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为下标的数组元素的值</a:t>
            </a:r>
            <a:endParaRPr kumimoji="1" lang="zh-CN" altLang="en-US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Type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temp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Element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m1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];		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Element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m1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Element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m2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];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Element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m2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temp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80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7854950" cy="438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template &lt;class Type&gt; 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dataList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Type&gt; ::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MaxKey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low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high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  </a:t>
            </a:r>
            <a:r>
              <a:rPr kumimoji="1" lang="en-US" altLang="zh-CN" sz="280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//</a:t>
            </a:r>
            <a:r>
              <a:rPr kumimoji="1"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查找数组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</a:rPr>
              <a:t>Element[low]</a:t>
            </a:r>
            <a:r>
              <a:rPr kumimoji="1" lang="zh-CN" altLang="zh-CN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到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</a:rPr>
              <a:t>Element[high]</a:t>
            </a:r>
            <a:endParaRPr kumimoji="1" lang="en-US" altLang="zh-CN" sz="2800" u="none" dirty="0">
              <a:solidFill>
                <a:schemeClr val="hlink"/>
              </a:solidFill>
              <a:effectLst/>
              <a:latin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     //</a:t>
            </a:r>
            <a:r>
              <a:rPr kumimoji="1"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中的最大值，函数返回其位置</a:t>
            </a:r>
            <a:endParaRPr kumimoji="1" lang="zh-CN" altLang="en-US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max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low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	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for (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low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high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	 if 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Element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max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]&lt;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Element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])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	     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max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				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return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max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kumimoji="1" lang="en-US" altLang="zh-CN" sz="28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495300" y="692150"/>
            <a:ext cx="7749108" cy="52846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template &lt;class Type&gt; 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ostream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&amp; operator &lt;&lt; (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ostream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&amp;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OutStream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dataList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&lt;Type&gt; 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OutList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OutStream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&lt;&lt;“</a:t>
            </a:r>
            <a:r>
              <a:rPr kumimoji="1" lang="zh-CN" altLang="en-US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数组内容</a:t>
            </a:r>
            <a:r>
              <a:rPr kumimoji="1" lang="zh-CN" altLang="en-US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\n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”;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for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OutList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ArraySize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OutStream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OutList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Element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]&lt;&lt;‘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’;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OutStream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OuStream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&lt;&lt;“</a:t>
            </a:r>
            <a:r>
              <a:rPr kumimoji="1" lang="zh-CN" altLang="en-US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数组当前大小</a:t>
            </a:r>
            <a:r>
              <a:rPr kumimoji="1" lang="zh-CN" altLang="en-US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”&lt;&lt; 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OutList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ArraySize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return 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OutStream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r>
              <a:rPr kumimoji="1" lang="en-US" altLang="zh-CN" sz="28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28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323850" y="549275"/>
            <a:ext cx="7848550" cy="52846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8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template &lt;class Type&gt; 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istream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&amp;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operator &gt;&gt;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istream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&amp;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InStream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dataList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&lt;Type&gt; 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InList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  </a:t>
            </a:r>
            <a:r>
              <a:rPr kumimoji="1" lang="en-US" altLang="zh-CN" sz="280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//</a:t>
            </a:r>
            <a:r>
              <a:rPr kumimoji="1"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输入对象为</a:t>
            </a:r>
            <a:r>
              <a:rPr kumimoji="1" lang="en-US" altLang="zh-CN" sz="2800" u="none" dirty="0" err="1">
                <a:solidFill>
                  <a:schemeClr val="hlink"/>
                </a:solidFill>
                <a:effectLst/>
                <a:latin typeface="Times New Roman" panose="02020603050405020304" pitchFamily="18" charset="0"/>
              </a:rPr>
              <a:t>InList</a:t>
            </a:r>
            <a:r>
              <a:rPr kumimoji="1"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，输入流对象为</a:t>
            </a:r>
            <a:r>
              <a:rPr kumimoji="1" lang="en-US" altLang="zh-CN" sz="2800" u="none" dirty="0" err="1">
                <a:solidFill>
                  <a:schemeClr val="hlink"/>
                </a:solidFill>
                <a:effectLst/>
                <a:latin typeface="Times New Roman" panose="02020603050405020304" pitchFamily="18" charset="0"/>
              </a:rPr>
              <a:t>InStream</a:t>
            </a:r>
            <a:endParaRPr kumimoji="1" lang="en-US" altLang="zh-CN" sz="2800" u="none" dirty="0">
              <a:solidFill>
                <a:schemeClr val="hlink"/>
              </a:solidFill>
              <a:effectLst/>
              <a:latin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&lt;&lt;“</a:t>
            </a:r>
            <a:r>
              <a:rPr kumimoji="1" lang="zh-CN" altLang="en-US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录入数组当前大小</a:t>
            </a:r>
            <a:r>
              <a:rPr kumimoji="1" lang="zh-CN" altLang="en-US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”;    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Instream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InList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ArraySize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		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&lt;&lt;“</a:t>
            </a:r>
            <a:r>
              <a:rPr kumimoji="1" lang="zh-CN" altLang="en-US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录入数组元素值</a:t>
            </a:r>
            <a:r>
              <a:rPr kumimoji="1" lang="zh-CN" altLang="en-US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\n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”;	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 (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InList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ArraySize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&lt;&lt;“</a:t>
            </a:r>
            <a:r>
              <a:rPr kumimoji="1" lang="zh-CN" altLang="en-US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元素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”&lt;&lt;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&lt;&lt;“</a:t>
            </a:r>
            <a:r>
              <a:rPr kumimoji="1" lang="zh-CN" altLang="en-US" sz="2800" u="none" dirty="0" smtClean="0">
                <a:solidFill>
                  <a:srgbClr val="CC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”;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InStream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InList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Element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];    }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return 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InStream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Rectangle 4"/>
          <p:cNvSpPr>
            <a:spLocks noChangeArrowheads="1"/>
          </p:cNvSpPr>
          <p:nvPr/>
        </p:nvSpPr>
        <p:spPr bwMode="auto">
          <a:xfrm>
            <a:off x="900112" y="836613"/>
            <a:ext cx="7488311" cy="4897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3731" tIns="56866" rIns="113731" bIns="56866"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如何评价成绩</a:t>
            </a:r>
            <a:r>
              <a:rPr lang="zh-CN" altLang="en-US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？</a:t>
            </a:r>
            <a:endParaRPr lang="en-US" altLang="zh-CN" dirty="0" smtClean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/>
            <a:r>
              <a:rPr lang="zh-CN" altLang="en-US" u="none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（拟订待调整，</a:t>
            </a:r>
            <a:r>
              <a:rPr lang="en-US" altLang="zh-CN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zh-CN" alt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三个班级统一</a:t>
            </a:r>
            <a:r>
              <a:rPr lang="en-US" altLang="zh-CN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）</a:t>
            </a:r>
            <a:endParaRPr lang="zh-CN" altLang="en-US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>
              <a:spcBef>
                <a:spcPct val="8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期末闭卷笔试（</a:t>
            </a:r>
            <a:r>
              <a:rPr lang="zh-CN" altLang="en-US" sz="2800" u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约</a:t>
            </a:r>
            <a:r>
              <a:rPr lang="en-US" altLang="zh-CN" sz="2800" u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en-US" altLang="zh-CN" sz="2800" u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%</a:t>
            </a:r>
            <a:r>
              <a:rPr lang="zh-CN" altLang="en-US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左右</a:t>
            </a:r>
            <a:r>
              <a:rPr lang="zh-CN" altLang="en-US" sz="2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sz="28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项目实践</a:t>
            </a:r>
            <a:endParaRPr lang="zh-CN" altLang="en-US" sz="28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作业及出勤</a:t>
            </a:r>
            <a:r>
              <a:rPr lang="zh-CN" altLang="en-US" sz="2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情况</a:t>
            </a:r>
            <a:endParaRPr lang="zh-CN" altLang="en-US" sz="28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indent="0"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zh-CN" altLang="en-US" sz="28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 algn="ctr"/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成绩为优者不超过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30%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788153" y="2907407"/>
            <a:ext cx="2952328" cy="64807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buClrTx/>
              <a:buSzTx/>
            </a:pPr>
            <a:r>
              <a:rPr lang="zh-CN" altLang="en-US" sz="2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zh-CN" altLang="en-US" sz="2800" u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约</a:t>
            </a:r>
            <a:r>
              <a:rPr lang="en-US" altLang="zh-CN" sz="2800" u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30%</a:t>
            </a:r>
            <a:r>
              <a:rPr lang="zh-CN" altLang="en-US" sz="2800" u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左右</a:t>
            </a:r>
            <a:r>
              <a:rPr lang="zh-CN" altLang="en-US" sz="2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右大括号 6"/>
          <p:cNvSpPr/>
          <p:nvPr/>
        </p:nvSpPr>
        <p:spPr bwMode="auto">
          <a:xfrm>
            <a:off x="4356100" y="2863850"/>
            <a:ext cx="431800" cy="736600"/>
          </a:xfrm>
          <a:prstGeom prst="rightBrace">
            <a:avLst/>
          </a:prstGeom>
          <a:noFill/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0" lang="zh-CN" altLang="en-US" sz="3200" b="1" i="0" u="sng" strike="noStrike" cap="none" normalizeH="0" baseline="0" smtClean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2" name="Text Box 4"/>
          <p:cNvSpPr txBox="1">
            <a:spLocks noChangeArrowheads="1"/>
          </p:cNvSpPr>
          <p:nvPr/>
        </p:nvSpPr>
        <p:spPr bwMode="auto">
          <a:xfrm>
            <a:off x="468313" y="836613"/>
            <a:ext cx="8324850" cy="438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template &lt;class Type&gt; void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dataList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&lt;Type&gt; ::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Sort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//</a:t>
            </a:r>
            <a:r>
              <a:rPr kumimoji="1"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按非递减顺序对</a:t>
            </a:r>
            <a:r>
              <a:rPr kumimoji="1" lang="en-US" altLang="zh-CN" sz="2800" u="none" dirty="0" err="1">
                <a:solidFill>
                  <a:schemeClr val="hlink"/>
                </a:solidFill>
                <a:effectLst/>
                <a:latin typeface="Times New Roman" panose="02020603050405020304" pitchFamily="18" charset="0"/>
              </a:rPr>
              <a:t>ArraySize</a:t>
            </a:r>
            <a:r>
              <a:rPr kumimoji="1"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个关键码</a:t>
            </a:r>
            <a:endParaRPr kumimoji="1" lang="zh-CN" altLang="en-US" sz="2800" b="0" u="none" dirty="0">
              <a:solidFill>
                <a:srgbClr val="0000FF"/>
              </a:solidFill>
              <a:effectLst/>
              <a:latin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   </a:t>
            </a:r>
            <a:r>
              <a:rPr kumimoji="1" lang="en-US" altLang="zh-CN" sz="280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//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</a:rPr>
              <a:t>Element[0]</a:t>
            </a:r>
            <a:r>
              <a:rPr kumimoji="1"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到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</a:rPr>
              <a:t>Element[ArraySize-1]</a:t>
            </a:r>
            <a:r>
              <a:rPr kumimoji="1"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排序</a:t>
            </a:r>
            <a:endParaRPr kumimoji="1" lang="zh-CN" altLang="en-US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ArraySize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MaxKey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if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swap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endif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6" name="Text Box 4"/>
          <p:cNvSpPr txBox="1">
            <a:spLocks noChangeArrowheads="1"/>
          </p:cNvSpPr>
          <p:nvPr/>
        </p:nvSpPr>
        <p:spPr bwMode="auto">
          <a:xfrm>
            <a:off x="539750" y="404813"/>
            <a:ext cx="7391400" cy="5000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使用模板的选择排序算法的主函数</a:t>
            </a:r>
            <a:endParaRPr kumimoji="1" lang="zh-CN" altLang="en-US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zh-CN" altLang="en-US" sz="28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#include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selecttm.h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const 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SIZE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main(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8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dataList</a:t>
            </a:r>
            <a:r>
              <a:rPr kumimoji="1" lang="en-US" altLang="zh-CN" sz="28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8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sz="28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TestList</a:t>
            </a:r>
            <a:r>
              <a:rPr kumimoji="1" lang="en-US" altLang="zh-CN" sz="2800" u="non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0" u="non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SIZE</a:t>
            </a:r>
            <a:r>
              <a:rPr kumimoji="1" lang="en-US" altLang="zh-CN" sz="28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kumimoji="1" lang="en-US" altLang="zh-CN" sz="28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cin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TestList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TestList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800" b="0" u="none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TestList</a:t>
            </a:r>
            <a:r>
              <a:rPr kumimoji="1" lang="en-US" altLang="zh-CN" sz="2800" u="none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kumimoji="1" lang="en-US" altLang="zh-CN" sz="2800" b="0" u="none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Sort</a:t>
            </a:r>
            <a:r>
              <a:rPr kumimoji="1" lang="en-US" altLang="zh-CN" sz="2800" u="non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kumimoji="1" lang="en-US" altLang="zh-CN" sz="28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kumimoji="1" lang="en-US" altLang="zh-CN" sz="28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TestList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0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</a:t>
            </a:r>
            <a:r>
              <a:rPr kumimoji="1" lang="en-US" altLang="zh-CN" sz="28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endParaRPr kumimoji="1" lang="en-US" altLang="zh-CN" sz="28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2677" name="Text Box 5"/>
          <p:cNvSpPr txBox="1">
            <a:spLocks noChangeArrowheads="1"/>
          </p:cNvSpPr>
          <p:nvPr/>
        </p:nvSpPr>
        <p:spPr bwMode="auto">
          <a:xfrm>
            <a:off x="1331913" y="5373688"/>
            <a:ext cx="6048375" cy="639762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u="none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模板的详细介绍</a:t>
            </a:r>
            <a:r>
              <a:rPr kumimoji="1" lang="en-US" altLang="zh-CN" u="none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——</a:t>
            </a:r>
            <a:r>
              <a:rPr kumimoji="1" lang="zh-CN" altLang="en-US" u="none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上机实践课</a:t>
            </a:r>
            <a:endParaRPr kumimoji="1" lang="zh-CN" altLang="en-US" u="none">
              <a:solidFill>
                <a:srgbClr val="0000FF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2678" name="AutoShape 6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6324600"/>
            <a:ext cx="357188" cy="357188"/>
          </a:xfrm>
          <a:prstGeom prst="actionButtonHome">
            <a:avLst/>
          </a:prstGeom>
          <a:solidFill>
            <a:schemeClr val="accent1"/>
          </a:solidFill>
          <a:ln w="9525">
            <a:solidFill>
              <a:srgbClr val="008080"/>
            </a:solidFill>
            <a:miter lim="800000"/>
          </a:ln>
          <a:effectLst/>
        </p:spPr>
        <p:txBody>
          <a:bodyPr wrap="none" lIns="113731" tIns="56866" rIns="113731" bIns="56866" anchor="ctr"/>
          <a:lstStyle/>
          <a:p>
            <a:endParaRPr lang="zh-CN" altLang="en-US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981075"/>
            <a:ext cx="4057650" cy="762000"/>
          </a:xfrm>
        </p:spPr>
        <p:txBody>
          <a:bodyPr/>
          <a:lstStyle/>
          <a:p>
            <a:r>
              <a:rPr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1.4 </a:t>
            </a:r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算法定义</a:t>
            </a:r>
            <a:endParaRPr lang="zh-CN" altLang="en-US" sz="400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16113"/>
            <a:ext cx="8459787" cy="4465637"/>
          </a:xfrm>
        </p:spPr>
        <p:txBody>
          <a:bodyPr/>
          <a:lstStyle/>
          <a:p>
            <a:pPr>
              <a:buClr>
                <a:schemeClr val="tx2"/>
              </a:buClr>
              <a:buSzPct val="55000"/>
            </a:pPr>
            <a:r>
              <a:rPr lang="zh-CN" alt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定义：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一个有穷的指令集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，这些指令为解   决某一特定任务规定一个运算序列。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buClr>
                <a:schemeClr val="tx2"/>
              </a:buClr>
              <a:buSzPct val="55000"/>
            </a:pPr>
            <a:r>
              <a:rPr lang="zh-CN" alt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特性：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lvl="1">
              <a:buClr>
                <a:srgbClr val="00CC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输入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Input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有</a:t>
            </a:r>
            <a:r>
              <a:rPr lang="en-US" altLang="zh-CN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个或多个输入；</a:t>
            </a:r>
            <a:endParaRPr lang="zh-CN" altLang="en-US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lvl="1">
              <a:buClr>
                <a:srgbClr val="00CC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输出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Output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有一个或多个输出（处理结果）；</a:t>
            </a:r>
            <a:endParaRPr lang="zh-CN" altLang="en-US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lvl="1">
              <a:buClr>
                <a:srgbClr val="00CC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确定性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每步定义都是确切无歧义的；</a:t>
            </a:r>
            <a:endParaRPr lang="zh-CN" altLang="en-US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lvl="1">
              <a:buClr>
                <a:srgbClr val="00CC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有穷性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算法应在执行有穷步后结束；</a:t>
            </a:r>
            <a:endParaRPr lang="zh-CN" altLang="en-US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lvl="1">
              <a:buClr>
                <a:srgbClr val="00CC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有效性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每一条运算应足够基本。</a:t>
            </a:r>
            <a:endParaRPr lang="zh-CN" altLang="en-US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9C96-D00C-4622-8550-25A65874146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981075"/>
            <a:ext cx="7272337" cy="5410200"/>
          </a:xfrm>
        </p:spPr>
        <p:txBody>
          <a:bodyPr/>
          <a:lstStyle/>
          <a:p>
            <a:pPr algn="just">
              <a:buClr>
                <a:schemeClr val="tx2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算法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Algorithm=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程序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Program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？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just">
              <a:buClr>
                <a:schemeClr val="tx2"/>
              </a:buClr>
              <a:buSzPct val="55000"/>
            </a:pP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>
              <a:buClr>
                <a:schemeClr val="tx2"/>
              </a:buClr>
              <a:buSzPct val="55000"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算法是有穷性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算法应在执行有穷步后结束。</a:t>
            </a:r>
            <a:endParaRPr lang="zh-CN" altLang="en-US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>
              <a:buClr>
                <a:schemeClr val="tx2"/>
              </a:buClr>
              <a:buSzPct val="55000"/>
            </a:pP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程序可能持续运行，直到系统退出，例如操作系统</a:t>
            </a:r>
            <a:r>
              <a:rPr lang="en-US" altLang="zh-CN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wait</a:t>
            </a: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函数。</a:t>
            </a:r>
            <a:endParaRPr lang="zh-CN" altLang="en-US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>
              <a:buClr>
                <a:schemeClr val="tx2"/>
              </a:buClr>
              <a:buSzPct val="55000"/>
            </a:pP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算法是面向问题的。</a:t>
            </a:r>
            <a:endParaRPr lang="zh-CN" altLang="en-US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>
              <a:buClr>
                <a:schemeClr val="tx2"/>
              </a:buClr>
              <a:buSzPct val="55000"/>
            </a:pP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程序是算法的具体语言实现。</a:t>
            </a:r>
            <a:endParaRPr lang="zh-CN" altLang="en-US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53285" name="Line 5"/>
          <p:cNvSpPr>
            <a:spLocks noChangeShapeType="1"/>
          </p:cNvSpPr>
          <p:nvPr/>
        </p:nvSpPr>
        <p:spPr bwMode="auto">
          <a:xfrm>
            <a:off x="611188" y="1773238"/>
            <a:ext cx="822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9C96-D00C-4622-8550-25A65874146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208962" cy="4752975"/>
          </a:xfrm>
        </p:spPr>
        <p:txBody>
          <a:bodyPr/>
          <a:lstStyle/>
          <a:p>
            <a:pPr algn="just"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事例学习：</a:t>
            </a:r>
            <a:r>
              <a:rPr lang="en-US" altLang="zh-CN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个整数的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选择排序问题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800" b="1" u="sng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基本思想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800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①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在一组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对象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V[</a:t>
            </a:r>
            <a:r>
              <a:rPr lang="en-US" altLang="zh-CN" sz="28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～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V[</a:t>
            </a:r>
            <a:r>
              <a:rPr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中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选择具有最小排  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buClrTx/>
              <a:buSzTx/>
              <a:buFontTx/>
              <a:buNone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     序码的对象；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zh-CN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②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若它不是这组对象中的第一个对象，则将它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buClrTx/>
              <a:buSzTx/>
              <a:buFontTx/>
              <a:buNone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     与这组对象中的第一个对象对调；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	③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在这组对象中剔除这个具有最小排序码的对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buClrTx/>
              <a:buSzTx/>
              <a:buFontTx/>
              <a:buNone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     象，在剩下的对象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V[</a:t>
            </a:r>
            <a:r>
              <a:rPr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+1]</a:t>
            </a: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～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V[</a:t>
            </a:r>
            <a:r>
              <a:rPr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-1]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中重复执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buClrTx/>
              <a:buSzTx/>
              <a:buFontTx/>
              <a:buNone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     行第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①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②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步，直到剩余对象只有一个为止。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1143000" y="342900"/>
            <a:ext cx="6926263" cy="723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算法设计</a:t>
            </a:r>
            <a:r>
              <a:rPr kumimoji="1" lang="zh-CN" altLang="en-US" sz="36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zh-CN" altLang="en-US" sz="3600" u="none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自顶向下，逐步求精</a:t>
            </a:r>
            <a:r>
              <a:rPr kumimoji="1" lang="zh-CN" altLang="en-US" sz="4000" b="0" u="none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</a:t>
            </a:r>
            <a:endParaRPr kumimoji="1" lang="zh-CN" altLang="en-US" sz="4000" b="0" u="none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9C96-D00C-4622-8550-25A65874146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1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1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1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91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1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1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91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6" name="AutoShape 4" descr="白色大理石"/>
          <p:cNvSpPr>
            <a:spLocks noChangeArrowheads="1"/>
          </p:cNvSpPr>
          <p:nvPr/>
        </p:nvSpPr>
        <p:spPr bwMode="auto">
          <a:xfrm>
            <a:off x="701675" y="5203825"/>
            <a:ext cx="7219950" cy="404813"/>
          </a:xfrm>
          <a:prstGeom prst="parallelogram">
            <a:avLst>
              <a:gd name="adj" fmla="val 258116"/>
            </a:avLst>
          </a:prstGeom>
          <a:blipFill dpi="0" rotWithShape="0">
            <a:blip r:embed="rId1" cstate="print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7077" name="AutoShape 5" descr="白色大理石"/>
          <p:cNvSpPr>
            <a:spLocks noChangeArrowheads="1"/>
          </p:cNvSpPr>
          <p:nvPr/>
        </p:nvSpPr>
        <p:spPr bwMode="auto">
          <a:xfrm>
            <a:off x="701675" y="3921125"/>
            <a:ext cx="7219950" cy="404813"/>
          </a:xfrm>
          <a:prstGeom prst="parallelogram">
            <a:avLst>
              <a:gd name="adj" fmla="val 258116"/>
            </a:avLst>
          </a:prstGeom>
          <a:blipFill dpi="0" rotWithShape="0">
            <a:blip r:embed="rId1" cstate="print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7078" name="AutoShape 6" descr="白色大理石"/>
          <p:cNvSpPr>
            <a:spLocks noChangeArrowheads="1"/>
          </p:cNvSpPr>
          <p:nvPr/>
        </p:nvSpPr>
        <p:spPr bwMode="auto">
          <a:xfrm>
            <a:off x="701675" y="2636838"/>
            <a:ext cx="7219950" cy="406400"/>
          </a:xfrm>
          <a:prstGeom prst="parallelogram">
            <a:avLst>
              <a:gd name="adj" fmla="val 257108"/>
            </a:avLst>
          </a:prstGeom>
          <a:blipFill dpi="0" rotWithShape="0">
            <a:blip r:embed="rId1" cstate="print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7079" name="AutoShape 7" descr="白色大理石"/>
          <p:cNvSpPr>
            <a:spLocks noChangeArrowheads="1"/>
          </p:cNvSpPr>
          <p:nvPr/>
        </p:nvSpPr>
        <p:spPr bwMode="auto">
          <a:xfrm>
            <a:off x="701675" y="1150938"/>
            <a:ext cx="7219950" cy="406400"/>
          </a:xfrm>
          <a:prstGeom prst="parallelogram">
            <a:avLst>
              <a:gd name="adj" fmla="val 257108"/>
            </a:avLst>
          </a:prstGeom>
          <a:blipFill dpi="0" rotWithShape="0">
            <a:blip r:embed="rId1" cstate="print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7081" name="AutoShape 9"/>
          <p:cNvSpPr>
            <a:spLocks noChangeArrowheads="1"/>
          </p:cNvSpPr>
          <p:nvPr/>
        </p:nvSpPr>
        <p:spPr bwMode="auto">
          <a:xfrm>
            <a:off x="1703388" y="814388"/>
            <a:ext cx="500062" cy="674687"/>
          </a:xfrm>
          <a:prstGeom prst="can">
            <a:avLst>
              <a:gd name="adj" fmla="val 33730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21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82" name="AutoShape 10"/>
          <p:cNvSpPr>
            <a:spLocks noChangeArrowheads="1"/>
          </p:cNvSpPr>
          <p:nvPr/>
        </p:nvSpPr>
        <p:spPr bwMode="auto">
          <a:xfrm>
            <a:off x="2632075" y="746125"/>
            <a:ext cx="500063" cy="742950"/>
          </a:xfrm>
          <a:prstGeom prst="can">
            <a:avLst>
              <a:gd name="adj" fmla="val 37143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25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83" name="AutoShape 11"/>
          <p:cNvSpPr>
            <a:spLocks noChangeArrowheads="1"/>
          </p:cNvSpPr>
          <p:nvPr/>
        </p:nvSpPr>
        <p:spPr bwMode="auto">
          <a:xfrm>
            <a:off x="3560763" y="476250"/>
            <a:ext cx="500062" cy="1012825"/>
          </a:xfrm>
          <a:prstGeom prst="can">
            <a:avLst>
              <a:gd name="adj" fmla="val 50635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84" name="AutoShape 12"/>
          <p:cNvSpPr>
            <a:spLocks noChangeArrowheads="1"/>
          </p:cNvSpPr>
          <p:nvPr/>
        </p:nvSpPr>
        <p:spPr bwMode="auto">
          <a:xfrm>
            <a:off x="4491038" y="746125"/>
            <a:ext cx="500062" cy="742950"/>
          </a:xfrm>
          <a:prstGeom prst="can">
            <a:avLst>
              <a:gd name="adj" fmla="val 37143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25*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85" name="AutoShape 13"/>
          <p:cNvSpPr>
            <a:spLocks noChangeArrowheads="1"/>
          </p:cNvSpPr>
          <p:nvPr/>
        </p:nvSpPr>
        <p:spPr bwMode="auto">
          <a:xfrm>
            <a:off x="5419725" y="881063"/>
            <a:ext cx="500063" cy="608012"/>
          </a:xfrm>
          <a:prstGeom prst="can">
            <a:avLst>
              <a:gd name="adj" fmla="val 30397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endParaRPr kumimoji="1" lang="en-US" altLang="zh-CN" sz="2400" b="0" u="none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86" name="AutoShape 14"/>
          <p:cNvSpPr>
            <a:spLocks noChangeArrowheads="1"/>
          </p:cNvSpPr>
          <p:nvPr/>
        </p:nvSpPr>
        <p:spPr bwMode="auto">
          <a:xfrm>
            <a:off x="6348413" y="1150938"/>
            <a:ext cx="500062" cy="338137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08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87" name="Text Box 15"/>
          <p:cNvSpPr txBox="1">
            <a:spLocks noChangeArrowheads="1"/>
          </p:cNvSpPr>
          <p:nvPr/>
        </p:nvSpPr>
        <p:spPr bwMode="auto">
          <a:xfrm>
            <a:off x="1774825" y="1557338"/>
            <a:ext cx="49847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0          1           2          3          4          5</a:t>
            </a:r>
            <a:endParaRPr kumimoji="1" lang="en-US" altLang="zh-CN" sz="24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88" name="AutoShape 16"/>
          <p:cNvSpPr>
            <a:spLocks noChangeArrowheads="1"/>
          </p:cNvSpPr>
          <p:nvPr/>
        </p:nvSpPr>
        <p:spPr bwMode="auto">
          <a:xfrm>
            <a:off x="1703388" y="2300288"/>
            <a:ext cx="500062" cy="674687"/>
          </a:xfrm>
          <a:prstGeom prst="can">
            <a:avLst>
              <a:gd name="adj" fmla="val 33730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21</a:t>
            </a:r>
            <a:endParaRPr kumimoji="1" lang="en-US" altLang="zh-CN" sz="2400" b="0" u="none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89" name="AutoShape 17"/>
          <p:cNvSpPr>
            <a:spLocks noChangeArrowheads="1"/>
          </p:cNvSpPr>
          <p:nvPr/>
        </p:nvSpPr>
        <p:spPr bwMode="auto">
          <a:xfrm>
            <a:off x="4491038" y="2232025"/>
            <a:ext cx="500062" cy="742950"/>
          </a:xfrm>
          <a:prstGeom prst="can">
            <a:avLst>
              <a:gd name="adj" fmla="val 37143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25*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90" name="Text Box 18"/>
          <p:cNvSpPr txBox="1">
            <a:spLocks noChangeArrowheads="1"/>
          </p:cNvSpPr>
          <p:nvPr/>
        </p:nvSpPr>
        <p:spPr bwMode="auto">
          <a:xfrm>
            <a:off x="539750" y="2259013"/>
            <a:ext cx="6832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i="1" u="none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endParaRPr kumimoji="1" lang="en-US" altLang="zh-CN" sz="2400" b="0" u="none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91" name="AutoShape 19"/>
          <p:cNvSpPr>
            <a:spLocks noChangeArrowheads="1"/>
          </p:cNvSpPr>
          <p:nvPr/>
        </p:nvSpPr>
        <p:spPr bwMode="auto">
          <a:xfrm>
            <a:off x="3560763" y="4527550"/>
            <a:ext cx="500062" cy="1012825"/>
          </a:xfrm>
          <a:prstGeom prst="can">
            <a:avLst>
              <a:gd name="adj" fmla="val 50635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92" name="AutoShape 20"/>
          <p:cNvSpPr>
            <a:spLocks noChangeArrowheads="1"/>
          </p:cNvSpPr>
          <p:nvPr/>
        </p:nvSpPr>
        <p:spPr bwMode="auto">
          <a:xfrm>
            <a:off x="2632075" y="3514725"/>
            <a:ext cx="500063" cy="742950"/>
          </a:xfrm>
          <a:prstGeom prst="can">
            <a:avLst>
              <a:gd name="adj" fmla="val 37143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25</a:t>
            </a:r>
            <a:endParaRPr kumimoji="1" lang="en-US" altLang="zh-CN" sz="240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93" name="AutoShape 21"/>
          <p:cNvSpPr>
            <a:spLocks noChangeArrowheads="1"/>
          </p:cNvSpPr>
          <p:nvPr/>
        </p:nvSpPr>
        <p:spPr bwMode="auto">
          <a:xfrm>
            <a:off x="5419725" y="3649663"/>
            <a:ext cx="500063" cy="608012"/>
          </a:xfrm>
          <a:prstGeom prst="can">
            <a:avLst>
              <a:gd name="adj" fmla="val 30397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94" name="AutoShape 22"/>
          <p:cNvSpPr>
            <a:spLocks noChangeArrowheads="1"/>
          </p:cNvSpPr>
          <p:nvPr/>
        </p:nvSpPr>
        <p:spPr bwMode="auto">
          <a:xfrm>
            <a:off x="2632075" y="2232025"/>
            <a:ext cx="500063" cy="742950"/>
          </a:xfrm>
          <a:prstGeom prst="can">
            <a:avLst>
              <a:gd name="adj" fmla="val 37143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25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95" name="AutoShape 23"/>
          <p:cNvSpPr>
            <a:spLocks noChangeArrowheads="1"/>
          </p:cNvSpPr>
          <p:nvPr/>
        </p:nvSpPr>
        <p:spPr bwMode="auto">
          <a:xfrm>
            <a:off x="5419725" y="2366963"/>
            <a:ext cx="500063" cy="608012"/>
          </a:xfrm>
          <a:prstGeom prst="can">
            <a:avLst>
              <a:gd name="adj" fmla="val 30397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96" name="AutoShape 24"/>
          <p:cNvSpPr>
            <a:spLocks noChangeArrowheads="1"/>
          </p:cNvSpPr>
          <p:nvPr/>
        </p:nvSpPr>
        <p:spPr bwMode="auto">
          <a:xfrm>
            <a:off x="1703388" y="3921125"/>
            <a:ext cx="500062" cy="33655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08</a:t>
            </a:r>
            <a:endParaRPr kumimoji="1" lang="en-US" altLang="zh-CN" sz="2400" b="0" u="none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97" name="AutoShape 25"/>
          <p:cNvSpPr>
            <a:spLocks noChangeArrowheads="1"/>
          </p:cNvSpPr>
          <p:nvPr/>
        </p:nvSpPr>
        <p:spPr bwMode="auto">
          <a:xfrm>
            <a:off x="3560763" y="1962150"/>
            <a:ext cx="500062" cy="1012825"/>
          </a:xfrm>
          <a:prstGeom prst="can">
            <a:avLst>
              <a:gd name="adj" fmla="val 50635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98" name="AutoShape 26"/>
          <p:cNvSpPr>
            <a:spLocks noChangeArrowheads="1"/>
          </p:cNvSpPr>
          <p:nvPr/>
        </p:nvSpPr>
        <p:spPr bwMode="auto">
          <a:xfrm>
            <a:off x="6348413" y="2636838"/>
            <a:ext cx="500062" cy="338137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08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99" name="AutoShape 27"/>
          <p:cNvSpPr>
            <a:spLocks noChangeArrowheads="1"/>
          </p:cNvSpPr>
          <p:nvPr/>
        </p:nvSpPr>
        <p:spPr bwMode="auto">
          <a:xfrm>
            <a:off x="4491038" y="3514725"/>
            <a:ext cx="500062" cy="742950"/>
          </a:xfrm>
          <a:prstGeom prst="can">
            <a:avLst>
              <a:gd name="adj" fmla="val 37143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25*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100" name="AutoShape 28"/>
          <p:cNvSpPr>
            <a:spLocks noChangeArrowheads="1"/>
          </p:cNvSpPr>
          <p:nvPr/>
        </p:nvSpPr>
        <p:spPr bwMode="auto">
          <a:xfrm>
            <a:off x="3560763" y="3244850"/>
            <a:ext cx="500062" cy="1012825"/>
          </a:xfrm>
          <a:prstGeom prst="can">
            <a:avLst>
              <a:gd name="adj" fmla="val 50635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101" name="AutoShape 29"/>
          <p:cNvSpPr>
            <a:spLocks noChangeArrowheads="1"/>
          </p:cNvSpPr>
          <p:nvPr/>
        </p:nvSpPr>
        <p:spPr bwMode="auto">
          <a:xfrm>
            <a:off x="6348413" y="3582988"/>
            <a:ext cx="500062" cy="674687"/>
          </a:xfrm>
          <a:prstGeom prst="can">
            <a:avLst>
              <a:gd name="adj" fmla="val 33730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21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102" name="Text Box 30"/>
          <p:cNvSpPr txBox="1">
            <a:spLocks noChangeArrowheads="1"/>
          </p:cNvSpPr>
          <p:nvPr/>
        </p:nvSpPr>
        <p:spPr bwMode="auto">
          <a:xfrm>
            <a:off x="558800" y="3514725"/>
            <a:ext cx="6832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i="1" u="none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endParaRPr kumimoji="1" lang="en-US" altLang="zh-CN" sz="2400" b="0" u="none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103" name="Text Box 31"/>
          <p:cNvSpPr txBox="1">
            <a:spLocks noChangeArrowheads="1"/>
          </p:cNvSpPr>
          <p:nvPr/>
        </p:nvSpPr>
        <p:spPr bwMode="auto">
          <a:xfrm>
            <a:off x="558800" y="4799013"/>
            <a:ext cx="6832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i="1" u="none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  <a:endParaRPr kumimoji="1" lang="en-US" altLang="zh-CN" sz="2400" b="0" u="none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104" name="AutoShape 32"/>
          <p:cNvSpPr>
            <a:spLocks noChangeArrowheads="1"/>
          </p:cNvSpPr>
          <p:nvPr/>
        </p:nvSpPr>
        <p:spPr bwMode="auto">
          <a:xfrm>
            <a:off x="1703388" y="5203825"/>
            <a:ext cx="500062" cy="33655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08</a:t>
            </a:r>
            <a:endParaRPr kumimoji="1" lang="en-US" altLang="zh-CN" sz="2400" b="0" u="none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105" name="AutoShape 33"/>
          <p:cNvSpPr>
            <a:spLocks noChangeArrowheads="1"/>
          </p:cNvSpPr>
          <p:nvPr/>
        </p:nvSpPr>
        <p:spPr bwMode="auto">
          <a:xfrm>
            <a:off x="2632075" y="4933950"/>
            <a:ext cx="500063" cy="606425"/>
          </a:xfrm>
          <a:prstGeom prst="can">
            <a:avLst>
              <a:gd name="adj" fmla="val 30317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endParaRPr kumimoji="1" lang="en-US" altLang="zh-CN" sz="2400" b="0" u="none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106" name="AutoShape 34"/>
          <p:cNvSpPr>
            <a:spLocks noChangeArrowheads="1"/>
          </p:cNvSpPr>
          <p:nvPr/>
        </p:nvSpPr>
        <p:spPr bwMode="auto">
          <a:xfrm>
            <a:off x="4491038" y="4730750"/>
            <a:ext cx="500062" cy="742950"/>
          </a:xfrm>
          <a:prstGeom prst="can">
            <a:avLst>
              <a:gd name="adj" fmla="val 37143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25*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107" name="AutoShape 35"/>
          <p:cNvSpPr>
            <a:spLocks noChangeArrowheads="1"/>
          </p:cNvSpPr>
          <p:nvPr/>
        </p:nvSpPr>
        <p:spPr bwMode="auto">
          <a:xfrm>
            <a:off x="5419725" y="4730750"/>
            <a:ext cx="500063" cy="742950"/>
          </a:xfrm>
          <a:prstGeom prst="can">
            <a:avLst>
              <a:gd name="adj" fmla="val 37143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25</a:t>
            </a:r>
            <a:endParaRPr kumimoji="1" lang="en-US" altLang="zh-CN" sz="240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108" name="AutoShape 36"/>
          <p:cNvSpPr>
            <a:spLocks noChangeArrowheads="1"/>
          </p:cNvSpPr>
          <p:nvPr/>
        </p:nvSpPr>
        <p:spPr bwMode="auto">
          <a:xfrm>
            <a:off x="6348413" y="4799013"/>
            <a:ext cx="500062" cy="674687"/>
          </a:xfrm>
          <a:prstGeom prst="can">
            <a:avLst>
              <a:gd name="adj" fmla="val 33730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21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109" name="Text Box 37"/>
          <p:cNvSpPr txBox="1">
            <a:spLocks noChangeArrowheads="1"/>
          </p:cNvSpPr>
          <p:nvPr/>
        </p:nvSpPr>
        <p:spPr bwMode="auto">
          <a:xfrm>
            <a:off x="544513" y="785813"/>
            <a:ext cx="10382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u="none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初始</a:t>
            </a:r>
            <a:endParaRPr kumimoji="1" lang="zh-CN" altLang="en-US" sz="2400" b="0" u="none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110" name="Text Box 38"/>
          <p:cNvSpPr txBox="1">
            <a:spLocks noChangeArrowheads="1"/>
          </p:cNvSpPr>
          <p:nvPr/>
        </p:nvSpPr>
        <p:spPr bwMode="auto">
          <a:xfrm>
            <a:off x="6919913" y="1941513"/>
            <a:ext cx="1787525" cy="860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最小者</a:t>
            </a:r>
            <a:r>
              <a:rPr kumimoji="1" lang="zh-CN" altLang="en-US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08</a:t>
            </a:r>
            <a:endParaRPr kumimoji="1" lang="en-US" altLang="zh-CN" sz="28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交换</a:t>
            </a:r>
            <a:r>
              <a:rPr kumimoji="1" lang="en-US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21, 08</a:t>
            </a:r>
            <a:endParaRPr kumimoji="1" lang="en-US" altLang="zh-CN" sz="2400" b="0" u="none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111" name="Text Box 39"/>
          <p:cNvSpPr txBox="1">
            <a:spLocks noChangeArrowheads="1"/>
          </p:cNvSpPr>
          <p:nvPr/>
        </p:nvSpPr>
        <p:spPr bwMode="auto">
          <a:xfrm>
            <a:off x="6894513" y="3225800"/>
            <a:ext cx="1812925" cy="860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最小者</a:t>
            </a:r>
            <a:r>
              <a:rPr kumimoji="1" lang="zh-CN" altLang="en-US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16</a:t>
            </a:r>
            <a:endParaRPr kumimoji="1" lang="en-US" altLang="zh-CN" sz="28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交换</a:t>
            </a:r>
            <a:r>
              <a:rPr kumimoji="1" lang="en-US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25, 16</a:t>
            </a:r>
            <a:endParaRPr kumimoji="1" lang="en-US" altLang="zh-CN" sz="2400" b="0" u="none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112" name="Text Box 40"/>
          <p:cNvSpPr txBox="1">
            <a:spLocks noChangeArrowheads="1"/>
          </p:cNvSpPr>
          <p:nvPr/>
        </p:nvSpPr>
        <p:spPr bwMode="auto">
          <a:xfrm>
            <a:off x="6919913" y="4508500"/>
            <a:ext cx="1787525" cy="860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最小者</a:t>
            </a:r>
            <a:r>
              <a:rPr kumimoji="1" lang="zh-CN" altLang="en-US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21</a:t>
            </a:r>
            <a:endParaRPr kumimoji="1" lang="en-US" altLang="zh-CN" sz="28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交换</a:t>
            </a:r>
            <a:r>
              <a:rPr kumimoji="1" lang="en-US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49, 21</a:t>
            </a:r>
            <a:endParaRPr kumimoji="1" lang="en-US" altLang="zh-CN" sz="2400" b="0" u="none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114" name="Text Box 42"/>
          <p:cNvSpPr txBox="1">
            <a:spLocks noChangeArrowheads="1"/>
          </p:cNvSpPr>
          <p:nvPr/>
        </p:nvSpPr>
        <p:spPr bwMode="auto">
          <a:xfrm>
            <a:off x="2555875" y="5734050"/>
            <a:ext cx="4392613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各趟排序后的结果</a:t>
            </a:r>
            <a:endParaRPr kumimoji="1" lang="zh-CN" altLang="en-US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7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7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7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7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7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7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7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7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7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7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7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7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7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7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7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7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7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7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7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7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7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7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7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7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7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7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8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8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7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7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7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87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87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87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87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87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8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8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8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8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8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6" grpId="0" animBg="1"/>
      <p:bldP spid="387077" grpId="0" animBg="1"/>
      <p:bldP spid="387078" grpId="0" animBg="1"/>
      <p:bldP spid="387088" grpId="0" animBg="1"/>
      <p:bldP spid="387089" grpId="0" animBg="1"/>
      <p:bldP spid="387090" grpId="0"/>
      <p:bldP spid="387091" grpId="0" animBg="1"/>
      <p:bldP spid="387092" grpId="0" animBg="1"/>
      <p:bldP spid="387093" grpId="0" animBg="1"/>
      <p:bldP spid="387094" grpId="0" animBg="1"/>
      <p:bldP spid="387095" grpId="0" animBg="1"/>
      <p:bldP spid="387096" grpId="0" animBg="1"/>
      <p:bldP spid="387097" grpId="0" animBg="1"/>
      <p:bldP spid="387098" grpId="0" animBg="1"/>
      <p:bldP spid="387099" grpId="0" animBg="1"/>
      <p:bldP spid="387100" grpId="0" animBg="1"/>
      <p:bldP spid="387101" grpId="0" animBg="1"/>
      <p:bldP spid="387102" grpId="0"/>
      <p:bldP spid="387103" grpId="0"/>
      <p:bldP spid="387104" grpId="0" animBg="1"/>
      <p:bldP spid="387105" grpId="0" animBg="1"/>
      <p:bldP spid="387106" grpId="0" animBg="1"/>
      <p:bldP spid="387107" grpId="0" animBg="1"/>
      <p:bldP spid="387108" grpId="0" animBg="1"/>
      <p:bldP spid="387110" grpId="0"/>
      <p:bldP spid="387111" grpId="0"/>
      <p:bldP spid="3871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58" name="AutoShape 62" descr="白色大理石"/>
          <p:cNvSpPr>
            <a:spLocks noChangeArrowheads="1"/>
          </p:cNvSpPr>
          <p:nvPr/>
        </p:nvSpPr>
        <p:spPr bwMode="auto">
          <a:xfrm>
            <a:off x="609600" y="4818063"/>
            <a:ext cx="7696200" cy="457200"/>
          </a:xfrm>
          <a:prstGeom prst="parallelogram">
            <a:avLst>
              <a:gd name="adj" fmla="val 243616"/>
            </a:avLst>
          </a:prstGeom>
          <a:blipFill dpi="0" rotWithShape="0">
            <a:blip r:embed="rId1" cstate="print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159" name="AutoShape 63" descr="白色大理石"/>
          <p:cNvSpPr>
            <a:spLocks noChangeArrowheads="1"/>
          </p:cNvSpPr>
          <p:nvPr/>
        </p:nvSpPr>
        <p:spPr bwMode="auto">
          <a:xfrm>
            <a:off x="609600" y="3370263"/>
            <a:ext cx="7696200" cy="457200"/>
          </a:xfrm>
          <a:prstGeom prst="parallelogram">
            <a:avLst>
              <a:gd name="adj" fmla="val 243616"/>
            </a:avLst>
          </a:prstGeom>
          <a:blipFill dpi="0" rotWithShape="0">
            <a:blip r:embed="rId1" cstate="print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160" name="AutoShape 64" descr="白色大理石"/>
          <p:cNvSpPr>
            <a:spLocks noChangeArrowheads="1"/>
          </p:cNvSpPr>
          <p:nvPr/>
        </p:nvSpPr>
        <p:spPr bwMode="auto">
          <a:xfrm>
            <a:off x="609600" y="1693863"/>
            <a:ext cx="7696200" cy="457200"/>
          </a:xfrm>
          <a:prstGeom prst="parallelogram">
            <a:avLst>
              <a:gd name="adj" fmla="val 243616"/>
            </a:avLst>
          </a:prstGeom>
          <a:blipFill dpi="0" rotWithShape="0">
            <a:blip r:embed="rId1" cstate="print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162" name="AutoShape 66"/>
          <p:cNvSpPr>
            <a:spLocks noChangeArrowheads="1"/>
          </p:cNvSpPr>
          <p:nvPr/>
        </p:nvSpPr>
        <p:spPr bwMode="auto">
          <a:xfrm>
            <a:off x="6629400" y="931863"/>
            <a:ext cx="533400" cy="1143000"/>
          </a:xfrm>
          <a:prstGeom prst="can">
            <a:avLst>
              <a:gd name="adj" fmla="val 53571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8163" name="AutoShape 67"/>
          <p:cNvSpPr>
            <a:spLocks noChangeArrowheads="1"/>
          </p:cNvSpPr>
          <p:nvPr/>
        </p:nvSpPr>
        <p:spPr bwMode="auto">
          <a:xfrm>
            <a:off x="4648200" y="1236663"/>
            <a:ext cx="533400" cy="838200"/>
          </a:xfrm>
          <a:prstGeom prst="can">
            <a:avLst>
              <a:gd name="adj" fmla="val 39286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25*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8164" name="Text Box 68"/>
          <p:cNvSpPr txBox="1">
            <a:spLocks noChangeArrowheads="1"/>
          </p:cNvSpPr>
          <p:nvPr/>
        </p:nvSpPr>
        <p:spPr bwMode="auto">
          <a:xfrm>
            <a:off x="1752600" y="2151063"/>
            <a:ext cx="5289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0           1           2           3           4           5</a:t>
            </a:r>
            <a:endParaRPr kumimoji="1" lang="en-US" altLang="zh-CN" sz="24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8165" name="AutoShape 69"/>
          <p:cNvSpPr>
            <a:spLocks noChangeArrowheads="1"/>
          </p:cNvSpPr>
          <p:nvPr/>
        </p:nvSpPr>
        <p:spPr bwMode="auto">
          <a:xfrm>
            <a:off x="4648200" y="2913063"/>
            <a:ext cx="533400" cy="838200"/>
          </a:xfrm>
          <a:prstGeom prst="can">
            <a:avLst>
              <a:gd name="adj" fmla="val 39286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25*</a:t>
            </a:r>
            <a:endParaRPr kumimoji="1" lang="en-US" altLang="zh-CN" sz="2400" b="0" u="none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8166" name="Text Box 70"/>
          <p:cNvSpPr txBox="1">
            <a:spLocks noChangeArrowheads="1"/>
          </p:cNvSpPr>
          <p:nvPr/>
        </p:nvSpPr>
        <p:spPr bwMode="auto">
          <a:xfrm>
            <a:off x="436563" y="2943225"/>
            <a:ext cx="6832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i="1" u="none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=4</a:t>
            </a:r>
            <a:endParaRPr kumimoji="1" lang="en-US" altLang="zh-CN" sz="2400" b="0" u="none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8167" name="AutoShape 71"/>
          <p:cNvSpPr>
            <a:spLocks noChangeArrowheads="1"/>
          </p:cNvSpPr>
          <p:nvPr/>
        </p:nvSpPr>
        <p:spPr bwMode="auto">
          <a:xfrm>
            <a:off x="5638800" y="4360863"/>
            <a:ext cx="533400" cy="838200"/>
          </a:xfrm>
          <a:prstGeom prst="can">
            <a:avLst>
              <a:gd name="adj" fmla="val 39286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25</a:t>
            </a:r>
            <a:endParaRPr kumimoji="1" lang="en-US" altLang="zh-CN" sz="2400" u="none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8168" name="AutoShape 72"/>
          <p:cNvSpPr>
            <a:spLocks noChangeArrowheads="1"/>
          </p:cNvSpPr>
          <p:nvPr/>
        </p:nvSpPr>
        <p:spPr bwMode="auto">
          <a:xfrm>
            <a:off x="2667000" y="4513263"/>
            <a:ext cx="533400" cy="685800"/>
          </a:xfrm>
          <a:prstGeom prst="can">
            <a:avLst>
              <a:gd name="adj" fmla="val 32143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endParaRPr kumimoji="1" lang="en-US" altLang="zh-CN" sz="2400" b="0" u="none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8169" name="AutoShape 73"/>
          <p:cNvSpPr>
            <a:spLocks noChangeArrowheads="1"/>
          </p:cNvSpPr>
          <p:nvPr/>
        </p:nvSpPr>
        <p:spPr bwMode="auto">
          <a:xfrm>
            <a:off x="1676400" y="4818063"/>
            <a:ext cx="533400" cy="3810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08</a:t>
            </a:r>
            <a:endParaRPr kumimoji="1" lang="en-US" altLang="zh-CN" sz="2400" b="0" u="none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8170" name="AutoShape 74"/>
          <p:cNvSpPr>
            <a:spLocks noChangeArrowheads="1"/>
          </p:cNvSpPr>
          <p:nvPr/>
        </p:nvSpPr>
        <p:spPr bwMode="auto">
          <a:xfrm>
            <a:off x="6629400" y="2608263"/>
            <a:ext cx="533400" cy="1143000"/>
          </a:xfrm>
          <a:prstGeom prst="can">
            <a:avLst>
              <a:gd name="adj" fmla="val 53571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8171" name="AutoShape 75"/>
          <p:cNvSpPr>
            <a:spLocks noChangeArrowheads="1"/>
          </p:cNvSpPr>
          <p:nvPr/>
        </p:nvSpPr>
        <p:spPr bwMode="auto">
          <a:xfrm>
            <a:off x="4648200" y="4360863"/>
            <a:ext cx="533400" cy="838200"/>
          </a:xfrm>
          <a:prstGeom prst="can">
            <a:avLst>
              <a:gd name="adj" fmla="val 39286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25*</a:t>
            </a:r>
            <a:endParaRPr kumimoji="1" lang="en-US" altLang="zh-CN" sz="2400" b="0" u="none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8172" name="AutoShape 76"/>
          <p:cNvSpPr>
            <a:spLocks noChangeArrowheads="1"/>
          </p:cNvSpPr>
          <p:nvPr/>
        </p:nvSpPr>
        <p:spPr bwMode="auto">
          <a:xfrm>
            <a:off x="6629400" y="4056063"/>
            <a:ext cx="533400" cy="1143000"/>
          </a:xfrm>
          <a:prstGeom prst="can">
            <a:avLst>
              <a:gd name="adj" fmla="val 53571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8173" name="AutoShape 77"/>
          <p:cNvSpPr>
            <a:spLocks noChangeArrowheads="1"/>
          </p:cNvSpPr>
          <p:nvPr/>
        </p:nvSpPr>
        <p:spPr bwMode="auto">
          <a:xfrm>
            <a:off x="3657600" y="4437063"/>
            <a:ext cx="533400" cy="762000"/>
          </a:xfrm>
          <a:prstGeom prst="can">
            <a:avLst>
              <a:gd name="adj" fmla="val 35714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21</a:t>
            </a:r>
            <a:endParaRPr kumimoji="1" lang="en-US" altLang="zh-CN" sz="2400" b="0" u="none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8174" name="Text Box 78"/>
          <p:cNvSpPr txBox="1">
            <a:spLocks noChangeArrowheads="1"/>
          </p:cNvSpPr>
          <p:nvPr/>
        </p:nvSpPr>
        <p:spPr bwMode="auto">
          <a:xfrm>
            <a:off x="457200" y="4386263"/>
            <a:ext cx="8985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u="none">
                <a:solidFill>
                  <a:schemeClr val="hlink"/>
                </a:solidFill>
                <a:effectLst/>
                <a:latin typeface="Times New Roman" panose="02020603050405020304" pitchFamily="18" charset="0"/>
              </a:rPr>
              <a:t>结果</a:t>
            </a:r>
            <a:endParaRPr kumimoji="1" lang="zh-CN" altLang="en-US" sz="2400" b="0" u="none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8175" name="Text Box 79"/>
          <p:cNvSpPr txBox="1">
            <a:spLocks noChangeArrowheads="1"/>
          </p:cNvSpPr>
          <p:nvPr/>
        </p:nvSpPr>
        <p:spPr bwMode="auto">
          <a:xfrm>
            <a:off x="457200" y="1266825"/>
            <a:ext cx="6832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i="1" u="none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=3</a:t>
            </a:r>
            <a:endParaRPr kumimoji="1" lang="en-US" altLang="zh-CN" sz="2400" b="0" u="none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8176" name="AutoShape 80"/>
          <p:cNvSpPr>
            <a:spLocks noChangeArrowheads="1"/>
          </p:cNvSpPr>
          <p:nvPr/>
        </p:nvSpPr>
        <p:spPr bwMode="auto">
          <a:xfrm>
            <a:off x="1676400" y="1693863"/>
            <a:ext cx="533400" cy="3810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08</a:t>
            </a:r>
            <a:endParaRPr kumimoji="1" lang="en-US" altLang="zh-CN" sz="2400" b="0" u="none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8177" name="AutoShape 81"/>
          <p:cNvSpPr>
            <a:spLocks noChangeArrowheads="1"/>
          </p:cNvSpPr>
          <p:nvPr/>
        </p:nvSpPr>
        <p:spPr bwMode="auto">
          <a:xfrm>
            <a:off x="2667000" y="1389063"/>
            <a:ext cx="533400" cy="685800"/>
          </a:xfrm>
          <a:prstGeom prst="can">
            <a:avLst>
              <a:gd name="adj" fmla="val 32143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endParaRPr kumimoji="1" lang="en-US" altLang="zh-CN" sz="2400" b="0" u="none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8178" name="AutoShape 82"/>
          <p:cNvSpPr>
            <a:spLocks noChangeArrowheads="1"/>
          </p:cNvSpPr>
          <p:nvPr/>
        </p:nvSpPr>
        <p:spPr bwMode="auto">
          <a:xfrm>
            <a:off x="5638800" y="1236663"/>
            <a:ext cx="533400" cy="838200"/>
          </a:xfrm>
          <a:prstGeom prst="can">
            <a:avLst>
              <a:gd name="adj" fmla="val 39286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25</a:t>
            </a:r>
            <a:endParaRPr kumimoji="1" lang="en-US" altLang="zh-CN" sz="240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8179" name="AutoShape 83"/>
          <p:cNvSpPr>
            <a:spLocks noChangeArrowheads="1"/>
          </p:cNvSpPr>
          <p:nvPr/>
        </p:nvSpPr>
        <p:spPr bwMode="auto">
          <a:xfrm>
            <a:off x="3657600" y="1312863"/>
            <a:ext cx="533400" cy="762000"/>
          </a:xfrm>
          <a:prstGeom prst="can">
            <a:avLst>
              <a:gd name="adj" fmla="val 35714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21</a:t>
            </a:r>
            <a:endParaRPr kumimoji="1" lang="en-US" altLang="zh-CN" sz="2400" b="0" u="none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8180" name="Text Box 84"/>
          <p:cNvSpPr txBox="1">
            <a:spLocks noChangeArrowheads="1"/>
          </p:cNvSpPr>
          <p:nvPr/>
        </p:nvSpPr>
        <p:spPr bwMode="auto">
          <a:xfrm>
            <a:off x="7239000" y="890588"/>
            <a:ext cx="1905000" cy="860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最小者</a:t>
            </a:r>
            <a:r>
              <a:rPr kumimoji="1" lang="zh-CN" altLang="en-US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25*</a:t>
            </a:r>
            <a:endParaRPr kumimoji="1" lang="en-US" altLang="zh-CN" sz="28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无交换</a:t>
            </a:r>
            <a:endParaRPr kumimoji="1" lang="zh-CN" altLang="en-US" sz="2400" b="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8181" name="Text Box 85"/>
          <p:cNvSpPr txBox="1">
            <a:spLocks noChangeArrowheads="1"/>
          </p:cNvSpPr>
          <p:nvPr/>
        </p:nvSpPr>
        <p:spPr bwMode="auto">
          <a:xfrm>
            <a:off x="7210425" y="2586038"/>
            <a:ext cx="1933575" cy="860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最小者</a:t>
            </a:r>
            <a:r>
              <a:rPr kumimoji="1"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25</a:t>
            </a:r>
            <a:endParaRPr kumimoji="1" lang="en-US" altLang="zh-CN" sz="28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无交换</a:t>
            </a:r>
            <a:endParaRPr kumimoji="1" lang="zh-CN" altLang="en-US" sz="2400" b="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8182" name="AutoShape 86"/>
          <p:cNvSpPr>
            <a:spLocks noChangeArrowheads="1"/>
          </p:cNvSpPr>
          <p:nvPr/>
        </p:nvSpPr>
        <p:spPr bwMode="auto">
          <a:xfrm>
            <a:off x="5638800" y="2913063"/>
            <a:ext cx="533400" cy="838200"/>
          </a:xfrm>
          <a:prstGeom prst="can">
            <a:avLst>
              <a:gd name="adj" fmla="val 39286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25</a:t>
            </a:r>
            <a:endParaRPr kumimoji="1" lang="en-US" altLang="zh-CN" sz="240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8183" name="AutoShape 87"/>
          <p:cNvSpPr>
            <a:spLocks noChangeArrowheads="1"/>
          </p:cNvSpPr>
          <p:nvPr/>
        </p:nvSpPr>
        <p:spPr bwMode="auto">
          <a:xfrm>
            <a:off x="3657600" y="2989263"/>
            <a:ext cx="533400" cy="762000"/>
          </a:xfrm>
          <a:prstGeom prst="can">
            <a:avLst>
              <a:gd name="adj" fmla="val 35714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21</a:t>
            </a:r>
            <a:endParaRPr kumimoji="1" lang="en-US" altLang="zh-CN" sz="2400" b="0" u="none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8184" name="AutoShape 88"/>
          <p:cNvSpPr>
            <a:spLocks noChangeArrowheads="1"/>
          </p:cNvSpPr>
          <p:nvPr/>
        </p:nvSpPr>
        <p:spPr bwMode="auto">
          <a:xfrm>
            <a:off x="2667000" y="3065463"/>
            <a:ext cx="533400" cy="685800"/>
          </a:xfrm>
          <a:prstGeom prst="can">
            <a:avLst>
              <a:gd name="adj" fmla="val 32143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endParaRPr kumimoji="1" lang="en-US" altLang="zh-CN" sz="2400" b="0" u="none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8185" name="AutoShape 89"/>
          <p:cNvSpPr>
            <a:spLocks noChangeArrowheads="1"/>
          </p:cNvSpPr>
          <p:nvPr/>
        </p:nvSpPr>
        <p:spPr bwMode="auto">
          <a:xfrm>
            <a:off x="1676400" y="3370263"/>
            <a:ext cx="533400" cy="3810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08</a:t>
            </a:r>
            <a:endParaRPr kumimoji="1" lang="en-US" altLang="zh-CN" sz="2400" b="0" u="none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8186" name="Text Box 90"/>
          <p:cNvSpPr txBox="1">
            <a:spLocks noChangeArrowheads="1"/>
          </p:cNvSpPr>
          <p:nvPr/>
        </p:nvSpPr>
        <p:spPr bwMode="auto">
          <a:xfrm>
            <a:off x="2700338" y="5516563"/>
            <a:ext cx="3690937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各趟排序后的结果</a:t>
            </a:r>
            <a:endParaRPr kumimoji="1" lang="zh-CN" altLang="en-US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8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8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8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8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8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8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8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8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8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8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8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8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8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8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8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8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8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8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8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8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8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8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8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8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8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8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8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8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8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8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8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8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8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8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88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88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8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8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38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38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38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38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38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38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38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388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58" grpId="0" animBg="1"/>
      <p:bldP spid="388159" grpId="0" animBg="1"/>
      <p:bldP spid="388160" grpId="0" animBg="1"/>
      <p:bldP spid="388162" grpId="0" animBg="1"/>
      <p:bldP spid="388163" grpId="0" animBg="1"/>
      <p:bldP spid="388164" grpId="0"/>
      <p:bldP spid="388165" grpId="0" animBg="1"/>
      <p:bldP spid="388166" grpId="0"/>
      <p:bldP spid="388167" grpId="0" animBg="1"/>
      <p:bldP spid="388168" grpId="0" animBg="1"/>
      <p:bldP spid="388169" grpId="0" animBg="1"/>
      <p:bldP spid="388170" grpId="0" animBg="1"/>
      <p:bldP spid="388171" grpId="0" animBg="1"/>
      <p:bldP spid="388172" grpId="0" animBg="1"/>
      <p:bldP spid="388173" grpId="0" animBg="1"/>
      <p:bldP spid="388174" grpId="0"/>
      <p:bldP spid="388175" grpId="0"/>
      <p:bldP spid="388176" grpId="0" animBg="1"/>
      <p:bldP spid="388177" grpId="0" animBg="1"/>
      <p:bldP spid="388178" grpId="0" animBg="1"/>
      <p:bldP spid="388179" grpId="0" animBg="1"/>
      <p:bldP spid="388180" grpId="0"/>
      <p:bldP spid="388181" grpId="0"/>
      <p:bldP spid="388182" grpId="0" animBg="1"/>
      <p:bldP spid="388183" grpId="0" animBg="1"/>
      <p:bldP spid="388184" grpId="0" animBg="1"/>
      <p:bldP spid="38818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2" name="Rectangle 4"/>
          <p:cNvSpPr>
            <a:spLocks noChangeArrowheads="1"/>
          </p:cNvSpPr>
          <p:nvPr/>
        </p:nvSpPr>
        <p:spPr bwMode="auto">
          <a:xfrm>
            <a:off x="684213" y="1196975"/>
            <a:ext cx="7775575" cy="4681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明确问题：</a:t>
            </a:r>
            <a:r>
              <a:rPr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递增排序</a:t>
            </a:r>
            <a:endParaRPr lang="zh-CN" altLang="en-US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解决方案：</a:t>
            </a:r>
            <a:r>
              <a:rPr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逐个选择最小数据</a:t>
            </a:r>
            <a:endParaRPr lang="zh-CN" altLang="en-US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算法框架：</a:t>
            </a:r>
            <a:br>
              <a:rPr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</a:br>
            <a:r>
              <a:rPr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800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for </a:t>
            </a:r>
            <a:r>
              <a:rPr lang="en-US" altLang="zh-CN" sz="2800" u="none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800" u="none" dirty="0" err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lang="en-US" altLang="zh-CN" sz="2800" u="none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800" b="0" u="none" dirty="0" err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2800" u="none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=</a:t>
            </a:r>
            <a:r>
              <a:rPr lang="en-US" altLang="zh-CN" sz="2800" b="0" u="none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en-US" altLang="zh-CN" sz="2800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lang="en-US" altLang="zh-CN" sz="2800" b="0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800" b="0" u="none" dirty="0" err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2800" u="none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&lt;</a:t>
            </a:r>
            <a:r>
              <a:rPr lang="en-US" altLang="zh-CN" sz="2800" b="0" u="none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n-1</a:t>
            </a:r>
            <a:r>
              <a:rPr lang="en-US" altLang="zh-CN" sz="2800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lang="en-US" altLang="zh-CN" sz="2800" b="0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800" b="0" u="none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2800" u="none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++)</a:t>
            </a:r>
            <a:endParaRPr lang="en-US" altLang="zh-CN" sz="2800" u="none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>
              <a:buClr>
                <a:srgbClr val="00CC00"/>
              </a:buClr>
              <a:buSzPct val="50000"/>
            </a:pPr>
            <a:r>
              <a:rPr lang="en-US" altLang="zh-CN" sz="2800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  {  </a:t>
            </a:r>
            <a:r>
              <a:rPr lang="en-US" altLang="zh-CN" sz="2800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lang="en-US" altLang="zh-CN" sz="2800" u="none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n-1</a:t>
            </a:r>
            <a:r>
              <a:rPr lang="zh-CN" altLang="en-US" sz="2800" b="0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趟从</a:t>
            </a:r>
            <a:r>
              <a:rPr lang="en-US" altLang="zh-CN" sz="2800" u="none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a[</a:t>
            </a:r>
            <a:r>
              <a:rPr lang="en-US" altLang="zh-CN" sz="2800" u="none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]</a:t>
            </a:r>
            <a:r>
              <a:rPr lang="zh-CN" altLang="en-US" sz="2800" b="0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检查到</a:t>
            </a:r>
            <a:r>
              <a:rPr lang="en-US" altLang="zh-CN" sz="2800" u="none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a[n-1]</a:t>
            </a:r>
            <a:br>
              <a:rPr lang="en-US" altLang="zh-CN" sz="2800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</a:br>
            <a:r>
              <a:rPr lang="en-US" altLang="zh-CN" sz="2800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</a:t>
            </a:r>
            <a:r>
              <a:rPr lang="zh-CN" altLang="en-US" sz="2800" b="0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若最小整数在</a:t>
            </a:r>
            <a:r>
              <a:rPr lang="en-US" altLang="zh-CN" sz="2800" b="0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[</a:t>
            </a:r>
            <a:r>
              <a:rPr lang="en-US" altLang="zh-CN" sz="2800" b="0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sz="2800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]</a:t>
            </a:r>
            <a:r>
              <a:rPr lang="zh-CN" altLang="en-US" sz="2800" b="0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，交换</a:t>
            </a:r>
            <a:r>
              <a:rPr lang="en-US" altLang="zh-CN" sz="2800" b="0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[</a:t>
            </a:r>
            <a:r>
              <a:rPr lang="en-US" altLang="zh-CN" sz="2800" b="0" u="none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]</a:t>
            </a:r>
            <a:r>
              <a:rPr lang="zh-CN" altLang="en-US" sz="2800" b="0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与</a:t>
            </a:r>
            <a:r>
              <a:rPr lang="en-US" altLang="zh-CN" sz="2800" b="0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[</a:t>
            </a:r>
            <a:r>
              <a:rPr lang="en-US" altLang="zh-CN" sz="2800" b="0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sz="2800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];</a:t>
            </a:r>
            <a:r>
              <a:rPr lang="zh-CN" altLang="en-US" sz="2800" b="0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　　</a:t>
            </a:r>
            <a:endParaRPr lang="zh-CN" altLang="en-US" sz="2800" b="0" u="none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>
              <a:buClr>
                <a:srgbClr val="00CC00"/>
              </a:buClr>
              <a:buSzPct val="50000"/>
            </a:pPr>
            <a:r>
              <a:rPr lang="zh-CN" altLang="en-US" sz="2800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lang="en-US" altLang="zh-CN" sz="2800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}</a:t>
            </a:r>
            <a:endParaRPr lang="en-US" altLang="zh-CN" sz="2800" u="none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细化程序：</a:t>
            </a:r>
            <a:r>
              <a:rPr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程序 </a:t>
            </a:r>
            <a:r>
              <a:rPr lang="en-US" altLang="zh-CN" u="none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SelectSort</a:t>
            </a:r>
            <a:r>
              <a:rPr lang="en-US" altLang="zh-CN" u="non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endParaRPr lang="en-US" altLang="zh-CN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6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86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86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86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6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6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395288" y="908050"/>
            <a:ext cx="8553450" cy="4811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8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void</a:t>
            </a:r>
            <a:r>
              <a:rPr kumimoji="1" lang="en-US" altLang="zh-CN" sz="2800" b="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err="1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selectSort</a:t>
            </a:r>
            <a:r>
              <a:rPr kumimoji="1" lang="en-US" altLang="zh-CN" sz="280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u="none" dirty="0" err="1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b="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 ], const </a:t>
            </a:r>
            <a:r>
              <a:rPr kumimoji="1" lang="en-US" altLang="zh-CN" sz="2800" u="none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b="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2800" u="none" dirty="0">
              <a:solidFill>
                <a:srgbClr val="000099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kumimoji="1" lang="en-US" altLang="zh-CN" sz="2800" b="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//</a:t>
            </a:r>
            <a:r>
              <a:rPr kumimoji="1" lang="zh-CN" altLang="en-US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对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kumimoji="1" lang="zh-CN" altLang="en-US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个整数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</a:rPr>
              <a:t>a[0]</a:t>
            </a:r>
            <a:r>
              <a:rPr kumimoji="1" lang="zh-CN" altLang="en-US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到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</a:rPr>
              <a:t>a[n-1]</a:t>
            </a:r>
            <a:r>
              <a:rPr kumimoji="1" lang="zh-CN" altLang="en-US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按递增顺序排序</a:t>
            </a:r>
            <a:endParaRPr kumimoji="1" lang="zh-CN" altLang="en-US" sz="2800" u="none" dirty="0">
              <a:solidFill>
                <a:srgbClr val="000099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en-US" altLang="zh-CN" sz="280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 </a:t>
            </a:r>
            <a:r>
              <a:rPr kumimoji="1" lang="en-US" altLang="zh-CN" sz="280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u="none" dirty="0" err="1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b="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err="1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80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sz="2800" b="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err="1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800" b="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CN" sz="2800" b="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sz="2800" b="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kumimoji="1" lang="en-US" altLang="zh-CN" sz="2800" u="none" dirty="0">
              <a:solidFill>
                <a:srgbClr val="000099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en-US" altLang="zh-CN" sz="280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2800" b="0" u="none" dirty="0">
              <a:solidFill>
                <a:srgbClr val="000099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kumimoji="1" lang="en-US" altLang="zh-CN" sz="2800" u="none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b="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0" u="none" dirty="0" err="1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800" u="none" dirty="0">
              <a:solidFill>
                <a:srgbClr val="000099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//</a:t>
            </a:r>
            <a:r>
              <a:rPr kumimoji="1" lang="zh-CN" altLang="en-US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从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</a:rPr>
              <a:t>a[</a:t>
            </a:r>
            <a:r>
              <a:rPr kumimoji="1" lang="en-US" altLang="zh-CN" sz="2800" u="none" dirty="0" err="1">
                <a:solidFill>
                  <a:schemeClr val="hlink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</a:rPr>
              <a:t>]</a:t>
            </a:r>
            <a:r>
              <a:rPr kumimoji="1" lang="zh-CN" altLang="en-US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查到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</a:rPr>
              <a:t>a[n-1]</a:t>
            </a:r>
            <a:r>
              <a:rPr kumimoji="1" lang="zh-CN" altLang="en-US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，找最小整数，在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</a:rPr>
              <a:t>a[k]</a:t>
            </a:r>
            <a:endParaRPr kumimoji="1" lang="en-US" altLang="zh-CN" sz="2800" u="none" dirty="0">
              <a:solidFill>
                <a:schemeClr val="hlink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kumimoji="1" lang="en-US" altLang="zh-CN" sz="280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 </a:t>
            </a:r>
            <a:r>
              <a:rPr kumimoji="1" lang="en-US" altLang="zh-CN" sz="280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u="none" dirty="0" err="1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b="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j</a:t>
            </a:r>
            <a:r>
              <a:rPr kumimoji="1" lang="en-US" altLang="zh-CN" sz="280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b="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en-US" altLang="zh-CN" sz="2800" b="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80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800" b="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sz="2800" b="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j</a:t>
            </a:r>
            <a:r>
              <a:rPr kumimoji="1" lang="en-US" altLang="zh-CN" sz="280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kumimoji="1" lang="en-US" altLang="zh-CN" sz="2800" u="none" dirty="0">
              <a:solidFill>
                <a:srgbClr val="000099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	    </a:t>
            </a:r>
            <a:r>
              <a:rPr kumimoji="1" lang="en-US" altLang="zh-CN" sz="280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if</a:t>
            </a:r>
            <a:r>
              <a:rPr kumimoji="1" lang="en-US" altLang="zh-CN" sz="2800" b="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b="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80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]&lt;</a:t>
            </a:r>
            <a:r>
              <a:rPr kumimoji="1" lang="en-US" altLang="zh-CN" sz="2800" b="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b="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])</a:t>
            </a:r>
            <a:r>
              <a:rPr kumimoji="1" lang="en-US" altLang="zh-CN" sz="2800" b="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k</a:t>
            </a:r>
            <a:r>
              <a:rPr kumimoji="1" lang="en-US" altLang="zh-CN" sz="280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80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	</a:t>
            </a:r>
            <a:endParaRPr kumimoji="1" lang="en-US" altLang="zh-CN" sz="2800" u="none" dirty="0">
              <a:solidFill>
                <a:srgbClr val="000099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kumimoji="1" lang="en-US" altLang="zh-CN" sz="2800" u="none" dirty="0" err="1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b="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temp</a:t>
            </a:r>
            <a:r>
              <a:rPr kumimoji="1" lang="en-US" altLang="zh-CN" sz="280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b="0" u="none" dirty="0" err="1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];</a:t>
            </a:r>
            <a:r>
              <a:rPr kumimoji="1" lang="en-US" altLang="zh-CN" sz="2800" b="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a</a:t>
            </a:r>
            <a:r>
              <a:rPr kumimoji="1" lang="en-US" altLang="zh-CN" sz="280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b="0" u="none" dirty="0" err="1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kumimoji="1" lang="en-US" altLang="zh-CN" sz="2800" b="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b="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];  </a:t>
            </a:r>
            <a:r>
              <a:rPr kumimoji="1" lang="en-US" altLang="zh-CN" sz="2800" b="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b="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kumimoji="1" lang="en-US" altLang="zh-CN" sz="2800" b="0" u="none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temp</a:t>
            </a:r>
            <a:r>
              <a:rPr kumimoji="1" lang="en-US" altLang="zh-CN" sz="280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800" u="none" dirty="0">
              <a:solidFill>
                <a:srgbClr val="000099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}</a:t>
            </a:r>
            <a:endParaRPr kumimoji="1" lang="en-US" altLang="zh-CN" sz="2800" u="none" dirty="0">
              <a:solidFill>
                <a:srgbClr val="000099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r>
              <a:rPr kumimoji="1" lang="en-US" altLang="zh-CN" sz="28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		</a:t>
            </a:r>
            <a:endParaRPr kumimoji="1" lang="en-US" altLang="zh-CN" sz="28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2516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6324600"/>
            <a:ext cx="357188" cy="357188"/>
          </a:xfrm>
          <a:prstGeom prst="actionButtonHome">
            <a:avLst/>
          </a:prstGeom>
          <a:solidFill>
            <a:schemeClr val="accent1"/>
          </a:solidFill>
          <a:ln w="9525">
            <a:solidFill>
              <a:srgbClr val="008080"/>
            </a:solidFill>
            <a:miter lim="800000"/>
          </a:ln>
          <a:effectLst/>
        </p:spPr>
        <p:txBody>
          <a:bodyPr wrap="none" lIns="113731" tIns="56866" rIns="113731" bIns="56866" anchor="ctr"/>
          <a:lstStyle/>
          <a:p>
            <a:endParaRPr lang="zh-CN" altLang="en-US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981075"/>
            <a:ext cx="5688012" cy="723900"/>
          </a:xfrm>
        </p:spPr>
        <p:txBody>
          <a:bodyPr/>
          <a:lstStyle/>
          <a:p>
            <a:r>
              <a:rPr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1.5 </a:t>
            </a:r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算法性能分析与度量</a:t>
            </a:r>
            <a:endParaRPr lang="zh-CN" altLang="en-US" sz="400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60575"/>
            <a:ext cx="8353425" cy="4114800"/>
          </a:xfrm>
        </p:spPr>
        <p:txBody>
          <a:bodyPr/>
          <a:lstStyle/>
          <a:p>
            <a:pPr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如何度量数据结构和算法的性能好坏？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hlinkClick r:id="rId1" action="ppaction://hlinksldjump"/>
              </a:rPr>
              <a:t>算法的性能标准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spcBef>
                <a:spcPct val="50000"/>
              </a:spcBef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hlinkClick r:id="rId2" action="ppaction://hlinksldjump"/>
              </a:rPr>
              <a:t>算法的后期测试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spcBef>
                <a:spcPct val="50000"/>
              </a:spcBef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hlinkClick r:id="rId3" action="ppaction://hlinksldjump"/>
              </a:rPr>
              <a:t>算法的事前估计</a:t>
            </a:r>
            <a:endParaRPr lang="zh-CN" altLang="en-US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9C96-D00C-4622-8550-25A65874146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Rectangle 4"/>
          <p:cNvSpPr>
            <a:spLocks noChangeArrowheads="1"/>
          </p:cNvSpPr>
          <p:nvPr/>
        </p:nvSpPr>
        <p:spPr bwMode="auto">
          <a:xfrm>
            <a:off x="755650" y="1628775"/>
            <a:ext cx="7848600" cy="3960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3731" tIns="56866" rIns="113731" bIns="56866"/>
          <a:lstStyle/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zh-CN" altLang="en-US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第一周：</a:t>
            </a:r>
            <a:r>
              <a:rPr lang="en-US" altLang="zh-CN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C++</a:t>
            </a:r>
            <a:r>
              <a:rPr lang="zh-CN" altLang="en-US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程序设计语言</a:t>
            </a:r>
            <a:endParaRPr lang="zh-CN" altLang="en-US" u="none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 algn="just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基础知识</a:t>
            </a:r>
            <a:endParaRPr lang="zh-CN" altLang="en-US" sz="2800" u="none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1143000" lvl="2" indent="-228600" algn="just"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语法、数据类型、指针、函数、传递参数和地址 </a:t>
            </a:r>
            <a:endParaRPr lang="zh-CN" altLang="en-US" sz="24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 algn="just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C++</a:t>
            </a:r>
            <a:r>
              <a:rPr lang="zh-CN" altLang="en-US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开发环境</a:t>
            </a:r>
            <a:endParaRPr lang="zh-CN" altLang="en-US" sz="2800" u="none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1143000" lvl="2" indent="-228600" algn="just">
              <a:buSzPct val="50000"/>
              <a:buFont typeface="Wingdings" panose="05000000000000000000" pitchFamily="2" charset="2"/>
              <a:buChar char="n"/>
            </a:pPr>
            <a:r>
              <a:rPr lang="en-US" altLang="zh-CN" sz="24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VC</a:t>
            </a:r>
            <a:r>
              <a:rPr lang="zh-CN" altLang="en-US" sz="24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的使用技巧</a:t>
            </a:r>
            <a:endParaRPr lang="zh-CN" altLang="en-US" sz="24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1143000" lvl="2" indent="-228600" algn="just"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上机操作实例（如何创建工程，如何加入头文件、</a:t>
            </a:r>
            <a:r>
              <a:rPr lang="en-US" altLang="zh-CN" sz="2400" u="none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cpp</a:t>
            </a:r>
            <a:r>
              <a:rPr lang="zh-CN" altLang="en-US" sz="24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文件等；怎样编译；怎样调试</a:t>
            </a:r>
            <a:r>
              <a:rPr lang="en-US" altLang="zh-CN" sz="24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......</a:t>
            </a:r>
            <a:r>
              <a:rPr lang="zh-CN" altLang="en-US" sz="24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sz="24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1143000" lvl="2" indent="-228600" algn="just"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用具体实例来说明上述概念和使用技巧</a:t>
            </a:r>
            <a:endParaRPr lang="zh-CN" altLang="en-US" sz="24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9909" name="Rectangle 5"/>
          <p:cNvSpPr>
            <a:spLocks noChangeArrowheads="1"/>
          </p:cNvSpPr>
          <p:nvPr/>
        </p:nvSpPr>
        <p:spPr bwMode="auto">
          <a:xfrm>
            <a:off x="1403350" y="620713"/>
            <a:ext cx="63373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3731" tIns="56866" rIns="113731" bIns="56866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前四周上机实践课程内容简介</a:t>
            </a:r>
            <a:endParaRPr lang="zh-CN" altLang="en-US" sz="3600" b="0" u="none">
              <a:solidFill>
                <a:srgbClr val="0000FF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313" y="404813"/>
            <a:ext cx="4278312" cy="692150"/>
          </a:xfrm>
        </p:spPr>
        <p:txBody>
          <a:bodyPr/>
          <a:lstStyle/>
          <a:p>
            <a:r>
              <a:rPr lang="zh-CN" altLang="en-US" sz="3600" b="1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算法的性能标准</a:t>
            </a:r>
            <a:endParaRPr lang="zh-CN" altLang="en-US" sz="3600">
              <a:ea typeface="隶书" panose="02010509060101010101" pitchFamily="49" charset="-122"/>
            </a:endParaRP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7632700" cy="4276725"/>
          </a:xfrm>
        </p:spPr>
        <p:txBody>
          <a:bodyPr/>
          <a:lstStyle/>
          <a:p>
            <a:pPr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正确性</a:t>
            </a:r>
            <a:endParaRPr lang="zh-CN" altLang="en-US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可使用性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——</a:t>
            </a: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用户友好性</a:t>
            </a:r>
            <a:endParaRPr lang="zh-CN" altLang="en-US" sz="28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可读性</a:t>
            </a:r>
            <a:endParaRPr lang="zh-CN" altLang="en-US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lvl="1"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程序设计风格，印度软件产业，对大项目非常重要，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CMM </a:t>
            </a:r>
            <a:r>
              <a:rPr lang="en-US" altLang="zh-CN" sz="1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hlinkClick r:id="rId1"/>
              </a:rPr>
              <a:t>Capability Maturity Model for Software</a:t>
            </a:r>
            <a:r>
              <a:rPr lang="en-US" altLang="zh-CN" sz="1600">
                <a:latin typeface="Times New Roman" panose="02020603050405020304" pitchFamily="18" charset="0"/>
              </a:rPr>
              <a:t> </a:t>
            </a:r>
            <a:r>
              <a:rPr lang="en-US" altLang="zh-CN" sz="1600" b="1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endParaRPr lang="en-US" altLang="zh-CN" sz="1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lvl="1"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上机实践课详细介绍</a:t>
            </a:r>
            <a:endParaRPr lang="zh-CN" altLang="en-US" b="1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效率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——</a:t>
            </a: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时间与空间代价</a:t>
            </a:r>
            <a:endParaRPr lang="zh-CN" altLang="en-US" sz="28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lvl="1"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确定问题规模与算法时间和空间的关系</a:t>
            </a:r>
            <a:endParaRPr lang="zh-CN" altLang="en-US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健壮性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——</a:t>
            </a: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容错性</a:t>
            </a:r>
            <a:endParaRPr lang="zh-CN" altLang="en-US" sz="2800" b="1">
              <a:solidFill>
                <a:schemeClr val="hlink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简单性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037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6381750"/>
            <a:ext cx="431800" cy="288925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836613"/>
            <a:ext cx="4354512" cy="763587"/>
          </a:xfrm>
        </p:spPr>
        <p:txBody>
          <a:bodyPr/>
          <a:lstStyle/>
          <a:p>
            <a:r>
              <a:rPr lang="zh-CN" altLang="en-US" sz="4000" b="1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算法的后期测试</a:t>
            </a:r>
            <a:endParaRPr lang="zh-CN" altLang="en-US" sz="40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916113"/>
            <a:ext cx="7200900" cy="340042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在算法中的某些部位插装时间函数</a:t>
            </a:r>
            <a:r>
              <a:rPr lang="zh-CN" altLang="en-US" sz="3600" b="1" dirty="0">
                <a:solidFill>
                  <a:srgbClr val="00808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endParaRPr lang="zh-CN" altLang="en-US" sz="3600" b="1" dirty="0">
              <a:solidFill>
                <a:srgbClr val="00808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time( )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测定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算法完成某一功能所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花费时间。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举例说明</a:t>
            </a:r>
            <a:endParaRPr lang="zh-CN" altLang="en-US" sz="36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9C96-D00C-4622-8550-25A65874146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755650" y="692150"/>
            <a:ext cx="8064500" cy="4354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顺序搜索</a:t>
            </a:r>
            <a:r>
              <a:rPr kumimoji="1" lang="zh-CN" altLang="en-US" sz="3600" u="none" dirty="0"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u="none" dirty="0"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3600" u="none" dirty="0" err="1"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Sequenial</a:t>
            </a:r>
            <a:r>
              <a:rPr kumimoji="1" lang="en-US" altLang="zh-CN" sz="3600" u="none" dirty="0"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Search)</a:t>
            </a:r>
            <a:endParaRPr kumimoji="1" lang="en-US" altLang="zh-CN" sz="36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128395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seqsearch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 ],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a[0]</a:t>
            </a:r>
            <a:r>
              <a:rPr kumimoji="1" lang="en-US" altLang="zh-CN" sz="280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…,</a:t>
            </a:r>
            <a:r>
              <a:rPr kumimoji="1" lang="en-US" altLang="zh-CN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a[n</a:t>
            </a:r>
            <a:r>
              <a:rPr kumimoji="1" lang="en-US" altLang="zh-CN" sz="2800" u="none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r>
              <a:rPr kumimoji="1"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中搜索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en-US" altLang="zh-CN" sz="2800" b="0" u="none" dirty="0">
              <a:solidFill>
                <a:schemeClr val="hlink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&amp;&amp;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]!=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++;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3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			</a:t>
            </a:r>
            <a:endParaRPr kumimoji="1" lang="en-US" altLang="zh-CN" sz="30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8569325" cy="5938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插</a:t>
            </a:r>
            <a:r>
              <a:rPr kumimoji="1" lang="zh-CN" altLang="en-US" sz="3600" u="none" dirty="0" smtClean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装</a:t>
            </a:r>
            <a:r>
              <a:rPr kumimoji="1" lang="en-US" altLang="zh-CN" sz="3600" u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kumimoji="1" lang="en-US" altLang="zh-CN" sz="36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kumimoji="1" lang="en-US" altLang="zh-CN" sz="3600" u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3600" u="none" dirty="0" smtClean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kumimoji="1" lang="zh-CN" altLang="en-U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计时程序</a:t>
            </a:r>
            <a:endParaRPr kumimoji="1" lang="zh-CN" altLang="en-US" sz="36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128395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start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stop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128395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</a:t>
            </a:r>
            <a:r>
              <a:rPr kumimoji="1" lang="en-US" altLang="zh-CN" sz="2800" u="non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kumimoji="1" lang="en-US" altLang="zh-CN" sz="28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</a:t>
            </a:r>
            <a:r>
              <a:rPr kumimoji="1" lang="en-US" altLang="zh-CN" sz="28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	</a:t>
            </a:r>
            <a:endParaRPr kumimoji="1" lang="en-US" altLang="zh-CN" sz="280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128395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seqsearch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128395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</a:t>
            </a:r>
            <a:r>
              <a:rPr kumimoji="1" lang="en-US" altLang="zh-CN" sz="2800" u="non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kumimoji="1" lang="en-US" altLang="zh-CN" sz="28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stop</a:t>
            </a:r>
            <a:r>
              <a:rPr kumimoji="1" lang="en-US" altLang="zh-CN" sz="28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	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128395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double </a:t>
            </a:r>
            <a:r>
              <a:rPr kumimoji="1" lang="en-US" altLang="zh-CN" sz="2800" b="0" u="none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runTime</a:t>
            </a:r>
            <a:r>
              <a:rPr kumimoji="1" lang="en-US" altLang="zh-CN" sz="2800" u="non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800" b="0" u="non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stop</a:t>
            </a:r>
            <a:r>
              <a:rPr kumimoji="1" lang="en-US" altLang="zh-CN" sz="2800" b="0" u="non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800" b="0" u="non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</a:t>
            </a:r>
            <a:r>
              <a:rPr kumimoji="1" lang="en-US" altLang="zh-CN" sz="28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280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128395">
              <a:lnSpc>
                <a:spcPct val="105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&lt;&lt;“ ”&lt;&lt;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&lt;&lt;“ ”&lt;&lt;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runTime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128395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缺点</a:t>
            </a:r>
            <a:r>
              <a:rPr kumimoji="1" lang="en-US" altLang="zh-CN" sz="28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1" lang="en-US" altLang="zh-CN" sz="2800" dirty="0">
              <a:solidFill>
                <a:srgbClr val="008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128395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、与环境配置有关，不同的</a:t>
            </a:r>
            <a:r>
              <a:rPr kumimoji="1"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kumimoji="1" lang="zh-CN" altLang="en-US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，不同的系统性能，产生  </a:t>
            </a:r>
            <a:endParaRPr kumimoji="1" lang="zh-CN" altLang="en-US" sz="26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128395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不同的时间差值</a:t>
            </a:r>
            <a:r>
              <a:rPr kumimoji="1"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26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128395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、需要确定合适的计数方法，处理器自带的计数函数是 </a:t>
            </a:r>
            <a:endParaRPr kumimoji="1" lang="zh-CN" altLang="en-US" sz="26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128395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毫秒级，因此如果少于毫秒的数量级，计数不准。</a:t>
            </a:r>
            <a:endParaRPr kumimoji="1" lang="zh-CN" altLang="en-US" sz="26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6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6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8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68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68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68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4" name="Text Box 4"/>
          <p:cNvSpPr txBox="1">
            <a:spLocks noChangeArrowheads="1"/>
          </p:cNvSpPr>
          <p:nvPr/>
        </p:nvSpPr>
        <p:spPr bwMode="auto">
          <a:xfrm>
            <a:off x="468313" y="765175"/>
            <a:ext cx="7704137" cy="4811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   void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TimeSearch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( 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</a:endParaRPr>
          </a:p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   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zh-CN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</a:endParaRPr>
          </a:p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       </a:t>
            </a:r>
            <a:r>
              <a:rPr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[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1000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],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n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[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20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];</a:t>
            </a:r>
            <a:endParaRPr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</a:endParaRPr>
          </a:p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       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for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j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;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j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&lt;=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1000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;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j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++)</a:t>
            </a:r>
            <a:r>
              <a:rPr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</a:endParaRPr>
          </a:p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             a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[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j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-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]=</a:t>
            </a:r>
            <a:r>
              <a:rPr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j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; </a:t>
            </a:r>
            <a:r>
              <a:rPr lang="zh-CN" altLang="en-US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80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//</a:t>
            </a:r>
            <a:r>
              <a:rPr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</a:rPr>
              <a:t>a[0]=1, a[1]=2, …</a:t>
            </a:r>
            <a:r>
              <a:rPr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初始化</a:t>
            </a:r>
            <a:r>
              <a:rPr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</a:rPr>
              <a:t>a</a:t>
            </a:r>
            <a:endParaRPr lang="en-US" altLang="zh-CN" sz="2800" b="0" u="none" dirty="0">
              <a:solidFill>
                <a:schemeClr val="hlink"/>
              </a:solidFill>
              <a:effectLst/>
              <a:latin typeface="Times New Roman" panose="02020603050405020304" pitchFamily="18" charset="0"/>
            </a:endParaRPr>
          </a:p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       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for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j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;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j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&lt;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10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;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j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++)</a:t>
            </a:r>
            <a:r>
              <a:rPr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</a:endParaRPr>
          </a:p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	  n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[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j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]=</a:t>
            </a:r>
            <a:r>
              <a:rPr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10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*</a:t>
            </a:r>
            <a:r>
              <a:rPr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j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; </a:t>
            </a:r>
            <a:r>
              <a:rPr lang="zh-CN" altLang="en-US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80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//</a:t>
            </a:r>
            <a:r>
              <a:rPr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</a:rPr>
              <a:t>n[0]=0, n[1]=10,</a:t>
            </a:r>
            <a:r>
              <a:rPr lang="en-US" altLang="zh-CN" sz="280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</a:rPr>
              <a:t>n[2]=20</a:t>
            </a:r>
            <a:endParaRPr lang="en-US" altLang="zh-CN" sz="2800" u="none" dirty="0">
              <a:solidFill>
                <a:schemeClr val="hlink"/>
              </a:solidFill>
              <a:effectLst/>
              <a:latin typeface="Times New Roman" panose="02020603050405020304" pitchFamily="18" charset="0"/>
            </a:endParaRPr>
          </a:p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            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 n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[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j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+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10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]=</a:t>
            </a:r>
            <a:r>
              <a:rPr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100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*(</a:t>
            </a:r>
            <a:r>
              <a:rPr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j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+</a:t>
            </a:r>
            <a:r>
              <a:rPr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);</a:t>
            </a:r>
            <a:endParaRPr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</a:endParaRPr>
          </a:p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	  //</a:t>
            </a:r>
            <a:r>
              <a:rPr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</a:rPr>
              <a:t>n[10]=100, n[11]=200,</a:t>
            </a:r>
            <a:r>
              <a:rPr lang="en-US" altLang="zh-CN" sz="280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</a:rPr>
              <a:t>n[12]=300</a:t>
            </a:r>
            <a:r>
              <a:rPr lang="en-US" altLang="zh-CN" sz="280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 ...</a:t>
            </a:r>
            <a:endParaRPr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</a:endParaRPr>
          </a:p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        }</a:t>
            </a:r>
            <a:endParaRPr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</a:endParaRPr>
          </a:p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        </a:t>
            </a:r>
            <a:r>
              <a:rPr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cout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&lt;&lt;“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n </a:t>
            </a:r>
            <a:r>
              <a:rPr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time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”&lt;&lt;</a:t>
            </a:r>
            <a:r>
              <a:rPr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endl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;</a:t>
            </a:r>
            <a:r>
              <a:rPr lang="en-US" altLang="zh-CN" sz="28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	</a:t>
            </a:r>
            <a:endParaRPr lang="en-US" altLang="zh-CN" sz="28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79388" y="692150"/>
            <a:ext cx="9525000" cy="5216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得到计算时间</a:t>
            </a:r>
            <a:r>
              <a:rPr lang="zh-CN" altLang="en-US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zh-CN" altLang="en-US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stop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zh-CN" altLang="en-US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开始计时</a:t>
            </a:r>
            <a:r>
              <a:rPr lang="zh-CN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endParaRPr lang="zh-CN" altLang="en-US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seqsearch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n[j]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zh-CN" altLang="en-US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不成功查找</a:t>
            </a:r>
            <a:endParaRPr lang="zh-CN" altLang="en-US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zh-CN" altLang="en-US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停止计时</a:t>
            </a:r>
            <a:r>
              <a:rPr lang="zh-CN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zh-CN" altLang="en-US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计算运行时间</a:t>
            </a:r>
            <a:endParaRPr lang="zh-CN" altLang="en-US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&lt;&lt;“ ”&lt;&lt;</a:t>
            </a:r>
            <a:r>
              <a:rPr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]&lt;&lt;“ ”&lt;&lt;</a:t>
            </a:r>
            <a:endParaRPr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zh-CN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endParaRPr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&lt;&lt;“</a:t>
            </a:r>
            <a:r>
              <a:rPr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Times are in hundredths of a second</a:t>
            </a:r>
            <a:r>
              <a:rPr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2800" u="none" dirty="0" smtClean="0">
              <a:solidFill>
                <a:srgbClr val="CC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endParaRPr lang="en-US" altLang="zh-CN" sz="2800" u="none" dirty="0" smtClean="0">
              <a:solidFill>
                <a:srgbClr val="CC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4" name="Rectangle 4"/>
          <p:cNvSpPr>
            <a:spLocks noChangeArrowheads="1"/>
          </p:cNvSpPr>
          <p:nvPr/>
        </p:nvSpPr>
        <p:spPr bwMode="auto">
          <a:xfrm>
            <a:off x="2484438" y="476250"/>
            <a:ext cx="4248150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3731" tIns="56866" rIns="113731" bIns="56866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程序测试结果输出</a:t>
            </a:r>
            <a:endParaRPr lang="zh-CN" altLang="en-US" sz="3600" b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389125" name="Object 5"/>
          <p:cNvGraphicFramePr>
            <a:graphicFrameLocks noChangeAspect="1"/>
          </p:cNvGraphicFramePr>
          <p:nvPr/>
        </p:nvGraphicFramePr>
        <p:xfrm>
          <a:off x="395288" y="1412875"/>
          <a:ext cx="8229600" cy="354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文档" r:id="rId1" imgW="4648200" imgH="2000250" progId="Word.Document.8">
                  <p:embed/>
                </p:oleObj>
              </mc:Choice>
              <mc:Fallback>
                <p:oleObj name="文档" r:id="rId1" imgW="4648200" imgH="2000250" progId="Word.Document.8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1412875"/>
                        <a:ext cx="8229600" cy="35417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26" name="Text Box 6"/>
          <p:cNvSpPr txBox="1">
            <a:spLocks noChangeArrowheads="1"/>
          </p:cNvSpPr>
          <p:nvPr/>
        </p:nvSpPr>
        <p:spPr bwMode="auto">
          <a:xfrm>
            <a:off x="395288" y="4724400"/>
            <a:ext cx="8520112" cy="968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</a:t>
            </a:r>
            <a:r>
              <a:rPr lang="zh-CN" altLang="en-US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假设时间函数</a:t>
            </a:r>
            <a:r>
              <a:rPr lang="en-US" altLang="zh-CN" sz="2800" i="1" u="none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time</a:t>
            </a:r>
            <a:r>
              <a:rPr lang="en-US" altLang="zh-CN" sz="2800" u="none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 )</a:t>
            </a:r>
            <a:r>
              <a:rPr lang="zh-CN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的测量精度为</a:t>
            </a:r>
            <a:r>
              <a:rPr lang="en-US" altLang="zh-CN" sz="2800" u="none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0.01</a:t>
            </a:r>
            <a:r>
              <a:rPr lang="zh-CN" altLang="en-US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秒，程序测试结果都是</a:t>
            </a:r>
            <a:r>
              <a:rPr lang="en-US" altLang="zh-CN" sz="2800" u="none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zh-CN" altLang="en-US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，表明时间函数的测试精度不够。  </a:t>
            </a:r>
            <a:endParaRPr lang="zh-CN" altLang="en-US" sz="28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468313" y="692150"/>
            <a:ext cx="8353425" cy="5086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改进的计时程序</a:t>
            </a:r>
            <a:endParaRPr lang="zh-CN" altLang="en-US" b="0" u="none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defTabSz="1128395" eaLnBrk="0" hangingPunct="0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void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6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TimeSearch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( 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) {</a:t>
            </a:r>
            <a:endParaRPr lang="en-US" altLang="zh-CN" sz="2600" u="none" dirty="0">
              <a:solidFill>
                <a:srgbClr val="CC0000"/>
              </a:solidFill>
              <a:effectLst/>
              <a:latin typeface="Times New Roman" panose="02020603050405020304" pitchFamily="18" charset="0"/>
            </a:endParaRPr>
          </a:p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  </a:t>
            </a:r>
            <a:r>
              <a:rPr lang="en-US" altLang="zh-CN" sz="26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[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1000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],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n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[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20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];</a:t>
            </a:r>
            <a:endParaRPr lang="en-US" altLang="zh-CN" sz="26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</a:endParaRPr>
          </a:p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  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const long 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[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20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]={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300000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300000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200000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200000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  </a:t>
            </a:r>
            <a:endParaRPr lang="en-US" altLang="zh-CN" sz="26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</a:endParaRPr>
          </a:p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 100000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100000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100000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80000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80000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50000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50000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US" altLang="zh-CN" sz="26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</a:endParaRPr>
          </a:p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 25000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15000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15000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10000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7500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7000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6000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5000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 </a:t>
            </a:r>
            <a:endParaRPr lang="en-US" altLang="zh-CN" sz="26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</a:endParaRPr>
          </a:p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 </a:t>
            </a:r>
            <a:r>
              <a:rPr lang="en-US" altLang="zh-CN" sz="26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5000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};</a:t>
            </a:r>
            <a:endParaRPr lang="en-US" altLang="zh-CN" sz="26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</a:endParaRPr>
          </a:p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  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for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CN" sz="26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en-US" altLang="zh-CN" sz="26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j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;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j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&lt;=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1000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;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j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++)</a:t>
            </a:r>
            <a:endParaRPr lang="en-US" altLang="zh-CN" sz="2600" u="none" dirty="0">
              <a:solidFill>
                <a:srgbClr val="CC0000"/>
              </a:solidFill>
              <a:effectLst/>
              <a:latin typeface="Times New Roman" panose="02020603050405020304" pitchFamily="18" charset="0"/>
            </a:endParaRPr>
          </a:p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       a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[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j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-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]=</a:t>
            </a:r>
            <a:r>
              <a:rPr lang="en-US" altLang="zh-CN" sz="26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j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; 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60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//</a:t>
            </a:r>
            <a:r>
              <a:rPr lang="zh-CN" altLang="en-US" sz="26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初始化</a:t>
            </a:r>
            <a:r>
              <a:rPr lang="en-US" altLang="zh-CN" sz="26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	</a:t>
            </a:r>
            <a:endParaRPr lang="en-US" altLang="zh-CN" sz="26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</a:endParaRPr>
          </a:p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  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for 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CN" sz="26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j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altLang="zh-CN" sz="26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;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j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&lt;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10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;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j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++)</a:t>
            </a:r>
            <a:r>
              <a:rPr lang="en-US" altLang="zh-CN" sz="26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{ 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60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//</a:t>
            </a:r>
            <a:r>
              <a:rPr lang="zh-CN" altLang="en-US" sz="26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为</a:t>
            </a:r>
            <a:r>
              <a:rPr lang="en-US" altLang="zh-CN" sz="26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lang="zh-CN" altLang="en-US" sz="26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赋值</a:t>
            </a:r>
            <a:endParaRPr lang="zh-CN" altLang="zh-CN" sz="26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</a:endParaRPr>
          </a:p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       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[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j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]=</a:t>
            </a:r>
            <a:r>
              <a:rPr lang="en-US" altLang="zh-CN" sz="26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10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*</a:t>
            </a:r>
            <a:r>
              <a:rPr lang="en-US" altLang="zh-CN" sz="26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j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;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 n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[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j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+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10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]=</a:t>
            </a:r>
            <a:r>
              <a:rPr lang="en-US" altLang="zh-CN" sz="26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100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*(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6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j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+</a:t>
            </a:r>
            <a:r>
              <a:rPr lang="en-US" altLang="zh-CN" sz="26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);</a:t>
            </a:r>
            <a:r>
              <a:rPr lang="en-US" altLang="zh-CN" sz="26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 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} </a:t>
            </a:r>
            <a:endParaRPr lang="en-US" altLang="zh-CN" sz="2600" u="none" dirty="0">
              <a:solidFill>
                <a:srgbClr val="CC0000"/>
              </a:solidFill>
              <a:effectLst/>
              <a:latin typeface="Times New Roman" panose="02020603050405020304" pitchFamily="18" charset="0"/>
            </a:endParaRPr>
          </a:p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  </a:t>
            </a:r>
            <a:r>
              <a:rPr lang="en-US" altLang="zh-CN" sz="26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cout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&lt;&lt;“</a:t>
            </a:r>
            <a:r>
              <a:rPr lang="en-US" altLang="zh-CN" sz="26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n </a:t>
            </a:r>
            <a:r>
              <a:rPr lang="en-US" altLang="zh-CN" sz="26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totalTime</a:t>
            </a:r>
            <a:r>
              <a:rPr lang="en-US" altLang="zh-CN" sz="26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6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runTime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”&lt;&lt;</a:t>
            </a:r>
            <a:r>
              <a:rPr lang="en-US" altLang="zh-CN" sz="26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endl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;</a:t>
            </a:r>
            <a:r>
              <a:rPr lang="zh-CN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US" altLang="zh-CN" sz="2600" u="none" dirty="0">
              <a:solidFill>
                <a:srgbClr val="CC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611188" y="333375"/>
            <a:ext cx="7272337" cy="5777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altLang="zh-CN" sz="26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60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6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得到计算时间</a:t>
            </a:r>
            <a:endParaRPr lang="zh-CN" altLang="en-US" sz="26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stop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6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6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sz="260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6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开始计时</a:t>
            </a:r>
            <a:endParaRPr lang="zh-CN" altLang="en-US" sz="26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(long</a:t>
            </a:r>
            <a:r>
              <a:rPr lang="en-US" altLang="zh-CN" sz="26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altLang="zh-CN" sz="26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6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seqsearch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zh-CN" sz="26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60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6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不成功查找，</a:t>
            </a:r>
            <a:r>
              <a:rPr lang="zh-CN" altLang="zh-CN" sz="26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sz="26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r[j]</a:t>
            </a:r>
            <a:r>
              <a:rPr lang="zh-CN" altLang="zh-CN" sz="26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endParaRPr lang="zh-CN" altLang="en-US" sz="26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6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sz="260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6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停止计时</a:t>
            </a:r>
            <a:endParaRPr lang="zh-CN" altLang="en-US" sz="26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altLang="zh-CN" sz="26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totalTime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6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6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=(float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zh-CN" sz="26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totalTime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)/(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float)(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en-US" altLang="zh-CN" sz="26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//</a:t>
            </a:r>
            <a:r>
              <a:rPr lang="zh-CN" altLang="en-US" sz="26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总时间除以重复执行次数</a:t>
            </a:r>
            <a:endParaRPr lang="zh-CN" altLang="en-US" sz="26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6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&lt;&lt;“ ”&lt;&lt;</a:t>
            </a:r>
            <a:r>
              <a:rPr lang="en-US" altLang="zh-CN" sz="26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6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]&lt;&lt;“ ”&lt;&lt;</a:t>
            </a:r>
            <a:r>
              <a:rPr lang="en-US" altLang="zh-CN" sz="26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totalTime</a:t>
            </a:r>
            <a:endParaRPr lang="en-US" altLang="zh-CN" sz="26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“ ”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sz="26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en-US" altLang="zh-CN" sz="26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sz="26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6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6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6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6" name="Rectangle 4"/>
          <p:cNvSpPr>
            <a:spLocks noChangeArrowheads="1"/>
          </p:cNvSpPr>
          <p:nvPr/>
        </p:nvSpPr>
        <p:spPr bwMode="auto">
          <a:xfrm>
            <a:off x="1619250" y="404813"/>
            <a:ext cx="5903913" cy="99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3731" tIns="56866" rIns="113731" bIns="56866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程序修改后的测试结果输出</a:t>
            </a:r>
            <a:endParaRPr lang="zh-CN" altLang="en-US" sz="3600" b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392197" name="Object 5"/>
          <p:cNvGraphicFramePr>
            <a:graphicFrameLocks noChangeAspect="1"/>
          </p:cNvGraphicFramePr>
          <p:nvPr/>
        </p:nvGraphicFramePr>
        <p:xfrm>
          <a:off x="381000" y="1298575"/>
          <a:ext cx="8229600" cy="497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文档" r:id="rId1" imgW="5552440" imgH="3352800" progId="Word.Document.8">
                  <p:embed/>
                </p:oleObj>
              </mc:Choice>
              <mc:Fallback>
                <p:oleObj name="文档" r:id="rId1" imgW="5552440" imgH="3352800" progId="Word.Document.8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1298575"/>
                        <a:ext cx="8229600" cy="49768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611188" y="5805488"/>
            <a:ext cx="7620000" cy="541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algn="ctr" defTabSz="1128395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测量数据与</a:t>
            </a:r>
            <a:r>
              <a:rPr lang="en-US" altLang="zh-CN" sz="2800" i="1" u="none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基本呈线性关系</a:t>
            </a:r>
            <a:endParaRPr lang="zh-CN" altLang="en-US" sz="28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755650" y="981075"/>
            <a:ext cx="7848600" cy="4897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3731" tIns="56866" rIns="113731" bIns="56866"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u="none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第二周：面向对象的程序设计</a:t>
            </a:r>
            <a:r>
              <a:rPr lang="en-US" altLang="zh-CN" u="none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OOP</a:t>
            </a:r>
            <a:endParaRPr lang="en-US" altLang="zh-CN" u="none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类和对象</a:t>
            </a:r>
            <a:endParaRPr lang="zh-CN" altLang="en-US" sz="28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构造</a:t>
            </a:r>
            <a:r>
              <a:rPr lang="en-US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析构函数</a:t>
            </a:r>
            <a:endParaRPr lang="zh-CN" altLang="en-US" sz="28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类的继承</a:t>
            </a:r>
            <a:endParaRPr lang="zh-CN" altLang="en-US" sz="28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派生类</a:t>
            </a:r>
            <a:endParaRPr lang="zh-CN" altLang="en-US" sz="28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虚函数与多态</a:t>
            </a:r>
            <a:endParaRPr lang="zh-CN" altLang="en-US" sz="28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重载</a:t>
            </a:r>
            <a:endParaRPr lang="zh-CN" altLang="en-US" sz="28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引用类型</a:t>
            </a:r>
            <a:r>
              <a:rPr lang="en-US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reference</a:t>
            </a:r>
            <a:endParaRPr lang="en-US" altLang="zh-CN" sz="28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友元</a:t>
            </a:r>
            <a:endParaRPr lang="zh-CN" altLang="en-US" sz="28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55650" y="692150"/>
            <a:ext cx="8208838" cy="59771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2800" b="0" u="none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矩阵相乘：</a:t>
            </a:r>
            <a:r>
              <a:rPr lang="zh-CN" altLang="zh-CN" sz="2800" b="0" u="none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800" u="none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a[N][N]</a:t>
            </a:r>
            <a:r>
              <a:rPr lang="zh-CN" altLang="zh-CN" sz="2800" b="0" u="none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u="none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b[N][N]</a:t>
            </a:r>
            <a:r>
              <a:rPr lang="zh-CN" altLang="zh-CN" sz="2800" b="0" u="none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两个</a:t>
            </a:r>
            <a:r>
              <a:rPr lang="en-US" altLang="zh-CN" sz="2800" u="none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N*N</a:t>
            </a:r>
            <a:r>
              <a:rPr lang="zh-CN" altLang="zh-CN" sz="2800" b="0" u="none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矩阵相乘</a:t>
            </a:r>
            <a:endParaRPr lang="en-US" altLang="zh-CN" sz="2800" b="0" u="none" dirty="0" smtClean="0">
              <a:solidFill>
                <a:srgbClr val="0000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u="none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sz="2800" b="0" u="none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最终的结果放在</a:t>
            </a:r>
            <a:r>
              <a:rPr lang="en-US" altLang="zh-CN" sz="2800" u="none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c[N][N]</a:t>
            </a:r>
            <a:r>
              <a:rPr lang="zh-CN" altLang="zh-CN" sz="2800" b="0" u="none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中返回给用户</a:t>
            </a:r>
            <a:endParaRPr kumimoji="1" lang="en-US" altLang="zh-CN" sz="2800" b="0" u="none" dirty="0" smtClean="0">
              <a:solidFill>
                <a:srgbClr val="0000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matrix_multi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altLang="zh-CN" sz="240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altLang="zh-CN" sz="240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zh-CN" altLang="en-US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for (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    for (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]*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]+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3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			</a:t>
            </a:r>
            <a:endParaRPr kumimoji="1" lang="en-US" altLang="zh-CN" sz="30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55650" y="692150"/>
            <a:ext cx="8064500" cy="59951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sz="2800" b="0" u="none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增加了</a:t>
            </a:r>
            <a:r>
              <a:rPr lang="en-US" altLang="zh-CN" sz="2800" u="none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time( )</a:t>
            </a:r>
            <a:r>
              <a:rPr lang="zh-CN" altLang="zh-CN" sz="2800" b="0" u="none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函数后的</a:t>
            </a:r>
            <a:r>
              <a:rPr kumimoji="1" lang="zh-CN" altLang="en-US" sz="2800" b="0" u="none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矩阵相乘</a:t>
            </a:r>
            <a:r>
              <a:rPr lang="zh-CN" altLang="zh-CN" sz="2800" b="0" u="none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endParaRPr lang="en-US" altLang="zh-CN" sz="2800" b="0" u="none" dirty="0" smtClean="0">
              <a:solidFill>
                <a:srgbClr val="0000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altLang="zh-CN" sz="240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altLang="zh-CN" sz="240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for (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for (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for (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for (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long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time(&amp;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time(&amp;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long 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&lt;&lt;“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is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”&lt;&lt;</a:t>
            </a:r>
            <a:r>
              <a:rPr lang="en-US" altLang="zh-CN" sz="24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altLang="zh-CN" sz="2400" u="none" dirty="0" err="1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u="none" dirty="0" smtClean="0">
              <a:solidFill>
                <a:srgbClr val="CC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4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endParaRPr kumimoji="1" lang="en-US" altLang="zh-CN" sz="3000" b="0" u="none" dirty="0">
              <a:solidFill>
                <a:srgbClr val="CC3300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40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6381750"/>
            <a:ext cx="431800" cy="288925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8341" name="Rectangle 5"/>
          <p:cNvSpPr>
            <a:spLocks noChangeArrowheads="1"/>
          </p:cNvSpPr>
          <p:nvPr/>
        </p:nvSpPr>
        <p:spPr bwMode="auto">
          <a:xfrm>
            <a:off x="468313" y="620713"/>
            <a:ext cx="7918450" cy="3886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3731" tIns="56866" rIns="113731" bIns="56866"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30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算法的运行时间依赖于</a:t>
            </a:r>
            <a:r>
              <a:rPr lang="zh-CN" alt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所使用的计算机系统</a:t>
            </a:r>
            <a:r>
              <a:rPr lang="zh-CN" altLang="en-US" sz="30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zh-CN" alt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编译器</a:t>
            </a:r>
            <a:r>
              <a:rPr lang="zh-CN" altLang="en-US" sz="30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zh-CN" alt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可用存储空间大小</a:t>
            </a:r>
            <a:r>
              <a:rPr lang="zh-CN" altLang="en-US" sz="30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等。</a:t>
            </a:r>
            <a:endParaRPr lang="zh-CN" altLang="en-US" sz="30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6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同样的算法在速度不同的计算机上，执行速度相差非常大。</a:t>
            </a:r>
            <a:endParaRPr lang="zh-CN" altLang="en-US" sz="26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6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算法用不同的编译器编译出的目标代码不一样长，完成同样功能所需时间不同。</a:t>
            </a:r>
            <a:endParaRPr lang="zh-CN" altLang="en-US" sz="26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6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如果可用存储空间不够，算法需要的运行时间很多；如果空间足够大，则时间明显减少。</a:t>
            </a:r>
            <a:endParaRPr lang="zh-CN" altLang="en-US" sz="26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30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算法运行时间的测量用于</a:t>
            </a:r>
            <a:r>
              <a:rPr lang="zh-CN" alt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评估算法的正确性和可用性</a:t>
            </a:r>
            <a:r>
              <a:rPr lang="zh-CN" altLang="en-US" sz="30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，并不能判断算法的优劣。</a:t>
            </a:r>
            <a:endParaRPr lang="zh-CN" altLang="en-US" sz="30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6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通过</a:t>
            </a:r>
            <a:r>
              <a:rPr lang="zh-CN" alt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比较算法的复杂性</a:t>
            </a:r>
            <a:r>
              <a:rPr lang="zh-CN" altLang="en-US" sz="26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来评价。</a:t>
            </a:r>
            <a:endParaRPr lang="zh-CN" altLang="en-US" sz="26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1143000" lvl="2" indent="-228600"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算法复杂性与具体运行环境和编译器无关。</a:t>
            </a:r>
            <a:endParaRPr lang="zh-CN" altLang="en-US" sz="24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8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8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8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8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975" y="692150"/>
            <a:ext cx="3998913" cy="644525"/>
          </a:xfrm>
        </p:spPr>
        <p:txBody>
          <a:bodyPr/>
          <a:lstStyle/>
          <a:p>
            <a:r>
              <a:rPr lang="zh-CN" altLang="en-US" sz="3600" b="1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算法的事前估计</a:t>
            </a:r>
            <a:endParaRPr lang="zh-CN" altLang="en-US" sz="36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35938" cy="4535487"/>
          </a:xfrm>
        </p:spPr>
        <p:txBody>
          <a:bodyPr/>
          <a:lstStyle/>
          <a:p>
            <a:pPr lvl="1"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空间复杂</a:t>
            </a:r>
            <a:r>
              <a:rPr lang="zh-CN" altLang="en-US" sz="32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度</a:t>
            </a:r>
            <a:r>
              <a:rPr lang="en-US" altLang="zh-CN" sz="32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Space Complexity)</a:t>
            </a:r>
            <a:endParaRPr lang="en-US" altLang="zh-CN" sz="32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lvl="1"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时间复杂</a:t>
            </a:r>
            <a:r>
              <a:rPr lang="zh-CN" altLang="en-US" sz="32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度</a:t>
            </a:r>
            <a:r>
              <a:rPr lang="en-US" altLang="zh-CN" sz="32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Time Complexity)</a:t>
            </a:r>
            <a:endParaRPr lang="en-US" altLang="zh-CN" sz="32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lvl="1"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lvl="1"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用来确定问题规模</a:t>
            </a:r>
            <a:r>
              <a:rPr lang="en-US" altLang="zh-CN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（比如学生人数）与算法实现时需要的存储空间</a:t>
            </a:r>
            <a:r>
              <a:rPr lang="en-US" altLang="zh-CN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f(n)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，程序步数或者时间开销</a:t>
            </a:r>
            <a:r>
              <a:rPr lang="en-US" altLang="zh-CN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g(n)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的关系。</a:t>
            </a:r>
            <a:endParaRPr lang="zh-CN" altLang="en-US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lvl="1"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在目前的研究领域，对算法进行分析时，时空复杂性是最重要的基本功，最理想的算法评价标准。</a:t>
            </a:r>
            <a:endParaRPr lang="zh-CN" altLang="en-US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lvl="1"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9C96-D00C-4622-8550-25A65874146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981075"/>
            <a:ext cx="4114800" cy="598488"/>
          </a:xfrm>
        </p:spPr>
        <p:txBody>
          <a:bodyPr/>
          <a:lstStyle/>
          <a:p>
            <a:r>
              <a:rPr lang="zh-CN" altLang="en-US" sz="3600" b="1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空间复杂度度量</a:t>
            </a:r>
            <a:endParaRPr lang="zh-CN" altLang="en-US" sz="36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7848600" cy="4221162"/>
          </a:xfrm>
        </p:spPr>
        <p:txBody>
          <a:bodyPr/>
          <a:lstStyle/>
          <a:p>
            <a:pPr>
              <a:buClr>
                <a:srgbClr val="FF9900"/>
              </a:buClr>
              <a:buSzPct val="50000"/>
            </a:pPr>
            <a:r>
              <a:rPr lang="zh-CN" altLang="en-US" sz="29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存储空间的固定部分</a:t>
            </a:r>
            <a:br>
              <a:rPr lang="zh-CN" altLang="en-US" sz="2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</a:br>
            <a:r>
              <a:rPr lang="zh-CN" altLang="en-US" sz="29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程序指令代码的空间，常数、简单变量、定长成分（如数组元素、结构成分、对象的数据成员等）变量所占空间。</a:t>
            </a:r>
            <a:endParaRPr lang="zh-CN" altLang="en-US" sz="29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buClr>
                <a:srgbClr val="FF9900"/>
              </a:buClr>
              <a:buSzPct val="50000"/>
            </a:pPr>
            <a:r>
              <a:rPr lang="zh-CN" altLang="en-US" sz="29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可变部分</a:t>
            </a:r>
            <a:br>
              <a:rPr lang="zh-CN" altLang="en-US" sz="2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</a:br>
            <a:r>
              <a:rPr lang="zh-CN" altLang="en-US" sz="29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尺寸与实例特性有关的成分变量所占空间、引用变量所占空间、递归栈所用空间、通过</a:t>
            </a:r>
            <a:r>
              <a:rPr lang="en-US" altLang="zh-CN" sz="29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new</a:t>
            </a:r>
            <a:r>
              <a:rPr lang="zh-CN" altLang="en-US" sz="29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和</a:t>
            </a:r>
            <a:r>
              <a:rPr lang="en-US" altLang="zh-CN" sz="29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delete</a:t>
            </a:r>
            <a:r>
              <a:rPr lang="zh-CN" altLang="en-US" sz="29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命令动态使用空间。</a:t>
            </a:r>
            <a:endParaRPr lang="zh-CN" altLang="en-US" sz="29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9C96-D00C-4622-8550-25A65874146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8" name="Text Box 4"/>
          <p:cNvSpPr txBox="1">
            <a:spLocks noChangeArrowheads="1"/>
          </p:cNvSpPr>
          <p:nvPr/>
        </p:nvSpPr>
        <p:spPr bwMode="auto">
          <a:xfrm>
            <a:off x="755650" y="404813"/>
            <a:ext cx="7056438" cy="60944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kumimoji="1"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：计算表达式</a:t>
            </a:r>
            <a:endParaRPr kumimoji="1" lang="zh-CN" altLang="en-US" sz="28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float</a:t>
            </a:r>
            <a:r>
              <a:rPr kumimoji="1" lang="en-US" altLang="zh-CN" sz="2800" b="0" u="none" dirty="0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1" lang="en-US" altLang="zh-CN" sz="2800" b="0" u="none" dirty="0" err="1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abc</a:t>
            </a:r>
            <a:r>
              <a:rPr kumimoji="1" lang="en-US" altLang="zh-CN" sz="2800" u="none" dirty="0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(float</a:t>
            </a:r>
            <a:r>
              <a:rPr kumimoji="1" lang="en-US" altLang="zh-CN" sz="2800" b="0" u="none" dirty="0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 a</a:t>
            </a:r>
            <a:r>
              <a:rPr kumimoji="1" lang="en-US" altLang="zh-CN" sz="2800" u="none" dirty="0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kumimoji="1" lang="en-US" altLang="zh-CN" sz="2800" b="0" u="none" dirty="0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1" lang="en-US" altLang="zh-CN" sz="2800" u="none" dirty="0" err="1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folat</a:t>
            </a:r>
            <a:r>
              <a:rPr kumimoji="1" lang="en-US" altLang="zh-CN" sz="2800" b="0" u="none" dirty="0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 b</a:t>
            </a:r>
            <a:r>
              <a:rPr kumimoji="1" lang="en-US" altLang="zh-CN" sz="2800" u="none" dirty="0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kumimoji="1" lang="en-US" altLang="zh-CN" sz="2800" b="0" u="none" dirty="0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1" lang="en-US" altLang="zh-CN" sz="28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float</a:t>
            </a:r>
            <a:r>
              <a:rPr kumimoji="1" lang="en-US" altLang="zh-CN" sz="28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1" lang="en-US" altLang="zh-CN" sz="2800" b="0" u="none" dirty="0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kumimoji="1" lang="en-US" altLang="zh-CN" sz="2800" u="none" dirty="0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kumimoji="1" lang="en-US" altLang="zh-CN" sz="2800" b="0" u="none" dirty="0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1" lang="en-US" altLang="zh-CN" sz="2800" u="none" dirty="0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{</a:t>
            </a:r>
            <a:endParaRPr kumimoji="1" lang="en-US" altLang="zh-CN" sz="2800" u="none" dirty="0">
              <a:solidFill>
                <a:srgbClr val="CC3300"/>
              </a:solidFill>
              <a:effectLst/>
              <a:latin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     </a:t>
            </a:r>
            <a:r>
              <a:rPr kumimoji="1" lang="en-US" altLang="zh-CN" sz="2800" u="none" dirty="0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return</a:t>
            </a:r>
            <a:r>
              <a:rPr kumimoji="1" lang="en-US" altLang="zh-CN" sz="2800" b="0" u="none" dirty="0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1" lang="en-US" altLang="zh-CN" sz="2800" b="0" u="none" dirty="0" err="1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kumimoji="1" lang="en-US" altLang="zh-CN" sz="2800" u="none" dirty="0" err="1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+</a:t>
            </a:r>
            <a:r>
              <a:rPr kumimoji="1" lang="en-US" altLang="zh-CN" sz="2800" b="0" u="none" dirty="0" err="1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kumimoji="1" lang="en-US" altLang="zh-CN" sz="2800" u="none" dirty="0" err="1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+</a:t>
            </a:r>
            <a:r>
              <a:rPr kumimoji="1" lang="en-US" altLang="zh-CN" sz="2800" b="0" u="none" dirty="0" err="1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kumimoji="1" lang="en-US" altLang="zh-CN" sz="2800" u="none" dirty="0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*</a:t>
            </a:r>
            <a:r>
              <a:rPr kumimoji="1" lang="en-US" altLang="zh-CN" sz="2800" b="0" u="none" dirty="0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kumimoji="1" lang="en-US" altLang="zh-CN" sz="2800" u="none" dirty="0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+(</a:t>
            </a:r>
            <a:r>
              <a:rPr kumimoji="1" lang="en-US" altLang="zh-CN" sz="2800" b="0" u="none" dirty="0" err="1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kumimoji="1" lang="en-US" altLang="zh-CN" sz="2800" u="none" dirty="0" err="1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+</a:t>
            </a:r>
            <a:r>
              <a:rPr kumimoji="1" lang="en-US" altLang="zh-CN" sz="2800" b="0" u="none" dirty="0" err="1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kumimoji="1" lang="en-US" altLang="zh-CN" sz="2800" u="none" dirty="0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-</a:t>
            </a:r>
            <a:r>
              <a:rPr kumimoji="1" lang="en-US" altLang="zh-CN" sz="2800" b="0" u="none" dirty="0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kumimoji="1" lang="en-US" altLang="zh-CN" sz="2800" u="none" dirty="0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)/(</a:t>
            </a:r>
            <a:r>
              <a:rPr kumimoji="1" lang="en-US" altLang="zh-CN" sz="2800" b="0" u="none" dirty="0" err="1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kumimoji="1" lang="en-US" altLang="zh-CN" sz="2800" u="none" dirty="0" err="1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+</a:t>
            </a:r>
            <a:r>
              <a:rPr kumimoji="1" lang="en-US" altLang="zh-CN" sz="2800" b="0" u="none" dirty="0" err="1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kumimoji="1" lang="en-US" altLang="zh-CN" sz="2800" u="none" dirty="0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)+</a:t>
            </a:r>
            <a:r>
              <a:rPr kumimoji="1" lang="en-US" altLang="zh-CN" sz="2800" b="0" u="none" dirty="0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4</a:t>
            </a:r>
            <a:r>
              <a:rPr kumimoji="1" lang="en-US" altLang="zh-CN" sz="2800" u="none" dirty="0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.</a:t>
            </a:r>
            <a:r>
              <a:rPr kumimoji="1" lang="en-US" altLang="zh-CN" sz="2800" b="0" u="none" dirty="0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kumimoji="1" lang="en-US" altLang="zh-CN" sz="28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;</a:t>
            </a:r>
            <a:r>
              <a:rPr kumimoji="1" lang="en-US" altLang="zh-CN" sz="2800" b="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  </a:t>
            </a:r>
            <a:r>
              <a:rPr kumimoji="1" lang="en-US" altLang="zh-CN" sz="2800" u="none" dirty="0" smtClean="0">
                <a:solidFill>
                  <a:srgbClr val="CC3300"/>
                </a:solidFill>
                <a:effectLst/>
                <a:latin typeface="Times New Roman" panose="02020603050405020304" pitchFamily="18" charset="0"/>
              </a:rPr>
              <a:t>}</a:t>
            </a:r>
            <a:endParaRPr kumimoji="1" lang="en-US" altLang="zh-CN" sz="2800" u="none" dirty="0">
              <a:solidFill>
                <a:srgbClr val="CC3300"/>
              </a:solidFill>
              <a:effectLst/>
              <a:latin typeface="Times New Roman" panose="02020603050405020304" pitchFamily="18" charset="0"/>
            </a:endParaRPr>
          </a:p>
          <a:p>
            <a:pPr defTabSz="1128395"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kumimoji="1"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：以迭代方式求累加和的函数</a:t>
            </a:r>
            <a:endParaRPr kumimoji="1" lang="zh-CN" altLang="en-US" sz="28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float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sum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(float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a[ ],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float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];			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kumimoji="1"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kumimoji="1"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：以递归方式求累加和的函数</a:t>
            </a:r>
            <a:endParaRPr kumimoji="1" lang="zh-CN" altLang="en-US" sz="28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defTabSz="1128395"/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float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rsum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(float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[ ],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{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</a:endParaRPr>
          </a:p>
          <a:p>
            <a:pPr defTabSz="1128395"/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   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if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&lt;=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return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;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</a:endParaRPr>
          </a:p>
          <a:p>
            <a:pPr defTabSz="1128395"/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   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else return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rsum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n-1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)+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[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-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];  }</a:t>
            </a:r>
            <a:endParaRPr kumimoji="1" lang="en-US" altLang="zh-CN" sz="280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0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0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0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0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0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0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0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0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0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0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20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208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208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208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981075"/>
            <a:ext cx="3886200" cy="593725"/>
          </a:xfrm>
        </p:spPr>
        <p:txBody>
          <a:bodyPr/>
          <a:lstStyle/>
          <a:p>
            <a:r>
              <a:rPr lang="zh-CN" altLang="en-US" sz="3600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时间复杂度度量</a:t>
            </a:r>
            <a:endParaRPr lang="zh-CN" altLang="en-US" sz="3600">
              <a:solidFill>
                <a:srgbClr val="CC33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628775"/>
            <a:ext cx="7772400" cy="3862388"/>
          </a:xfrm>
        </p:spPr>
        <p:txBody>
          <a:bodyPr/>
          <a:lstStyle/>
          <a:p>
            <a:pPr>
              <a:buClr>
                <a:schemeClr val="tx2"/>
              </a:buClr>
              <a:buSzPct val="55000"/>
            </a:pPr>
            <a:r>
              <a:rPr lang="zh-CN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编译时间</a:t>
            </a:r>
            <a:endParaRPr lang="zh-CN" altLang="en-US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lvl="2">
              <a:buClr>
                <a:schemeClr val="tx2"/>
              </a:buClr>
              <a:buSzPct val="55000"/>
            </a:pPr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与编译程序有关，与实例性质无关。</a:t>
            </a:r>
            <a:endParaRPr lang="zh-CN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buClr>
                <a:schemeClr val="tx2"/>
              </a:buClr>
              <a:buSzPct val="55000"/>
            </a:pPr>
            <a:r>
              <a:rPr lang="zh-CN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运行时间</a:t>
            </a:r>
            <a:endParaRPr lang="zh-CN" altLang="en-US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lvl="1"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6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程序步</a:t>
            </a:r>
            <a:endParaRPr lang="zh-CN" altLang="en-US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lvl="2">
              <a:buClr>
                <a:srgbClr val="990099"/>
              </a:buClr>
              <a:buFont typeface="Wingdings" panose="05000000000000000000" pitchFamily="2" charset="2"/>
              <a:buChar char="F"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语法上或语义上有意义的一段指令序列。</a:t>
            </a:r>
            <a:endParaRPr lang="zh-CN" altLang="en-US" sz="2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lvl="2">
              <a:buClr>
                <a:srgbClr val="990099"/>
              </a:buClr>
              <a:buFont typeface="Wingdings" panose="05000000000000000000" pitchFamily="2" charset="2"/>
              <a:buChar char="F"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执行时间与实例特性无关。</a:t>
            </a:r>
            <a:endParaRPr lang="zh-CN" altLang="en-US" sz="2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lvl="2">
              <a:buClr>
                <a:srgbClr val="990099"/>
              </a:buClr>
              <a:buFont typeface="Wingdings" panose="05000000000000000000" pitchFamily="2" charset="2"/>
              <a:buChar char="F"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例如，</a:t>
            </a:r>
            <a:r>
              <a:rPr lang="zh-CN" altLang="en-US" sz="26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声明语句</a:t>
            </a: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程序步数为</a:t>
            </a:r>
            <a:r>
              <a:rPr lang="en-US" altLang="zh-CN" sz="2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，</a:t>
            </a:r>
            <a:r>
              <a:rPr lang="zh-CN" altLang="en-US" sz="26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表达式</a:t>
            </a: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程序步数为</a:t>
            </a:r>
            <a:r>
              <a:rPr lang="en-US" altLang="zh-CN" sz="2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endParaRPr lang="zh-CN" altLang="en-US" sz="2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9C96-D00C-4622-8550-25A65874146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900113" y="1341438"/>
            <a:ext cx="6624637" cy="305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FF6600"/>
              </a:buClr>
              <a:buSzTx/>
            </a:pPr>
            <a:r>
              <a:rPr kumimoji="1" lang="en-US" altLang="zh-CN" sz="3600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6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程序步确定方法</a:t>
            </a:r>
            <a:endParaRPr kumimoji="1" lang="zh-CN" altLang="en-US" sz="36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lvl="1">
              <a:buClr>
                <a:srgbClr val="00CC00"/>
              </a:buClr>
              <a:buSzTx/>
            </a:pPr>
            <a:r>
              <a:rPr kumimoji="1" lang="zh-CN" altLang="en-US" sz="36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endParaRPr kumimoji="1" lang="zh-CN" altLang="en-US" sz="36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lvl="1">
              <a:buClr>
                <a:srgbClr val="00CC00"/>
              </a:buClr>
              <a:buSzTx/>
              <a:buFont typeface="Wingdings" panose="05000000000000000000" pitchFamily="2" charset="2"/>
              <a:buChar char="w"/>
            </a:pPr>
            <a:r>
              <a:rPr kumimoji="1" lang="zh-CN" altLang="en-US" u="none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插入计数全局变量</a:t>
            </a:r>
            <a:r>
              <a:rPr kumimoji="1" lang="en-US" altLang="zh-CN" u="none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count</a:t>
            </a:r>
            <a:r>
              <a:rPr kumimoji="1" lang="zh-CN" altLang="en-US" u="none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；</a:t>
            </a:r>
            <a:endParaRPr kumimoji="1" lang="zh-CN" altLang="en-US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lvl="1">
              <a:buClr>
                <a:srgbClr val="00CC00"/>
              </a:buClr>
              <a:buSzTx/>
            </a:pPr>
            <a:r>
              <a:rPr kumimoji="1"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endParaRPr kumimoji="1" lang="zh-CN" altLang="en-US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lvl="1">
              <a:buClr>
                <a:srgbClr val="00CC00"/>
              </a:buClr>
              <a:buSzTx/>
              <a:buFont typeface="Wingdings" panose="05000000000000000000" pitchFamily="2" charset="2"/>
              <a:buChar char="w"/>
            </a:pPr>
            <a:r>
              <a:rPr kumimoji="1"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zh-CN" u="none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建表，</a:t>
            </a:r>
            <a:r>
              <a:rPr kumimoji="1" lang="zh-CN" altLang="en-US" u="none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列出各语句的程序步。</a:t>
            </a:r>
            <a:endParaRPr kumimoji="1" lang="zh-CN" altLang="en-US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900113" y="908050"/>
            <a:ext cx="7056437" cy="47513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kumimoji="1" lang="en-US" altLang="zh-CN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zh-CN" altLang="en-US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：以迭代方式求累加和的函数</a:t>
            </a:r>
            <a:endParaRPr kumimoji="1" lang="zh-CN" altLang="en-US" sz="36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6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float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sum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(float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 ],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float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s=0.0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];			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8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ext Box 2"/>
          <p:cNvSpPr txBox="1">
            <a:spLocks noChangeArrowheads="1"/>
          </p:cNvSpPr>
          <p:nvPr/>
        </p:nvSpPr>
        <p:spPr bwMode="auto">
          <a:xfrm>
            <a:off x="611188" y="333375"/>
            <a:ext cx="7200900" cy="6215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>
                <a:schemeClr val="tx2"/>
              </a:buClr>
              <a:buSzPct val="55000"/>
            </a:pPr>
            <a:r>
              <a:rPr kumimoji="1" lang="zh-CN" altLang="en-US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在求累加和程序中加入</a:t>
            </a:r>
            <a:r>
              <a:rPr kumimoji="1" lang="en-US" altLang="zh-CN" sz="36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count</a:t>
            </a:r>
            <a:r>
              <a:rPr kumimoji="1" lang="zh-CN" altLang="en-US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语句</a:t>
            </a:r>
            <a:endParaRPr kumimoji="1" lang="zh-CN" altLang="en-US" sz="36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>
                <a:schemeClr val="tx2"/>
              </a:buClr>
              <a:buSzPct val="55000"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float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sum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(float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[ ],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  <a:p>
            <a:pPr defTabSz="1128395">
              <a:spcBef>
                <a:spcPct val="0"/>
              </a:spcBef>
              <a:buClr>
                <a:schemeClr val="tx2"/>
              </a:buClr>
              <a:buSzPct val="55000"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{</a:t>
            </a:r>
            <a:r>
              <a:rPr kumimoji="1" lang="en-US" altLang="zh-CN" sz="28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		</a:t>
            </a:r>
            <a:r>
              <a:rPr kumimoji="1" lang="en-US" altLang="zh-CN" sz="28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float</a:t>
            </a:r>
            <a:r>
              <a:rPr kumimoji="1" lang="en-US" altLang="zh-CN" sz="2800" b="0" i="1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count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++;  </a:t>
            </a:r>
            <a:r>
              <a:rPr kumimoji="1" lang="en-US" altLang="zh-CN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en-US" altLang="zh-CN" sz="2800" u="none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count</a:t>
            </a:r>
            <a:r>
              <a:rPr kumimoji="1" lang="zh-CN" altLang="en-US" sz="2800" b="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统计</a:t>
            </a:r>
            <a:r>
              <a:rPr kumimoji="1"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执行语句条数</a:t>
            </a:r>
            <a:endParaRPr kumimoji="1" lang="zh-CN" altLang="en-US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 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count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++;  </a:t>
            </a:r>
            <a:r>
              <a:rPr kumimoji="1" lang="en-US" altLang="zh-CN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//</a:t>
            </a:r>
            <a:r>
              <a:rPr kumimoji="1" lang="zh-CN" altLang="en-US" sz="2800" b="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针对</a:t>
            </a:r>
            <a:r>
              <a:rPr kumimoji="1" lang="en-US" altLang="zh-CN" sz="2800" u="none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for</a:t>
            </a:r>
            <a:r>
              <a:rPr kumimoji="1" lang="zh-CN" altLang="en-US" sz="2800" b="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语句</a:t>
            </a:r>
            <a:endParaRPr kumimoji="1" lang="zh-CN" altLang="en-US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];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count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++;  </a:t>
            </a:r>
            <a:r>
              <a:rPr kumimoji="1" lang="en-US" altLang="zh-CN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//</a:t>
            </a:r>
            <a:r>
              <a:rPr kumimoji="1"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针对赋值语句 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	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count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++;  </a:t>
            </a:r>
            <a:r>
              <a:rPr kumimoji="1" lang="en-US" altLang="zh-CN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//</a:t>
            </a:r>
            <a:r>
              <a:rPr kumimoji="1" lang="zh-CN" altLang="en-US" sz="2800" b="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针对</a:t>
            </a:r>
            <a:r>
              <a:rPr kumimoji="1" lang="en-US" altLang="zh-CN" sz="2800" u="none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for</a:t>
            </a:r>
            <a:r>
              <a:rPr kumimoji="1" lang="zh-CN" altLang="en-US" sz="2800" b="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的</a:t>
            </a:r>
            <a:r>
              <a:rPr kumimoji="1"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最后一次</a:t>
            </a:r>
            <a:endParaRPr kumimoji="1" lang="zh-CN" altLang="en-US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count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++;  </a:t>
            </a:r>
            <a:r>
              <a:rPr kumimoji="1" lang="en-US" altLang="zh-CN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//</a:t>
            </a:r>
            <a:r>
              <a:rPr kumimoji="1" lang="zh-CN" altLang="en-US" sz="2800" b="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针对</a:t>
            </a:r>
            <a:r>
              <a:rPr kumimoji="1" lang="en-US" altLang="zh-CN" sz="2800" u="none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return</a:t>
            </a:r>
            <a:r>
              <a:rPr kumimoji="1" lang="zh-CN" altLang="en-US" sz="2800" b="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语句</a:t>
            </a:r>
            <a:endParaRPr kumimoji="1" lang="zh-CN" altLang="en-US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    </a:t>
            </a:r>
            <a:r>
              <a:rPr kumimoji="1" lang="zh-CN" altLang="en-US" sz="2800" u="none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执行结束得程序步数？</a:t>
            </a:r>
            <a:r>
              <a:rPr kumimoji="1" lang="zh-CN" altLang="en-US" sz="2800" u="none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count=2*n+3</a:t>
            </a:r>
            <a:endParaRPr kumimoji="1" lang="en-US" altLang="zh-CN" sz="280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827088" y="1196975"/>
            <a:ext cx="7848600" cy="4032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3731" tIns="56866" rIns="113731" bIns="56866"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u="none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第三周：</a:t>
            </a:r>
            <a:r>
              <a:rPr lang="en-US" altLang="zh-CN" u="none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zh-CN" altLang="zh-CN" u="none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emplate介绍</a:t>
            </a:r>
            <a:endParaRPr lang="zh-CN" altLang="zh-CN" u="none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>
              <a:spcBef>
                <a:spcPct val="8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zh-CN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empl</a:t>
            </a:r>
            <a:r>
              <a:rPr lang="en-US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te及其优势</a:t>
            </a:r>
            <a:endParaRPr lang="zh-CN" altLang="zh-CN" sz="28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模板的多态性</a:t>
            </a:r>
            <a:endParaRPr lang="zh-CN" altLang="zh-CN" sz="28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zh-CN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empl</a:t>
            </a:r>
            <a:r>
              <a:rPr lang="en-US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te使用方法</a:t>
            </a:r>
            <a:endParaRPr lang="zh-CN" altLang="zh-CN" sz="28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函数模板/类模板</a:t>
            </a:r>
            <a:endParaRPr lang="zh-CN" altLang="zh-CN" sz="28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以</a:t>
            </a:r>
            <a:r>
              <a:rPr lang="zh-CN" altLang="en-US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一些具体实例来</a:t>
            </a:r>
            <a:r>
              <a:rPr lang="zh-CN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介绍</a:t>
            </a:r>
            <a:r>
              <a:rPr lang="en-US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zh-CN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empl</a:t>
            </a:r>
            <a:r>
              <a:rPr lang="en-US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te</a:t>
            </a:r>
            <a:r>
              <a:rPr lang="zh-CN" altLang="en-US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的应用</a:t>
            </a:r>
            <a:endParaRPr lang="zh-CN" altLang="en-US" sz="24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900113" y="1125538"/>
            <a:ext cx="6181725" cy="3622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程序的简化形式</a:t>
            </a:r>
            <a:endParaRPr kumimoji="1" lang="zh-CN" altLang="en-US" sz="36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180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36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void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sum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(float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 ],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for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count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count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800" b="0" i="1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kumimoji="1" lang="en-US" altLang="zh-CN" sz="28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609600" y="550863"/>
            <a:ext cx="8153400" cy="54693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buClrTx/>
              <a:buSzTx/>
              <a:buFontTx/>
              <a:buNone/>
            </a:pPr>
            <a:r>
              <a:rPr kumimoji="1" lang="zh-CN" altLang="en-US" sz="3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注意</a:t>
            </a:r>
            <a:r>
              <a:rPr kumimoji="1" lang="zh-CN" altLang="en-US" sz="3600" u="none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：</a:t>
            </a:r>
            <a:endParaRPr kumimoji="1" lang="zh-CN" altLang="en-US" sz="3600" u="none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defTabSz="1128395">
              <a:buClrTx/>
              <a:buSzTx/>
              <a:buFontTx/>
              <a:buNone/>
            </a:pPr>
            <a:r>
              <a:rPr kumimoji="1" lang="zh-CN" altLang="en-US" sz="36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一个语句本身的程序步数，可能不等于该语句一次执行所具有的程序步数。</a:t>
            </a:r>
            <a:endParaRPr kumimoji="1" lang="zh-CN" altLang="en-US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60000"/>
              </a:spcBef>
              <a:buClrTx/>
              <a:buSzTx/>
              <a:buFontTx/>
              <a:buNone/>
            </a:pPr>
            <a:r>
              <a:rPr kumimoji="1"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例如：赋值</a:t>
            </a:r>
            <a:r>
              <a:rPr kumimoji="1" lang="zh-CN" altLang="en-US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语句</a:t>
            </a:r>
            <a:r>
              <a:rPr kumimoji="1" lang="en-US" altLang="zh-CN" u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x=sum(R</a:t>
            </a:r>
            <a:r>
              <a:rPr kumimoji="1" lang="en-US" altLang="zh-CN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, n) </a:t>
            </a:r>
            <a:endParaRPr kumimoji="1" lang="en-US" altLang="zh-CN" u="none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1128395">
              <a:buClrTx/>
              <a:buSzTx/>
              <a:buFontTx/>
              <a:buNone/>
            </a:pP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本身的程序步数为 </a:t>
            </a:r>
            <a:r>
              <a:rPr kumimoji="1" lang="en-US" altLang="zh-CN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kumimoji="1" lang="zh-CN" altLang="en-US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；</a:t>
            </a:r>
            <a:endParaRPr kumimoji="1" lang="zh-CN" altLang="en-US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  <a:p>
            <a:pPr defTabSz="1128395">
              <a:buClrTx/>
              <a:buSzTx/>
              <a:buFontTx/>
              <a:buNone/>
            </a:pPr>
            <a:r>
              <a:rPr kumimoji="1" lang="zh-CN" altLang="en-US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    </a:t>
            </a:r>
            <a:r>
              <a:rPr kumimoji="1"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一次执行对</a:t>
            </a:r>
            <a:r>
              <a:rPr kumimoji="1" lang="zh-CN" altLang="en-US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函数</a:t>
            </a:r>
            <a:r>
              <a:rPr kumimoji="1" lang="en-US" altLang="zh-CN" u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sum(R</a:t>
            </a:r>
            <a:r>
              <a:rPr kumimoji="1" lang="en-US" altLang="zh-CN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, n</a:t>
            </a:r>
            <a:r>
              <a:rPr kumimoji="1" lang="en-US" altLang="zh-CN" u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kumimoji="1" lang="zh-CN" altLang="en-US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kumimoji="1"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调用需要的程序步数为 </a:t>
            </a:r>
            <a:r>
              <a:rPr kumimoji="1" lang="en-US" altLang="zh-CN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2*n+3</a:t>
            </a:r>
            <a:r>
              <a:rPr kumimoji="1"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；</a:t>
            </a:r>
            <a:endParaRPr kumimoji="1" lang="zh-CN" altLang="en-US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  <a:p>
            <a:pPr defTabSz="1128395">
              <a:buClrTx/>
              <a:buSzTx/>
              <a:buFontTx/>
              <a:buNone/>
            </a:pPr>
            <a:r>
              <a:rPr kumimoji="1" lang="zh-CN" altLang="en-US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    </a:t>
            </a:r>
            <a:r>
              <a:rPr kumimoji="1"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一次执行的程序步数为 </a:t>
            </a:r>
            <a:endParaRPr kumimoji="1" lang="zh-CN" altLang="en-US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defTabSz="1128395">
              <a:buClrTx/>
              <a:buSzTx/>
              <a:buFontTx/>
              <a:buNone/>
            </a:pPr>
            <a:r>
              <a:rPr kumimoji="1"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		  </a:t>
            </a:r>
            <a:r>
              <a:rPr kumimoji="1" lang="en-US" altLang="zh-CN" u="none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1+2*n+3=2*n+4</a:t>
            </a:r>
            <a:endParaRPr kumimoji="1" lang="en-US" altLang="zh-CN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229600" cy="98742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zh-CN" altLang="en-US" sz="36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第二种方法</a:t>
            </a:r>
            <a:r>
              <a:rPr lang="en-US" altLang="zh-CN" sz="36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: </a:t>
            </a:r>
            <a:br>
              <a:rPr lang="en-US" altLang="zh-CN" sz="36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</a:br>
            <a:r>
              <a:rPr lang="zh-CN" altLang="en-US" sz="36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计算</a:t>
            </a:r>
            <a:r>
              <a:rPr lang="zh-CN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累加和</a:t>
            </a:r>
            <a:r>
              <a:rPr lang="zh-CN" altLang="en-US" sz="36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程序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程序步数</a:t>
            </a:r>
            <a:r>
              <a:rPr lang="zh-CN" altLang="en-US" sz="36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计算工作表格</a:t>
            </a:r>
            <a:endParaRPr lang="zh-CN" altLang="en-US" sz="3600">
              <a:solidFill>
                <a:schemeClr val="tx1"/>
              </a:solidFill>
              <a:ea typeface="仿宋_GB2312" pitchFamily="49" charset="-122"/>
            </a:endParaRPr>
          </a:p>
        </p:txBody>
      </p:sp>
      <p:graphicFrame>
        <p:nvGraphicFramePr>
          <p:cNvPr id="220163" name="Object 3"/>
          <p:cNvGraphicFramePr>
            <a:graphicFrameLocks noChangeAspect="1"/>
          </p:cNvGraphicFramePr>
          <p:nvPr>
            <p:ph type="tbl" idx="1"/>
          </p:nvPr>
        </p:nvGraphicFramePr>
        <p:xfrm>
          <a:off x="457200" y="1760538"/>
          <a:ext cx="8140700" cy="49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Document" r:id="rId1" imgW="9921875" imgH="6002020" progId="Word.Document.8">
                  <p:embed/>
                </p:oleObj>
              </mc:Choice>
              <mc:Fallback>
                <p:oleObj name="Document" r:id="rId1" imgW="9921875" imgH="6002020" progId="Word.Document.8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1760538"/>
                        <a:ext cx="8140700" cy="4914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C313-8A0F-4F0D-AFD9-C92D7AC7B0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900113" y="908050"/>
            <a:ext cx="7056437" cy="3043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kumimoji="1" lang="en-US" altLang="zh-CN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zh-CN" altLang="en-US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：以递归方式求累加和的函数</a:t>
            </a:r>
            <a:endParaRPr kumimoji="1" lang="zh-CN" altLang="en-US" sz="36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6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float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rsum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(float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 ],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&lt;=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else return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rsum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)+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];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8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611188" y="404813"/>
            <a:ext cx="7200900" cy="5788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>
                <a:schemeClr val="tx2"/>
              </a:buClr>
              <a:buSzPct val="55000"/>
            </a:pPr>
            <a:r>
              <a:rPr kumimoji="1" lang="zh-CN" altLang="en-US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在求累加和程序中加入</a:t>
            </a:r>
            <a:r>
              <a:rPr kumimoji="1" lang="en-US" altLang="zh-CN" sz="36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count</a:t>
            </a:r>
            <a:r>
              <a:rPr kumimoji="1" lang="zh-CN" altLang="en-US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语句</a:t>
            </a:r>
            <a:endParaRPr kumimoji="1" lang="zh-CN" altLang="en-US" sz="36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>
                <a:schemeClr val="tx2"/>
              </a:buClr>
              <a:buSzPct val="55000"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float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rsum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(float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[ ],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  <a:p>
            <a:pPr defTabSz="1128395">
              <a:spcBef>
                <a:spcPct val="0"/>
              </a:spcBef>
              <a:buClr>
                <a:schemeClr val="tx2"/>
              </a:buClr>
              <a:buSzPct val="55000"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{</a:t>
            </a:r>
            <a:r>
              <a:rPr kumimoji="1" lang="en-US" altLang="zh-CN" sz="28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		</a:t>
            </a:r>
            <a:r>
              <a:rPr kumimoji="1" lang="en-US" altLang="zh-CN" sz="28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count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++;  </a:t>
            </a:r>
            <a:r>
              <a:rPr kumimoji="1" lang="en-US" altLang="zh-CN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针对</a:t>
            </a:r>
            <a:r>
              <a:rPr kumimoji="1" lang="en-US" altLang="zh-CN" sz="2800" u="non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if</a:t>
            </a:r>
            <a:r>
              <a:rPr kumimoji="1"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语句</a:t>
            </a:r>
            <a:endParaRPr kumimoji="1" lang="zh-CN" altLang="en-US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&lt;=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count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++;  </a:t>
            </a:r>
            <a:r>
              <a:rPr kumimoji="1" lang="en-US" altLang="zh-CN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//</a:t>
            </a:r>
            <a:r>
              <a:rPr kumimoji="1" lang="zh-CN" altLang="en-US" sz="2800" b="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针对</a:t>
            </a:r>
            <a:r>
              <a:rPr kumimoji="1" lang="en-US" altLang="zh-CN" sz="2800" u="none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return</a:t>
            </a:r>
            <a:r>
              <a:rPr kumimoji="1" lang="zh-CN" altLang="en-US" sz="2800" b="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语句</a:t>
            </a:r>
            <a:endParaRPr kumimoji="1" lang="zh-CN" altLang="en-US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0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count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+=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r>
              <a:rPr kumimoji="1" lang="en-US" altLang="zh-CN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//</a:t>
            </a:r>
            <a:r>
              <a:rPr kumimoji="1"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针对</a:t>
            </a:r>
            <a:r>
              <a:rPr kumimoji="1" lang="en-US" altLang="zh-CN" sz="2800" u="non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else</a:t>
            </a:r>
            <a:r>
              <a:rPr kumimoji="1"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与</a:t>
            </a:r>
            <a:r>
              <a:rPr kumimoji="1" lang="en-US" altLang="zh-CN" sz="2800" u="non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return</a:t>
            </a:r>
            <a:r>
              <a:rPr kumimoji="1"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语句</a:t>
            </a:r>
            <a:endParaRPr kumimoji="1" lang="zh-CN" altLang="en-US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rsum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)+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];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kumimoji="1" lang="en-US" altLang="zh-CN" sz="2800" u="none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    </a:t>
            </a:r>
            <a:endParaRPr kumimoji="1" lang="en-US" altLang="zh-CN" sz="280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8" name="Text Box 4"/>
          <p:cNvSpPr txBox="1">
            <a:spLocks noChangeArrowheads="1"/>
          </p:cNvSpPr>
          <p:nvPr/>
        </p:nvSpPr>
        <p:spPr bwMode="auto">
          <a:xfrm>
            <a:off x="609600" y="550863"/>
            <a:ext cx="8534400" cy="55801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buClrTx/>
              <a:buSzTx/>
              <a:buFontTx/>
              <a:buNone/>
            </a:pPr>
            <a:r>
              <a:rPr kumimoji="1" lang="zh-CN" altLang="en-US" sz="3600" u="none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设</a:t>
            </a:r>
            <a:r>
              <a:rPr kumimoji="1" lang="en-US" altLang="zh-CN" sz="36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count</a:t>
            </a:r>
            <a:r>
              <a:rPr kumimoji="1" lang="zh-CN" altLang="en-US" sz="3600" u="none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初始值为</a:t>
            </a:r>
            <a:r>
              <a:rPr kumimoji="1" lang="en-US" altLang="zh-CN" sz="36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kumimoji="1" lang="zh-CN" altLang="en-US" sz="3600" u="none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kumimoji="1" lang="en-US" altLang="zh-CN" sz="3600" u="none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Trsum</a:t>
            </a:r>
            <a:r>
              <a:rPr kumimoji="1" lang="en-US" altLang="zh-CN" sz="36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(n)</a:t>
            </a:r>
            <a:r>
              <a:rPr kumimoji="1" lang="zh-CN" altLang="en-US" sz="3600" u="none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是程序执 行后的</a:t>
            </a:r>
            <a:r>
              <a:rPr kumimoji="1" lang="en-US" altLang="zh-CN" sz="36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count</a:t>
            </a:r>
            <a:r>
              <a:rPr kumimoji="1" lang="zh-CN" altLang="en-US" sz="3600" u="none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值。</a:t>
            </a:r>
            <a:endParaRPr kumimoji="1" lang="zh-CN" altLang="en-US" sz="3600" u="none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defTabSz="1128395">
              <a:buClrTx/>
              <a:buSzTx/>
              <a:buFontTx/>
              <a:buNone/>
            </a:pPr>
            <a:r>
              <a:rPr kumimoji="1" lang="zh-CN" altLang="en-US" sz="36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n=0</a:t>
            </a:r>
            <a:r>
              <a:rPr kumimoji="1" lang="zh-CN" altLang="en-US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，</a:t>
            </a:r>
            <a:r>
              <a:rPr kumimoji="1" lang="en-US" altLang="zh-CN" u="none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Trsum</a:t>
            </a:r>
            <a:r>
              <a:rPr kumimoji="1" lang="en-US" altLang="zh-CN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(0)=2;</a:t>
            </a:r>
            <a:endParaRPr kumimoji="1" lang="en-US" altLang="zh-CN" u="none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defTabSz="1128395">
              <a:buClrTx/>
              <a:buSzTx/>
              <a:buFontTx/>
              <a:buNone/>
            </a:pPr>
            <a:r>
              <a:rPr kumimoji="1" lang="en-US" altLang="zh-CN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       </a:t>
            </a:r>
            <a:r>
              <a:rPr kumimoji="1" lang="en-US" altLang="zh-CN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n&gt;0</a:t>
            </a:r>
            <a:r>
              <a:rPr kumimoji="1" lang="zh-CN" altLang="en-US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kumimoji="1" lang="en-US" altLang="zh-CN" u="none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Trsum</a:t>
            </a:r>
            <a:r>
              <a:rPr kumimoji="1" lang="en-US" altLang="zh-CN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(n)=</a:t>
            </a:r>
            <a:r>
              <a:rPr kumimoji="1" lang="en-US" altLang="zh-CN" u="none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Trsum</a:t>
            </a:r>
            <a:r>
              <a:rPr kumimoji="1" lang="en-US" altLang="zh-CN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(n-1)+3;</a:t>
            </a:r>
            <a:endParaRPr kumimoji="1" lang="en-US" altLang="zh-CN" u="none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defTabSz="1128395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Trsum</a:t>
            </a: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(n)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Trsum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buClrTx/>
              <a:buSzTx/>
              <a:buFontTx/>
              <a:buNone/>
            </a:pP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Trsum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-</a:t>
            </a: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)=</a:t>
            </a: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*</a:t>
            </a: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+</a:t>
            </a: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Trsum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-</a:t>
            </a: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endParaRPr kumimoji="1" lang="en-US" altLang="zh-CN" u="none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defTabSz="1128395">
              <a:buClrTx/>
              <a:buSzTx/>
              <a:buFontTx/>
              <a:buNone/>
            </a:pP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+</a:t>
            </a: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+</a:t>
            </a: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+</a:t>
            </a: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Trsum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-</a:t>
            </a: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)=</a:t>
            </a: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*</a:t>
            </a: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+</a:t>
            </a: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Trsum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-</a:t>
            </a: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endParaRPr kumimoji="1" lang="en-US" altLang="zh-CN" u="none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defTabSz="1128395">
              <a:buClrTx/>
              <a:buSzTx/>
              <a:buFontTx/>
              <a:buNone/>
            </a:pP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……=3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*</a:t>
            </a:r>
            <a:r>
              <a:rPr kumimoji="1" lang="en-US" altLang="zh-CN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kumimoji="1" lang="en-US" altLang="zh-CN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+</a:t>
            </a:r>
            <a:r>
              <a:rPr kumimoji="1" lang="en-US" altLang="zh-CN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Trsum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endParaRPr kumimoji="1" lang="en-US" altLang="zh-CN" u="none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defTabSz="1128395">
              <a:buClrTx/>
              <a:buSzTx/>
              <a:buFontTx/>
              <a:buNone/>
            </a:pP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3n</a:t>
            </a:r>
            <a:r>
              <a:rPr kumimoji="1" lang="en-US" altLang="zh-CN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+</a:t>
            </a:r>
            <a:r>
              <a:rPr kumimoji="1" lang="en-US" altLang="zh-CN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endParaRPr kumimoji="1" lang="en-US" altLang="zh-CN" b="0" u="none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2" name="Rectangle 4"/>
          <p:cNvSpPr>
            <a:spLocks noChangeArrowheads="1"/>
          </p:cNvSpPr>
          <p:nvPr/>
        </p:nvSpPr>
        <p:spPr bwMode="auto">
          <a:xfrm>
            <a:off x="468313" y="549275"/>
            <a:ext cx="8229600" cy="987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0" u="none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计算</a:t>
            </a:r>
            <a:r>
              <a:rPr lang="zh-CN" altLang="en-US" sz="3600" b="0" u="none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累加和</a:t>
            </a:r>
            <a:r>
              <a:rPr lang="zh-CN" altLang="en-US" sz="3600" b="0" u="none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程序</a:t>
            </a:r>
            <a:r>
              <a:rPr lang="zh-CN" altLang="en-US" sz="3600" b="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程序步数</a:t>
            </a:r>
            <a:r>
              <a:rPr lang="zh-CN" altLang="en-US" sz="3600" b="0" u="none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计算工作表格</a:t>
            </a:r>
            <a:endParaRPr lang="zh-CN" altLang="en-US" sz="3600" b="0" u="none">
              <a:solidFill>
                <a:schemeClr val="tx1"/>
              </a:solidFill>
              <a:effectLst/>
              <a:ea typeface="仿宋_GB2312" pitchFamily="49" charset="-122"/>
            </a:endParaRPr>
          </a:p>
        </p:txBody>
      </p:sp>
      <p:graphicFrame>
        <p:nvGraphicFramePr>
          <p:cNvPr id="416773" name="Object 5"/>
          <p:cNvGraphicFramePr>
            <a:graphicFrameLocks noChangeAspect="1"/>
          </p:cNvGraphicFramePr>
          <p:nvPr/>
        </p:nvGraphicFramePr>
        <p:xfrm>
          <a:off x="457200" y="1755775"/>
          <a:ext cx="8569325" cy="482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Document" r:id="rId1" imgW="10648950" imgH="5991225" progId="Word.Document.8">
                  <p:embed/>
                </p:oleObj>
              </mc:Choice>
              <mc:Fallback>
                <p:oleObj name="Document" r:id="rId1" imgW="10648950" imgH="5991225" progId="Word.Document.8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1755775"/>
                        <a:ext cx="8569325" cy="48212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23529" y="692696"/>
          <a:ext cx="8424936" cy="5400600"/>
        </p:xfrm>
        <a:graphic>
          <a:graphicData uri="http://schemas.openxmlformats.org/drawingml/2006/table">
            <a:tbl>
              <a:tblPr/>
              <a:tblGrid>
                <a:gridCol w="4896543"/>
                <a:gridCol w="1656185"/>
                <a:gridCol w="1872208"/>
              </a:tblGrid>
              <a:tr h="48319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00CC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程序</a:t>
                      </a:r>
                      <a:endParaRPr lang="zh-CN" sz="2000" b="1" kern="100" dirty="0">
                        <a:solidFill>
                          <a:srgbClr val="0000CC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00CC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执行代价</a:t>
                      </a:r>
                      <a:endParaRPr lang="zh-CN" sz="2000" b="1" kern="100" dirty="0">
                        <a:solidFill>
                          <a:srgbClr val="0000CC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00CC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执行次数</a:t>
                      </a:r>
                      <a:endParaRPr lang="zh-CN" sz="2000" b="1" kern="100" dirty="0">
                        <a:solidFill>
                          <a:srgbClr val="0000CC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7402"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 err="1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2400" b="1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2400" b="0" kern="100" dirty="0" err="1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</a:t>
                      </a:r>
                      <a:r>
                        <a:rPr lang="en-US" sz="2400" b="1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=</a:t>
                      </a:r>
                      <a:r>
                        <a:rPr lang="en-US" sz="2400" b="0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j</a:t>
                      </a:r>
                      <a:r>
                        <a:rPr lang="en-US" sz="2400" b="1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=</a:t>
                      </a:r>
                      <a:r>
                        <a:rPr lang="en-US" sz="2400" b="0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k</a:t>
                      </a:r>
                      <a:r>
                        <a:rPr lang="en-US" sz="2400" b="1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=</a:t>
                      </a:r>
                      <a:r>
                        <a:rPr lang="en-US" sz="2400" b="0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r>
                        <a:rPr lang="en-US" sz="2400" b="1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;</a:t>
                      </a:r>
                      <a:endParaRPr lang="zh-CN" sz="2400" b="1" kern="100" dirty="0">
                        <a:solidFill>
                          <a:srgbClr val="CC33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3048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 err="1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2400" b="1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2400" b="0" kern="100" dirty="0" err="1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tmp</a:t>
                      </a:r>
                      <a:r>
                        <a:rPr lang="en-US" sz="2400" b="1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;</a:t>
                      </a:r>
                      <a:endParaRPr lang="zh-CN" sz="2400" b="1" kern="100" dirty="0">
                        <a:solidFill>
                          <a:srgbClr val="CC33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3048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for (</a:t>
                      </a:r>
                      <a:r>
                        <a:rPr lang="en-US" sz="2400" b="0" kern="100" dirty="0" err="1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</a:t>
                      </a:r>
                      <a:r>
                        <a:rPr lang="en-US" sz="2400" b="1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=</a:t>
                      </a:r>
                      <a:r>
                        <a:rPr lang="en-US" sz="2400" b="0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r>
                        <a:rPr lang="en-US" sz="2400" b="1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; </a:t>
                      </a:r>
                      <a:r>
                        <a:rPr lang="en-US" sz="2400" b="0" kern="100" dirty="0" err="1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</a:t>
                      </a:r>
                      <a:r>
                        <a:rPr lang="en-US" sz="2400" b="1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&lt;</a:t>
                      </a:r>
                      <a:r>
                        <a:rPr lang="en-US" sz="2400" b="0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N</a:t>
                      </a:r>
                      <a:r>
                        <a:rPr lang="en-US" sz="2400" b="1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; </a:t>
                      </a:r>
                      <a:r>
                        <a:rPr lang="en-US" sz="2400" b="0" kern="100" dirty="0" err="1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</a:t>
                      </a:r>
                      <a:r>
                        <a:rPr lang="en-US" sz="2400" b="1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++)</a:t>
                      </a:r>
                      <a:endParaRPr lang="zh-CN" sz="2400" b="1" kern="100" dirty="0">
                        <a:solidFill>
                          <a:srgbClr val="CC33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3048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baseline="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 </a:t>
                      </a:r>
                      <a:r>
                        <a:rPr lang="en-US" sz="2400" b="1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for (</a:t>
                      </a:r>
                      <a:r>
                        <a:rPr lang="en-US" sz="2400" b="0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j</a:t>
                      </a:r>
                      <a:r>
                        <a:rPr lang="en-US" sz="2400" b="1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=</a:t>
                      </a:r>
                      <a:r>
                        <a:rPr lang="en-US" sz="2400" b="0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r>
                        <a:rPr lang="en-US" sz="2400" b="1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; </a:t>
                      </a:r>
                      <a:r>
                        <a:rPr lang="en-US" sz="2400" b="0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j</a:t>
                      </a:r>
                      <a:r>
                        <a:rPr lang="en-US" sz="2400" b="1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&lt;</a:t>
                      </a:r>
                      <a:r>
                        <a:rPr lang="en-US" sz="2400" b="0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N</a:t>
                      </a:r>
                      <a:r>
                        <a:rPr lang="en-US" sz="2400" b="1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; </a:t>
                      </a:r>
                      <a:r>
                        <a:rPr lang="en-US" sz="2400" b="0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j</a:t>
                      </a:r>
                      <a:r>
                        <a:rPr lang="en-US" sz="2400" b="1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++)</a:t>
                      </a:r>
                      <a:endParaRPr lang="zh-CN" sz="2400" b="1" kern="100" dirty="0">
                        <a:solidFill>
                          <a:srgbClr val="CC33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3048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     </a:t>
                      </a:r>
                      <a:r>
                        <a:rPr lang="en-US" sz="2400" b="0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</a:t>
                      </a:r>
                      <a:r>
                        <a:rPr lang="en-US" sz="2400" b="1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[</a:t>
                      </a:r>
                      <a:r>
                        <a:rPr lang="en-US" sz="2400" b="0" kern="100" dirty="0" err="1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</a:t>
                      </a:r>
                      <a:r>
                        <a:rPr lang="en-US" sz="2400" b="1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, </a:t>
                      </a:r>
                      <a:r>
                        <a:rPr lang="en-US" sz="2400" b="0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j</a:t>
                      </a:r>
                      <a:r>
                        <a:rPr lang="en-US" sz="2400" b="1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]=</a:t>
                      </a:r>
                      <a:r>
                        <a:rPr lang="en-US" sz="2400" b="0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r>
                        <a:rPr lang="en-US" sz="2400" b="1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;</a:t>
                      </a:r>
                      <a:endParaRPr lang="zh-CN" sz="2400" b="1" kern="100" dirty="0">
                        <a:solidFill>
                          <a:srgbClr val="CC33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3048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for (</a:t>
                      </a:r>
                      <a:r>
                        <a:rPr lang="en-US" sz="2400" b="0" kern="100" dirty="0" err="1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</a:t>
                      </a:r>
                      <a:r>
                        <a:rPr lang="en-US" sz="2400" b="1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=</a:t>
                      </a:r>
                      <a:r>
                        <a:rPr lang="en-US" sz="2400" b="0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r>
                        <a:rPr lang="en-US" sz="2400" b="1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; </a:t>
                      </a:r>
                      <a:r>
                        <a:rPr lang="en-US" sz="2400" b="0" kern="100" dirty="0" err="1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</a:t>
                      </a:r>
                      <a:r>
                        <a:rPr lang="en-US" sz="2400" b="1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&lt;</a:t>
                      </a:r>
                      <a:r>
                        <a:rPr lang="en-US" sz="2400" b="0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N</a:t>
                      </a:r>
                      <a:r>
                        <a:rPr lang="en-US" sz="2400" b="1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; </a:t>
                      </a:r>
                      <a:r>
                        <a:rPr lang="en-US" sz="2400" b="0" kern="100" dirty="0" err="1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</a:t>
                      </a:r>
                      <a:r>
                        <a:rPr lang="en-US" sz="2400" b="1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++)</a:t>
                      </a:r>
                      <a:endParaRPr lang="zh-CN" sz="2400" b="1" kern="100" dirty="0">
                        <a:solidFill>
                          <a:srgbClr val="CC33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3048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baseline="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 </a:t>
                      </a:r>
                      <a:r>
                        <a:rPr lang="en-US" sz="2400" b="1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for (</a:t>
                      </a:r>
                      <a:r>
                        <a:rPr lang="en-US" sz="2400" b="0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j</a:t>
                      </a:r>
                      <a:r>
                        <a:rPr lang="en-US" sz="2400" b="1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=</a:t>
                      </a:r>
                      <a:r>
                        <a:rPr lang="en-US" sz="2400" b="0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r>
                        <a:rPr lang="en-US" sz="2400" b="1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; </a:t>
                      </a:r>
                      <a:r>
                        <a:rPr lang="en-US" sz="2400" b="0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j</a:t>
                      </a:r>
                      <a:r>
                        <a:rPr lang="en-US" sz="2400" b="1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&lt;</a:t>
                      </a:r>
                      <a:r>
                        <a:rPr lang="en-US" sz="2400" b="0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N</a:t>
                      </a:r>
                      <a:r>
                        <a:rPr lang="en-US" sz="2400" b="1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; </a:t>
                      </a:r>
                      <a:r>
                        <a:rPr lang="en-US" sz="2400" b="0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j</a:t>
                      </a:r>
                      <a:r>
                        <a:rPr lang="en-US" sz="2400" b="1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++)</a:t>
                      </a:r>
                      <a:endParaRPr lang="zh-CN" sz="2400" b="1" kern="100" dirty="0">
                        <a:solidFill>
                          <a:srgbClr val="CC33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3048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	</a:t>
                      </a:r>
                      <a:r>
                        <a:rPr lang="en-US" sz="2400" b="1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for </a:t>
                      </a:r>
                      <a:r>
                        <a:rPr lang="en-US" sz="2400" b="1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en-US" sz="2400" b="0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k</a:t>
                      </a:r>
                      <a:r>
                        <a:rPr lang="en-US" sz="2400" b="1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=</a:t>
                      </a:r>
                      <a:r>
                        <a:rPr lang="en-US" sz="2400" b="0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r>
                        <a:rPr lang="en-US" sz="2400" b="1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; </a:t>
                      </a:r>
                      <a:r>
                        <a:rPr lang="en-US" sz="2400" b="0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k</a:t>
                      </a:r>
                      <a:r>
                        <a:rPr lang="en-US" sz="2400" b="1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&lt;</a:t>
                      </a:r>
                      <a:r>
                        <a:rPr lang="en-US" sz="2400" b="0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N</a:t>
                      </a:r>
                      <a:r>
                        <a:rPr lang="en-US" sz="2400" b="1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; </a:t>
                      </a:r>
                      <a:r>
                        <a:rPr lang="en-US" sz="2400" b="0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K</a:t>
                      </a:r>
                      <a:r>
                        <a:rPr lang="en-US" sz="2400" b="1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++)</a:t>
                      </a:r>
                      <a:endParaRPr lang="zh-CN" sz="2400" b="1" kern="100" dirty="0">
                        <a:solidFill>
                          <a:srgbClr val="CC33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3048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        </a:t>
                      </a:r>
                      <a:r>
                        <a:rPr lang="en-US" sz="2400" b="0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</a:t>
                      </a:r>
                      <a:r>
                        <a:rPr lang="en-US" sz="2400" b="1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[</a:t>
                      </a:r>
                      <a:r>
                        <a:rPr lang="en-US" sz="2400" b="0" kern="100" dirty="0" err="1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</a:t>
                      </a:r>
                      <a:r>
                        <a:rPr lang="en-US" sz="2400" b="1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, </a:t>
                      </a:r>
                      <a:r>
                        <a:rPr lang="en-US" sz="2400" b="0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j</a:t>
                      </a:r>
                      <a:r>
                        <a:rPr lang="en-US" sz="2400" b="1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]=</a:t>
                      </a:r>
                      <a:r>
                        <a:rPr lang="en-US" sz="2400" b="0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r>
                        <a:rPr lang="en-US" sz="2400" b="1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[</a:t>
                      </a:r>
                      <a:r>
                        <a:rPr lang="en-US" sz="2400" b="0" kern="100" dirty="0" err="1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</a:t>
                      </a:r>
                      <a:r>
                        <a:rPr lang="en-US" sz="2400" b="1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, </a:t>
                      </a:r>
                      <a:r>
                        <a:rPr lang="en-US" sz="2400" b="0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k</a:t>
                      </a:r>
                      <a:r>
                        <a:rPr lang="en-US" sz="2400" b="1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]*</a:t>
                      </a:r>
                      <a:r>
                        <a:rPr lang="en-US" sz="2400" b="0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r>
                        <a:rPr lang="en-US" sz="2400" b="1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[</a:t>
                      </a:r>
                      <a:r>
                        <a:rPr lang="en-US" sz="2400" b="0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k</a:t>
                      </a:r>
                      <a:r>
                        <a:rPr lang="en-US" sz="2400" b="1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, </a:t>
                      </a:r>
                      <a:r>
                        <a:rPr lang="en-US" sz="2400" b="0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j</a:t>
                      </a:r>
                      <a:r>
                        <a:rPr lang="en-US" sz="2400" b="1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]+</a:t>
                      </a:r>
                      <a:r>
                        <a:rPr lang="en-US" sz="2400" b="0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</a:t>
                      </a:r>
                      <a:r>
                        <a:rPr lang="en-US" sz="2400" b="1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[</a:t>
                      </a:r>
                      <a:r>
                        <a:rPr lang="en-US" sz="2400" b="0" kern="100" dirty="0" err="1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</a:t>
                      </a:r>
                      <a:r>
                        <a:rPr lang="en-US" sz="2400" b="1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, </a:t>
                      </a:r>
                      <a:r>
                        <a:rPr lang="en-US" sz="2400" b="0" kern="100" dirty="0" smtClean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j</a:t>
                      </a:r>
                      <a:r>
                        <a:rPr lang="en-US" sz="2400" b="1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];</a:t>
                      </a:r>
                      <a:endParaRPr lang="zh-CN" sz="2400" b="1" kern="100" dirty="0">
                        <a:solidFill>
                          <a:srgbClr val="CC33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3048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return </a:t>
                      </a:r>
                      <a:r>
                        <a:rPr lang="en-US" sz="2400" b="0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r>
                        <a:rPr lang="en-US" sz="2400" b="1" kern="100" dirty="0">
                          <a:solidFill>
                            <a:srgbClr val="CC33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;</a:t>
                      </a:r>
                      <a:endParaRPr lang="zh-CN" sz="2400" b="1" kern="100" dirty="0">
                        <a:solidFill>
                          <a:srgbClr val="CC3300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</a:t>
                      </a:r>
                      <a:r>
                        <a:rPr lang="en-US" sz="2400" b="1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r>
                        <a:rPr lang="en-US" sz="2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endParaRPr lang="zh-CN" sz="24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</a:t>
                      </a:r>
                      <a:r>
                        <a:rPr lang="en-US" sz="2400" b="1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4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</a:t>
                      </a:r>
                      <a:r>
                        <a:rPr lang="en-US" sz="2400" b="1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4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</a:t>
                      </a:r>
                      <a:r>
                        <a:rPr lang="en-US" sz="2400" b="1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4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</a:t>
                      </a:r>
                      <a:r>
                        <a:rPr lang="en-US" sz="2400" b="1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4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</a:t>
                      </a:r>
                      <a:r>
                        <a:rPr lang="en-US" sz="2400" b="1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</a:t>
                      </a:r>
                      <a:endParaRPr lang="zh-CN" sz="24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</a:t>
                      </a:r>
                      <a:r>
                        <a:rPr lang="en-US" sz="2400" b="1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</a:t>
                      </a:r>
                      <a:endParaRPr lang="zh-CN" sz="24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</a:t>
                      </a:r>
                      <a:r>
                        <a:rPr lang="en-US" sz="2400" b="1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</a:t>
                      </a:r>
                      <a:endParaRPr lang="zh-CN" sz="24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</a:t>
                      </a:r>
                      <a:r>
                        <a:rPr lang="en-US" sz="2400" b="1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9</a:t>
                      </a:r>
                      <a:endParaRPr lang="zh-CN" sz="24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</a:t>
                      </a:r>
                      <a:r>
                        <a:rPr lang="en-US" sz="2400" b="1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10</a:t>
                      </a:r>
                      <a:endParaRPr lang="zh-CN" sz="24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N+1</a:t>
                      </a:r>
                      <a:endParaRPr lang="zh-CN" sz="24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N*(N+1)</a:t>
                      </a:r>
                      <a:endParaRPr lang="zh-CN" sz="24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N*N</a:t>
                      </a:r>
                      <a:endParaRPr lang="zh-CN" sz="24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N+1</a:t>
                      </a:r>
                      <a:endParaRPr lang="zh-CN" sz="24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N*N+1</a:t>
                      </a:r>
                      <a:r>
                        <a:rPr lang="zh-CN" sz="2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）</a:t>
                      </a:r>
                      <a:endParaRPr lang="zh-CN" sz="24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N*N*</a:t>
                      </a:r>
                      <a:r>
                        <a:rPr lang="en-US" altLang="zh-CN" sz="24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en-US" sz="24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N+1</a:t>
                      </a:r>
                      <a:r>
                        <a:rPr lang="en-US" altLang="zh-CN" sz="24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24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N*N*N</a:t>
                      </a:r>
                      <a:endParaRPr lang="zh-CN" sz="24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772400" cy="3817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anose="02020603050405020304" pitchFamily="18" charset="0"/>
              </a:rPr>
              <a:t>程序步本身就不是一个准确的概念，而是一个抽象的概念。 </a:t>
            </a:r>
            <a:endParaRPr kumimoji="1" lang="zh-CN" altLang="en-US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anose="02020603050405020304" pitchFamily="18" charset="0"/>
              </a:rPr>
              <a:t>再作一次抽象，从由多种因素构成的时间复杂性中抽取出其主要因素，将常数抽象为</a:t>
            </a: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latin typeface="Times New Roman" panose="02020603050405020304" pitchFamily="18" charset="0"/>
              </a:rPr>
              <a:t>，有利于抓住主要矛盾，简化复杂性分析。</a:t>
            </a:r>
            <a:endParaRPr kumimoji="1" lang="zh-CN" altLang="en-US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大</a:t>
            </a: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O</a:t>
            </a:r>
            <a:r>
              <a:rPr kumimoji="1" lang="zh-CN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表示法</a:t>
            </a:r>
            <a:endParaRPr kumimoji="1" lang="zh-CN" altLang="en-US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endParaRPr kumimoji="1" lang="en-US" altLang="zh-CN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9C96-D00C-4622-8550-25A65874146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5965825" cy="568325"/>
          </a:xfrm>
        </p:spPr>
        <p:txBody>
          <a:bodyPr/>
          <a:lstStyle/>
          <a:p>
            <a:r>
              <a:rPr lang="zh-CN" altLang="en-US" sz="3600" b="1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时间复杂度的渐进表示法</a:t>
            </a:r>
            <a:endParaRPr lang="zh-CN" altLang="en-US" sz="36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685800" y="977900"/>
            <a:ext cx="77724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u="none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例：求两个</a:t>
            </a:r>
            <a:r>
              <a:rPr kumimoji="1" lang="en-US" altLang="zh-CN" u="none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kumimoji="1" lang="zh-CN" altLang="en-US" u="none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阶方阵的乘积</a:t>
            </a:r>
            <a:r>
              <a:rPr kumimoji="1" lang="en-US" altLang="zh-CN" u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C=A</a:t>
            </a:r>
            <a:r>
              <a:rPr kumimoji="1" lang="en-US" altLang="zh-CN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</a:t>
            </a:r>
            <a:endParaRPr kumimoji="1" lang="en-US" altLang="zh-CN" b="0" u="none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755650" y="1628775"/>
            <a:ext cx="8785225" cy="4362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void</a:t>
            </a:r>
            <a:r>
              <a:rPr kumimoji="1" lang="en-US" altLang="zh-CN" sz="2800" b="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err="1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MatrixMultiply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u="none" dirty="0" err="1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b="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b="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kumimoji="1" lang="en-US" altLang="zh-CN" sz="2800" b="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],</a:t>
            </a:r>
            <a:r>
              <a:rPr kumimoji="1" lang="en-US" altLang="zh-CN" sz="2800" b="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 err="1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b="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kumimoji="1" lang="en-US" altLang="zh-CN" sz="2800" b="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],</a:t>
            </a:r>
            <a:r>
              <a:rPr kumimoji="1" lang="en-US" altLang="zh-CN" sz="2800" b="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2800" b="0" u="none" dirty="0">
              <a:solidFill>
                <a:schemeClr val="hlink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2800" u="none" dirty="0" err="1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b="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kumimoji="1" lang="en-US" altLang="zh-CN" sz="2800" b="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])</a:t>
            </a:r>
            <a:endParaRPr kumimoji="1" lang="en-US" altLang="zh-CN" sz="2800" u="none" dirty="0">
              <a:solidFill>
                <a:schemeClr val="hlink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2800" u="none" dirty="0">
              <a:solidFill>
                <a:schemeClr val="hlink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for 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u="none" dirty="0" err="1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err="1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en-US" altLang="zh-CN" sz="2800" b="0" u="none" dirty="0" err="1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800" b="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en-US" altLang="zh-CN" sz="2800" b="0" u="none" dirty="0" err="1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r>
              <a:rPr kumimoji="1" lang="en-US" altLang="zh-CN" sz="2800" b="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kumimoji="1" lang="zh-CN" altLang="en-US" sz="2800" b="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800" b="0" u="non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endParaRPr kumimoji="1" lang="en-US" altLang="zh-CN" sz="2800" u="none" dirty="0">
              <a:solidFill>
                <a:schemeClr val="hlink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for</a:t>
            </a:r>
            <a:r>
              <a:rPr kumimoji="1" lang="en-US" altLang="zh-CN" sz="2800" b="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u="none" dirty="0" err="1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en-US" altLang="zh-CN" sz="2800" b="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800" b="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en-US" altLang="zh-CN" sz="2800" b="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++) 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       </a:t>
            </a:r>
            <a:r>
              <a:rPr kumimoji="1" lang="en-US" altLang="zh-CN" sz="28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8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n(n+1)</a:t>
            </a:r>
            <a:endParaRPr kumimoji="1" lang="en-US" altLang="zh-CN" sz="2800" u="none" dirty="0">
              <a:solidFill>
                <a:schemeClr val="hlink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kumimoji="1" lang="en-US" altLang="zh-CN" sz="2800" b="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b="0" u="none" dirty="0" err="1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kumimoji="1" lang="en-US" altLang="zh-CN" sz="2800" b="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kumimoji="1" lang="en-US" altLang="zh-CN" sz="2800" b="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                         </a:t>
            </a:r>
            <a:r>
              <a:rPr kumimoji="1" lang="en-US" altLang="zh-CN" sz="2800" u="non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800" b="0" u="non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b="0" u="none" baseline="30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800" u="none" dirty="0">
              <a:solidFill>
                <a:schemeClr val="hlink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for 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u="none" dirty="0" err="1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en-US" altLang="zh-CN" sz="2800" b="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800" b="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en-US" altLang="zh-CN" sz="2800" b="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r>
              <a:rPr kumimoji="1" lang="en-US" altLang="zh-CN" sz="2800" b="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8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8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</a:t>
            </a:r>
            <a:r>
              <a:rPr kumimoji="1" lang="en-US" altLang="zh-CN" sz="2800" b="0" u="none" baseline="30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(n+1)</a:t>
            </a:r>
            <a:endParaRPr kumimoji="1" lang="en-US" altLang="zh-CN" sz="280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kumimoji="1" lang="en-US" altLang="zh-CN" sz="2800" b="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b="0" u="none" dirty="0" err="1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kumimoji="1" lang="en-US" altLang="zh-CN" sz="2800" b="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kumimoji="1" lang="en-US" altLang="zh-CN" sz="2800" b="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b="0" u="none" dirty="0" err="1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kumimoji="1" lang="en-US" altLang="zh-CN" sz="2800" b="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]+</a:t>
            </a:r>
            <a:r>
              <a:rPr kumimoji="1" lang="en-US" altLang="zh-CN" sz="2800" b="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b="0" u="none" dirty="0" err="1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kumimoji="1" lang="en-US" altLang="zh-CN" sz="2800" b="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]*</a:t>
            </a:r>
            <a:r>
              <a:rPr kumimoji="1" lang="en-US" altLang="zh-CN" sz="2800" b="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b="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kumimoji="1" lang="en-US" altLang="zh-CN" sz="2800" b="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];</a:t>
            </a:r>
            <a:endParaRPr kumimoji="1" lang="en-US" altLang="zh-CN" sz="2800" u="none" dirty="0">
              <a:solidFill>
                <a:schemeClr val="hlink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    </a:t>
            </a:r>
            <a:r>
              <a:rPr kumimoji="1" lang="en-US" altLang="zh-CN" sz="28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kumimoji="1" lang="en-US" altLang="zh-CN" sz="28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b="0" u="none" baseline="30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    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800" u="none" dirty="0">
              <a:solidFill>
                <a:schemeClr val="hlink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800" u="none" dirty="0">
              <a:solidFill>
                <a:schemeClr val="hlink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1190" name="Line 6"/>
          <p:cNvSpPr>
            <a:spLocks noChangeShapeType="1"/>
          </p:cNvSpPr>
          <p:nvPr/>
        </p:nvSpPr>
        <p:spPr bwMode="auto">
          <a:xfrm>
            <a:off x="5791200" y="56388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5580063" y="5734050"/>
            <a:ext cx="2765501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u="none" dirty="0" smtClean="0">
                <a:solidFill>
                  <a:srgbClr val="99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2n</a:t>
            </a:r>
            <a:r>
              <a:rPr kumimoji="1" lang="en-US" altLang="zh-CN" u="none" baseline="30000" dirty="0" smtClean="0">
                <a:solidFill>
                  <a:srgbClr val="99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u="none" dirty="0" smtClean="0">
                <a:solidFill>
                  <a:srgbClr val="99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+3n</a:t>
            </a:r>
            <a:r>
              <a:rPr kumimoji="1" lang="en-US" altLang="zh-CN" u="none" baseline="30000" dirty="0" smtClean="0">
                <a:solidFill>
                  <a:srgbClr val="99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u="none" dirty="0" smtClean="0">
                <a:solidFill>
                  <a:srgbClr val="99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+2n+1</a:t>
            </a:r>
            <a:endParaRPr kumimoji="1" lang="en-US" altLang="zh-CN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9C96-D00C-4622-8550-25A65874146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827088" y="1052513"/>
            <a:ext cx="7848600" cy="4897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3731" tIns="56866" rIns="113731" bIns="56866"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u="none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第四周：程序设计风格及设计实践</a:t>
            </a:r>
            <a:endParaRPr lang="zh-CN" altLang="zh-CN" u="none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编程规范</a:t>
            </a:r>
            <a:endParaRPr lang="zh-CN" altLang="zh-CN" sz="28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好程序的定义</a:t>
            </a:r>
            <a:endParaRPr lang="zh-CN" altLang="zh-CN" sz="28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命名规则</a:t>
            </a:r>
            <a:endParaRPr lang="zh-CN" altLang="zh-CN" sz="28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表达式和语句</a:t>
            </a:r>
            <a:endParaRPr lang="zh-CN" altLang="zh-CN" sz="28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函数</a:t>
            </a:r>
            <a:endParaRPr lang="zh-CN" altLang="zh-CN" sz="28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如何写</a:t>
            </a:r>
            <a:r>
              <a:rPr lang="en-US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ocument</a:t>
            </a:r>
            <a:endParaRPr lang="zh-CN" altLang="zh-CN" sz="28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注释</a:t>
            </a:r>
            <a:endParaRPr lang="zh-CN" altLang="zh-CN" sz="28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zh-CN" sz="28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什么样的编码是好的编程风格</a:t>
            </a:r>
            <a:endParaRPr lang="zh-CN" altLang="zh-CN" sz="28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3568" y="908720"/>
            <a:ext cx="7848600" cy="4800600"/>
          </a:xfrm>
          <a:noFill/>
        </p:spPr>
        <p:txBody>
          <a:bodyPr/>
          <a:lstStyle/>
          <a:p>
            <a:pPr algn="just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算法中所有语句的频度之和是</a:t>
            </a: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矩阵阶数</a:t>
            </a:r>
            <a:r>
              <a:rPr lang="en-US" altLang="zh-CN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的函数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>
              <a:spcBef>
                <a:spcPct val="5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               </a:t>
            </a:r>
            <a:r>
              <a:rPr lang="en-US" altLang="zh-CN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T(n</a:t>
            </a:r>
            <a:r>
              <a:rPr lang="en-US" altLang="zh-CN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)=</a:t>
            </a:r>
            <a:r>
              <a:rPr lang="en-US" altLang="zh-CN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2n</a:t>
            </a:r>
            <a:r>
              <a:rPr lang="en-US" altLang="zh-CN" b="1" baseline="300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lang="en-US" altLang="zh-CN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+3n</a:t>
            </a:r>
            <a:r>
              <a:rPr lang="en-US" altLang="zh-CN" b="1" baseline="300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+2n+1</a:t>
            </a:r>
            <a:endParaRPr lang="en-US" altLang="zh-CN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一般地，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称</a:t>
            </a:r>
            <a:r>
              <a:rPr lang="en-US" altLang="zh-CN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是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问题的规模。则时间复杂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度</a:t>
            </a:r>
            <a:r>
              <a:rPr lang="en-US" altLang="zh-CN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T(n)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是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问题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规模</a:t>
            </a:r>
            <a:r>
              <a:rPr lang="en-US" altLang="zh-CN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函数。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>
              <a:spcBef>
                <a:spcPct val="50000"/>
              </a:spcBef>
              <a:buClr>
                <a:schemeClr val="tx2"/>
              </a:buClr>
              <a:buSzPct val="50000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当</a:t>
            </a:r>
            <a:r>
              <a:rPr lang="en-US" altLang="zh-CN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趋于无穷大时，把时间复杂度的</a:t>
            </a: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数量级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（阶）称为算法的渐进时间复杂度。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>
              <a:spcBef>
                <a:spcPct val="5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     </a:t>
            </a:r>
            <a:r>
              <a:rPr lang="en-US" altLang="zh-CN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T(n</a:t>
            </a:r>
            <a:r>
              <a:rPr lang="en-US" altLang="zh-CN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)=O(n</a:t>
            </a:r>
            <a:r>
              <a:rPr lang="en-US" altLang="zh-CN" b="1" baseline="300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en-US" altLang="zh-CN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)          ----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大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O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表示法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9C96-D00C-4622-8550-25A65874146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20" name="Rectangle 4"/>
          <p:cNvSpPr>
            <a:spLocks noChangeArrowheads="1"/>
          </p:cNvSpPr>
          <p:nvPr/>
        </p:nvSpPr>
        <p:spPr bwMode="auto">
          <a:xfrm>
            <a:off x="684213" y="908050"/>
            <a:ext cx="7848600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3731" tIns="56866" rIns="113731" bIns="56866"/>
          <a:lstStyle/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zh-CN" altLang="en-US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大</a:t>
            </a:r>
            <a:r>
              <a:rPr lang="en-US" altLang="zh-CN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O</a:t>
            </a:r>
            <a:r>
              <a:rPr lang="zh-CN" altLang="en-US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表示法</a:t>
            </a:r>
            <a:r>
              <a:rPr lang="en-US" altLang="zh-CN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——</a:t>
            </a:r>
            <a:r>
              <a:rPr lang="zh-CN" altLang="en-US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最坏情况</a:t>
            </a:r>
            <a:endParaRPr lang="zh-CN" altLang="en-US" u="none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742950" lvl="1" indent="-285750" algn="just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当且仅当存在正整数</a:t>
            </a:r>
            <a:r>
              <a:rPr lang="en-US" altLang="zh-CN" sz="2800" i="1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和</a:t>
            </a:r>
            <a:r>
              <a:rPr lang="en-US" altLang="zh-CN" sz="2800" i="1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2800" u="none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，使得</a:t>
            </a:r>
            <a:r>
              <a:rPr lang="en-US" altLang="en-US" sz="2800" i="1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lang="en-US" altLang="en-US" sz="2800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en-US" sz="2800" i="1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en-US" sz="2800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)≤</a:t>
            </a:r>
            <a:r>
              <a:rPr lang="en-US" altLang="en-US" sz="2800" i="1" u="none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cf</a:t>
            </a:r>
            <a:r>
              <a:rPr lang="en-US" altLang="en-US" sz="2800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en-US" sz="2800" i="1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en-US" sz="2800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对所有的</a:t>
            </a:r>
            <a:r>
              <a:rPr lang="en-US" altLang="zh-CN" sz="2800" i="1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2800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≥</a:t>
            </a:r>
            <a:r>
              <a:rPr lang="en-US" altLang="zh-CN" sz="2800" i="1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2800" u="none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成立，则称该算法的渐进时间复杂度为</a:t>
            </a:r>
            <a:r>
              <a:rPr lang="en-US" altLang="zh-CN" sz="2800" i="1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lang="en-US" altLang="zh-CN" sz="2800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800" i="1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2800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)=O(</a:t>
            </a:r>
            <a:r>
              <a:rPr lang="en-US" altLang="zh-CN" sz="2800" i="1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f</a:t>
            </a:r>
            <a:r>
              <a:rPr lang="en-US" altLang="zh-CN" sz="2800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800" i="1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2800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))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endParaRPr lang="zh-CN" altLang="en-US" sz="28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742950" lvl="1" indent="-285750" algn="just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8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742950" lvl="1" indent="-285750" algn="just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当实例特性</a:t>
            </a:r>
            <a:r>
              <a:rPr lang="en-US" altLang="zh-CN" sz="2800" i="1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充分大时，算法的时间复杂度随</a:t>
            </a:r>
            <a:r>
              <a:rPr lang="en-US" altLang="zh-CN" sz="2800" i="1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变化，在最坏情况下若存在一个增长的上界，即</a:t>
            </a:r>
            <a:r>
              <a:rPr lang="en-US" altLang="en-US" sz="2800" i="1" u="none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cf</a:t>
            </a:r>
            <a:r>
              <a:rPr lang="en-US" altLang="en-US" sz="2800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en-US" sz="2800" i="1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en-US" sz="2800" u="none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en-US" sz="2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，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则该算法的时间复杂度增长的数量级为</a:t>
            </a:r>
            <a:r>
              <a:rPr lang="en-US" altLang="en-US" sz="2800" i="1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f</a:t>
            </a:r>
            <a:r>
              <a:rPr lang="en-US" altLang="en-US" sz="2800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en-US" sz="2800" i="1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en-US" sz="2800" u="none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en-US" sz="2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，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即称该算法的渐进时间复杂度为</a:t>
            </a:r>
            <a:r>
              <a:rPr lang="en-US" altLang="zh-CN" sz="2800" i="1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lang="en-US" altLang="zh-CN" sz="2800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800" i="1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2800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)=O(</a:t>
            </a:r>
            <a:r>
              <a:rPr lang="en-US" altLang="zh-CN" sz="2800" i="1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f</a:t>
            </a:r>
            <a:r>
              <a:rPr lang="en-US" altLang="zh-CN" sz="2800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800" i="1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2800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))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endParaRPr lang="zh-CN" altLang="en-US" sz="28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93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4" name="Rectangle 4"/>
          <p:cNvSpPr>
            <a:spLocks noChangeArrowheads="1"/>
          </p:cNvSpPr>
          <p:nvPr/>
        </p:nvSpPr>
        <p:spPr bwMode="auto">
          <a:xfrm>
            <a:off x="755650" y="981075"/>
            <a:ext cx="7561263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3731" tIns="56866" rIns="113731" bIns="56866"/>
          <a:lstStyle/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zh-CN" altLang="en-US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大</a:t>
            </a:r>
            <a:r>
              <a:rPr lang="en-US" altLang="zh-CN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O</a:t>
            </a:r>
            <a:r>
              <a:rPr lang="zh-CN" altLang="en-US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表示法的使用</a:t>
            </a:r>
            <a:endParaRPr lang="zh-CN" altLang="en-US" u="none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742950" lvl="1" indent="-285750" algn="just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需要考虑</a:t>
            </a:r>
            <a:r>
              <a:rPr lang="zh-CN" altLang="en-US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关键操作的程序步数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endParaRPr lang="zh-CN" altLang="en-US" sz="28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1143000" lvl="2" indent="-228600" algn="just">
              <a:buSzPct val="50000"/>
              <a:buFont typeface="Wingdings" panose="05000000000000000000" pitchFamily="2" charset="2"/>
              <a:buChar char="n"/>
            </a:pPr>
            <a:r>
              <a:rPr lang="zh-CN" altLang="en-US" sz="26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关键操作大多在循环和递归中；</a:t>
            </a:r>
            <a:endParaRPr lang="zh-CN" altLang="en-US" sz="26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1143000" lvl="2" indent="-228600" algn="just">
              <a:buSzPct val="50000"/>
              <a:buFont typeface="Wingdings" panose="05000000000000000000" pitchFamily="2" charset="2"/>
              <a:buChar char="n"/>
            </a:pPr>
            <a:r>
              <a:rPr lang="zh-CN" altLang="en-US" sz="26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在多数场合中，程序步骤与执行频度一一对应。</a:t>
            </a:r>
            <a:endParaRPr lang="zh-CN" altLang="en-US" sz="26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742950" lvl="1" indent="-285750" algn="just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6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742950" lvl="1" indent="-285750" algn="just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如果给出的是渐进值，可直接考虑关键操作的执行频度，提出其与实例特性</a:t>
            </a:r>
            <a:r>
              <a:rPr lang="en-US" altLang="zh-CN" sz="2800" i="1" u="none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的函数关系</a:t>
            </a:r>
            <a:r>
              <a:rPr lang="en-US" altLang="en-US" sz="2800" i="1" u="none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g</a:t>
            </a:r>
            <a:r>
              <a:rPr lang="en-US" altLang="en-US" sz="2800" u="none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en-US" sz="2800" i="1" u="none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2800" u="none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endParaRPr lang="zh-CN" altLang="en-US" sz="28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4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4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4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4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94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503238" y="549275"/>
            <a:ext cx="8245475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3731" tIns="56866" rIns="113731" bIns="56866"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渐进时间复杂度的计算</a:t>
            </a:r>
            <a:endParaRPr lang="zh-CN" altLang="en-US" u="none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单个循环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1143000" lvl="2" indent="-228600">
              <a:buSzPct val="50000"/>
              <a:buFont typeface="Wingdings" panose="05000000000000000000" pitchFamily="2" charset="2"/>
              <a:buChar char="n"/>
            </a:pPr>
            <a:r>
              <a:rPr lang="zh-CN" altLang="en-US" sz="26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循环内的简单语句即为关键操作，该程序段的渐进时间复杂度应是此关键操作的执行频度的大</a:t>
            </a:r>
            <a:r>
              <a:rPr lang="en-US" altLang="zh-CN" sz="2600" u="none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O</a:t>
            </a:r>
            <a:r>
              <a:rPr lang="zh-CN" altLang="en-US" sz="26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表示。</a:t>
            </a:r>
            <a:endParaRPr lang="zh-CN" altLang="en-US" sz="26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几个并列的循环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1143000" lvl="2" indent="-228600">
              <a:buSzPct val="50000"/>
              <a:buFont typeface="Wingdings" panose="05000000000000000000" pitchFamily="2" charset="2"/>
              <a:buChar char="n"/>
            </a:pPr>
            <a:r>
              <a:rPr lang="zh-CN" altLang="en-US" sz="26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分析每个循环的渐进时间复杂度，然后利用</a:t>
            </a:r>
            <a:r>
              <a:rPr lang="zh-CN" altLang="en-US" sz="2600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大 </a:t>
            </a:r>
            <a:r>
              <a:rPr lang="en-US" altLang="zh-CN" sz="2600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O</a:t>
            </a:r>
            <a:r>
              <a:rPr lang="zh-CN" altLang="en-US" sz="2600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表示法的加法规则</a:t>
            </a:r>
            <a:r>
              <a:rPr lang="zh-CN" altLang="en-US" sz="26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来计算渐进时间复杂度。</a:t>
            </a:r>
            <a:endParaRPr lang="zh-CN" altLang="en-US" sz="26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多层的嵌套循环</a:t>
            </a:r>
            <a:endParaRPr lang="zh-CN" altLang="en-US" sz="2800" u="none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marL="1143000" lvl="2" indent="-228600">
              <a:buSzPct val="50000"/>
              <a:buFont typeface="Wingdings" panose="05000000000000000000" pitchFamily="2" charset="2"/>
              <a:buChar char="n"/>
            </a:pPr>
            <a:r>
              <a:rPr lang="zh-CN" altLang="en-US" sz="26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关键操作应该在最内层循环中，先自外向内层层分析每层循环的时间渐进复杂度，然后利用</a:t>
            </a:r>
            <a:r>
              <a:rPr lang="zh-CN" altLang="en-US" sz="2600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大</a:t>
            </a:r>
            <a:r>
              <a:rPr lang="en-US" altLang="zh-CN" sz="2600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O</a:t>
            </a:r>
            <a:r>
              <a:rPr lang="zh-CN" altLang="en-US" sz="2600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表示法的乘法规则</a:t>
            </a:r>
            <a:r>
              <a:rPr lang="zh-CN" altLang="en-US" sz="26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来计算渐进时间复杂度。</a:t>
            </a:r>
            <a:endParaRPr lang="zh-CN" altLang="en-US" sz="26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5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5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5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95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95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95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052513"/>
            <a:ext cx="7632700" cy="2128837"/>
          </a:xfrm>
        </p:spPr>
        <p:txBody>
          <a:bodyPr/>
          <a:lstStyle/>
          <a:p>
            <a:pPr>
              <a:buClr>
                <a:srgbClr val="FF9900"/>
              </a:buClr>
              <a:buSzPct val="50000"/>
            </a:pPr>
            <a:r>
              <a:rPr lang="zh-CN" altLang="en-US" b="1" u="sng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加法规则</a:t>
            </a: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针对并列程序段</a:t>
            </a:r>
            <a:r>
              <a:rPr lang="zh-CN" altLang="en-US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endParaRPr lang="zh-CN" altLang="en-US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T(</a:t>
            </a:r>
            <a:r>
              <a:rPr lang="en-US" altLang="zh-CN" b="1" i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en-US" altLang="zh-CN" b="1" i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lang="en-US" altLang="zh-CN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)=T1(</a:t>
            </a:r>
            <a:r>
              <a:rPr lang="en-US" altLang="zh-CN" b="1" i="1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)+T2(</a:t>
            </a:r>
            <a:r>
              <a:rPr lang="en-US" altLang="zh-CN" b="1" i="1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)	</a:t>
            </a:r>
            <a:endParaRPr lang="en-US" altLang="zh-CN" b="1" dirty="0">
              <a:solidFill>
                <a:srgbClr val="CC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  	  	       </a:t>
            </a:r>
            <a:r>
              <a:rPr lang="en-US" altLang="zh-CN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 =O(max(</a:t>
            </a:r>
            <a:r>
              <a:rPr lang="en-US" altLang="zh-CN" b="1" i="1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f</a:t>
            </a:r>
            <a:r>
              <a:rPr lang="en-US" altLang="zh-CN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b="1" i="1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), </a:t>
            </a:r>
            <a:r>
              <a:rPr lang="en-US" altLang="zh-CN" b="1" i="1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g</a:t>
            </a:r>
            <a:r>
              <a:rPr lang="en-US" altLang="zh-CN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b="1" i="1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)))</a:t>
            </a:r>
            <a:br>
              <a:rPr lang="en-US" altLang="zh-CN" b="1" dirty="0">
                <a:latin typeface="Times New Roman" panose="02020603050405020304" pitchFamily="18" charset="0"/>
                <a:ea typeface="仿宋_GB2312" pitchFamily="49" charset="-122"/>
              </a:rPr>
            </a:br>
            <a:endParaRPr lang="en-US" altLang="zh-CN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323850" y="3284538"/>
            <a:ext cx="8135938" cy="1871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3731" tIns="56866" rIns="113731" bIns="56866"/>
          <a:lstStyle/>
          <a:p>
            <a:pPr marL="742950" lvl="1" indent="-285750" algn="ctr">
              <a:buClr>
                <a:schemeClr val="hlink"/>
              </a:buClr>
              <a:buSzPct val="55000"/>
            </a:pPr>
            <a:r>
              <a:rPr lang="en-US" altLang="zh-CN" sz="2800" i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en-US" altLang="zh-CN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&lt; log</a:t>
            </a:r>
            <a:r>
              <a:rPr lang="en-US" altLang="zh-CN" sz="2800" u="none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i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&lt; </a:t>
            </a:r>
            <a:r>
              <a:rPr lang="en-US" altLang="zh-CN" sz="2800" i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&lt; </a:t>
            </a:r>
            <a:r>
              <a:rPr lang="en-US" altLang="zh-CN" sz="2800" i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log</a:t>
            </a:r>
            <a:r>
              <a:rPr lang="en-US" altLang="zh-CN" sz="2800" u="none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i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&lt; </a:t>
            </a:r>
            <a:r>
              <a:rPr lang="en-US" altLang="zh-CN" sz="2800" i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 u="none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&lt; </a:t>
            </a:r>
            <a:r>
              <a:rPr lang="en-US" altLang="zh-CN" sz="2800" i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 u="none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lang="en-US" altLang="zh-CN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&lt; 2</a:t>
            </a:r>
            <a:r>
              <a:rPr lang="en-US" altLang="zh-CN" sz="2800" i="1" u="none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&lt; 3</a:t>
            </a:r>
            <a:r>
              <a:rPr lang="en-US" altLang="zh-CN" sz="2800" i="1" u="none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&lt; </a:t>
            </a:r>
            <a:r>
              <a:rPr lang="en-US" altLang="zh-CN" sz="2800" i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!</a:t>
            </a:r>
            <a:endParaRPr lang="en-US" altLang="zh-CN" sz="2800" u="none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1143000" lvl="2" indent="-228600">
              <a:buSzPct val="50000"/>
              <a:buFont typeface="Wingdings" panose="05000000000000000000" pitchFamily="2" charset="2"/>
              <a:buChar char="n"/>
            </a:pP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取</a:t>
            </a:r>
            <a:r>
              <a:rPr lang="en-US" altLang="zh-CN" sz="2800" i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zh-CN" altLang="en-US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lang="en-US" altLang="zh-CN" sz="2800" i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log</a:t>
            </a:r>
            <a:r>
              <a:rPr lang="en-US" altLang="zh-CN" sz="2800" i="1" u="none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i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lang="en-US" altLang="zh-CN" sz="2800" i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lang="en-US" altLang="zh-CN" sz="2800" i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nlog</a:t>
            </a:r>
            <a:r>
              <a:rPr lang="en-US" altLang="zh-CN" sz="2800" i="1" u="none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i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时间效率比较高；</a:t>
            </a:r>
            <a:endParaRPr lang="zh-CN" altLang="en-US" sz="28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1143000" lvl="2" indent="-228600">
              <a:buSzPct val="50000"/>
              <a:buFont typeface="Wingdings" panose="05000000000000000000" pitchFamily="2" charset="2"/>
              <a:buChar char="n"/>
            </a:pP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取</a:t>
            </a:r>
            <a:r>
              <a:rPr lang="en-US" altLang="zh-CN" sz="2800" i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 u="none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lang="en-US" altLang="zh-CN" sz="2800" i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 u="none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时间效率差强人意；</a:t>
            </a:r>
            <a:endParaRPr lang="zh-CN" altLang="en-US" sz="28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1143000" lvl="2" indent="-228600">
              <a:buSzPct val="50000"/>
              <a:buFont typeface="Wingdings" panose="05000000000000000000" pitchFamily="2" charset="2"/>
              <a:buChar char="n"/>
            </a:pP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取</a:t>
            </a:r>
            <a:r>
              <a:rPr lang="zh-CN" altLang="zh-CN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i="1" u="none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lang="en-US" altLang="zh-CN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lang="en-US" altLang="zh-CN" sz="2800" i="1" u="none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lang="en-US" altLang="zh-CN" sz="2800" i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!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当</a:t>
            </a:r>
            <a:r>
              <a:rPr lang="en-US" altLang="zh-CN" sz="2800" i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稍微大一点，算法的时间代价变为很大，以至于不能计算。</a:t>
            </a:r>
            <a:endParaRPr lang="zh-CN" altLang="en-US" sz="28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971550" y="3213100"/>
            <a:ext cx="7345363" cy="2663825"/>
          </a:xfrm>
          <a:prstGeom prst="rect">
            <a:avLst/>
          </a:prstGeom>
          <a:noFill/>
          <a:ln w="38100" cmpd="dbl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9C96-D00C-4622-8550-25A65874146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9" grpId="0"/>
      <p:bldP spid="272390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641350" y="533400"/>
            <a:ext cx="7816850" cy="449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1022350" y="3124200"/>
            <a:ext cx="5029200" cy="17526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1022350" y="1905000"/>
            <a:ext cx="5029200" cy="1143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1022350" y="1371600"/>
            <a:ext cx="5029200" cy="4572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793750" y="609600"/>
            <a:ext cx="18161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变量计数</a:t>
            </a:r>
            <a:endParaRPr kumimoji="1" lang="zh-CN" altLang="en-US" sz="2400" b="0" u="none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63175" name="Text Box 7"/>
          <p:cNvSpPr txBox="1">
            <a:spLocks noChangeArrowheads="1"/>
          </p:cNvSpPr>
          <p:nvPr/>
        </p:nvSpPr>
        <p:spPr bwMode="auto">
          <a:xfrm>
            <a:off x="1135063" y="1179513"/>
            <a:ext cx="4137671" cy="37856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b="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b="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b="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b="0" u="none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 </a:t>
            </a:r>
            <a:r>
              <a:rPr kumimoji="1" lang="en-US" altLang="zh-CN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u="none" dirty="0" err="1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b="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k</a:t>
            </a:r>
            <a:r>
              <a:rPr kumimoji="1" lang="en-US" altLang="zh-CN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b="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b="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kumimoji="1" lang="en-US" altLang="zh-CN" u="none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b="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++;</a:t>
            </a:r>
            <a:endParaRPr kumimoji="1" lang="en-US" altLang="zh-CN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kumimoji="1" lang="en-US" altLang="zh-CN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u="none" dirty="0" err="1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 u="none" dirty="0" err="1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b="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 u="none" dirty="0" err="1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b="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 u="non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kumimoji="1" lang="en-US" altLang="zh-CN" u="none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kumimoji="1" lang="en-US" altLang="zh-CN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u="none" dirty="0" err="1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b="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j</a:t>
            </a:r>
            <a:r>
              <a:rPr kumimoji="1" lang="en-US" altLang="zh-CN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b="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b="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j</a:t>
            </a:r>
            <a:r>
              <a:rPr kumimoji="1" lang="en-US" altLang="zh-CN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kumimoji="1" lang="en-US" altLang="zh-CN" u="none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b="0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u="none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++;</a:t>
            </a:r>
            <a:endParaRPr kumimoji="1" lang="en-US" altLang="zh-CN" b="0" u="none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3176" name="Text Box 8"/>
          <p:cNvSpPr txBox="1">
            <a:spLocks noChangeArrowheads="1"/>
          </p:cNvSpPr>
          <p:nvPr/>
        </p:nvSpPr>
        <p:spPr bwMode="auto">
          <a:xfrm>
            <a:off x="6076950" y="1371600"/>
            <a:ext cx="194796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T1(</a:t>
            </a:r>
            <a:r>
              <a:rPr kumimoji="1" lang="en-US" altLang="zh-CN" sz="2800" i="1" u="non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 smtClean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)=O(1</a:t>
            </a:r>
            <a:r>
              <a:rPr kumimoji="1" lang="en-US" altLang="zh-CN" sz="2800" u="non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2800" u="none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3177" name="Text Box 9"/>
          <p:cNvSpPr txBox="1">
            <a:spLocks noChangeArrowheads="1"/>
          </p:cNvSpPr>
          <p:nvPr/>
        </p:nvSpPr>
        <p:spPr bwMode="auto">
          <a:xfrm>
            <a:off x="6051550" y="2147888"/>
            <a:ext cx="196880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T2(</a:t>
            </a:r>
            <a:r>
              <a:rPr kumimoji="1" lang="en-US" altLang="zh-CN" sz="2800" i="1" u="non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 smtClean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)=O(</a:t>
            </a:r>
            <a:r>
              <a:rPr kumimoji="1" lang="en-US" altLang="zh-CN" sz="2800" i="1" u="none" dirty="0" smtClean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2800" u="none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3178" name="Text Box 10"/>
          <p:cNvSpPr txBox="1">
            <a:spLocks noChangeArrowheads="1"/>
          </p:cNvSpPr>
          <p:nvPr/>
        </p:nvSpPr>
        <p:spPr bwMode="auto">
          <a:xfrm>
            <a:off x="6056313" y="3290888"/>
            <a:ext cx="2089033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T3(</a:t>
            </a:r>
            <a:r>
              <a:rPr kumimoji="1" lang="en-US" altLang="zh-CN" sz="2800" i="1" u="non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 smtClean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)=O(</a:t>
            </a:r>
            <a:r>
              <a:rPr kumimoji="1" lang="en-US" altLang="zh-CN" sz="2800" i="1" u="none" dirty="0" smtClean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baseline="30000" dirty="0" smtClean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u="non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2800" u="none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3179" name="Text Box 11"/>
          <p:cNvSpPr txBox="1">
            <a:spLocks noChangeArrowheads="1"/>
          </p:cNvSpPr>
          <p:nvPr/>
        </p:nvSpPr>
        <p:spPr bwMode="auto">
          <a:xfrm>
            <a:off x="914400" y="5257800"/>
            <a:ext cx="6740948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T(</a:t>
            </a:r>
            <a:r>
              <a:rPr kumimoji="1" lang="en-US" altLang="zh-CN" sz="2800" i="1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)=T1(</a:t>
            </a:r>
            <a:r>
              <a:rPr kumimoji="1" lang="en-US" altLang="zh-CN" sz="2800" i="1" u="non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)+T2(</a:t>
            </a:r>
            <a:r>
              <a:rPr kumimoji="1" lang="en-US" altLang="zh-CN" sz="2800" i="1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)+T3(</a:t>
            </a:r>
            <a:r>
              <a:rPr kumimoji="1" lang="en-US" altLang="zh-CN" sz="2800" i="1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)=O(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max(</a:t>
            </a:r>
            <a:r>
              <a:rPr kumimoji="1" lang="en-US" altLang="zh-CN" sz="2800" u="non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i="1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i="1" u="non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baseline="30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u="non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kumimoji="1" lang="en-US" altLang="zh-CN" sz="280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= O(</a:t>
            </a:r>
            <a:r>
              <a:rPr kumimoji="1" lang="en-US" altLang="zh-CN" sz="2800" i="1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baseline="30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280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9" grpId="0"/>
      <p:bldP spid="263179" grpId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533400" y="476250"/>
            <a:ext cx="8610600" cy="5487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两个并列循环的例子</a:t>
            </a:r>
            <a:endParaRPr kumimoji="1" lang="zh-CN" altLang="en-US" u="none" dirty="0">
              <a:solidFill>
                <a:srgbClr val="CC0000"/>
              </a:solidFill>
              <a:effectLst/>
              <a:latin typeface="Times New Roman" panose="02020603050405020304" pitchFamily="18" charset="0"/>
            </a:endParaRPr>
          </a:p>
          <a:p>
            <a:pPr defTabSz="1128395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void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exam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(float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 ][ ], 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float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sum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];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for 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  </a:t>
            </a:r>
            <a:r>
              <a:rPr kumimoji="1" lang="en-US" altLang="zh-CN" sz="280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//</a:t>
            </a:r>
            <a:r>
              <a:rPr kumimoji="1" lang="en-US" altLang="zh-CN" sz="2800" u="none" dirty="0">
                <a:solidFill>
                  <a:schemeClr val="hlink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kumimoji="1" lang="zh-CN" altLang="zh-CN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中各行</a:t>
            </a:r>
            <a:endParaRPr kumimoji="1" lang="zh-CN" altLang="en-US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sum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0.0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r>
              <a:rPr kumimoji="1" lang="en-US" altLang="zh-CN" sz="280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//</a:t>
            </a:r>
            <a:r>
              <a:rPr kumimoji="1" lang="zh-CN" altLang="zh-CN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数据累加</a:t>
            </a:r>
            <a:endParaRPr kumimoji="1" lang="zh-CN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j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j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2800" b="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   sum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]+=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];  }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for</a:t>
            </a:r>
            <a:r>
              <a:rPr kumimoji="1" lang="en-US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en-US" altLang="zh-CN" sz="2800" b="0" u="non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80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//</a:t>
            </a:r>
            <a:r>
              <a:rPr kumimoji="1" lang="zh-CN" altLang="en-US" sz="2800" b="0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打印各行数据和</a:t>
            </a:r>
            <a:endParaRPr kumimoji="1" lang="zh-CN" altLang="en-US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800" b="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&lt;&lt;“: ”&lt;&lt;</a:t>
            </a:r>
            <a:r>
              <a:rPr kumimoji="1" lang="en-US" altLang="zh-CN" sz="2800" b="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sum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b="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]&lt;&lt;</a:t>
            </a:r>
            <a:r>
              <a:rPr kumimoji="1" lang="en-US" altLang="zh-CN" sz="2800" u="none" dirty="0" err="1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800" u="none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u="none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r>
              <a:rPr kumimoji="1" lang="en-US" altLang="zh-CN" sz="28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kumimoji="1" lang="en-US" altLang="zh-CN" sz="28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</a:t>
            </a:r>
            <a:r>
              <a:rPr kumimoji="1" lang="zh-CN" altLang="en-US" u="none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渐进时间复杂度为 </a:t>
            </a:r>
            <a:r>
              <a:rPr kumimoji="1" lang="en-US" altLang="zh-CN" u="none" dirty="0" smtClean="0">
                <a:solidFill>
                  <a:srgbClr val="008000"/>
                </a:solidFill>
                <a:effectLst/>
                <a:latin typeface="Times New Roman" panose="02020603050405020304" pitchFamily="18" charset="0"/>
              </a:rPr>
              <a:t>O(max(</a:t>
            </a:r>
            <a:r>
              <a:rPr kumimoji="1" lang="en-US" altLang="zh-CN" i="1" u="none" dirty="0" smtClean="0">
                <a:solidFill>
                  <a:srgbClr val="008000"/>
                </a:solidFill>
                <a:effectLst/>
                <a:latin typeface="Times New Roman" panose="02020603050405020304" pitchFamily="18" charset="0"/>
              </a:rPr>
              <a:t>m*n</a:t>
            </a:r>
            <a:r>
              <a:rPr kumimoji="1" lang="en-US" altLang="zh-CN" u="none" dirty="0">
                <a:solidFill>
                  <a:srgbClr val="008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kumimoji="1" lang="en-US" altLang="zh-CN" i="1" u="none" dirty="0">
                <a:solidFill>
                  <a:srgbClr val="008000"/>
                </a:solidFill>
                <a:effectLst/>
                <a:latin typeface="Times New Roman" panose="02020603050405020304" pitchFamily="18" charset="0"/>
              </a:rPr>
              <a:t> m</a:t>
            </a:r>
            <a:r>
              <a:rPr kumimoji="1" lang="en-US" altLang="zh-CN" u="none" dirty="0">
                <a:solidFill>
                  <a:srgbClr val="008000"/>
                </a:solidFill>
                <a:effectLst/>
                <a:latin typeface="Times New Roman" panose="02020603050405020304" pitchFamily="18" charset="0"/>
              </a:rPr>
              <a:t>))</a:t>
            </a:r>
            <a:endParaRPr kumimoji="1" lang="en-US" altLang="zh-CN" u="none" dirty="0">
              <a:solidFill>
                <a:srgbClr val="008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1268413"/>
            <a:ext cx="7924800" cy="2376487"/>
          </a:xfrm>
        </p:spPr>
        <p:txBody>
          <a:bodyPr/>
          <a:lstStyle/>
          <a:p>
            <a:pPr>
              <a:spcBef>
                <a:spcPct val="50000"/>
              </a:spcBef>
              <a:buClr>
                <a:srgbClr val="FF9900"/>
              </a:buClr>
              <a:buSzPct val="50000"/>
            </a:pPr>
            <a:r>
              <a:rPr lang="zh-CN" altLang="en-US" b="1" u="sng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乘法规则</a:t>
            </a: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针对</a:t>
            </a: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嵌套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程序段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spcBef>
                <a:spcPct val="50000"/>
              </a:spcBef>
              <a:buClr>
                <a:srgbClr val="FF990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       </a:t>
            </a:r>
            <a:r>
              <a:rPr lang="en-US" altLang="zh-CN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T(</a:t>
            </a:r>
            <a:r>
              <a:rPr lang="en-US" altLang="zh-CN" b="1" i="1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en-US" altLang="zh-CN" b="1" i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lang="en-US" altLang="zh-CN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)=T1(</a:t>
            </a:r>
            <a:r>
              <a:rPr lang="en-US" altLang="zh-CN" b="1" i="1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)*T2(</a:t>
            </a:r>
            <a:r>
              <a:rPr lang="en-US" altLang="zh-CN" b="1" i="1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b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</a:b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		 </a:t>
            </a:r>
            <a:r>
              <a:rPr lang="zh-CN" altLang="en-US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=O(</a:t>
            </a:r>
            <a:r>
              <a:rPr lang="en-US" altLang="zh-CN" b="1" i="1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f</a:t>
            </a:r>
            <a:r>
              <a:rPr lang="en-US" altLang="zh-CN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b="1" i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)*</a:t>
            </a:r>
            <a:r>
              <a:rPr lang="en-US" altLang="zh-CN" b="1" i="1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g</a:t>
            </a:r>
            <a:r>
              <a:rPr lang="en-US" altLang="zh-CN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b="1" i="1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))</a:t>
            </a:r>
            <a:endParaRPr lang="en-US" altLang="zh-CN" b="1" dirty="0">
              <a:solidFill>
                <a:srgbClr val="CC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b="1" u="sng" dirty="0">
              <a:solidFill>
                <a:srgbClr val="800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179388" y="3716338"/>
            <a:ext cx="8424862" cy="129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3731" tIns="56866" rIns="113731" bIns="56866"/>
          <a:lstStyle/>
          <a:p>
            <a:pPr marL="742950" lvl="1" indent="-285750">
              <a:buClr>
                <a:schemeClr val="hlink"/>
              </a:buClr>
              <a:buSzPct val="55000"/>
            </a:pPr>
            <a:r>
              <a:rPr lang="en-US" altLang="zh-CN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如果一个程序的循环中有一个</a:t>
            </a:r>
            <a:r>
              <a:rPr lang="zh-CN" altLang="en-US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包含有循环的函 数调用语句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，也可在被调用函数内部寻找关键操作，使用乘法规则来计算渐进时间复杂度。</a:t>
            </a:r>
            <a:endParaRPr lang="zh-CN" altLang="en-US" sz="28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827088" y="3644900"/>
            <a:ext cx="7632700" cy="1584325"/>
          </a:xfrm>
          <a:prstGeom prst="rect">
            <a:avLst/>
          </a:prstGeom>
          <a:noFill/>
          <a:ln w="38100" cmpd="dbl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9C96-D00C-4622-8550-25A65874146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/>
      <p:bldP spid="22221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ext Box 2"/>
          <p:cNvSpPr txBox="1">
            <a:spLocks noChangeArrowheads="1"/>
          </p:cNvSpPr>
          <p:nvPr/>
        </p:nvSpPr>
        <p:spPr bwMode="auto">
          <a:xfrm>
            <a:off x="611188" y="1268413"/>
            <a:ext cx="8139112" cy="663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12947" tIns="56473" rIns="112947" bIns="56473">
            <a:spAutoFit/>
          </a:bodyPr>
          <a:lstStyle/>
          <a:p>
            <a:pPr defTabSz="1128395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两个嵌套循环的例子</a:t>
            </a:r>
            <a:r>
              <a:rPr lang="zh-CN" altLang="en-US" sz="3600" u="none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zh-CN" altLang="en-US" u="none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起泡排序（递增）</a:t>
            </a:r>
            <a:r>
              <a:rPr kumimoji="1" lang="zh-CN" altLang="en-US" b="0" u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kumimoji="1" lang="zh-CN" altLang="en-US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468313" y="2205038"/>
            <a:ext cx="7993062" cy="2447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just">
              <a:buClr>
                <a:srgbClr val="FF7C80"/>
              </a:buClr>
            </a:pPr>
            <a:r>
              <a:rPr lang="en-US" altLang="zh-CN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基本思想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zh-CN" altLang="en-US" sz="28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 algn="just">
              <a:buClr>
                <a:srgbClr val="FF7C80"/>
              </a:buClr>
            </a:pP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	    </a:t>
            </a:r>
            <a:r>
              <a:rPr lang="zh-CN" altLang="en-US" sz="2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设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待排序对象序列中的对象个数</a:t>
            </a:r>
            <a:r>
              <a:rPr lang="zh-CN" altLang="en-US" sz="2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en-US" altLang="zh-CN" sz="2800" i="1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。最多</a:t>
            </a:r>
            <a:r>
              <a:rPr lang="zh-CN" altLang="en-US" sz="2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作</a:t>
            </a:r>
            <a:r>
              <a:rPr lang="en-US" altLang="zh-CN" sz="2800" i="1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zh-CN" altLang="en-US" sz="2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趟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i="1" u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=1</a:t>
            </a:r>
            <a:r>
              <a:rPr lang="en-US" altLang="zh-CN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, 2, </a:t>
            </a:r>
            <a:r>
              <a:rPr lang="en-US" altLang="zh-CN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, </a:t>
            </a:r>
            <a:r>
              <a:rPr lang="en-US" altLang="zh-CN" sz="2800" i="1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zh-CN" altLang="en-US" sz="2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。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在</a:t>
            </a:r>
            <a:r>
              <a:rPr lang="zh-CN" altLang="en-US" sz="2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第</a:t>
            </a:r>
            <a:r>
              <a:rPr lang="en-US" altLang="zh-CN" sz="2800" i="1" u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zh-CN" altLang="en-US" sz="2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趟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中</a:t>
            </a:r>
            <a:r>
              <a:rPr lang="zh-CN" altLang="en-US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从后向前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i="1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800" i="1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en-US" altLang="zh-CN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800" i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-2, </a:t>
            </a:r>
            <a:r>
              <a:rPr lang="en-US" altLang="zh-CN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,  </a:t>
            </a:r>
            <a:r>
              <a:rPr lang="en-US" altLang="zh-CN" sz="2800" i="1" u="none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，顺次两两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比较</a:t>
            </a:r>
            <a:r>
              <a:rPr lang="en-US" altLang="zh-CN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V[</a:t>
            </a:r>
            <a:r>
              <a:rPr lang="en-US" altLang="zh-CN" sz="2800" i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-1].k</a:t>
            </a:r>
            <a:r>
              <a:rPr lang="en-US" altLang="zh-CN" sz="2800" i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ey</a:t>
            </a:r>
            <a:r>
              <a:rPr lang="zh-CN" altLang="en-US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V[</a:t>
            </a:r>
            <a:r>
              <a:rPr lang="en-US" altLang="zh-CN" sz="2800" i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].k</a:t>
            </a:r>
            <a:r>
              <a:rPr lang="en-US" altLang="zh-CN" sz="2800" i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ey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。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如果</a:t>
            </a:r>
            <a:r>
              <a:rPr lang="zh-CN" altLang="en-US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发生逆序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，则</a:t>
            </a:r>
            <a:r>
              <a:rPr lang="zh-CN" altLang="en-US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交换</a:t>
            </a:r>
            <a:r>
              <a:rPr lang="en-US" altLang="zh-CN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V[</a:t>
            </a:r>
            <a:r>
              <a:rPr lang="en-US" altLang="zh-CN" sz="2800" i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-1]</a:t>
            </a:r>
            <a:r>
              <a:rPr lang="zh-CN" altLang="en-US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V[</a:t>
            </a:r>
            <a:r>
              <a:rPr lang="en-US" altLang="zh-CN" sz="2800" i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8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800" u="none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u="none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7" name="AutoShape 5" descr="白色大理石"/>
          <p:cNvSpPr>
            <a:spLocks noChangeArrowheads="1"/>
          </p:cNvSpPr>
          <p:nvPr/>
        </p:nvSpPr>
        <p:spPr bwMode="auto">
          <a:xfrm>
            <a:off x="666750" y="1017588"/>
            <a:ext cx="7875588" cy="322262"/>
          </a:xfrm>
          <a:prstGeom prst="parallelogram">
            <a:avLst>
              <a:gd name="adj" fmla="val 353679"/>
            </a:avLst>
          </a:prstGeom>
          <a:blipFill dpi="0" rotWithShape="0">
            <a:blip r:embed="rId1" cstate="print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18" name="AutoShape 6"/>
          <p:cNvSpPr>
            <a:spLocks noChangeArrowheads="1"/>
          </p:cNvSpPr>
          <p:nvPr/>
        </p:nvSpPr>
        <p:spPr bwMode="auto">
          <a:xfrm>
            <a:off x="1757363" y="746125"/>
            <a:ext cx="546100" cy="53975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19" name="AutoShape 7"/>
          <p:cNvSpPr>
            <a:spLocks noChangeArrowheads="1"/>
          </p:cNvSpPr>
          <p:nvPr/>
        </p:nvSpPr>
        <p:spPr bwMode="auto">
          <a:xfrm>
            <a:off x="2771775" y="692150"/>
            <a:ext cx="546100" cy="593725"/>
          </a:xfrm>
          <a:prstGeom prst="can">
            <a:avLst>
              <a:gd name="adj" fmla="val 27180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20" name="AutoShape 8"/>
          <p:cNvSpPr>
            <a:spLocks noChangeArrowheads="1"/>
          </p:cNvSpPr>
          <p:nvPr/>
        </p:nvSpPr>
        <p:spPr bwMode="auto">
          <a:xfrm>
            <a:off x="3786188" y="476250"/>
            <a:ext cx="546100" cy="809625"/>
          </a:xfrm>
          <a:prstGeom prst="can">
            <a:avLst>
              <a:gd name="adj" fmla="val 37064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49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21" name="AutoShape 9"/>
          <p:cNvSpPr>
            <a:spLocks noChangeArrowheads="1"/>
          </p:cNvSpPr>
          <p:nvPr/>
        </p:nvSpPr>
        <p:spPr bwMode="auto">
          <a:xfrm>
            <a:off x="4799013" y="692150"/>
            <a:ext cx="546100" cy="593725"/>
          </a:xfrm>
          <a:prstGeom prst="can">
            <a:avLst>
              <a:gd name="adj" fmla="val 27180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25*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22" name="AutoShape 10"/>
          <p:cNvSpPr>
            <a:spLocks noChangeArrowheads="1"/>
          </p:cNvSpPr>
          <p:nvPr/>
        </p:nvSpPr>
        <p:spPr bwMode="auto">
          <a:xfrm>
            <a:off x="5813425" y="801688"/>
            <a:ext cx="546100" cy="484187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23" name="AutoShape 11"/>
          <p:cNvSpPr>
            <a:spLocks noChangeArrowheads="1"/>
          </p:cNvSpPr>
          <p:nvPr/>
        </p:nvSpPr>
        <p:spPr bwMode="auto">
          <a:xfrm>
            <a:off x="6827838" y="1017588"/>
            <a:ext cx="544512" cy="268287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08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24" name="Text Box 12"/>
          <p:cNvSpPr txBox="1">
            <a:spLocks noChangeArrowheads="1"/>
          </p:cNvSpPr>
          <p:nvPr/>
        </p:nvSpPr>
        <p:spPr bwMode="auto">
          <a:xfrm>
            <a:off x="1835150" y="1339850"/>
            <a:ext cx="57372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0           1           2           3           4           5</a:t>
            </a:r>
            <a:endParaRPr kumimoji="1" lang="en-US" altLang="zh-CN" sz="2400" b="0" u="none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25" name="AutoShape 13" descr="白色大理石"/>
          <p:cNvSpPr>
            <a:spLocks noChangeArrowheads="1"/>
          </p:cNvSpPr>
          <p:nvPr/>
        </p:nvSpPr>
        <p:spPr bwMode="auto">
          <a:xfrm>
            <a:off x="587375" y="2205038"/>
            <a:ext cx="7954963" cy="325437"/>
          </a:xfrm>
          <a:prstGeom prst="parallelogram">
            <a:avLst>
              <a:gd name="adj" fmla="val 353758"/>
            </a:avLst>
          </a:prstGeom>
          <a:blipFill dpi="0" rotWithShape="0">
            <a:blip r:embed="rId1" cstate="print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26" name="AutoShape 14"/>
          <p:cNvSpPr>
            <a:spLocks noChangeArrowheads="1"/>
          </p:cNvSpPr>
          <p:nvPr/>
        </p:nvSpPr>
        <p:spPr bwMode="auto">
          <a:xfrm>
            <a:off x="2771775" y="1935163"/>
            <a:ext cx="546100" cy="53975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27" name="AutoShape 15"/>
          <p:cNvSpPr>
            <a:spLocks noChangeArrowheads="1"/>
          </p:cNvSpPr>
          <p:nvPr/>
        </p:nvSpPr>
        <p:spPr bwMode="auto">
          <a:xfrm>
            <a:off x="5813425" y="1881188"/>
            <a:ext cx="546100" cy="593725"/>
          </a:xfrm>
          <a:prstGeom prst="can">
            <a:avLst>
              <a:gd name="adj" fmla="val 27180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25*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28" name="Text Box 16"/>
          <p:cNvSpPr txBox="1">
            <a:spLocks noChangeArrowheads="1"/>
          </p:cNvSpPr>
          <p:nvPr/>
        </p:nvSpPr>
        <p:spPr bwMode="auto">
          <a:xfrm>
            <a:off x="488950" y="1901825"/>
            <a:ext cx="6832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i="1" u="none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endParaRPr kumimoji="1" lang="en-US" altLang="zh-CN" sz="2400" b="0" u="none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29" name="AutoShape 17" descr="白色大理石"/>
          <p:cNvSpPr>
            <a:spLocks noChangeArrowheads="1"/>
          </p:cNvSpPr>
          <p:nvPr/>
        </p:nvSpPr>
        <p:spPr bwMode="auto">
          <a:xfrm>
            <a:off x="3240088" y="4203700"/>
            <a:ext cx="5380037" cy="325438"/>
          </a:xfrm>
          <a:prstGeom prst="parallelogram">
            <a:avLst>
              <a:gd name="adj" fmla="val 239250"/>
            </a:avLst>
          </a:prstGeom>
          <a:blipFill dpi="0" rotWithShape="0">
            <a:blip r:embed="rId1" cstate="print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30" name="AutoShape 18"/>
          <p:cNvSpPr>
            <a:spLocks noChangeArrowheads="1"/>
          </p:cNvSpPr>
          <p:nvPr/>
        </p:nvSpPr>
        <p:spPr bwMode="auto">
          <a:xfrm>
            <a:off x="6827838" y="3665538"/>
            <a:ext cx="544512" cy="809625"/>
          </a:xfrm>
          <a:prstGeom prst="can">
            <a:avLst>
              <a:gd name="adj" fmla="val 37172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49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31" name="AutoShape 19" descr="白色大理石"/>
          <p:cNvSpPr>
            <a:spLocks noChangeArrowheads="1"/>
          </p:cNvSpPr>
          <p:nvPr/>
        </p:nvSpPr>
        <p:spPr bwMode="auto">
          <a:xfrm>
            <a:off x="2147888" y="3232150"/>
            <a:ext cx="6394450" cy="323850"/>
          </a:xfrm>
          <a:prstGeom prst="parallelogram">
            <a:avLst>
              <a:gd name="adj" fmla="val 285755"/>
            </a:avLst>
          </a:prstGeom>
          <a:blipFill dpi="0" rotWithShape="0">
            <a:blip r:embed="rId1" cstate="print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32" name="AutoShape 20"/>
          <p:cNvSpPr>
            <a:spLocks noChangeArrowheads="1"/>
          </p:cNvSpPr>
          <p:nvPr/>
        </p:nvSpPr>
        <p:spPr bwMode="auto">
          <a:xfrm>
            <a:off x="4799013" y="2908300"/>
            <a:ext cx="546100" cy="593725"/>
          </a:xfrm>
          <a:prstGeom prst="can">
            <a:avLst>
              <a:gd name="adj" fmla="val 27180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endParaRPr kumimoji="1" lang="en-US" altLang="zh-CN" sz="240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33" name="AutoShape 21"/>
          <p:cNvSpPr>
            <a:spLocks noChangeArrowheads="1"/>
          </p:cNvSpPr>
          <p:nvPr/>
        </p:nvSpPr>
        <p:spPr bwMode="auto">
          <a:xfrm>
            <a:off x="2771775" y="3016250"/>
            <a:ext cx="546100" cy="485775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009900">
                  <a:gamma/>
                  <a:shade val="46275"/>
                  <a:invGamma/>
                </a:srgbClr>
              </a:gs>
              <a:gs pos="50000">
                <a:srgbClr val="009900"/>
              </a:gs>
              <a:gs pos="100000">
                <a:srgbClr val="0099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endParaRPr kumimoji="1" lang="en-US" altLang="zh-CN" sz="2400" b="0" u="none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34" name="AutoShape 22"/>
          <p:cNvSpPr>
            <a:spLocks noChangeArrowheads="1"/>
          </p:cNvSpPr>
          <p:nvPr/>
        </p:nvSpPr>
        <p:spPr bwMode="auto">
          <a:xfrm>
            <a:off x="3786188" y="1881188"/>
            <a:ext cx="546100" cy="593725"/>
          </a:xfrm>
          <a:prstGeom prst="can">
            <a:avLst>
              <a:gd name="adj" fmla="val 27180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35" name="AutoShape 23"/>
          <p:cNvSpPr>
            <a:spLocks noChangeArrowheads="1"/>
          </p:cNvSpPr>
          <p:nvPr/>
        </p:nvSpPr>
        <p:spPr bwMode="auto">
          <a:xfrm>
            <a:off x="6827838" y="1989138"/>
            <a:ext cx="544512" cy="485775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36" name="AutoShape 24"/>
          <p:cNvSpPr>
            <a:spLocks noChangeArrowheads="1"/>
          </p:cNvSpPr>
          <p:nvPr/>
        </p:nvSpPr>
        <p:spPr bwMode="auto">
          <a:xfrm>
            <a:off x="1757363" y="3232150"/>
            <a:ext cx="546100" cy="269875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009900">
                  <a:gamma/>
                  <a:shade val="46275"/>
                  <a:invGamma/>
                </a:srgbClr>
              </a:gs>
              <a:gs pos="50000">
                <a:srgbClr val="009900"/>
              </a:gs>
              <a:gs pos="100000">
                <a:srgbClr val="0099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08</a:t>
            </a:r>
            <a:endParaRPr kumimoji="1" lang="en-US" altLang="zh-CN" sz="2400" b="0" u="none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37" name="AutoShape 25"/>
          <p:cNvSpPr>
            <a:spLocks noChangeArrowheads="1"/>
          </p:cNvSpPr>
          <p:nvPr/>
        </p:nvSpPr>
        <p:spPr bwMode="auto">
          <a:xfrm>
            <a:off x="4799013" y="1665288"/>
            <a:ext cx="546100" cy="809625"/>
          </a:xfrm>
          <a:prstGeom prst="can">
            <a:avLst>
              <a:gd name="adj" fmla="val 37064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49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38" name="Text Box 26"/>
          <p:cNvSpPr txBox="1">
            <a:spLocks noChangeArrowheads="1"/>
          </p:cNvSpPr>
          <p:nvPr/>
        </p:nvSpPr>
        <p:spPr bwMode="auto">
          <a:xfrm>
            <a:off x="7372350" y="2312988"/>
            <a:ext cx="1576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exchang</a:t>
            </a:r>
            <a:r>
              <a:rPr kumimoji="1" lang="en-US" altLang="zh-CN" sz="24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endParaRPr kumimoji="1" lang="en-US" altLang="zh-CN" sz="24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39" name="AutoShape 27"/>
          <p:cNvSpPr>
            <a:spLocks noChangeArrowheads="1"/>
          </p:cNvSpPr>
          <p:nvPr/>
        </p:nvSpPr>
        <p:spPr bwMode="auto">
          <a:xfrm>
            <a:off x="1757363" y="2205038"/>
            <a:ext cx="546100" cy="269875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009900">
                  <a:gamma/>
                  <a:shade val="46275"/>
                  <a:invGamma/>
                </a:srgbClr>
              </a:gs>
              <a:gs pos="50000">
                <a:srgbClr val="009900"/>
              </a:gs>
              <a:gs pos="100000">
                <a:srgbClr val="0099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08</a:t>
            </a:r>
            <a:endParaRPr kumimoji="1" lang="en-US" altLang="zh-CN" sz="2400" b="0" u="none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40" name="Line 28"/>
          <p:cNvSpPr>
            <a:spLocks noChangeShapeType="1"/>
          </p:cNvSpPr>
          <p:nvPr/>
        </p:nvSpPr>
        <p:spPr bwMode="auto">
          <a:xfrm>
            <a:off x="6437313" y="2314575"/>
            <a:ext cx="31115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 type="triangle" w="sm" len="med"/>
            <a:tailEnd type="triangle" w="sm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41" name="Line 29"/>
          <p:cNvSpPr>
            <a:spLocks noChangeShapeType="1"/>
          </p:cNvSpPr>
          <p:nvPr/>
        </p:nvSpPr>
        <p:spPr bwMode="auto">
          <a:xfrm>
            <a:off x="5422900" y="2314575"/>
            <a:ext cx="312738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 type="triangle" w="sm" len="med"/>
            <a:tailEnd type="triangle" w="sm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42" name="Line 30"/>
          <p:cNvSpPr>
            <a:spLocks noChangeShapeType="1"/>
          </p:cNvSpPr>
          <p:nvPr/>
        </p:nvSpPr>
        <p:spPr bwMode="auto">
          <a:xfrm>
            <a:off x="4410075" y="2314575"/>
            <a:ext cx="31115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 type="triangle" w="sm" len="med"/>
            <a:tailEnd type="triangle" w="sm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43" name="Line 31"/>
          <p:cNvSpPr>
            <a:spLocks noChangeShapeType="1"/>
          </p:cNvSpPr>
          <p:nvPr/>
        </p:nvSpPr>
        <p:spPr bwMode="auto">
          <a:xfrm>
            <a:off x="3395663" y="2314575"/>
            <a:ext cx="312737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 type="triangle" w="sm" len="med"/>
            <a:tailEnd type="triangle" w="sm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44" name="Line 32"/>
          <p:cNvSpPr>
            <a:spLocks noChangeShapeType="1"/>
          </p:cNvSpPr>
          <p:nvPr/>
        </p:nvSpPr>
        <p:spPr bwMode="auto">
          <a:xfrm>
            <a:off x="2381250" y="2314575"/>
            <a:ext cx="312738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 type="triangle" w="sm" len="med"/>
            <a:tailEnd type="triangle" w="sm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45" name="AutoShape 33"/>
          <p:cNvSpPr>
            <a:spLocks noChangeArrowheads="1"/>
          </p:cNvSpPr>
          <p:nvPr/>
        </p:nvSpPr>
        <p:spPr bwMode="auto">
          <a:xfrm>
            <a:off x="6827838" y="2908300"/>
            <a:ext cx="544512" cy="593725"/>
          </a:xfrm>
          <a:prstGeom prst="can">
            <a:avLst>
              <a:gd name="adj" fmla="val 27260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25*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46" name="Line 34"/>
          <p:cNvSpPr>
            <a:spLocks noChangeShapeType="1"/>
          </p:cNvSpPr>
          <p:nvPr/>
        </p:nvSpPr>
        <p:spPr bwMode="auto">
          <a:xfrm>
            <a:off x="6437313" y="3340100"/>
            <a:ext cx="31115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 type="triangle" w="sm" len="med"/>
            <a:tailEnd type="triangle" w="sm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47" name="Line 35"/>
          <p:cNvSpPr>
            <a:spLocks noChangeShapeType="1"/>
          </p:cNvSpPr>
          <p:nvPr/>
        </p:nvSpPr>
        <p:spPr bwMode="auto">
          <a:xfrm>
            <a:off x="5422900" y="3340100"/>
            <a:ext cx="312738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 type="triangle" w="sm" len="med"/>
            <a:tailEnd type="triangle" w="sm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48" name="Line 36"/>
          <p:cNvSpPr>
            <a:spLocks noChangeShapeType="1"/>
          </p:cNvSpPr>
          <p:nvPr/>
        </p:nvSpPr>
        <p:spPr bwMode="auto">
          <a:xfrm>
            <a:off x="4410075" y="3340100"/>
            <a:ext cx="31115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 type="triangle" w="sm" len="med"/>
            <a:tailEnd type="triangle" w="sm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49" name="Line 37"/>
          <p:cNvSpPr>
            <a:spLocks noChangeShapeType="1"/>
          </p:cNvSpPr>
          <p:nvPr/>
        </p:nvSpPr>
        <p:spPr bwMode="auto">
          <a:xfrm>
            <a:off x="3395663" y="3340100"/>
            <a:ext cx="312737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 type="triangle" w="sm" len="med"/>
            <a:tailEnd type="triangle" w="sm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50" name="AutoShape 38"/>
          <p:cNvSpPr>
            <a:spLocks noChangeArrowheads="1"/>
          </p:cNvSpPr>
          <p:nvPr/>
        </p:nvSpPr>
        <p:spPr bwMode="auto">
          <a:xfrm>
            <a:off x="5813425" y="2690813"/>
            <a:ext cx="546100" cy="811212"/>
          </a:xfrm>
          <a:prstGeom prst="can">
            <a:avLst>
              <a:gd name="adj" fmla="val 37137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49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51" name="AutoShape 39"/>
          <p:cNvSpPr>
            <a:spLocks noChangeArrowheads="1"/>
          </p:cNvSpPr>
          <p:nvPr/>
        </p:nvSpPr>
        <p:spPr bwMode="auto">
          <a:xfrm>
            <a:off x="3786188" y="2962275"/>
            <a:ext cx="546100" cy="53975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52" name="Text Box 40"/>
          <p:cNvSpPr txBox="1">
            <a:spLocks noChangeArrowheads="1"/>
          </p:cNvSpPr>
          <p:nvPr/>
        </p:nvSpPr>
        <p:spPr bwMode="auto">
          <a:xfrm>
            <a:off x="7372350" y="3340100"/>
            <a:ext cx="1576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exchang</a:t>
            </a:r>
            <a:r>
              <a:rPr kumimoji="1" lang="en-US" altLang="zh-CN" sz="24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endParaRPr kumimoji="1" lang="en-US" altLang="zh-CN" sz="24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53" name="Text Box 41"/>
          <p:cNvSpPr txBox="1">
            <a:spLocks noChangeArrowheads="1"/>
          </p:cNvSpPr>
          <p:nvPr/>
        </p:nvSpPr>
        <p:spPr bwMode="auto">
          <a:xfrm>
            <a:off x="509588" y="2906713"/>
            <a:ext cx="6832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i="1" u="none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  <a:endParaRPr kumimoji="1" lang="en-US" altLang="zh-CN" sz="2400" b="0" u="none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54" name="Text Box 42"/>
          <p:cNvSpPr txBox="1">
            <a:spLocks noChangeArrowheads="1"/>
          </p:cNvSpPr>
          <p:nvPr/>
        </p:nvSpPr>
        <p:spPr bwMode="auto">
          <a:xfrm>
            <a:off x="509588" y="3900488"/>
            <a:ext cx="6832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i="1" u="none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=3</a:t>
            </a:r>
            <a:endParaRPr kumimoji="1" lang="en-US" altLang="zh-CN" sz="2400" b="0" u="none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55" name="AutoShape 43"/>
          <p:cNvSpPr>
            <a:spLocks noChangeArrowheads="1"/>
          </p:cNvSpPr>
          <p:nvPr/>
        </p:nvSpPr>
        <p:spPr bwMode="auto">
          <a:xfrm>
            <a:off x="1757363" y="4203700"/>
            <a:ext cx="546100" cy="271463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009900">
                  <a:gamma/>
                  <a:shade val="46275"/>
                  <a:invGamma/>
                </a:srgbClr>
              </a:gs>
              <a:gs pos="50000">
                <a:srgbClr val="009900"/>
              </a:gs>
              <a:gs pos="100000">
                <a:srgbClr val="0099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08</a:t>
            </a:r>
            <a:endParaRPr kumimoji="1" lang="en-US" altLang="zh-CN" sz="2400" b="0" u="none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56" name="AutoShape 44"/>
          <p:cNvSpPr>
            <a:spLocks noChangeArrowheads="1"/>
          </p:cNvSpPr>
          <p:nvPr/>
        </p:nvSpPr>
        <p:spPr bwMode="auto">
          <a:xfrm>
            <a:off x="2771775" y="3987800"/>
            <a:ext cx="546100" cy="487363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009900">
                  <a:gamma/>
                  <a:shade val="46275"/>
                  <a:invGamma/>
                </a:srgbClr>
              </a:gs>
              <a:gs pos="50000">
                <a:srgbClr val="009900"/>
              </a:gs>
              <a:gs pos="100000">
                <a:srgbClr val="0099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endParaRPr kumimoji="1" lang="en-US" altLang="zh-CN" sz="2400" b="0" u="none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57" name="Text Box 45"/>
          <p:cNvSpPr txBox="1">
            <a:spLocks noChangeArrowheads="1"/>
          </p:cNvSpPr>
          <p:nvPr/>
        </p:nvSpPr>
        <p:spPr bwMode="auto">
          <a:xfrm>
            <a:off x="7372350" y="4313238"/>
            <a:ext cx="1576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exchang</a:t>
            </a:r>
            <a:r>
              <a:rPr kumimoji="1" lang="en-US" altLang="zh-CN" sz="24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endParaRPr kumimoji="1" lang="en-US" altLang="zh-CN" sz="24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58" name="AutoShape 46"/>
          <p:cNvSpPr>
            <a:spLocks noChangeArrowheads="1"/>
          </p:cNvSpPr>
          <p:nvPr/>
        </p:nvSpPr>
        <p:spPr bwMode="auto">
          <a:xfrm>
            <a:off x="5813425" y="3881438"/>
            <a:ext cx="546100" cy="593725"/>
          </a:xfrm>
          <a:prstGeom prst="can">
            <a:avLst>
              <a:gd name="adj" fmla="val 27180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25*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59" name="Line 47"/>
          <p:cNvSpPr>
            <a:spLocks noChangeShapeType="1"/>
          </p:cNvSpPr>
          <p:nvPr/>
        </p:nvSpPr>
        <p:spPr bwMode="auto">
          <a:xfrm>
            <a:off x="6437313" y="4313238"/>
            <a:ext cx="31115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 type="triangle" w="sm" len="med"/>
            <a:tailEnd type="triangle" w="sm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60" name="AutoShape 48"/>
          <p:cNvSpPr>
            <a:spLocks noChangeArrowheads="1"/>
          </p:cNvSpPr>
          <p:nvPr/>
        </p:nvSpPr>
        <p:spPr bwMode="auto">
          <a:xfrm>
            <a:off x="4799013" y="3881438"/>
            <a:ext cx="546100" cy="593725"/>
          </a:xfrm>
          <a:prstGeom prst="can">
            <a:avLst>
              <a:gd name="adj" fmla="val 27180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endParaRPr kumimoji="1" lang="en-US" altLang="zh-CN" sz="240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61" name="AutoShape 49"/>
          <p:cNvSpPr>
            <a:spLocks noChangeArrowheads="1"/>
          </p:cNvSpPr>
          <p:nvPr/>
        </p:nvSpPr>
        <p:spPr bwMode="auto">
          <a:xfrm>
            <a:off x="3786188" y="3933825"/>
            <a:ext cx="546100" cy="541338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009900">
                  <a:gamma/>
                  <a:shade val="46275"/>
                  <a:invGamma/>
                </a:srgbClr>
              </a:gs>
              <a:gs pos="50000">
                <a:srgbClr val="009900"/>
              </a:gs>
              <a:gs pos="100000">
                <a:srgbClr val="0099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endParaRPr kumimoji="1" lang="en-US" altLang="zh-CN" sz="2400" b="0" u="none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62" name="Text Box 50"/>
          <p:cNvSpPr txBox="1">
            <a:spLocks noChangeArrowheads="1"/>
          </p:cNvSpPr>
          <p:nvPr/>
        </p:nvSpPr>
        <p:spPr bwMode="auto">
          <a:xfrm>
            <a:off x="541338" y="4970463"/>
            <a:ext cx="6832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i="1" u="none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u="none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=4</a:t>
            </a:r>
            <a:endParaRPr kumimoji="1" lang="en-US" altLang="zh-CN" sz="2400" b="0" u="none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63" name="AutoShape 51" descr="白色大理石"/>
          <p:cNvSpPr>
            <a:spLocks noChangeArrowheads="1"/>
          </p:cNvSpPr>
          <p:nvPr/>
        </p:nvSpPr>
        <p:spPr bwMode="auto">
          <a:xfrm>
            <a:off x="3255963" y="5227638"/>
            <a:ext cx="5381625" cy="323850"/>
          </a:xfrm>
          <a:prstGeom prst="parallelogram">
            <a:avLst>
              <a:gd name="adj" fmla="val 240494"/>
            </a:avLst>
          </a:prstGeom>
          <a:blipFill dpi="0" rotWithShape="0">
            <a:blip r:embed="rId1" cstate="print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64" name="AutoShape 52"/>
          <p:cNvSpPr>
            <a:spLocks noChangeArrowheads="1"/>
          </p:cNvSpPr>
          <p:nvPr/>
        </p:nvSpPr>
        <p:spPr bwMode="auto">
          <a:xfrm>
            <a:off x="6843713" y="4687888"/>
            <a:ext cx="546100" cy="811212"/>
          </a:xfrm>
          <a:prstGeom prst="can">
            <a:avLst>
              <a:gd name="adj" fmla="val 37137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49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65" name="AutoShape 53"/>
          <p:cNvSpPr>
            <a:spLocks noChangeArrowheads="1"/>
          </p:cNvSpPr>
          <p:nvPr/>
        </p:nvSpPr>
        <p:spPr bwMode="auto">
          <a:xfrm>
            <a:off x="1774825" y="5227638"/>
            <a:ext cx="544513" cy="271462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009900">
                  <a:gamma/>
                  <a:shade val="46275"/>
                  <a:invGamma/>
                </a:srgbClr>
              </a:gs>
              <a:gs pos="50000">
                <a:srgbClr val="009900"/>
              </a:gs>
              <a:gs pos="100000">
                <a:srgbClr val="0099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08</a:t>
            </a:r>
            <a:endParaRPr kumimoji="1" lang="en-US" altLang="zh-CN" sz="2400" b="0" u="none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66" name="AutoShape 54"/>
          <p:cNvSpPr>
            <a:spLocks noChangeArrowheads="1"/>
          </p:cNvSpPr>
          <p:nvPr/>
        </p:nvSpPr>
        <p:spPr bwMode="auto">
          <a:xfrm>
            <a:off x="2787650" y="5011738"/>
            <a:ext cx="546100" cy="487362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009900">
                  <a:gamma/>
                  <a:shade val="46275"/>
                  <a:invGamma/>
                </a:srgbClr>
              </a:gs>
              <a:gs pos="50000">
                <a:srgbClr val="009900"/>
              </a:gs>
              <a:gs pos="100000">
                <a:srgbClr val="0099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endParaRPr kumimoji="1" lang="en-US" altLang="zh-CN" sz="2400" b="0" u="none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67" name="Text Box 55"/>
          <p:cNvSpPr txBox="1">
            <a:spLocks noChangeArrowheads="1"/>
          </p:cNvSpPr>
          <p:nvPr/>
        </p:nvSpPr>
        <p:spPr bwMode="auto">
          <a:xfrm>
            <a:off x="7389813" y="5335588"/>
            <a:ext cx="1612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exchang</a:t>
            </a:r>
            <a:r>
              <a:rPr kumimoji="1" lang="en-US" altLang="zh-CN" sz="2400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endParaRPr kumimoji="1" lang="en-US" altLang="zh-CN" sz="2400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68" name="AutoShape 56"/>
          <p:cNvSpPr>
            <a:spLocks noChangeArrowheads="1"/>
          </p:cNvSpPr>
          <p:nvPr/>
        </p:nvSpPr>
        <p:spPr bwMode="auto">
          <a:xfrm>
            <a:off x="5829300" y="4903788"/>
            <a:ext cx="546100" cy="595312"/>
          </a:xfrm>
          <a:prstGeom prst="can">
            <a:avLst>
              <a:gd name="adj" fmla="val 27253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25*</a:t>
            </a:r>
            <a:endParaRPr kumimoji="1" lang="en-US" altLang="zh-CN" sz="2400" b="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69" name="Line 57"/>
          <p:cNvSpPr>
            <a:spLocks noChangeShapeType="1"/>
          </p:cNvSpPr>
          <p:nvPr/>
        </p:nvSpPr>
        <p:spPr bwMode="auto">
          <a:xfrm>
            <a:off x="6453188" y="5335588"/>
            <a:ext cx="312737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 type="triangle" w="sm" len="med"/>
            <a:tailEnd type="triangle" w="sm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70" name="AutoShape 58"/>
          <p:cNvSpPr>
            <a:spLocks noChangeArrowheads="1"/>
          </p:cNvSpPr>
          <p:nvPr/>
        </p:nvSpPr>
        <p:spPr bwMode="auto">
          <a:xfrm>
            <a:off x="4816475" y="4903788"/>
            <a:ext cx="544513" cy="595312"/>
          </a:xfrm>
          <a:prstGeom prst="can">
            <a:avLst>
              <a:gd name="adj" fmla="val 27332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endParaRPr kumimoji="1" lang="en-US" altLang="zh-CN" sz="2400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71" name="AutoShape 59"/>
          <p:cNvSpPr>
            <a:spLocks noChangeArrowheads="1"/>
          </p:cNvSpPr>
          <p:nvPr/>
        </p:nvSpPr>
        <p:spPr bwMode="auto">
          <a:xfrm>
            <a:off x="3802063" y="4957763"/>
            <a:ext cx="546100" cy="541337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009900">
                  <a:gamma/>
                  <a:shade val="46275"/>
                  <a:invGamma/>
                </a:srgbClr>
              </a:gs>
              <a:gs pos="50000">
                <a:srgbClr val="009900"/>
              </a:gs>
              <a:gs pos="100000">
                <a:srgbClr val="0099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endParaRPr kumimoji="1" lang="en-US" altLang="zh-CN" sz="2400" b="0" u="none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7372" name="Text Box 60"/>
          <p:cNvSpPr txBox="1">
            <a:spLocks noChangeArrowheads="1"/>
          </p:cNvSpPr>
          <p:nvPr/>
        </p:nvSpPr>
        <p:spPr bwMode="auto">
          <a:xfrm>
            <a:off x="2792413" y="5803900"/>
            <a:ext cx="3671887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各趟排序后的结果</a:t>
            </a:r>
            <a:endParaRPr kumimoji="1" lang="zh-CN" altLang="en-US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7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7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7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7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7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7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7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7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7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7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7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7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7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7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7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7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7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7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7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7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7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7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7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7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7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7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97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7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7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7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97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7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9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9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9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9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9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97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97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9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9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97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9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97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97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97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97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97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97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97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97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97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97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97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97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1" dur="500"/>
                                        <p:tgtEl>
                                          <p:spTgt spid="39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4" dur="500"/>
                                        <p:tgtEl>
                                          <p:spTgt spid="39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7" dur="500"/>
                                        <p:tgtEl>
                                          <p:spTgt spid="39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0" dur="500"/>
                                        <p:tgtEl>
                                          <p:spTgt spid="39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3" dur="500"/>
                                        <p:tgtEl>
                                          <p:spTgt spid="39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6" dur="500"/>
                                        <p:tgtEl>
                                          <p:spTgt spid="39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9" dur="500"/>
                                        <p:tgtEl>
                                          <p:spTgt spid="39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2" dur="500"/>
                                        <p:tgtEl>
                                          <p:spTgt spid="39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5" dur="500"/>
                                        <p:tgtEl>
                                          <p:spTgt spid="39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8" dur="500"/>
                                        <p:tgtEl>
                                          <p:spTgt spid="39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5" grpId="0" animBg="1"/>
      <p:bldP spid="397326" grpId="0" animBg="1"/>
      <p:bldP spid="397327" grpId="0" animBg="1"/>
      <p:bldP spid="397328" grpId="0"/>
      <p:bldP spid="397329" grpId="0" animBg="1"/>
      <p:bldP spid="397330" grpId="0" animBg="1"/>
      <p:bldP spid="397331" grpId="0" animBg="1"/>
      <p:bldP spid="397332" grpId="0" animBg="1"/>
      <p:bldP spid="397333" grpId="0" animBg="1"/>
      <p:bldP spid="397334" grpId="0" animBg="1"/>
      <p:bldP spid="397335" grpId="0" animBg="1"/>
      <p:bldP spid="397336" grpId="0" animBg="1"/>
      <p:bldP spid="397337" grpId="0" animBg="1"/>
      <p:bldP spid="397338" grpId="0"/>
      <p:bldP spid="397339" grpId="0" animBg="1"/>
      <p:bldP spid="397340" grpId="0" animBg="1"/>
      <p:bldP spid="397341" grpId="0" animBg="1"/>
      <p:bldP spid="397342" grpId="0" animBg="1"/>
      <p:bldP spid="397343" grpId="0" animBg="1"/>
      <p:bldP spid="397344" grpId="0" animBg="1"/>
      <p:bldP spid="397345" grpId="0" animBg="1"/>
      <p:bldP spid="397346" grpId="0" animBg="1"/>
      <p:bldP spid="397347" grpId="0" animBg="1"/>
      <p:bldP spid="397348" grpId="0" animBg="1"/>
      <p:bldP spid="397349" grpId="0" animBg="1"/>
      <p:bldP spid="397350" grpId="0" animBg="1"/>
      <p:bldP spid="397351" grpId="0" animBg="1"/>
      <p:bldP spid="397352" grpId="0"/>
      <p:bldP spid="397353" grpId="0"/>
      <p:bldP spid="397354" grpId="0"/>
      <p:bldP spid="397355" grpId="0" animBg="1"/>
      <p:bldP spid="397356" grpId="0" animBg="1"/>
      <p:bldP spid="397357" grpId="0"/>
      <p:bldP spid="397358" grpId="0" animBg="1"/>
      <p:bldP spid="397359" grpId="0" animBg="1"/>
      <p:bldP spid="397360" grpId="0" animBg="1"/>
      <p:bldP spid="397361" grpId="0" animBg="1"/>
      <p:bldP spid="397362" grpId="0"/>
      <p:bldP spid="397363" grpId="0" animBg="1"/>
      <p:bldP spid="397364" grpId="0" animBg="1"/>
      <p:bldP spid="397365" grpId="0" animBg="1"/>
      <p:bldP spid="397366" grpId="0" animBg="1"/>
      <p:bldP spid="397367" grpId="0"/>
      <p:bldP spid="397368" grpId="0" animBg="1"/>
      <p:bldP spid="397369" grpId="0" animBg="1"/>
      <p:bldP spid="397370" grpId="0" animBg="1"/>
      <p:bldP spid="397371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0" lang="zh-CN" altLang="en-US" sz="3200" b="1" i="0" u="sng" strike="noStrike" cap="none" normalizeH="0" baseline="0" smtClean="0">
            <a:ln>
              <a:noFill/>
            </a:ln>
            <a:solidFill>
              <a:srgbClr val="0066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隶书" panose="020105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0" lang="zh-CN" altLang="en-US" sz="3200" b="1" i="0" u="sng" strike="noStrike" cap="none" normalizeH="0" baseline="0" smtClean="0">
            <a:ln>
              <a:noFill/>
            </a:ln>
            <a:solidFill>
              <a:srgbClr val="0066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隶书" panose="02010509060101010101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17755</Words>
  <Application>WPS 演示</Application>
  <PresentationFormat>全屏显示(4:3)</PresentationFormat>
  <Paragraphs>1672</Paragraphs>
  <Slides>108</Slides>
  <Notes>58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108</vt:i4>
      </vt:variant>
    </vt:vector>
  </HeadingPairs>
  <TitlesOfParts>
    <vt:vector size="137" baseType="lpstr">
      <vt:lpstr>Arial</vt:lpstr>
      <vt:lpstr>宋体</vt:lpstr>
      <vt:lpstr>Wingdings</vt:lpstr>
      <vt:lpstr>Tahoma</vt:lpstr>
      <vt:lpstr>隶书</vt:lpstr>
      <vt:lpstr>Times New Roman</vt:lpstr>
      <vt:lpstr>Arial Unicode MS</vt:lpstr>
      <vt:lpstr>Arial</vt:lpstr>
      <vt:lpstr>楷体_GB2312</vt:lpstr>
      <vt:lpstr>黑体</vt:lpstr>
      <vt:lpstr>仿宋_GB2312</vt:lpstr>
      <vt:lpstr>微软雅黑</vt:lpstr>
      <vt:lpstr>Symbol</vt:lpstr>
      <vt:lpstr>UniversalMath1 BT</vt:lpstr>
      <vt:lpstr>长城新魏碑体</vt:lpstr>
      <vt:lpstr>Times New Roman</vt:lpstr>
      <vt:lpstr>MS Gothic</vt:lpstr>
      <vt:lpstr>新宋体</vt:lpstr>
      <vt:lpstr>仿宋</vt:lpstr>
      <vt:lpstr>Segoe Print</vt:lpstr>
      <vt:lpstr>Blends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1.1 数据结构的概念</vt:lpstr>
      <vt:lpstr>“学生”表格</vt:lpstr>
      <vt:lpstr>“课程”表格</vt:lpstr>
      <vt:lpstr>         学号    课程编号    成绩    时间 </vt:lpstr>
      <vt:lpstr>UNIX文件系统的系统结构图</vt:lpstr>
      <vt:lpstr>基本概念： 数据 (Data)</vt:lpstr>
      <vt:lpstr>PowerPoint 演示文稿</vt:lpstr>
      <vt:lpstr>基本概念: 数据对象 (Data Object)</vt:lpstr>
      <vt:lpstr>什么是数据结构</vt:lpstr>
      <vt:lpstr>N个网站之间的连通关系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数据结构的抽象层次</vt:lpstr>
      <vt:lpstr>PowerPoint 演示文稿</vt:lpstr>
      <vt:lpstr>PowerPoint 演示文稿</vt:lpstr>
      <vt:lpstr>1.2 数据结构的抽象形式</vt:lpstr>
      <vt:lpstr>PowerPoint 演示文稿</vt:lpstr>
      <vt:lpstr>1.2.2 数据抽象与抽象数据类型  (ADTs: Abstract  Data Types)</vt:lpstr>
      <vt:lpstr>PowerPoint 演示文稿</vt:lpstr>
      <vt:lpstr>自然数的抽象数据类型定义</vt:lpstr>
      <vt:lpstr>PowerPoint 演示文稿</vt:lpstr>
      <vt:lpstr>1.3 作为ADT的C++类</vt:lpstr>
      <vt:lpstr>PowerPoint 演示文稿</vt:lpstr>
      <vt:lpstr>PowerPoint 演示文稿</vt:lpstr>
      <vt:lpstr>PowerPoint 演示文稿</vt:lpstr>
      <vt:lpstr>PowerPoint 演示文稿</vt:lpstr>
      <vt:lpstr>用C++描述面向对象程序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1.4 算法定义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1.5 算法性能分析与度量</vt:lpstr>
      <vt:lpstr>算法的性能标准</vt:lpstr>
      <vt:lpstr>算法的后期测试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算法的事前估计</vt:lpstr>
      <vt:lpstr>空间复杂度度量</vt:lpstr>
      <vt:lpstr>PowerPoint 演示文稿</vt:lpstr>
      <vt:lpstr>时间复杂度度量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第二种方法:  计算累加和程序程序步数计算工作表格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时间复杂度的渐进表示法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  <vt:lpstr>PowerPoint 演示文稿</vt:lpstr>
    </vt:vector>
  </TitlesOfParts>
  <Company>djzx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djzx</dc:creator>
  <cp:lastModifiedBy>chen</cp:lastModifiedBy>
  <cp:revision>422</cp:revision>
  <dcterms:created xsi:type="dcterms:W3CDTF">2000-01-30T08:24:00Z</dcterms:created>
  <dcterms:modified xsi:type="dcterms:W3CDTF">2017-02-08T08:42:14Z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