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2" r:id="rId35"/>
    <p:sldId id="296" r:id="rId36"/>
    <p:sldId id="293" r:id="rId37"/>
    <p:sldId id="297" r:id="rId38"/>
    <p:sldId id="298" r:id="rId39"/>
    <p:sldId id="299" r:id="rId40"/>
    <p:sldId id="300" r:id="rId41"/>
    <p:sldId id="294" r:id="rId42"/>
    <p:sldId id="291" r:id="rId43"/>
    <p:sldId id="287" r:id="rId44"/>
    <p:sldId id="295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 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串的</a:t>
            </a:r>
            <a:r>
              <a:rPr lang="zh-CN" altLang="zh-CN" dirty="0" smtClean="0"/>
              <a:t>定义</a:t>
            </a:r>
            <a:endParaRPr lang="en-US" altLang="zh-CN" dirty="0" smtClean="0"/>
          </a:p>
          <a:p>
            <a:r>
              <a:rPr lang="zh-CN" altLang="zh-CN" dirty="0"/>
              <a:t>串的逻辑结构和基本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r>
              <a:rPr lang="zh-CN" altLang="zh-CN" dirty="0"/>
              <a:t>串的存储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zh-CN" dirty="0"/>
              <a:t>串的数组存储</a:t>
            </a:r>
            <a:r>
              <a:rPr lang="zh-CN" altLang="zh-CN" dirty="0" smtClean="0"/>
              <a:t>表示</a:t>
            </a:r>
            <a:endParaRPr lang="en-US" altLang="zh-CN" dirty="0" smtClean="0"/>
          </a:p>
          <a:p>
            <a:pPr lvl="1"/>
            <a:r>
              <a:rPr lang="zh-CN" altLang="zh-CN" dirty="0"/>
              <a:t>串的块链存储</a:t>
            </a:r>
            <a:r>
              <a:rPr lang="zh-CN" altLang="zh-CN" dirty="0" smtClean="0"/>
              <a:t>表示</a:t>
            </a:r>
            <a:endParaRPr lang="en-US" altLang="zh-CN" dirty="0" smtClean="0"/>
          </a:p>
          <a:p>
            <a:r>
              <a:rPr lang="zh-CN" altLang="zh-CN" dirty="0"/>
              <a:t>串的</a:t>
            </a:r>
            <a:r>
              <a:rPr lang="zh-CN" altLang="zh-CN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zh-CN" dirty="0"/>
              <a:t>串的自定义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 lvl="1"/>
            <a:r>
              <a:rPr lang="zh-CN" altLang="zh-CN" dirty="0"/>
              <a:t>串的</a:t>
            </a:r>
            <a:r>
              <a:rPr lang="zh-CN" altLang="zh-CN" dirty="0" smtClean="0"/>
              <a:t>实现</a:t>
            </a:r>
            <a:endParaRPr lang="en-US" altLang="zh-CN" dirty="0" smtClean="0"/>
          </a:p>
          <a:p>
            <a:r>
              <a:rPr lang="zh-CN" altLang="zh-CN" dirty="0"/>
              <a:t>串的模式匹配</a:t>
            </a:r>
            <a:r>
              <a:rPr lang="zh-CN" altLang="zh-CN" dirty="0" smtClean="0"/>
              <a:t>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BF</a:t>
            </a:r>
          </a:p>
          <a:p>
            <a:pPr lvl="1"/>
            <a:r>
              <a:rPr lang="en-US" altLang="zh-CN" dirty="0" smtClean="0"/>
              <a:t>KR</a:t>
            </a:r>
          </a:p>
          <a:p>
            <a:pPr lvl="1"/>
            <a:r>
              <a:rPr lang="en-US" altLang="zh-CN" dirty="0" smtClean="0"/>
              <a:t>KMP</a:t>
            </a:r>
          </a:p>
          <a:p>
            <a:pPr lvl="1"/>
            <a:r>
              <a:rPr lang="en-US" altLang="zh-CN" dirty="0" smtClean="0"/>
              <a:t>BM</a:t>
            </a:r>
          </a:p>
          <a:p>
            <a:r>
              <a:rPr lang="zh-CN" altLang="en-US" dirty="0" smtClean="0"/>
              <a:t>进阶导读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09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 </a:t>
            </a:r>
            <a:r>
              <a:rPr lang="zh-CN" altLang="zh-CN" dirty="0"/>
              <a:t>串的实现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100" dirty="0"/>
              <a:t>程序</a:t>
            </a:r>
            <a:r>
              <a:rPr lang="en-US" altLang="zh-CN" sz="1100" dirty="0"/>
              <a:t>3-1</a:t>
            </a:r>
            <a:r>
              <a:rPr lang="zh-CN" altLang="zh-CN" sz="1100" dirty="0"/>
              <a:t>提供了字符串的类定义</a:t>
            </a:r>
            <a:r>
              <a:rPr lang="zh-CN" altLang="zh-CN" sz="1100" dirty="0" smtClean="0"/>
              <a:t>，</a:t>
            </a:r>
            <a:r>
              <a:rPr lang="zh-CN" altLang="zh-CN" sz="1100" dirty="0"/>
              <a:t>封装</a:t>
            </a:r>
            <a:r>
              <a:rPr lang="zh-CN" altLang="en-US" sz="1100" dirty="0" smtClean="0"/>
              <a:t>了</a:t>
            </a:r>
            <a:r>
              <a:rPr lang="en-US" altLang="zh-CN" sz="1100" dirty="0" smtClean="0"/>
              <a:t>3.2</a:t>
            </a:r>
            <a:r>
              <a:rPr lang="zh-CN" altLang="zh-CN" sz="1100" dirty="0"/>
              <a:t>小节描述的</a:t>
            </a:r>
            <a:r>
              <a:rPr lang="en-US" altLang="zh-CN" sz="1100" dirty="0"/>
              <a:t>8</a:t>
            </a:r>
            <a:r>
              <a:rPr lang="zh-CN" altLang="zh-CN" sz="1100" dirty="0"/>
              <a:t>个基本</a:t>
            </a:r>
            <a:r>
              <a:rPr lang="zh-CN" altLang="zh-CN" sz="1100" dirty="0" smtClean="0"/>
              <a:t>操作</a:t>
            </a:r>
            <a:endParaRPr lang="en-US" altLang="zh-CN" sz="1100" dirty="0" smtClean="0"/>
          </a:p>
          <a:p>
            <a:r>
              <a:rPr lang="zh-CN" altLang="zh-CN" sz="1100" b="1" dirty="0"/>
              <a:t>程序</a:t>
            </a:r>
            <a:r>
              <a:rPr lang="en-US" altLang="zh-CN" sz="1100" b="1" dirty="0"/>
              <a:t>3-1  </a:t>
            </a:r>
            <a:r>
              <a:rPr lang="zh-CN" altLang="zh-CN" sz="1100" b="1" dirty="0"/>
              <a:t>字符串的类定义</a:t>
            </a:r>
            <a:endParaRPr lang="zh-CN" altLang="zh-CN" sz="1100" dirty="0"/>
          </a:p>
          <a:p>
            <a:pPr>
              <a:buFont typeface="+mj-lt"/>
              <a:buAutoNum type="arabicPeriod"/>
            </a:pPr>
            <a:r>
              <a:rPr lang="en-US" altLang="zh-CN" sz="1100" dirty="0"/>
              <a:t>#</a:t>
            </a:r>
            <a:r>
              <a:rPr lang="en-US" altLang="zh-CN" sz="1100" dirty="0" err="1"/>
              <a:t>ifndef</a:t>
            </a:r>
            <a:r>
              <a:rPr lang="en-US" altLang="zh-CN" sz="1100" b="1" dirty="0"/>
              <a:t> </a:t>
            </a:r>
            <a:r>
              <a:rPr lang="en-US" altLang="zh-CN" sz="1100" dirty="0"/>
              <a:t>DSTRING__INCLUDED_</a:t>
            </a:r>
            <a:endParaRPr lang="zh-CN" altLang="zh-CN" sz="1100" dirty="0"/>
          </a:p>
          <a:p>
            <a:pPr>
              <a:buFont typeface="+mj-lt"/>
              <a:buAutoNum type="arabicPeriod"/>
            </a:pPr>
            <a:r>
              <a:rPr lang="en-US" altLang="zh-CN" sz="1100" dirty="0"/>
              <a:t>#define DSTRING__INCLUDED_</a:t>
            </a:r>
            <a:endParaRPr lang="zh-CN" altLang="zh-CN" sz="1100" dirty="0"/>
          </a:p>
          <a:p>
            <a:pPr>
              <a:buFont typeface="+mj-lt"/>
              <a:buAutoNum type="arabicPeriod"/>
            </a:pPr>
            <a:r>
              <a:rPr lang="en-US" altLang="zh-CN" sz="1100" b="1" dirty="0" err="1"/>
              <a:t>const</a:t>
            </a:r>
            <a:r>
              <a:rPr lang="en-US" altLang="zh-CN" sz="1100" b="1" dirty="0"/>
              <a:t> 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</a:t>
            </a:r>
            <a:r>
              <a:rPr lang="en-US" altLang="zh-CN" sz="1100" dirty="0" err="1"/>
              <a:t>nInitLen</a:t>
            </a:r>
            <a:r>
              <a:rPr lang="en-US" altLang="zh-CN" sz="1100" dirty="0"/>
              <a:t>=1024;					// </a:t>
            </a:r>
            <a:r>
              <a:rPr lang="zh-CN" altLang="zh-CN" sz="1100" dirty="0"/>
              <a:t>初始最大长度</a:t>
            </a:r>
          </a:p>
          <a:p>
            <a:pPr>
              <a:buFont typeface="+mj-lt"/>
              <a:buAutoNum type="arabicPeriod"/>
            </a:pPr>
            <a:r>
              <a:rPr lang="en-US" altLang="zh-CN" sz="1100" b="1" dirty="0"/>
              <a:t>class </a:t>
            </a:r>
            <a:r>
              <a:rPr lang="en-US" altLang="zh-CN" sz="1100" dirty="0" err="1"/>
              <a:t>DString</a:t>
            </a:r>
            <a:r>
              <a:rPr lang="en-US" altLang="zh-CN" sz="1100" dirty="0"/>
              <a:t>{</a:t>
            </a:r>
            <a:endParaRPr lang="zh-CN" altLang="zh-CN" sz="1100" dirty="0"/>
          </a:p>
          <a:p>
            <a:pPr>
              <a:buFont typeface="+mj-lt"/>
              <a:buAutoNum type="arabicPeriod"/>
            </a:pPr>
            <a:r>
              <a:rPr lang="en-US" altLang="zh-CN" sz="1100" b="1" dirty="0"/>
              <a:t>public:</a:t>
            </a:r>
            <a:endParaRPr lang="zh-CN" altLang="zh-CN" sz="1100" dirty="0"/>
          </a:p>
          <a:p>
            <a:pPr>
              <a:buFont typeface="+mj-lt"/>
              <a:buAutoNum type="arabicPeriod"/>
            </a:pPr>
            <a:r>
              <a:rPr lang="en-US" altLang="zh-CN" sz="1100" b="1" dirty="0"/>
              <a:t>	</a:t>
            </a:r>
            <a:r>
              <a:rPr lang="en-US" altLang="zh-CN" sz="1100" dirty="0"/>
              <a:t>// </a:t>
            </a:r>
            <a:r>
              <a:rPr lang="zh-CN" altLang="zh-CN" sz="1100" dirty="0"/>
              <a:t>构造函数</a:t>
            </a:r>
            <a:r>
              <a:rPr lang="en-US" altLang="zh-CN" sz="1100" dirty="0"/>
              <a:t>: </a:t>
            </a:r>
            <a:r>
              <a:rPr lang="zh-CN" altLang="zh-CN" sz="1100" dirty="0"/>
              <a:t>为数组分配</a:t>
            </a:r>
            <a:r>
              <a:rPr lang="en-US" altLang="zh-CN" sz="1100" dirty="0"/>
              <a:t>nInitLen+1</a:t>
            </a:r>
            <a:r>
              <a:rPr lang="zh-CN" altLang="zh-CN" sz="1100" dirty="0"/>
              <a:t>大小的空间</a:t>
            </a:r>
            <a:r>
              <a:rPr lang="en-US" altLang="zh-CN" sz="1100" dirty="0"/>
              <a:t>; </a:t>
            </a:r>
            <a:r>
              <a:rPr lang="zh-CN" altLang="zh-CN" sz="1100" dirty="0"/>
              <a:t>初始化串为空串</a:t>
            </a:r>
            <a:r>
              <a:rPr lang="en-US" altLang="zh-CN" sz="1100" dirty="0"/>
              <a:t>; </a:t>
            </a:r>
            <a:r>
              <a:rPr lang="zh-CN" altLang="zh-CN" sz="1100" dirty="0"/>
              <a:t>长度为</a:t>
            </a:r>
            <a:r>
              <a:rPr lang="en-US" altLang="zh-CN" sz="1100" dirty="0"/>
              <a:t>0</a:t>
            </a:r>
            <a:endParaRPr lang="zh-CN" altLang="zh-CN" sz="1100" dirty="0"/>
          </a:p>
          <a:p>
            <a:pPr>
              <a:buFont typeface="+mj-lt"/>
              <a:buAutoNum type="arabicPeriod"/>
            </a:pPr>
            <a:r>
              <a:rPr lang="en-US" altLang="zh-CN" sz="1100" b="1" dirty="0"/>
              <a:t>	</a:t>
            </a:r>
            <a:r>
              <a:rPr lang="en-US" altLang="zh-CN" sz="1100" dirty="0" err="1"/>
              <a:t>DString</a:t>
            </a:r>
            <a:r>
              <a:rPr lang="en-US" altLang="zh-CN" sz="1100" dirty="0" smtClean="0"/>
              <a:t>();</a:t>
            </a:r>
            <a:r>
              <a:rPr lang="en-US" altLang="zh-CN" sz="1100" dirty="0"/>
              <a:t>	// </a:t>
            </a:r>
            <a:r>
              <a:rPr lang="zh-CN" altLang="zh-CN" sz="1100" dirty="0"/>
              <a:t>析构函数</a:t>
            </a:r>
            <a:r>
              <a:rPr lang="en-US" altLang="zh-CN" sz="1100" dirty="0"/>
              <a:t>: </a:t>
            </a:r>
            <a:r>
              <a:rPr lang="zh-CN" altLang="zh-CN" sz="1100" dirty="0"/>
              <a:t>释放字符串所占的内存</a:t>
            </a:r>
          </a:p>
          <a:p>
            <a:pPr>
              <a:buFont typeface="+mj-lt"/>
              <a:buAutoNum type="arabicPeriod"/>
            </a:pPr>
            <a:r>
              <a:rPr lang="en-US" altLang="zh-CN" sz="1100" dirty="0"/>
              <a:t>	~</a:t>
            </a:r>
            <a:r>
              <a:rPr lang="en-US" altLang="zh-CN" sz="1100" dirty="0" err="1"/>
              <a:t>DString</a:t>
            </a:r>
            <a:r>
              <a:rPr lang="en-US" altLang="zh-CN" sz="1100" dirty="0" smtClean="0"/>
              <a:t>();</a:t>
            </a:r>
            <a:r>
              <a:rPr lang="en-US" altLang="zh-CN" sz="1100" dirty="0"/>
              <a:t>	// </a:t>
            </a:r>
            <a:r>
              <a:rPr lang="zh-CN" altLang="zh-CN" sz="1100" dirty="0"/>
              <a:t>重载构造函数</a:t>
            </a:r>
            <a:r>
              <a:rPr lang="en-US" altLang="zh-CN" sz="1100" dirty="0"/>
              <a:t>: </a:t>
            </a:r>
            <a:r>
              <a:rPr lang="zh-CN" altLang="zh-CN" sz="1100" dirty="0"/>
              <a:t>用已知的字符串初始化当前字符串</a:t>
            </a:r>
          </a:p>
          <a:p>
            <a:pPr>
              <a:buFont typeface="+mj-lt"/>
              <a:buAutoNum type="arabicPeriod"/>
            </a:pPr>
            <a:r>
              <a:rPr lang="en-US" altLang="zh-CN" sz="1100" b="1" dirty="0"/>
              <a:t>	</a:t>
            </a:r>
            <a:r>
              <a:rPr lang="en-US" altLang="zh-CN" sz="1100" dirty="0" err="1"/>
              <a:t>DString</a:t>
            </a:r>
            <a:r>
              <a:rPr lang="en-US" altLang="zh-CN" sz="1100" dirty="0"/>
              <a:t>(</a:t>
            </a:r>
            <a:r>
              <a:rPr lang="en-US" altLang="zh-CN" sz="1100" b="1" dirty="0" err="1"/>
              <a:t>const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DString</a:t>
            </a:r>
            <a:r>
              <a:rPr lang="en-US" altLang="zh-CN" sz="1100" dirty="0"/>
              <a:t> &amp;</a:t>
            </a:r>
            <a:r>
              <a:rPr lang="en-US" altLang="zh-CN" sz="1100" dirty="0" err="1"/>
              <a:t>strSrc</a:t>
            </a:r>
            <a:r>
              <a:rPr lang="en-US" altLang="zh-CN" sz="1100" dirty="0" smtClean="0"/>
              <a:t>);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	// </a:t>
            </a:r>
            <a:r>
              <a:rPr lang="zh-CN" altLang="zh-CN" sz="1100" dirty="0"/>
              <a:t>重载构造函数</a:t>
            </a:r>
            <a:r>
              <a:rPr lang="en-US" altLang="zh-CN" sz="1100" dirty="0"/>
              <a:t>: </a:t>
            </a:r>
            <a:r>
              <a:rPr lang="zh-CN" altLang="zh-CN" sz="1100" dirty="0"/>
              <a:t>用</a:t>
            </a:r>
            <a:r>
              <a:rPr lang="en-US" altLang="zh-CN" sz="1100" dirty="0" err="1"/>
              <a:t>chSrc</a:t>
            </a:r>
            <a:r>
              <a:rPr lang="zh-CN" altLang="zh-CN" sz="1100" dirty="0"/>
              <a:t>初始化当前字符串</a:t>
            </a:r>
          </a:p>
          <a:p>
            <a:pPr>
              <a:buFont typeface="+mj-lt"/>
              <a:buAutoNum type="arabicPeriod"/>
            </a:pPr>
            <a:r>
              <a:rPr lang="en-US" altLang="zh-CN" sz="1100" dirty="0"/>
              <a:t>	</a:t>
            </a:r>
            <a:r>
              <a:rPr lang="en-US" altLang="zh-CN" sz="1100" dirty="0" err="1"/>
              <a:t>DString</a:t>
            </a:r>
            <a:r>
              <a:rPr lang="en-US" altLang="zh-CN" sz="1100" dirty="0"/>
              <a:t>(</a:t>
            </a:r>
            <a:r>
              <a:rPr lang="en-US" altLang="zh-CN" sz="1100" b="1" dirty="0" err="1"/>
              <a:t>const</a:t>
            </a:r>
            <a:r>
              <a:rPr lang="en-US" altLang="zh-CN" sz="1100" dirty="0"/>
              <a:t> </a:t>
            </a:r>
            <a:r>
              <a:rPr lang="en-US" altLang="zh-CN" sz="1100" b="1" dirty="0"/>
              <a:t>char</a:t>
            </a:r>
            <a:r>
              <a:rPr lang="en-US" altLang="zh-CN" sz="1100" dirty="0"/>
              <a:t> *</a:t>
            </a:r>
            <a:r>
              <a:rPr lang="en-US" altLang="zh-CN" sz="1100" dirty="0" err="1"/>
              <a:t>chSrc</a:t>
            </a:r>
            <a:r>
              <a:rPr lang="en-US" altLang="zh-CN" sz="1100" dirty="0" smtClean="0"/>
              <a:t>);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	// </a:t>
            </a:r>
            <a:r>
              <a:rPr lang="zh-CN" altLang="zh-CN" sz="1100" dirty="0"/>
              <a:t>内联函数</a:t>
            </a:r>
            <a:r>
              <a:rPr lang="en-US" altLang="zh-CN" sz="1100" dirty="0"/>
              <a:t>: </a:t>
            </a:r>
            <a:r>
              <a:rPr lang="zh-CN" altLang="zh-CN" sz="1100" dirty="0"/>
              <a:t>计算字符串的</a:t>
            </a:r>
            <a:r>
              <a:rPr lang="zh-CN" altLang="zh-CN" sz="1100" dirty="0" smtClean="0"/>
              <a:t>长度</a:t>
            </a:r>
          </a:p>
          <a:p>
            <a:pPr>
              <a:buFont typeface="+mj-lt"/>
              <a:buAutoNum type="arabicPeriod"/>
            </a:pPr>
            <a:r>
              <a:rPr lang="en-US" altLang="zh-CN" sz="1100" dirty="0" smtClean="0"/>
              <a:t>	</a:t>
            </a:r>
            <a:r>
              <a:rPr lang="en-US" altLang="zh-CN" sz="1100" b="1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GetLen</a:t>
            </a:r>
            <a:r>
              <a:rPr lang="en-US" altLang="zh-CN" sz="1100" dirty="0" smtClean="0"/>
              <a:t>() </a:t>
            </a:r>
            <a:r>
              <a:rPr lang="en-US" altLang="zh-CN" sz="1100" b="1" dirty="0" err="1" smtClean="0"/>
              <a:t>const</a:t>
            </a:r>
            <a:r>
              <a:rPr lang="en-US" altLang="zh-CN" sz="1100" dirty="0" smtClean="0"/>
              <a:t> {</a:t>
            </a:r>
            <a:r>
              <a:rPr lang="en-US" altLang="zh-CN" sz="1100" b="1" dirty="0" smtClean="0"/>
              <a:t>return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nLen</a:t>
            </a:r>
            <a:r>
              <a:rPr lang="en-US" altLang="zh-CN" sz="1100" dirty="0" smtClean="0"/>
              <a:t>;}	// </a:t>
            </a:r>
            <a:r>
              <a:rPr lang="zh-CN" altLang="zh-CN" sz="1100" dirty="0" smtClean="0"/>
              <a:t>内联函数</a:t>
            </a:r>
            <a:r>
              <a:rPr lang="en-US" altLang="zh-CN" sz="1100" dirty="0" smtClean="0"/>
              <a:t>: </a:t>
            </a:r>
            <a:r>
              <a:rPr lang="zh-CN" altLang="zh-CN" sz="1100" dirty="0" smtClean="0"/>
              <a:t>判断当前字符串是否为空串</a:t>
            </a:r>
          </a:p>
          <a:p>
            <a:pPr>
              <a:buFont typeface="+mj-lt"/>
              <a:buAutoNum type="arabicPeriod"/>
            </a:pPr>
            <a:r>
              <a:rPr lang="en-US" altLang="zh-CN" sz="1100" dirty="0" smtClean="0"/>
              <a:t>	</a:t>
            </a:r>
            <a:r>
              <a:rPr lang="en-US" altLang="zh-CN" sz="1100" b="1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IsEmpty</a:t>
            </a:r>
            <a:r>
              <a:rPr lang="en-US" altLang="zh-CN" sz="1100" dirty="0" smtClean="0"/>
              <a:t>(){</a:t>
            </a:r>
            <a:r>
              <a:rPr lang="en-US" altLang="zh-CN" sz="1100" b="1" dirty="0" smtClean="0"/>
              <a:t>return</a:t>
            </a:r>
            <a:r>
              <a:rPr lang="en-US" altLang="zh-CN" sz="1100" dirty="0" smtClean="0"/>
              <a:t> nLen?0:1;}		// </a:t>
            </a:r>
            <a:r>
              <a:rPr lang="zh-CN" altLang="zh-CN" sz="1100" dirty="0" smtClean="0"/>
              <a:t>内联函数</a:t>
            </a:r>
            <a:r>
              <a:rPr lang="en-US" altLang="zh-CN" sz="1100" dirty="0" smtClean="0"/>
              <a:t>: </a:t>
            </a:r>
            <a:r>
              <a:rPr lang="zh-CN" altLang="zh-CN" sz="1100" dirty="0" smtClean="0"/>
              <a:t>清空当前字符串</a:t>
            </a:r>
          </a:p>
          <a:p>
            <a:pPr>
              <a:buFont typeface="+mj-lt"/>
              <a:buAutoNum type="arabicPeriod"/>
            </a:pPr>
            <a:r>
              <a:rPr lang="en-US" altLang="zh-CN" sz="1100" dirty="0" smtClean="0"/>
              <a:t>	</a:t>
            </a:r>
            <a:r>
              <a:rPr lang="en-US" altLang="zh-CN" sz="1100" b="1" dirty="0" smtClean="0"/>
              <a:t>void</a:t>
            </a:r>
            <a:r>
              <a:rPr lang="en-US" altLang="zh-CN" sz="1100" dirty="0" smtClean="0"/>
              <a:t> Empty() { </a:t>
            </a:r>
            <a:r>
              <a:rPr lang="en-US" altLang="zh-CN" sz="1100" dirty="0" err="1" smtClean="0"/>
              <a:t>nLen</a:t>
            </a:r>
            <a:r>
              <a:rPr lang="en-US" altLang="zh-CN" sz="1100" dirty="0" smtClean="0"/>
              <a:t> = 0;  </a:t>
            </a:r>
            <a:r>
              <a:rPr lang="en-US" altLang="zh-CN" sz="1100" dirty="0" err="1" smtClean="0"/>
              <a:t>ch</a:t>
            </a:r>
            <a:r>
              <a:rPr lang="en-US" altLang="zh-CN" sz="1100" dirty="0" smtClean="0"/>
              <a:t>[0] = '\0';}	// </a:t>
            </a:r>
            <a:r>
              <a:rPr lang="zh-CN" altLang="zh-CN" sz="1100" dirty="0" smtClean="0"/>
              <a:t>获得当前字符串位置</a:t>
            </a:r>
            <a:r>
              <a:rPr lang="en-US" altLang="zh-CN" sz="1100" dirty="0" err="1" smtClean="0"/>
              <a:t>nPos</a:t>
            </a:r>
            <a:r>
              <a:rPr lang="zh-CN" altLang="zh-CN" sz="1100" dirty="0" smtClean="0"/>
              <a:t>开始的长度为</a:t>
            </a:r>
            <a:r>
              <a:rPr lang="en-US" altLang="zh-CN" sz="1100" dirty="0" err="1" smtClean="0"/>
              <a:t>nCount</a:t>
            </a:r>
            <a:r>
              <a:rPr lang="zh-CN" altLang="zh-CN" sz="1100" dirty="0" smtClean="0"/>
              <a:t>的子串</a:t>
            </a:r>
          </a:p>
          <a:p>
            <a:pPr>
              <a:buFont typeface="+mj-lt"/>
              <a:buAutoNum type="arabicPeriod"/>
            </a:pPr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DString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GetSub</a:t>
            </a:r>
            <a:r>
              <a:rPr lang="en-US" altLang="zh-CN" sz="1100" dirty="0" smtClean="0"/>
              <a:t>(</a:t>
            </a:r>
            <a:r>
              <a:rPr lang="en-US" altLang="zh-CN" sz="1100" b="1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nPos,</a:t>
            </a:r>
            <a:r>
              <a:rPr lang="en-US" altLang="zh-CN" sz="1100" b="1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nCount</a:t>
            </a:r>
            <a:r>
              <a:rPr lang="en-US" altLang="zh-CN" sz="1100" dirty="0" smtClean="0"/>
              <a:t>) </a:t>
            </a:r>
            <a:r>
              <a:rPr lang="en-US" altLang="zh-CN" sz="1100" b="1" dirty="0" err="1" smtClean="0"/>
              <a:t>const</a:t>
            </a:r>
            <a:r>
              <a:rPr lang="en-US" altLang="zh-CN" sz="1100" dirty="0" smtClean="0"/>
              <a:t>;	// </a:t>
            </a:r>
            <a:r>
              <a:rPr lang="zh-CN" altLang="zh-CN" sz="1100" dirty="0" smtClean="0"/>
              <a:t>操作符重载</a:t>
            </a:r>
            <a:r>
              <a:rPr lang="en-US" altLang="zh-CN" sz="1100" dirty="0" smtClean="0"/>
              <a:t>: </a:t>
            </a:r>
            <a:r>
              <a:rPr lang="zh-CN" altLang="zh-CN" sz="1100" dirty="0" smtClean="0"/>
              <a:t>获得指定下标的字符</a:t>
            </a:r>
          </a:p>
          <a:p>
            <a:pPr>
              <a:buFont typeface="+mj-lt"/>
              <a:buAutoNum type="arabicPeriod"/>
            </a:pPr>
            <a:r>
              <a:rPr lang="en-US" altLang="zh-CN" sz="1100" dirty="0" smtClean="0"/>
              <a:t>	</a:t>
            </a:r>
            <a:r>
              <a:rPr lang="en-US" altLang="zh-CN" sz="1100" b="1" dirty="0" smtClean="0"/>
              <a:t>char</a:t>
            </a:r>
            <a:r>
              <a:rPr lang="en-US" altLang="zh-CN" sz="1100" dirty="0" smtClean="0"/>
              <a:t> </a:t>
            </a:r>
            <a:r>
              <a:rPr lang="en-US" altLang="zh-CN" sz="1100" b="1" dirty="0" smtClean="0"/>
              <a:t>operator</a:t>
            </a:r>
            <a:r>
              <a:rPr lang="en-US" altLang="zh-CN" sz="1100" dirty="0" smtClean="0"/>
              <a:t> [] (</a:t>
            </a:r>
            <a:r>
              <a:rPr lang="en-US" altLang="zh-CN" sz="1100" b="1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nPos</a:t>
            </a:r>
            <a:r>
              <a:rPr lang="en-US" altLang="zh-CN" sz="1100" dirty="0" smtClean="0"/>
              <a:t>)</a:t>
            </a:r>
            <a:r>
              <a:rPr lang="en-US" altLang="zh-CN" sz="1100" b="1" dirty="0" err="1" smtClean="0"/>
              <a:t>const</a:t>
            </a:r>
            <a:r>
              <a:rPr lang="en-US" altLang="zh-CN" sz="1100" dirty="0" smtClean="0"/>
              <a:t>;	// </a:t>
            </a:r>
            <a:r>
              <a:rPr lang="zh-CN" altLang="zh-CN" sz="1100" dirty="0" smtClean="0"/>
              <a:t>操作符重载</a:t>
            </a:r>
            <a:r>
              <a:rPr lang="en-US" altLang="zh-CN" sz="1100" dirty="0" smtClean="0"/>
              <a:t>: </a:t>
            </a:r>
            <a:r>
              <a:rPr lang="zh-CN" altLang="zh-CN" sz="1100" dirty="0" smtClean="0"/>
              <a:t>字符串赋值</a:t>
            </a:r>
          </a:p>
          <a:p>
            <a:pPr>
              <a:buFont typeface="+mj-lt"/>
              <a:buAutoNum type="arabicPeriod"/>
            </a:pPr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DString</a:t>
            </a:r>
            <a:r>
              <a:rPr lang="en-US" altLang="zh-CN" sz="1100" dirty="0" smtClean="0"/>
              <a:t>&amp; </a:t>
            </a:r>
            <a:r>
              <a:rPr lang="en-US" altLang="zh-CN" sz="1100" b="1" dirty="0" smtClean="0"/>
              <a:t>operator</a:t>
            </a:r>
            <a:r>
              <a:rPr lang="en-US" altLang="zh-CN" sz="1100" dirty="0" smtClean="0"/>
              <a:t> = (</a:t>
            </a:r>
            <a:r>
              <a:rPr lang="en-US" altLang="zh-CN" sz="1100" b="1" dirty="0" err="1" smtClean="0"/>
              <a:t>const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DString</a:t>
            </a:r>
            <a:r>
              <a:rPr lang="en-US" altLang="zh-CN" sz="1100" dirty="0" smtClean="0"/>
              <a:t> &amp;</a:t>
            </a:r>
            <a:r>
              <a:rPr lang="en-US" altLang="zh-CN" sz="1100" dirty="0" err="1" smtClean="0"/>
              <a:t>str</a:t>
            </a:r>
            <a:r>
              <a:rPr lang="en-US" altLang="zh-CN" sz="1100" dirty="0" smtClean="0"/>
              <a:t>);	// </a:t>
            </a:r>
            <a:r>
              <a:rPr lang="zh-CN" altLang="zh-CN" sz="1100" dirty="0" smtClean="0"/>
              <a:t>操作符重载</a:t>
            </a:r>
            <a:r>
              <a:rPr lang="en-US" altLang="zh-CN" sz="1100" dirty="0" smtClean="0"/>
              <a:t>: </a:t>
            </a:r>
            <a:r>
              <a:rPr lang="zh-CN" altLang="zh-CN" sz="1100" dirty="0" smtClean="0"/>
              <a:t>字符串合并</a:t>
            </a:r>
          </a:p>
          <a:p>
            <a:pPr>
              <a:buFont typeface="+mj-lt"/>
              <a:buAutoNum type="arabicPeriod"/>
            </a:pPr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DString</a:t>
            </a:r>
            <a:r>
              <a:rPr lang="en-US" altLang="zh-CN" sz="1100" dirty="0" smtClean="0"/>
              <a:t>&amp; </a:t>
            </a:r>
            <a:r>
              <a:rPr lang="en-US" altLang="zh-CN" sz="1100" b="1" dirty="0" smtClean="0"/>
              <a:t>operator</a:t>
            </a:r>
            <a:r>
              <a:rPr lang="en-US" altLang="zh-CN" sz="1100" dirty="0" smtClean="0"/>
              <a:t> += (</a:t>
            </a:r>
            <a:r>
              <a:rPr lang="en-US" altLang="zh-CN" sz="1100" b="1" dirty="0" err="1" smtClean="0"/>
              <a:t>const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DString</a:t>
            </a:r>
            <a:r>
              <a:rPr lang="en-US" altLang="zh-CN" sz="1100" dirty="0" smtClean="0"/>
              <a:t> &amp;</a:t>
            </a:r>
            <a:r>
              <a:rPr lang="en-US" altLang="zh-CN" sz="1100" dirty="0" err="1" smtClean="0"/>
              <a:t>str</a:t>
            </a:r>
            <a:r>
              <a:rPr lang="en-US" altLang="zh-CN" sz="1100" dirty="0" smtClean="0"/>
              <a:t>);	// </a:t>
            </a:r>
            <a:r>
              <a:rPr lang="zh-CN" altLang="zh-CN" sz="1100" dirty="0" smtClean="0"/>
              <a:t>操作符重载</a:t>
            </a:r>
            <a:r>
              <a:rPr lang="en-US" altLang="zh-CN" sz="1100" dirty="0" smtClean="0"/>
              <a:t>: </a:t>
            </a:r>
            <a:r>
              <a:rPr lang="zh-CN" altLang="zh-CN" sz="1100" dirty="0" smtClean="0"/>
              <a:t>字符串等值判断</a:t>
            </a:r>
          </a:p>
          <a:p>
            <a:pPr>
              <a:buFont typeface="+mj-lt"/>
              <a:buAutoNum type="arabicPeriod"/>
            </a:pPr>
            <a:r>
              <a:rPr lang="en-US" altLang="zh-CN" sz="1100" dirty="0" smtClean="0"/>
              <a:t>	</a:t>
            </a:r>
            <a:r>
              <a:rPr lang="en-US" altLang="zh-CN" sz="1100" b="1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b="1" dirty="0" smtClean="0"/>
              <a:t>operator</a:t>
            </a:r>
            <a:r>
              <a:rPr lang="en-US" altLang="zh-CN" sz="1100" dirty="0" smtClean="0"/>
              <a:t> == (</a:t>
            </a:r>
            <a:r>
              <a:rPr lang="en-US" altLang="zh-CN" sz="1100" b="1" dirty="0" err="1" smtClean="0"/>
              <a:t>const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DString</a:t>
            </a:r>
            <a:r>
              <a:rPr lang="en-US" altLang="zh-CN" sz="1100" dirty="0" smtClean="0"/>
              <a:t> &amp;</a:t>
            </a:r>
            <a:r>
              <a:rPr lang="en-US" altLang="zh-CN" sz="1100" dirty="0" err="1" smtClean="0"/>
              <a:t>str</a:t>
            </a:r>
            <a:r>
              <a:rPr lang="en-US" altLang="zh-CN" sz="1100" dirty="0" smtClean="0"/>
              <a:t>) </a:t>
            </a:r>
            <a:r>
              <a:rPr lang="en-US" altLang="zh-CN" sz="1100" b="1" dirty="0" err="1" smtClean="0"/>
              <a:t>const</a:t>
            </a:r>
            <a:r>
              <a:rPr lang="en-US" altLang="zh-CN" sz="1100" dirty="0" smtClean="0"/>
              <a:t>;	// </a:t>
            </a:r>
            <a:r>
              <a:rPr lang="zh-CN" altLang="zh-CN" sz="1100" dirty="0" smtClean="0"/>
              <a:t>字符串的模式匹配</a:t>
            </a:r>
            <a:r>
              <a:rPr lang="en-US" altLang="zh-CN" sz="1100" dirty="0" smtClean="0"/>
              <a:t>: </a:t>
            </a:r>
            <a:r>
              <a:rPr lang="zh-CN" altLang="zh-CN" sz="1100" dirty="0" smtClean="0"/>
              <a:t>精确匹配</a:t>
            </a:r>
          </a:p>
          <a:p>
            <a:pPr>
              <a:buFont typeface="+mj-lt"/>
              <a:buAutoNum type="arabicPeriod"/>
            </a:pPr>
            <a:r>
              <a:rPr lang="en-US" altLang="zh-CN" sz="1100" dirty="0" smtClean="0"/>
              <a:t>	</a:t>
            </a:r>
            <a:r>
              <a:rPr lang="en-US" altLang="zh-CN" sz="1100" b="1" dirty="0" err="1" smtClean="0"/>
              <a:t>int</a:t>
            </a:r>
            <a:r>
              <a:rPr lang="en-US" altLang="zh-CN" sz="1100" dirty="0" smtClean="0"/>
              <a:t> Find(</a:t>
            </a:r>
            <a:r>
              <a:rPr lang="en-US" altLang="zh-CN" sz="1100" dirty="0" err="1" smtClean="0"/>
              <a:t>DString</a:t>
            </a:r>
            <a:r>
              <a:rPr lang="en-US" altLang="zh-CN" sz="1100" dirty="0" smtClean="0"/>
              <a:t> &amp;</a:t>
            </a:r>
            <a:r>
              <a:rPr lang="en-US" altLang="zh-CN" sz="1100" dirty="0" err="1" smtClean="0"/>
              <a:t>strSub</a:t>
            </a:r>
            <a:r>
              <a:rPr lang="en-US" altLang="zh-CN" sz="1100" dirty="0" smtClean="0"/>
              <a:t>)</a:t>
            </a:r>
            <a:r>
              <a:rPr lang="en-US" altLang="zh-CN" sz="1100" b="1" dirty="0" err="1" smtClean="0"/>
              <a:t>const</a:t>
            </a:r>
            <a:r>
              <a:rPr lang="en-US" altLang="zh-CN" sz="1100" dirty="0" smtClean="0"/>
              <a:t>;		// </a:t>
            </a:r>
            <a:r>
              <a:rPr lang="zh-CN" altLang="en-US" sz="1100" dirty="0" smtClean="0"/>
              <a:t>找子串</a:t>
            </a:r>
            <a:endParaRPr lang="zh-CN" altLang="zh-CN" sz="1100" dirty="0" smtClean="0"/>
          </a:p>
          <a:p>
            <a:pPr>
              <a:buFont typeface="+mj-lt"/>
              <a:buAutoNum type="arabicPeriod"/>
            </a:pPr>
            <a:r>
              <a:rPr lang="en-US" altLang="zh-CN" sz="1100" b="1" dirty="0" smtClean="0"/>
              <a:t>private:</a:t>
            </a:r>
            <a:endParaRPr lang="zh-CN" altLang="zh-CN" sz="1100" dirty="0" smtClean="0"/>
          </a:p>
          <a:p>
            <a:pPr>
              <a:buFont typeface="+mj-lt"/>
              <a:buAutoNum type="arabicPeriod"/>
            </a:pPr>
            <a:r>
              <a:rPr lang="en-US" altLang="zh-CN" sz="1100" b="1" dirty="0" smtClean="0"/>
              <a:t>	</a:t>
            </a:r>
            <a:r>
              <a:rPr lang="en-US" altLang="zh-CN" sz="1100" b="1" dirty="0" err="1" smtClean="0"/>
              <a:t>int</a:t>
            </a:r>
            <a:r>
              <a:rPr lang="en-US" altLang="zh-CN" sz="1100" b="1" dirty="0" smtClean="0"/>
              <a:t> </a:t>
            </a:r>
            <a:r>
              <a:rPr lang="en-US" altLang="zh-CN" sz="1100" dirty="0" err="1" smtClean="0"/>
              <a:t>nLen</a:t>
            </a:r>
            <a:r>
              <a:rPr lang="en-US" altLang="zh-CN" sz="1100" dirty="0" smtClean="0"/>
              <a:t>;		// </a:t>
            </a:r>
            <a:r>
              <a:rPr lang="zh-CN" altLang="zh-CN" sz="1100" dirty="0" smtClean="0"/>
              <a:t>字符串实际长度</a:t>
            </a:r>
          </a:p>
          <a:p>
            <a:pPr>
              <a:buFont typeface="+mj-lt"/>
              <a:buAutoNum type="arabicPeriod"/>
            </a:pPr>
            <a:r>
              <a:rPr lang="en-US" altLang="zh-CN" sz="1100" b="1" dirty="0" smtClean="0"/>
              <a:t>	char </a:t>
            </a:r>
            <a:r>
              <a:rPr lang="en-US" altLang="zh-CN" sz="1100" dirty="0" smtClean="0"/>
              <a:t>*</a:t>
            </a:r>
            <a:r>
              <a:rPr lang="en-US" altLang="zh-CN" sz="1100" dirty="0" err="1" smtClean="0"/>
              <a:t>ch</a:t>
            </a:r>
            <a:r>
              <a:rPr lang="en-US" altLang="zh-CN" sz="1100" dirty="0" smtClean="0"/>
              <a:t>;		// </a:t>
            </a:r>
            <a:r>
              <a:rPr lang="zh-CN" altLang="zh-CN" sz="1100" dirty="0" smtClean="0"/>
              <a:t>字符串存储所在的数组</a:t>
            </a:r>
          </a:p>
          <a:p>
            <a:pPr>
              <a:buFont typeface="+mj-lt"/>
              <a:buAutoNum type="arabicPeriod"/>
            </a:pPr>
            <a:r>
              <a:rPr lang="en-US" altLang="zh-CN" sz="1100" dirty="0" smtClean="0"/>
              <a:t>};</a:t>
            </a:r>
            <a:endParaRPr lang="zh-CN" altLang="zh-CN" sz="1100" dirty="0" smtClean="0"/>
          </a:p>
          <a:p>
            <a:pPr>
              <a:buFont typeface="+mj-lt"/>
              <a:buAutoNum type="arabicPeriod"/>
            </a:pPr>
            <a:r>
              <a:rPr lang="en-US" altLang="zh-CN" sz="1100" dirty="0" smtClean="0"/>
              <a:t>#</a:t>
            </a:r>
            <a:r>
              <a:rPr lang="en-US" altLang="zh-CN" sz="1100" dirty="0" err="1" smtClean="0"/>
              <a:t>endif</a:t>
            </a:r>
            <a:r>
              <a:rPr lang="en-US" altLang="zh-CN" sz="1100" dirty="0" smtClean="0"/>
              <a:t> // #define DSTRING__INCLUDED_</a:t>
            </a:r>
            <a:endParaRPr lang="zh-CN" altLang="zh-CN" sz="1100" dirty="0" smtClean="0"/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7074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r>
              <a:rPr lang="zh-CN" altLang="zh-CN" sz="2000" b="1" dirty="0"/>
              <a:t>程序</a:t>
            </a:r>
            <a:r>
              <a:rPr lang="en-US" altLang="zh-CN" sz="2000" b="1" dirty="0"/>
              <a:t>3-2  </a:t>
            </a:r>
            <a:r>
              <a:rPr lang="zh-CN" altLang="zh-CN" sz="2000" b="1" dirty="0"/>
              <a:t>字符串类的实现</a:t>
            </a:r>
            <a:endParaRPr lang="zh-CN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err="1"/>
              <a:t>DString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DString</a:t>
            </a:r>
            <a:r>
              <a:rPr lang="en-US" altLang="zh-CN" sz="2000" dirty="0"/>
              <a:t>(){</a:t>
            </a:r>
            <a:endParaRPr lang="zh-CN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	// </a:t>
            </a:r>
            <a:r>
              <a:rPr lang="zh-CN" altLang="zh-CN" sz="2000" dirty="0"/>
              <a:t>为动态数组</a:t>
            </a:r>
            <a:r>
              <a:rPr lang="en-US" altLang="zh-CN" sz="2000" dirty="0" err="1"/>
              <a:t>ch</a:t>
            </a:r>
            <a:r>
              <a:rPr lang="zh-CN" altLang="zh-CN" sz="2000" dirty="0"/>
              <a:t>开辟</a:t>
            </a:r>
            <a:r>
              <a:rPr lang="en-US" altLang="zh-CN" sz="2000" dirty="0"/>
              <a:t>nInitLen+1</a:t>
            </a:r>
            <a:r>
              <a:rPr lang="zh-CN" altLang="zh-CN" sz="2000" dirty="0"/>
              <a:t>的存储空间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	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</a:t>
            </a:r>
            <a:r>
              <a:rPr lang="en-US" altLang="zh-CN" sz="2000" dirty="0"/>
              <a:t> </a:t>
            </a:r>
            <a:r>
              <a:rPr lang="en-US" altLang="zh-CN" sz="2000" b="1" dirty="0"/>
              <a:t>char</a:t>
            </a:r>
            <a:r>
              <a:rPr lang="en-US" altLang="zh-CN" sz="2000" dirty="0"/>
              <a:t>[nInitLen+1];</a:t>
            </a:r>
            <a:endParaRPr lang="zh-CN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	</a:t>
            </a:r>
            <a:r>
              <a:rPr lang="en-US" altLang="zh-CN" sz="2000" b="1" dirty="0"/>
              <a:t>if</a:t>
            </a:r>
            <a:r>
              <a:rPr lang="en-US" altLang="zh-CN" sz="2000" dirty="0"/>
              <a:t> (!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){</a:t>
            </a:r>
            <a:r>
              <a:rPr lang="en-US" altLang="zh-CN" sz="2000" dirty="0" err="1"/>
              <a:t>cerr</a:t>
            </a:r>
            <a:r>
              <a:rPr lang="en-US" altLang="zh-CN" sz="2000" dirty="0"/>
              <a:t>&lt;&lt;"Allocate Error!\n"; return;}</a:t>
            </a:r>
            <a:endParaRPr lang="zh-CN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	// </a:t>
            </a:r>
            <a:r>
              <a:rPr lang="zh-CN" altLang="zh-CN" sz="2000" dirty="0"/>
              <a:t>初始化当前字符串</a:t>
            </a:r>
            <a:r>
              <a:rPr lang="en-US" altLang="zh-CN" sz="2000" dirty="0"/>
              <a:t>: </a:t>
            </a:r>
            <a:r>
              <a:rPr lang="zh-CN" altLang="zh-CN" sz="2000" dirty="0"/>
              <a:t>长度为</a:t>
            </a:r>
            <a:r>
              <a:rPr lang="en-US" altLang="zh-CN" sz="2000" dirty="0"/>
              <a:t>0, </a:t>
            </a:r>
            <a:r>
              <a:rPr lang="zh-CN" altLang="zh-CN" sz="2000" dirty="0"/>
              <a:t>空串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	</a:t>
            </a:r>
            <a:r>
              <a:rPr lang="en-US" altLang="zh-CN" sz="2000" dirty="0" err="1"/>
              <a:t>nLen</a:t>
            </a:r>
            <a:r>
              <a:rPr lang="en-US" altLang="zh-CN" sz="2000" dirty="0"/>
              <a:t> = 0;</a:t>
            </a:r>
            <a:endParaRPr lang="zh-CN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	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[0] = '\0';</a:t>
            </a:r>
            <a:endParaRPr lang="zh-CN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err="1"/>
              <a:t>DString</a:t>
            </a:r>
            <a:r>
              <a:rPr lang="en-US" altLang="zh-CN" sz="2000" dirty="0"/>
              <a:t>::~</a:t>
            </a:r>
            <a:r>
              <a:rPr lang="en-US" altLang="zh-CN" sz="2000" dirty="0" err="1"/>
              <a:t>DString</a:t>
            </a:r>
            <a:r>
              <a:rPr lang="en-US" altLang="zh-CN" sz="2000" dirty="0"/>
              <a:t>(){</a:t>
            </a:r>
            <a:endParaRPr lang="zh-CN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	// </a:t>
            </a:r>
            <a:r>
              <a:rPr lang="zh-CN" altLang="zh-CN" sz="2000" dirty="0"/>
              <a:t>释放动态数组的存储空间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	</a:t>
            </a:r>
            <a:r>
              <a:rPr lang="en-US" altLang="zh-CN" sz="2000" b="1" dirty="0"/>
              <a:t>delete</a:t>
            </a:r>
            <a:r>
              <a:rPr lang="en-US" altLang="zh-CN" sz="2000" dirty="0"/>
              <a:t> []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761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 err="1"/>
              <a:t>DString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DString</a:t>
            </a:r>
            <a:r>
              <a:rPr lang="en-US" altLang="zh-CN" sz="1600" dirty="0"/>
              <a:t>(</a:t>
            </a:r>
            <a:r>
              <a:rPr lang="en-US" altLang="zh-CN" sz="1600" b="1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DString</a:t>
            </a:r>
            <a:r>
              <a:rPr lang="en-US" altLang="zh-CN" sz="1600" dirty="0"/>
              <a:t> &amp;</a:t>
            </a:r>
            <a:r>
              <a:rPr lang="en-US" altLang="zh-CN" sz="1600" dirty="0" err="1"/>
              <a:t>strSrc</a:t>
            </a:r>
            <a:r>
              <a:rPr lang="en-US" altLang="zh-CN" sz="1600" dirty="0"/>
              <a:t>){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nLen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strSrc.GetLen</a:t>
            </a:r>
            <a:r>
              <a:rPr lang="en-US" altLang="zh-CN" sz="1600" dirty="0" smtClean="0"/>
              <a:t>();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	// </a:t>
            </a:r>
            <a:r>
              <a:rPr lang="zh-CN" altLang="zh-CN" sz="1600" dirty="0"/>
              <a:t>设置字符串长度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// </a:t>
            </a:r>
            <a:r>
              <a:rPr lang="zh-CN" altLang="zh-CN" sz="1600" dirty="0"/>
              <a:t>为动态数组开辟</a:t>
            </a:r>
            <a:r>
              <a:rPr lang="en-US" altLang="zh-CN" sz="1600" dirty="0"/>
              <a:t>max(</a:t>
            </a:r>
            <a:r>
              <a:rPr lang="en-US" altLang="zh-CN" sz="1600" dirty="0" err="1"/>
              <a:t>strSrc.nLen,nInitLen</a:t>
            </a:r>
            <a:r>
              <a:rPr lang="en-US" altLang="zh-CN" sz="1600" dirty="0"/>
              <a:t>)+1</a:t>
            </a:r>
            <a:r>
              <a:rPr lang="zh-CN" altLang="zh-CN" sz="1600" dirty="0"/>
              <a:t>的存储空间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b="1" dirty="0"/>
              <a:t>if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nLen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nInitLen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 = </a:t>
            </a:r>
            <a:r>
              <a:rPr lang="en-US" altLang="zh-CN" sz="1600" b="1" dirty="0"/>
              <a:t>new</a:t>
            </a:r>
            <a:r>
              <a:rPr lang="en-US" altLang="zh-CN" sz="1600" dirty="0"/>
              <a:t> </a:t>
            </a:r>
            <a:r>
              <a:rPr lang="en-US" altLang="zh-CN" sz="1600" b="1" dirty="0"/>
              <a:t>char</a:t>
            </a:r>
            <a:r>
              <a:rPr lang="en-US" altLang="zh-CN" sz="1600" dirty="0"/>
              <a:t>[nLen+1];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b="1" dirty="0"/>
              <a:t>else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 = </a:t>
            </a:r>
            <a:r>
              <a:rPr lang="en-US" altLang="zh-CN" sz="1600" b="1" dirty="0"/>
              <a:t>new</a:t>
            </a:r>
            <a:r>
              <a:rPr lang="en-US" altLang="zh-CN" sz="1600" dirty="0"/>
              <a:t> </a:t>
            </a:r>
            <a:r>
              <a:rPr lang="en-US" altLang="zh-CN" sz="1600" b="1" dirty="0"/>
              <a:t>char</a:t>
            </a:r>
            <a:r>
              <a:rPr lang="en-US" altLang="zh-CN" sz="1600" dirty="0"/>
              <a:t>[nInitLen+1];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b="1" dirty="0"/>
              <a:t>if</a:t>
            </a:r>
            <a:r>
              <a:rPr lang="en-US" altLang="zh-CN" sz="1600" dirty="0"/>
              <a:t> (!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){</a:t>
            </a:r>
            <a:r>
              <a:rPr lang="en-US" altLang="zh-CN" sz="1600" dirty="0" err="1"/>
              <a:t>cerr</a:t>
            </a:r>
            <a:r>
              <a:rPr lang="en-US" altLang="zh-CN" sz="1600" dirty="0"/>
              <a:t>&lt;&lt;"Allocate Error!\n";	return;}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strcpy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ch,strSrc.ch</a:t>
            </a:r>
            <a:r>
              <a:rPr lang="en-US" altLang="zh-CN" sz="1600" dirty="0" smtClean="0"/>
              <a:t>);	</a:t>
            </a:r>
            <a:r>
              <a:rPr lang="en-US" altLang="zh-CN" sz="1600" dirty="0"/>
              <a:t>// </a:t>
            </a:r>
            <a:r>
              <a:rPr lang="zh-CN" altLang="zh-CN" sz="1600" dirty="0"/>
              <a:t>复制字符串</a:t>
            </a:r>
            <a:r>
              <a:rPr lang="zh-CN" altLang="zh-CN" sz="1600" dirty="0" smtClean="0"/>
              <a:t>序列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endParaRPr lang="en-US" altLang="zh-CN" sz="1600" dirty="0" smtClean="0"/>
          </a:p>
          <a:p>
            <a:pPr>
              <a:buFont typeface="+mj-lt"/>
              <a:buAutoNum type="arabicPeriod"/>
            </a:pPr>
            <a:r>
              <a:rPr lang="en-US" altLang="zh-CN" sz="1600" dirty="0" err="1" smtClean="0"/>
              <a:t>DString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DString</a:t>
            </a:r>
            <a:r>
              <a:rPr lang="en-US" altLang="zh-CN" sz="1600" dirty="0"/>
              <a:t>(</a:t>
            </a:r>
            <a:r>
              <a:rPr lang="en-US" altLang="zh-CN" sz="1600" b="1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b="1" dirty="0"/>
              <a:t>char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chSrc</a:t>
            </a:r>
            <a:r>
              <a:rPr lang="en-US" altLang="zh-CN" sz="1600" dirty="0"/>
              <a:t>){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nLen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strlen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chSrc</a:t>
            </a:r>
            <a:r>
              <a:rPr lang="en-US" altLang="zh-CN" sz="1600" dirty="0" smtClean="0"/>
              <a:t>);	</a:t>
            </a:r>
            <a:r>
              <a:rPr lang="en-US" altLang="zh-CN" sz="1600" dirty="0"/>
              <a:t>// </a:t>
            </a:r>
            <a:r>
              <a:rPr lang="zh-CN" altLang="zh-CN" sz="1600" dirty="0"/>
              <a:t>设置字符串长度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	// </a:t>
            </a:r>
            <a:r>
              <a:rPr lang="zh-CN" altLang="zh-CN" sz="1600" dirty="0"/>
              <a:t>为动态数组开辟</a:t>
            </a:r>
            <a:r>
              <a:rPr lang="en-US" altLang="zh-CN" sz="1600" dirty="0"/>
              <a:t>max(</a:t>
            </a:r>
            <a:r>
              <a:rPr lang="en-US" altLang="zh-CN" sz="1600" dirty="0" err="1"/>
              <a:t>strlen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chSrc</a:t>
            </a:r>
            <a:r>
              <a:rPr lang="en-US" altLang="zh-CN" sz="1600" dirty="0"/>
              <a:t>),</a:t>
            </a:r>
            <a:r>
              <a:rPr lang="en-US" altLang="zh-CN" sz="1600" dirty="0" err="1"/>
              <a:t>nInitLen</a:t>
            </a:r>
            <a:r>
              <a:rPr lang="en-US" altLang="zh-CN" sz="1600" dirty="0"/>
              <a:t>)+1</a:t>
            </a:r>
            <a:r>
              <a:rPr lang="zh-CN" altLang="zh-CN" sz="1600" dirty="0"/>
              <a:t>的存储空间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b="1" dirty="0"/>
              <a:t>if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nLen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nInitLen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 = </a:t>
            </a:r>
            <a:r>
              <a:rPr lang="en-US" altLang="zh-CN" sz="1600" b="1" dirty="0"/>
              <a:t>new char</a:t>
            </a:r>
            <a:r>
              <a:rPr lang="en-US" altLang="zh-CN" sz="1600" dirty="0"/>
              <a:t>[nLen+1];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b="1" dirty="0"/>
              <a:t>else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 = </a:t>
            </a:r>
            <a:r>
              <a:rPr lang="en-US" altLang="zh-CN" sz="1600" b="1" dirty="0"/>
              <a:t>new char</a:t>
            </a:r>
            <a:r>
              <a:rPr lang="en-US" altLang="zh-CN" sz="1600" dirty="0"/>
              <a:t>[nInitLen+1];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b="1" dirty="0"/>
              <a:t>if</a:t>
            </a:r>
            <a:r>
              <a:rPr lang="en-US" altLang="zh-CN" sz="1600" dirty="0"/>
              <a:t> (!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){</a:t>
            </a:r>
            <a:r>
              <a:rPr lang="en-US" altLang="zh-CN" sz="1600" dirty="0" err="1"/>
              <a:t>cerr</a:t>
            </a:r>
            <a:r>
              <a:rPr lang="en-US" altLang="zh-CN" sz="1600" dirty="0"/>
              <a:t>&lt;&lt;"Allocate Error!\n";	return;}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strcpy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ch,chSrc</a:t>
            </a:r>
            <a:r>
              <a:rPr lang="en-US" altLang="zh-CN" sz="1600" dirty="0" smtClean="0"/>
              <a:t>);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	// </a:t>
            </a:r>
            <a:r>
              <a:rPr lang="zh-CN" altLang="zh-CN" sz="1600" dirty="0"/>
              <a:t>复制字符串</a:t>
            </a:r>
            <a:r>
              <a:rPr lang="zh-CN" altLang="zh-CN" sz="1600" dirty="0" smtClean="0"/>
              <a:t>序列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0" indent="0">
              <a:buNone/>
            </a:pPr>
            <a:endParaRPr lang="zh-CN" altLang="zh-CN" sz="1600" dirty="0"/>
          </a:p>
          <a:p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21020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// </a:t>
            </a:r>
            <a:r>
              <a:rPr lang="zh-CN" altLang="zh-CN" sz="1600" dirty="0"/>
              <a:t>获取子串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 err="1"/>
              <a:t>DString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DString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GetSub</a:t>
            </a:r>
            <a:r>
              <a:rPr lang="en-US" altLang="zh-CN" sz="1600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nPos,</a:t>
            </a:r>
            <a:r>
              <a:rPr lang="en-US" altLang="zh-CN" sz="1600" b="1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nCount</a:t>
            </a:r>
            <a:r>
              <a:rPr lang="en-US" altLang="zh-CN" sz="1600" dirty="0"/>
              <a:t>) </a:t>
            </a:r>
            <a:r>
              <a:rPr lang="en-US" altLang="zh-CN" sz="1600" b="1" dirty="0" err="1"/>
              <a:t>const</a:t>
            </a:r>
            <a:r>
              <a:rPr lang="en-US" altLang="zh-CN" sz="1600" b="1" dirty="0"/>
              <a:t> 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dirty="0" err="1"/>
              <a:t>DString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tmpString</a:t>
            </a:r>
            <a:r>
              <a:rPr lang="en-US" altLang="zh-CN" sz="1600" dirty="0"/>
              <a:t>;		</a:t>
            </a:r>
            <a:r>
              <a:rPr lang="en-US" altLang="zh-CN" sz="1600" dirty="0" smtClean="0"/>
              <a:t>// </a:t>
            </a:r>
            <a:r>
              <a:rPr lang="zh-CN" altLang="zh-CN" sz="1600" dirty="0"/>
              <a:t>定义临时字符串，作为保存子串的临时对象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b="1" dirty="0"/>
              <a:t>char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pch</a:t>
            </a:r>
            <a:r>
              <a:rPr lang="en-US" altLang="zh-CN" sz="1600" dirty="0"/>
              <a:t>;				// </a:t>
            </a:r>
            <a:r>
              <a:rPr lang="zh-CN" altLang="zh-CN" sz="1600" dirty="0"/>
              <a:t>字符串指针，指向要获取的子串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// </a:t>
            </a:r>
            <a:r>
              <a:rPr lang="zh-CN" altLang="zh-CN" sz="1600" dirty="0"/>
              <a:t>判断函数的输入参数是否符合逻辑：给定子串的在当前串中的位置不能小于</a:t>
            </a:r>
            <a:r>
              <a:rPr lang="en-US" altLang="zh-CN" sz="1600" dirty="0"/>
              <a:t>0</a:t>
            </a:r>
            <a:r>
              <a:rPr lang="zh-CN" altLang="zh-CN" sz="1600" dirty="0"/>
              <a:t>，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// </a:t>
            </a:r>
            <a:r>
              <a:rPr lang="zh-CN" altLang="zh-CN" sz="1600" dirty="0"/>
              <a:t>且子串长度不能小于</a:t>
            </a:r>
            <a:r>
              <a:rPr lang="en-US" altLang="zh-CN" sz="1600" dirty="0"/>
              <a:t>0</a:t>
            </a:r>
            <a:r>
              <a:rPr lang="zh-CN" altLang="zh-CN" sz="1600" dirty="0"/>
              <a:t>，且子串的不能超出当前串的右边界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b="1" dirty="0"/>
              <a:t>if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nPos</a:t>
            </a:r>
            <a:r>
              <a:rPr lang="en-US" altLang="zh-CN" sz="1600" dirty="0"/>
              <a:t>&lt;0 || </a:t>
            </a:r>
            <a:r>
              <a:rPr lang="en-US" altLang="zh-CN" sz="1600" dirty="0" err="1"/>
              <a:t>nCount</a:t>
            </a:r>
            <a:r>
              <a:rPr lang="en-US" altLang="zh-CN" sz="1600" dirty="0"/>
              <a:t>&lt;0 || nPos+nCount-1&gt;=</a:t>
            </a:r>
            <a:r>
              <a:rPr lang="en-US" altLang="zh-CN" sz="1600" dirty="0" err="1"/>
              <a:t>nLen</a:t>
            </a:r>
            <a:r>
              <a:rPr lang="en-US" altLang="zh-CN" sz="1600" dirty="0"/>
              <a:t>){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 smtClean="0"/>
              <a:t>                	</a:t>
            </a:r>
            <a:r>
              <a:rPr lang="en-US" altLang="zh-CN" sz="1600" dirty="0" err="1" smtClean="0"/>
              <a:t>tmpString.nLen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0;	tmpString.ch[0] = '\0';	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 smtClean="0"/>
              <a:t>  	}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b="1" dirty="0"/>
              <a:t>else</a:t>
            </a:r>
            <a:r>
              <a:rPr lang="en-US" altLang="zh-CN" sz="1600" dirty="0"/>
              <a:t>{// </a:t>
            </a:r>
            <a:r>
              <a:rPr lang="zh-CN" altLang="zh-CN" sz="1600" dirty="0"/>
              <a:t>将子串拷贝到</a:t>
            </a:r>
            <a:r>
              <a:rPr lang="en-US" altLang="zh-CN" sz="1600" dirty="0" err="1"/>
              <a:t>tmpString</a:t>
            </a:r>
            <a:r>
              <a:rPr lang="zh-CN" altLang="zh-CN" sz="1600" dirty="0"/>
              <a:t>对象中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b="1" dirty="0"/>
              <a:t>if</a:t>
            </a:r>
            <a:r>
              <a:rPr lang="en-US" altLang="zh-CN" sz="1600" dirty="0"/>
              <a:t> (nPos+nCount-1&lt;</a:t>
            </a:r>
            <a:r>
              <a:rPr lang="en-US" altLang="zh-CN" sz="1600" dirty="0" err="1"/>
              <a:t>nLen</a:t>
            </a:r>
            <a:r>
              <a:rPr lang="en-US" altLang="zh-CN" sz="1600" dirty="0"/>
              <a:t>)	</a:t>
            </a:r>
            <a:r>
              <a:rPr lang="en-US" altLang="zh-CN" sz="1600" dirty="0" err="1"/>
              <a:t>nCount</a:t>
            </a:r>
            <a:r>
              <a:rPr lang="en-US" altLang="zh-CN" sz="1600" dirty="0"/>
              <a:t>=</a:t>
            </a:r>
            <a:r>
              <a:rPr lang="en-US" altLang="zh-CN" sz="1600" dirty="0" err="1"/>
              <a:t>nLen-nPos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tmpString.nLen</a:t>
            </a:r>
            <a:r>
              <a:rPr lang="en-US" altLang="zh-CN" sz="1600" dirty="0"/>
              <a:t>=</a:t>
            </a:r>
            <a:r>
              <a:rPr lang="en-US" altLang="zh-CN" sz="1600" dirty="0" err="1"/>
              <a:t>nCount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pch</a:t>
            </a:r>
            <a:r>
              <a:rPr lang="en-US" altLang="zh-CN" sz="1600" dirty="0"/>
              <a:t>=</a:t>
            </a:r>
            <a:r>
              <a:rPr lang="en-US" altLang="zh-CN" sz="1600" dirty="0" err="1"/>
              <a:t>ch+nPos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memcpy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tmpString.ch,pch,nCount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	tmpString.ch[</a:t>
            </a:r>
            <a:r>
              <a:rPr lang="en-US" altLang="zh-CN" sz="1600" dirty="0" err="1"/>
              <a:t>nCount</a:t>
            </a:r>
            <a:r>
              <a:rPr lang="en-US" altLang="zh-CN" sz="1600" dirty="0"/>
              <a:t>]='\0';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}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tmpString</a:t>
            </a:r>
            <a:r>
              <a:rPr lang="en-US" altLang="zh-CN" sz="1600" dirty="0"/>
              <a:t>;	// </a:t>
            </a:r>
            <a:r>
              <a:rPr lang="zh-CN" altLang="zh-CN" sz="1600" dirty="0"/>
              <a:t>返回获取到的子串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smtClean="0"/>
              <a:t>// </a:t>
            </a:r>
            <a:r>
              <a:rPr lang="zh-CN" altLang="zh-CN" sz="1600" dirty="0"/>
              <a:t>若函数的参数不合逻辑，返回的是空串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7779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 sz="1600" dirty="0"/>
              <a:t>// </a:t>
            </a:r>
            <a:r>
              <a:rPr lang="zh-CN" altLang="zh-CN" sz="1600" dirty="0"/>
              <a:t>串赋值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err="1"/>
              <a:t>DString</a:t>
            </a:r>
            <a:r>
              <a:rPr lang="en-US" altLang="zh-CN" sz="1600" dirty="0"/>
              <a:t>&amp; </a:t>
            </a:r>
            <a:r>
              <a:rPr lang="en-US" altLang="zh-CN" sz="1600" dirty="0" err="1"/>
              <a:t>DString</a:t>
            </a:r>
            <a:r>
              <a:rPr lang="en-US" altLang="zh-CN" sz="1600" dirty="0"/>
              <a:t>::</a:t>
            </a:r>
            <a:r>
              <a:rPr lang="en-US" altLang="zh-CN" sz="1600" b="1" dirty="0"/>
              <a:t>operator</a:t>
            </a:r>
            <a:r>
              <a:rPr lang="en-US" altLang="zh-CN" sz="1600" dirty="0"/>
              <a:t> = (</a:t>
            </a:r>
            <a:r>
              <a:rPr lang="en-US" altLang="zh-CN" sz="1600" b="1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DString</a:t>
            </a:r>
            <a:r>
              <a:rPr lang="en-US" altLang="zh-CN" sz="1600" dirty="0"/>
              <a:t> &amp;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){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b="1" dirty="0"/>
              <a:t>if</a:t>
            </a:r>
            <a:r>
              <a:rPr lang="en-US" altLang="zh-CN" sz="1600" dirty="0"/>
              <a:t> (&amp;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!=</a:t>
            </a:r>
            <a:r>
              <a:rPr lang="en-US" altLang="zh-CN" sz="1600" b="1" dirty="0"/>
              <a:t>this</a:t>
            </a:r>
            <a:r>
              <a:rPr lang="en-US" altLang="zh-CN" sz="1600" dirty="0"/>
              <a:t>){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		// </a:t>
            </a:r>
            <a:r>
              <a:rPr lang="zh-CN" altLang="zh-CN" sz="1600" dirty="0"/>
              <a:t>删除当前动态数组，并根据</a:t>
            </a:r>
            <a:r>
              <a:rPr lang="en-US" altLang="zh-CN" sz="1600" dirty="0" err="1"/>
              <a:t>str</a:t>
            </a:r>
            <a:r>
              <a:rPr lang="zh-CN" altLang="zh-CN" sz="1600" dirty="0"/>
              <a:t>的长度为当前串开辟存储空间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b="1" dirty="0"/>
              <a:t>delete</a:t>
            </a:r>
            <a:r>
              <a:rPr lang="en-US" altLang="zh-CN" sz="1600" dirty="0"/>
              <a:t> []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;		// </a:t>
            </a:r>
            <a:r>
              <a:rPr lang="zh-CN" altLang="zh-CN" sz="1600" dirty="0"/>
              <a:t>释放原有的字符串存储空间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nLen</a:t>
            </a:r>
            <a:r>
              <a:rPr lang="en-US" altLang="zh-CN" sz="1600" dirty="0"/>
              <a:t>=</a:t>
            </a:r>
            <a:r>
              <a:rPr lang="en-US" altLang="zh-CN" sz="1600" dirty="0" err="1"/>
              <a:t>str.nLen</a:t>
            </a:r>
            <a:r>
              <a:rPr lang="en-US" altLang="zh-CN" sz="1600" dirty="0"/>
              <a:t>;		// </a:t>
            </a:r>
            <a:r>
              <a:rPr lang="zh-CN" altLang="zh-CN" sz="1600" dirty="0"/>
              <a:t>复制字符串的长度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b="1" dirty="0"/>
              <a:t>if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nLen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nInitLen</a:t>
            </a:r>
            <a:r>
              <a:rPr lang="en-US" altLang="zh-CN" sz="1600" dirty="0"/>
              <a:t>)		// </a:t>
            </a:r>
            <a:r>
              <a:rPr lang="zh-CN" altLang="zh-CN" sz="1600" dirty="0"/>
              <a:t>如果新的长度大于默认的初始化长度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    					// </a:t>
            </a:r>
            <a:r>
              <a:rPr lang="zh-CN" altLang="zh-CN" sz="1600" dirty="0"/>
              <a:t>按新长度申请存储空间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 = </a:t>
            </a:r>
            <a:r>
              <a:rPr lang="en-US" altLang="zh-CN" sz="1600" b="1" dirty="0"/>
              <a:t>new char</a:t>
            </a:r>
            <a:r>
              <a:rPr lang="en-US" altLang="zh-CN" sz="1600" dirty="0"/>
              <a:t>[nLen+1];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b="1" dirty="0"/>
              <a:t>else		</a:t>
            </a:r>
            <a:r>
              <a:rPr lang="en-US" altLang="zh-CN" sz="1600" b="1" dirty="0" smtClean="0"/>
              <a:t>	</a:t>
            </a:r>
            <a:r>
              <a:rPr lang="en-US" altLang="zh-CN" sz="1600" dirty="0" smtClean="0"/>
              <a:t>// </a:t>
            </a:r>
            <a:r>
              <a:rPr lang="zh-CN" altLang="zh-CN" sz="1600" dirty="0"/>
              <a:t>否则，按默认长度申请存储空间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 = </a:t>
            </a:r>
            <a:r>
              <a:rPr lang="en-US" altLang="zh-CN" sz="1600" b="1" dirty="0"/>
              <a:t>new char</a:t>
            </a:r>
            <a:r>
              <a:rPr lang="en-US" altLang="zh-CN" sz="1600" dirty="0"/>
              <a:t>[nInitLen+1];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		// </a:t>
            </a:r>
            <a:r>
              <a:rPr lang="zh-CN" altLang="zh-CN" sz="1600" dirty="0"/>
              <a:t>若申请空间不成功，则提示错误信息，并返回空指针</a:t>
            </a:r>
          </a:p>
          <a:p>
            <a:pPr>
              <a:buFont typeface="+mj-lt"/>
              <a:buAutoNum type="arabicPeriod"/>
            </a:pPr>
            <a:r>
              <a:rPr lang="en-US" altLang="zh-CN" sz="1600" b="1" dirty="0"/>
              <a:t>if</a:t>
            </a:r>
            <a:r>
              <a:rPr lang="en-US" altLang="zh-CN" sz="1600" dirty="0"/>
              <a:t> (!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){</a:t>
            </a:r>
            <a:r>
              <a:rPr lang="en-US" altLang="zh-CN" sz="1600" dirty="0" err="1"/>
              <a:t>cerr</a:t>
            </a:r>
            <a:r>
              <a:rPr lang="en-US" altLang="zh-CN" sz="1600" dirty="0"/>
              <a:t>&lt;&lt;"Allocate Error!\n";	return 0;}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		// </a:t>
            </a:r>
            <a:r>
              <a:rPr lang="zh-CN" altLang="zh-CN" sz="1600" dirty="0"/>
              <a:t>复制字符串序列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strcpy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ch,str.ch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	}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 *</a:t>
            </a:r>
            <a:r>
              <a:rPr lang="en-US" altLang="zh-CN" sz="1600" b="1" dirty="0"/>
              <a:t>this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39050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800" dirty="0" err="1"/>
              <a:t>DString</a:t>
            </a:r>
            <a:r>
              <a:rPr lang="en-US" altLang="zh-CN" sz="1800" dirty="0"/>
              <a:t>&amp; </a:t>
            </a:r>
            <a:r>
              <a:rPr lang="en-US" altLang="zh-CN" sz="1800" dirty="0" err="1"/>
              <a:t>DString</a:t>
            </a:r>
            <a:r>
              <a:rPr lang="en-US" altLang="zh-CN" sz="1800" dirty="0"/>
              <a:t>::</a:t>
            </a:r>
            <a:r>
              <a:rPr lang="en-US" altLang="zh-CN" sz="1800" b="1" dirty="0"/>
              <a:t>operator</a:t>
            </a:r>
            <a:r>
              <a:rPr lang="en-US" altLang="zh-CN" sz="1800" dirty="0"/>
              <a:t> += (</a:t>
            </a:r>
            <a:r>
              <a:rPr lang="en-US" altLang="zh-CN" sz="1800" b="1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DString</a:t>
            </a:r>
            <a:r>
              <a:rPr lang="en-US" altLang="zh-CN" sz="1800" dirty="0"/>
              <a:t> &amp;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){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// </a:t>
            </a:r>
            <a:r>
              <a:rPr lang="zh-CN" altLang="zh-CN" sz="1800" dirty="0"/>
              <a:t>当前串与串</a:t>
            </a:r>
            <a:r>
              <a:rPr lang="en-US" altLang="zh-CN" sz="1800" dirty="0" err="1"/>
              <a:t>str</a:t>
            </a:r>
            <a:r>
              <a:rPr lang="zh-CN" altLang="zh-CN" sz="1800" dirty="0"/>
              <a:t>拼接，拼接的结果写入当前串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/>
              <a:t>char</a:t>
            </a:r>
            <a:r>
              <a:rPr lang="en-US" altLang="zh-CN" sz="1800" dirty="0"/>
              <a:t> *temp=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 err="1"/>
              <a:t>int</a:t>
            </a:r>
            <a:r>
              <a:rPr lang="en-US" altLang="zh-CN" sz="1800" dirty="0"/>
              <a:t> n=</a:t>
            </a:r>
            <a:r>
              <a:rPr lang="en-US" altLang="zh-CN" sz="1800" dirty="0" err="1"/>
              <a:t>nLen+str.nLen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 err="1"/>
              <a:t>int</a:t>
            </a:r>
            <a:r>
              <a:rPr lang="en-US" altLang="zh-CN" sz="1800" dirty="0"/>
              <a:t> m=(</a:t>
            </a:r>
            <a:r>
              <a:rPr lang="en-US" altLang="zh-CN" sz="1800" dirty="0" err="1"/>
              <a:t>nInitLen</a:t>
            </a:r>
            <a:r>
              <a:rPr lang="en-US" altLang="zh-CN" sz="1800" dirty="0"/>
              <a:t>&gt;=n)?</a:t>
            </a:r>
            <a:r>
              <a:rPr lang="en-US" altLang="zh-CN" sz="1800" dirty="0" err="1"/>
              <a:t>nInitLen:n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// </a:t>
            </a:r>
            <a:r>
              <a:rPr lang="zh-CN" altLang="zh-CN" sz="1800" dirty="0"/>
              <a:t>申请新的存储空间，并进行字符串拼接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 err="1"/>
              <a:t>ch</a:t>
            </a:r>
            <a:r>
              <a:rPr lang="en-US" altLang="zh-CN" sz="1800" dirty="0"/>
              <a:t> = </a:t>
            </a:r>
            <a:r>
              <a:rPr lang="en-US" altLang="zh-CN" sz="1800" b="1" dirty="0"/>
              <a:t>new char</a:t>
            </a:r>
            <a:r>
              <a:rPr lang="en-US" altLang="zh-CN" sz="1800" dirty="0"/>
              <a:t>[m+1];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/>
              <a:t>if</a:t>
            </a:r>
            <a:r>
              <a:rPr lang="en-US" altLang="zh-CN" sz="1800" dirty="0"/>
              <a:t> (!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){</a:t>
            </a:r>
            <a:r>
              <a:rPr lang="en-US" altLang="zh-CN" sz="1800" dirty="0" err="1"/>
              <a:t>cerr</a:t>
            </a:r>
            <a:r>
              <a:rPr lang="en-US" altLang="zh-CN" sz="1800" dirty="0"/>
              <a:t>&lt;&lt;"Allocate Error!\n";	return 0;}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dirty="0" err="1"/>
              <a:t>nLen</a:t>
            </a:r>
            <a:r>
              <a:rPr lang="en-US" altLang="zh-CN" sz="1800" dirty="0"/>
              <a:t> = n;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dirty="0" err="1"/>
              <a:t>strcpy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ch,temp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dirty="0" err="1"/>
              <a:t>strcat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ch,str.ch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/>
              <a:t>delete</a:t>
            </a:r>
            <a:r>
              <a:rPr lang="en-US" altLang="zh-CN" sz="1800" dirty="0"/>
              <a:t> []temp;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/>
              <a:t>return</a:t>
            </a:r>
            <a:r>
              <a:rPr lang="en-US" altLang="zh-CN" sz="1800" dirty="0"/>
              <a:t> *</a:t>
            </a:r>
            <a:r>
              <a:rPr lang="en-US" altLang="zh-CN" sz="1800" b="1" dirty="0"/>
              <a:t>this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0061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800" b="1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DString</a:t>
            </a:r>
            <a:r>
              <a:rPr lang="en-US" altLang="zh-CN" sz="1800" dirty="0"/>
              <a:t>::</a:t>
            </a:r>
            <a:r>
              <a:rPr lang="en-US" altLang="zh-CN" sz="1800" b="1" dirty="0"/>
              <a:t>operator</a:t>
            </a:r>
            <a:r>
              <a:rPr lang="en-US" altLang="zh-CN" sz="1800" dirty="0"/>
              <a:t> == (</a:t>
            </a:r>
            <a:r>
              <a:rPr lang="en-US" altLang="zh-CN" sz="1800" b="1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DString</a:t>
            </a:r>
            <a:r>
              <a:rPr lang="en-US" altLang="zh-CN" sz="1800" dirty="0"/>
              <a:t> &amp;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 </a:t>
            </a:r>
            <a:r>
              <a:rPr lang="en-US" altLang="zh-CN" sz="1800" b="1" dirty="0" err="1"/>
              <a:t>const</a:t>
            </a:r>
            <a:r>
              <a:rPr lang="en-US" altLang="zh-CN" sz="1800" dirty="0"/>
              <a:t>{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// </a:t>
            </a:r>
            <a:r>
              <a:rPr lang="zh-CN" altLang="zh-CN" sz="1800" dirty="0"/>
              <a:t>字符串等值判断</a:t>
            </a:r>
            <a:r>
              <a:rPr lang="en-US" altLang="zh-CN" sz="1800" dirty="0"/>
              <a:t>: </a:t>
            </a:r>
            <a:r>
              <a:rPr lang="zh-CN" altLang="zh-CN" sz="1800" dirty="0"/>
              <a:t>相等则返回</a:t>
            </a:r>
            <a:r>
              <a:rPr lang="en-US" altLang="zh-CN" sz="1800" dirty="0"/>
              <a:t>0.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/>
              <a:t>return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strcmp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ch,str.ch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b="1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DString</a:t>
            </a:r>
            <a:r>
              <a:rPr lang="en-US" altLang="zh-CN" sz="1800" dirty="0"/>
              <a:t>::Find(</a:t>
            </a:r>
            <a:r>
              <a:rPr lang="en-US" altLang="zh-CN" sz="1800" dirty="0" err="1"/>
              <a:t>DString</a:t>
            </a:r>
            <a:r>
              <a:rPr lang="en-US" altLang="zh-CN" sz="1800" dirty="0"/>
              <a:t> &amp;</a:t>
            </a:r>
            <a:r>
              <a:rPr lang="en-US" altLang="zh-CN" sz="1800" dirty="0" err="1"/>
              <a:t>strSub</a:t>
            </a:r>
            <a:r>
              <a:rPr lang="en-US" altLang="zh-CN" sz="1800" dirty="0"/>
              <a:t>)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dirty="0"/>
              <a:t>{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800" dirty="0"/>
              <a:t>// </a:t>
            </a:r>
            <a:r>
              <a:rPr lang="zh-CN" altLang="zh-CN" sz="1800" dirty="0"/>
              <a:t>字符串精确匹配</a:t>
            </a:r>
            <a:r>
              <a:rPr lang="fr-FR" altLang="zh-CN" sz="1800" dirty="0"/>
              <a:t>: Brute-Force</a:t>
            </a:r>
            <a:r>
              <a:rPr lang="zh-CN" altLang="zh-CN" sz="1800" dirty="0"/>
              <a:t>方法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 err="1"/>
              <a:t>int</a:t>
            </a:r>
            <a:r>
              <a:rPr lang="en-US" altLang="zh-CN" sz="1800" dirty="0"/>
              <a:t> n = </a:t>
            </a:r>
            <a:r>
              <a:rPr lang="en-US" altLang="zh-CN" sz="1800" dirty="0" err="1"/>
              <a:t>GetLen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 err="1"/>
              <a:t>int</a:t>
            </a:r>
            <a:r>
              <a:rPr lang="en-US" altLang="zh-CN" sz="1800" dirty="0"/>
              <a:t> m = </a:t>
            </a:r>
            <a:r>
              <a:rPr lang="en-US" altLang="zh-CN" sz="1800" dirty="0" err="1"/>
              <a:t>strSub.GetLen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/>
              <a:t>for</a:t>
            </a:r>
            <a:r>
              <a:rPr lang="en-US" altLang="zh-CN" sz="1800" dirty="0"/>
              <a:t> (</a:t>
            </a:r>
            <a:r>
              <a:rPr lang="en-US" altLang="zh-CN" sz="1800" b="1" dirty="0" err="1"/>
              <a:t>int</a:t>
            </a:r>
            <a:r>
              <a:rPr lang="en-US" altLang="zh-CN" sz="1800" dirty="0"/>
              <a:t> j=0; j&lt;= n-m; ++j){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	</a:t>
            </a:r>
            <a:r>
              <a:rPr lang="en-US" altLang="zh-CN" sz="1800" b="1" dirty="0"/>
              <a:t>for</a:t>
            </a:r>
            <a:r>
              <a:rPr lang="en-US" altLang="zh-CN" sz="1800" dirty="0"/>
              <a:t> (</a:t>
            </a:r>
            <a:r>
              <a:rPr lang="en-US" altLang="zh-CN" sz="1800" b="1" dirty="0" err="1"/>
              <a:t>int</a:t>
            </a:r>
            <a:r>
              <a:rPr lang="en-US" altLang="zh-CN" sz="1800" dirty="0"/>
              <a:t> i=0; i&lt;m &amp;&amp; </a:t>
            </a:r>
            <a:r>
              <a:rPr lang="en-US" altLang="zh-CN" sz="1800" dirty="0" err="1"/>
              <a:t>strSub</a:t>
            </a:r>
            <a:r>
              <a:rPr lang="en-US" altLang="zh-CN" sz="1800" dirty="0"/>
              <a:t>[i]==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i+j</a:t>
            </a:r>
            <a:r>
              <a:rPr lang="en-US" altLang="zh-CN" sz="1800" dirty="0"/>
              <a:t>];++i);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	</a:t>
            </a:r>
            <a:r>
              <a:rPr lang="en-US" altLang="zh-CN" sz="1800" b="1" dirty="0"/>
              <a:t>if</a:t>
            </a:r>
            <a:r>
              <a:rPr lang="en-US" altLang="zh-CN" sz="1800" dirty="0"/>
              <a:t> (i&gt;=m)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		</a:t>
            </a:r>
            <a:r>
              <a:rPr lang="en-US" altLang="zh-CN" sz="1800" b="1" dirty="0"/>
              <a:t>return</a:t>
            </a:r>
            <a:r>
              <a:rPr lang="en-US" altLang="zh-CN" sz="1800" dirty="0"/>
              <a:t> j;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}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/>
              <a:t>return</a:t>
            </a:r>
            <a:r>
              <a:rPr lang="en-US" altLang="zh-CN" sz="1800" dirty="0"/>
              <a:t> -1;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3748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800" b="1" dirty="0"/>
              <a:t>char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DString</a:t>
            </a:r>
            <a:r>
              <a:rPr lang="en-US" altLang="zh-CN" sz="1800" dirty="0"/>
              <a:t>::</a:t>
            </a:r>
            <a:r>
              <a:rPr lang="en-US" altLang="zh-CN" sz="1800" b="1" dirty="0"/>
              <a:t>operator</a:t>
            </a:r>
            <a:r>
              <a:rPr lang="en-US" altLang="zh-CN" sz="1800" dirty="0"/>
              <a:t> [] (</a:t>
            </a:r>
            <a:r>
              <a:rPr lang="en-US" altLang="zh-CN" sz="1800" b="1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nPos</a:t>
            </a:r>
            <a:r>
              <a:rPr lang="en-US" altLang="zh-CN" sz="1800" dirty="0"/>
              <a:t>)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dirty="0"/>
              <a:t>{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// </a:t>
            </a:r>
            <a:r>
              <a:rPr lang="zh-CN" altLang="zh-CN" sz="1800" dirty="0"/>
              <a:t>获取当前串的第</a:t>
            </a:r>
            <a:r>
              <a:rPr lang="en-US" altLang="zh-CN" sz="1800" dirty="0"/>
              <a:t>i</a:t>
            </a:r>
            <a:r>
              <a:rPr lang="zh-CN" altLang="zh-CN" sz="1800" dirty="0"/>
              <a:t>个字符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/>
              <a:t>if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nPos</a:t>
            </a:r>
            <a:r>
              <a:rPr lang="en-US" altLang="zh-CN" sz="1800" dirty="0"/>
              <a:t>&lt;0 &amp;&amp; </a:t>
            </a:r>
            <a:r>
              <a:rPr lang="en-US" altLang="zh-CN" sz="1800" dirty="0" err="1"/>
              <a:t>nPos</a:t>
            </a:r>
            <a:r>
              <a:rPr lang="en-US" altLang="zh-CN" sz="1800" dirty="0"/>
              <a:t>&gt;=</a:t>
            </a:r>
            <a:r>
              <a:rPr lang="en-US" altLang="zh-CN" sz="1800" dirty="0" err="1"/>
              <a:t>nLen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{</a:t>
            </a:r>
            <a:r>
              <a:rPr lang="en-US" altLang="zh-CN" sz="1800" dirty="0" err="1"/>
              <a:t>cerr</a:t>
            </a:r>
            <a:r>
              <a:rPr lang="en-US" altLang="zh-CN" sz="1800" dirty="0"/>
              <a:t>&lt;&lt;"</a:t>
            </a:r>
            <a:r>
              <a:rPr lang="en-US" altLang="zh-CN" sz="1800" dirty="0" err="1"/>
              <a:t>nPos</a:t>
            </a:r>
            <a:r>
              <a:rPr lang="en-US" altLang="zh-CN" sz="1800" dirty="0"/>
              <a:t> Out Of Bounds!"&lt;&lt;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	return 0;}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/>
              <a:t>return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[</a:t>
            </a:r>
            <a:r>
              <a:rPr lang="en-US" altLang="zh-CN" sz="1800" dirty="0" err="1"/>
              <a:t>nPos</a:t>
            </a:r>
            <a:r>
              <a:rPr lang="en-US" altLang="zh-CN" sz="1800" dirty="0"/>
              <a:t>];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4138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 </a:t>
            </a:r>
            <a:r>
              <a:rPr lang="zh-CN" altLang="zh-CN" dirty="0"/>
              <a:t>串的模式匹配算法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串的模式匹配算法解决的是在长串中查找短串的一个、多个或所有出现的问题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通常</a:t>
            </a:r>
            <a:r>
              <a:rPr lang="zh-CN" altLang="zh-CN" dirty="0"/>
              <a:t>，我们称长串为</a:t>
            </a:r>
            <a:r>
              <a:rPr lang="en-US" altLang="zh-CN" b="1" i="1" dirty="0"/>
              <a:t>text</a:t>
            </a:r>
            <a:r>
              <a:rPr lang="zh-CN" altLang="zh-CN" dirty="0"/>
              <a:t>，称短串为</a:t>
            </a:r>
            <a:r>
              <a:rPr lang="en-US" altLang="zh-CN" b="1" i="1" dirty="0"/>
              <a:t>pattern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个长度为</a:t>
            </a:r>
            <a:r>
              <a:rPr lang="en-US" altLang="zh-CN" dirty="0"/>
              <a:t>m</a:t>
            </a:r>
            <a:r>
              <a:rPr lang="zh-CN" altLang="zh-CN" dirty="0"/>
              <a:t>的</a:t>
            </a:r>
            <a:r>
              <a:rPr lang="en-US" altLang="zh-CN" dirty="0"/>
              <a:t>pattern</a:t>
            </a:r>
            <a:r>
              <a:rPr lang="zh-CN" altLang="zh-CN" dirty="0"/>
              <a:t>可被表述为</a:t>
            </a:r>
            <a:r>
              <a:rPr lang="en-US" altLang="zh-CN" dirty="0"/>
              <a:t>x=x[0..m-1]</a:t>
            </a:r>
            <a:r>
              <a:rPr lang="zh-CN" altLang="zh-CN" dirty="0"/>
              <a:t>；长度为</a:t>
            </a:r>
            <a:r>
              <a:rPr lang="en-US" altLang="zh-CN" dirty="0"/>
              <a:t>n</a:t>
            </a:r>
            <a:r>
              <a:rPr lang="zh-CN" altLang="zh-CN" dirty="0"/>
              <a:t>的</a:t>
            </a:r>
            <a:r>
              <a:rPr lang="en-US" altLang="zh-CN" dirty="0"/>
              <a:t>text</a:t>
            </a:r>
            <a:r>
              <a:rPr lang="zh-CN" altLang="zh-CN" dirty="0"/>
              <a:t>可被表述为</a:t>
            </a:r>
            <a:r>
              <a:rPr lang="en-US" altLang="zh-CN" dirty="0"/>
              <a:t>y=y[0..n-1]</a:t>
            </a:r>
            <a:r>
              <a:rPr lang="zh-CN" altLang="zh-CN" dirty="0"/>
              <a:t>；而模式匹配的任务是找到</a:t>
            </a:r>
            <a:r>
              <a:rPr lang="en-US" altLang="zh-CN" dirty="0"/>
              <a:t>x</a:t>
            </a:r>
            <a:r>
              <a:rPr lang="zh-CN" altLang="zh-CN" dirty="0"/>
              <a:t>在</a:t>
            </a:r>
            <a:r>
              <a:rPr lang="en-US" altLang="zh-CN" dirty="0"/>
              <a:t>y</a:t>
            </a:r>
            <a:r>
              <a:rPr lang="zh-CN" altLang="zh-CN" dirty="0"/>
              <a:t>中的出现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模式匹配</a:t>
            </a:r>
            <a:r>
              <a:rPr lang="zh-CN" altLang="zh-CN" dirty="0"/>
              <a:t>过程中，程序会查看</a:t>
            </a:r>
            <a:r>
              <a:rPr lang="en-US" altLang="zh-CN" dirty="0"/>
              <a:t>text</a:t>
            </a:r>
            <a:r>
              <a:rPr lang="zh-CN" altLang="zh-CN" dirty="0"/>
              <a:t>中长度为</a:t>
            </a:r>
            <a:r>
              <a:rPr lang="en-US" altLang="zh-CN" dirty="0"/>
              <a:t>m</a:t>
            </a:r>
            <a:r>
              <a:rPr lang="zh-CN" altLang="zh-CN" dirty="0"/>
              <a:t>的</a:t>
            </a:r>
            <a:r>
              <a:rPr lang="zh-CN" altLang="zh-CN" b="1" dirty="0"/>
              <a:t>窗口</a:t>
            </a:r>
            <a:r>
              <a:rPr lang="zh-CN" altLang="zh-CN" dirty="0"/>
              <a:t>，即用</a:t>
            </a:r>
            <a:r>
              <a:rPr lang="en-US" altLang="zh-CN" dirty="0"/>
              <a:t>pattern</a:t>
            </a:r>
            <a:r>
              <a:rPr lang="zh-CN" altLang="zh-CN" dirty="0"/>
              <a:t>串和</a:t>
            </a:r>
            <a:r>
              <a:rPr lang="en-US" altLang="zh-CN" dirty="0"/>
              <a:t>text</a:t>
            </a:r>
            <a:r>
              <a:rPr lang="zh-CN" altLang="zh-CN" dirty="0"/>
              <a:t>的窗口中的子串进行</a:t>
            </a:r>
            <a:r>
              <a:rPr lang="zh-CN" altLang="zh-CN" b="1" dirty="0"/>
              <a:t>比对</a:t>
            </a:r>
            <a:r>
              <a:rPr lang="zh-CN" altLang="zh-CN" dirty="0"/>
              <a:t>。比对完成后，将窗口向右</a:t>
            </a:r>
            <a:r>
              <a:rPr lang="zh-CN" altLang="zh-CN" b="1" dirty="0"/>
              <a:t>滑动</a:t>
            </a:r>
            <a:r>
              <a:rPr lang="zh-CN" altLang="zh-CN" dirty="0"/>
              <a:t>，并不断重复这一过程。直到根据需要找到所需匹配为止。这种机制被称为</a:t>
            </a:r>
            <a:r>
              <a:rPr lang="zh-CN" altLang="zh-CN" b="1" dirty="0"/>
              <a:t>滑动窗口</a:t>
            </a:r>
            <a:r>
              <a:rPr lang="zh-CN" altLang="zh-CN" dirty="0"/>
              <a:t>机制。</a:t>
            </a:r>
          </a:p>
          <a:p>
            <a:r>
              <a:rPr lang="zh-CN" altLang="zh-CN" dirty="0"/>
              <a:t>本节所讨论的若干串模式匹配算法都是基于滑动窗口机制的算法。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520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BF</a:t>
            </a:r>
            <a:r>
              <a:rPr lang="fr-FR" altLang="zh-CN" dirty="0"/>
              <a:t>(Brute-Force)</a:t>
            </a:r>
            <a:r>
              <a:rPr lang="zh-CN" altLang="zh-CN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BF</a:t>
            </a:r>
            <a:r>
              <a:rPr lang="zh-CN" altLang="zh-CN" dirty="0" smtClean="0"/>
              <a:t>算法</a:t>
            </a:r>
            <a:r>
              <a:rPr lang="zh-CN" altLang="zh-CN" dirty="0"/>
              <a:t>是最基本的串模式匹配算法。程序</a:t>
            </a:r>
            <a:r>
              <a:rPr lang="fr-FR" altLang="zh-CN" dirty="0"/>
              <a:t>3-2</a:t>
            </a:r>
            <a:r>
              <a:rPr lang="zh-CN" altLang="zh-CN" dirty="0"/>
              <a:t>的</a:t>
            </a:r>
            <a:r>
              <a:rPr lang="fr-FR" altLang="zh-CN" dirty="0"/>
              <a:t>Find</a:t>
            </a:r>
            <a:r>
              <a:rPr lang="zh-CN" altLang="zh-CN" dirty="0"/>
              <a:t>函数就是利用</a:t>
            </a:r>
            <a:r>
              <a:rPr lang="fr-FR" altLang="zh-CN" dirty="0"/>
              <a:t>BF</a:t>
            </a:r>
            <a:r>
              <a:rPr lang="zh-CN" altLang="zh-CN" dirty="0"/>
              <a:t>算法实现的查找最左匹配的</a:t>
            </a:r>
            <a:r>
              <a:rPr lang="zh-CN" altLang="zh-CN" dirty="0" smtClean="0"/>
              <a:t>实现</a:t>
            </a:r>
            <a:endParaRPr lang="en-US" altLang="zh-CN" dirty="0" smtClean="0"/>
          </a:p>
          <a:p>
            <a:r>
              <a:rPr lang="zh-CN" altLang="zh-CN" dirty="0" smtClean="0"/>
              <a:t>其</a:t>
            </a:r>
            <a:r>
              <a:rPr lang="zh-CN" altLang="zh-CN" dirty="0"/>
              <a:t>过程是：依次比对</a:t>
            </a:r>
            <a:r>
              <a:rPr lang="fr-FR" altLang="zh-CN" dirty="0"/>
              <a:t>pattern</a:t>
            </a:r>
            <a:r>
              <a:rPr lang="zh-CN" altLang="zh-CN" dirty="0"/>
              <a:t>和滑动窗口中的对应位置上的字符；比对完成后将滑动窗口向右移动</a:t>
            </a:r>
            <a:r>
              <a:rPr lang="fr-FR" altLang="zh-CN" dirty="0"/>
              <a:t>1</a:t>
            </a:r>
            <a:r>
              <a:rPr lang="zh-CN" altLang="zh-CN" dirty="0"/>
              <a:t>，直到找到所需的匹配为止。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33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 </a:t>
            </a:r>
            <a:r>
              <a:rPr lang="zh-CN" altLang="zh-CN" dirty="0"/>
              <a:t>串的定义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假设</a:t>
            </a:r>
            <a:r>
              <a:rPr lang="en-US" altLang="zh-CN" dirty="0"/>
              <a:t>V</a:t>
            </a:r>
            <a:r>
              <a:rPr lang="zh-CN" altLang="zh-CN" dirty="0"/>
              <a:t>是程序设计语言所采用的字符集，由字符集</a:t>
            </a:r>
            <a:r>
              <a:rPr lang="en-US" altLang="zh-CN" dirty="0"/>
              <a:t>V</a:t>
            </a:r>
            <a:r>
              <a:rPr lang="zh-CN" altLang="zh-CN" dirty="0"/>
              <a:t>上的字符所组成的任何有限序列，称为字符串（或简称为</a:t>
            </a:r>
            <a:r>
              <a:rPr lang="zh-CN" altLang="zh-CN" dirty="0" smtClean="0"/>
              <a:t>串：</a:t>
            </a:r>
            <a:endParaRPr lang="zh-CN" altLang="zh-CN" dirty="0"/>
          </a:p>
          <a:p>
            <a:pPr marL="0" indent="0" algn="ctr">
              <a:buNone/>
            </a:pPr>
            <a:r>
              <a:rPr lang="pt-BR" altLang="zh-CN" i="1" dirty="0"/>
              <a:t>s</a:t>
            </a:r>
            <a:r>
              <a:rPr lang="pt-BR" altLang="zh-CN" dirty="0"/>
              <a:t> = “</a:t>
            </a:r>
            <a:r>
              <a:rPr lang="pt-BR" altLang="zh-CN" i="1" dirty="0"/>
              <a:t>a</a:t>
            </a:r>
            <a:r>
              <a:rPr lang="pt-BR" altLang="zh-CN" i="1" baseline="-25000" dirty="0"/>
              <a:t>1</a:t>
            </a:r>
            <a:r>
              <a:rPr lang="pt-BR" altLang="zh-CN" i="1" dirty="0"/>
              <a:t>a</a:t>
            </a:r>
            <a:r>
              <a:rPr lang="pt-BR" altLang="zh-CN" i="1" baseline="-25000" dirty="0"/>
              <a:t>2</a:t>
            </a:r>
            <a:r>
              <a:rPr lang="pt-BR" altLang="zh-CN" i="1" dirty="0"/>
              <a:t>…a</a:t>
            </a:r>
            <a:r>
              <a:rPr lang="pt-BR" altLang="zh-CN" i="1" baseline="-25000" dirty="0"/>
              <a:t>n</a:t>
            </a:r>
            <a:r>
              <a:rPr lang="pt-BR" altLang="zh-CN" dirty="0"/>
              <a:t>”		</a:t>
            </a:r>
            <a:r>
              <a:rPr lang="zh-CN" altLang="zh-CN" dirty="0"/>
              <a:t>（</a:t>
            </a:r>
            <a:r>
              <a:rPr lang="pt-BR" altLang="zh-CN" dirty="0"/>
              <a:t>n</a:t>
            </a:r>
            <a:r>
              <a:rPr lang="en-US" altLang="zh-CN" dirty="0">
                <a:sym typeface="Symbol"/>
              </a:rPr>
              <a:t></a:t>
            </a:r>
            <a:r>
              <a:rPr lang="pt-BR" altLang="zh-CN" dirty="0"/>
              <a:t>0</a:t>
            </a:r>
            <a:r>
              <a:rPr lang="zh-CN" altLang="zh-CN" dirty="0"/>
              <a:t>）</a:t>
            </a:r>
          </a:p>
          <a:p>
            <a:r>
              <a:rPr lang="zh-CN" altLang="zh-CN" dirty="0" smtClean="0"/>
              <a:t>其中</a:t>
            </a:r>
            <a:endParaRPr lang="en-US" altLang="zh-CN" dirty="0" smtClean="0"/>
          </a:p>
          <a:p>
            <a:pPr lvl="1"/>
            <a:r>
              <a:rPr lang="pt-BR" altLang="zh-CN" i="1" dirty="0" smtClean="0"/>
              <a:t>s</a:t>
            </a:r>
            <a:r>
              <a:rPr lang="zh-CN" altLang="zh-CN" dirty="0"/>
              <a:t>是串的</a:t>
            </a:r>
            <a:r>
              <a:rPr lang="zh-CN" altLang="zh-CN" u="sng" dirty="0" smtClean="0"/>
              <a:t>名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两</a:t>
            </a:r>
            <a:r>
              <a:rPr lang="zh-CN" altLang="zh-CN" dirty="0"/>
              <a:t>个双引号之间的字符</a:t>
            </a:r>
            <a:r>
              <a:rPr lang="zh-CN" altLang="zh-CN" dirty="0" smtClean="0"/>
              <a:t>序列</a:t>
            </a:r>
            <a:r>
              <a:rPr lang="pt-BR" altLang="zh-CN" dirty="0"/>
              <a:t>“</a:t>
            </a:r>
            <a:r>
              <a:rPr lang="pt-BR" altLang="zh-CN" i="1" dirty="0"/>
              <a:t>a</a:t>
            </a:r>
            <a:r>
              <a:rPr lang="pt-BR" altLang="zh-CN" i="1" baseline="-25000" dirty="0"/>
              <a:t>1</a:t>
            </a:r>
            <a:r>
              <a:rPr lang="pt-BR" altLang="zh-CN" i="1" dirty="0"/>
              <a:t>a</a:t>
            </a:r>
            <a:r>
              <a:rPr lang="pt-BR" altLang="zh-CN" i="1" baseline="-25000" dirty="0"/>
              <a:t>2</a:t>
            </a:r>
            <a:r>
              <a:rPr lang="pt-BR" altLang="zh-CN" i="1" dirty="0"/>
              <a:t>…a</a:t>
            </a:r>
            <a:r>
              <a:rPr lang="pt-BR" altLang="zh-CN" i="1" baseline="-25000" dirty="0"/>
              <a:t>n</a:t>
            </a:r>
            <a:r>
              <a:rPr lang="pt-BR" altLang="zh-CN" dirty="0"/>
              <a:t>”</a:t>
            </a:r>
            <a:r>
              <a:rPr lang="zh-CN" altLang="zh-CN" dirty="0" smtClean="0"/>
              <a:t>是</a:t>
            </a:r>
            <a:r>
              <a:rPr lang="zh-CN" altLang="zh-CN" dirty="0"/>
              <a:t>串的</a:t>
            </a:r>
            <a:r>
              <a:rPr lang="zh-CN" altLang="zh-CN" u="sng" dirty="0"/>
              <a:t>值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pt-BR" altLang="zh-CN" i="1" dirty="0" smtClean="0"/>
              <a:t>a</a:t>
            </a:r>
            <a:r>
              <a:rPr lang="pt-BR" altLang="zh-CN" i="1" baseline="-25000" dirty="0" smtClean="0"/>
              <a:t>i</a:t>
            </a:r>
            <a:r>
              <a:rPr lang="pt-BR" altLang="zh-CN" dirty="0">
                <a:sym typeface="Symbol"/>
              </a:rPr>
              <a:t></a:t>
            </a:r>
            <a:r>
              <a:rPr lang="pt-BR" altLang="zh-CN" dirty="0"/>
              <a:t>V</a:t>
            </a:r>
            <a:r>
              <a:rPr lang="zh-CN" altLang="zh-CN" dirty="0"/>
              <a:t>（</a:t>
            </a:r>
            <a:r>
              <a:rPr lang="pt-BR" altLang="zh-CN" dirty="0"/>
              <a:t>1</a:t>
            </a:r>
            <a:r>
              <a:rPr lang="pt-BR" altLang="zh-CN" dirty="0">
                <a:sym typeface="Symbol"/>
              </a:rPr>
              <a:t></a:t>
            </a:r>
            <a:r>
              <a:rPr lang="pt-BR" altLang="zh-CN" i="1" dirty="0"/>
              <a:t>i</a:t>
            </a:r>
            <a:r>
              <a:rPr lang="pt-BR" altLang="zh-CN" dirty="0">
                <a:sym typeface="Symbol"/>
              </a:rPr>
              <a:t></a:t>
            </a:r>
            <a:r>
              <a:rPr lang="pt-BR" altLang="zh-CN" i="1" dirty="0"/>
              <a:t>n</a:t>
            </a:r>
            <a:r>
              <a:rPr lang="zh-CN" altLang="zh-CN" dirty="0"/>
              <a:t>）是字符集上的</a:t>
            </a:r>
            <a:r>
              <a:rPr lang="zh-CN" altLang="zh-CN" u="sng" dirty="0"/>
              <a:t>字符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串中字符的数目</a:t>
            </a:r>
            <a:r>
              <a:rPr lang="pt-BR" altLang="zh-CN" dirty="0"/>
              <a:t>n</a:t>
            </a:r>
            <a:r>
              <a:rPr lang="zh-CN" altLang="zh-CN" dirty="0"/>
              <a:t>称为串的</a:t>
            </a:r>
            <a:r>
              <a:rPr lang="zh-CN" altLang="zh-CN" b="1" u="sng" dirty="0"/>
              <a:t>长度</a:t>
            </a:r>
            <a:r>
              <a:rPr lang="zh-CN" altLang="zh-CN" dirty="0" smtClean="0"/>
              <a:t>。长度</a:t>
            </a:r>
            <a:r>
              <a:rPr lang="zh-CN" altLang="zh-CN" dirty="0"/>
              <a:t>为</a:t>
            </a:r>
            <a:r>
              <a:rPr lang="pt-BR" altLang="zh-CN" dirty="0"/>
              <a:t>0</a:t>
            </a:r>
            <a:r>
              <a:rPr lang="zh-CN" altLang="zh-CN" dirty="0"/>
              <a:t>的串称为</a:t>
            </a:r>
            <a:r>
              <a:rPr lang="zh-CN" altLang="zh-CN" b="1" u="sng" dirty="0"/>
              <a:t>空串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个串的</a:t>
            </a:r>
            <a:r>
              <a:rPr lang="zh-CN" altLang="zh-CN" b="1" u="sng" dirty="0"/>
              <a:t>子串</a:t>
            </a:r>
            <a:r>
              <a:rPr lang="zh-CN" altLang="zh-CN" dirty="0"/>
              <a:t>是这个串中的任一连续子序列。包含子串的串相应地称为</a:t>
            </a:r>
            <a:r>
              <a:rPr lang="zh-CN" altLang="zh-CN" b="1" u="sng" dirty="0"/>
              <a:t>主串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通常</a:t>
            </a:r>
            <a:r>
              <a:rPr lang="zh-CN" altLang="zh-CN" dirty="0"/>
              <a:t>称字符在序列中出现的序号为该字符在串中的</a:t>
            </a:r>
            <a:r>
              <a:rPr lang="zh-CN" altLang="zh-CN" b="1" u="sng" dirty="0"/>
              <a:t>位置</a:t>
            </a:r>
            <a:r>
              <a:rPr lang="zh-CN" altLang="zh-CN" dirty="0"/>
              <a:t>。相应地，子串在主串中的位置则以该子串的第一个字符在主串中的</a:t>
            </a:r>
            <a:r>
              <a:rPr lang="zh-CN" altLang="zh-CN" u="sng" dirty="0"/>
              <a:t>位置</a:t>
            </a:r>
            <a:r>
              <a:rPr lang="zh-CN" altLang="zh-CN" dirty="0"/>
              <a:t>来表示。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20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6349082"/>
            <a:ext cx="8229600" cy="508918"/>
          </a:xfrm>
        </p:spPr>
        <p:txBody>
          <a:bodyPr>
            <a:normAutofit fontScale="90000"/>
          </a:bodyPr>
          <a:lstStyle/>
          <a:p>
            <a:r>
              <a:rPr lang="fr-FR" altLang="zh-CN" sz="3200" b="1" dirty="0"/>
              <a:t>Brute-Force</a:t>
            </a:r>
            <a:r>
              <a:rPr lang="zh-CN" altLang="zh-CN" sz="3200" b="1" dirty="0"/>
              <a:t>算法</a:t>
            </a:r>
            <a:r>
              <a:rPr lang="zh-CN" altLang="zh-CN" sz="3200" b="1" dirty="0" smtClean="0"/>
              <a:t>示例</a:t>
            </a:r>
            <a:r>
              <a:rPr lang="en-US" altLang="zh-CN" sz="3200" b="1" dirty="0" smtClean="0"/>
              <a:t>(</a:t>
            </a:r>
            <a:r>
              <a:rPr lang="zh-CN" altLang="zh-CN" sz="3200" b="1" dirty="0"/>
              <a:t>图</a:t>
            </a:r>
            <a:r>
              <a:rPr lang="fr-FR" altLang="zh-CN" sz="3200" b="1" dirty="0" smtClean="0"/>
              <a:t>3-2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8478333"/>
              </p:ext>
            </p:extLst>
          </p:nvPr>
        </p:nvGraphicFramePr>
        <p:xfrm>
          <a:off x="467544" y="116632"/>
          <a:ext cx="5842191" cy="6552728"/>
        </p:xfrm>
        <a:graphic>
          <a:graphicData uri="http://schemas.openxmlformats.org/presentationml/2006/ole">
            <p:oleObj spid="_x0000_s3084" name="Picture" r:id="rId3" imgW="4225987" imgH="4741794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982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BF</a:t>
            </a:r>
            <a:r>
              <a:rPr lang="zh-CN" altLang="zh-CN" dirty="0"/>
              <a:t>算法的特点总结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dirty="0" smtClean="0"/>
              <a:t>(</a:t>
            </a:r>
            <a:r>
              <a:rPr lang="fr-FR" altLang="zh-CN" dirty="0"/>
              <a:t>1) </a:t>
            </a:r>
            <a:r>
              <a:rPr lang="zh-CN" altLang="zh-CN" dirty="0"/>
              <a:t>不需要预处理过程；</a:t>
            </a:r>
          </a:p>
          <a:p>
            <a:pPr marL="0" indent="0">
              <a:buNone/>
            </a:pPr>
            <a:r>
              <a:rPr lang="fr-FR" altLang="zh-CN" dirty="0"/>
              <a:t>(2) </a:t>
            </a:r>
            <a:r>
              <a:rPr lang="zh-CN" altLang="zh-CN" dirty="0"/>
              <a:t>只需固定的存储空间；</a:t>
            </a:r>
          </a:p>
          <a:p>
            <a:pPr marL="0" indent="0">
              <a:buNone/>
            </a:pPr>
            <a:r>
              <a:rPr lang="fr-FR" altLang="zh-CN" dirty="0"/>
              <a:t>(3) </a:t>
            </a:r>
            <a:r>
              <a:rPr lang="zh-CN" altLang="zh-CN" dirty="0"/>
              <a:t>滑动窗口的移动每次都为</a:t>
            </a:r>
            <a:r>
              <a:rPr lang="fr-FR" altLang="zh-CN" dirty="0"/>
              <a:t>1</a:t>
            </a:r>
            <a:r>
              <a:rPr lang="zh-CN" altLang="zh-CN" dirty="0"/>
              <a:t>；</a:t>
            </a:r>
          </a:p>
          <a:p>
            <a:pPr marL="0" indent="0">
              <a:buNone/>
            </a:pPr>
            <a:r>
              <a:rPr lang="fr-FR" altLang="zh-CN" dirty="0"/>
              <a:t>(4) </a:t>
            </a:r>
            <a:r>
              <a:rPr lang="zh-CN" altLang="zh-CN" dirty="0"/>
              <a:t>字符串的比对可按任意顺序进行（从左到右、从右到左、或特定顺序均可）；</a:t>
            </a:r>
          </a:p>
          <a:p>
            <a:pPr marL="0" indent="0">
              <a:buNone/>
            </a:pPr>
            <a:r>
              <a:rPr lang="fr-FR" altLang="zh-CN" dirty="0"/>
              <a:t>(5) </a:t>
            </a:r>
            <a:r>
              <a:rPr lang="zh-CN" altLang="zh-CN" dirty="0"/>
              <a:t>算法的时间复杂性为</a:t>
            </a:r>
            <a:r>
              <a:rPr lang="fr-FR" altLang="zh-CN" dirty="0"/>
              <a:t>O(m</a:t>
            </a:r>
            <a:r>
              <a:rPr lang="zh-CN" altLang="zh-CN" dirty="0"/>
              <a:t>×</a:t>
            </a:r>
            <a:r>
              <a:rPr lang="fr-FR" altLang="zh-CN" dirty="0"/>
              <a:t>n)</a:t>
            </a:r>
            <a:r>
              <a:rPr lang="zh-CN" altLang="zh-CN" dirty="0"/>
              <a:t>；</a:t>
            </a:r>
          </a:p>
          <a:p>
            <a:pPr marL="0" indent="0">
              <a:buNone/>
            </a:pPr>
            <a:r>
              <a:rPr lang="fr-FR" altLang="zh-CN" dirty="0"/>
              <a:t>(6) </a:t>
            </a:r>
            <a:r>
              <a:rPr lang="zh-CN" altLang="zh-CN" dirty="0"/>
              <a:t>最大比较次数为</a:t>
            </a:r>
            <a:r>
              <a:rPr lang="fr-FR" altLang="zh-CN" dirty="0"/>
              <a:t>2n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233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KR(</a:t>
            </a:r>
            <a:r>
              <a:rPr lang="fr-FR" altLang="zh-CN" dirty="0" smtClean="0"/>
              <a:t>Karp-Rabin)</a:t>
            </a:r>
            <a:r>
              <a:rPr lang="zh-CN" altLang="zh-CN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作为最朴素的字符串匹配算法，</a:t>
            </a:r>
            <a:r>
              <a:rPr lang="en-US" altLang="zh-CN" dirty="0"/>
              <a:t>BF</a:t>
            </a:r>
            <a:r>
              <a:rPr lang="zh-CN" altLang="zh-CN" dirty="0"/>
              <a:t>算法的效率并不理想。其主要原因有二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其一</a:t>
            </a:r>
            <a:r>
              <a:rPr lang="zh-CN" altLang="zh-CN" dirty="0"/>
              <a:t>是子串与滑动窗口内的子串逐个字符匹配所引发的效率问题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其二</a:t>
            </a:r>
            <a:r>
              <a:rPr lang="zh-CN" altLang="zh-CN" dirty="0"/>
              <a:t>是该算法太健忘，前一次匹配的信息其实可以有部分可以应用到后一次匹配中的，而</a:t>
            </a:r>
            <a:r>
              <a:rPr lang="fr-FR" altLang="zh-CN" dirty="0"/>
              <a:t>BF</a:t>
            </a:r>
            <a:r>
              <a:rPr lang="zh-CN" altLang="zh-CN" dirty="0"/>
              <a:t>算法只是简单的把这个信息扔掉，重头再来。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KR</a:t>
            </a:r>
            <a:r>
              <a:rPr lang="zh-CN" altLang="en-US" dirty="0" smtClean="0"/>
              <a:t>算法优化“</a:t>
            </a:r>
            <a:r>
              <a:rPr lang="zh-CN" altLang="zh-CN" dirty="0" smtClean="0"/>
              <a:t>滑动</a:t>
            </a:r>
            <a:r>
              <a:rPr lang="zh-CN" altLang="zh-CN" dirty="0"/>
              <a:t>窗口内容逐一</a:t>
            </a:r>
            <a:r>
              <a:rPr lang="zh-CN" altLang="zh-CN" dirty="0" smtClean="0"/>
              <a:t>匹配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/>
              <a:t>KR</a:t>
            </a:r>
            <a:r>
              <a:rPr lang="zh-CN" altLang="zh-CN" dirty="0"/>
              <a:t>算法</a:t>
            </a:r>
            <a:r>
              <a:rPr lang="zh-CN" altLang="en-US" dirty="0"/>
              <a:t>：</a:t>
            </a:r>
            <a:r>
              <a:rPr lang="zh-CN" altLang="zh-CN" dirty="0"/>
              <a:t>将滑动窗口内</a:t>
            </a:r>
            <a:r>
              <a:rPr lang="en-US" altLang="zh-CN" dirty="0"/>
              <a:t>m</a:t>
            </a:r>
            <a:r>
              <a:rPr lang="zh-CN" altLang="zh-CN" dirty="0"/>
              <a:t>个字符的比较变为一个哈希值的比较</a:t>
            </a:r>
          </a:p>
          <a:p>
            <a:pPr lvl="1"/>
            <a:r>
              <a:rPr lang="zh-CN" altLang="zh-CN" dirty="0" smtClean="0"/>
              <a:t>通过</a:t>
            </a:r>
            <a:r>
              <a:rPr lang="zh-CN" altLang="zh-CN" dirty="0"/>
              <a:t>对字符串进行哈希运算，然后比较子串哈希值与滑动窗口内子串的哈希值；仅当这两个哈希值相等时，再来比较窗口内的子串是否相等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08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r>
              <a:rPr lang="zh-CN" altLang="zh-CN" sz="2400" b="1" dirty="0"/>
              <a:t>程序</a:t>
            </a:r>
            <a:r>
              <a:rPr lang="fr-FR" altLang="zh-CN" sz="2400" b="1" dirty="0"/>
              <a:t>3-3  Karp-Rabin</a:t>
            </a:r>
            <a:r>
              <a:rPr lang="zh-CN" altLang="zh-CN" sz="2400" b="1" dirty="0"/>
              <a:t>算法框架</a:t>
            </a:r>
            <a:endParaRPr lang="zh-CN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RabinKarp</a:t>
            </a:r>
            <a:r>
              <a:rPr lang="en-US" altLang="zh-CN" sz="2400" dirty="0"/>
              <a:t>(string s[0..n-1], string sub[0..m-1])</a:t>
            </a:r>
            <a:endParaRPr lang="zh-CN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err="1"/>
              <a:t>hsub</a:t>
            </a:r>
            <a:r>
              <a:rPr lang="en-US" altLang="zh-CN" sz="2400" dirty="0"/>
              <a:t>=hash(sub[0..m-1]);		// </a:t>
            </a:r>
            <a:r>
              <a:rPr lang="zh-CN" altLang="zh-CN" sz="2400" dirty="0"/>
              <a:t>计算子串的哈希值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err="1"/>
              <a:t>hs</a:t>
            </a:r>
            <a:r>
              <a:rPr lang="en-US" altLang="zh-CN" sz="2400" dirty="0"/>
              <a:t>=hash(s[0..m-1</a:t>
            </a:r>
            <a:r>
              <a:rPr lang="en-US" altLang="zh-CN" sz="2400" dirty="0" smtClean="0"/>
              <a:t>]);</a:t>
            </a:r>
            <a:r>
              <a:rPr lang="en-US" altLang="zh-CN" sz="2400" dirty="0"/>
              <a:t>	// </a:t>
            </a:r>
            <a:r>
              <a:rPr lang="zh-CN" altLang="zh-CN" sz="2400" dirty="0"/>
              <a:t>计算窗口内子串的哈希值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for i from 0 to n-m	</a:t>
            </a:r>
            <a:r>
              <a:rPr lang="en-US" altLang="zh-CN" sz="2400" dirty="0" smtClean="0"/>
              <a:t>// </a:t>
            </a:r>
            <a:r>
              <a:rPr lang="zh-CN" altLang="zh-CN" sz="2400" dirty="0"/>
              <a:t>依次比较窗口内子串与给定子串是否相同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if </a:t>
            </a:r>
            <a:r>
              <a:rPr lang="en-US" altLang="zh-CN" sz="2400" dirty="0" err="1"/>
              <a:t>hs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hsub</a:t>
            </a:r>
            <a:endParaRPr lang="zh-CN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if </a:t>
            </a:r>
            <a:r>
              <a:rPr lang="en-US" altLang="zh-CN" sz="2400" dirty="0"/>
              <a:t>s[i..i+m-1] = </a:t>
            </a:r>
            <a:r>
              <a:rPr lang="en-US" altLang="zh-CN" sz="2400" dirty="0" smtClean="0"/>
              <a:t>sub</a:t>
            </a: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			return </a:t>
            </a:r>
            <a:r>
              <a:rPr lang="en-US" altLang="zh-CN" sz="2400" dirty="0"/>
              <a:t>i</a:t>
            </a:r>
            <a:r>
              <a:rPr lang="en-US" altLang="zh-CN" sz="2400" dirty="0" smtClean="0"/>
              <a:t>;	// </a:t>
            </a:r>
            <a:r>
              <a:rPr lang="zh-CN" altLang="zh-CN" sz="2400" dirty="0"/>
              <a:t>如果相同则记录位置并退出函数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		</a:t>
            </a:r>
            <a:r>
              <a:rPr lang="en-US" altLang="zh-CN" sz="2400" dirty="0" err="1"/>
              <a:t>hs</a:t>
            </a:r>
            <a:r>
              <a:rPr lang="en-US" altLang="zh-CN" sz="2400" dirty="0"/>
              <a:t> = hash(s[i+1..i+m]);	// </a:t>
            </a:r>
            <a:r>
              <a:rPr lang="zh-CN" altLang="zh-CN" sz="2400" dirty="0"/>
              <a:t>否则，当前窗口右移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	return not found;	</a:t>
            </a:r>
            <a:r>
              <a:rPr lang="en-US" altLang="zh-CN" sz="2400" dirty="0" smtClean="0"/>
              <a:t>// </a:t>
            </a:r>
            <a:r>
              <a:rPr lang="zh-CN" altLang="zh-CN" sz="2400" dirty="0"/>
              <a:t>没有发现，记录没有发现给定子串，</a:t>
            </a:r>
            <a:r>
              <a:rPr lang="zh-CN" altLang="zh-CN" sz="2400" dirty="0" smtClean="0"/>
              <a:t>退出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5706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哈希算法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KR</a:t>
            </a:r>
            <a:r>
              <a:rPr lang="zh-CN" altLang="zh-CN" dirty="0" smtClean="0"/>
              <a:t>算法</a:t>
            </a:r>
            <a:r>
              <a:rPr lang="zh-CN" altLang="zh-CN" dirty="0"/>
              <a:t>的</a:t>
            </a:r>
            <a:r>
              <a:rPr lang="zh-CN" altLang="zh-CN" dirty="0" smtClean="0"/>
              <a:t>效率取决于</a:t>
            </a:r>
            <a:r>
              <a:rPr lang="zh-CN" altLang="zh-CN" dirty="0"/>
              <a:t>哈希函数的的选取</a:t>
            </a:r>
            <a:r>
              <a:rPr lang="zh-CN" altLang="zh-CN" dirty="0" smtClean="0"/>
              <a:t>。通常</a:t>
            </a:r>
            <a:r>
              <a:rPr lang="zh-CN" altLang="zh-CN" dirty="0"/>
              <a:t>，</a:t>
            </a:r>
            <a:r>
              <a:rPr lang="en-US" altLang="zh-CN" dirty="0"/>
              <a:t>KR</a:t>
            </a:r>
            <a:r>
              <a:rPr lang="zh-CN" altLang="zh-CN" dirty="0"/>
              <a:t>算法使用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)=</a:t>
            </a:r>
            <a:r>
              <a:rPr lang="en-US" altLang="zh-CN" i="1" dirty="0"/>
              <a:t>x</a:t>
            </a:r>
            <a:r>
              <a:rPr lang="en-US" altLang="zh-CN" dirty="0"/>
              <a:t> mod </a:t>
            </a:r>
            <a:r>
              <a:rPr lang="en-US" altLang="zh-CN" i="1" dirty="0"/>
              <a:t>q</a:t>
            </a:r>
            <a:r>
              <a:rPr lang="zh-CN" altLang="zh-CN" dirty="0"/>
              <a:t>作为哈希函数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滑动窗口的哈希值计算公式：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800" i="1" dirty="0" smtClean="0"/>
              <a:t>     hash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w</a:t>
            </a:r>
            <a:r>
              <a:rPr lang="en-US" altLang="zh-CN" sz="2800" dirty="0" smtClean="0"/>
              <a:t>[0</a:t>
            </a:r>
            <a:r>
              <a:rPr lang="en-US" altLang="zh-CN" sz="2800" dirty="0"/>
              <a:t>..m-1</a:t>
            </a:r>
            <a:r>
              <a:rPr lang="en-US" altLang="zh-CN" sz="2800" dirty="0" smtClean="0"/>
              <a:t>])=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  (</a:t>
            </a:r>
            <a:r>
              <a:rPr lang="en-US" altLang="zh-CN" sz="2800" i="1" dirty="0"/>
              <a:t>w</a:t>
            </a:r>
            <a:r>
              <a:rPr lang="en-US" altLang="zh-CN" sz="2800" dirty="0"/>
              <a:t>[0]</a:t>
            </a:r>
            <a:r>
              <a:rPr lang="zh-CN" altLang="zh-CN" sz="2800" dirty="0"/>
              <a:t>×</a:t>
            </a:r>
            <a:r>
              <a:rPr lang="en-US" altLang="zh-CN" sz="2800" dirty="0"/>
              <a:t>2</a:t>
            </a:r>
            <a:r>
              <a:rPr lang="en-US" altLang="zh-CN" sz="2800" i="1" baseline="30000" dirty="0"/>
              <a:t>m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+ </a:t>
            </a:r>
            <a:r>
              <a:rPr lang="en-US" altLang="zh-CN" sz="2800" i="1" dirty="0"/>
              <a:t>w</a:t>
            </a:r>
            <a:r>
              <a:rPr lang="en-US" altLang="zh-CN" sz="2800" dirty="0"/>
              <a:t>[1]</a:t>
            </a:r>
            <a:r>
              <a:rPr lang="zh-CN" altLang="zh-CN" sz="2800" dirty="0"/>
              <a:t>×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m-2</a:t>
            </a:r>
            <a:r>
              <a:rPr lang="en-US" altLang="zh-CN" sz="2800" dirty="0"/>
              <a:t>+…+ </a:t>
            </a:r>
            <a:r>
              <a:rPr lang="en-US" altLang="zh-CN" sz="2800" i="1" dirty="0"/>
              <a:t>w</a:t>
            </a:r>
            <a:r>
              <a:rPr lang="en-US" altLang="zh-CN" sz="2800" dirty="0"/>
              <a:t>[</a:t>
            </a:r>
            <a:r>
              <a:rPr lang="en-US" altLang="zh-CN" sz="2800" i="1" dirty="0"/>
              <a:t>m</a:t>
            </a:r>
            <a:r>
              <a:rPr lang="en-US" altLang="zh-CN" sz="2800" dirty="0"/>
              <a:t>-1]</a:t>
            </a:r>
            <a:r>
              <a:rPr lang="zh-CN" altLang="zh-CN" sz="2800" dirty="0"/>
              <a:t>×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) mod </a:t>
            </a:r>
            <a:r>
              <a:rPr lang="en-US" altLang="zh-CN" sz="2800" i="1" dirty="0"/>
              <a:t>q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dirty="0" smtClean="0"/>
              <a:t>     	</a:t>
            </a:r>
            <a:r>
              <a:rPr lang="zh-CN" altLang="zh-CN" dirty="0" smtClean="0"/>
              <a:t>其中</a:t>
            </a:r>
            <a:r>
              <a:rPr lang="zh-CN" altLang="zh-CN" dirty="0"/>
              <a:t>，</a:t>
            </a:r>
            <a:r>
              <a:rPr lang="en-US" altLang="zh-CN" i="1" dirty="0"/>
              <a:t>q</a:t>
            </a:r>
            <a:r>
              <a:rPr lang="zh-CN" altLang="zh-CN" dirty="0"/>
              <a:t>为一个大整数。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滑动窗口右移时，需要对当前窗口内的子串重新利用哈希函数计算，其计算公式为：</a:t>
            </a:r>
          </a:p>
          <a:p>
            <a:pPr marL="0" indent="0">
              <a:buNone/>
            </a:pPr>
            <a:r>
              <a:rPr lang="pt-BR" altLang="zh-CN" i="1" dirty="0" smtClean="0"/>
              <a:t>          rehash</a:t>
            </a:r>
            <a:r>
              <a:rPr lang="pt-BR" altLang="zh-CN" dirty="0" smtClean="0"/>
              <a:t>(</a:t>
            </a:r>
            <a:r>
              <a:rPr lang="pt-BR" altLang="zh-CN" i="1" dirty="0" smtClean="0"/>
              <a:t>a</a:t>
            </a:r>
            <a:r>
              <a:rPr lang="pt-BR" altLang="zh-CN" dirty="0" smtClean="0"/>
              <a:t>,</a:t>
            </a:r>
            <a:r>
              <a:rPr lang="pt-BR" altLang="zh-CN" i="1" dirty="0" smtClean="0"/>
              <a:t>b</a:t>
            </a:r>
            <a:r>
              <a:rPr lang="pt-BR" altLang="zh-CN" dirty="0" smtClean="0"/>
              <a:t>,</a:t>
            </a:r>
            <a:r>
              <a:rPr lang="pt-BR" altLang="zh-CN" i="1" dirty="0" smtClean="0"/>
              <a:t>h</a:t>
            </a:r>
            <a:r>
              <a:rPr lang="pt-BR" altLang="zh-CN" dirty="0"/>
              <a:t>)=((</a:t>
            </a:r>
            <a:r>
              <a:rPr lang="pt-BR" altLang="zh-CN" i="1" dirty="0"/>
              <a:t>h</a:t>
            </a:r>
            <a:r>
              <a:rPr lang="pt-BR" altLang="zh-CN" dirty="0"/>
              <a:t>-</a:t>
            </a:r>
            <a:r>
              <a:rPr lang="pt-BR" altLang="zh-CN" i="1" dirty="0"/>
              <a:t>a</a:t>
            </a:r>
            <a:r>
              <a:rPr lang="zh-CN" altLang="zh-CN" dirty="0"/>
              <a:t>×</a:t>
            </a:r>
            <a:r>
              <a:rPr lang="pt-BR" altLang="zh-CN" dirty="0"/>
              <a:t>2</a:t>
            </a:r>
            <a:r>
              <a:rPr lang="pt-BR" altLang="zh-CN" i="1" baseline="30000" dirty="0"/>
              <a:t>m</a:t>
            </a:r>
            <a:r>
              <a:rPr lang="pt-BR" altLang="zh-CN" baseline="30000" dirty="0"/>
              <a:t>-1</a:t>
            </a:r>
            <a:r>
              <a:rPr lang="pt-BR" altLang="zh-CN" dirty="0"/>
              <a:t>)</a:t>
            </a:r>
            <a:r>
              <a:rPr lang="zh-CN" altLang="zh-CN" dirty="0"/>
              <a:t>×</a:t>
            </a:r>
            <a:r>
              <a:rPr lang="pt-BR" altLang="zh-CN" dirty="0"/>
              <a:t>2</a:t>
            </a:r>
            <a:r>
              <a:rPr lang="zh-CN" altLang="zh-CN" dirty="0"/>
              <a:t>＋</a:t>
            </a:r>
            <a:r>
              <a:rPr lang="pt-BR" altLang="zh-CN" i="1" dirty="0"/>
              <a:t>b</a:t>
            </a:r>
            <a:r>
              <a:rPr lang="pt-BR" altLang="zh-CN" dirty="0"/>
              <a:t>)mod </a:t>
            </a:r>
            <a:r>
              <a:rPr lang="pt-BR" altLang="zh-CN" i="1" dirty="0"/>
              <a:t>q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zh-CN" dirty="0" smtClean="0"/>
              <a:t>其中</a:t>
            </a:r>
            <a:r>
              <a:rPr lang="zh-CN" altLang="zh-CN" dirty="0"/>
              <a:t>，</a:t>
            </a:r>
            <a:r>
              <a:rPr lang="en-US" altLang="zh-CN" i="1" dirty="0"/>
              <a:t>h</a:t>
            </a:r>
            <a:r>
              <a:rPr lang="zh-CN" altLang="zh-CN" dirty="0"/>
              <a:t>为上一滑动窗口的哈希值；</a:t>
            </a:r>
            <a:r>
              <a:rPr lang="en-US" altLang="zh-CN" i="1" dirty="0"/>
              <a:t>a</a:t>
            </a:r>
            <a:r>
              <a:rPr lang="zh-CN" altLang="zh-CN" dirty="0"/>
              <a:t>为即将移出滑动窗口的字符；</a:t>
            </a:r>
            <a:r>
              <a:rPr lang="en-US" altLang="zh-CN" i="1" dirty="0"/>
              <a:t>b</a:t>
            </a:r>
            <a:r>
              <a:rPr lang="zh-CN" altLang="zh-CN" dirty="0"/>
              <a:t>是即将移入滑动窗口的字符。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86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r>
              <a:rPr lang="zh-CN" altLang="zh-CN" sz="1600" b="1" dirty="0"/>
              <a:t>程序</a:t>
            </a:r>
            <a:r>
              <a:rPr lang="en-US" altLang="zh-CN" sz="1600" b="1" dirty="0"/>
              <a:t>3-4  Karp-Rabin</a:t>
            </a:r>
            <a:r>
              <a:rPr lang="zh-CN" altLang="zh-CN" sz="1600" b="1" dirty="0" smtClean="0"/>
              <a:t>算法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（</a:t>
            </a:r>
            <a:r>
              <a:rPr lang="zh-CN" altLang="zh-CN" sz="1600" dirty="0" smtClean="0"/>
              <a:t>窗口</a:t>
            </a:r>
            <a:r>
              <a:rPr lang="zh-CN" altLang="zh-CN" sz="1600" dirty="0"/>
              <a:t>长度为</a:t>
            </a:r>
            <a:r>
              <a:rPr lang="en-US" altLang="zh-CN" sz="1600" i="1" dirty="0"/>
              <a:t>m</a:t>
            </a:r>
            <a:r>
              <a:rPr lang="zh-CN" altLang="zh-CN" sz="1600" dirty="0"/>
              <a:t>，</a:t>
            </a:r>
            <a:r>
              <a:rPr lang="en-US" altLang="zh-CN" sz="1600" i="1" dirty="0"/>
              <a:t>q</a:t>
            </a:r>
            <a:r>
              <a:rPr lang="zh-CN" altLang="zh-CN" sz="1600" dirty="0"/>
              <a:t>选取</a:t>
            </a:r>
            <a:r>
              <a:rPr lang="en-US" altLang="zh-CN" sz="1600" dirty="0" smtClean="0"/>
              <a:t>2</a:t>
            </a:r>
            <a:r>
              <a:rPr lang="en-US" altLang="zh-CN" sz="1600" i="1" baseline="30000" dirty="0" smtClean="0"/>
              <a:t>m</a:t>
            </a:r>
            <a:r>
              <a:rPr lang="en-US" altLang="zh-CN" sz="1600" baseline="30000" dirty="0" smtClean="0"/>
              <a:t>-1</a:t>
            </a:r>
            <a:r>
              <a:rPr lang="zh-CN" altLang="en-US" sz="1600" b="1" dirty="0"/>
              <a:t>）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#define Rehash(</a:t>
            </a:r>
            <a:r>
              <a:rPr lang="en-US" altLang="zh-CN" sz="1600" dirty="0" err="1"/>
              <a:t>a,b,h</a:t>
            </a:r>
            <a:r>
              <a:rPr lang="en-US" altLang="zh-CN" sz="1600" dirty="0"/>
              <a:t>) ((((h)-(a)*d)&lt;&lt;1)+(b))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600" b="1" dirty="0"/>
              <a:t>int</a:t>
            </a:r>
            <a:r>
              <a:rPr lang="fr-FR" altLang="zh-CN" sz="1600" dirty="0"/>
              <a:t> KR(</a:t>
            </a:r>
            <a:r>
              <a:rPr lang="fr-FR" altLang="zh-CN" sz="1600" b="1" dirty="0"/>
              <a:t>char</a:t>
            </a:r>
            <a:r>
              <a:rPr lang="fr-FR" altLang="zh-CN" sz="1600" dirty="0"/>
              <a:t> *x, </a:t>
            </a:r>
            <a:r>
              <a:rPr lang="fr-FR" altLang="zh-CN" sz="1600" b="1" dirty="0"/>
              <a:t>int</a:t>
            </a:r>
            <a:r>
              <a:rPr lang="fr-FR" altLang="zh-CN" sz="1600" dirty="0"/>
              <a:t> m, </a:t>
            </a:r>
            <a:r>
              <a:rPr lang="fr-FR" altLang="zh-CN" sz="1600" b="1" dirty="0"/>
              <a:t>char</a:t>
            </a:r>
            <a:r>
              <a:rPr lang="fr-FR" altLang="zh-CN" sz="1600" dirty="0"/>
              <a:t> *y, </a:t>
            </a:r>
            <a:r>
              <a:rPr lang="fr-FR" altLang="zh-CN" sz="1600" b="1" dirty="0"/>
              <a:t>int</a:t>
            </a:r>
            <a:r>
              <a:rPr lang="fr-FR" altLang="zh-CN" sz="1600" dirty="0"/>
              <a:t> n){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600" dirty="0"/>
              <a:t> </a:t>
            </a:r>
            <a:r>
              <a:rPr lang="fr-FR" altLang="zh-CN" sz="1600" dirty="0" smtClean="0"/>
              <a:t> 	 </a:t>
            </a:r>
            <a:r>
              <a:rPr lang="en-US" altLang="zh-CN" sz="1600" b="1" dirty="0" err="1"/>
              <a:t>int</a:t>
            </a:r>
            <a:r>
              <a:rPr lang="en-US" altLang="zh-CN" sz="1600" dirty="0"/>
              <a:t> d, </a:t>
            </a:r>
            <a:r>
              <a:rPr lang="en-US" altLang="zh-CN" sz="1600" dirty="0" err="1"/>
              <a:t>hx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hy</a:t>
            </a:r>
            <a:r>
              <a:rPr lang="en-US" altLang="zh-CN" sz="1600" dirty="0"/>
              <a:t>, i, j;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	 </a:t>
            </a:r>
            <a:r>
              <a:rPr lang="en-US" altLang="zh-CN" sz="1600" dirty="0"/>
              <a:t>// </a:t>
            </a:r>
            <a:r>
              <a:rPr lang="zh-CN" altLang="zh-CN" sz="1600" dirty="0"/>
              <a:t>预处理，计算</a:t>
            </a:r>
            <a:r>
              <a:rPr lang="en-US" altLang="zh-CN" sz="1600" dirty="0"/>
              <a:t>d=2^(m-1)</a:t>
            </a:r>
            <a:r>
              <a:rPr lang="zh-CN" altLang="zh-CN" sz="1600" dirty="0"/>
              <a:t>，这里的</a:t>
            </a:r>
            <a:r>
              <a:rPr lang="en-US" altLang="zh-CN" sz="1600" dirty="0"/>
              <a:t>d</a:t>
            </a:r>
            <a:r>
              <a:rPr lang="zh-CN" altLang="zh-CN" sz="1600" dirty="0"/>
              <a:t>为算法描述中的</a:t>
            </a:r>
            <a:r>
              <a:rPr lang="en-US" altLang="zh-CN" sz="1600" dirty="0"/>
              <a:t>q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  </a:t>
            </a:r>
            <a:r>
              <a:rPr lang="en-US" altLang="zh-CN" sz="1600" dirty="0" smtClean="0"/>
              <a:t>	</a:t>
            </a:r>
            <a:r>
              <a:rPr lang="en-US" altLang="zh-CN" sz="1600" b="1" dirty="0" smtClean="0"/>
              <a:t>for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(d=i=1; i&lt;m; i++)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 smtClean="0"/>
              <a:t>  		d </a:t>
            </a:r>
            <a:r>
              <a:rPr lang="en-US" altLang="zh-CN" sz="1600" dirty="0"/>
              <a:t>= d&lt;&lt;1;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	 </a:t>
            </a:r>
            <a:r>
              <a:rPr lang="en-US" altLang="zh-CN" sz="1600" dirty="0"/>
              <a:t>// </a:t>
            </a:r>
            <a:r>
              <a:rPr lang="zh-CN" altLang="zh-CN" sz="1600" dirty="0"/>
              <a:t>分别计算字符串</a:t>
            </a:r>
            <a:r>
              <a:rPr lang="en-US" altLang="zh-CN" sz="1600" dirty="0"/>
              <a:t>x</a:t>
            </a:r>
            <a:r>
              <a:rPr lang="zh-CN" altLang="zh-CN" sz="1600" dirty="0"/>
              <a:t>和</a:t>
            </a:r>
            <a:r>
              <a:rPr lang="en-US" altLang="zh-CN" sz="1600" dirty="0"/>
              <a:t>y</a:t>
            </a:r>
            <a:r>
              <a:rPr lang="zh-CN" altLang="zh-CN" sz="1600" dirty="0"/>
              <a:t>的哈希值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	 </a:t>
            </a:r>
            <a:r>
              <a:rPr lang="en-US" altLang="zh-CN" sz="1600" b="1" dirty="0"/>
              <a:t>for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hy</a:t>
            </a:r>
            <a:r>
              <a:rPr lang="en-US" altLang="zh-CN" sz="1600" dirty="0"/>
              <a:t>=</a:t>
            </a:r>
            <a:r>
              <a:rPr lang="en-US" altLang="zh-CN" sz="1600" dirty="0" err="1"/>
              <a:t>hx</a:t>
            </a:r>
            <a:r>
              <a:rPr lang="en-US" altLang="zh-CN" sz="1600" dirty="0"/>
              <a:t>=i=0; i&lt;m; i++){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 smtClean="0"/>
              <a:t> 		</a:t>
            </a:r>
            <a:r>
              <a:rPr lang="en-US" altLang="zh-CN" sz="1600" dirty="0" err="1" smtClean="0"/>
              <a:t>hx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(</a:t>
            </a:r>
            <a:r>
              <a:rPr lang="en-US" altLang="zh-CN" sz="1600" dirty="0" err="1"/>
              <a:t>hx</a:t>
            </a:r>
            <a:r>
              <a:rPr lang="en-US" altLang="zh-CN" sz="1600" dirty="0"/>
              <a:t>&lt;&lt;1)+x[i];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 smtClean="0"/>
              <a:t> 		</a:t>
            </a:r>
            <a:r>
              <a:rPr lang="en-US" altLang="zh-CN" sz="1600" dirty="0" err="1" smtClean="0"/>
              <a:t>hy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(</a:t>
            </a:r>
            <a:r>
              <a:rPr lang="en-US" altLang="zh-CN" sz="1600" dirty="0" err="1"/>
              <a:t>hy</a:t>
            </a:r>
            <a:r>
              <a:rPr lang="en-US" altLang="zh-CN" sz="1600" dirty="0"/>
              <a:t>&lt;&lt;1)+y[i];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	 </a:t>
            </a:r>
            <a:r>
              <a:rPr lang="en-US" altLang="zh-CN" sz="1600" dirty="0"/>
              <a:t>}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  </a:t>
            </a:r>
            <a:r>
              <a:rPr lang="en-US" altLang="zh-CN" sz="1600" dirty="0" smtClean="0"/>
              <a:t> 	// </a:t>
            </a:r>
            <a:r>
              <a:rPr lang="zh-CN" altLang="zh-CN" sz="1600" dirty="0"/>
              <a:t>查找过程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  </a:t>
            </a:r>
            <a:r>
              <a:rPr lang="en-US" altLang="zh-CN" sz="1600" dirty="0" smtClean="0"/>
              <a:t> 	</a:t>
            </a:r>
            <a:r>
              <a:rPr lang="en-US" altLang="zh-CN" sz="1600" b="1" dirty="0" smtClean="0"/>
              <a:t>for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(j=0; j&lt;=n-m; j++){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 smtClean="0"/>
              <a:t> 	// </a:t>
            </a:r>
            <a:r>
              <a:rPr lang="zh-CN" altLang="zh-CN" sz="1600" dirty="0"/>
              <a:t>如果哈希值相等，再判断字符串是否相等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b="1" dirty="0" smtClean="0"/>
              <a:t> 	if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hx</a:t>
            </a:r>
            <a:r>
              <a:rPr lang="en-US" altLang="zh-CN" sz="1600" dirty="0"/>
              <a:t>==</a:t>
            </a:r>
            <a:r>
              <a:rPr lang="en-US" altLang="zh-CN" sz="1600" dirty="0" err="1"/>
              <a:t>hy</a:t>
            </a:r>
            <a:r>
              <a:rPr lang="en-US" altLang="zh-CN" sz="1600" dirty="0"/>
              <a:t> &amp;&amp; </a:t>
            </a:r>
            <a:r>
              <a:rPr lang="en-US" altLang="zh-CN" sz="1600" dirty="0" err="1"/>
              <a:t>memcmp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x,y+j,m</a:t>
            </a:r>
            <a:r>
              <a:rPr lang="en-US" altLang="zh-CN" sz="1600" dirty="0"/>
              <a:t>)==0 ) 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		</a:t>
            </a:r>
            <a:r>
              <a:rPr lang="en-US" altLang="zh-CN" sz="1600" b="1" dirty="0" smtClean="0"/>
              <a:t>return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j;			// </a:t>
            </a:r>
            <a:r>
              <a:rPr lang="zh-CN" altLang="zh-CN" sz="1600" dirty="0"/>
              <a:t>如字符串相等，返回位置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 smtClean="0"/>
              <a:t> 		</a:t>
            </a:r>
            <a:r>
              <a:rPr lang="en-US" altLang="zh-CN" sz="1600" dirty="0" err="1" smtClean="0"/>
              <a:t>hy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Rehash(y[j],y[</a:t>
            </a:r>
            <a:r>
              <a:rPr lang="en-US" altLang="zh-CN" sz="1600" dirty="0" err="1"/>
              <a:t>j+m</a:t>
            </a:r>
            <a:r>
              <a:rPr lang="en-US" altLang="zh-CN" sz="1600" dirty="0"/>
              <a:t>],</a:t>
            </a:r>
            <a:r>
              <a:rPr lang="en-US" altLang="zh-CN" sz="1600" dirty="0" err="1"/>
              <a:t>hy</a:t>
            </a:r>
            <a:r>
              <a:rPr lang="en-US" altLang="zh-CN" sz="1600" dirty="0"/>
              <a:t>);	// </a:t>
            </a:r>
            <a:r>
              <a:rPr lang="zh-CN" altLang="zh-CN" sz="1600" dirty="0"/>
              <a:t>否则，对</a:t>
            </a:r>
            <a:r>
              <a:rPr lang="en-US" altLang="zh-CN" sz="1600" dirty="0"/>
              <a:t>y</a:t>
            </a:r>
            <a:r>
              <a:rPr lang="zh-CN" altLang="zh-CN" sz="1600" dirty="0"/>
              <a:t>上的子串重新进行哈希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  </a:t>
            </a:r>
            <a:r>
              <a:rPr lang="en-US" altLang="zh-CN" sz="1600" dirty="0" smtClean="0"/>
              <a:t> 	}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  </a:t>
            </a:r>
            <a:r>
              <a:rPr lang="en-US" altLang="zh-CN" sz="1600" dirty="0" smtClean="0"/>
              <a:t> 	</a:t>
            </a:r>
            <a:r>
              <a:rPr lang="en-US" altLang="zh-CN" sz="1600" b="1" dirty="0" smtClean="0"/>
              <a:t>return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-1;</a:t>
            </a:r>
            <a:endParaRPr lang="zh-CN" altLang="zh-CN" sz="16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600" dirty="0"/>
              <a:t>}</a:t>
            </a:r>
            <a:endParaRPr lang="zh-CN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3646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53336"/>
            <a:ext cx="8229600" cy="292894"/>
          </a:xfrm>
        </p:spPr>
        <p:txBody>
          <a:bodyPr>
            <a:normAutofit fontScale="90000"/>
          </a:bodyPr>
          <a:lstStyle/>
          <a:p>
            <a:r>
              <a:rPr lang="zh-CN" altLang="zh-CN" sz="2400" b="1" dirty="0"/>
              <a:t>图</a:t>
            </a:r>
            <a:r>
              <a:rPr lang="fr-FR" altLang="zh-CN" sz="2400" b="1" dirty="0"/>
              <a:t>3-3  Karp-Rabin</a:t>
            </a:r>
            <a:r>
              <a:rPr lang="zh-CN" altLang="zh-CN" sz="2400" b="1" dirty="0"/>
              <a:t>算法示例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4152129"/>
              </p:ext>
            </p:extLst>
          </p:nvPr>
        </p:nvGraphicFramePr>
        <p:xfrm>
          <a:off x="1493912" y="0"/>
          <a:ext cx="6156176" cy="6475077"/>
        </p:xfrm>
        <a:graphic>
          <a:graphicData uri="http://schemas.openxmlformats.org/presentationml/2006/ole">
            <p:oleObj spid="_x0000_s4108" name="Picture" r:id="rId3" imgW="4225987" imgH="4444915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707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KR</a:t>
            </a:r>
            <a:r>
              <a:rPr lang="zh-CN" altLang="zh-CN" dirty="0"/>
              <a:t>算法的特点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zh-CN" dirty="0" smtClean="0"/>
              <a:t>(</a:t>
            </a:r>
            <a:r>
              <a:rPr lang="fr-FR" altLang="zh-CN" dirty="0"/>
              <a:t>1) </a:t>
            </a:r>
            <a:r>
              <a:rPr lang="zh-CN" altLang="zh-CN" dirty="0"/>
              <a:t>利用哈希的方法；</a:t>
            </a:r>
          </a:p>
          <a:p>
            <a:pPr marL="0" indent="0">
              <a:buNone/>
            </a:pPr>
            <a:r>
              <a:rPr lang="fr-FR" altLang="zh-CN" dirty="0"/>
              <a:t>(2) </a:t>
            </a:r>
            <a:r>
              <a:rPr lang="zh-CN" altLang="zh-CN" dirty="0"/>
              <a:t>预处理需要</a:t>
            </a:r>
            <a:r>
              <a:rPr lang="fr-FR" altLang="zh-CN" i="1" dirty="0"/>
              <a:t>O</a:t>
            </a:r>
            <a:r>
              <a:rPr lang="fr-FR" altLang="zh-CN" dirty="0"/>
              <a:t>(</a:t>
            </a:r>
            <a:r>
              <a:rPr lang="fr-FR" altLang="zh-CN" i="1" dirty="0"/>
              <a:t>m</a:t>
            </a:r>
            <a:r>
              <a:rPr lang="fr-FR" altLang="zh-CN" dirty="0"/>
              <a:t>)</a:t>
            </a:r>
            <a:r>
              <a:rPr lang="zh-CN" altLang="zh-CN" dirty="0"/>
              <a:t>的时间和常数的存储空间；</a:t>
            </a:r>
          </a:p>
          <a:p>
            <a:pPr marL="0" indent="0">
              <a:buNone/>
            </a:pPr>
            <a:r>
              <a:rPr lang="fr-FR" altLang="zh-CN" dirty="0"/>
              <a:t>(3) </a:t>
            </a:r>
            <a:r>
              <a:rPr lang="zh-CN" altLang="zh-CN" dirty="0"/>
              <a:t>最坏情况下，算法时间复杂性为</a:t>
            </a:r>
            <a:r>
              <a:rPr lang="fr-FR" altLang="zh-CN" i="1" dirty="0"/>
              <a:t>O</a:t>
            </a:r>
            <a:r>
              <a:rPr lang="fr-FR" altLang="zh-CN" dirty="0"/>
              <a:t>(</a:t>
            </a:r>
            <a:r>
              <a:rPr lang="fr-FR" altLang="zh-CN" i="1" dirty="0"/>
              <a:t>m</a:t>
            </a:r>
            <a:r>
              <a:rPr lang="zh-CN" altLang="zh-CN" dirty="0"/>
              <a:t>×</a:t>
            </a:r>
            <a:r>
              <a:rPr lang="fr-FR" altLang="zh-CN" i="1" dirty="0"/>
              <a:t>n</a:t>
            </a:r>
            <a:r>
              <a:rPr lang="fr-FR" altLang="zh-CN" dirty="0"/>
              <a:t>)</a:t>
            </a:r>
            <a:r>
              <a:rPr lang="zh-CN" altLang="zh-CN" dirty="0"/>
              <a:t>；</a:t>
            </a:r>
          </a:p>
          <a:p>
            <a:pPr marL="0" indent="0">
              <a:buNone/>
            </a:pPr>
            <a:r>
              <a:rPr lang="fr-FR" altLang="zh-CN" dirty="0"/>
              <a:t>(4) </a:t>
            </a:r>
            <a:r>
              <a:rPr lang="zh-CN" altLang="zh-CN" dirty="0"/>
              <a:t>算法时间复杂性的预期为</a:t>
            </a:r>
            <a:r>
              <a:rPr lang="fr-FR" altLang="zh-CN" i="1" dirty="0"/>
              <a:t>O</a:t>
            </a:r>
            <a:r>
              <a:rPr lang="fr-FR" altLang="zh-CN" dirty="0"/>
              <a:t>(</a:t>
            </a:r>
            <a:r>
              <a:rPr lang="fr-FR" altLang="zh-CN" i="1" dirty="0"/>
              <a:t>m</a:t>
            </a:r>
            <a:r>
              <a:rPr lang="fr-FR" altLang="zh-CN" dirty="0"/>
              <a:t>+</a:t>
            </a:r>
            <a:r>
              <a:rPr lang="fr-FR" altLang="zh-CN" i="1" dirty="0"/>
              <a:t>n</a:t>
            </a:r>
            <a:r>
              <a:rPr lang="fr-FR" altLang="zh-CN" dirty="0"/>
              <a:t>)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14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fr-FR" altLang="zh-CN" dirty="0"/>
              <a:t> (Knuth-Morris-Pratt)</a:t>
            </a:r>
            <a:r>
              <a:rPr lang="zh-CN" altLang="zh-CN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BF</a:t>
            </a:r>
            <a:r>
              <a:rPr lang="zh-CN" altLang="zh-CN" dirty="0"/>
              <a:t>和</a:t>
            </a:r>
            <a:r>
              <a:rPr lang="fr-FR" altLang="zh-CN" dirty="0"/>
              <a:t>KR</a:t>
            </a:r>
            <a:r>
              <a:rPr lang="zh-CN" altLang="zh-CN" dirty="0"/>
              <a:t>算法的一个共同点是每次比较的窗口向右滑动的距离均为</a:t>
            </a:r>
            <a:r>
              <a:rPr lang="fr-FR" altLang="zh-CN" dirty="0"/>
              <a:t>1</a:t>
            </a:r>
            <a:r>
              <a:rPr lang="zh-CN" altLang="zh-CN" dirty="0" smtClean="0"/>
              <a:t>。</a:t>
            </a:r>
            <a:r>
              <a:rPr lang="fr-FR" altLang="zh-CN" dirty="0"/>
              <a:t> </a:t>
            </a:r>
            <a:endParaRPr lang="fr-FR" altLang="zh-CN" dirty="0" smtClean="0"/>
          </a:p>
          <a:p>
            <a:r>
              <a:rPr lang="fr-FR" altLang="zh-CN" dirty="0" smtClean="0"/>
              <a:t>KMP</a:t>
            </a:r>
            <a:r>
              <a:rPr lang="zh-CN" altLang="zh-CN" dirty="0" smtClean="0"/>
              <a:t>算法</a:t>
            </a:r>
            <a:r>
              <a:rPr lang="zh-CN" altLang="zh-CN" dirty="0"/>
              <a:t>，旨在利用</a:t>
            </a:r>
            <a:r>
              <a:rPr lang="fr-FR" altLang="zh-CN" dirty="0"/>
              <a:t>pattern</a:t>
            </a:r>
            <a:r>
              <a:rPr lang="zh-CN" altLang="zh-CN" dirty="0"/>
              <a:t>的内容指导滑动窗口向右滑动的距离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4344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若滑动窗口的左侧边界处于</a:t>
            </a:r>
            <a:r>
              <a:rPr lang="fr-FR" altLang="zh-CN" sz="2400" dirty="0"/>
              <a:t>text</a:t>
            </a:r>
            <a:r>
              <a:rPr lang="zh-CN" altLang="zh-CN" sz="2400" dirty="0"/>
              <a:t>的位置</a:t>
            </a:r>
            <a:r>
              <a:rPr lang="fr-FR" altLang="zh-CN" sz="2400" i="1" dirty="0"/>
              <a:t>j</a:t>
            </a:r>
            <a:r>
              <a:rPr lang="zh-CN" altLang="zh-CN" sz="2400" dirty="0"/>
              <a:t>，则滑动窗口中的内容为</a:t>
            </a:r>
            <a:r>
              <a:rPr lang="fr-FR" altLang="zh-CN" sz="2400" i="1" dirty="0"/>
              <a:t>y</a:t>
            </a:r>
            <a:r>
              <a:rPr lang="fr-FR" altLang="zh-CN" sz="2400" dirty="0"/>
              <a:t>[</a:t>
            </a:r>
            <a:r>
              <a:rPr lang="fr-FR" altLang="zh-CN" sz="2400" i="1" dirty="0"/>
              <a:t>j</a:t>
            </a:r>
            <a:r>
              <a:rPr lang="fr-FR" altLang="zh-CN" sz="2400" dirty="0"/>
              <a:t>..</a:t>
            </a:r>
            <a:r>
              <a:rPr lang="fr-FR" altLang="zh-CN" sz="2400" i="1" dirty="0"/>
              <a:t>j</a:t>
            </a:r>
            <a:r>
              <a:rPr lang="fr-FR" altLang="zh-CN" sz="2400" dirty="0"/>
              <a:t>+</a:t>
            </a:r>
            <a:r>
              <a:rPr lang="fr-FR" altLang="zh-CN" sz="2400" i="1" dirty="0"/>
              <a:t>m</a:t>
            </a:r>
            <a:r>
              <a:rPr lang="fr-FR" altLang="zh-CN" sz="2400" dirty="0"/>
              <a:t>-1]</a:t>
            </a:r>
            <a:r>
              <a:rPr lang="zh-CN" altLang="zh-CN" sz="2400" dirty="0"/>
              <a:t>。假定</a:t>
            </a:r>
            <a:r>
              <a:rPr lang="en-US" altLang="zh-CN" sz="2400" i="1" dirty="0"/>
              <a:t>y</a:t>
            </a:r>
            <a:r>
              <a:rPr lang="en-US" altLang="zh-CN" sz="2400" dirty="0"/>
              <a:t>[</a:t>
            </a:r>
            <a:r>
              <a:rPr lang="en-US" altLang="zh-CN" sz="2400" i="1" dirty="0"/>
              <a:t>j</a:t>
            </a:r>
            <a:r>
              <a:rPr lang="en-US" altLang="zh-CN" sz="2400" dirty="0"/>
              <a:t>..</a:t>
            </a:r>
            <a:r>
              <a:rPr lang="en-US" altLang="zh-CN" sz="2400" i="1" dirty="0"/>
              <a:t>j</a:t>
            </a:r>
            <a:r>
              <a:rPr lang="en-US" altLang="zh-CN" sz="2400" dirty="0"/>
              <a:t>+</a:t>
            </a:r>
            <a:r>
              <a:rPr lang="en-US" altLang="zh-CN" sz="2400" i="1" dirty="0"/>
              <a:t>m</a:t>
            </a:r>
            <a:r>
              <a:rPr lang="en-US" altLang="zh-CN" sz="2400" dirty="0"/>
              <a:t>-1]</a:t>
            </a:r>
            <a:r>
              <a:rPr lang="zh-CN" altLang="zh-CN" sz="2400" dirty="0"/>
              <a:t>和</a:t>
            </a:r>
            <a:r>
              <a:rPr lang="en-US" altLang="zh-CN" sz="2400" dirty="0"/>
              <a:t>pattern </a:t>
            </a:r>
            <a:r>
              <a:rPr lang="en-US" altLang="zh-CN" sz="2400" i="1" dirty="0"/>
              <a:t>x</a:t>
            </a:r>
            <a:r>
              <a:rPr lang="en-US" altLang="zh-CN" sz="2400" dirty="0"/>
              <a:t>[0..</a:t>
            </a:r>
            <a:r>
              <a:rPr lang="en-US" altLang="zh-CN" sz="2400" i="1" dirty="0"/>
              <a:t>m</a:t>
            </a:r>
            <a:r>
              <a:rPr lang="en-US" altLang="zh-CN" sz="2400" dirty="0"/>
              <a:t>-1]</a:t>
            </a:r>
            <a:r>
              <a:rPr lang="zh-CN" altLang="zh-CN" sz="2400" dirty="0"/>
              <a:t>比对时，在第</a:t>
            </a:r>
            <a:r>
              <a:rPr lang="en-US" altLang="zh-CN" sz="2400" i="1" dirty="0"/>
              <a:t>i</a:t>
            </a:r>
            <a:r>
              <a:rPr lang="zh-CN" altLang="zh-CN" sz="2400" dirty="0"/>
              <a:t>个位置出现了第一次匹配失败</a:t>
            </a:r>
            <a:r>
              <a:rPr lang="en-US" altLang="zh-CN" sz="2400" dirty="0"/>
              <a:t>(</a:t>
            </a:r>
            <a:r>
              <a:rPr lang="en-US" altLang="zh-CN" sz="2400" i="1" dirty="0"/>
              <a:t>mismatch</a:t>
            </a:r>
            <a:r>
              <a:rPr lang="en-US" altLang="zh-CN" sz="2400" dirty="0"/>
              <a:t>)</a:t>
            </a:r>
            <a:r>
              <a:rPr lang="zh-CN" altLang="zh-CN" sz="2400" dirty="0"/>
              <a:t>，即</a:t>
            </a:r>
            <a:r>
              <a:rPr lang="en-US" altLang="zh-CN" sz="2400" i="1" dirty="0"/>
              <a:t>a</a:t>
            </a:r>
            <a:r>
              <a:rPr lang="en-US" altLang="zh-CN" sz="2400" dirty="0"/>
              <a:t>=</a:t>
            </a:r>
            <a:r>
              <a:rPr lang="en-US" altLang="zh-CN" sz="2400" i="1" dirty="0"/>
              <a:t>x</a:t>
            </a:r>
            <a:r>
              <a:rPr lang="en-US" altLang="zh-CN" sz="2400" dirty="0"/>
              <a:t>[</a:t>
            </a:r>
            <a:r>
              <a:rPr lang="en-US" altLang="zh-CN" sz="2400" i="1" dirty="0"/>
              <a:t>i</a:t>
            </a:r>
            <a:r>
              <a:rPr lang="en-US" altLang="zh-CN" sz="2400" dirty="0"/>
              <a:t>]≠</a:t>
            </a:r>
            <a:r>
              <a:rPr lang="en-US" altLang="zh-CN" sz="2400" i="1" dirty="0"/>
              <a:t>y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j</a:t>
            </a:r>
            <a:r>
              <a:rPr lang="en-US" altLang="zh-CN" sz="2400" dirty="0" err="1"/>
              <a:t>+i</a:t>
            </a:r>
            <a:r>
              <a:rPr lang="en-US" altLang="zh-CN" sz="2400" dirty="0"/>
              <a:t>]=</a:t>
            </a:r>
            <a:r>
              <a:rPr lang="en-US" altLang="zh-CN" sz="2400" i="1" dirty="0"/>
              <a:t>b</a:t>
            </a:r>
            <a:r>
              <a:rPr lang="zh-CN" altLang="zh-CN" sz="2400" dirty="0"/>
              <a:t>。此时，匹配失败位置前的子串</a:t>
            </a:r>
            <a:r>
              <a:rPr lang="en-US" altLang="zh-CN" sz="2400" i="1" dirty="0"/>
              <a:t>u</a:t>
            </a:r>
            <a:r>
              <a:rPr lang="en-US" altLang="zh-CN" sz="2400" dirty="0"/>
              <a:t>=</a:t>
            </a:r>
            <a:r>
              <a:rPr lang="en-US" altLang="zh-CN" sz="2400" i="1" dirty="0"/>
              <a:t>x</a:t>
            </a:r>
            <a:r>
              <a:rPr lang="en-US" altLang="zh-CN" sz="2400" dirty="0"/>
              <a:t>[0..</a:t>
            </a:r>
            <a:r>
              <a:rPr lang="en-US" altLang="zh-CN" sz="2400" i="1" dirty="0"/>
              <a:t>i</a:t>
            </a:r>
            <a:r>
              <a:rPr lang="en-US" altLang="zh-CN" sz="2400" dirty="0"/>
              <a:t>-1]= </a:t>
            </a:r>
            <a:r>
              <a:rPr lang="en-US" altLang="zh-CN" sz="2400" i="1" dirty="0"/>
              <a:t>y</a:t>
            </a:r>
            <a:r>
              <a:rPr lang="en-US" altLang="zh-CN" sz="2400" dirty="0"/>
              <a:t>[</a:t>
            </a:r>
            <a:r>
              <a:rPr lang="en-US" altLang="zh-CN" sz="2400" i="1" dirty="0"/>
              <a:t>j</a:t>
            </a:r>
            <a:r>
              <a:rPr lang="en-US" altLang="zh-CN" sz="2400" dirty="0"/>
              <a:t>..</a:t>
            </a:r>
            <a:r>
              <a:rPr lang="en-US" altLang="zh-CN" sz="2400" i="1" dirty="0"/>
              <a:t>j</a:t>
            </a:r>
            <a:r>
              <a:rPr lang="en-US" altLang="zh-CN" sz="2400" dirty="0"/>
              <a:t>+</a:t>
            </a:r>
            <a:r>
              <a:rPr lang="en-US" altLang="zh-CN" sz="2400" i="1" dirty="0"/>
              <a:t>i</a:t>
            </a:r>
            <a:r>
              <a:rPr lang="en-US" altLang="zh-CN" sz="2400" dirty="0"/>
              <a:t>-1]</a:t>
            </a:r>
            <a:r>
              <a:rPr lang="zh-CN" altLang="zh-CN" sz="2400" dirty="0"/>
              <a:t>；且本次比对扫描了</a:t>
            </a:r>
            <a:r>
              <a:rPr lang="en-US" altLang="zh-CN" sz="2400" dirty="0"/>
              <a:t>pattern</a:t>
            </a:r>
            <a:r>
              <a:rPr lang="zh-CN" altLang="zh-CN" sz="2400" dirty="0"/>
              <a:t>上</a:t>
            </a:r>
            <a:r>
              <a:rPr lang="en-US" altLang="zh-CN" sz="2400" i="1" dirty="0"/>
              <a:t>i</a:t>
            </a:r>
            <a:r>
              <a:rPr lang="zh-CN" altLang="zh-CN" sz="2400" dirty="0"/>
              <a:t>个字符；并且，若子串</a:t>
            </a:r>
            <a:r>
              <a:rPr lang="en-US" altLang="zh-CN" sz="2400" i="1" dirty="0"/>
              <a:t>x</a:t>
            </a:r>
            <a:r>
              <a:rPr lang="en-US" altLang="zh-CN" sz="2400" dirty="0"/>
              <a:t>[0..</a:t>
            </a:r>
            <a:r>
              <a:rPr lang="en-US" altLang="zh-CN" sz="2400" i="1" dirty="0"/>
              <a:t>i</a:t>
            </a:r>
            <a:r>
              <a:rPr lang="en-US" altLang="zh-CN" sz="2400" dirty="0"/>
              <a:t>]=</a:t>
            </a:r>
            <a:r>
              <a:rPr lang="en-US" altLang="zh-CN" sz="2400" i="1" dirty="0"/>
              <a:t>v</a:t>
            </a:r>
            <a:r>
              <a:rPr lang="zh-CN" altLang="zh-CN" sz="2400" dirty="0"/>
              <a:t>，则</a:t>
            </a:r>
            <a:r>
              <a:rPr lang="en-US" altLang="zh-CN" sz="2400" dirty="0"/>
              <a:t>v</a:t>
            </a:r>
            <a:r>
              <a:rPr lang="zh-CN" altLang="zh-CN" sz="2400" dirty="0"/>
              <a:t>的内容均已扫描过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Knuth</a:t>
            </a:r>
            <a:r>
              <a:rPr lang="zh-CN" altLang="zh-CN" sz="2400" dirty="0"/>
              <a:t>等人认为合理的右移方案是根据</a:t>
            </a:r>
            <a:r>
              <a:rPr lang="en-US" altLang="zh-CN" sz="2400" b="1" dirty="0"/>
              <a:t>v</a:t>
            </a:r>
            <a:r>
              <a:rPr lang="zh-CN" altLang="zh-CN" sz="2400" b="1" dirty="0"/>
              <a:t>的前缀</a:t>
            </a:r>
            <a:r>
              <a:rPr lang="zh-CN" altLang="zh-CN" sz="2400" dirty="0"/>
              <a:t>和</a:t>
            </a:r>
            <a:r>
              <a:rPr lang="en-US" altLang="zh-CN" sz="2400" b="1" dirty="0"/>
              <a:t>u</a:t>
            </a:r>
            <a:r>
              <a:rPr lang="zh-CN" altLang="zh-CN" sz="2400" b="1" dirty="0"/>
              <a:t>的后缀</a:t>
            </a:r>
            <a:r>
              <a:rPr lang="zh-CN" altLang="zh-CN" sz="2400" dirty="0"/>
              <a:t>能够匹配的内容来决定窗口右移的距离。这时，</a:t>
            </a:r>
            <a:r>
              <a:rPr lang="en-US" altLang="zh-CN" sz="2400" dirty="0"/>
              <a:t>v</a:t>
            </a:r>
            <a:r>
              <a:rPr lang="zh-CN" altLang="zh-CN" sz="2400" dirty="0"/>
              <a:t>前缀的一部分与</a:t>
            </a:r>
            <a:r>
              <a:rPr lang="en-US" altLang="zh-CN" sz="2400" dirty="0"/>
              <a:t>u</a:t>
            </a:r>
            <a:r>
              <a:rPr lang="zh-CN" altLang="zh-CN" sz="2400" dirty="0"/>
              <a:t>的后缀一部分相等，为此，</a:t>
            </a:r>
            <a:r>
              <a:rPr lang="en-US" altLang="zh-CN" sz="2400" dirty="0"/>
              <a:t>KMP</a:t>
            </a:r>
            <a:r>
              <a:rPr lang="zh-CN" altLang="zh-CN" sz="2400" dirty="0"/>
              <a:t>算法设计一个</a:t>
            </a:r>
            <a:r>
              <a:rPr lang="en-US" altLang="zh-CN" sz="2400" dirty="0"/>
              <a:t>next</a:t>
            </a:r>
            <a:r>
              <a:rPr lang="zh-CN" altLang="zh-CN" sz="2400" dirty="0"/>
              <a:t>函数：</a:t>
            </a:r>
          </a:p>
          <a:p>
            <a:endParaRPr lang="zh-CN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888212"/>
              </p:ext>
            </p:extLst>
          </p:nvPr>
        </p:nvGraphicFramePr>
        <p:xfrm>
          <a:off x="107504" y="4509120"/>
          <a:ext cx="8825216" cy="1296144"/>
        </p:xfrm>
        <a:graphic>
          <a:graphicData uri="http://schemas.openxmlformats.org/presentationml/2006/ole">
            <p:oleObj spid="_x0000_s5131" name="公式" r:id="rId3" imgW="4406900" imgH="647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8917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 </a:t>
            </a:r>
            <a:r>
              <a:rPr lang="zh-CN" altLang="zh-CN" dirty="0"/>
              <a:t>串的逻辑结构和基本操作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在逻辑结构方面，</a:t>
            </a:r>
            <a:r>
              <a:rPr lang="zh-CN" altLang="zh-CN" dirty="0" smtClean="0"/>
              <a:t>串</a:t>
            </a:r>
            <a:r>
              <a:rPr lang="zh-CN" altLang="zh-CN" dirty="0"/>
              <a:t>与线性表极为相似，区别在于串的数据对象约束为</a:t>
            </a:r>
            <a:r>
              <a:rPr lang="zh-CN" altLang="zh-CN" dirty="0" smtClean="0"/>
              <a:t>字符集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字符串</a:t>
            </a:r>
            <a:r>
              <a:rPr lang="zh-CN" altLang="en-US" dirty="0"/>
              <a:t>的</a:t>
            </a:r>
            <a:r>
              <a:rPr lang="zh-CN" altLang="zh-CN" dirty="0" smtClean="0"/>
              <a:t>逻辑表示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/>
              <a:t>数据对象</a:t>
            </a:r>
            <a:r>
              <a:rPr lang="en-US" altLang="zh-CN" dirty="0"/>
              <a:t>: D={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|a</a:t>
            </a:r>
            <a:r>
              <a:rPr lang="en-US" altLang="zh-CN" baseline="-25000" dirty="0" err="1"/>
              <a:t>i</a:t>
            </a:r>
            <a:r>
              <a:rPr lang="en-US" altLang="zh-CN" dirty="0">
                <a:sym typeface="Symbol"/>
              </a:rPr>
              <a:t></a:t>
            </a:r>
            <a:r>
              <a:rPr lang="zh-CN" altLang="zh-CN" dirty="0"/>
              <a:t>字符集</a:t>
            </a:r>
            <a:r>
              <a:rPr lang="en-US" altLang="zh-CN" dirty="0"/>
              <a:t>, i=1,2,…,n, n</a:t>
            </a:r>
            <a:r>
              <a:rPr lang="en-US" altLang="zh-CN" dirty="0">
                <a:sym typeface="Symbol"/>
              </a:rPr>
              <a:t></a:t>
            </a:r>
            <a:r>
              <a:rPr lang="en-US" altLang="zh-CN" dirty="0"/>
              <a:t>0}</a:t>
            </a:r>
            <a:endParaRPr lang="zh-CN" altLang="zh-CN" dirty="0"/>
          </a:p>
          <a:p>
            <a:pPr lvl="1"/>
            <a:r>
              <a:rPr lang="zh-CN" altLang="zh-CN" dirty="0"/>
              <a:t>数据关系</a:t>
            </a:r>
            <a:r>
              <a:rPr lang="en-US" altLang="zh-CN" dirty="0"/>
              <a:t>: R={&lt;a</a:t>
            </a:r>
            <a:r>
              <a:rPr lang="en-US" altLang="zh-CN" baseline="-25000" dirty="0"/>
              <a:t>j-1</a:t>
            </a:r>
            <a:r>
              <a:rPr lang="en-US" altLang="zh-CN" dirty="0"/>
              <a:t>,a</a:t>
            </a:r>
            <a:r>
              <a:rPr lang="en-US" altLang="zh-CN" baseline="-25000" dirty="0"/>
              <a:t>j</a:t>
            </a:r>
            <a:r>
              <a:rPr lang="en-US" altLang="zh-CN" dirty="0"/>
              <a:t>&gt;|(a</a:t>
            </a:r>
            <a:r>
              <a:rPr lang="en-US" altLang="zh-CN" baseline="-25000" dirty="0"/>
              <a:t>j-1</a:t>
            </a:r>
            <a:r>
              <a:rPr lang="en-US" altLang="zh-CN" dirty="0">
                <a:sym typeface="Symbol"/>
              </a:rPr>
              <a:t></a:t>
            </a:r>
            <a:r>
              <a:rPr lang="en-US" altLang="zh-CN" dirty="0"/>
              <a:t>D)</a:t>
            </a:r>
            <a:r>
              <a:rPr lang="en-US" altLang="zh-CN" dirty="0">
                <a:sym typeface="Symbol"/>
              </a:rPr>
              <a:t></a:t>
            </a:r>
            <a:r>
              <a:rPr lang="en-US" altLang="zh-CN" dirty="0"/>
              <a:t>(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en-US" altLang="zh-CN" dirty="0" err="1">
                <a:sym typeface="Symbol"/>
              </a:rPr>
              <a:t></a:t>
            </a:r>
            <a:r>
              <a:rPr lang="en-US" altLang="zh-CN" dirty="0" err="1"/>
              <a:t>D</a:t>
            </a:r>
            <a:r>
              <a:rPr lang="en-US" altLang="zh-CN" dirty="0"/>
              <a:t>), 2</a:t>
            </a:r>
            <a:r>
              <a:rPr lang="en-US" altLang="zh-CN" dirty="0">
                <a:sym typeface="Symbol"/>
              </a:rPr>
              <a:t></a:t>
            </a:r>
            <a:r>
              <a:rPr lang="en-US" altLang="zh-CN" dirty="0"/>
              <a:t>j</a:t>
            </a:r>
            <a:r>
              <a:rPr lang="en-US" altLang="zh-CN" dirty="0">
                <a:sym typeface="Symbol"/>
              </a:rPr>
              <a:t></a:t>
            </a:r>
            <a:r>
              <a:rPr lang="en-US" altLang="zh-CN" dirty="0"/>
              <a:t>n}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73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0648"/>
            <a:ext cx="4038600" cy="5865515"/>
          </a:xfrm>
        </p:spPr>
        <p:txBody>
          <a:bodyPr>
            <a:noAutofit/>
          </a:bodyPr>
          <a:lstStyle/>
          <a:p>
            <a:r>
              <a:rPr lang="zh-CN" altLang="zh-CN" sz="1800" b="1" dirty="0"/>
              <a:t>程序</a:t>
            </a:r>
            <a:r>
              <a:rPr lang="en-US" altLang="zh-CN" sz="1800" b="1" dirty="0"/>
              <a:t>3-5  KMP</a:t>
            </a:r>
            <a:r>
              <a:rPr lang="zh-CN" altLang="zh-CN" sz="1800" b="1" dirty="0"/>
              <a:t>算法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// </a:t>
            </a:r>
            <a:r>
              <a:rPr lang="zh-CN" altLang="zh-CN" sz="1800" dirty="0"/>
              <a:t>预处理：计算</a:t>
            </a:r>
            <a:r>
              <a:rPr lang="en-US" altLang="zh-CN" sz="1800" dirty="0"/>
              <a:t>Next</a:t>
            </a:r>
            <a:r>
              <a:rPr lang="zh-CN" altLang="zh-CN" sz="1800" dirty="0"/>
              <a:t>数组</a:t>
            </a:r>
          </a:p>
          <a:p>
            <a:pPr>
              <a:buFont typeface="+mj-lt"/>
              <a:buAutoNum type="arabicPeriod"/>
            </a:pPr>
            <a:r>
              <a:rPr lang="en-US" altLang="zh-CN" sz="1800" b="1" dirty="0"/>
              <a:t>void</a:t>
            </a:r>
            <a:r>
              <a:rPr lang="en-US" altLang="zh-CN" sz="1800" dirty="0"/>
              <a:t> preprocessing(</a:t>
            </a:r>
            <a:r>
              <a:rPr lang="en-US" altLang="zh-CN" sz="1800" b="1" dirty="0"/>
              <a:t>char</a:t>
            </a:r>
            <a:r>
              <a:rPr lang="en-US" altLang="zh-CN" sz="1800" dirty="0"/>
              <a:t> *x, </a:t>
            </a:r>
            <a:r>
              <a:rPr lang="en-US" altLang="zh-CN" sz="1800" b="1" dirty="0" err="1"/>
              <a:t>int</a:t>
            </a:r>
            <a:r>
              <a:rPr lang="en-US" altLang="zh-CN" sz="1800" dirty="0"/>
              <a:t> m, </a:t>
            </a:r>
            <a:r>
              <a:rPr lang="en-US" altLang="zh-CN" sz="1800" b="1" dirty="0" err="1"/>
              <a:t>int</a:t>
            </a:r>
            <a:r>
              <a:rPr lang="en-US" altLang="zh-CN" sz="1800" dirty="0"/>
              <a:t> Next[]){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b="1" dirty="0" smtClean="0"/>
              <a:t>      for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(</a:t>
            </a:r>
            <a:r>
              <a:rPr lang="en-US" altLang="zh-CN" sz="1800" b="1" dirty="0" err="1"/>
              <a:t>int</a:t>
            </a:r>
            <a:r>
              <a:rPr lang="en-US" altLang="zh-CN" sz="1800" dirty="0"/>
              <a:t> i=0,j=Next[0]=-1;i&lt;m;){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/>
              <a:t>for</a:t>
            </a:r>
            <a:r>
              <a:rPr lang="en-US" altLang="zh-CN" sz="1800" dirty="0"/>
              <a:t> (;j&gt;-1&amp;&amp;x[i]!=x[j];)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		j=Next[j];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	i</a:t>
            </a:r>
            <a:r>
              <a:rPr lang="en-US" altLang="zh-CN" sz="1800" dirty="0" smtClean="0"/>
              <a:t>++;  j</a:t>
            </a:r>
            <a:r>
              <a:rPr lang="en-US" altLang="zh-CN" sz="1800" dirty="0"/>
              <a:t>++;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/>
              <a:t>if</a:t>
            </a:r>
            <a:r>
              <a:rPr lang="en-US" altLang="zh-CN" sz="1800" dirty="0"/>
              <a:t> (x[i] == x[j])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		Next[i]= Next[j];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/>
              <a:t>else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		Next[i]=j;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      }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4648200" y="332656"/>
            <a:ext cx="4038600" cy="579350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altLang="zh-CN" sz="1800" b="1" dirty="0" smtClean="0"/>
          </a:p>
          <a:p>
            <a:pPr>
              <a:buFont typeface="+mj-lt"/>
              <a:buAutoNum type="arabicPeriod"/>
            </a:pPr>
            <a:r>
              <a:rPr lang="en-US" altLang="zh-CN" sz="1800" b="1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KMP(</a:t>
            </a:r>
            <a:r>
              <a:rPr lang="en-US" altLang="zh-CN" sz="1800" b="1" dirty="0"/>
              <a:t>char</a:t>
            </a:r>
            <a:r>
              <a:rPr lang="en-US" altLang="zh-CN" sz="1800" dirty="0"/>
              <a:t> *x, </a:t>
            </a:r>
            <a:r>
              <a:rPr lang="en-US" altLang="zh-CN" sz="1800" b="1" dirty="0" err="1"/>
              <a:t>int</a:t>
            </a:r>
            <a:r>
              <a:rPr lang="en-US" altLang="zh-CN" sz="1800" dirty="0"/>
              <a:t> m, </a:t>
            </a:r>
            <a:r>
              <a:rPr lang="en-US" altLang="zh-CN" sz="1800" b="1" dirty="0"/>
              <a:t>char</a:t>
            </a:r>
            <a:r>
              <a:rPr lang="en-US" altLang="zh-CN" sz="1800" dirty="0"/>
              <a:t> *y, </a:t>
            </a:r>
            <a:r>
              <a:rPr lang="en-US" altLang="zh-CN" sz="1800" b="1" dirty="0" err="1"/>
              <a:t>int</a:t>
            </a:r>
            <a:r>
              <a:rPr lang="en-US" altLang="zh-CN" sz="1800" dirty="0"/>
              <a:t> n)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int</a:t>
            </a:r>
            <a:r>
              <a:rPr lang="en-US" altLang="zh-CN" sz="1800" dirty="0"/>
              <a:t> i, j, Next[SIZE];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// </a:t>
            </a:r>
            <a:r>
              <a:rPr lang="zh-CN" altLang="zh-CN" sz="1800" dirty="0"/>
              <a:t>预处理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preprocessing(</a:t>
            </a:r>
            <a:r>
              <a:rPr lang="en-US" altLang="zh-CN" sz="1800" dirty="0" err="1"/>
              <a:t>x,m</a:t>
            </a:r>
            <a:r>
              <a:rPr lang="en-US" altLang="zh-CN" sz="1800" dirty="0"/>
              <a:t>, Next);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// </a:t>
            </a:r>
            <a:r>
              <a:rPr lang="zh-CN" altLang="zh-CN" sz="1800" dirty="0"/>
              <a:t>查找</a:t>
            </a:r>
          </a:p>
          <a:p>
            <a:pPr>
              <a:buFont typeface="+mj-lt"/>
              <a:buAutoNum type="arabicPeriod"/>
            </a:pPr>
            <a:r>
              <a:rPr lang="en-US" altLang="zh-CN" sz="1800" b="1" dirty="0"/>
              <a:t>    for</a:t>
            </a:r>
            <a:r>
              <a:rPr lang="en-US" altLang="zh-CN" sz="1800" dirty="0"/>
              <a:t> (i=j=0;j&lt;n;){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/>
              <a:t>for</a:t>
            </a:r>
            <a:r>
              <a:rPr lang="en-US" altLang="zh-CN" sz="1800" dirty="0"/>
              <a:t> (;i&gt;-1&amp;&amp;x[i]!=y[j];)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		i = Next[i];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	i</a:t>
            </a:r>
            <a:r>
              <a:rPr lang="en-US" altLang="zh-CN" sz="1800" dirty="0" smtClean="0"/>
              <a:t>++;  j</a:t>
            </a:r>
            <a:r>
              <a:rPr lang="en-US" altLang="zh-CN" sz="1800" dirty="0"/>
              <a:t>++;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	</a:t>
            </a:r>
            <a:r>
              <a:rPr lang="en-US" altLang="zh-CN" sz="1800" b="1" dirty="0"/>
              <a:t>if</a:t>
            </a:r>
            <a:r>
              <a:rPr lang="en-US" altLang="zh-CN" sz="1800" dirty="0"/>
              <a:t> (i&gt;=m){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		</a:t>
            </a:r>
            <a:r>
              <a:rPr lang="en-US" altLang="zh-CN" sz="1800" b="1" dirty="0"/>
              <a:t>return</a:t>
            </a:r>
            <a:r>
              <a:rPr lang="en-US" altLang="zh-CN" sz="1800" dirty="0"/>
              <a:t> j-i;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		i = Next[i];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	}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 }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b="1" dirty="0"/>
              <a:t>    return</a:t>
            </a:r>
            <a:r>
              <a:rPr lang="en-US" altLang="zh-CN" sz="1800" dirty="0"/>
              <a:t> -1;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2692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9218961"/>
              </p:ext>
            </p:extLst>
          </p:nvPr>
        </p:nvGraphicFramePr>
        <p:xfrm>
          <a:off x="1475656" y="0"/>
          <a:ext cx="6192688" cy="6342073"/>
        </p:xfrm>
        <a:graphic>
          <a:graphicData uri="http://schemas.openxmlformats.org/presentationml/2006/ole">
            <p:oleObj spid="_x0000_s6155" name="Picture" r:id="rId3" imgW="4340115" imgH="4445274" progId="Word.Picture.8">
              <p:embed/>
            </p:oleObj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19672" y="6291262"/>
            <a:ext cx="5486400" cy="566738"/>
          </a:xfrm>
        </p:spPr>
        <p:txBody>
          <a:bodyPr/>
          <a:lstStyle/>
          <a:p>
            <a:pPr algn="ctr"/>
            <a:r>
              <a:rPr lang="zh-CN" altLang="zh-CN" dirty="0"/>
              <a:t>图</a:t>
            </a:r>
            <a:r>
              <a:rPr lang="fr-FR" altLang="zh-CN" dirty="0"/>
              <a:t>3-4  KMP</a:t>
            </a:r>
            <a:r>
              <a:rPr lang="zh-CN" altLang="zh-CN" dirty="0"/>
              <a:t>算法示例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1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KMP</a:t>
            </a:r>
            <a:r>
              <a:rPr lang="zh-CN" altLang="zh-CN" dirty="0"/>
              <a:t>算法的特点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zh-CN" dirty="0" smtClean="0"/>
              <a:t>(</a:t>
            </a:r>
            <a:r>
              <a:rPr lang="fr-FR" altLang="zh-CN" dirty="0"/>
              <a:t>1) </a:t>
            </a:r>
            <a:r>
              <a:rPr lang="zh-CN" altLang="zh-CN" dirty="0"/>
              <a:t>与</a:t>
            </a:r>
            <a:r>
              <a:rPr lang="fr-FR" altLang="zh-CN" dirty="0"/>
              <a:t>BF</a:t>
            </a:r>
            <a:r>
              <a:rPr lang="zh-CN" altLang="zh-CN" dirty="0"/>
              <a:t>算法类似，按照从左到右的顺序进行比较；</a:t>
            </a:r>
          </a:p>
          <a:p>
            <a:pPr marL="0" indent="0">
              <a:buNone/>
            </a:pPr>
            <a:r>
              <a:rPr lang="fr-FR" altLang="zh-CN" dirty="0"/>
              <a:t>(2) </a:t>
            </a:r>
            <a:r>
              <a:rPr lang="zh-CN" altLang="zh-CN" dirty="0"/>
              <a:t>预处理需要</a:t>
            </a:r>
            <a:r>
              <a:rPr lang="fr-FR" altLang="zh-CN" i="1" dirty="0"/>
              <a:t>O</a:t>
            </a:r>
            <a:r>
              <a:rPr lang="fr-FR" altLang="zh-CN" dirty="0"/>
              <a:t>(</a:t>
            </a:r>
            <a:r>
              <a:rPr lang="fr-FR" altLang="zh-CN" i="1" dirty="0"/>
              <a:t>m</a:t>
            </a:r>
            <a:r>
              <a:rPr lang="fr-FR" altLang="zh-CN" dirty="0"/>
              <a:t>)</a:t>
            </a:r>
            <a:r>
              <a:rPr lang="zh-CN" altLang="zh-CN" dirty="0"/>
              <a:t>的时间和存储空间；</a:t>
            </a:r>
          </a:p>
          <a:p>
            <a:pPr marL="0" indent="0">
              <a:buNone/>
            </a:pPr>
            <a:r>
              <a:rPr lang="fr-FR" altLang="zh-CN" dirty="0"/>
              <a:t>(3) </a:t>
            </a:r>
            <a:r>
              <a:rPr lang="zh-CN" altLang="zh-CN" dirty="0"/>
              <a:t>算法时间复杂性为</a:t>
            </a:r>
            <a:r>
              <a:rPr lang="fr-FR" altLang="zh-CN" i="1" dirty="0"/>
              <a:t>O</a:t>
            </a:r>
            <a:r>
              <a:rPr lang="fr-FR" altLang="zh-CN" dirty="0"/>
              <a:t>(</a:t>
            </a:r>
            <a:r>
              <a:rPr lang="fr-FR" altLang="zh-CN" i="1" dirty="0"/>
              <a:t>m</a:t>
            </a:r>
            <a:r>
              <a:rPr lang="fr-FR" altLang="zh-CN" dirty="0"/>
              <a:t>+</a:t>
            </a:r>
            <a:r>
              <a:rPr lang="fr-FR" altLang="zh-CN" i="1" dirty="0"/>
              <a:t>n</a:t>
            </a:r>
            <a:r>
              <a:rPr lang="fr-FR" altLang="zh-CN" dirty="0"/>
              <a:t>)</a:t>
            </a:r>
            <a:r>
              <a:rPr lang="zh-CN" altLang="zh-CN" dirty="0"/>
              <a:t>；</a:t>
            </a:r>
          </a:p>
          <a:p>
            <a:pPr marL="0" indent="0">
              <a:buNone/>
            </a:pPr>
            <a:r>
              <a:rPr lang="fr-FR" altLang="zh-CN" dirty="0"/>
              <a:t>(4) </a:t>
            </a:r>
            <a:r>
              <a:rPr lang="zh-CN" altLang="zh-CN" dirty="0"/>
              <a:t>查找阶段的最大比较次数为</a:t>
            </a:r>
            <a:r>
              <a:rPr lang="fr-FR" altLang="zh-CN" dirty="0"/>
              <a:t>2n-1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1402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BM(Boyer-Moore)</a:t>
            </a:r>
            <a:r>
              <a:rPr lang="zh-CN" altLang="zh-CN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altLang="zh-CN" dirty="0"/>
              <a:t>BM</a:t>
            </a:r>
            <a:r>
              <a:rPr lang="zh-CN" altLang="zh-CN" dirty="0"/>
              <a:t>算法与</a:t>
            </a:r>
            <a:r>
              <a:rPr lang="fr-FR" altLang="zh-CN" dirty="0"/>
              <a:t>KMP</a:t>
            </a:r>
            <a:r>
              <a:rPr lang="zh-CN" altLang="zh-CN" dirty="0"/>
              <a:t>算法的差别在于：</a:t>
            </a:r>
          </a:p>
          <a:p>
            <a:pPr marL="400050" lvl="1" indent="0">
              <a:buNone/>
            </a:pPr>
            <a:r>
              <a:rPr lang="fr-FR" altLang="zh-CN" dirty="0"/>
              <a:t>(1) </a:t>
            </a:r>
            <a:r>
              <a:rPr lang="zh-CN" altLang="zh-CN" dirty="0"/>
              <a:t>在进行匹配比较时，不是自左向右进行，而是自右向左进行；</a:t>
            </a:r>
          </a:p>
          <a:p>
            <a:pPr marL="400050" lvl="1" indent="0">
              <a:buNone/>
            </a:pPr>
            <a:r>
              <a:rPr lang="fr-FR" altLang="zh-CN" dirty="0"/>
              <a:t>(2) </a:t>
            </a:r>
            <a:r>
              <a:rPr lang="zh-CN" altLang="zh-CN" dirty="0"/>
              <a:t>预先计算出正文中可能的字符在模式中出现的位置相关信息，利用这些信息来减少比较次数。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根据</a:t>
            </a:r>
            <a:r>
              <a:rPr lang="zh-CN" altLang="zh-CN" dirty="0"/>
              <a:t>字符串匹配的思想，窗口向右移动的动作一定发生在匹配失效或完全匹配时。为了右移更大的距离，</a:t>
            </a:r>
            <a:r>
              <a:rPr lang="fr-FR" altLang="zh-CN" dirty="0"/>
              <a:t>BM</a:t>
            </a:r>
            <a:r>
              <a:rPr lang="zh-CN" altLang="zh-CN" dirty="0"/>
              <a:t>算法使用两个预计算函数来指导窗口向右移动的距离，这两个函数分别被称为好后缀移动</a:t>
            </a:r>
            <a:r>
              <a:rPr lang="fr-FR" altLang="zh-CN" dirty="0"/>
              <a:t>(</a:t>
            </a:r>
            <a:r>
              <a:rPr lang="fr-FR" altLang="zh-CN" b="1" i="1" dirty="0"/>
              <a:t>good-suffix shift</a:t>
            </a:r>
            <a:r>
              <a:rPr lang="fr-FR" altLang="zh-CN" dirty="0"/>
              <a:t>)</a:t>
            </a:r>
            <a:r>
              <a:rPr lang="zh-CN" altLang="zh-CN" dirty="0"/>
              <a:t>和坏字符移动</a:t>
            </a:r>
            <a:r>
              <a:rPr lang="fr-FR" altLang="zh-CN" dirty="0"/>
              <a:t>(</a:t>
            </a:r>
            <a:r>
              <a:rPr lang="fr-FR" altLang="zh-CN" b="1" i="1" dirty="0"/>
              <a:t>bad-character shift</a:t>
            </a:r>
            <a:r>
              <a:rPr lang="fr-FR" altLang="zh-CN" dirty="0"/>
              <a:t>)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6544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b="1" dirty="0"/>
              <a:t>好后缀移动</a:t>
            </a:r>
            <a:r>
              <a:rPr lang="fr-FR" altLang="zh-CN" dirty="0"/>
              <a:t>	</a:t>
            </a:r>
            <a:r>
              <a:rPr lang="zh-CN" altLang="zh-CN" dirty="0"/>
              <a:t>假定当匹配失效发生时，窗口的左侧位于字符串的第</a:t>
            </a:r>
            <a:r>
              <a:rPr lang="fr-FR" altLang="zh-CN" dirty="0"/>
              <a:t>j</a:t>
            </a:r>
            <a:r>
              <a:rPr lang="zh-CN" altLang="zh-CN" dirty="0"/>
              <a:t>个位置，且失效发生在第</a:t>
            </a:r>
            <a:r>
              <a:rPr lang="fr-FR" altLang="zh-CN" dirty="0"/>
              <a:t>i</a:t>
            </a:r>
            <a:r>
              <a:rPr lang="zh-CN" altLang="zh-CN" dirty="0"/>
              <a:t>个位置。由于</a:t>
            </a:r>
            <a:r>
              <a:rPr lang="fr-FR" altLang="zh-CN" dirty="0"/>
              <a:t>BM</a:t>
            </a:r>
            <a:r>
              <a:rPr lang="zh-CN" altLang="zh-CN" dirty="0"/>
              <a:t>算法按照从右向左的顺序对窗口中的字符串进行比对，这时</a:t>
            </a:r>
            <a:r>
              <a:rPr lang="fr-FR" altLang="zh-CN" i="1" dirty="0"/>
              <a:t>x</a:t>
            </a:r>
            <a:r>
              <a:rPr lang="fr-FR" altLang="zh-CN" dirty="0"/>
              <a:t>[</a:t>
            </a:r>
            <a:r>
              <a:rPr lang="fr-FR" altLang="zh-CN" i="1" dirty="0"/>
              <a:t>i</a:t>
            </a:r>
            <a:r>
              <a:rPr lang="fr-FR" altLang="zh-CN" dirty="0"/>
              <a:t>+1..</a:t>
            </a:r>
            <a:r>
              <a:rPr lang="fr-FR" altLang="zh-CN" i="1" dirty="0"/>
              <a:t>m</a:t>
            </a:r>
            <a:r>
              <a:rPr lang="fr-FR" altLang="zh-CN" dirty="0"/>
              <a:t>-1]= </a:t>
            </a:r>
            <a:r>
              <a:rPr lang="fr-FR" altLang="zh-CN" i="1" dirty="0"/>
              <a:t>y</a:t>
            </a:r>
            <a:r>
              <a:rPr lang="fr-FR" altLang="zh-CN" dirty="0"/>
              <a:t>[</a:t>
            </a:r>
            <a:r>
              <a:rPr lang="fr-FR" altLang="zh-CN" i="1" dirty="0"/>
              <a:t>j</a:t>
            </a:r>
            <a:r>
              <a:rPr lang="fr-FR" altLang="zh-CN" dirty="0"/>
              <a:t>+</a:t>
            </a:r>
            <a:r>
              <a:rPr lang="fr-FR" altLang="zh-CN" i="1" dirty="0"/>
              <a:t>i</a:t>
            </a:r>
            <a:r>
              <a:rPr lang="fr-FR" altLang="zh-CN" dirty="0"/>
              <a:t>+1..</a:t>
            </a:r>
            <a:r>
              <a:rPr lang="fr-FR" altLang="zh-CN" i="1" dirty="0"/>
              <a:t>j</a:t>
            </a:r>
            <a:r>
              <a:rPr lang="fr-FR" altLang="zh-CN" dirty="0"/>
              <a:t>+</a:t>
            </a:r>
            <a:r>
              <a:rPr lang="fr-FR" altLang="zh-CN" i="1" dirty="0"/>
              <a:t>m</a:t>
            </a:r>
            <a:r>
              <a:rPr lang="fr-FR" altLang="zh-CN" dirty="0"/>
              <a:t>-1]=</a:t>
            </a:r>
            <a:r>
              <a:rPr lang="fr-FR" altLang="zh-CN" i="1" dirty="0"/>
              <a:t>u</a:t>
            </a:r>
            <a:r>
              <a:rPr lang="zh-CN" altLang="zh-CN" dirty="0"/>
              <a:t>，且</a:t>
            </a:r>
            <a:r>
              <a:rPr lang="fr-FR" altLang="zh-CN" i="1" dirty="0"/>
              <a:t>a</a:t>
            </a:r>
            <a:r>
              <a:rPr lang="fr-FR" altLang="zh-CN" dirty="0"/>
              <a:t>=</a:t>
            </a:r>
            <a:r>
              <a:rPr lang="fr-FR" altLang="zh-CN" i="1" dirty="0"/>
              <a:t>x</a:t>
            </a:r>
            <a:r>
              <a:rPr lang="fr-FR" altLang="zh-CN" dirty="0"/>
              <a:t>[</a:t>
            </a:r>
            <a:r>
              <a:rPr lang="fr-FR" altLang="zh-CN" i="1" dirty="0"/>
              <a:t>i</a:t>
            </a:r>
            <a:r>
              <a:rPr lang="fr-FR" altLang="zh-CN" dirty="0"/>
              <a:t>]</a:t>
            </a:r>
            <a:r>
              <a:rPr lang="fr-FR" altLang="zh-CN" dirty="0">
                <a:sym typeface="Symbol"/>
              </a:rPr>
              <a:t></a:t>
            </a:r>
            <a:r>
              <a:rPr lang="fr-FR" altLang="zh-CN" i="1" dirty="0"/>
              <a:t>y</a:t>
            </a:r>
            <a:r>
              <a:rPr lang="fr-FR" altLang="zh-CN" dirty="0"/>
              <a:t>[</a:t>
            </a:r>
            <a:r>
              <a:rPr lang="fr-FR" altLang="zh-CN" i="1" dirty="0"/>
              <a:t>j</a:t>
            </a:r>
            <a:r>
              <a:rPr lang="fr-FR" altLang="zh-CN" dirty="0"/>
              <a:t>+</a:t>
            </a:r>
            <a:r>
              <a:rPr lang="fr-FR" altLang="zh-CN" i="1" dirty="0"/>
              <a:t>i</a:t>
            </a:r>
            <a:r>
              <a:rPr lang="fr-FR" altLang="zh-CN" dirty="0"/>
              <a:t>]=</a:t>
            </a:r>
            <a:r>
              <a:rPr lang="fr-FR" altLang="zh-CN" i="1" dirty="0"/>
              <a:t>b</a:t>
            </a:r>
            <a:r>
              <a:rPr lang="zh-CN" altLang="zh-CN" dirty="0"/>
              <a:t>。好后缀移动的基本思想是将窗口右移，使</a:t>
            </a:r>
            <a:r>
              <a:rPr lang="fr-FR" altLang="zh-CN" dirty="0"/>
              <a:t>x</a:t>
            </a:r>
            <a:r>
              <a:rPr lang="zh-CN" altLang="zh-CN" dirty="0"/>
              <a:t>中片段</a:t>
            </a:r>
            <a:r>
              <a:rPr lang="fr-FR" altLang="zh-CN" i="1" dirty="0"/>
              <a:t>u</a:t>
            </a:r>
            <a:r>
              <a:rPr lang="zh-CN" altLang="zh-CN" dirty="0"/>
              <a:t>除</a:t>
            </a:r>
            <a:r>
              <a:rPr lang="fr-FR" altLang="zh-CN" i="1" dirty="0"/>
              <a:t>x</a:t>
            </a:r>
            <a:r>
              <a:rPr lang="fr-FR" altLang="zh-CN" dirty="0"/>
              <a:t>[</a:t>
            </a:r>
            <a:r>
              <a:rPr lang="fr-FR" altLang="zh-CN" i="1" dirty="0"/>
              <a:t>i</a:t>
            </a:r>
            <a:r>
              <a:rPr lang="fr-FR" altLang="zh-CN" dirty="0"/>
              <a:t>+1..</a:t>
            </a:r>
            <a:r>
              <a:rPr lang="fr-FR" altLang="zh-CN" i="1" dirty="0"/>
              <a:t>m</a:t>
            </a:r>
            <a:r>
              <a:rPr lang="fr-FR" altLang="zh-CN" dirty="0"/>
              <a:t>-1]</a:t>
            </a:r>
            <a:r>
              <a:rPr lang="zh-CN" altLang="zh-CN" dirty="0"/>
              <a:t>之外的最右出现移动至当前的比对位置</a:t>
            </a:r>
            <a:r>
              <a:rPr lang="fr-FR" altLang="zh-CN" dirty="0"/>
              <a:t>(</a:t>
            </a:r>
            <a:r>
              <a:rPr lang="zh-CN" altLang="zh-CN" dirty="0"/>
              <a:t>如图</a:t>
            </a:r>
            <a:r>
              <a:rPr lang="fr-FR" altLang="zh-CN" dirty="0"/>
              <a:t>3-5</a:t>
            </a:r>
            <a:r>
              <a:rPr lang="zh-CN" altLang="zh-CN" dirty="0"/>
              <a:t>所示</a:t>
            </a:r>
            <a:r>
              <a:rPr lang="fr-FR" altLang="zh-CN" dirty="0"/>
              <a:t>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zh-CN" altLang="zh-CN" b="1" dirty="0" smtClean="0"/>
              <a:t>图</a:t>
            </a:r>
            <a:r>
              <a:rPr lang="fr-FR" altLang="zh-CN" b="1" dirty="0" smtClean="0"/>
              <a:t>3-5  </a:t>
            </a:r>
            <a:r>
              <a:rPr lang="zh-CN" altLang="zh-CN" b="1" dirty="0" smtClean="0"/>
              <a:t>好后缀移动</a:t>
            </a:r>
            <a:r>
              <a:rPr lang="fr-FR" altLang="zh-CN" b="1" dirty="0" smtClean="0"/>
              <a:t>(</a:t>
            </a:r>
            <a:r>
              <a:rPr lang="zh-CN" altLang="zh-CN" b="1" dirty="0" smtClean="0"/>
              <a:t>后缀重复出现</a:t>
            </a:r>
            <a:r>
              <a:rPr lang="fr-FR" altLang="zh-CN" b="1" dirty="0" smtClean="0"/>
              <a:t>)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7342560"/>
              </p:ext>
            </p:extLst>
          </p:nvPr>
        </p:nvGraphicFramePr>
        <p:xfrm>
          <a:off x="1" y="3573016"/>
          <a:ext cx="9144000" cy="2065421"/>
        </p:xfrm>
        <a:graphic>
          <a:graphicData uri="http://schemas.openxmlformats.org/presentationml/2006/ole">
            <p:oleObj spid="_x0000_s8200" name="Picture" r:id="rId3" imgW="4340115" imgH="98528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6122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r>
              <a:rPr lang="fr-FR" altLang="zh-CN" i="1" dirty="0"/>
              <a:t>x</a:t>
            </a:r>
            <a:r>
              <a:rPr lang="fr-FR" altLang="zh-CN" dirty="0"/>
              <a:t>[1..</a:t>
            </a:r>
            <a:r>
              <a:rPr lang="fr-FR" altLang="zh-CN" i="1" dirty="0"/>
              <a:t>i</a:t>
            </a:r>
            <a:r>
              <a:rPr lang="fr-FR" altLang="zh-CN" dirty="0"/>
              <a:t>]</a:t>
            </a:r>
            <a:r>
              <a:rPr lang="zh-CN" altLang="zh-CN" dirty="0"/>
              <a:t>中与</a:t>
            </a:r>
            <a:r>
              <a:rPr lang="fr-FR" altLang="zh-CN" i="1" dirty="0"/>
              <a:t>x</a:t>
            </a:r>
            <a:r>
              <a:rPr lang="fr-FR" altLang="zh-CN" dirty="0"/>
              <a:t>[</a:t>
            </a:r>
            <a:r>
              <a:rPr lang="fr-FR" altLang="zh-CN" i="1" dirty="0"/>
              <a:t>i</a:t>
            </a:r>
            <a:r>
              <a:rPr lang="fr-FR" altLang="zh-CN" dirty="0"/>
              <a:t>+1..</a:t>
            </a:r>
            <a:r>
              <a:rPr lang="fr-FR" altLang="zh-CN" i="1" dirty="0"/>
              <a:t>m</a:t>
            </a:r>
            <a:r>
              <a:rPr lang="fr-FR" altLang="zh-CN" dirty="0"/>
              <a:t>-1]</a:t>
            </a:r>
            <a:r>
              <a:rPr lang="zh-CN" altLang="zh-CN" dirty="0"/>
              <a:t>这段相同，且再向前一个字符不同的部分移动到原对齐位置。若</a:t>
            </a:r>
            <a:r>
              <a:rPr lang="fr-FR" altLang="zh-CN" dirty="0"/>
              <a:t>x</a:t>
            </a:r>
            <a:r>
              <a:rPr lang="zh-CN" altLang="zh-CN" dirty="0"/>
              <a:t>中不存在这样的部分，即</a:t>
            </a:r>
            <a:r>
              <a:rPr lang="fr-FR" altLang="zh-CN" i="1" dirty="0"/>
              <a:t>x</a:t>
            </a:r>
            <a:r>
              <a:rPr lang="fr-FR" altLang="zh-CN" dirty="0"/>
              <a:t>[</a:t>
            </a:r>
            <a:r>
              <a:rPr lang="fr-FR" altLang="zh-CN" i="1" dirty="0"/>
              <a:t>i</a:t>
            </a:r>
            <a:r>
              <a:rPr lang="fr-FR" altLang="zh-CN" dirty="0"/>
              <a:t>+1...</a:t>
            </a:r>
            <a:r>
              <a:rPr lang="fr-FR" altLang="zh-CN" i="1" dirty="0"/>
              <a:t>m</a:t>
            </a:r>
            <a:r>
              <a:rPr lang="fr-FR" altLang="zh-CN" dirty="0"/>
              <a:t>-1]</a:t>
            </a:r>
            <a:r>
              <a:rPr lang="zh-CN" altLang="zh-CN" dirty="0"/>
              <a:t>这一段在</a:t>
            </a:r>
            <a:r>
              <a:rPr lang="fr-FR" altLang="zh-CN" dirty="0"/>
              <a:t>x</a:t>
            </a:r>
            <a:r>
              <a:rPr lang="zh-CN" altLang="zh-CN" dirty="0"/>
              <a:t>中只出现了一次，则找到最长的</a:t>
            </a:r>
            <a:r>
              <a:rPr lang="fr-FR" altLang="zh-CN" dirty="0"/>
              <a:t>(</a:t>
            </a:r>
            <a:r>
              <a:rPr lang="zh-CN" altLang="zh-CN" dirty="0"/>
              <a:t>不长于</a:t>
            </a:r>
            <a:r>
              <a:rPr lang="fr-FR" altLang="zh-CN" dirty="0"/>
              <a:t>u)</a:t>
            </a:r>
            <a:r>
              <a:rPr lang="zh-CN" altLang="zh-CN" dirty="0"/>
              <a:t>这样一段字符串</a:t>
            </a:r>
            <a:r>
              <a:rPr lang="fr-FR" altLang="zh-CN" dirty="0"/>
              <a:t>v</a:t>
            </a:r>
            <a:r>
              <a:rPr lang="zh-CN" altLang="zh-CN" dirty="0"/>
              <a:t>：既是</a:t>
            </a:r>
            <a:r>
              <a:rPr lang="fr-FR" altLang="zh-CN" dirty="0"/>
              <a:t>x</a:t>
            </a:r>
            <a:r>
              <a:rPr lang="zh-CN" altLang="zh-CN" dirty="0"/>
              <a:t>最开头的一段，也是</a:t>
            </a:r>
            <a:r>
              <a:rPr lang="fr-FR" altLang="zh-CN" dirty="0"/>
              <a:t>x</a:t>
            </a:r>
            <a:r>
              <a:rPr lang="zh-CN" altLang="zh-CN" dirty="0"/>
              <a:t>最末尾的一段，也就是所谓的相同的真前缀与真后缀，将开头的一段移动到与</a:t>
            </a:r>
            <a:r>
              <a:rPr lang="fr-FR" altLang="zh-CN" dirty="0"/>
              <a:t>y</a:t>
            </a:r>
            <a:r>
              <a:rPr lang="zh-CN" altLang="zh-CN" dirty="0"/>
              <a:t>中相应的字符串对齐的位置</a:t>
            </a:r>
            <a:r>
              <a:rPr lang="fr-FR" altLang="zh-CN" dirty="0"/>
              <a:t>(</a:t>
            </a:r>
            <a:r>
              <a:rPr lang="zh-CN" altLang="zh-CN" dirty="0"/>
              <a:t>如图</a:t>
            </a:r>
            <a:r>
              <a:rPr lang="fr-FR" altLang="zh-CN" dirty="0"/>
              <a:t>3-6</a:t>
            </a:r>
            <a:r>
              <a:rPr lang="zh-CN" altLang="zh-CN" dirty="0"/>
              <a:t>所示</a:t>
            </a:r>
            <a:r>
              <a:rPr lang="fr-FR" altLang="zh-CN" dirty="0"/>
              <a:t>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b="1" dirty="0"/>
              <a:t>图</a:t>
            </a:r>
            <a:r>
              <a:rPr lang="fr-FR" altLang="zh-CN" b="1" dirty="0"/>
              <a:t>3-6  </a:t>
            </a:r>
            <a:r>
              <a:rPr lang="zh-CN" altLang="zh-CN" b="1" dirty="0"/>
              <a:t>好后缀移动</a:t>
            </a:r>
            <a:r>
              <a:rPr lang="fr-FR" altLang="zh-CN" b="1" dirty="0"/>
              <a:t>(</a:t>
            </a:r>
            <a:r>
              <a:rPr lang="zh-CN" altLang="zh-CN" b="1" dirty="0"/>
              <a:t>部分后缀重复出现</a:t>
            </a:r>
            <a:r>
              <a:rPr lang="fr-FR" altLang="zh-CN" b="1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6127864"/>
              </p:ext>
            </p:extLst>
          </p:nvPr>
        </p:nvGraphicFramePr>
        <p:xfrm>
          <a:off x="228600" y="3429000"/>
          <a:ext cx="8926196" cy="2016224"/>
        </p:xfrm>
        <a:graphic>
          <a:graphicData uri="http://schemas.openxmlformats.org/presentationml/2006/ole">
            <p:oleObj spid="_x0000_s9224" name="Picture" r:id="rId3" imgW="4340115" imgH="98528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564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r>
              <a:rPr lang="zh-CN" altLang="zh-CN" sz="2800" b="1" dirty="0"/>
              <a:t>坏字符移动</a:t>
            </a:r>
            <a:r>
              <a:rPr lang="fr-FR" altLang="zh-CN" sz="2800" b="1" dirty="0"/>
              <a:t>	</a:t>
            </a:r>
            <a:r>
              <a:rPr lang="zh-CN" altLang="zh-CN" sz="2800" dirty="0"/>
              <a:t>当匹配失效发生时，窗口的左侧位于字符串的第</a:t>
            </a:r>
            <a:r>
              <a:rPr lang="fr-FR" altLang="zh-CN" sz="2800" dirty="0"/>
              <a:t>j</a:t>
            </a:r>
            <a:r>
              <a:rPr lang="zh-CN" altLang="zh-CN" sz="2800" dirty="0"/>
              <a:t>个位置，且失效发生在第</a:t>
            </a:r>
            <a:r>
              <a:rPr lang="fr-FR" altLang="zh-CN" sz="2800" dirty="0"/>
              <a:t>i</a:t>
            </a:r>
            <a:r>
              <a:rPr lang="zh-CN" altLang="zh-CN" sz="2800" dirty="0"/>
              <a:t>个位置。假定</a:t>
            </a:r>
            <a:r>
              <a:rPr lang="fr-FR" altLang="zh-CN" sz="2800" dirty="0"/>
              <a:t>y[j]=b</a:t>
            </a:r>
            <a:r>
              <a:rPr lang="zh-CN" altLang="zh-CN" sz="2800" dirty="0"/>
              <a:t>，这时将窗口移动到下一个</a:t>
            </a:r>
            <a:r>
              <a:rPr lang="fr-FR" altLang="zh-CN" sz="2800" dirty="0"/>
              <a:t>b</a:t>
            </a:r>
            <a:r>
              <a:rPr lang="zh-CN" altLang="zh-CN" sz="2800" dirty="0"/>
              <a:t>的出现位置</a:t>
            </a:r>
            <a:r>
              <a:rPr lang="fr-FR" altLang="zh-CN" sz="2800" dirty="0"/>
              <a:t>(</a:t>
            </a:r>
            <a:r>
              <a:rPr lang="zh-CN" altLang="zh-CN" sz="2800" dirty="0"/>
              <a:t>如图</a:t>
            </a:r>
            <a:r>
              <a:rPr lang="fr-FR" altLang="zh-CN" sz="2800" dirty="0"/>
              <a:t>3-7</a:t>
            </a:r>
            <a:r>
              <a:rPr lang="zh-CN" altLang="zh-CN" sz="2800" dirty="0"/>
              <a:t>所示</a:t>
            </a:r>
            <a:r>
              <a:rPr lang="fr-FR" altLang="zh-CN" sz="2800" dirty="0"/>
              <a:t>)</a:t>
            </a:r>
            <a:r>
              <a:rPr lang="zh-CN" altLang="zh-CN" sz="2800" dirty="0"/>
              <a:t>；如果</a:t>
            </a:r>
            <a:r>
              <a:rPr lang="fr-FR" altLang="zh-CN" sz="2800" dirty="0"/>
              <a:t>x</a:t>
            </a:r>
            <a:r>
              <a:rPr lang="zh-CN" altLang="zh-CN" sz="2800" dirty="0"/>
              <a:t>中不存在</a:t>
            </a:r>
            <a:r>
              <a:rPr lang="fr-FR" altLang="zh-CN" sz="2800" dirty="0"/>
              <a:t>b</a:t>
            </a:r>
            <a:r>
              <a:rPr lang="zh-CN" altLang="zh-CN" sz="2800" dirty="0"/>
              <a:t>，则将窗口向右滑动，使得</a:t>
            </a:r>
            <a:r>
              <a:rPr lang="fr-FR" altLang="zh-CN" sz="2800" dirty="0"/>
              <a:t>x</a:t>
            </a:r>
            <a:r>
              <a:rPr lang="zh-CN" altLang="zh-CN" sz="2800" dirty="0"/>
              <a:t>的左端对齐</a:t>
            </a:r>
            <a:r>
              <a:rPr lang="fr-FR" altLang="zh-CN" sz="2800" dirty="0"/>
              <a:t>y</a:t>
            </a:r>
            <a:r>
              <a:rPr lang="zh-CN" altLang="zh-CN" sz="2800" dirty="0"/>
              <a:t>中</a:t>
            </a:r>
            <a:r>
              <a:rPr lang="fr-FR" altLang="zh-CN" sz="2800" dirty="0"/>
              <a:t>b</a:t>
            </a:r>
            <a:r>
              <a:rPr lang="zh-CN" altLang="zh-CN" sz="2800" dirty="0"/>
              <a:t>的下一个字符</a:t>
            </a:r>
            <a:r>
              <a:rPr lang="zh-CN" altLang="zh-CN" sz="2800" dirty="0" smtClean="0"/>
              <a:t>。</a:t>
            </a:r>
            <a:r>
              <a:rPr lang="fr-FR" altLang="zh-CN" sz="2800" dirty="0"/>
              <a:t> (</a:t>
            </a:r>
            <a:r>
              <a:rPr lang="zh-CN" altLang="zh-CN" sz="2800" dirty="0"/>
              <a:t>如图</a:t>
            </a:r>
            <a:r>
              <a:rPr lang="fr-FR" altLang="zh-CN" sz="2800" dirty="0" smtClean="0"/>
              <a:t>3-8</a:t>
            </a:r>
            <a:r>
              <a:rPr lang="zh-CN" altLang="zh-CN" sz="2800" dirty="0" smtClean="0"/>
              <a:t>所</a:t>
            </a:r>
            <a:r>
              <a:rPr lang="zh-CN" altLang="zh-CN" sz="2800" dirty="0"/>
              <a:t>示</a:t>
            </a:r>
            <a:r>
              <a:rPr lang="fr-FR" altLang="zh-CN" sz="2800" dirty="0" smtClean="0"/>
              <a:t>)</a:t>
            </a:r>
          </a:p>
          <a:p>
            <a:endParaRPr lang="fr-FR" altLang="zh-CN" sz="2800" dirty="0"/>
          </a:p>
          <a:p>
            <a:endParaRPr lang="fr-FR" altLang="zh-CN" sz="2800" dirty="0" smtClean="0"/>
          </a:p>
          <a:p>
            <a:endParaRPr lang="fr-FR" altLang="zh-CN" sz="2800" dirty="0"/>
          </a:p>
          <a:p>
            <a:pPr marL="0" indent="0" algn="ctr">
              <a:buNone/>
            </a:pPr>
            <a:r>
              <a:rPr lang="zh-CN" altLang="en-US" sz="2800" dirty="0" smtClean="0"/>
              <a:t>图</a:t>
            </a:r>
            <a:r>
              <a:rPr lang="en-US" altLang="zh-CN" sz="2800" dirty="0" smtClean="0"/>
              <a:t>3-7</a:t>
            </a:r>
          </a:p>
          <a:p>
            <a:pPr marL="0" indent="0" algn="ctr">
              <a:buNone/>
            </a:pPr>
            <a:endParaRPr lang="en-US" altLang="zh-CN" sz="2800" dirty="0"/>
          </a:p>
          <a:p>
            <a:pPr marL="0" indent="0" algn="ctr">
              <a:buNone/>
            </a:pPr>
            <a:endParaRPr lang="en-US" altLang="zh-CN" sz="2800" dirty="0" smtClean="0"/>
          </a:p>
          <a:p>
            <a:pPr marL="0" indent="0" algn="ctr">
              <a:buNone/>
            </a:pPr>
            <a:endParaRPr lang="en-US" altLang="zh-CN" sz="2800" dirty="0"/>
          </a:p>
          <a:p>
            <a:pPr marL="0" indent="0" algn="ctr">
              <a:buNone/>
            </a:pPr>
            <a:r>
              <a:rPr lang="zh-CN" altLang="en-US" sz="2800" dirty="0" smtClean="0"/>
              <a:t>图</a:t>
            </a:r>
            <a:r>
              <a:rPr lang="en-US" altLang="zh-CN" sz="2800" dirty="0" smtClean="0"/>
              <a:t>3-8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206244"/>
              </p:ext>
            </p:extLst>
          </p:nvPr>
        </p:nvGraphicFramePr>
        <p:xfrm>
          <a:off x="827583" y="2852936"/>
          <a:ext cx="7013439" cy="1584176"/>
        </p:xfrm>
        <a:graphic>
          <a:graphicData uri="http://schemas.openxmlformats.org/presentationml/2006/ole">
            <p:oleObj spid="_x0000_s10255" name="Picture" r:id="rId3" imgW="4340115" imgH="985280" progId="Word.Picture.8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9012023"/>
              </p:ext>
            </p:extLst>
          </p:nvPr>
        </p:nvGraphicFramePr>
        <p:xfrm>
          <a:off x="724815" y="5085184"/>
          <a:ext cx="7087545" cy="1600915"/>
        </p:xfrm>
        <a:graphic>
          <a:graphicData uri="http://schemas.openxmlformats.org/presentationml/2006/ole">
            <p:oleObj spid="_x0000_s10256" name="Picture" r:id="rId4" imgW="4340115" imgH="98528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004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程序</a:t>
            </a:r>
            <a:r>
              <a:rPr lang="fr-FR" altLang="zh-CN" b="1" dirty="0"/>
              <a:t>3-6  BM</a:t>
            </a:r>
            <a:r>
              <a:rPr lang="zh-CN" altLang="zh-CN" b="1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altLang="zh-CN" b="1" dirty="0" smtClean="0"/>
              <a:t>const</a:t>
            </a:r>
            <a:r>
              <a:rPr lang="fr-FR" altLang="zh-CN" dirty="0" smtClean="0"/>
              <a:t> </a:t>
            </a:r>
            <a:r>
              <a:rPr lang="fr-FR" altLang="zh-CN" b="1" dirty="0"/>
              <a:t>int</a:t>
            </a:r>
            <a:r>
              <a:rPr lang="fr-FR" altLang="zh-CN" dirty="0"/>
              <a:t> ASIZE=200;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b="1" dirty="0"/>
              <a:t>const</a:t>
            </a:r>
            <a:r>
              <a:rPr lang="fr-FR" altLang="zh-CN" dirty="0"/>
              <a:t> </a:t>
            </a:r>
            <a:r>
              <a:rPr lang="fr-FR" altLang="zh-CN" b="1" dirty="0"/>
              <a:t>int</a:t>
            </a:r>
            <a:r>
              <a:rPr lang="fr-FR" altLang="zh-CN" dirty="0"/>
              <a:t> XSIZE=100;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dirty="0"/>
              <a:t> 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dirty="0"/>
              <a:t>// </a:t>
            </a:r>
            <a:r>
              <a:rPr lang="zh-CN" altLang="zh-CN" dirty="0"/>
              <a:t>预计算</a:t>
            </a:r>
            <a:r>
              <a:rPr lang="fr-FR" altLang="zh-CN" dirty="0"/>
              <a:t>bmBc</a:t>
            </a:r>
            <a:r>
              <a:rPr lang="zh-CN" altLang="zh-CN" dirty="0"/>
              <a:t>数组（存放坏字符信息）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dirty="0"/>
              <a:t>// BmBc</a:t>
            </a:r>
            <a:r>
              <a:rPr lang="zh-CN" altLang="zh-CN" dirty="0"/>
              <a:t>数组的下标是字符，而不是数字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b="1" dirty="0"/>
              <a:t>void</a:t>
            </a:r>
            <a:r>
              <a:rPr lang="fr-FR" altLang="zh-CN" dirty="0"/>
              <a:t> preBmBc(</a:t>
            </a:r>
            <a:r>
              <a:rPr lang="fr-FR" altLang="zh-CN" b="1" dirty="0"/>
              <a:t>char</a:t>
            </a:r>
            <a:r>
              <a:rPr lang="fr-FR" altLang="zh-CN" dirty="0"/>
              <a:t> *x, </a:t>
            </a:r>
            <a:r>
              <a:rPr lang="fr-FR" altLang="zh-CN" b="1" dirty="0"/>
              <a:t>int</a:t>
            </a:r>
            <a:r>
              <a:rPr lang="fr-FR" altLang="zh-CN" dirty="0"/>
              <a:t> m, </a:t>
            </a:r>
            <a:r>
              <a:rPr lang="fr-FR" altLang="zh-CN" b="1" dirty="0"/>
              <a:t>int</a:t>
            </a:r>
            <a:r>
              <a:rPr lang="fr-FR" altLang="zh-CN" dirty="0"/>
              <a:t> bmBc[])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dirty="0"/>
              <a:t>{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b="1" dirty="0"/>
              <a:t>int</a:t>
            </a:r>
            <a:r>
              <a:rPr lang="fr-FR" altLang="zh-CN" dirty="0"/>
              <a:t> i;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b="1" dirty="0"/>
              <a:t>for</a:t>
            </a:r>
            <a:r>
              <a:rPr lang="fr-FR" altLang="zh-CN" dirty="0"/>
              <a:t> (i=0; i&lt;ASIZE; ++i)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dirty="0"/>
              <a:t>	bmBc[i] = m;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b="1" dirty="0"/>
              <a:t>for</a:t>
            </a:r>
            <a:r>
              <a:rPr lang="fr-FR" altLang="zh-CN" dirty="0"/>
              <a:t> (i=0; i&lt;m-1; ++i)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dirty="0"/>
              <a:t>	bmBc[x[i]] = m-i-1;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8107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//</a:t>
            </a:r>
            <a:r>
              <a:rPr lang="zh-CN" altLang="zh-CN" sz="1400" dirty="0"/>
              <a:t>在计算</a:t>
            </a:r>
            <a:r>
              <a:rPr lang="fr-FR" altLang="zh-CN" sz="1400" dirty="0"/>
              <a:t>BmGc</a:t>
            </a:r>
            <a:r>
              <a:rPr lang="zh-CN" altLang="zh-CN" sz="1400" dirty="0"/>
              <a:t>数组时，为提高效率，先计算辅助数组</a:t>
            </a:r>
            <a:r>
              <a:rPr lang="fr-FR" altLang="zh-CN" sz="1400" dirty="0"/>
              <a:t>Suff[]</a:t>
            </a:r>
            <a:endParaRPr lang="zh-CN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400" b="1" dirty="0"/>
              <a:t>void</a:t>
            </a:r>
            <a:r>
              <a:rPr lang="fr-FR" altLang="zh-CN" sz="1400" dirty="0"/>
              <a:t> suffixes(</a:t>
            </a:r>
            <a:r>
              <a:rPr lang="fr-FR" altLang="zh-CN" sz="1400" b="1" dirty="0"/>
              <a:t>char</a:t>
            </a:r>
            <a:r>
              <a:rPr lang="fr-FR" altLang="zh-CN" sz="1400" dirty="0"/>
              <a:t> *x, </a:t>
            </a:r>
            <a:r>
              <a:rPr lang="fr-FR" altLang="zh-CN" sz="1400" b="1" dirty="0"/>
              <a:t>int</a:t>
            </a:r>
            <a:r>
              <a:rPr lang="fr-FR" altLang="zh-CN" sz="1400" dirty="0"/>
              <a:t> m, </a:t>
            </a:r>
            <a:r>
              <a:rPr lang="fr-FR" altLang="zh-CN" sz="1400" b="1" dirty="0"/>
              <a:t>int</a:t>
            </a:r>
            <a:r>
              <a:rPr lang="fr-FR" altLang="zh-CN" sz="1400" dirty="0"/>
              <a:t> *suff)</a:t>
            </a:r>
            <a:endParaRPr lang="zh-CN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{</a:t>
            </a:r>
            <a:endParaRPr lang="zh-CN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400" b="1" dirty="0"/>
              <a:t>int</a:t>
            </a:r>
            <a:r>
              <a:rPr lang="fr-FR" altLang="zh-CN" sz="1400" dirty="0"/>
              <a:t> f,g,i;		//f</a:t>
            </a:r>
            <a:r>
              <a:rPr lang="zh-CN" altLang="zh-CN" sz="1400" dirty="0"/>
              <a:t>为匹配区间的右端标号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// g</a:t>
            </a:r>
            <a:r>
              <a:rPr lang="zh-CN" altLang="zh-CN" sz="1400" dirty="0"/>
              <a:t>为匹配区间的左端标号</a:t>
            </a:r>
            <a:r>
              <a:rPr lang="fr-FR" altLang="zh-CN" sz="1400" dirty="0"/>
              <a:t>-1</a:t>
            </a:r>
            <a:r>
              <a:rPr lang="zh-CN" altLang="zh-CN" sz="1400" dirty="0"/>
              <a:t>（</a:t>
            </a:r>
            <a:r>
              <a:rPr lang="fr-FR" altLang="zh-CN" sz="1400" dirty="0"/>
              <a:t>g</a:t>
            </a:r>
            <a:r>
              <a:rPr lang="zh-CN" altLang="zh-CN" sz="1400" dirty="0"/>
              <a:t>位置的字符不匹配）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suff[m-1] = m;	// </a:t>
            </a:r>
            <a:r>
              <a:rPr lang="zh-CN" altLang="zh-CN" sz="1400" dirty="0"/>
              <a:t>模式串中的最末位置的匹配的区间为整个字符串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g = m-1;	</a:t>
            </a:r>
            <a:r>
              <a:rPr lang="fr-FR" altLang="zh-CN" sz="1400" dirty="0" smtClean="0"/>
              <a:t>// </a:t>
            </a:r>
            <a:r>
              <a:rPr lang="zh-CN" altLang="zh-CN" sz="1400" dirty="0"/>
              <a:t>将匹配区间的左端标号赋值为</a:t>
            </a:r>
            <a:r>
              <a:rPr lang="fr-FR" altLang="zh-CN" sz="1400" dirty="0"/>
              <a:t>m-1</a:t>
            </a:r>
            <a:endParaRPr lang="zh-CN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400" b="1" dirty="0"/>
              <a:t>for</a:t>
            </a:r>
            <a:r>
              <a:rPr lang="fr-FR" altLang="zh-CN" sz="1400" dirty="0"/>
              <a:t> (i=m-2;i&gt;=0;--i){	// </a:t>
            </a:r>
            <a:r>
              <a:rPr lang="zh-CN" altLang="zh-CN" sz="1400" dirty="0"/>
              <a:t>循环计算</a:t>
            </a:r>
            <a:r>
              <a:rPr lang="fr-FR" altLang="zh-CN" sz="1400" dirty="0"/>
              <a:t>suff</a:t>
            </a:r>
            <a:r>
              <a:rPr lang="zh-CN" altLang="zh-CN" sz="1400" dirty="0"/>
              <a:t>数组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	// </a:t>
            </a:r>
            <a:r>
              <a:rPr lang="zh-CN" altLang="zh-CN" sz="1400" dirty="0"/>
              <a:t>若</a:t>
            </a:r>
            <a:r>
              <a:rPr lang="fr-FR" altLang="zh-CN" sz="1400" dirty="0"/>
              <a:t>i&gt;g</a:t>
            </a:r>
            <a:r>
              <a:rPr lang="zh-CN" altLang="zh-CN" sz="1400" dirty="0"/>
              <a:t>，则</a:t>
            </a:r>
            <a:r>
              <a:rPr lang="fr-FR" altLang="zh-CN" sz="1400" dirty="0"/>
              <a:t>i</a:t>
            </a:r>
            <a:r>
              <a:rPr lang="zh-CN" altLang="zh-CN" sz="1400" dirty="0"/>
              <a:t>落在了当前覆盖最远的匹配区间当中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// </a:t>
            </a:r>
            <a:r>
              <a:rPr lang="zh-CN" altLang="zh-CN" sz="1400" dirty="0"/>
              <a:t>可以利用已经计算好的</a:t>
            </a:r>
            <a:r>
              <a:rPr lang="fr-FR" altLang="zh-CN" sz="1400" dirty="0"/>
              <a:t>suff[i]</a:t>
            </a:r>
            <a:r>
              <a:rPr lang="zh-CN" altLang="zh-CN" sz="1400" dirty="0"/>
              <a:t>值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400" b="1" dirty="0"/>
              <a:t>if</a:t>
            </a:r>
            <a:r>
              <a:rPr lang="en-US" altLang="zh-CN" sz="1400" dirty="0"/>
              <a:t> (i&gt;g&amp;&amp;</a:t>
            </a:r>
            <a:r>
              <a:rPr lang="en-US" altLang="zh-CN" sz="1400" dirty="0" err="1"/>
              <a:t>suff</a:t>
            </a:r>
            <a:r>
              <a:rPr lang="en-US" altLang="zh-CN" sz="1400" dirty="0"/>
              <a:t>[i+m-1-f]&lt;i-g)</a:t>
            </a:r>
            <a:endParaRPr lang="zh-CN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400" dirty="0"/>
              <a:t>		</a:t>
            </a:r>
            <a:r>
              <a:rPr lang="fr-FR" altLang="zh-CN" sz="1400" dirty="0"/>
              <a:t>suff[i] = suff[i+m-1-f];</a:t>
            </a:r>
            <a:endParaRPr lang="zh-CN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	// </a:t>
            </a:r>
            <a:r>
              <a:rPr lang="zh-CN" altLang="zh-CN" sz="1400" dirty="0"/>
              <a:t>若</a:t>
            </a:r>
            <a:r>
              <a:rPr lang="fr-FR" altLang="zh-CN" sz="1400" dirty="0"/>
              <a:t>i&lt;g</a:t>
            </a:r>
            <a:r>
              <a:rPr lang="zh-CN" altLang="zh-CN" sz="1400" dirty="0"/>
              <a:t>，则</a:t>
            </a:r>
            <a:r>
              <a:rPr lang="fr-FR" altLang="zh-CN" sz="1400" dirty="0"/>
              <a:t>i</a:t>
            </a:r>
            <a:r>
              <a:rPr lang="zh-CN" altLang="zh-CN" sz="1400" dirty="0"/>
              <a:t>落在了当前覆盖最远的匹配区间之外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//  </a:t>
            </a:r>
            <a:r>
              <a:rPr lang="zh-CN" altLang="zh-CN" sz="1400" dirty="0"/>
              <a:t>需要从第</a:t>
            </a:r>
            <a:r>
              <a:rPr lang="fr-FR" altLang="zh-CN" sz="1400" dirty="0"/>
              <a:t>i</a:t>
            </a:r>
            <a:r>
              <a:rPr lang="zh-CN" altLang="zh-CN" sz="1400" dirty="0"/>
              <a:t>个字符向前检验，直到不能匹配的字符</a:t>
            </a:r>
            <a:r>
              <a:rPr lang="fr-FR" altLang="zh-CN" sz="1400" dirty="0"/>
              <a:t>q</a:t>
            </a:r>
            <a:r>
              <a:rPr lang="zh-CN" altLang="zh-CN" sz="1400" dirty="0"/>
              <a:t>为止。则</a:t>
            </a:r>
            <a:r>
              <a:rPr lang="fr-FR" altLang="zh-CN" sz="1400" dirty="0"/>
              <a:t>suff[i]=f-g. // </a:t>
            </a:r>
            <a:r>
              <a:rPr lang="zh-CN" altLang="zh-CN" sz="1400" dirty="0"/>
              <a:t>该过程相当于右端标号</a:t>
            </a:r>
            <a:r>
              <a:rPr lang="fr-FR" altLang="zh-CN" sz="1400" dirty="0"/>
              <a:t>f</a:t>
            </a:r>
            <a:r>
              <a:rPr lang="zh-CN" altLang="zh-CN" sz="1400" dirty="0"/>
              <a:t>保持不变，每计算一次</a:t>
            </a:r>
            <a:r>
              <a:rPr lang="fr-FR" altLang="zh-CN" sz="1400" dirty="0"/>
              <a:t>suff</a:t>
            </a:r>
            <a:r>
              <a:rPr lang="zh-CN" altLang="zh-CN" sz="1400" dirty="0"/>
              <a:t>，则更新一次</a:t>
            </a:r>
            <a:r>
              <a:rPr lang="fr-FR" altLang="zh-CN" sz="1400" dirty="0"/>
              <a:t>f</a:t>
            </a:r>
            <a:r>
              <a:rPr lang="zh-CN" altLang="zh-CN" sz="1400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sz="1400" b="1" dirty="0"/>
              <a:t>else</a:t>
            </a:r>
            <a:r>
              <a:rPr lang="fr-FR" altLang="zh-CN" sz="1400" dirty="0"/>
              <a:t>{</a:t>
            </a:r>
            <a:endParaRPr lang="zh-CN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		</a:t>
            </a:r>
            <a:r>
              <a:rPr lang="fr-FR" altLang="zh-CN" sz="1400" b="1" dirty="0"/>
              <a:t>if</a:t>
            </a:r>
            <a:r>
              <a:rPr lang="fr-FR" altLang="zh-CN" sz="1400" dirty="0"/>
              <a:t> (i&lt;g)</a:t>
            </a:r>
            <a:endParaRPr lang="zh-CN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			g = i;</a:t>
            </a:r>
            <a:endParaRPr lang="zh-CN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		f = i;</a:t>
            </a:r>
            <a:endParaRPr lang="zh-CN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		</a:t>
            </a:r>
            <a:r>
              <a:rPr lang="en-US" altLang="zh-CN" sz="1400" b="1" dirty="0"/>
              <a:t>while</a:t>
            </a:r>
            <a:r>
              <a:rPr lang="en-US" altLang="zh-CN" sz="1400" dirty="0"/>
              <a:t> (g&gt;=0 &amp;&amp; x[g]==x[g+m-1-f])</a:t>
            </a:r>
            <a:endParaRPr lang="zh-CN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 smtClean="0"/>
              <a:t> 			--</a:t>
            </a:r>
            <a:r>
              <a:rPr lang="fr-FR" altLang="zh-CN" sz="1400" dirty="0"/>
              <a:t>g;	// </a:t>
            </a:r>
            <a:r>
              <a:rPr lang="zh-CN" altLang="zh-CN" sz="1400" dirty="0"/>
              <a:t>直到匹配结束时为止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		suff[i] = f-g;</a:t>
            </a:r>
            <a:endParaRPr lang="zh-CN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	}</a:t>
            </a:r>
            <a:endParaRPr lang="zh-CN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}</a:t>
            </a:r>
            <a:endParaRPr lang="zh-CN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sz="1400" dirty="0"/>
              <a:t>}</a:t>
            </a:r>
            <a:endParaRPr lang="zh-CN" altLang="zh-CN" sz="1400" dirty="0"/>
          </a:p>
          <a:p>
            <a:pPr marL="514350" indent="-514350">
              <a:buFont typeface="+mj-lt"/>
              <a:buAutoNum type="arabicPeriod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24955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fr-FR" altLang="zh-CN" sz="1800" dirty="0"/>
              <a:t>// </a:t>
            </a:r>
            <a:r>
              <a:rPr lang="zh-CN" altLang="zh-CN" sz="1800" dirty="0"/>
              <a:t>预计算</a:t>
            </a:r>
            <a:r>
              <a:rPr lang="fr-FR" altLang="zh-CN" sz="1800" dirty="0"/>
              <a:t>bmGs</a:t>
            </a:r>
            <a:r>
              <a:rPr lang="zh-CN" altLang="zh-CN" sz="1800" dirty="0"/>
              <a:t>数组</a:t>
            </a:r>
            <a:r>
              <a:rPr lang="fr-FR" altLang="zh-CN" sz="1800" dirty="0"/>
              <a:t>(</a:t>
            </a:r>
            <a:r>
              <a:rPr lang="zh-CN" altLang="zh-CN" sz="1800" dirty="0"/>
              <a:t>存放好后缀信息</a:t>
            </a:r>
            <a:r>
              <a:rPr lang="fr-FR" altLang="zh-CN" sz="1800" dirty="0"/>
              <a:t>)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// BmGs</a:t>
            </a:r>
            <a:r>
              <a:rPr lang="zh-CN" altLang="zh-CN" sz="1800" dirty="0"/>
              <a:t>数组的下标是数字，表示字符在模式串中的位置</a:t>
            </a:r>
          </a:p>
          <a:p>
            <a:pPr>
              <a:buFont typeface="+mj-lt"/>
              <a:buAutoNum type="arabicPeriod"/>
            </a:pPr>
            <a:r>
              <a:rPr lang="fr-FR" altLang="zh-CN" sz="1800" b="1" dirty="0"/>
              <a:t>void</a:t>
            </a:r>
            <a:r>
              <a:rPr lang="fr-FR" altLang="zh-CN" sz="1800" dirty="0"/>
              <a:t> preBmGs(</a:t>
            </a:r>
            <a:r>
              <a:rPr lang="fr-FR" altLang="zh-CN" sz="1800" b="1" dirty="0"/>
              <a:t>char</a:t>
            </a:r>
            <a:r>
              <a:rPr lang="fr-FR" altLang="zh-CN" sz="1800" dirty="0"/>
              <a:t> *x, </a:t>
            </a:r>
            <a:r>
              <a:rPr lang="fr-FR" altLang="zh-CN" sz="1800" b="1" dirty="0"/>
              <a:t>int</a:t>
            </a:r>
            <a:r>
              <a:rPr lang="fr-FR" altLang="zh-CN" sz="1800" dirty="0"/>
              <a:t> m, </a:t>
            </a:r>
            <a:r>
              <a:rPr lang="fr-FR" altLang="zh-CN" sz="1800" b="1" dirty="0"/>
              <a:t>int</a:t>
            </a:r>
            <a:r>
              <a:rPr lang="fr-FR" altLang="zh-CN" sz="1800" dirty="0"/>
              <a:t> bmGs[])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{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b="1" dirty="0"/>
              <a:t>int</a:t>
            </a:r>
            <a:r>
              <a:rPr lang="fr-FR" altLang="zh-CN" sz="1800" dirty="0"/>
              <a:t> i,j=0,suff[XSIZE];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suffixes(x,m,suff);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b="1" dirty="0"/>
              <a:t>for</a:t>
            </a:r>
            <a:r>
              <a:rPr lang="fr-FR" altLang="zh-CN" sz="1800" dirty="0"/>
              <a:t> (i=0;i&lt;m;++i)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	bmGs[i]=m;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b="1" dirty="0"/>
              <a:t>for</a:t>
            </a:r>
            <a:r>
              <a:rPr lang="fr-FR" altLang="zh-CN" sz="1800" dirty="0"/>
              <a:t> (i=m-1;i&gt;=-1;--i)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	</a:t>
            </a:r>
            <a:r>
              <a:rPr lang="fr-FR" altLang="zh-CN" sz="1800" b="1" dirty="0"/>
              <a:t>if</a:t>
            </a:r>
            <a:r>
              <a:rPr lang="fr-FR" altLang="zh-CN" sz="1800" dirty="0"/>
              <a:t> (i==-1 || suff[i]==i+1)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		</a:t>
            </a:r>
            <a:r>
              <a:rPr lang="fr-FR" altLang="zh-CN" sz="1800" b="1" dirty="0"/>
              <a:t>for</a:t>
            </a:r>
            <a:r>
              <a:rPr lang="fr-FR" altLang="zh-CN" sz="1800" dirty="0"/>
              <a:t> (;j&lt;m-1-i; ++j)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			</a:t>
            </a:r>
            <a:r>
              <a:rPr lang="fr-FR" altLang="zh-CN" sz="1800" b="1" dirty="0"/>
              <a:t>if</a:t>
            </a:r>
            <a:r>
              <a:rPr lang="fr-FR" altLang="zh-CN" sz="1800" dirty="0"/>
              <a:t> (bmGs[j]==m)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				bmGs[j] = m-1-i;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b="1" dirty="0"/>
              <a:t>for</a:t>
            </a:r>
            <a:r>
              <a:rPr lang="fr-FR" altLang="zh-CN" sz="1800" dirty="0"/>
              <a:t> (i=0; i&lt;=m-1; ++i)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	bmGs[m-1-suff[i]] = m-1-i;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}</a:t>
            </a:r>
            <a:endParaRPr lang="zh-CN" altLang="zh-CN" sz="1800" dirty="0"/>
          </a:p>
          <a:p>
            <a:pPr marL="514350" indent="-514350">
              <a:buFont typeface="+mj-lt"/>
              <a:buAutoNum type="arabicPeriod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72502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800" dirty="0"/>
              <a:t>在基本操作方面，串与线性表差别很大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zh-CN" sz="1400" dirty="0" smtClean="0"/>
              <a:t>线性表</a:t>
            </a:r>
            <a:r>
              <a:rPr lang="zh-CN" altLang="en-US" sz="1400" dirty="0" smtClean="0"/>
              <a:t>：</a:t>
            </a:r>
            <a:r>
              <a:rPr lang="zh-CN" altLang="zh-CN" sz="1400" dirty="0" smtClean="0"/>
              <a:t>大多</a:t>
            </a:r>
            <a:r>
              <a:rPr lang="zh-CN" altLang="zh-CN" sz="1400" dirty="0"/>
              <a:t>以“单个元素”为操作对象，如：在线性表中查找某个元素、在某个位置上插入一个元素或删除一个元素等</a:t>
            </a:r>
            <a:r>
              <a:rPr lang="zh-CN" altLang="zh-CN" sz="1400" dirty="0" smtClean="0"/>
              <a:t>；</a:t>
            </a:r>
            <a:endParaRPr lang="en-US" altLang="zh-CN" sz="1400" dirty="0" smtClean="0"/>
          </a:p>
          <a:p>
            <a:pPr lvl="1"/>
            <a:r>
              <a:rPr lang="zh-CN" altLang="zh-CN" sz="1400" dirty="0" smtClean="0"/>
              <a:t>串</a:t>
            </a:r>
            <a:r>
              <a:rPr lang="zh-CN" altLang="en-US" sz="1400" dirty="0" smtClean="0"/>
              <a:t>：</a:t>
            </a:r>
            <a:r>
              <a:rPr lang="zh-CN" altLang="zh-CN" sz="1400" dirty="0" smtClean="0"/>
              <a:t>通常</a:t>
            </a:r>
            <a:r>
              <a:rPr lang="zh-CN" altLang="zh-CN" sz="1400" dirty="0"/>
              <a:t>以“串的整体”作为操作对象，如：在串中查找某个子串、在串的某个位置上插入一个子串或删除一个子串等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r>
              <a:rPr lang="zh-CN" altLang="zh-CN" sz="1800" dirty="0"/>
              <a:t>字符串数据结构需</a:t>
            </a:r>
            <a:r>
              <a:rPr lang="zh-CN" altLang="zh-CN" sz="1800" dirty="0" smtClean="0"/>
              <a:t>支持</a:t>
            </a:r>
            <a:r>
              <a:rPr lang="zh-CN" altLang="en-US" sz="1800" dirty="0" smtClean="0"/>
              <a:t>的</a:t>
            </a:r>
            <a:r>
              <a:rPr lang="zh-CN" altLang="zh-CN" sz="1800" dirty="0" smtClean="0"/>
              <a:t>基本操作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400" i="1" dirty="0"/>
              <a:t>Assign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zh-CN" altLang="zh-CN" sz="1400" dirty="0" smtClean="0"/>
              <a:t>字符串</a:t>
            </a:r>
            <a:r>
              <a:rPr lang="zh-CN" altLang="zh-CN" sz="1400" dirty="0"/>
              <a:t>的初始化，用字符串常量或字符串类型为当前字符串初始化。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400" i="1" dirty="0" err="1"/>
              <a:t>GetLen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zh-CN" altLang="zh-CN" sz="1400" dirty="0" smtClean="0"/>
              <a:t>获得</a:t>
            </a:r>
            <a:r>
              <a:rPr lang="zh-CN" altLang="zh-CN" sz="1400" dirty="0"/>
              <a:t>字符串的长度。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400" i="1" dirty="0" err="1"/>
              <a:t>IsEmpty</a:t>
            </a:r>
            <a:r>
              <a:rPr lang="en-US" altLang="zh-CN" sz="1400" dirty="0"/>
              <a:t>		</a:t>
            </a:r>
            <a:r>
              <a:rPr lang="zh-CN" altLang="zh-CN" sz="1400" dirty="0"/>
              <a:t>判断当前字符串是否为空串。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400" i="1" dirty="0"/>
              <a:t>Empty		</a:t>
            </a:r>
            <a:r>
              <a:rPr lang="zh-CN" altLang="zh-CN" sz="1400" dirty="0"/>
              <a:t>清空当前字符串，即使当前串为空串。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400" i="1" dirty="0"/>
              <a:t>Comp		</a:t>
            </a:r>
            <a:r>
              <a:rPr lang="zh-CN" altLang="zh-CN" sz="1400" dirty="0"/>
              <a:t>比较两个字符串是否相等。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400" i="1" dirty="0" err="1"/>
              <a:t>Concat</a:t>
            </a:r>
            <a:r>
              <a:rPr lang="en-US" altLang="zh-CN" sz="1400" i="1" dirty="0"/>
              <a:t>		</a:t>
            </a:r>
            <a:r>
              <a:rPr lang="zh-CN" altLang="zh-CN" sz="1400" dirty="0"/>
              <a:t>将两个字符串拼接在一起。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400" i="1" dirty="0" err="1"/>
              <a:t>SubString</a:t>
            </a:r>
            <a:r>
              <a:rPr lang="en-US" altLang="zh-CN" sz="1400" i="1" dirty="0"/>
              <a:t>	</a:t>
            </a:r>
            <a:r>
              <a:rPr lang="zh-CN" altLang="zh-CN" sz="1400" dirty="0"/>
              <a:t>获得位置</a:t>
            </a:r>
            <a:r>
              <a:rPr lang="en-US" altLang="zh-CN" sz="1400" dirty="0" err="1"/>
              <a:t>pos</a:t>
            </a:r>
            <a:r>
              <a:rPr lang="zh-CN" altLang="zh-CN" sz="1400" dirty="0"/>
              <a:t>开始，长度为</a:t>
            </a:r>
            <a:r>
              <a:rPr lang="en-US" altLang="zh-CN" sz="1400" dirty="0" err="1"/>
              <a:t>len</a:t>
            </a:r>
            <a:r>
              <a:rPr lang="zh-CN" altLang="zh-CN" sz="1400" dirty="0"/>
              <a:t>的子串。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400" i="1" dirty="0"/>
              <a:t>Find		</a:t>
            </a:r>
            <a:r>
              <a:rPr lang="zh-CN" altLang="zh-CN" sz="1400" dirty="0"/>
              <a:t>获得字符串中子串的出现位置。</a:t>
            </a:r>
          </a:p>
          <a:p>
            <a:r>
              <a:rPr lang="zh-CN" altLang="zh-CN" sz="1800" dirty="0"/>
              <a:t>除上述基本操作外，字符串上的操作还包括</a:t>
            </a:r>
            <a:r>
              <a:rPr lang="en-US" altLang="zh-CN" sz="1800" i="1" dirty="0"/>
              <a:t>Insert</a:t>
            </a:r>
            <a:r>
              <a:rPr lang="zh-CN" altLang="zh-CN" sz="1800" dirty="0"/>
              <a:t>、</a:t>
            </a:r>
            <a:r>
              <a:rPr lang="en-US" altLang="zh-CN" sz="1800" i="1" dirty="0"/>
              <a:t>Delete</a:t>
            </a:r>
            <a:r>
              <a:rPr lang="zh-CN" altLang="zh-CN" sz="1800" dirty="0"/>
              <a:t>、</a:t>
            </a:r>
            <a:r>
              <a:rPr lang="en-US" altLang="zh-CN" sz="1800" i="1" dirty="0"/>
              <a:t>Replace</a:t>
            </a:r>
            <a:r>
              <a:rPr lang="zh-CN" altLang="zh-CN" sz="1800" dirty="0"/>
              <a:t>等。相对串上的基本操作，这些操作相对比较复杂。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7551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fr-FR" altLang="zh-CN" sz="1800" b="1" dirty="0"/>
              <a:t>int</a:t>
            </a:r>
            <a:r>
              <a:rPr lang="fr-FR" altLang="zh-CN" sz="1800" dirty="0"/>
              <a:t> BM(</a:t>
            </a:r>
            <a:r>
              <a:rPr lang="fr-FR" altLang="zh-CN" sz="1800" b="1" dirty="0"/>
              <a:t>char</a:t>
            </a:r>
            <a:r>
              <a:rPr lang="fr-FR" altLang="zh-CN" sz="1800" dirty="0"/>
              <a:t> *x, </a:t>
            </a:r>
            <a:r>
              <a:rPr lang="fr-FR" altLang="zh-CN" sz="1800" b="1" dirty="0"/>
              <a:t>int</a:t>
            </a:r>
            <a:r>
              <a:rPr lang="fr-FR" altLang="zh-CN" sz="1800" dirty="0"/>
              <a:t> m, </a:t>
            </a:r>
            <a:r>
              <a:rPr lang="fr-FR" altLang="zh-CN" sz="1800" b="1" dirty="0"/>
              <a:t>char</a:t>
            </a:r>
            <a:r>
              <a:rPr lang="fr-FR" altLang="zh-CN" sz="1800" dirty="0"/>
              <a:t> *y, </a:t>
            </a:r>
            <a:r>
              <a:rPr lang="fr-FR" altLang="zh-CN" sz="1800" b="1" dirty="0"/>
              <a:t>int</a:t>
            </a:r>
            <a:r>
              <a:rPr lang="fr-FR" altLang="zh-CN" sz="1800" dirty="0"/>
              <a:t> n)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{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b="1" dirty="0"/>
              <a:t>int</a:t>
            </a:r>
            <a:r>
              <a:rPr lang="fr-FR" altLang="zh-CN" sz="1800" dirty="0"/>
              <a:t> i,j,bmGs[XSIZE],bmBc[ASIZE];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// </a:t>
            </a:r>
            <a:r>
              <a:rPr lang="zh-CN" altLang="zh-CN" sz="1800" dirty="0"/>
              <a:t>预处理</a:t>
            </a:r>
          </a:p>
          <a:p>
            <a:pPr>
              <a:buFont typeface="+mj-lt"/>
              <a:buAutoNum type="arabicPeriod"/>
            </a:pPr>
            <a:r>
              <a:rPr lang="fr-FR" altLang="zh-CN" sz="1800" dirty="0"/>
              <a:t>preBmGs(x,m,bmGs);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preBmBc(x,m,bmBc);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// </a:t>
            </a:r>
            <a:r>
              <a:rPr lang="zh-CN" altLang="zh-CN" sz="1800" dirty="0"/>
              <a:t>查找</a:t>
            </a:r>
          </a:p>
          <a:p>
            <a:pPr>
              <a:buFont typeface="+mj-lt"/>
              <a:buAutoNum type="arabicPeriod"/>
            </a:pPr>
            <a:r>
              <a:rPr lang="fr-FR" altLang="zh-CN" sz="1800" dirty="0"/>
              <a:t>j = 0;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b="1" dirty="0"/>
              <a:t>while</a:t>
            </a:r>
            <a:r>
              <a:rPr lang="fr-FR" altLang="zh-CN" sz="1800" dirty="0"/>
              <a:t>(j&lt;=n-m){ //</a:t>
            </a:r>
            <a:r>
              <a:rPr lang="zh-CN" altLang="zh-CN" sz="1800" dirty="0"/>
              <a:t>计算字符串是否匹配到了尽头 </a:t>
            </a:r>
            <a:r>
              <a:rPr lang="fr-FR" altLang="zh-CN" sz="1800" dirty="0"/>
              <a:t>	</a:t>
            </a:r>
            <a:endParaRPr lang="fr-FR" altLang="zh-CN" sz="1800" dirty="0" smtClean="0"/>
          </a:p>
          <a:p>
            <a:pPr>
              <a:buFont typeface="+mj-lt"/>
              <a:buAutoNum type="arabicPeriod"/>
            </a:pPr>
            <a:r>
              <a:rPr lang="fr-FR" altLang="zh-CN" sz="1800" b="1" dirty="0"/>
              <a:t> </a:t>
            </a:r>
            <a:r>
              <a:rPr lang="fr-FR" altLang="zh-CN" sz="1800" b="1" dirty="0" smtClean="0"/>
              <a:t>     	for</a:t>
            </a:r>
            <a:r>
              <a:rPr lang="fr-FR" altLang="zh-CN" sz="1800" dirty="0" smtClean="0"/>
              <a:t> </a:t>
            </a:r>
            <a:r>
              <a:rPr lang="fr-FR" altLang="zh-CN" sz="1800" dirty="0"/>
              <a:t>(i=m-1; i&gt;=0&amp;&amp;x[i]==y[i+j];--i);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	</a:t>
            </a:r>
            <a:r>
              <a:rPr lang="fr-FR" altLang="zh-CN" sz="1800" b="1" dirty="0"/>
              <a:t>if</a:t>
            </a:r>
            <a:r>
              <a:rPr lang="fr-FR" altLang="zh-CN" sz="1800" dirty="0"/>
              <a:t> (i&lt;0)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		</a:t>
            </a:r>
            <a:r>
              <a:rPr lang="fr-FR" altLang="zh-CN" sz="1800" b="1" dirty="0"/>
              <a:t>return</a:t>
            </a:r>
            <a:r>
              <a:rPr lang="fr-FR" altLang="zh-CN" sz="1800" dirty="0"/>
              <a:t> j;	// </a:t>
            </a:r>
            <a:r>
              <a:rPr lang="zh-CN" altLang="zh-CN" sz="1800" dirty="0"/>
              <a:t>找到匹配，函数结束</a:t>
            </a:r>
          </a:p>
          <a:p>
            <a:pPr>
              <a:buFont typeface="+mj-lt"/>
              <a:buAutoNum type="arabicPeriod"/>
            </a:pPr>
            <a:r>
              <a:rPr lang="fr-FR" altLang="zh-CN" sz="1800" dirty="0"/>
              <a:t>	</a:t>
            </a:r>
            <a:r>
              <a:rPr lang="fr-FR" altLang="zh-CN" sz="1800" b="1" dirty="0"/>
              <a:t>else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		j += MAX(bmGs[i], bmBc[y[i+j]]-m+1+i);	//</a:t>
            </a:r>
            <a:r>
              <a:rPr lang="zh-CN" altLang="zh-CN" sz="1800" dirty="0"/>
              <a:t>右移窗口</a:t>
            </a:r>
          </a:p>
          <a:p>
            <a:pPr>
              <a:buFont typeface="+mj-lt"/>
              <a:buAutoNum type="arabicPeriod"/>
            </a:pPr>
            <a:r>
              <a:rPr lang="fr-FR" altLang="zh-CN" sz="1800" dirty="0"/>
              <a:t>}</a:t>
            </a:r>
            <a:endParaRPr lang="zh-CN" altLang="zh-CN" sz="1800" dirty="0"/>
          </a:p>
          <a:p>
            <a:pPr>
              <a:buFont typeface="+mj-lt"/>
              <a:buAutoNum type="arabicPeriod"/>
            </a:pPr>
            <a:r>
              <a:rPr lang="fr-FR" altLang="zh-CN" sz="1800" dirty="0"/>
              <a:t>}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xmlns="" val="1318756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19672" y="6291262"/>
            <a:ext cx="5486400" cy="566738"/>
          </a:xfrm>
        </p:spPr>
        <p:txBody>
          <a:bodyPr/>
          <a:lstStyle/>
          <a:p>
            <a:pPr algn="ctr"/>
            <a:r>
              <a:rPr lang="zh-CN" altLang="zh-CN" dirty="0"/>
              <a:t>图</a:t>
            </a:r>
            <a:r>
              <a:rPr lang="fr-FR" altLang="zh-CN" dirty="0" smtClean="0"/>
              <a:t>3-9  </a:t>
            </a:r>
            <a:r>
              <a:rPr lang="en-US" altLang="zh-CN" dirty="0" smtClean="0"/>
              <a:t>BM</a:t>
            </a:r>
            <a:r>
              <a:rPr lang="zh-CN" altLang="zh-CN" dirty="0" smtClean="0"/>
              <a:t>算法</a:t>
            </a:r>
            <a:r>
              <a:rPr lang="zh-CN" altLang="zh-CN" dirty="0"/>
              <a:t>示例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064013"/>
              </p:ext>
            </p:extLst>
          </p:nvPr>
        </p:nvGraphicFramePr>
        <p:xfrm>
          <a:off x="1475656" y="0"/>
          <a:ext cx="5040560" cy="6243937"/>
        </p:xfrm>
        <a:graphic>
          <a:graphicData uri="http://schemas.openxmlformats.org/presentationml/2006/ole">
            <p:oleObj spid="_x0000_s7177" name="Picture" r:id="rId3" imgW="4225987" imgH="5235514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1627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BM</a:t>
            </a:r>
            <a:r>
              <a:rPr lang="zh-CN" altLang="zh-CN" dirty="0"/>
              <a:t>算法的特点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zh-CN" dirty="0" smtClean="0"/>
              <a:t>(</a:t>
            </a:r>
            <a:r>
              <a:rPr lang="fr-FR" altLang="zh-CN" dirty="0"/>
              <a:t>1) </a:t>
            </a:r>
            <a:r>
              <a:rPr lang="zh-CN" altLang="zh-CN" dirty="0"/>
              <a:t>按照从右到左的顺序进行比较；</a:t>
            </a:r>
          </a:p>
          <a:p>
            <a:pPr marL="0" indent="0">
              <a:buNone/>
            </a:pPr>
            <a:r>
              <a:rPr lang="fr-FR" altLang="zh-CN" dirty="0"/>
              <a:t>(2) </a:t>
            </a:r>
            <a:r>
              <a:rPr lang="zh-CN" altLang="zh-CN" dirty="0"/>
              <a:t>预处理需要</a:t>
            </a:r>
            <a:r>
              <a:rPr lang="fr-FR" altLang="zh-CN" i="1" dirty="0"/>
              <a:t>O</a:t>
            </a:r>
            <a:r>
              <a:rPr lang="fr-FR" altLang="zh-CN" dirty="0"/>
              <a:t>(</a:t>
            </a:r>
            <a:r>
              <a:rPr lang="fr-FR" altLang="zh-CN" i="1" dirty="0"/>
              <a:t>m</a:t>
            </a:r>
            <a:r>
              <a:rPr lang="fr-FR" altLang="zh-CN" dirty="0"/>
              <a:t>+</a:t>
            </a:r>
            <a:r>
              <a:rPr lang="fr-FR" altLang="zh-CN" i="1" dirty="0">
                <a:sym typeface="Symbol"/>
              </a:rPr>
              <a:t></a:t>
            </a:r>
            <a:r>
              <a:rPr lang="fr-FR" altLang="zh-CN" dirty="0"/>
              <a:t>)</a:t>
            </a:r>
            <a:r>
              <a:rPr lang="zh-CN" altLang="zh-CN" dirty="0"/>
              <a:t>的时间和存储空间；</a:t>
            </a:r>
          </a:p>
          <a:p>
            <a:pPr marL="0" indent="0">
              <a:buNone/>
            </a:pPr>
            <a:r>
              <a:rPr lang="fr-FR" altLang="zh-CN" dirty="0"/>
              <a:t>(3) </a:t>
            </a:r>
            <a:r>
              <a:rPr lang="zh-CN" altLang="zh-CN" dirty="0"/>
              <a:t>匹配时间的复杂性为</a:t>
            </a:r>
            <a:r>
              <a:rPr lang="fr-FR" altLang="zh-CN" i="1" dirty="0"/>
              <a:t>O</a:t>
            </a:r>
            <a:r>
              <a:rPr lang="fr-FR" altLang="zh-CN" dirty="0"/>
              <a:t>(</a:t>
            </a:r>
            <a:r>
              <a:rPr lang="fr-FR" altLang="zh-CN" i="1" dirty="0"/>
              <a:t>m</a:t>
            </a:r>
            <a:r>
              <a:rPr lang="fr-FR" altLang="zh-CN" dirty="0">
                <a:sym typeface="Symbol"/>
              </a:rPr>
              <a:t></a:t>
            </a:r>
            <a:r>
              <a:rPr lang="fr-FR" altLang="zh-CN" i="1" dirty="0"/>
              <a:t>n</a:t>
            </a:r>
            <a:r>
              <a:rPr lang="fr-FR" altLang="zh-CN" dirty="0"/>
              <a:t>)</a:t>
            </a:r>
            <a:r>
              <a:rPr lang="zh-CN" altLang="zh-CN" dirty="0"/>
              <a:t>；</a:t>
            </a:r>
          </a:p>
          <a:p>
            <a:pPr marL="0" indent="0">
              <a:buNone/>
            </a:pPr>
            <a:r>
              <a:rPr lang="fr-FR" altLang="zh-CN" dirty="0"/>
              <a:t>(4) </a:t>
            </a:r>
            <a:r>
              <a:rPr lang="zh-CN" altLang="zh-CN" dirty="0"/>
              <a:t>最好情况下，时间复杂性为</a:t>
            </a:r>
            <a:r>
              <a:rPr lang="fr-FR" altLang="zh-CN" i="1" dirty="0"/>
              <a:t>O</a:t>
            </a:r>
            <a:r>
              <a:rPr lang="fr-FR" altLang="zh-CN" dirty="0"/>
              <a:t>(</a:t>
            </a:r>
            <a:r>
              <a:rPr lang="fr-FR" altLang="zh-CN" i="1" dirty="0"/>
              <a:t>n</a:t>
            </a:r>
            <a:r>
              <a:rPr lang="fr-FR" altLang="zh-CN" dirty="0"/>
              <a:t>/</a:t>
            </a:r>
            <a:r>
              <a:rPr lang="fr-FR" altLang="zh-CN" i="1" dirty="0"/>
              <a:t>m</a:t>
            </a:r>
            <a:r>
              <a:rPr lang="fr-FR" altLang="zh-CN" dirty="0"/>
              <a:t>)</a:t>
            </a:r>
            <a:r>
              <a:rPr lang="zh-CN" altLang="zh-CN" dirty="0"/>
              <a:t>；</a:t>
            </a:r>
          </a:p>
          <a:p>
            <a:pPr marL="0" indent="0">
              <a:buNone/>
            </a:pPr>
            <a:r>
              <a:rPr lang="fr-FR" altLang="zh-CN" dirty="0"/>
              <a:t>(5) </a:t>
            </a:r>
            <a:r>
              <a:rPr lang="zh-CN" altLang="zh-CN" dirty="0"/>
              <a:t>对非周期的</a:t>
            </a:r>
            <a:r>
              <a:rPr lang="fr-FR" altLang="zh-CN" dirty="0"/>
              <a:t>pattern</a:t>
            </a:r>
            <a:r>
              <a:rPr lang="zh-CN" altLang="zh-CN" dirty="0"/>
              <a:t>而言，最坏情况下需要</a:t>
            </a:r>
            <a:r>
              <a:rPr lang="fr-FR" altLang="zh-CN" dirty="0"/>
              <a:t>3n</a:t>
            </a:r>
            <a:r>
              <a:rPr lang="zh-CN" altLang="zh-CN" dirty="0"/>
              <a:t>次字符比较。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04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 </a:t>
            </a:r>
            <a:r>
              <a:rPr lang="zh-CN" altLang="zh-CN" dirty="0"/>
              <a:t>进阶导读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C++</a:t>
            </a:r>
            <a:r>
              <a:rPr lang="zh-CN" altLang="zh-CN" dirty="0"/>
              <a:t>的</a:t>
            </a:r>
            <a:r>
              <a:rPr lang="en-US" altLang="zh-CN" dirty="0"/>
              <a:t>STL</a:t>
            </a:r>
            <a:r>
              <a:rPr lang="zh-CN" altLang="zh-CN" dirty="0"/>
              <a:t>库中对字符串进行了封装</a:t>
            </a:r>
            <a:r>
              <a:rPr lang="en-US" altLang="zh-CN" baseline="30000" dirty="0"/>
              <a:t>[1]</a:t>
            </a:r>
            <a:r>
              <a:rPr lang="zh-CN" altLang="zh-CN" dirty="0"/>
              <a:t>，微软的</a:t>
            </a:r>
            <a:r>
              <a:rPr lang="en-US" altLang="zh-CN" dirty="0"/>
              <a:t>ATL/MFC</a:t>
            </a:r>
            <a:r>
              <a:rPr lang="zh-CN" altLang="zh-CN" dirty="0"/>
              <a:t>中将其封装为</a:t>
            </a:r>
            <a:r>
              <a:rPr lang="en-US" altLang="zh-CN" dirty="0" err="1"/>
              <a:t>CStringT</a:t>
            </a:r>
            <a:r>
              <a:rPr lang="en-US" altLang="zh-CN" dirty="0"/>
              <a:t>/</a:t>
            </a:r>
            <a:r>
              <a:rPr lang="en-US" altLang="zh-CN" dirty="0" err="1"/>
              <a:t>CString</a:t>
            </a:r>
            <a:r>
              <a:rPr lang="en-US" altLang="zh-CN" baseline="30000" dirty="0"/>
              <a:t>[2]</a:t>
            </a:r>
            <a:r>
              <a:rPr lang="zh-CN" altLang="zh-CN" dirty="0"/>
              <a:t>。最近，英特尔在其最新的</a:t>
            </a:r>
            <a:r>
              <a:rPr lang="en-US" altLang="zh-CN" dirty="0"/>
              <a:t>CPU</a:t>
            </a:r>
            <a:r>
              <a:rPr lang="zh-CN" altLang="zh-CN" dirty="0"/>
              <a:t>中增加了字符串处理的硬件，以加速字符串处理的效率</a:t>
            </a:r>
            <a:r>
              <a:rPr lang="en-US" altLang="zh-CN" baseline="30000" dirty="0"/>
              <a:t>[3]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字符串匹配算法可分为两类：精确匹配和近似</a:t>
            </a:r>
            <a:r>
              <a:rPr lang="zh-CN" altLang="zh-CN" dirty="0" smtClean="0"/>
              <a:t>匹配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本章</a:t>
            </a:r>
            <a:r>
              <a:rPr lang="zh-CN" altLang="zh-CN" dirty="0"/>
              <a:t>所介绍的模式匹配算法属于精确匹配。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42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677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zh-CN" dirty="0" smtClean="0"/>
              <a:t>串</a:t>
            </a:r>
            <a:r>
              <a:rPr lang="zh-CN" altLang="zh-CN" dirty="0"/>
              <a:t>的存储结构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数组</a:t>
            </a:r>
            <a:r>
              <a:rPr lang="zh-CN" altLang="zh-CN" dirty="0" smtClean="0"/>
              <a:t>存储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块链</a:t>
            </a:r>
            <a:r>
              <a:rPr lang="zh-CN" altLang="zh-CN" dirty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5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3.3.1 </a:t>
            </a:r>
            <a:r>
              <a:rPr lang="zh-CN" altLang="zh-CN" dirty="0" smtClean="0"/>
              <a:t>串</a:t>
            </a:r>
            <a:r>
              <a:rPr lang="zh-CN" altLang="zh-CN" dirty="0"/>
              <a:t>的数组存储表示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静态</a:t>
            </a:r>
            <a:r>
              <a:rPr lang="zh-CN" altLang="zh-CN" dirty="0"/>
              <a:t>数组存储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r>
              <a:rPr lang="zh-CN" altLang="zh-CN" dirty="0" smtClean="0"/>
              <a:t>为</a:t>
            </a:r>
            <a:r>
              <a:rPr lang="zh-CN" altLang="zh-CN" dirty="0"/>
              <a:t>字符串变量分配一个固定长度的</a:t>
            </a:r>
            <a:r>
              <a:rPr lang="zh-CN" altLang="zh-CN" dirty="0" smtClean="0"/>
              <a:t>存储空间</a:t>
            </a:r>
            <a:endParaRPr lang="en-US" altLang="zh-CN" dirty="0"/>
          </a:p>
          <a:p>
            <a:r>
              <a:rPr lang="zh-CN" altLang="zh-CN" dirty="0"/>
              <a:t>一般用定长数组加以</a:t>
            </a:r>
            <a:r>
              <a:rPr lang="zh-CN" altLang="zh-CN" dirty="0" smtClean="0"/>
              <a:t>实现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pt-BR" altLang="zh-CN" b="1" dirty="0"/>
              <a:t>const</a:t>
            </a:r>
            <a:r>
              <a:rPr lang="pt-BR" altLang="zh-CN" dirty="0"/>
              <a:t> </a:t>
            </a:r>
            <a:r>
              <a:rPr lang="pt-BR" altLang="zh-CN" b="1" dirty="0"/>
              <a:t>int</a:t>
            </a:r>
            <a:r>
              <a:rPr lang="pt-BR" altLang="zh-CN" dirty="0"/>
              <a:t> nMaxLen = 1024</a:t>
            </a:r>
            <a:r>
              <a:rPr lang="pt-BR" altLang="zh-CN" dirty="0" smtClean="0"/>
              <a:t>;</a:t>
            </a:r>
            <a:r>
              <a:rPr lang="pt-BR" altLang="zh-CN" dirty="0"/>
              <a:t>	//</a:t>
            </a:r>
            <a:r>
              <a:rPr lang="zh-CN" altLang="zh-CN" dirty="0"/>
              <a:t>字符串的最大长度</a:t>
            </a:r>
          </a:p>
          <a:p>
            <a:pPr marL="400050" lvl="1" indent="0">
              <a:buNone/>
            </a:pPr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SString</a:t>
            </a:r>
            <a:r>
              <a:rPr lang="en-US" altLang="zh-CN" dirty="0"/>
              <a:t>{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b="1" dirty="0" smtClean="0"/>
              <a:t>private</a:t>
            </a:r>
            <a:r>
              <a:rPr lang="en-US" altLang="zh-CN" dirty="0"/>
              <a:t>: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nLen</a:t>
            </a:r>
            <a:r>
              <a:rPr lang="en-US" altLang="zh-CN" dirty="0" smtClean="0"/>
              <a:t>;</a:t>
            </a:r>
            <a:r>
              <a:rPr lang="en-US" altLang="zh-CN" dirty="0"/>
              <a:t>	//</a:t>
            </a:r>
            <a:r>
              <a:rPr lang="zh-CN" altLang="zh-CN" dirty="0"/>
              <a:t>字符串的当前长度</a:t>
            </a:r>
          </a:p>
          <a:p>
            <a:pPr marL="400050" lvl="1" indent="0">
              <a:buNone/>
            </a:pPr>
            <a:r>
              <a:rPr lang="en-US" altLang="zh-CN" b="1" dirty="0" smtClean="0"/>
              <a:t>	char</a:t>
            </a:r>
            <a:r>
              <a:rPr lang="en-US" altLang="zh-CN" dirty="0" smtClean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[nMaxLen+1];	</a:t>
            </a:r>
            <a:r>
              <a:rPr lang="en-US" altLang="zh-CN" dirty="0" smtClean="0"/>
              <a:t>//</a:t>
            </a:r>
            <a:r>
              <a:rPr lang="zh-CN" altLang="zh-CN" dirty="0"/>
              <a:t>字符串存储空间</a:t>
            </a:r>
          </a:p>
          <a:p>
            <a:pPr marL="400050" lvl="1" indent="0">
              <a:buNone/>
            </a:pPr>
            <a:r>
              <a:rPr lang="pt-BR" altLang="zh-CN" dirty="0"/>
              <a:t>};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54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动态</a:t>
            </a:r>
            <a:r>
              <a:rPr lang="zh-CN" altLang="zh-CN" dirty="0"/>
              <a:t>数组存储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r>
              <a:rPr lang="zh-CN" altLang="zh-CN" dirty="0"/>
              <a:t>使用</a:t>
            </a:r>
            <a:r>
              <a:rPr lang="en-US" altLang="zh-CN" dirty="0"/>
              <a:t>C++</a:t>
            </a:r>
            <a:r>
              <a:rPr lang="zh-CN" altLang="zh-CN" dirty="0"/>
              <a:t>提供的</a:t>
            </a:r>
            <a:r>
              <a:rPr lang="en-US" altLang="zh-CN" dirty="0"/>
              <a:t>new</a:t>
            </a:r>
            <a:r>
              <a:rPr lang="zh-CN" altLang="zh-CN" dirty="0"/>
              <a:t>操作符分配一块连续的堆空间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pt-BR" altLang="zh-CN" sz="2600" b="1" dirty="0"/>
              <a:t>class </a:t>
            </a:r>
            <a:r>
              <a:rPr lang="pt-BR" altLang="zh-CN" sz="2600" dirty="0"/>
              <a:t>DString{</a:t>
            </a:r>
            <a:endParaRPr lang="zh-CN" altLang="zh-CN" sz="2600" dirty="0"/>
          </a:p>
          <a:p>
            <a:pPr marL="400050" lvl="1" indent="0">
              <a:buNone/>
            </a:pPr>
            <a:r>
              <a:rPr lang="pt-BR" altLang="zh-CN" sz="2600" b="1" dirty="0"/>
              <a:t>private:</a:t>
            </a:r>
            <a:endParaRPr lang="zh-CN" altLang="zh-CN" sz="2600" b="1" dirty="0"/>
          </a:p>
          <a:p>
            <a:pPr marL="400050" lvl="1" indent="0">
              <a:buNone/>
            </a:pPr>
            <a:r>
              <a:rPr lang="pt-BR" altLang="zh-CN" sz="2600" b="1" dirty="0" smtClean="0"/>
              <a:t>	char </a:t>
            </a:r>
            <a:r>
              <a:rPr lang="pt-BR" altLang="zh-CN" sz="2600" b="1" dirty="0"/>
              <a:t>*</a:t>
            </a:r>
            <a:r>
              <a:rPr lang="pt-BR" altLang="zh-CN" sz="2600" dirty="0"/>
              <a:t>ch;</a:t>
            </a:r>
            <a:r>
              <a:rPr lang="pt-BR" altLang="zh-CN" sz="2600" b="1" dirty="0"/>
              <a:t>		</a:t>
            </a:r>
            <a:r>
              <a:rPr lang="pt-BR" altLang="zh-CN" sz="2600" b="1" dirty="0" smtClean="0"/>
              <a:t>//</a:t>
            </a:r>
            <a:r>
              <a:rPr lang="zh-CN" altLang="zh-CN" sz="2600" b="1" dirty="0"/>
              <a:t>指向当前字符串的指针</a:t>
            </a:r>
          </a:p>
          <a:p>
            <a:pPr marL="400050" lvl="1" indent="0">
              <a:buNone/>
            </a:pPr>
            <a:r>
              <a:rPr lang="pt-BR" altLang="zh-CN" sz="2600" b="1" dirty="0" smtClean="0"/>
              <a:t>	int </a:t>
            </a:r>
            <a:r>
              <a:rPr lang="pt-BR" altLang="zh-CN" sz="2600" dirty="0"/>
              <a:t>nLen;</a:t>
            </a:r>
            <a:r>
              <a:rPr lang="pt-BR" altLang="zh-CN" sz="2600" b="1" dirty="0"/>
              <a:t>		</a:t>
            </a:r>
            <a:r>
              <a:rPr lang="pt-BR" altLang="zh-CN" sz="2600" b="1" dirty="0" smtClean="0"/>
              <a:t>//</a:t>
            </a:r>
            <a:r>
              <a:rPr lang="zh-CN" altLang="zh-CN" sz="2600" b="1" dirty="0"/>
              <a:t>字符串长度</a:t>
            </a:r>
          </a:p>
          <a:p>
            <a:pPr marL="400050" lvl="1" indent="0">
              <a:buNone/>
            </a:pPr>
            <a:r>
              <a:rPr lang="pt-BR" altLang="zh-CN" sz="2600" dirty="0"/>
              <a:t>};</a:t>
            </a:r>
            <a:endParaRPr lang="zh-CN" altLang="zh-CN" sz="2600" dirty="0"/>
          </a:p>
          <a:p>
            <a:pPr marL="400050" lvl="1" indent="0">
              <a:buNone/>
            </a:pP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26077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 </a:t>
            </a:r>
            <a:r>
              <a:rPr lang="zh-CN" altLang="zh-CN" dirty="0"/>
              <a:t>串的块链存储</a:t>
            </a:r>
            <a:r>
              <a:rPr lang="zh-CN" altLang="zh-CN" dirty="0" smtClean="0"/>
              <a:t>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sz="2000" b="1" dirty="0"/>
              <a:t>图</a:t>
            </a:r>
            <a:r>
              <a:rPr lang="en-US" altLang="zh-CN" sz="2000" b="1" dirty="0"/>
              <a:t>3-1  </a:t>
            </a:r>
            <a:r>
              <a:rPr lang="zh-CN" altLang="zh-CN" sz="2000" b="1" dirty="0" smtClean="0"/>
              <a:t>字符串</a:t>
            </a:r>
            <a:r>
              <a:rPr lang="en-US" altLang="zh-CN" sz="2000" dirty="0"/>
              <a:t>“</a:t>
            </a:r>
            <a:r>
              <a:rPr lang="en-US" altLang="zh-CN" sz="2000" dirty="0" err="1"/>
              <a:t>Fudan</a:t>
            </a:r>
            <a:r>
              <a:rPr lang="en-US" altLang="zh-CN" sz="2000" dirty="0"/>
              <a:t> University”</a:t>
            </a:r>
            <a:r>
              <a:rPr lang="zh-CN" altLang="zh-CN" sz="2000" b="1" dirty="0" smtClean="0"/>
              <a:t>的</a:t>
            </a:r>
            <a:r>
              <a:rPr lang="zh-CN" altLang="zh-CN" sz="2000" b="1" dirty="0"/>
              <a:t>块链存储</a:t>
            </a:r>
            <a:r>
              <a:rPr lang="zh-CN" altLang="zh-CN" sz="2000" b="1" dirty="0" smtClean="0"/>
              <a:t>方式</a:t>
            </a:r>
            <a:endParaRPr lang="en-US" altLang="zh-CN" sz="2000" b="1" dirty="0" smtClean="0"/>
          </a:p>
          <a:p>
            <a:pPr marL="0" indent="0" algn="ctr">
              <a:buNone/>
            </a:pPr>
            <a:endParaRPr lang="zh-CN" altLang="zh-CN" sz="2000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9166364"/>
              </p:ext>
            </p:extLst>
          </p:nvPr>
        </p:nvGraphicFramePr>
        <p:xfrm>
          <a:off x="-180528" y="1556792"/>
          <a:ext cx="9127414" cy="2232248"/>
        </p:xfrm>
        <a:graphic>
          <a:graphicData uri="http://schemas.openxmlformats.org/presentationml/2006/ole">
            <p:oleObj spid="_x0000_s1062" name="Picture" r:id="rId3" imgW="5254581" imgH="1281799" progId="Word.Picture.8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1924741"/>
              </p:ext>
            </p:extLst>
          </p:nvPr>
        </p:nvGraphicFramePr>
        <p:xfrm>
          <a:off x="491511" y="5445224"/>
          <a:ext cx="3874809" cy="792088"/>
        </p:xfrm>
        <a:graphic>
          <a:graphicData uri="http://schemas.openxmlformats.org/presentationml/2006/ole">
            <p:oleObj spid="_x0000_s1063" name="公式" r:id="rId4" imgW="1726451" imgH="355446" progId="Equation.3">
              <p:embed/>
            </p:oleObj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>
          <a:xfrm>
            <a:off x="251520" y="4365104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dirty="0"/>
              <a:t>结点大小的选择和子串存储方式是</a:t>
            </a:r>
            <a:r>
              <a:rPr lang="zh-CN" altLang="zh-CN" sz="2800" dirty="0" smtClean="0"/>
              <a:t>影响效率</a:t>
            </a:r>
            <a:r>
              <a:rPr lang="zh-CN" altLang="zh-CN" sz="2800" dirty="0"/>
              <a:t>的重要因素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598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块链</a:t>
            </a:r>
            <a:r>
              <a:rPr lang="zh-CN" altLang="zh-CN" dirty="0"/>
              <a:t>式存储结构对字符串的连接等操作的实现比较方便，但总体</a:t>
            </a:r>
            <a:r>
              <a:rPr lang="zh-CN" altLang="zh-CN" dirty="0" smtClean="0"/>
              <a:t>来说</a:t>
            </a:r>
            <a:r>
              <a:rPr lang="zh-CN" altLang="zh-CN" dirty="0"/>
              <a:t>操作</a:t>
            </a:r>
            <a:r>
              <a:rPr lang="zh-CN" altLang="zh-CN" dirty="0" smtClean="0"/>
              <a:t>复杂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占用</a:t>
            </a:r>
            <a:r>
              <a:rPr lang="zh-CN" altLang="zh-CN" dirty="0"/>
              <a:t>的存储空间</a:t>
            </a:r>
            <a:r>
              <a:rPr lang="zh-CN" altLang="zh-CN" dirty="0" smtClean="0"/>
              <a:t>大</a:t>
            </a:r>
            <a:endParaRPr lang="en-US" altLang="zh-CN" dirty="0" smtClean="0"/>
          </a:p>
          <a:p>
            <a:r>
              <a:rPr lang="zh-CN" altLang="zh-CN" dirty="0" smtClean="0"/>
              <a:t>块链</a:t>
            </a:r>
            <a:r>
              <a:rPr lang="zh-CN" altLang="zh-CN" dirty="0"/>
              <a:t>存储</a:t>
            </a:r>
            <a:r>
              <a:rPr lang="zh-CN" altLang="zh-CN" dirty="0" smtClean="0"/>
              <a:t>结构字符串</a:t>
            </a:r>
            <a:r>
              <a:rPr lang="zh-CN" altLang="zh-CN" dirty="0"/>
              <a:t>的操作</a:t>
            </a:r>
            <a:r>
              <a:rPr lang="zh-CN" altLang="zh-CN" dirty="0" smtClean="0"/>
              <a:t>实现</a:t>
            </a:r>
            <a:r>
              <a:rPr lang="zh-CN" altLang="en-US" dirty="0"/>
              <a:t>，</a:t>
            </a:r>
            <a:r>
              <a:rPr lang="zh-CN" altLang="zh-CN" dirty="0" smtClean="0"/>
              <a:t>与</a:t>
            </a:r>
            <a:r>
              <a:rPr lang="zh-CN" altLang="zh-CN" dirty="0"/>
              <a:t>线性表的链表实现</a:t>
            </a:r>
            <a:r>
              <a:rPr lang="zh-CN" altLang="zh-CN" dirty="0" smtClean="0"/>
              <a:t>类似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3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10448</TotalTime>
  <Words>2098</Words>
  <Application>Microsoft Office PowerPoint</Application>
  <PresentationFormat>全屏显示(4:3)</PresentationFormat>
  <Paragraphs>432</Paragraphs>
  <Slides>44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47" baseType="lpstr">
      <vt:lpstr>Office 主题</vt:lpstr>
      <vt:lpstr>Picture</vt:lpstr>
      <vt:lpstr>公式</vt:lpstr>
      <vt:lpstr>第3章  串</vt:lpstr>
      <vt:lpstr>3.1  串的定义</vt:lpstr>
      <vt:lpstr>3.2  串的逻辑结构和基本操作</vt:lpstr>
      <vt:lpstr>幻灯片 4</vt:lpstr>
      <vt:lpstr>3.3 串的存储结构</vt:lpstr>
      <vt:lpstr>3.3.1 串的数组存储表示</vt:lpstr>
      <vt:lpstr>幻灯片 7</vt:lpstr>
      <vt:lpstr>3.3.2  串的块链存储表示</vt:lpstr>
      <vt:lpstr>幻灯片 9</vt:lpstr>
      <vt:lpstr>3.4  串的实现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3.5  串的模式匹配算法</vt:lpstr>
      <vt:lpstr>BF(Brute-Force)算法</vt:lpstr>
      <vt:lpstr>Brute-Force算法示例(图3-2)</vt:lpstr>
      <vt:lpstr>BF算法的特点总结</vt:lpstr>
      <vt:lpstr>KR(Karp-Rabin)算法</vt:lpstr>
      <vt:lpstr>幻灯片 23</vt:lpstr>
      <vt:lpstr>哈希算法</vt:lpstr>
      <vt:lpstr>幻灯片 25</vt:lpstr>
      <vt:lpstr>图3-3  Karp-Rabin算法示例</vt:lpstr>
      <vt:lpstr>KR算法的特点</vt:lpstr>
      <vt:lpstr>KMP (Knuth-Morris-Pratt)算法</vt:lpstr>
      <vt:lpstr>幻灯片 29</vt:lpstr>
      <vt:lpstr>幻灯片 30</vt:lpstr>
      <vt:lpstr>图3-4  KMP算法示例</vt:lpstr>
      <vt:lpstr>KMP算法的特点</vt:lpstr>
      <vt:lpstr>BM(Boyer-Moore)算法</vt:lpstr>
      <vt:lpstr>幻灯片 34</vt:lpstr>
      <vt:lpstr>幻灯片 35</vt:lpstr>
      <vt:lpstr>幻灯片 36</vt:lpstr>
      <vt:lpstr>程序3-6  BM算法</vt:lpstr>
      <vt:lpstr>幻灯片 38</vt:lpstr>
      <vt:lpstr>幻灯片 39</vt:lpstr>
      <vt:lpstr>幻灯片 40</vt:lpstr>
      <vt:lpstr>图3-9  BM算法示例</vt:lpstr>
      <vt:lpstr>BM算法的特点</vt:lpstr>
      <vt:lpstr>3.5  进阶导读</vt:lpstr>
      <vt:lpstr>习题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sunweiwei</dc:creator>
  <cp:lastModifiedBy>ztzyjztq</cp:lastModifiedBy>
  <cp:revision>24</cp:revision>
  <dcterms:created xsi:type="dcterms:W3CDTF">2011-08-04T07:47:50Z</dcterms:created>
  <dcterms:modified xsi:type="dcterms:W3CDTF">2011-09-07T01:36:57Z</dcterms:modified>
</cp:coreProperties>
</file>