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9" r:id="rId4"/>
    <p:sldId id="260" r:id="rId5"/>
    <p:sldId id="308" r:id="rId6"/>
    <p:sldId id="309" r:id="rId7"/>
    <p:sldId id="310" r:id="rId8"/>
    <p:sldId id="261" r:id="rId9"/>
    <p:sldId id="262" r:id="rId10"/>
    <p:sldId id="263" r:id="rId11"/>
    <p:sldId id="264" r:id="rId12"/>
    <p:sldId id="265" r:id="rId13"/>
    <p:sldId id="266" r:id="rId14"/>
    <p:sldId id="334" r:id="rId15"/>
    <p:sldId id="267" r:id="rId16"/>
    <p:sldId id="268" r:id="rId17"/>
    <p:sldId id="269" r:id="rId18"/>
    <p:sldId id="270" r:id="rId19"/>
    <p:sldId id="271" r:id="rId20"/>
    <p:sldId id="335" r:id="rId21"/>
    <p:sldId id="272" r:id="rId22"/>
    <p:sldId id="273" r:id="rId23"/>
    <p:sldId id="274" r:id="rId24"/>
    <p:sldId id="275" r:id="rId25"/>
    <p:sldId id="276" r:id="rId26"/>
    <p:sldId id="282" r:id="rId27"/>
    <p:sldId id="277" r:id="rId28"/>
    <p:sldId id="279" r:id="rId29"/>
    <p:sldId id="280" r:id="rId30"/>
    <p:sldId id="281" r:id="rId31"/>
    <p:sldId id="283" r:id="rId32"/>
    <p:sldId id="284" r:id="rId33"/>
    <p:sldId id="285" r:id="rId34"/>
    <p:sldId id="336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37" r:id="rId46"/>
    <p:sldId id="286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11" r:id="rId67"/>
    <p:sldId id="312" r:id="rId68"/>
    <p:sldId id="313" r:id="rId69"/>
    <p:sldId id="320" r:id="rId70"/>
    <p:sldId id="321" r:id="rId71"/>
    <p:sldId id="322" r:id="rId72"/>
    <p:sldId id="323" r:id="rId73"/>
    <p:sldId id="327" r:id="rId74"/>
    <p:sldId id="328" r:id="rId75"/>
    <p:sldId id="316" r:id="rId76"/>
    <p:sldId id="317" r:id="rId77"/>
    <p:sldId id="318" r:id="rId78"/>
    <p:sldId id="329" r:id="rId79"/>
    <p:sldId id="324" r:id="rId80"/>
    <p:sldId id="325" r:id="rId81"/>
    <p:sldId id="319" r:id="rId82"/>
    <p:sldId id="330" r:id="rId83"/>
    <p:sldId id="331" r:id="rId84"/>
    <p:sldId id="332" r:id="rId85"/>
    <p:sldId id="307" r:id="rId86"/>
    <p:sldId id="333" r:id="rId87"/>
    <p:sldId id="326" r:id="rId88"/>
    <p:sldId id="349" r:id="rId8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726643-68F5-41B0-91CA-E6F69D9742FA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6DE6EA9-C3B8-43AC-A7C8-EC0162D7BB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186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E651941-6AD5-441F-ACA7-532722781EED}" type="slidenum">
              <a:rPr lang="en-US" altLang="zh-CN" sz="1300"/>
              <a:pPr algn="r" eaLnBrk="1" hangingPunct="1"/>
              <a:t>16</a:t>
            </a:fld>
            <a:endParaRPr lang="en-US" altLang="zh-CN" sz="1300" dirty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A1C6BF5D-1627-4761-9324-D27EF44FC3CA}" type="slidenum">
              <a:rPr lang="en-US" altLang="zh-CN" sz="1300"/>
              <a:pPr algn="r" eaLnBrk="1" hangingPunct="1"/>
              <a:t>22</a:t>
            </a:fld>
            <a:endParaRPr lang="en-US" altLang="zh-CN" sz="1300" dirty="0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60D1F4C-2F8B-4365-B06B-6E30396F68D6}" type="slidenum">
              <a:rPr lang="en-US" altLang="zh-CN" sz="1300"/>
              <a:pPr algn="r" eaLnBrk="1" hangingPunct="1"/>
              <a:t>26</a:t>
            </a:fld>
            <a:endParaRPr lang="en-US" altLang="zh-CN" sz="1300" dirty="0"/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B304B2C-2BB3-411B-8DF3-A97E34CDAADA}" type="slidenum">
              <a:rPr lang="en-US" altLang="zh-CN" sz="1300"/>
              <a:pPr algn="r" eaLnBrk="1" hangingPunct="1"/>
              <a:t>61</a:t>
            </a:fld>
            <a:endParaRPr lang="en-US" altLang="zh-CN" sz="1300" dirty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BB0CB3E-6A64-4572-B8CD-490466CB6831}" type="slidenum">
              <a:rPr lang="en-US" altLang="zh-CN" sz="1300"/>
              <a:pPr algn="r" eaLnBrk="1" hangingPunct="1"/>
              <a:t>79</a:t>
            </a:fld>
            <a:endParaRPr lang="en-US" altLang="zh-CN" sz="1300" dirty="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DF9B27F5-7D62-4C21-98E1-9CD7D98D0175}" type="slidenum">
              <a:rPr lang="en-US" altLang="zh-CN" sz="1300"/>
              <a:pPr algn="r" eaLnBrk="1" hangingPunct="1"/>
              <a:t>80</a:t>
            </a:fld>
            <a:endParaRPr lang="en-US" altLang="zh-CN" sz="1300" dirty="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C92F2-6078-48A0-8BA6-93D1C797965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C4059D19-925C-455F-9BEE-E0F24945E344}" type="slidenum">
              <a:rPr lang="en-US" altLang="zh-CN" sz="1300"/>
              <a:pPr algn="r" eaLnBrk="1" hangingPunct="1"/>
              <a:t>10</a:t>
            </a:fld>
            <a:endParaRPr lang="en-US" altLang="zh-CN" sz="1300" dirty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0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WordArt 4"/>
          <p:cNvSpPr>
            <a:spLocks noChangeArrowheads="1" noChangeShapeType="1" noTextEdit="1"/>
          </p:cNvSpPr>
          <p:nvPr/>
        </p:nvSpPr>
        <p:spPr bwMode="auto">
          <a:xfrm>
            <a:off x="1295400" y="533400"/>
            <a:ext cx="67056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隶书"/>
                <a:ea typeface="隶书"/>
              </a:rPr>
              <a:t>第九章 排序</a:t>
            </a:r>
            <a:endParaRPr lang="zh-CN" alt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/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971600" y="1761241"/>
            <a:ext cx="744468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rId2" action="ppaction://hlinksldjump"/>
              </a:rPr>
              <a:t>问题定义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基本排序方法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归并排序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快速排序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堆排序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希尔排序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基数排序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内部排序方法的比较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hlinkClick r:id="" action="ppaction://noaction"/>
              </a:rPr>
              <a:t>本章小结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21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cs"/>
              </a:rPr>
              <a:t>插入排序动画 </a:t>
            </a:r>
          </a:p>
        </p:txBody>
      </p:sp>
      <p:sp>
        <p:nvSpPr>
          <p:cNvPr id="1004547" name="Rectangle 3"/>
          <p:cNvSpPr>
            <a:spLocks noChangeArrowheads="1"/>
          </p:cNvSpPr>
          <p:nvPr/>
        </p:nvSpPr>
        <p:spPr bwMode="auto">
          <a:xfrm>
            <a:off x="3852863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12</a:t>
            </a:r>
          </a:p>
        </p:txBody>
      </p:sp>
      <p:sp>
        <p:nvSpPr>
          <p:cNvPr id="1004548" name="Rectangle 4"/>
          <p:cNvSpPr>
            <a:spLocks noChangeArrowheads="1"/>
          </p:cNvSpPr>
          <p:nvPr/>
        </p:nvSpPr>
        <p:spPr bwMode="auto">
          <a:xfrm>
            <a:off x="4932363" y="3068638"/>
            <a:ext cx="719137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i="1">
                <a:latin typeface="Tahoma" pitchFamily="34" charset="0"/>
              </a:rPr>
              <a:t>34</a:t>
            </a:r>
            <a:r>
              <a:rPr lang="en-US" altLang="zh-CN" sz="2800" b="1" i="1">
                <a:solidFill>
                  <a:srgbClr val="FF3300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1004549" name="Rectangle 5"/>
          <p:cNvSpPr>
            <a:spLocks noChangeArrowheads="1"/>
          </p:cNvSpPr>
          <p:nvPr/>
        </p:nvSpPr>
        <p:spPr bwMode="auto">
          <a:xfrm>
            <a:off x="5976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32</a:t>
            </a:r>
          </a:p>
        </p:txBody>
      </p:sp>
      <p:sp>
        <p:nvSpPr>
          <p:cNvPr id="1004550" name="Rectangle 6"/>
          <p:cNvSpPr>
            <a:spLocks noChangeArrowheads="1"/>
          </p:cNvSpPr>
          <p:nvPr/>
        </p:nvSpPr>
        <p:spPr bwMode="auto">
          <a:xfrm>
            <a:off x="70564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29</a:t>
            </a:r>
          </a:p>
        </p:txBody>
      </p:sp>
      <p:sp>
        <p:nvSpPr>
          <p:cNvPr id="1004551" name="Rectangle 7"/>
          <p:cNvSpPr>
            <a:spLocks noChangeArrowheads="1"/>
          </p:cNvSpPr>
          <p:nvPr/>
        </p:nvSpPr>
        <p:spPr bwMode="auto">
          <a:xfrm>
            <a:off x="8135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64</a:t>
            </a:r>
          </a:p>
        </p:txBody>
      </p:sp>
      <p:sp>
        <p:nvSpPr>
          <p:cNvPr id="1004552" name="Rectangle 8"/>
          <p:cNvSpPr>
            <a:spLocks noChangeArrowheads="1"/>
          </p:cNvSpPr>
          <p:nvPr/>
        </p:nvSpPr>
        <p:spPr bwMode="auto">
          <a:xfrm>
            <a:off x="61118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45</a:t>
            </a:r>
          </a:p>
        </p:txBody>
      </p:sp>
      <p:sp>
        <p:nvSpPr>
          <p:cNvPr id="1004553" name="Rectangle 9"/>
          <p:cNvSpPr>
            <a:spLocks noChangeArrowheads="1"/>
          </p:cNvSpPr>
          <p:nvPr/>
        </p:nvSpPr>
        <p:spPr bwMode="auto">
          <a:xfrm>
            <a:off x="16922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34</a:t>
            </a:r>
          </a:p>
        </p:txBody>
      </p:sp>
      <p:sp>
        <p:nvSpPr>
          <p:cNvPr id="1004554" name="Rectangle 10"/>
          <p:cNvSpPr>
            <a:spLocks noChangeArrowheads="1"/>
          </p:cNvSpPr>
          <p:nvPr/>
        </p:nvSpPr>
        <p:spPr bwMode="auto">
          <a:xfrm>
            <a:off x="27717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xmlns="" val="20978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188 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11788 -0.0032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5851 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-2.96296E-6 L 0.2401 -2.96296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72 3.7037E-7 L 5.55556E-7 3.7037E-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188 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-0.23854 0.0051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3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-2.59259E-6 L 0.35816 -2.59259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-2.96296E-6 L 0.2401 -2.96296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DA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4691 7.40741E-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188 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4 0.0051 L -0.11649 0.00301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1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7.40741E-7 L 0.4783 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-2.59259E-6 L 0.35816 -2.59259E-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7.40741E-7 L -0.58715 7.40741E-7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0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3 7.40741E-7 L 0.59201 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-2.96296E-6 L 0.2401 -2.96296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004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49 0.00301 L 0.0066 -0.0020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04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3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7.40741E-7 L 0.4783 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1 7.40741E-7 L -0.34618 -0.0002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004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04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500" fill="hold"/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3 7.40741E-7 L 0.59201 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7.40741E-7 L -0.12066 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004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7" grpId="0" animBg="1"/>
      <p:bldP spid="1004547" grpId="1" animBg="1"/>
      <p:bldP spid="1004548" grpId="0" animBg="1"/>
      <p:bldP spid="1004548" grpId="1" animBg="1"/>
      <p:bldP spid="1004548" grpId="2" animBg="1"/>
      <p:bldP spid="1004548" grpId="3" animBg="1"/>
      <p:bldP spid="1004549" grpId="0" animBg="1"/>
      <p:bldP spid="1004549" grpId="1" animBg="1"/>
      <p:bldP spid="1004549" grpId="2" animBg="1"/>
      <p:bldP spid="1004550" grpId="0" animBg="1"/>
      <p:bldP spid="1004550" grpId="1" animBg="1"/>
      <p:bldP spid="1004551" grpId="0" animBg="1"/>
      <p:bldP spid="1004551" grpId="1" animBg="1"/>
      <p:bldP spid="1004552" grpId="0" animBg="1"/>
      <p:bldP spid="1004552" grpId="1" animBg="1"/>
      <p:bldP spid="1004552" grpId="2" animBg="1"/>
      <p:bldP spid="1004552" grpId="3" animBg="1"/>
      <p:bldP spid="1004552" grpId="4" animBg="1"/>
      <p:bldP spid="1004553" grpId="0" animBg="1"/>
      <p:bldP spid="1004553" grpId="1" animBg="1"/>
      <p:bldP spid="1004553" grpId="2" animBg="1"/>
      <p:bldP spid="1004553" grpId="3" animBg="1"/>
      <p:bldP spid="1004553" grpId="4" animBg="1"/>
      <p:bldP spid="1004554" grpId="0" animBg="1"/>
      <p:bldP spid="1004554" grpId="1" animBg="1"/>
      <p:bldP spid="1004554" grpId="2" animBg="1"/>
      <p:bldP spid="1004554" grpId="3" animBg="1"/>
      <p:bldP spid="1004554" grpId="4" animBg="1"/>
      <p:bldP spid="1004554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332656"/>
            <a:ext cx="892899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800" b="1" dirty="0"/>
              <a:t>程序</a:t>
            </a:r>
            <a:r>
              <a:rPr lang="en-US" altLang="zh-CN" sz="2800" b="1" dirty="0"/>
              <a:t>9-1  </a:t>
            </a:r>
            <a:r>
              <a:rPr lang="zh-CN" altLang="zh-CN" sz="2800" b="1" dirty="0"/>
              <a:t>插入排序</a:t>
            </a:r>
            <a:r>
              <a:rPr lang="zh-CN" altLang="zh-CN" sz="2800" b="1" dirty="0" smtClean="0"/>
              <a:t>方法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template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Item&gt;</a:t>
            </a:r>
            <a:endParaRPr lang="zh-CN" altLang="zh-CN" sz="2800" dirty="0"/>
          </a:p>
          <a:p>
            <a:r>
              <a:rPr lang="en-US" altLang="zh-CN" sz="2800" b="1" dirty="0"/>
              <a:t>void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InsertionSort</a:t>
            </a:r>
            <a:r>
              <a:rPr lang="en-US" altLang="zh-CN" sz="2800" dirty="0"/>
              <a:t>(Item a[],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l,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r)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;	Item t;</a:t>
            </a:r>
            <a:endParaRPr lang="zh-CN" altLang="zh-CN" sz="2800" dirty="0"/>
          </a:p>
          <a:p>
            <a:r>
              <a:rPr lang="en-US" altLang="zh-CN" sz="2800" b="1" dirty="0" smtClean="0"/>
              <a:t>	for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=l+1;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&lt;=r; 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)//</a:t>
            </a:r>
            <a:r>
              <a:rPr lang="en-US" altLang="zh-CN" sz="2400" dirty="0"/>
              <a:t> </a:t>
            </a:r>
            <a:r>
              <a:rPr lang="zh-CN" altLang="zh-CN" sz="2400" dirty="0"/>
              <a:t>从左边界开始，依次获取每个记录</a:t>
            </a:r>
          </a:p>
          <a:p>
            <a:r>
              <a:rPr lang="en-US" altLang="zh-CN" sz="2800" dirty="0" smtClean="0"/>
              <a:t>	 { 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将获取到的记录插入到前面已排好序的序列的</a:t>
            </a:r>
            <a:r>
              <a:rPr lang="zh-CN" altLang="zh-CN" sz="2400" dirty="0" smtClean="0"/>
              <a:t>合适位</a:t>
            </a:r>
            <a:r>
              <a:rPr lang="en-US" altLang="zh-CN" sz="2400" dirty="0" smtClean="0"/>
              <a:t>	  //</a:t>
            </a:r>
            <a:r>
              <a:rPr lang="zh-CN" altLang="zh-CN" sz="2400" dirty="0" smtClean="0"/>
              <a:t>置</a:t>
            </a:r>
            <a:r>
              <a:rPr lang="zh-CN" altLang="en-US" sz="2400" dirty="0"/>
              <a:t>。</a:t>
            </a:r>
            <a:r>
              <a:rPr lang="zh-CN" altLang="zh-CN" sz="2400" dirty="0" smtClean="0"/>
              <a:t>方法</a:t>
            </a:r>
            <a:r>
              <a:rPr lang="zh-CN" altLang="zh-CN" sz="2400" dirty="0"/>
              <a:t>是：从当前记录开始逐个比较</a:t>
            </a:r>
            <a:r>
              <a:rPr lang="zh-CN" altLang="zh-CN" sz="2400" dirty="0" smtClean="0"/>
              <a:t>前面的记录若当</a:t>
            </a:r>
            <a:r>
              <a:rPr lang="en-US" altLang="zh-CN" sz="2400" dirty="0" smtClean="0"/>
              <a:t>	//</a:t>
            </a:r>
            <a:r>
              <a:rPr lang="zh-CN" altLang="zh-CN" sz="2400" dirty="0" smtClean="0"/>
              <a:t>前</a:t>
            </a:r>
            <a:r>
              <a:rPr lang="zh-CN" altLang="zh-CN" sz="2400" dirty="0"/>
              <a:t>记录小，则把前面的记录向后移</a:t>
            </a:r>
            <a:r>
              <a:rPr lang="zh-CN" altLang="zh-CN" sz="2400" dirty="0" smtClean="0"/>
              <a:t>一个位置</a:t>
            </a:r>
            <a:endParaRPr lang="zh-CN" altLang="zh-CN" sz="2400" dirty="0"/>
          </a:p>
          <a:p>
            <a:r>
              <a:rPr lang="en-US" altLang="zh-CN" sz="2800" b="1" dirty="0" smtClean="0"/>
              <a:t>		for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(j=i-1,t=a[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 j&gt;=0&amp;&amp;t&lt;a[j]; j--)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	a[j+1</a:t>
            </a:r>
            <a:r>
              <a:rPr lang="en-US" altLang="zh-CN" sz="2800" dirty="0"/>
              <a:t>] = a[j];</a:t>
            </a:r>
            <a:endParaRPr lang="zh-CN" altLang="zh-CN" sz="2800" dirty="0"/>
          </a:p>
          <a:p>
            <a:r>
              <a:rPr lang="en-US" altLang="zh-CN" sz="2400" dirty="0" smtClean="0"/>
              <a:t>		// </a:t>
            </a:r>
            <a:r>
              <a:rPr lang="zh-CN" altLang="zh-CN" sz="2400" dirty="0"/>
              <a:t>将最初获取的记录复制到相应位置</a:t>
            </a:r>
          </a:p>
          <a:p>
            <a:r>
              <a:rPr lang="en-US" altLang="zh-CN" sz="2800" dirty="0" smtClean="0"/>
              <a:t>		a[j+1</a:t>
            </a:r>
            <a:r>
              <a:rPr lang="en-US" altLang="zh-CN" sz="2800" dirty="0"/>
              <a:t>] = t;</a:t>
            </a:r>
            <a:endParaRPr lang="zh-CN" altLang="zh-CN" sz="2800" dirty="0"/>
          </a:p>
          <a:p>
            <a:r>
              <a:rPr lang="en-US" altLang="zh-CN" sz="2800" dirty="0" smtClean="0"/>
              <a:t>	}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69852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插入排序性能分析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最佳情况（排序）：</a:t>
            </a:r>
            <a:r>
              <a:rPr lang="en-US" altLang="zh-CN" sz="2200" dirty="0"/>
              <a:t>n-1</a:t>
            </a:r>
            <a:r>
              <a:rPr lang="zh-CN" altLang="en-US" sz="2200" dirty="0"/>
              <a:t>次比较，</a:t>
            </a:r>
            <a:r>
              <a:rPr lang="en-US" altLang="zh-CN" sz="2200" dirty="0"/>
              <a:t>0</a:t>
            </a:r>
            <a:r>
              <a:rPr lang="zh-CN" altLang="en-US" sz="2200" dirty="0"/>
              <a:t>次移动，</a:t>
            </a:r>
            <a:r>
              <a:rPr lang="en-US" altLang="zh-CN" sz="2200" dirty="0"/>
              <a:t>O(n) 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最差情况（逆序）： </a:t>
            </a:r>
            <a:r>
              <a:rPr lang="en-US" altLang="zh-CN" sz="2200" b="1" dirty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比较次数</a:t>
            </a:r>
            <a:r>
              <a:rPr lang="zh-CN" altLang="en-US" dirty="0"/>
              <a:t>为</a:t>
            </a:r>
            <a:r>
              <a:rPr lang="en-US" altLang="zh-CN" dirty="0"/>
              <a:t>: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</a:pPr>
            <a:endParaRPr lang="zh-CN" altLang="en-US" sz="2200" dirty="0"/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移动</a:t>
            </a:r>
            <a:r>
              <a:rPr lang="zh-CN" altLang="en-US" dirty="0"/>
              <a:t>次数为</a:t>
            </a:r>
            <a:r>
              <a:rPr lang="en-US" altLang="zh-CN" dirty="0"/>
              <a:t>: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None/>
            </a:pPr>
            <a:endParaRPr lang="zh-CN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b="1" dirty="0">
                <a:solidFill>
                  <a:srgbClr val="0000FF"/>
                </a:solidFill>
              </a:rPr>
              <a:t>平均情况：</a:t>
            </a:r>
            <a:r>
              <a:rPr lang="en-US" altLang="zh-CN" sz="2200" b="1" dirty="0">
                <a:solidFill>
                  <a:srgbClr val="0000FF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0000FF"/>
                </a:solidFill>
              </a:rPr>
              <a:t>2</a:t>
            </a:r>
            <a:r>
              <a:rPr lang="en-US" altLang="zh-CN" sz="2200" b="1" dirty="0">
                <a:solidFill>
                  <a:srgbClr val="0000FF"/>
                </a:solidFill>
              </a:rPr>
              <a:t>)</a:t>
            </a:r>
            <a:r>
              <a:rPr lang="en-US" altLang="zh-CN" sz="2200" dirty="0"/>
              <a:t> </a:t>
            </a:r>
            <a:endParaRPr lang="en-US" altLang="zh-CN" sz="2200" dirty="0" smtClean="0"/>
          </a:p>
          <a:p>
            <a:pPr lvl="1" eaLnBrk="1" hangingPunct="1">
              <a:spcBef>
                <a:spcPct val="0"/>
              </a:spcBef>
            </a:pP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空间代价：</a:t>
            </a:r>
            <a:r>
              <a:rPr lang="en-US" altLang="zh-CN" sz="3200" b="1" dirty="0"/>
              <a:t>O(1)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稳定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适用节点个数少的场合</a:t>
            </a:r>
            <a:r>
              <a:rPr lang="en-US" altLang="zh-CN" sz="3200" b="1" dirty="0" smtClean="0"/>
              <a:t>  </a:t>
            </a: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0073051"/>
              </p:ext>
            </p:extLst>
          </p:nvPr>
        </p:nvGraphicFramePr>
        <p:xfrm>
          <a:off x="3532226" y="2276872"/>
          <a:ext cx="2079548" cy="816844"/>
        </p:xfrm>
        <a:graphic>
          <a:graphicData uri="http://schemas.openxmlformats.org/presentationml/2006/ole">
            <p:oleObj spid="_x0000_s2131" name="公式" r:id="rId4" imgW="1117440" imgH="444240" progId="Equation.3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6369693"/>
              </p:ext>
            </p:extLst>
          </p:nvPr>
        </p:nvGraphicFramePr>
        <p:xfrm>
          <a:off x="3491880" y="3140968"/>
          <a:ext cx="3113860" cy="720080"/>
        </p:xfrm>
        <a:graphic>
          <a:graphicData uri="http://schemas.openxmlformats.org/presentationml/2006/ole">
            <p:oleObj spid="_x0000_s2132" name="公式" r:id="rId5" imgW="19304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423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9.2.2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冒泡排序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(bubble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484784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en-US" altLang="zh-CN" sz="3200" b="1" dirty="0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:</a:t>
            </a:r>
            <a:r>
              <a:rPr lang="zh-CN" altLang="zh-CN" sz="3200" b="1" dirty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依次比较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相邻</a:t>
            </a:r>
            <a:r>
              <a:rPr lang="zh-CN" altLang="zh-CN" sz="3200" b="1" dirty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的两个元素的顺序，如果顺序不对，则将两者交换，重复这样的操作直到整个序列被排好序</a:t>
            </a:r>
            <a:r>
              <a:rPr lang="zh-CN" altLang="en-US" sz="3200" b="1" dirty="0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latin typeface="Times New Roman" pitchFamily="18" charset="0"/>
                <a:ea typeface="仿宋_GB2312" pitchFamily="49" charset="-122"/>
              </a:rPr>
              <a:t>实际是通过比较与交换使得待排序列一个最值元素“上浮”到序列一端，然后缩小排序范围</a:t>
            </a:r>
            <a:endParaRPr lang="en-US" altLang="zh-CN" sz="3200" b="1" dirty="0" smtClean="0">
              <a:solidFill>
                <a:srgbClr val="00808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zh-CN" altLang="en-US" sz="3200" b="1" dirty="0">
              <a:solidFill>
                <a:srgbClr val="008080"/>
              </a:solidFill>
              <a:latin typeface="Times New Roman" pitchFamily="18" charset="0"/>
              <a:ea typeface="仿宋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4380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冒泡排序步骤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484784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</a:rPr>
              <a:t>假设</a:t>
            </a:r>
            <a:r>
              <a:rPr lang="zh-CN" altLang="zh-CN" sz="3200" b="1" dirty="0">
                <a:solidFill>
                  <a:srgbClr val="008080"/>
                </a:solidFill>
              </a:rPr>
              <a:t>待排序的序列为</a:t>
            </a:r>
            <a:r>
              <a:rPr lang="en-US" altLang="zh-CN" sz="3200" b="1" dirty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2</a:t>
            </a:r>
            <a:r>
              <a:rPr lang="en-US" altLang="zh-CN" sz="3200" b="1" dirty="0">
                <a:solidFill>
                  <a:srgbClr val="008080"/>
                </a:solidFill>
              </a:rPr>
              <a:t>,…,</a:t>
            </a:r>
            <a:r>
              <a:rPr lang="en-US" altLang="zh-CN" sz="3200" b="1" dirty="0" smtClean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 smtClean="0">
                <a:solidFill>
                  <a:srgbClr val="008080"/>
                </a:solidFill>
              </a:rPr>
              <a:t>n-1</a:t>
            </a:r>
            <a:endParaRPr lang="en-US" altLang="zh-CN" sz="3200" b="1" dirty="0">
              <a:solidFill>
                <a:srgbClr val="00808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</a:rPr>
              <a:t>起始</a:t>
            </a:r>
            <a:r>
              <a:rPr lang="zh-CN" altLang="zh-CN" sz="3200" b="1" dirty="0">
                <a:solidFill>
                  <a:srgbClr val="008080"/>
                </a:solidFill>
              </a:rPr>
              <a:t>时排序范围是从</a:t>
            </a:r>
            <a:r>
              <a:rPr lang="en-US" altLang="zh-CN" sz="3200" b="1" dirty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0</a:t>
            </a:r>
            <a:r>
              <a:rPr lang="zh-CN" altLang="zh-CN" sz="3200" b="1" dirty="0">
                <a:solidFill>
                  <a:srgbClr val="008080"/>
                </a:solidFill>
              </a:rPr>
              <a:t>至</a:t>
            </a:r>
            <a:r>
              <a:rPr lang="en-US" altLang="zh-CN" sz="3200" b="1" dirty="0" smtClean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 smtClean="0">
                <a:solidFill>
                  <a:srgbClr val="008080"/>
                </a:solidFill>
              </a:rPr>
              <a:t>n-1</a:t>
            </a:r>
            <a:r>
              <a:rPr lang="zh-CN" altLang="en-US" sz="3200" b="1" dirty="0" smtClean="0">
                <a:solidFill>
                  <a:srgbClr val="008080"/>
                </a:solidFill>
                <a:ea typeface="仿宋_GB2312"/>
              </a:rPr>
              <a:t>，</a:t>
            </a:r>
            <a:endParaRPr lang="en-US" altLang="zh-CN" sz="3200" b="1" dirty="0" smtClean="0">
              <a:solidFill>
                <a:srgbClr val="008080"/>
              </a:solidFill>
              <a:ea typeface="仿宋_GB231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C00000"/>
                </a:solidFill>
              </a:rPr>
              <a:t>自</a:t>
            </a:r>
            <a:r>
              <a:rPr lang="zh-CN" altLang="zh-CN" sz="3200" b="1" dirty="0">
                <a:solidFill>
                  <a:srgbClr val="C00000"/>
                </a:solidFill>
              </a:rPr>
              <a:t>右向左</a:t>
            </a:r>
            <a:r>
              <a:rPr lang="zh-CN" altLang="zh-CN" sz="3200" b="1" dirty="0">
                <a:solidFill>
                  <a:srgbClr val="008080"/>
                </a:solidFill>
              </a:rPr>
              <a:t>对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相邻两结点</a:t>
            </a:r>
            <a:r>
              <a:rPr lang="zh-CN" altLang="zh-CN" sz="3200" b="1" dirty="0">
                <a:solidFill>
                  <a:srgbClr val="008080"/>
                </a:solidFill>
              </a:rPr>
              <a:t>进行比较，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让较大向</a:t>
            </a:r>
            <a:r>
              <a:rPr lang="zh-CN" altLang="zh-CN" sz="3200" b="1" dirty="0">
                <a:solidFill>
                  <a:srgbClr val="008080"/>
                </a:solidFill>
              </a:rPr>
              <a:t>右移，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让较小向</a:t>
            </a:r>
            <a:r>
              <a:rPr lang="zh-CN" altLang="zh-CN" sz="3200" b="1" dirty="0">
                <a:solidFill>
                  <a:srgbClr val="008080"/>
                </a:solidFill>
              </a:rPr>
              <a:t>左移。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当比较</a:t>
            </a:r>
            <a:r>
              <a:rPr lang="zh-CN" altLang="en-US" sz="3200" b="1" dirty="0" smtClean="0">
                <a:solidFill>
                  <a:srgbClr val="008080"/>
                </a:solidFill>
              </a:rPr>
              <a:t>完当前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排序</a:t>
            </a:r>
            <a:r>
              <a:rPr lang="zh-CN" altLang="zh-CN" sz="3200" b="1" dirty="0">
                <a:solidFill>
                  <a:srgbClr val="008080"/>
                </a:solidFill>
              </a:rPr>
              <a:t>范围后，</a:t>
            </a:r>
            <a:r>
              <a:rPr lang="zh-CN" altLang="zh-CN" sz="3200" b="1" dirty="0">
                <a:solidFill>
                  <a:srgbClr val="C00000"/>
                </a:solidFill>
              </a:rPr>
              <a:t>键值最小</a:t>
            </a:r>
            <a:r>
              <a:rPr lang="zh-CN" altLang="zh-CN" sz="3200" b="1" dirty="0">
                <a:solidFill>
                  <a:srgbClr val="008080"/>
                </a:solidFill>
              </a:rPr>
              <a:t>的元素被移动到序列的</a:t>
            </a:r>
            <a:r>
              <a:rPr lang="en-US" altLang="zh-CN" sz="3200" b="1" dirty="0">
                <a:solidFill>
                  <a:srgbClr val="C0000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C00000"/>
                </a:solidFill>
              </a:rPr>
              <a:t>0</a:t>
            </a:r>
            <a:r>
              <a:rPr lang="zh-CN" altLang="zh-CN" sz="3200" b="1" dirty="0">
                <a:solidFill>
                  <a:srgbClr val="008080"/>
                </a:solidFill>
              </a:rPr>
              <a:t>位置，故</a:t>
            </a:r>
            <a:r>
              <a:rPr lang="en-US" altLang="zh-CN" sz="3200" b="1" dirty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0</a:t>
            </a:r>
            <a:r>
              <a:rPr lang="zh-CN" altLang="zh-CN" sz="3200" b="1" dirty="0">
                <a:solidFill>
                  <a:srgbClr val="008080"/>
                </a:solidFill>
              </a:rPr>
              <a:t>无需再参加下一次</a:t>
            </a:r>
            <a:r>
              <a:rPr lang="zh-CN" altLang="zh-CN" sz="3200" b="1" dirty="0" smtClean="0">
                <a:solidFill>
                  <a:srgbClr val="008080"/>
                </a:solidFill>
              </a:rPr>
              <a:t>比较</a:t>
            </a:r>
            <a:endParaRPr lang="en-US" altLang="zh-CN" sz="3200" b="1" dirty="0" smtClean="0">
              <a:solidFill>
                <a:srgbClr val="00808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</a:rPr>
              <a:t>下</a:t>
            </a:r>
            <a:r>
              <a:rPr lang="zh-CN" altLang="zh-CN" sz="3200" b="1" dirty="0">
                <a:solidFill>
                  <a:srgbClr val="008080"/>
                </a:solidFill>
              </a:rPr>
              <a:t>一次比较的范围为</a:t>
            </a:r>
            <a:r>
              <a:rPr lang="en-US" altLang="zh-CN" sz="3200" b="1" dirty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1</a:t>
            </a:r>
            <a:r>
              <a:rPr lang="zh-CN" altLang="zh-CN" sz="3200" b="1" dirty="0">
                <a:solidFill>
                  <a:srgbClr val="008080"/>
                </a:solidFill>
              </a:rPr>
              <a:t>至</a:t>
            </a:r>
            <a:r>
              <a:rPr lang="en-US" altLang="zh-CN" sz="3200" b="1" dirty="0">
                <a:solidFill>
                  <a:srgbClr val="008080"/>
                </a:solidFill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</a:rPr>
              <a:t>n-1</a:t>
            </a:r>
            <a:r>
              <a:rPr lang="zh-CN" altLang="en-US" sz="3200" b="1" dirty="0" smtClean="0">
                <a:solidFill>
                  <a:srgbClr val="008080"/>
                </a:solidFill>
                <a:ea typeface="仿宋_GB2312"/>
              </a:rPr>
              <a:t>。</a:t>
            </a:r>
            <a:endParaRPr lang="zh-CN" altLang="en-US" sz="3200" b="1" dirty="0">
              <a:solidFill>
                <a:srgbClr val="008080"/>
              </a:solidFill>
              <a:latin typeface="Times New Roman" pitchFamily="18" charset="0"/>
              <a:ea typeface="仿宋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7897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冒泡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8746926"/>
              </p:ext>
            </p:extLst>
          </p:nvPr>
        </p:nvGraphicFramePr>
        <p:xfrm>
          <a:off x="893763" y="546100"/>
          <a:ext cx="6342062" cy="6130925"/>
        </p:xfrm>
        <a:graphic>
          <a:graphicData uri="http://schemas.openxmlformats.org/presentationml/2006/ole">
            <p:oleObj spid="_x0000_s3112" name="Picture" r:id="rId4" imgW="1940040" imgH="187632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995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428625"/>
            <a:ext cx="7524750" cy="719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500" b="1" smtClean="0"/>
              <a:t>冒泡排序动画 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3852863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12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4932363" y="3068638"/>
            <a:ext cx="719137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i="1">
                <a:latin typeface="Tahoma" pitchFamily="34" charset="0"/>
              </a:rPr>
              <a:t>34</a:t>
            </a:r>
            <a:r>
              <a:rPr lang="en-US" altLang="zh-CN" sz="2800" b="1" i="1">
                <a:solidFill>
                  <a:srgbClr val="ED1370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5976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32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70564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29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8135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64</a:t>
            </a:r>
          </a:p>
        </p:txBody>
      </p:sp>
      <p:sp>
        <p:nvSpPr>
          <p:cNvPr id="727050" name="Rectangle 10"/>
          <p:cNvSpPr>
            <a:spLocks noChangeArrowheads="1"/>
          </p:cNvSpPr>
          <p:nvPr/>
        </p:nvSpPr>
        <p:spPr bwMode="auto">
          <a:xfrm>
            <a:off x="27717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78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2338" y="2530475"/>
            <a:ext cx="1260475" cy="358775"/>
            <a:chOff x="4581" y="1480"/>
            <a:chExt cx="794" cy="226"/>
          </a:xfrm>
        </p:grpSpPr>
        <p:sp>
          <p:nvSpPr>
            <p:cNvPr id="243722" name="Line 20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23" name="Line 21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24" name="Line 22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066" name="Rectangle 26"/>
          <p:cNvSpPr>
            <a:spLocks noChangeArrowheads="1"/>
          </p:cNvSpPr>
          <p:nvPr/>
        </p:nvSpPr>
        <p:spPr bwMode="auto">
          <a:xfrm>
            <a:off x="16922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34</a:t>
            </a:r>
          </a:p>
        </p:txBody>
      </p:sp>
      <p:sp>
        <p:nvSpPr>
          <p:cNvPr id="727067" name="Rectangle 27"/>
          <p:cNvSpPr>
            <a:spLocks noChangeArrowheads="1"/>
          </p:cNvSpPr>
          <p:nvPr/>
        </p:nvSpPr>
        <p:spPr bwMode="auto">
          <a:xfrm>
            <a:off x="61118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45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272338" y="2530475"/>
            <a:ext cx="1260475" cy="358775"/>
            <a:chOff x="4581" y="1480"/>
            <a:chExt cx="794" cy="226"/>
          </a:xfrm>
        </p:grpSpPr>
        <p:sp>
          <p:nvSpPr>
            <p:cNvPr id="243728" name="Line 29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29" name="Line 30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30" name="Line 31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272338" y="2530475"/>
            <a:ext cx="1260475" cy="358775"/>
            <a:chOff x="4581" y="1480"/>
            <a:chExt cx="794" cy="226"/>
          </a:xfrm>
        </p:grpSpPr>
        <p:sp>
          <p:nvSpPr>
            <p:cNvPr id="243732" name="Line 33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33" name="Line 34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34" name="Line 35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272338" y="2528888"/>
            <a:ext cx="1260475" cy="358775"/>
            <a:chOff x="4581" y="1480"/>
            <a:chExt cx="794" cy="226"/>
          </a:xfrm>
        </p:grpSpPr>
        <p:sp>
          <p:nvSpPr>
            <p:cNvPr id="243736" name="Line 37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37" name="Line 38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38" name="Line 39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7272338" y="2528888"/>
            <a:ext cx="1260475" cy="358775"/>
            <a:chOff x="4581" y="1480"/>
            <a:chExt cx="794" cy="226"/>
          </a:xfrm>
        </p:grpSpPr>
        <p:sp>
          <p:nvSpPr>
            <p:cNvPr id="243740" name="Line 41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42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43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272338" y="2528888"/>
            <a:ext cx="1260475" cy="358775"/>
            <a:chOff x="4581" y="1480"/>
            <a:chExt cx="794" cy="226"/>
          </a:xfrm>
        </p:grpSpPr>
        <p:sp>
          <p:nvSpPr>
            <p:cNvPr id="243744" name="Line 45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5" name="Line 46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47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7272338" y="2530475"/>
            <a:ext cx="1260475" cy="358775"/>
            <a:chOff x="4581" y="1480"/>
            <a:chExt cx="794" cy="226"/>
          </a:xfrm>
        </p:grpSpPr>
        <p:sp>
          <p:nvSpPr>
            <p:cNvPr id="243748" name="Line 49"/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9" name="Line 50"/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50" name="Line 51"/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915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54335E-6 L -0.11806 -2.54335E-6 " pathEditMode="relative" ptsTypes="AA">
                                      <p:cBhvr>
                                        <p:cTn id="14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4335E-6 L 0.11805 -2.54335E-6 " pathEditMode="relative" ptsTypes="AA">
                                      <p:cBhvr>
                                        <p:cTn id="16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5.78035E-7 L -0.23039 0.0006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7572E-6 L 0.11806 -5.37572E-6 " pathEditMode="relative" ptsTypes="AA">
                                      <p:cBhvr>
                                        <p:cTn id="25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5.37572E-6 L -0.11806 -5.37572E-6 " pathEditMode="relative" ptsTypes="AA">
                                      <p:cBhvr>
                                        <p:cTn id="36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38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68 -0.00023 L -0.58785 -2.08092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4.79769E-6 L -0.23628 -4.79769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47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85 1.21387E-6 L -0.70608 1.21387E-6 " pathEditMode="relative" ptsTypes="AA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5.78035E-7 L -0.35174 -0.0011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-1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56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2.31214E-7 L 3.05556E-6 -2.31214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4.39306E-6 L 0.23021 -0.0011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0.00069 L -0.34861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61 0.00069 L -0.46667 0.0006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68 -0.00023 L -0.58785 -2.08092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666 0.00069 L -0.58489 0.0006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9306E-6 L -0.10938 -4.39306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8 -2.31214E-7 L -0.22761 -2.31214E-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 -2.31214E-7 L -0.34566 -2.31214E-7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0.00116 L 0.1191 -0.0011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46805 -0.0007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1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2316 -0.0007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46805 -0.0007 " pathEditMode="relative" rAng="0" ptsTypes="AA">
                                      <p:cBhvr>
                                        <p:cTn id="188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7270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5 -0.00069 L 0.59132 -0.00323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37572E-6 L -0.11806 -5.37572E-6 " pathEditMode="relative" ptsTypes="AA">
                                      <p:cBhvr>
                                        <p:cTn id="206" dur="5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2.60116E-6 L -0.00017 2.60116E-6 " pathEditMode="relative" rAng="0" ptsTypes="AA">
                                      <p:cBhvr>
                                        <p:cTn id="217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5 -0.00069 L 0.59132 -0.00323 " pathEditMode="relative" rAng="0" ptsTypes="AA">
                                      <p:cBhvr>
                                        <p:cTn id="219" dur="5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DAFF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727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00" fill="hold"/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nimBg="1"/>
      <p:bldP spid="727043" grpId="1" animBg="1"/>
      <p:bldP spid="727043" grpId="2" animBg="1"/>
      <p:bldP spid="727044" grpId="0" animBg="1"/>
      <p:bldP spid="727044" grpId="1" animBg="1"/>
      <p:bldP spid="727044" grpId="2" animBg="1"/>
      <p:bldP spid="727044" grpId="3" animBg="1"/>
      <p:bldP spid="727045" grpId="0" animBg="1"/>
      <p:bldP spid="727045" grpId="1" animBg="1"/>
      <p:bldP spid="727045" grpId="2" animBg="1"/>
      <p:bldP spid="727045" grpId="3" animBg="1"/>
      <p:bldP spid="727045" grpId="4" animBg="1"/>
      <p:bldP spid="727046" grpId="0" animBg="1"/>
      <p:bldP spid="727046" grpId="1" animBg="1"/>
      <p:bldP spid="727046" grpId="2" animBg="1"/>
      <p:bldP spid="727046" grpId="3" animBg="1"/>
      <p:bldP spid="727046" grpId="4" animBg="1"/>
      <p:bldP spid="727047" grpId="0" animBg="1"/>
      <p:bldP spid="727050" grpId="0" animBg="1"/>
      <p:bldP spid="727050" grpId="1" animBg="1"/>
      <p:bldP spid="727050" grpId="2" animBg="1"/>
      <p:bldP spid="727050" grpId="3" animBg="1"/>
      <p:bldP spid="727050" grpId="4" animBg="1"/>
      <p:bldP spid="727066" grpId="0" animBg="1"/>
      <p:bldP spid="727066" grpId="1" animBg="1"/>
      <p:bldP spid="727066" grpId="2" animBg="1"/>
      <p:bldP spid="727066" grpId="3" animBg="1"/>
      <p:bldP spid="727067" grpId="0" animBg="1"/>
      <p:bldP spid="727067" grpId="1" animBg="1"/>
      <p:bldP spid="727067" grpId="2" animBg="1"/>
      <p:bldP spid="727067" grpId="3" animBg="1"/>
      <p:bldP spid="727067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260648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800" b="1" dirty="0"/>
              <a:t>程序</a:t>
            </a:r>
            <a:r>
              <a:rPr lang="en-US" altLang="zh-CN" sz="2800" b="1" dirty="0"/>
              <a:t>9-2  </a:t>
            </a:r>
            <a:r>
              <a:rPr lang="zh-CN" altLang="zh-CN" sz="2800" b="1" dirty="0"/>
              <a:t>冒泡排序</a:t>
            </a:r>
            <a:r>
              <a:rPr lang="zh-CN" altLang="zh-CN" sz="2800" b="1" dirty="0" smtClean="0"/>
              <a:t>方法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template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Item&gt;</a:t>
            </a:r>
            <a:endParaRPr lang="zh-CN" altLang="zh-CN" sz="2800" dirty="0"/>
          </a:p>
          <a:p>
            <a:r>
              <a:rPr lang="en-US" altLang="zh-CN" sz="2800" b="1" dirty="0"/>
              <a:t>void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BubbleSort</a:t>
            </a:r>
            <a:r>
              <a:rPr lang="en-US" altLang="zh-CN" sz="2800" dirty="0"/>
              <a:t>(Item a[],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l,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r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{</a:t>
            </a:r>
            <a:endParaRPr lang="zh-CN" altLang="zh-CN" sz="2800" dirty="0"/>
          </a:p>
          <a:p>
            <a:r>
              <a:rPr lang="en-US" altLang="zh-CN" sz="2400" dirty="0"/>
              <a:t>// 1. </a:t>
            </a:r>
            <a:r>
              <a:rPr lang="zh-CN" altLang="zh-CN" sz="2400" dirty="0"/>
              <a:t>比较相邻的元素。如果第一个比第二个大，就交换它们。</a:t>
            </a:r>
          </a:p>
          <a:p>
            <a:r>
              <a:rPr lang="en-US" altLang="zh-CN" sz="2400" dirty="0"/>
              <a:t>// 2. </a:t>
            </a:r>
            <a:r>
              <a:rPr lang="zh-CN" altLang="zh-CN" sz="2400" dirty="0"/>
              <a:t>对每一对相邻元素作同样的工作，从开始第一对到结尾的</a:t>
            </a:r>
            <a:r>
              <a:rPr lang="zh-CN" altLang="zh-CN" sz="2400" dirty="0" smtClean="0"/>
              <a:t>最</a:t>
            </a:r>
            <a:r>
              <a:rPr lang="en-US" altLang="zh-CN" sz="2400" dirty="0" smtClean="0"/>
              <a:t>//</a:t>
            </a:r>
            <a:r>
              <a:rPr lang="zh-CN" altLang="zh-CN" sz="2400" dirty="0" smtClean="0"/>
              <a:t>后一对这时</a:t>
            </a:r>
            <a:r>
              <a:rPr lang="zh-CN" altLang="zh-CN" sz="2400" dirty="0"/>
              <a:t>，最后的元素应该会是最大的数。</a:t>
            </a:r>
          </a:p>
          <a:p>
            <a:r>
              <a:rPr lang="en-US" altLang="zh-CN" sz="2400" dirty="0"/>
              <a:t>// 3. </a:t>
            </a:r>
            <a:r>
              <a:rPr lang="zh-CN" altLang="zh-CN" sz="2400" dirty="0"/>
              <a:t>针对所有的元素重复以上的步骤，除了最后一个。</a:t>
            </a:r>
          </a:p>
          <a:p>
            <a:r>
              <a:rPr lang="en-US" altLang="zh-CN" sz="2400" dirty="0"/>
              <a:t>// 4. </a:t>
            </a:r>
            <a:r>
              <a:rPr lang="zh-CN" altLang="zh-CN" sz="2400" dirty="0"/>
              <a:t>持续每次对越来越少的元素重复上面的步骤，直到没有</a:t>
            </a:r>
            <a:r>
              <a:rPr lang="zh-CN" altLang="zh-CN" sz="2400" dirty="0" smtClean="0"/>
              <a:t>任何</a:t>
            </a:r>
            <a:r>
              <a:rPr lang="en-US" altLang="zh-CN" sz="2400" dirty="0" smtClean="0"/>
              <a:t>//</a:t>
            </a:r>
            <a:r>
              <a:rPr lang="zh-CN" altLang="zh-CN" sz="2400" dirty="0" smtClean="0"/>
              <a:t>一对</a:t>
            </a:r>
            <a:r>
              <a:rPr lang="zh-CN" altLang="zh-CN" sz="2400" dirty="0"/>
              <a:t>数字需要比较。</a:t>
            </a:r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&lt;r; 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		</a:t>
            </a:r>
            <a:r>
              <a:rPr lang="en-US" altLang="zh-CN" sz="2800" dirty="0" smtClean="0"/>
              <a:t>	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进行</a:t>
            </a:r>
            <a:r>
              <a:rPr lang="en-US" altLang="zh-CN" sz="2400" dirty="0"/>
              <a:t>r-l</a:t>
            </a:r>
            <a:r>
              <a:rPr lang="zh-CN" altLang="zh-CN" sz="2400" dirty="0"/>
              <a:t>趟过程</a:t>
            </a:r>
          </a:p>
          <a:p>
            <a:r>
              <a:rPr lang="en-US" altLang="zh-CN" sz="2800" dirty="0"/>
              <a:t>	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j=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j&lt;r-1; ++j</a:t>
            </a:r>
            <a:r>
              <a:rPr lang="en-US" altLang="zh-CN" sz="2800" dirty="0" smtClean="0"/>
              <a:t>)     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从左至右比较相邻记录</a:t>
            </a:r>
          </a:p>
          <a:p>
            <a:r>
              <a:rPr lang="en-US" altLang="zh-CN" sz="2800" dirty="0"/>
              <a:t>			</a:t>
            </a:r>
            <a:r>
              <a:rPr lang="en-US" altLang="zh-CN" sz="2800" b="1" dirty="0"/>
              <a:t>if</a:t>
            </a:r>
            <a:r>
              <a:rPr lang="en-US" altLang="zh-CN" sz="2800" dirty="0"/>
              <a:t> (a[j]&gt;a[j+1])	</a:t>
            </a:r>
            <a:r>
              <a:rPr lang="en-US" altLang="zh-CN" sz="2400" dirty="0" smtClean="0"/>
              <a:t>// </a:t>
            </a:r>
            <a:r>
              <a:rPr lang="zh-CN" altLang="zh-CN" sz="2400" dirty="0"/>
              <a:t>若</a:t>
            </a:r>
            <a:r>
              <a:rPr lang="en-US" altLang="zh-CN" sz="2400" dirty="0"/>
              <a:t>a[j]&gt;a[j+1]</a:t>
            </a:r>
            <a:endParaRPr lang="zh-CN" altLang="zh-CN" sz="2400" dirty="0"/>
          </a:p>
          <a:p>
            <a:r>
              <a:rPr lang="en-US" altLang="zh-CN" sz="2800" dirty="0"/>
              <a:t>				swap(a[j],a[j+1]);	</a:t>
            </a:r>
            <a:r>
              <a:rPr lang="en-US" altLang="zh-CN" sz="2400" dirty="0"/>
              <a:t>// </a:t>
            </a:r>
            <a:r>
              <a:rPr lang="zh-CN" altLang="zh-CN" sz="2400" dirty="0"/>
              <a:t>交换</a:t>
            </a:r>
            <a:r>
              <a:rPr lang="en-US" altLang="zh-CN" sz="2400" dirty="0"/>
              <a:t>a[j]</a:t>
            </a:r>
            <a:r>
              <a:rPr lang="zh-CN" altLang="zh-CN" sz="2400" dirty="0"/>
              <a:t>和</a:t>
            </a:r>
            <a:r>
              <a:rPr lang="en-US" altLang="zh-CN" sz="2400" dirty="0"/>
              <a:t>a[j+1]</a:t>
            </a:r>
            <a:endParaRPr lang="zh-CN" altLang="zh-CN" sz="24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90832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冒泡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最佳情况（排序）</a:t>
            </a:r>
            <a:r>
              <a:rPr lang="zh-CN" altLang="en-US" sz="2200" dirty="0" smtClean="0"/>
              <a:t>：            次</a:t>
            </a:r>
            <a:r>
              <a:rPr lang="zh-CN" altLang="en-US" sz="2200" dirty="0"/>
              <a:t>比较，</a:t>
            </a:r>
            <a:r>
              <a:rPr lang="en-US" altLang="zh-CN" sz="2200" dirty="0"/>
              <a:t>0</a:t>
            </a:r>
            <a:r>
              <a:rPr lang="zh-CN" altLang="en-US" sz="2200" dirty="0"/>
              <a:t>次移动</a:t>
            </a:r>
            <a:r>
              <a:rPr lang="zh-CN" altLang="en-US" sz="2200" dirty="0" smtClean="0"/>
              <a:t>，</a:t>
            </a:r>
            <a:r>
              <a:rPr lang="en-US" altLang="zh-CN" sz="2200" b="1" dirty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可通过改进达到</a:t>
            </a:r>
            <a:r>
              <a:rPr lang="en-US" altLang="zh-CN" sz="2200" dirty="0" smtClean="0"/>
              <a:t>O(n))  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最差情况（逆序）： </a:t>
            </a:r>
            <a:r>
              <a:rPr lang="en-US" altLang="zh-CN" sz="2200" b="1" dirty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比较与</a:t>
            </a:r>
            <a:r>
              <a:rPr lang="zh-CN" altLang="en-US" b="1" dirty="0">
                <a:solidFill>
                  <a:srgbClr val="FF0000"/>
                </a:solidFill>
              </a:rPr>
              <a:t>移动</a:t>
            </a:r>
            <a:r>
              <a:rPr lang="zh-CN" altLang="en-US" b="1" dirty="0" smtClean="0">
                <a:solidFill>
                  <a:srgbClr val="FF0000"/>
                </a:solidFill>
              </a:rPr>
              <a:t>次数均</a:t>
            </a:r>
            <a:r>
              <a:rPr lang="zh-CN" altLang="en-US" dirty="0" smtClean="0"/>
              <a:t>为</a:t>
            </a:r>
            <a:r>
              <a:rPr lang="en-US" altLang="zh-CN" dirty="0"/>
              <a:t>: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None/>
            </a:pPr>
            <a:endParaRPr lang="zh-CN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b="1" dirty="0">
                <a:solidFill>
                  <a:srgbClr val="0000FF"/>
                </a:solidFill>
              </a:rPr>
              <a:t>平均情况：</a:t>
            </a:r>
            <a:r>
              <a:rPr lang="en-US" altLang="zh-CN" sz="2200" b="1" dirty="0">
                <a:solidFill>
                  <a:srgbClr val="0000FF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0000FF"/>
                </a:solidFill>
              </a:rPr>
              <a:t>2</a:t>
            </a:r>
            <a:r>
              <a:rPr lang="en-US" altLang="zh-CN" sz="2200" b="1" dirty="0">
                <a:solidFill>
                  <a:srgbClr val="0000FF"/>
                </a:solidFill>
              </a:rPr>
              <a:t>)</a:t>
            </a:r>
            <a:r>
              <a:rPr lang="en-US" altLang="zh-CN" sz="2200" dirty="0"/>
              <a:t> </a:t>
            </a:r>
            <a:endParaRPr lang="en-US" altLang="zh-CN" sz="2200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b="1" dirty="0" smtClean="0"/>
              <a:t>移动与比较次数都很多，速度很慢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空间代价：</a:t>
            </a:r>
            <a:r>
              <a:rPr lang="en-US" altLang="zh-CN" sz="3200" b="1" dirty="0"/>
              <a:t>O(1)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稳定</a:t>
            </a:r>
            <a:r>
              <a:rPr lang="en-US" altLang="zh-CN" sz="3200" b="1" dirty="0" smtClean="0"/>
              <a:t>  </a:t>
            </a: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7667354"/>
              </p:ext>
            </p:extLst>
          </p:nvPr>
        </p:nvGraphicFramePr>
        <p:xfrm>
          <a:off x="4716016" y="2641303"/>
          <a:ext cx="1656184" cy="787697"/>
        </p:xfrm>
        <a:graphic>
          <a:graphicData uri="http://schemas.openxmlformats.org/presentationml/2006/ole">
            <p:oleObj spid="_x0000_s4174" name="公式" r:id="rId4" imgW="901309" imgH="431613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4692929"/>
              </p:ext>
            </p:extLst>
          </p:nvPr>
        </p:nvGraphicFramePr>
        <p:xfrm>
          <a:off x="3912414" y="1484784"/>
          <a:ext cx="705133" cy="477242"/>
        </p:xfrm>
        <a:graphic>
          <a:graphicData uri="http://schemas.openxmlformats.org/presentationml/2006/ole">
            <p:oleObj spid="_x0000_s4175" name="公式" r:id="rId5" imgW="596880" imgH="406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3083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9.2.3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选择排序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(selection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首先选出键值最小的项，将它与第一个项交换位置；然后选出键值次小的项，将其与第二个项交换位置；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…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；直到整个序列完成排序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5017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76517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.1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问题定义：</a:t>
            </a: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/>
            </a:r>
            <a:b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</a:b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(sorting)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2204864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排序的功能是将一个数据元素（或记录）的任意序列重新排列成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一个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按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</a:rPr>
              <a:t>关键字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有序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的序列。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升序：关键字从小到大</a:t>
            </a:r>
            <a:endParaRPr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降序：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关键字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从大到小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0332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9.2.3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选择排序步骤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假设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待排序的序列为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,…,a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n-1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依次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对</a:t>
            </a:r>
            <a:r>
              <a:rPr lang="en-US" altLang="zh-CN" sz="3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=0,1,…,n-2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分别执行如下的选择步骤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在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i+1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,…,a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n-1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中选择一个键值最小的项</a:t>
            </a:r>
            <a:r>
              <a:rPr lang="en-US" altLang="zh-CN" sz="32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baseline="-25000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k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l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然后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将</a:t>
            </a:r>
            <a:r>
              <a:rPr lang="en-US" altLang="zh-CN" sz="3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k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与</a:t>
            </a:r>
            <a:r>
              <a:rPr lang="en-US" altLang="zh-CN" sz="3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与冒泡排序区别在于选择待排序列最小项的只进行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一次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</a:t>
            </a:r>
            <a:r>
              <a:rPr lang="zh-CN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</a:pP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573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选择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7971388"/>
              </p:ext>
            </p:extLst>
          </p:nvPr>
        </p:nvGraphicFramePr>
        <p:xfrm>
          <a:off x="900113" y="344488"/>
          <a:ext cx="5472112" cy="6618287"/>
        </p:xfrm>
        <a:graphic>
          <a:graphicData uri="http://schemas.openxmlformats.org/presentationml/2006/ole">
            <p:oleObj spid="_x0000_s5158" name="Picture" r:id="rId4" imgW="2282760" imgH="276624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7623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428625"/>
            <a:ext cx="8229600" cy="1139825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cs"/>
              </a:rPr>
              <a:t>选择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cs"/>
              </a:rPr>
              <a:t>排序动画 </a:t>
            </a: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3852863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12</a:t>
            </a:r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4932363" y="3068638"/>
            <a:ext cx="719137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i="1">
                <a:latin typeface="Tahoma" pitchFamily="34" charset="0"/>
              </a:rPr>
              <a:t>34</a:t>
            </a:r>
            <a:r>
              <a:rPr lang="en-US" altLang="zh-CN" sz="2800" b="1" i="1">
                <a:solidFill>
                  <a:srgbClr val="ED1370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5976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32</a:t>
            </a:r>
          </a:p>
        </p:txBody>
      </p:sp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70564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29</a:t>
            </a:r>
          </a:p>
        </p:txBody>
      </p: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813593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64</a:t>
            </a: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611188" y="3068638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45</a:t>
            </a:r>
          </a:p>
        </p:txBody>
      </p:sp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16922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34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2771775" y="3068638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78</a:t>
            </a:r>
          </a:p>
        </p:txBody>
      </p:sp>
      <p:sp>
        <p:nvSpPr>
          <p:cNvPr id="728075" name="AutoShape 11"/>
          <p:cNvSpPr>
            <a:spLocks noChangeArrowheads="1"/>
          </p:cNvSpPr>
          <p:nvPr/>
        </p:nvSpPr>
        <p:spPr bwMode="auto">
          <a:xfrm>
            <a:off x="3952875" y="2268538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76" name="AutoShape 12"/>
          <p:cNvSpPr>
            <a:spLocks noChangeArrowheads="1"/>
          </p:cNvSpPr>
          <p:nvPr/>
        </p:nvSpPr>
        <p:spPr bwMode="auto">
          <a:xfrm>
            <a:off x="6051550" y="2279650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78" name="AutoShape 14"/>
          <p:cNvSpPr>
            <a:spLocks noChangeArrowheads="1"/>
          </p:cNvSpPr>
          <p:nvPr/>
        </p:nvSpPr>
        <p:spPr bwMode="auto">
          <a:xfrm>
            <a:off x="7172325" y="2332038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79" name="AutoShape 15"/>
          <p:cNvSpPr>
            <a:spLocks noChangeArrowheads="1"/>
          </p:cNvSpPr>
          <p:nvPr/>
        </p:nvSpPr>
        <p:spPr bwMode="auto">
          <a:xfrm>
            <a:off x="7162800" y="2332038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80" name="AutoShape 16"/>
          <p:cNvSpPr>
            <a:spLocks noChangeArrowheads="1"/>
          </p:cNvSpPr>
          <p:nvPr/>
        </p:nvSpPr>
        <p:spPr bwMode="auto">
          <a:xfrm>
            <a:off x="5019675" y="2349500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81" name="AutoShape 17"/>
          <p:cNvSpPr>
            <a:spLocks noChangeArrowheads="1"/>
          </p:cNvSpPr>
          <p:nvPr/>
        </p:nvSpPr>
        <p:spPr bwMode="auto">
          <a:xfrm>
            <a:off x="7164388" y="2324100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8082" name="AutoShape 18"/>
          <p:cNvSpPr>
            <a:spLocks noChangeArrowheads="1"/>
          </p:cNvSpPr>
          <p:nvPr/>
        </p:nvSpPr>
        <p:spPr bwMode="auto">
          <a:xfrm>
            <a:off x="8270875" y="2300288"/>
            <a:ext cx="360363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01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5851 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7.40741E-7 L 0.35434 0.0025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8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7.40741E-7 L -0.58715 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7.40741E-7 L 0.58872 -0.0027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441 2.22222E-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36233 -0.0004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28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1701 0.0002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3 0.00255 L 0.47605 0.002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72 -0.00278 L 0.35556 0.0044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0" y="3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04 0.00255 L 0.70764 0.0025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8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7.40741E-7 L 0.4783 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695 -0.00278 L 0.59375 0.00046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28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3 7.40741E-7 L 0.59201 7.40741E-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7.40741E-7 L -0.12066 7.40741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nimBg="1"/>
      <p:bldP spid="728068" grpId="0" animBg="1"/>
      <p:bldP spid="728069" grpId="0" animBg="1"/>
      <p:bldP spid="728070" grpId="0" animBg="1"/>
      <p:bldP spid="728071" grpId="0" animBg="1"/>
      <p:bldP spid="728072" grpId="0" animBg="1"/>
      <p:bldP spid="728072" grpId="1" animBg="1"/>
      <p:bldP spid="728072" grpId="2" animBg="1"/>
      <p:bldP spid="728072" grpId="3" animBg="1"/>
      <p:bldP spid="728073" grpId="0" animBg="1"/>
      <p:bldP spid="728073" grpId="1" animBg="1"/>
      <p:bldP spid="728074" grpId="0" animBg="1"/>
      <p:bldP spid="728074" grpId="1" animBg="1"/>
      <p:bldP spid="728074" grpId="2" animBg="1"/>
      <p:bldP spid="728075" grpId="0" animBg="1"/>
      <p:bldP spid="728076" grpId="0" animBg="1"/>
      <p:bldP spid="728078" grpId="0" animBg="1"/>
      <p:bldP spid="728079" grpId="0" animBg="1"/>
      <p:bldP spid="728080" grpId="0" animBg="1"/>
      <p:bldP spid="728081" grpId="0" animBg="1"/>
      <p:bldP spid="7280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260648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800" b="1" dirty="0"/>
              <a:t>程序</a:t>
            </a:r>
            <a:r>
              <a:rPr lang="en-US" altLang="zh-CN" sz="2800" b="1" dirty="0"/>
              <a:t>9-3  </a:t>
            </a:r>
            <a:r>
              <a:rPr lang="zh-CN" altLang="zh-CN" sz="2800" b="1" dirty="0"/>
              <a:t>选择排序方法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template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Item&gt;</a:t>
            </a:r>
            <a:endParaRPr lang="zh-CN" altLang="zh-CN" sz="2800" dirty="0"/>
          </a:p>
          <a:p>
            <a:r>
              <a:rPr lang="en-US" altLang="zh-CN" sz="2800" b="1" dirty="0"/>
              <a:t>void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SelectionSort</a:t>
            </a:r>
            <a:r>
              <a:rPr lang="en-US" altLang="zh-CN" sz="2800" dirty="0"/>
              <a:t>(Item a[],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l,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r)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i,j,min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=l;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&lt;r; 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){ </a:t>
            </a:r>
            <a:endParaRPr lang="zh-CN" altLang="zh-CN" sz="2800" dirty="0"/>
          </a:p>
          <a:p>
            <a:r>
              <a:rPr lang="en-US" altLang="zh-CN" sz="2400" dirty="0"/>
              <a:t>	  //</a:t>
            </a:r>
            <a:r>
              <a:rPr lang="zh-CN" altLang="zh-CN" sz="2400" dirty="0"/>
              <a:t>依次从剩余的未排序序列中选取一个最小的记录</a:t>
            </a:r>
          </a:p>
          <a:p>
            <a:r>
              <a:rPr lang="en-US" altLang="zh-CN" sz="2800" dirty="0"/>
              <a:t>	  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(min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j=i+1; j&lt;=r; ++j)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b="1" dirty="0"/>
              <a:t>if</a:t>
            </a:r>
            <a:r>
              <a:rPr lang="en-US" altLang="zh-CN" sz="2800" dirty="0"/>
              <a:t> (a[j]&lt;a[min])</a:t>
            </a:r>
            <a:endParaRPr lang="zh-CN" altLang="zh-CN" sz="2800" dirty="0"/>
          </a:p>
          <a:p>
            <a:r>
              <a:rPr lang="en-US" altLang="zh-CN" sz="2800" dirty="0"/>
              <a:t>			</a:t>
            </a:r>
            <a:r>
              <a:rPr lang="en-US" altLang="zh-CN" sz="2800" dirty="0" smtClean="0"/>
              <a:t>min </a:t>
            </a:r>
            <a:r>
              <a:rPr lang="en-US" altLang="zh-CN" sz="2800" dirty="0"/>
              <a:t>= j;</a:t>
            </a:r>
            <a:endParaRPr lang="zh-CN" altLang="zh-CN" sz="2800" dirty="0"/>
          </a:p>
          <a:p>
            <a:r>
              <a:rPr lang="en-US" altLang="zh-CN" sz="2800" dirty="0"/>
              <a:t>	  //</a:t>
            </a:r>
            <a:r>
              <a:rPr lang="zh-CN" altLang="zh-CN" sz="2800" dirty="0"/>
              <a:t>将当前的最小记录放入已排序好的队列的末尾</a:t>
            </a:r>
          </a:p>
          <a:p>
            <a:r>
              <a:rPr lang="en-US" altLang="zh-CN" sz="2800" dirty="0"/>
              <a:t>	  swap(a[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],a[min]);</a:t>
            </a:r>
            <a:endParaRPr lang="zh-CN" altLang="zh-CN" sz="2800" dirty="0"/>
          </a:p>
          <a:p>
            <a:r>
              <a:rPr lang="en-US" altLang="zh-CN" sz="2800" dirty="0"/>
              <a:t>	}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0544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选择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最佳情况（排序）</a:t>
            </a:r>
            <a:r>
              <a:rPr lang="zh-CN" altLang="en-US" sz="2200" dirty="0" smtClean="0"/>
              <a:t>：            次</a:t>
            </a:r>
            <a:r>
              <a:rPr lang="zh-CN" altLang="en-US" sz="2200" dirty="0"/>
              <a:t>比较，</a:t>
            </a:r>
            <a:r>
              <a:rPr lang="en-US" altLang="zh-CN" sz="2200" dirty="0"/>
              <a:t>0</a:t>
            </a:r>
            <a:r>
              <a:rPr lang="zh-CN" altLang="en-US" sz="2200" dirty="0"/>
              <a:t>次移动</a:t>
            </a:r>
            <a:r>
              <a:rPr lang="zh-CN" altLang="en-US" sz="2200" dirty="0" smtClean="0"/>
              <a:t>，</a:t>
            </a:r>
            <a:r>
              <a:rPr lang="en-US" altLang="zh-CN" sz="2200" b="1" dirty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 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最差</a:t>
            </a:r>
            <a:r>
              <a:rPr lang="zh-CN" altLang="en-US" sz="2200" dirty="0" smtClean="0"/>
              <a:t>情况： </a:t>
            </a:r>
            <a:r>
              <a:rPr lang="en-US" altLang="zh-CN" sz="2200" b="1" dirty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比较次数均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</a:t>
            </a:r>
          </a:p>
          <a:p>
            <a:pPr marL="1143000" lvl="2" eaLnBrk="1" hangingPunct="1">
              <a:spcBef>
                <a:spcPct val="0"/>
              </a:spcBef>
            </a:pPr>
            <a:endParaRPr lang="en-US" altLang="zh-CN" dirty="0"/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移动次数</a:t>
            </a:r>
            <a:r>
              <a:rPr lang="zh-CN" altLang="en-US" b="1" dirty="0" smtClean="0"/>
              <a:t>为：</a:t>
            </a:r>
            <a:r>
              <a:rPr lang="en-US" altLang="zh-CN" b="1" dirty="0" smtClean="0"/>
              <a:t>(n-1)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None/>
            </a:pPr>
            <a:endParaRPr lang="zh-CN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b="1" dirty="0">
                <a:solidFill>
                  <a:srgbClr val="0000FF"/>
                </a:solidFill>
              </a:rPr>
              <a:t>平均情况：</a:t>
            </a:r>
            <a:r>
              <a:rPr lang="en-US" altLang="zh-CN" sz="2200" b="1" dirty="0">
                <a:solidFill>
                  <a:srgbClr val="0000FF"/>
                </a:solidFill>
              </a:rPr>
              <a:t>O(n</a:t>
            </a:r>
            <a:r>
              <a:rPr lang="en-US" altLang="zh-CN" sz="2200" b="1" baseline="30000" dirty="0">
                <a:solidFill>
                  <a:srgbClr val="0000FF"/>
                </a:solidFill>
              </a:rPr>
              <a:t>2</a:t>
            </a:r>
            <a:r>
              <a:rPr lang="en-US" altLang="zh-CN" sz="2200" b="1" dirty="0">
                <a:solidFill>
                  <a:srgbClr val="0000FF"/>
                </a:solidFill>
              </a:rPr>
              <a:t>)</a:t>
            </a:r>
            <a:r>
              <a:rPr lang="en-US" altLang="zh-CN" sz="2200" dirty="0"/>
              <a:t> 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空间代价：</a:t>
            </a:r>
            <a:r>
              <a:rPr lang="en-US" altLang="zh-CN" sz="3200" b="1" dirty="0"/>
              <a:t>O(1)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不稳定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运行时间与记录顺序关系很小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交换次数很少</a:t>
            </a:r>
            <a:endParaRPr lang="en-US" altLang="zh-CN" sz="3200" b="1" dirty="0" smtClean="0"/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5041419"/>
              </p:ext>
            </p:extLst>
          </p:nvPr>
        </p:nvGraphicFramePr>
        <p:xfrm>
          <a:off x="3851920" y="2433085"/>
          <a:ext cx="1656184" cy="787697"/>
        </p:xfrm>
        <a:graphic>
          <a:graphicData uri="http://schemas.openxmlformats.org/presentationml/2006/ole">
            <p:oleObj spid="_x0000_s6218" name="公式" r:id="rId4" imgW="901309" imgH="431613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8108068"/>
              </p:ext>
            </p:extLst>
          </p:nvPr>
        </p:nvGraphicFramePr>
        <p:xfrm>
          <a:off x="3912414" y="1484784"/>
          <a:ext cx="705133" cy="477242"/>
        </p:xfrm>
        <a:graphic>
          <a:graphicData uri="http://schemas.openxmlformats.org/presentationml/2006/ole">
            <p:oleObj spid="_x0000_s6219" name="公式" r:id="rId5" imgW="596880" imgH="406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896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归并排序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(merging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基于分治法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将两个或两个以上的有序序列合并为一个新的有序序列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路归并：在两个已排序的序列中分别选出最小的项，比较选出较小的放入新序列中，循环直到两序列所有项均在新序列中。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多路归并：选择合并的序列多于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归并的次序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自顶向下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自底向上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7900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2318296" y="1131465"/>
            <a:ext cx="433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1938" algn="ctr"/>
            <a:r>
              <a:rPr lang="en-US" altLang="zh-CN" sz="2400" b="1" dirty="0">
                <a:latin typeface="Times New Roman" pitchFamily="18" charset="0"/>
                <a:cs typeface="Arial" pitchFamily="34" charset="0"/>
              </a:rPr>
              <a:t>(25  34  45  32  78  12  34’   64)</a:t>
            </a:r>
            <a:endParaRPr lang="en-US" altLang="zh-CN" sz="2400" dirty="0"/>
          </a:p>
        </p:txBody>
      </p:sp>
      <p:grpSp>
        <p:nvGrpSpPr>
          <p:cNvPr id="294915" name="Group 3"/>
          <p:cNvGrpSpPr>
            <a:grpSpLocks/>
          </p:cNvGrpSpPr>
          <p:nvPr/>
        </p:nvGrpSpPr>
        <p:grpSpPr bwMode="auto">
          <a:xfrm>
            <a:off x="2359571" y="1779165"/>
            <a:ext cx="4306888" cy="698500"/>
            <a:chOff x="1622" y="1026"/>
            <a:chExt cx="2713" cy="440"/>
          </a:xfrm>
        </p:grpSpPr>
        <p:sp>
          <p:nvSpPr>
            <p:cNvPr id="294916" name="Line 4"/>
            <p:cNvSpPr>
              <a:spLocks noChangeShapeType="1"/>
            </p:cNvSpPr>
            <p:nvPr/>
          </p:nvSpPr>
          <p:spPr bwMode="auto">
            <a:xfrm flipH="1">
              <a:off x="2540" y="1026"/>
              <a:ext cx="216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17" name="Line 5"/>
            <p:cNvSpPr>
              <a:spLocks noChangeShapeType="1"/>
            </p:cNvSpPr>
            <p:nvPr/>
          </p:nvSpPr>
          <p:spPr bwMode="auto">
            <a:xfrm>
              <a:off x="3344" y="1026"/>
              <a:ext cx="216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1622" y="1178"/>
              <a:ext cx="2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(25  34  45  32)(78  12  34’  64)</a:t>
              </a:r>
              <a:endParaRPr lang="en-US" altLang="zh-CN" sz="2400"/>
            </a:p>
          </p:txBody>
        </p:sp>
      </p:grpSp>
      <p:grpSp>
        <p:nvGrpSpPr>
          <p:cNvPr id="294919" name="Group 7"/>
          <p:cNvGrpSpPr>
            <a:grpSpLocks/>
          </p:cNvGrpSpPr>
          <p:nvPr/>
        </p:nvGrpSpPr>
        <p:grpSpPr bwMode="auto">
          <a:xfrm>
            <a:off x="2310359" y="2499890"/>
            <a:ext cx="4408487" cy="758825"/>
            <a:chOff x="1591" y="1480"/>
            <a:chExt cx="2777" cy="478"/>
          </a:xfrm>
        </p:grpSpPr>
        <p:sp>
          <p:nvSpPr>
            <p:cNvPr id="294920" name="Line 8"/>
            <p:cNvSpPr>
              <a:spLocks noChangeShapeType="1"/>
            </p:cNvSpPr>
            <p:nvPr/>
          </p:nvSpPr>
          <p:spPr bwMode="auto">
            <a:xfrm flipH="1">
              <a:off x="2212" y="1480"/>
              <a:ext cx="144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1" name="Line 9"/>
            <p:cNvSpPr>
              <a:spLocks noChangeShapeType="1"/>
            </p:cNvSpPr>
            <p:nvPr/>
          </p:nvSpPr>
          <p:spPr bwMode="auto">
            <a:xfrm>
              <a:off x="2572" y="1480"/>
              <a:ext cx="144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2" name="Line 10"/>
            <p:cNvSpPr>
              <a:spLocks noChangeShapeType="1"/>
            </p:cNvSpPr>
            <p:nvPr/>
          </p:nvSpPr>
          <p:spPr bwMode="auto">
            <a:xfrm flipH="1">
              <a:off x="3397" y="1480"/>
              <a:ext cx="144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3757" y="1480"/>
              <a:ext cx="144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4" name="Rectangle 12"/>
            <p:cNvSpPr>
              <a:spLocks noChangeArrowheads="1"/>
            </p:cNvSpPr>
            <p:nvPr/>
          </p:nvSpPr>
          <p:spPr bwMode="auto">
            <a:xfrm>
              <a:off x="1591" y="1670"/>
              <a:ext cx="2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(25  34)(45  32)(78  12)(34’  64)</a:t>
              </a:r>
              <a:endParaRPr lang="en-US" altLang="zh-CN" sz="2400"/>
            </a:p>
          </p:txBody>
        </p:sp>
      </p:grpSp>
      <p:grpSp>
        <p:nvGrpSpPr>
          <p:cNvPr id="294925" name="Group 13"/>
          <p:cNvGrpSpPr>
            <a:grpSpLocks/>
          </p:cNvGrpSpPr>
          <p:nvPr/>
        </p:nvGrpSpPr>
        <p:grpSpPr bwMode="auto">
          <a:xfrm>
            <a:off x="2210346" y="3320628"/>
            <a:ext cx="4611688" cy="719137"/>
            <a:chOff x="1528" y="1997"/>
            <a:chExt cx="2905" cy="453"/>
          </a:xfrm>
        </p:grpSpPr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>
              <a:off x="2140" y="1997"/>
              <a:ext cx="72" cy="123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7" name="Line 15"/>
            <p:cNvSpPr>
              <a:spLocks noChangeShapeType="1"/>
            </p:cNvSpPr>
            <p:nvPr/>
          </p:nvSpPr>
          <p:spPr bwMode="auto">
            <a:xfrm flipH="1">
              <a:off x="2589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8" name="Line 16"/>
            <p:cNvSpPr>
              <a:spLocks noChangeShapeType="1"/>
            </p:cNvSpPr>
            <p:nvPr/>
          </p:nvSpPr>
          <p:spPr bwMode="auto">
            <a:xfrm>
              <a:off x="2767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234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3419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H="1">
              <a:off x="3870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>
              <a:off x="4055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H="1">
              <a:off x="1973" y="1997"/>
              <a:ext cx="72" cy="125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4" name="Rectangle 22"/>
            <p:cNvSpPr>
              <a:spLocks noChangeArrowheads="1"/>
            </p:cNvSpPr>
            <p:nvPr/>
          </p:nvSpPr>
          <p:spPr bwMode="auto">
            <a:xfrm>
              <a:off x="1528" y="2162"/>
              <a:ext cx="2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(25)(34)(45)(32)(78)(12)(34’)(64)</a:t>
              </a:r>
              <a:endParaRPr lang="en-US" altLang="zh-CN" sz="2400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348459" y="4119140"/>
            <a:ext cx="4332287" cy="700088"/>
            <a:chOff x="1615" y="2500"/>
            <a:chExt cx="2729" cy="441"/>
          </a:xfrm>
        </p:grpSpPr>
        <p:sp>
          <p:nvSpPr>
            <p:cNvPr id="294936" name="Line 24"/>
            <p:cNvSpPr>
              <a:spLocks noChangeShapeType="1"/>
            </p:cNvSpPr>
            <p:nvPr/>
          </p:nvSpPr>
          <p:spPr bwMode="auto">
            <a:xfrm>
              <a:off x="1973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7" name="Line 25"/>
            <p:cNvSpPr>
              <a:spLocks noChangeShapeType="1"/>
            </p:cNvSpPr>
            <p:nvPr/>
          </p:nvSpPr>
          <p:spPr bwMode="auto">
            <a:xfrm flipH="1">
              <a:off x="2140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2584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39" name="Line 27"/>
            <p:cNvSpPr>
              <a:spLocks noChangeShapeType="1"/>
            </p:cNvSpPr>
            <p:nvPr/>
          </p:nvSpPr>
          <p:spPr bwMode="auto">
            <a:xfrm flipH="1">
              <a:off x="2767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0" name="Line 28"/>
            <p:cNvSpPr>
              <a:spLocks noChangeShapeType="1"/>
            </p:cNvSpPr>
            <p:nvPr/>
          </p:nvSpPr>
          <p:spPr bwMode="auto">
            <a:xfrm>
              <a:off x="3234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 flipH="1">
              <a:off x="3412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70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 flipH="1">
              <a:off x="4055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4" name="Rectangle 32"/>
            <p:cNvSpPr>
              <a:spLocks noChangeArrowheads="1"/>
            </p:cNvSpPr>
            <p:nvPr/>
          </p:nvSpPr>
          <p:spPr bwMode="auto">
            <a:xfrm>
              <a:off x="1615" y="2653"/>
              <a:ext cx="2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(25  34)(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cs typeface="Arial" pitchFamily="34" charset="0"/>
                </a:rPr>
                <a:t>32  45</a:t>
              </a:r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)(12  78)(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cs typeface="Arial" pitchFamily="34" charset="0"/>
                </a:rPr>
                <a:t>34’</a:t>
              </a:r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cs typeface="Arial" pitchFamily="34" charset="0"/>
                </a:rPr>
                <a:t>64</a:t>
              </a:r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)</a:t>
              </a:r>
              <a:endParaRPr lang="en-US" altLang="zh-CN" sz="2400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399259" y="4839865"/>
            <a:ext cx="4306887" cy="760413"/>
            <a:chOff x="1647" y="2954"/>
            <a:chExt cx="2713" cy="479"/>
          </a:xfrm>
        </p:grpSpPr>
        <p:sp>
          <p:nvSpPr>
            <p:cNvPr id="294946" name="Line 34"/>
            <p:cNvSpPr>
              <a:spLocks noChangeShapeType="1"/>
            </p:cNvSpPr>
            <p:nvPr/>
          </p:nvSpPr>
          <p:spPr bwMode="auto">
            <a:xfrm>
              <a:off x="2232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7" name="Line 35"/>
            <p:cNvSpPr>
              <a:spLocks noChangeShapeType="1"/>
            </p:cNvSpPr>
            <p:nvPr/>
          </p:nvSpPr>
          <p:spPr bwMode="auto">
            <a:xfrm flipH="1">
              <a:off x="2448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3427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49" name="Line 37"/>
            <p:cNvSpPr>
              <a:spLocks noChangeShapeType="1"/>
            </p:cNvSpPr>
            <p:nvPr/>
          </p:nvSpPr>
          <p:spPr bwMode="auto">
            <a:xfrm flipH="1">
              <a:off x="3643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1647" y="3145"/>
              <a:ext cx="2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(25  32  34  45)(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cs typeface="Arial" pitchFamily="34" charset="0"/>
                </a:rPr>
                <a:t>12</a:t>
              </a:r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  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cs typeface="Arial" pitchFamily="34" charset="0"/>
                </a:rPr>
                <a:t>34’  64  78</a:t>
              </a:r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384971" y="5739978"/>
            <a:ext cx="4332288" cy="641350"/>
            <a:chOff x="1638" y="3521"/>
            <a:chExt cx="2729" cy="404"/>
          </a:xfrm>
        </p:grpSpPr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2727" y="3521"/>
              <a:ext cx="288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 flipH="1">
              <a:off x="3231" y="3521"/>
              <a:ext cx="216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54" name="Rectangle 42"/>
            <p:cNvSpPr>
              <a:spLocks noChangeArrowheads="1"/>
            </p:cNvSpPr>
            <p:nvPr/>
          </p:nvSpPr>
          <p:spPr bwMode="auto">
            <a:xfrm>
              <a:off x="1638" y="3637"/>
              <a:ext cx="2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/>
              <a:r>
                <a:rPr lang="en-US" altLang="zh-CN" sz="2400" b="1">
                  <a:latin typeface="Times New Roman" pitchFamily="18" charset="0"/>
                  <a:cs typeface="Arial" pitchFamily="34" charset="0"/>
                </a:rPr>
                <a:t>(12  25  32  34  34’   45  64  78)</a:t>
              </a:r>
              <a:endParaRPr lang="en-US" altLang="zh-CN" sz="2400"/>
            </a:p>
          </p:txBody>
        </p:sp>
      </p:grpSp>
      <p:grpSp>
        <p:nvGrpSpPr>
          <p:cNvPr id="294955" name="Group 43"/>
          <p:cNvGrpSpPr>
            <a:grpSpLocks/>
          </p:cNvGrpSpPr>
          <p:nvPr/>
        </p:nvGrpSpPr>
        <p:grpSpPr bwMode="auto">
          <a:xfrm>
            <a:off x="1835696" y="2499890"/>
            <a:ext cx="541338" cy="1079500"/>
            <a:chOff x="1292" y="1253"/>
            <a:chExt cx="341" cy="680"/>
          </a:xfrm>
        </p:grpSpPr>
        <p:sp>
          <p:nvSpPr>
            <p:cNvPr id="294956" name="Line 44"/>
            <p:cNvSpPr>
              <a:spLocks noChangeShapeType="1"/>
            </p:cNvSpPr>
            <p:nvPr/>
          </p:nvSpPr>
          <p:spPr bwMode="auto">
            <a:xfrm>
              <a:off x="1292" y="1253"/>
              <a:ext cx="0" cy="56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57" name="Text Box 45"/>
            <p:cNvSpPr txBox="1">
              <a:spLocks noChangeArrowheads="1"/>
            </p:cNvSpPr>
            <p:nvPr/>
          </p:nvSpPr>
          <p:spPr bwMode="auto">
            <a:xfrm>
              <a:off x="1333" y="1253"/>
              <a:ext cx="30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>
                  <a:latin typeface="Tahoma" pitchFamily="34" charset="0"/>
                </a:rPr>
                <a:t>先划分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835696" y="4658890"/>
            <a:ext cx="534988" cy="1258888"/>
            <a:chOff x="1292" y="2840"/>
            <a:chExt cx="337" cy="793"/>
          </a:xfrm>
        </p:grpSpPr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>
              <a:off x="1292" y="2953"/>
              <a:ext cx="0" cy="437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60" name="Text Box 48"/>
            <p:cNvSpPr txBox="1">
              <a:spLocks noChangeArrowheads="1"/>
            </p:cNvSpPr>
            <p:nvPr/>
          </p:nvSpPr>
          <p:spPr bwMode="auto">
            <a:xfrm>
              <a:off x="1329" y="2840"/>
              <a:ext cx="300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400" b="1">
                  <a:latin typeface="Tahoma" pitchFamily="34" charset="0"/>
                </a:rPr>
                <a:t>再归并</a:t>
              </a:r>
            </a:p>
          </p:txBody>
        </p:sp>
      </p:grp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684213" y="188640"/>
            <a:ext cx="7772400" cy="5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自顶向下归并排序过程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自顶向下归并排序过程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7814487"/>
              </p:ext>
            </p:extLst>
          </p:nvPr>
        </p:nvGraphicFramePr>
        <p:xfrm>
          <a:off x="1116261" y="530743"/>
          <a:ext cx="6552083" cy="6327257"/>
        </p:xfrm>
        <a:graphic>
          <a:graphicData uri="http://schemas.openxmlformats.org/presentationml/2006/ole">
            <p:oleObj spid="_x0000_s7206" name="Picture" r:id="rId4" imgW="1939821" imgH="187519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23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4462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9-5  </a:t>
            </a:r>
            <a:r>
              <a:rPr lang="zh-CN" altLang="zh-CN" sz="2400" b="1" dirty="0"/>
              <a:t>归并排序方法</a:t>
            </a:r>
            <a:endParaRPr lang="zh-CN" altLang="zh-CN" sz="2400" dirty="0"/>
          </a:p>
          <a:p>
            <a:r>
              <a:rPr lang="en-US" altLang="zh-CN" sz="2800" b="1" dirty="0" smtClean="0"/>
              <a:t>template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Item&gt;</a:t>
            </a:r>
            <a:endParaRPr lang="zh-CN" altLang="zh-CN" sz="2800" dirty="0"/>
          </a:p>
          <a:p>
            <a:r>
              <a:rPr lang="en-US" altLang="zh-CN" sz="2800" b="1" dirty="0"/>
              <a:t>void</a:t>
            </a:r>
            <a:r>
              <a:rPr lang="en-US" altLang="zh-CN" sz="2800" dirty="0"/>
              <a:t> merge(Item a[],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l,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m,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r)</a:t>
            </a:r>
            <a:endParaRPr lang="zh-CN" altLang="zh-CN" sz="2800" dirty="0"/>
          </a:p>
          <a:p>
            <a:r>
              <a:rPr lang="en-US" altLang="zh-CN" sz="2800" dirty="0"/>
              <a:t>{ </a:t>
            </a:r>
            <a:r>
              <a:rPr lang="en-US" altLang="zh-CN" sz="2400" dirty="0"/>
              <a:t>//2</a:t>
            </a:r>
            <a:r>
              <a:rPr lang="zh-CN" altLang="zh-CN" sz="2400" dirty="0"/>
              <a:t>路归并过程</a:t>
            </a:r>
          </a:p>
          <a:p>
            <a:r>
              <a:rPr lang="en-US" altLang="zh-CN" sz="2800" dirty="0"/>
              <a:t>	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400" dirty="0"/>
              <a:t>//</a:t>
            </a:r>
            <a:r>
              <a:rPr lang="zh-CN" altLang="zh-CN" sz="2400" dirty="0"/>
              <a:t>重新形成一个序列</a:t>
            </a:r>
            <a:r>
              <a:rPr lang="en-US" altLang="zh-CN" sz="2400" dirty="0"/>
              <a:t>: </a:t>
            </a:r>
            <a:r>
              <a:rPr lang="zh-CN" altLang="zh-CN" sz="2400" dirty="0"/>
              <a:t>序列的左半部分升序</a:t>
            </a:r>
            <a:r>
              <a:rPr lang="en-US" altLang="zh-CN" sz="2400" dirty="0"/>
              <a:t>, </a:t>
            </a:r>
            <a:r>
              <a:rPr lang="zh-CN" altLang="zh-CN" sz="2400" dirty="0"/>
              <a:t>右半部分降序</a:t>
            </a:r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static</a:t>
            </a:r>
            <a:r>
              <a:rPr lang="en-US" altLang="zh-CN" sz="2800" dirty="0"/>
              <a:t> Item aux[N];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=m+1;i&gt;</a:t>
            </a:r>
            <a:r>
              <a:rPr lang="en-US" altLang="zh-CN" sz="2800" dirty="0" err="1"/>
              <a:t>l;i</a:t>
            </a:r>
            <a:r>
              <a:rPr lang="en-US" altLang="zh-CN" sz="2800" dirty="0"/>
              <a:t>--)	aux[i-1]=a[i-1];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(j=</a:t>
            </a:r>
            <a:r>
              <a:rPr lang="en-US" altLang="zh-CN" sz="2800" dirty="0" err="1"/>
              <a:t>m;j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r;j</a:t>
            </a:r>
            <a:r>
              <a:rPr lang="en-US" altLang="zh-CN" sz="2800" dirty="0"/>
              <a:t>++)	aux[</a:t>
            </a:r>
            <a:r>
              <a:rPr lang="en-US" altLang="zh-CN" sz="2800" dirty="0" err="1"/>
              <a:t>r+m-j</a:t>
            </a:r>
            <a:r>
              <a:rPr lang="en-US" altLang="zh-CN" sz="2800" dirty="0"/>
              <a:t>]=a[j+1];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400" dirty="0"/>
              <a:t>// </a:t>
            </a:r>
            <a:r>
              <a:rPr lang="zh-CN" altLang="zh-CN" sz="2400" dirty="0"/>
              <a:t>将</a:t>
            </a:r>
            <a:r>
              <a:rPr lang="en-US" altLang="zh-CN" sz="2400" dirty="0"/>
              <a:t>aux</a:t>
            </a:r>
            <a:r>
              <a:rPr lang="zh-CN" altLang="zh-CN" sz="2400" dirty="0"/>
              <a:t>数组中的两个序列归并到</a:t>
            </a:r>
            <a:r>
              <a:rPr lang="en-US" altLang="zh-CN" sz="2400" dirty="0"/>
              <a:t>a</a:t>
            </a:r>
            <a:r>
              <a:rPr lang="zh-CN" altLang="zh-CN" sz="2400" dirty="0"/>
              <a:t>数组</a:t>
            </a:r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k=l; k&lt;=r; k++)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b="1" dirty="0"/>
              <a:t>if</a:t>
            </a:r>
            <a:r>
              <a:rPr lang="en-US" altLang="zh-CN" sz="2800" dirty="0"/>
              <a:t> (aux[j]&lt;aux[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</a:t>
            </a:r>
            <a:endParaRPr lang="zh-CN" altLang="zh-CN" sz="2800" dirty="0"/>
          </a:p>
          <a:p>
            <a:r>
              <a:rPr lang="en-US" altLang="zh-CN" sz="2800" dirty="0"/>
              <a:t>			a[k]=aux[j--];</a:t>
            </a:r>
            <a:endParaRPr lang="zh-CN" altLang="zh-CN" sz="2800" dirty="0"/>
          </a:p>
          <a:p>
            <a:r>
              <a:rPr lang="en-US" altLang="zh-CN" sz="2800" dirty="0"/>
              <a:t>		</a:t>
            </a:r>
            <a:r>
              <a:rPr lang="en-US" altLang="zh-CN" sz="2800" b="1" dirty="0"/>
              <a:t>else</a:t>
            </a:r>
            <a:endParaRPr lang="zh-CN" altLang="zh-CN" sz="2800" dirty="0"/>
          </a:p>
          <a:p>
            <a:r>
              <a:rPr lang="en-US" altLang="zh-CN" sz="2800" dirty="0"/>
              <a:t>			a[k]=aux[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++];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3010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4462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9-5  </a:t>
            </a:r>
            <a:r>
              <a:rPr lang="zh-CN" altLang="zh-CN" sz="2400" b="1" dirty="0"/>
              <a:t>归并排序</a:t>
            </a:r>
            <a:r>
              <a:rPr lang="zh-CN" altLang="zh-CN" sz="2400" b="1" dirty="0" smtClean="0"/>
              <a:t>方法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template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MergeSort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// </a:t>
            </a:r>
            <a:r>
              <a:rPr lang="zh-CN" altLang="zh-CN" sz="2400" dirty="0"/>
              <a:t>递归退出条件</a:t>
            </a:r>
            <a:r>
              <a:rPr lang="en-US" altLang="zh-CN" sz="2400" dirty="0"/>
              <a:t>: </a:t>
            </a:r>
            <a:r>
              <a:rPr lang="zh-CN" altLang="zh-CN" sz="2400" dirty="0"/>
              <a:t>如果区间内已只有一个记录</a:t>
            </a:r>
            <a:r>
              <a:rPr lang="en-US" altLang="zh-CN" sz="2400" dirty="0"/>
              <a:t>, </a:t>
            </a:r>
            <a:r>
              <a:rPr lang="zh-CN" altLang="zh-CN" sz="2400" dirty="0"/>
              <a:t>直接返回</a:t>
            </a:r>
          </a:p>
          <a:p>
            <a:r>
              <a:rPr lang="en-US" altLang="zh-CN" sz="2400" dirty="0" smtClean="0"/>
              <a:t>	// </a:t>
            </a:r>
            <a:r>
              <a:rPr lang="zh-CN" altLang="zh-CN" sz="2400" dirty="0"/>
              <a:t>同时</a:t>
            </a:r>
            <a:r>
              <a:rPr lang="en-US" altLang="zh-CN" sz="2400" dirty="0"/>
              <a:t>, </a:t>
            </a:r>
            <a:r>
              <a:rPr lang="zh-CN" altLang="zh-CN" sz="2400" dirty="0"/>
              <a:t>也是一个参数合理与否的判断条件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(r&lt;=l) 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// </a:t>
            </a:r>
            <a:r>
              <a:rPr lang="zh-CN" altLang="zh-CN" sz="2400" dirty="0"/>
              <a:t>将待排序序列按中心位置划分为两个待排序序列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m = (</a:t>
            </a:r>
            <a:r>
              <a:rPr lang="en-US" altLang="zh-CN" sz="2400" dirty="0" err="1"/>
              <a:t>r+l</a:t>
            </a:r>
            <a:r>
              <a:rPr lang="en-US" altLang="zh-CN" sz="2400" dirty="0"/>
              <a:t>)/2;</a:t>
            </a:r>
            <a:endParaRPr lang="zh-CN" altLang="zh-CN" sz="2400" dirty="0"/>
          </a:p>
          <a:p>
            <a:r>
              <a:rPr lang="en-US" altLang="zh-CN" sz="2400" dirty="0"/>
              <a:t>	// </a:t>
            </a:r>
            <a:r>
              <a:rPr lang="zh-CN" altLang="zh-CN" sz="2400" dirty="0"/>
              <a:t>对序列的前半段进行递归的归并排序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MergeSort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a,l,m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// </a:t>
            </a:r>
            <a:r>
              <a:rPr lang="zh-CN" altLang="zh-CN" sz="2400" dirty="0"/>
              <a:t>对序列的后半段进行递归的归并排序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MergeSort</a:t>
            </a:r>
            <a:r>
              <a:rPr lang="en-US" altLang="zh-CN" sz="2400" dirty="0"/>
              <a:t>(a,m+1,r);</a:t>
            </a:r>
            <a:endParaRPr lang="zh-CN" altLang="zh-CN" sz="2400" dirty="0"/>
          </a:p>
          <a:p>
            <a:r>
              <a:rPr lang="en-US" altLang="zh-CN" sz="2400" dirty="0"/>
              <a:t>	// </a:t>
            </a:r>
            <a:r>
              <a:rPr lang="zh-CN" altLang="zh-CN" sz="2400" dirty="0"/>
              <a:t>对两个已排好序的序列进行归并</a:t>
            </a:r>
          </a:p>
          <a:p>
            <a:r>
              <a:rPr lang="en-US" altLang="zh-CN" sz="2400" dirty="0"/>
              <a:t>	merge(</a:t>
            </a:r>
            <a:r>
              <a:rPr lang="en-US" altLang="zh-CN" sz="2400" dirty="0" err="1"/>
              <a:t>a,l,m,r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3771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476672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排序的稳定性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684213" y="1268760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若序列中关键字值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相等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的节点经过某种排序方法进行排序之后，仍能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保持它们在排序前的相对顺序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，则称这种排序方法是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稳定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的；否则，称这种排序方法是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不稳定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稳定性例</a:t>
            </a:r>
          </a:p>
          <a:p>
            <a:pPr lvl="1"/>
            <a:r>
              <a:rPr lang="zh-CN" altLang="en-US" sz="3200" dirty="0" smtClean="0">
                <a:solidFill>
                  <a:schemeClr val="hlink"/>
                </a:solidFill>
              </a:rPr>
              <a:t>待排序列： </a:t>
            </a:r>
            <a:r>
              <a:rPr lang="en-US" altLang="zh-CN" sz="3200" b="1" dirty="0">
                <a:solidFill>
                  <a:srgbClr val="FF0000"/>
                </a:solidFill>
              </a:rPr>
              <a:t>34</a:t>
            </a:r>
            <a:r>
              <a:rPr lang="en-US" altLang="zh-CN" sz="3200" dirty="0"/>
              <a:t>   12   </a:t>
            </a:r>
            <a:r>
              <a:rPr lang="en-US" altLang="zh-CN" sz="3200" dirty="0">
                <a:solidFill>
                  <a:srgbClr val="0000FF"/>
                </a:solidFill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zh-CN" sz="3200" dirty="0"/>
              <a:t>   08   96</a:t>
            </a:r>
          </a:p>
          <a:p>
            <a:pPr lvl="1"/>
            <a:r>
              <a:rPr lang="zh-CN" altLang="en-US" sz="3200" dirty="0" smtClean="0"/>
              <a:t>稳定：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　　</a:t>
            </a:r>
            <a:r>
              <a:rPr lang="en-US" altLang="zh-CN" sz="3200" dirty="0" smtClean="0"/>
              <a:t>08   </a:t>
            </a:r>
            <a:r>
              <a:rPr lang="en-US" altLang="zh-CN" sz="3200" dirty="0"/>
              <a:t>12   </a:t>
            </a:r>
            <a:r>
              <a:rPr lang="en-US" altLang="zh-CN" sz="3200" b="1" dirty="0">
                <a:solidFill>
                  <a:srgbClr val="FF0000"/>
                </a:solidFill>
              </a:rPr>
              <a:t>34</a:t>
            </a: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00FF"/>
                </a:solidFill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zh-CN" sz="3200" dirty="0"/>
              <a:t>  </a:t>
            </a:r>
            <a:r>
              <a:rPr lang="en-US" altLang="zh-CN" sz="3200" dirty="0" smtClean="0"/>
              <a:t>96</a:t>
            </a:r>
          </a:p>
          <a:p>
            <a:pPr lvl="1"/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不稳定：　 </a:t>
            </a:r>
            <a:r>
              <a:rPr lang="en-US" altLang="zh-CN" sz="3200" dirty="0" smtClean="0"/>
              <a:t>08   </a:t>
            </a:r>
            <a:r>
              <a:rPr lang="en-US" altLang="zh-CN" sz="3200" dirty="0"/>
              <a:t>12   </a:t>
            </a:r>
            <a:r>
              <a:rPr lang="en-US" altLang="zh-CN" sz="3200" dirty="0">
                <a:solidFill>
                  <a:srgbClr val="0000FF"/>
                </a:solidFill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34 </a:t>
            </a:r>
            <a:r>
              <a:rPr lang="en-US" altLang="zh-CN" sz="3200" dirty="0"/>
              <a:t>  96</a:t>
            </a:r>
          </a:p>
          <a:p>
            <a:pPr lvl="1"/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236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自底向上归并排序过程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5991765"/>
              </p:ext>
            </p:extLst>
          </p:nvPr>
        </p:nvGraphicFramePr>
        <p:xfrm>
          <a:off x="1043608" y="281102"/>
          <a:ext cx="6768752" cy="6536491"/>
        </p:xfrm>
        <a:graphic>
          <a:graphicData uri="http://schemas.openxmlformats.org/presentationml/2006/ole">
            <p:oleObj spid="_x0000_s11301" name="Picture" r:id="rId4" imgW="1939821" imgH="187519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5555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07504" y="4462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9-6  </a:t>
            </a:r>
            <a:r>
              <a:rPr lang="zh-CN" altLang="zh-CN" sz="2400" b="1" dirty="0"/>
              <a:t>自底向上归并排序方法</a:t>
            </a:r>
            <a:endParaRPr lang="zh-CN" altLang="zh-CN" sz="2400" dirty="0"/>
          </a:p>
          <a:p>
            <a:r>
              <a:rPr lang="en-US" altLang="zh-CN" sz="2400" b="1" dirty="0"/>
              <a:t>inline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min(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B)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(A&lt;=B)?A:B;</a:t>
            </a:r>
            <a:endParaRPr lang="zh-CN" altLang="zh-CN" sz="24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MergeSortBU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//</a:t>
            </a:r>
            <a:r>
              <a:rPr lang="zh-CN" altLang="zh-CN" sz="2400" dirty="0"/>
              <a:t>归并</a:t>
            </a:r>
            <a:r>
              <a:rPr lang="en-US" altLang="zh-CN" sz="2400" dirty="0"/>
              <a:t>: </a:t>
            </a:r>
            <a:r>
              <a:rPr lang="zh-CN" altLang="zh-CN" sz="2400" dirty="0"/>
              <a:t>首先按步长为</a:t>
            </a:r>
            <a:r>
              <a:rPr lang="en-US" altLang="zh-CN" sz="2400" dirty="0"/>
              <a:t>1</a:t>
            </a:r>
            <a:r>
              <a:rPr lang="zh-CN" altLang="zh-CN" sz="2400" dirty="0"/>
              <a:t>进行归并</a:t>
            </a:r>
            <a:r>
              <a:rPr lang="en-US" altLang="zh-CN" sz="2400" dirty="0"/>
              <a:t>, </a:t>
            </a:r>
            <a:r>
              <a:rPr lang="zh-CN" altLang="zh-CN" sz="2400" dirty="0"/>
              <a:t>然后按步长×</a:t>
            </a:r>
            <a:r>
              <a:rPr lang="en-US" altLang="zh-CN" sz="2400" dirty="0"/>
              <a:t>2</a:t>
            </a:r>
            <a:r>
              <a:rPr lang="zh-CN" altLang="zh-CN" sz="2400" dirty="0"/>
              <a:t>进行归并</a:t>
            </a:r>
            <a:r>
              <a:rPr lang="en-US" altLang="zh-CN" sz="2400" dirty="0"/>
              <a:t>, </a:t>
            </a:r>
            <a:endParaRPr lang="zh-CN" altLang="zh-CN" sz="2400" dirty="0"/>
          </a:p>
          <a:p>
            <a:r>
              <a:rPr lang="en-US" altLang="zh-CN" sz="2400" dirty="0" smtClean="0"/>
              <a:t>	//      </a:t>
            </a:r>
            <a:r>
              <a:rPr lang="en-US" altLang="zh-CN" sz="2400" dirty="0"/>
              <a:t>..., </a:t>
            </a:r>
            <a:r>
              <a:rPr lang="zh-CN" altLang="zh-CN" sz="2400" dirty="0"/>
              <a:t>直到步长大于当前序列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m=1; m&lt;=r-l; m=</a:t>
            </a:r>
            <a:r>
              <a:rPr lang="en-US" altLang="zh-CN" sz="2400" dirty="0" err="1"/>
              <a:t>m+m</a:t>
            </a:r>
            <a:r>
              <a:rPr lang="en-US" altLang="zh-CN" sz="2400" dirty="0"/>
              <a:t>) </a:t>
            </a:r>
            <a:endParaRPr lang="zh-CN" altLang="zh-CN" sz="2400" dirty="0"/>
          </a:p>
          <a:p>
            <a:r>
              <a:rPr lang="en-US" altLang="zh-CN" sz="2400" dirty="0"/>
              <a:t>	  //</a:t>
            </a:r>
            <a:r>
              <a:rPr lang="zh-CN" altLang="zh-CN" sz="2400" dirty="0"/>
              <a:t>内层循环</a:t>
            </a:r>
            <a:r>
              <a:rPr lang="en-US" altLang="zh-CN" sz="2400" dirty="0"/>
              <a:t>, </a:t>
            </a:r>
            <a:r>
              <a:rPr lang="zh-CN" altLang="zh-CN" sz="2400" dirty="0"/>
              <a:t>对当次归并</a:t>
            </a:r>
            <a:r>
              <a:rPr lang="en-US" altLang="zh-CN" sz="2400" dirty="0"/>
              <a:t>: </a:t>
            </a:r>
            <a:r>
              <a:rPr lang="zh-CN" altLang="zh-CN" sz="2400" dirty="0"/>
              <a:t>从左至右</a:t>
            </a:r>
            <a:r>
              <a:rPr lang="en-US" altLang="zh-CN" sz="2400" dirty="0"/>
              <a:t>, </a:t>
            </a:r>
            <a:r>
              <a:rPr lang="zh-CN" altLang="zh-CN" sz="2400" dirty="0"/>
              <a:t>按步长依次两两归并</a:t>
            </a:r>
          </a:p>
          <a:p>
            <a:r>
              <a:rPr lang="en-US" altLang="zh-CN" sz="2400" dirty="0"/>
              <a:t>		</a:t>
            </a:r>
            <a:r>
              <a:rPr lang="en-US" altLang="zh-CN" sz="2400" b="1" dirty="0" smtClean="0"/>
              <a:t>for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=l;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&lt;=r-m;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+= </a:t>
            </a:r>
            <a:r>
              <a:rPr lang="en-US" altLang="zh-CN" sz="2400" dirty="0" err="1"/>
              <a:t>m+m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	</a:t>
            </a:r>
            <a:r>
              <a:rPr lang="it-IT" altLang="zh-CN" sz="2400" dirty="0" smtClean="0"/>
              <a:t>merge(a</a:t>
            </a:r>
            <a:r>
              <a:rPr lang="it-IT" altLang="zh-CN" sz="2400" dirty="0"/>
              <a:t>, i, i+m-1, min(i+m+m-1,r</a:t>
            </a:r>
            <a:r>
              <a:rPr lang="it-IT" altLang="zh-CN" sz="2400" dirty="0" smtClean="0"/>
              <a:t>));					//</a:t>
            </a:r>
            <a:r>
              <a:rPr lang="zh-CN" altLang="zh-CN" sz="2400" dirty="0"/>
              <a:t>右边界不要超出序列范围</a:t>
            </a:r>
          </a:p>
          <a:p>
            <a:r>
              <a:rPr lang="en-US" altLang="zh-CN" sz="2400" dirty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4643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归并排序性能分析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</a:t>
            </a:r>
            <a:r>
              <a:rPr lang="zh-CN" altLang="en-US" sz="3200" b="1" dirty="0" smtClean="0"/>
              <a:t>代价</a:t>
            </a:r>
            <a:endParaRPr lang="zh-CN" altLang="en-US" sz="3200" b="1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 smtClean="0"/>
              <a:t>共</a:t>
            </a:r>
            <a:r>
              <a:rPr lang="en-US" altLang="zh-CN" sz="2400" dirty="0"/>
              <a:t>[log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(n-1)+1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次归并</a:t>
            </a:r>
            <a:endParaRPr lang="en-US" altLang="zh-CN" sz="2400" dirty="0" smtClean="0"/>
          </a:p>
          <a:p>
            <a:pPr lvl="1" eaLnBrk="1" hangingPunct="1">
              <a:spcBef>
                <a:spcPct val="0"/>
              </a:spcBef>
            </a:pPr>
            <a:endParaRPr lang="en-US" altLang="zh-CN" sz="2400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 smtClean="0"/>
              <a:t>每次参与归并的节点不多于</a:t>
            </a:r>
            <a:r>
              <a:rPr lang="en-US" altLang="zh-CN" sz="2400" dirty="0" smtClean="0"/>
              <a:t>n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b="1" dirty="0" smtClean="0"/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/>
              <a:t>共</a:t>
            </a:r>
            <a:r>
              <a:rPr lang="zh-CN" altLang="en-US" sz="2400" dirty="0" smtClean="0"/>
              <a:t>需</a:t>
            </a:r>
            <a:r>
              <a:rPr lang="en-US" altLang="zh-CN" sz="2400" dirty="0" smtClean="0"/>
              <a:t>nlog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次比较</a:t>
            </a:r>
            <a:endParaRPr lang="en-US" altLang="zh-CN" sz="24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空间代价：</a:t>
            </a:r>
            <a:r>
              <a:rPr lang="en-US" altLang="zh-CN" sz="3200" b="1" dirty="0" smtClean="0"/>
              <a:t>O(n)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稳定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运行时间与记录顺序关系很小</a:t>
            </a:r>
            <a:endParaRPr lang="en-US" altLang="zh-CN" sz="3200" b="1" dirty="0" smtClean="0"/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8233665"/>
              </p:ext>
            </p:extLst>
          </p:nvPr>
        </p:nvGraphicFramePr>
        <p:xfrm>
          <a:off x="2820988" y="1125538"/>
          <a:ext cx="1751012" cy="515937"/>
        </p:xfrm>
        <a:graphic>
          <a:graphicData uri="http://schemas.openxmlformats.org/presentationml/2006/ole">
            <p:oleObj spid="_x0000_s12325" name="公式" r:id="rId4" imgW="77436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029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快速排序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(quick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556792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平均性能最好的排序算法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（分治、二分法）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pPr marL="971550" lvl="1" indent="-514350" algn="just">
              <a:buClr>
                <a:srgbClr val="00CC00"/>
              </a:buClr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选择控制值。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marL="971550" lvl="1" indent="-514350" algn="just">
              <a:buClr>
                <a:srgbClr val="00CC00"/>
              </a:buClr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放置控制值，使得控制值左面所有项小于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控制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值，右面所有项大于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控制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值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marL="971550" lvl="1" indent="-514350" algn="just">
              <a:buClr>
                <a:srgbClr val="00CC00"/>
              </a:buClr>
              <a:buSzPct val="100000"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对控制值左、右两面分别进行以上操作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54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467544" y="548680"/>
            <a:ext cx="798906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快速排序重要操作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——partition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18344" y="1556792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划分操作主要作用是确立控制值的位置，还有缩小待排序列元素的交换范围，使其只能在控制值左（右）序列范围内移动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86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FCDF-EC8B-45D1-95E1-1E4CAA7ED53C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481282" name="Group 2"/>
          <p:cNvGrpSpPr>
            <a:grpSpLocks/>
          </p:cNvGrpSpPr>
          <p:nvPr/>
        </p:nvGrpSpPr>
        <p:grpSpPr bwMode="auto">
          <a:xfrm>
            <a:off x="1219200" y="2743200"/>
            <a:ext cx="6808788" cy="914400"/>
            <a:chOff x="768" y="1728"/>
            <a:chExt cx="4289" cy="576"/>
          </a:xfrm>
        </p:grpSpPr>
        <p:grpSp>
          <p:nvGrpSpPr>
            <p:cNvPr id="481283" name="Group 3"/>
            <p:cNvGrpSpPr>
              <a:grpSpLocks/>
            </p:cNvGrpSpPr>
            <p:nvPr/>
          </p:nvGrpSpPr>
          <p:grpSpPr bwMode="auto">
            <a:xfrm>
              <a:off x="768" y="1968"/>
              <a:ext cx="4272" cy="336"/>
              <a:chOff x="1200" y="2928"/>
              <a:chExt cx="4272" cy="336"/>
            </a:xfrm>
          </p:grpSpPr>
          <p:sp>
            <p:nvSpPr>
              <p:cNvPr id="481284" name="Rectangle 4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spcBef>
                    <a:spcPct val="50000"/>
                  </a:spcBef>
                </a:pPr>
                <a:endParaRPr lang="zh-CN" altLang="zh-CN" sz="1400" b="1">
                  <a:latin typeface="Arial" pitchFamily="34" charset="0"/>
                </a:endParaRPr>
              </a:p>
            </p:txBody>
          </p:sp>
          <p:sp>
            <p:nvSpPr>
              <p:cNvPr id="481285" name="Line 5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86" name="Line 6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87" name="Line 7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88" name="Line 8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89" name="Line 9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90" name="Line 10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91" name="Line 1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292" name="Line 12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293" name="Text Box 13"/>
            <p:cNvSpPr txBox="1">
              <a:spLocks noChangeArrowheads="1"/>
            </p:cNvSpPr>
            <p:nvPr/>
          </p:nvSpPr>
          <p:spPr bwMode="auto">
            <a:xfrm>
              <a:off x="1325" y="1728"/>
              <a:ext cx="37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400" b="1" dirty="0">
                  <a:latin typeface="Arial" pitchFamily="34" charset="0"/>
                </a:rPr>
                <a:t>0             1               2             3	       4              5            6             7             </a:t>
              </a:r>
            </a:p>
          </p:txBody>
        </p:sp>
        <p:grpSp>
          <p:nvGrpSpPr>
            <p:cNvPr id="481294" name="Group 14"/>
            <p:cNvGrpSpPr>
              <a:grpSpLocks/>
            </p:cNvGrpSpPr>
            <p:nvPr/>
          </p:nvGrpSpPr>
          <p:grpSpPr bwMode="auto">
            <a:xfrm>
              <a:off x="1296" y="1968"/>
              <a:ext cx="3696" cy="250"/>
              <a:chOff x="1296" y="1968"/>
              <a:chExt cx="3696" cy="250"/>
            </a:xfrm>
          </p:grpSpPr>
          <p:sp>
            <p:nvSpPr>
              <p:cNvPr id="481295" name="Text Box 15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49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296" name="Text Box 16"/>
              <p:cNvSpPr txBox="1">
                <a:spLocks noChangeArrowheads="1"/>
              </p:cNvSpPr>
              <p:nvPr/>
            </p:nvSpPr>
            <p:spPr bwMode="auto">
              <a:xfrm>
                <a:off x="1776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38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297" name="Text Box 17"/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65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298" name="Text Box 18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97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299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76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300" name="Text Box 20"/>
              <p:cNvSpPr txBox="1">
                <a:spLocks noChangeArrowheads="1"/>
              </p:cNvSpPr>
              <p:nvPr/>
            </p:nvSpPr>
            <p:spPr bwMode="auto">
              <a:xfrm>
                <a:off x="3648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13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301" name="Text Box 21"/>
              <p:cNvSpPr txBox="1">
                <a:spLocks noChangeArrowheads="1"/>
              </p:cNvSpPr>
              <p:nvPr/>
            </p:nvSpPr>
            <p:spPr bwMode="auto">
              <a:xfrm>
                <a:off x="4128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27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  <p:sp>
            <p:nvSpPr>
              <p:cNvPr id="481302" name="Text Box 22"/>
              <p:cNvSpPr txBox="1">
                <a:spLocks noChangeArrowheads="1"/>
              </p:cNvSpPr>
              <p:nvPr/>
            </p:nvSpPr>
            <p:spPr bwMode="auto">
              <a:xfrm>
                <a:off x="4608" y="19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000" b="1">
                    <a:latin typeface="Arial" pitchFamily="34" charset="0"/>
                  </a:rPr>
                  <a:t>49</a:t>
                </a:r>
                <a:r>
                  <a:rPr lang="en-US" altLang="zh-CN" sz="1600" b="1">
                    <a:latin typeface="Arial" pitchFamily="34" charset="0"/>
                    <a:cs typeface="Arial" pitchFamily="34" charset="0"/>
                  </a:rPr>
                  <a:t>'</a:t>
                </a:r>
                <a:r>
                  <a:rPr lang="en-US" altLang="zh-CN" sz="1600" b="1">
                    <a:latin typeface="Arial" pitchFamily="34" charset="0"/>
                  </a:rPr>
                  <a:t> </a:t>
                </a:r>
              </a:p>
            </p:txBody>
          </p:sp>
        </p:grpSp>
      </p:grpSp>
      <p:grpSp>
        <p:nvGrpSpPr>
          <p:cNvPr id="481303" name="Group 23"/>
          <p:cNvGrpSpPr>
            <a:grpSpLocks/>
          </p:cNvGrpSpPr>
          <p:nvPr/>
        </p:nvGrpSpPr>
        <p:grpSpPr bwMode="auto">
          <a:xfrm>
            <a:off x="1219200" y="4114800"/>
            <a:ext cx="7143750" cy="1250950"/>
            <a:chOff x="768" y="2592"/>
            <a:chExt cx="4500" cy="788"/>
          </a:xfrm>
        </p:grpSpPr>
        <p:grpSp>
          <p:nvGrpSpPr>
            <p:cNvPr id="481304" name="Group 24"/>
            <p:cNvGrpSpPr>
              <a:grpSpLocks/>
            </p:cNvGrpSpPr>
            <p:nvPr/>
          </p:nvGrpSpPr>
          <p:grpSpPr bwMode="auto">
            <a:xfrm>
              <a:off x="4740" y="2976"/>
              <a:ext cx="528" cy="404"/>
              <a:chOff x="2448" y="3456"/>
              <a:chExt cx="528" cy="404"/>
            </a:xfrm>
          </p:grpSpPr>
          <p:sp>
            <p:nvSpPr>
              <p:cNvPr id="481305" name="Line 25"/>
              <p:cNvSpPr>
                <a:spLocks noChangeShapeType="1"/>
              </p:cNvSpPr>
              <p:nvPr/>
            </p:nvSpPr>
            <p:spPr bwMode="auto">
              <a:xfrm rot="-10782095">
                <a:off x="2496" y="3456"/>
                <a:ext cx="1" cy="38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06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648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folHlink"/>
                    </a:solidFill>
                    <a:latin typeface="Arial" pitchFamily="34" charset="0"/>
                  </a:rPr>
                  <a:t>high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</p:grpSp>
        <p:grpSp>
          <p:nvGrpSpPr>
            <p:cNvPr id="481307" name="Group 27"/>
            <p:cNvGrpSpPr>
              <a:grpSpLocks/>
            </p:cNvGrpSpPr>
            <p:nvPr/>
          </p:nvGrpSpPr>
          <p:grpSpPr bwMode="auto">
            <a:xfrm>
              <a:off x="1338" y="2976"/>
              <a:ext cx="528" cy="384"/>
              <a:chOff x="1680" y="3456"/>
              <a:chExt cx="528" cy="384"/>
            </a:xfrm>
          </p:grpSpPr>
          <p:sp>
            <p:nvSpPr>
              <p:cNvPr id="481308" name="Line 28"/>
              <p:cNvSpPr>
                <a:spLocks noChangeShapeType="1"/>
              </p:cNvSpPr>
              <p:nvPr/>
            </p:nvSpPr>
            <p:spPr bwMode="auto">
              <a:xfrm rot="-10782095">
                <a:off x="1968" y="3456"/>
                <a:ext cx="1" cy="38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09" name="Text Box 29"/>
              <p:cNvSpPr txBox="1">
                <a:spLocks noChangeArrowheads="1"/>
              </p:cNvSpPr>
              <p:nvPr/>
            </p:nvSpPr>
            <p:spPr bwMode="auto">
              <a:xfrm>
                <a:off x="1680" y="3628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>
                        <a:alpha val="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chemeClr val="folHlink"/>
                    </a:solidFill>
                    <a:latin typeface="Arial" pitchFamily="34" charset="0"/>
                  </a:rPr>
                  <a:t>low</a:t>
                </a:r>
                <a:endParaRPr lang="en-US" altLang="zh-CN" sz="1400" b="1">
                  <a:latin typeface="Arial" pitchFamily="34" charset="0"/>
                </a:endParaRPr>
              </a:p>
            </p:txBody>
          </p:sp>
        </p:grpSp>
        <p:grpSp>
          <p:nvGrpSpPr>
            <p:cNvPr id="481310" name="Group 30"/>
            <p:cNvGrpSpPr>
              <a:grpSpLocks/>
            </p:cNvGrpSpPr>
            <p:nvPr/>
          </p:nvGrpSpPr>
          <p:grpSpPr bwMode="auto">
            <a:xfrm>
              <a:off x="768" y="2592"/>
              <a:ext cx="4272" cy="336"/>
              <a:chOff x="768" y="2592"/>
              <a:chExt cx="4272" cy="336"/>
            </a:xfrm>
          </p:grpSpPr>
          <p:grpSp>
            <p:nvGrpSpPr>
              <p:cNvPr id="481311" name="Group 31"/>
              <p:cNvGrpSpPr>
                <a:grpSpLocks/>
              </p:cNvGrpSpPr>
              <p:nvPr/>
            </p:nvGrpSpPr>
            <p:grpSpPr bwMode="auto">
              <a:xfrm>
                <a:off x="768" y="2592"/>
                <a:ext cx="4272" cy="336"/>
                <a:chOff x="1200" y="2928"/>
                <a:chExt cx="4272" cy="336"/>
              </a:xfrm>
            </p:grpSpPr>
            <p:sp>
              <p:nvSpPr>
                <p:cNvPr id="481312" name="Rectangle 32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spcBef>
                      <a:spcPct val="50000"/>
                    </a:spcBef>
                  </a:pPr>
                  <a:endParaRPr lang="zh-CN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13" name="Line 33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4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5" name="Line 35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6" name="Line 36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7" name="Line 37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8" name="Line 38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19" name="Line 39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320" name="Line 40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321" name="Group 41"/>
              <p:cNvGrpSpPr>
                <a:grpSpLocks/>
              </p:cNvGrpSpPr>
              <p:nvPr/>
            </p:nvGrpSpPr>
            <p:grpSpPr bwMode="auto">
              <a:xfrm>
                <a:off x="1338" y="2630"/>
                <a:ext cx="3654" cy="260"/>
                <a:chOff x="1338" y="2630"/>
                <a:chExt cx="3654" cy="260"/>
              </a:xfrm>
            </p:grpSpPr>
            <p:sp>
              <p:nvSpPr>
                <p:cNvPr id="48132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776" y="264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38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256" y="26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65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36" y="264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97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216" y="26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76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648" y="264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13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128" y="26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27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  <p:sp>
              <p:nvSpPr>
                <p:cNvPr id="4813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08" y="264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49</a:t>
                  </a:r>
                  <a:r>
                    <a:rPr lang="en-US" altLang="zh-CN" sz="1600" b="1">
                      <a:latin typeface="Arial" pitchFamily="34" charset="0"/>
                      <a:cs typeface="Arial" pitchFamily="34" charset="0"/>
                    </a:rPr>
                    <a:t>'</a:t>
                  </a:r>
                  <a:r>
                    <a:rPr lang="en-US" altLang="zh-CN" sz="1600" b="1">
                      <a:latin typeface="Arial" pitchFamily="34" charset="0"/>
                    </a:rPr>
                    <a:t> </a:t>
                  </a:r>
                </a:p>
              </p:txBody>
            </p:sp>
            <p:sp>
              <p:nvSpPr>
                <p:cNvPr id="4813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38" y="264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altLang="zh-CN" sz="2000" b="1">
                      <a:latin typeface="Arial" pitchFamily="34" charset="0"/>
                    </a:rPr>
                    <a:t>49</a:t>
                  </a:r>
                  <a:endParaRPr lang="en-US" altLang="zh-CN" sz="1400" b="1">
                    <a:latin typeface="Arial" pitchFamily="34" charset="0"/>
                  </a:endParaRPr>
                </a:p>
              </p:txBody>
            </p:sp>
          </p:grpSp>
        </p:grpSp>
      </p:grpSp>
      <p:sp>
        <p:nvSpPr>
          <p:cNvPr id="481330" name="Rectangle 50"/>
          <p:cNvSpPr>
            <a:spLocks noChangeArrowheads="1"/>
          </p:cNvSpPr>
          <p:nvPr/>
        </p:nvSpPr>
        <p:spPr bwMode="auto">
          <a:xfrm>
            <a:off x="1450975" y="152400"/>
            <a:ext cx="690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一次划分的具体过程示例</a:t>
            </a:r>
            <a:endParaRPr lang="zh-CN" altLang="en-US" sz="2800">
              <a:solidFill>
                <a:srgbClr val="0000FF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81331" name="Rectangle 51"/>
          <p:cNvSpPr>
            <a:spLocks noChangeArrowheads="1"/>
          </p:cNvSpPr>
          <p:nvPr/>
        </p:nvSpPr>
        <p:spPr bwMode="auto">
          <a:xfrm>
            <a:off x="-355600" y="2319338"/>
            <a:ext cx="91440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0900" lvl="3" indent="5715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Arial" pitchFamily="34" charset="0"/>
              </a:rPr>
              <a:t>如： 将序列  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38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65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97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76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13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27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‘ </a:t>
            </a:r>
            <a:r>
              <a:rPr lang="zh-CN" altLang="en-US" sz="1600" b="1"/>
              <a:t>一次划分的</a:t>
            </a:r>
            <a:r>
              <a:rPr lang="zh-CN" altLang="en-US" sz="1600" b="1">
                <a:latin typeface="Arial" pitchFamily="34" charset="0"/>
              </a:rPr>
              <a:t>过程为：</a:t>
            </a:r>
          </a:p>
        </p:txBody>
      </p:sp>
      <p:sp>
        <p:nvSpPr>
          <p:cNvPr id="481332" name="Rectangle 52"/>
          <p:cNvSpPr>
            <a:spLocks noChangeArrowheads="1"/>
          </p:cNvSpPr>
          <p:nvPr/>
        </p:nvSpPr>
        <p:spPr bwMode="auto">
          <a:xfrm>
            <a:off x="101600" y="498475"/>
            <a:ext cx="480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/>
              <a:t>一次划分的具体过程为：</a:t>
            </a:r>
          </a:p>
        </p:txBody>
      </p:sp>
      <p:sp>
        <p:nvSpPr>
          <p:cNvPr id="481333" name="Rectangle 53"/>
          <p:cNvSpPr>
            <a:spLocks noChangeArrowheads="1"/>
          </p:cNvSpPr>
          <p:nvPr/>
        </p:nvSpPr>
        <p:spPr bwMode="auto">
          <a:xfrm>
            <a:off x="4800600" y="511175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zh-CN" sz="1600"/>
          </a:p>
        </p:txBody>
      </p:sp>
      <p:sp>
        <p:nvSpPr>
          <p:cNvPr id="481334" name="Rectangle 54"/>
          <p:cNvSpPr>
            <a:spLocks noChangeArrowheads="1"/>
          </p:cNvSpPr>
          <p:nvPr/>
        </p:nvSpPr>
        <p:spPr bwMode="auto">
          <a:xfrm>
            <a:off x="122238" y="677863"/>
            <a:ext cx="55435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1600" b="1" dirty="0"/>
              <a:t>1.</a:t>
            </a:r>
            <a:r>
              <a:rPr lang="en-US" altLang="zh-CN" dirty="0"/>
              <a:t> </a:t>
            </a:r>
            <a:r>
              <a:rPr lang="en-US" altLang="zh-CN" sz="1600" b="1" dirty="0"/>
              <a:t>low</a:t>
            </a:r>
            <a:r>
              <a:rPr lang="zh-CN" altLang="en-US" sz="1600" b="1" dirty="0">
                <a:latin typeface="宋体" pitchFamily="2" charset="-122"/>
              </a:rPr>
              <a:t>指向待划分区域首元素，</a:t>
            </a:r>
            <a:r>
              <a:rPr lang="en-US" altLang="zh-CN" sz="1600" b="1" dirty="0"/>
              <a:t>high</a:t>
            </a:r>
            <a:r>
              <a:rPr lang="zh-CN" altLang="en-US" sz="1600" b="1" dirty="0">
                <a:latin typeface="宋体" pitchFamily="2" charset="-122"/>
              </a:rPr>
              <a:t>指向待划分区</a:t>
            </a:r>
          </a:p>
          <a:p>
            <a:pPr algn="l">
              <a:lnSpc>
                <a:spcPct val="95000"/>
              </a:lnSpc>
            </a:pPr>
            <a:r>
              <a:rPr lang="zh-CN" altLang="en-US" sz="1600" b="1" dirty="0">
                <a:latin typeface="宋体" pitchFamily="2" charset="-122"/>
              </a:rPr>
              <a:t>  域尾元素</a:t>
            </a:r>
            <a:r>
              <a:rPr lang="en-US" altLang="zh-CN" sz="1600" b="1" dirty="0">
                <a:latin typeface="宋体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611830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1" grpId="0"/>
      <p:bldP spid="481332" grpId="0"/>
      <p:bldP spid="4813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D27E-F112-4E48-B2A0-84C60B85B963}" type="slidenum">
              <a:rPr lang="en-US" altLang="zh-CN"/>
              <a:pPr/>
              <a:t>36</a:t>
            </a:fld>
            <a:endParaRPr lang="en-US" altLang="zh-CN"/>
          </a:p>
        </p:txBody>
      </p:sp>
      <p:grpSp>
        <p:nvGrpSpPr>
          <p:cNvPr id="482306" name="Group 2"/>
          <p:cNvGrpSpPr>
            <a:grpSpLocks/>
          </p:cNvGrpSpPr>
          <p:nvPr/>
        </p:nvGrpSpPr>
        <p:grpSpPr bwMode="auto">
          <a:xfrm>
            <a:off x="1219200" y="4114800"/>
            <a:ext cx="6781800" cy="533400"/>
            <a:chOff x="1200" y="2928"/>
            <a:chExt cx="4272" cy="336"/>
          </a:xfrm>
        </p:grpSpPr>
        <p:sp>
          <p:nvSpPr>
            <p:cNvPr id="482307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2308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09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0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1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2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3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4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5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2316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2317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2318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9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0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1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2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3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4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25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326" name="Text Box 22"/>
          <p:cNvSpPr txBox="1">
            <a:spLocks noChangeArrowheads="1"/>
          </p:cNvSpPr>
          <p:nvPr/>
        </p:nvSpPr>
        <p:spPr bwMode="auto">
          <a:xfrm>
            <a:off x="214840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2327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28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29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0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1" name="Text Box 27"/>
          <p:cNvSpPr txBox="1">
            <a:spLocks noChangeArrowheads="1"/>
          </p:cNvSpPr>
          <p:nvPr/>
        </p:nvSpPr>
        <p:spPr bwMode="auto">
          <a:xfrm>
            <a:off x="3581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2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3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4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5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6" name="Text Box 32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7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8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39" name="Text Box 35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40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2341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2342" name="Group 38"/>
          <p:cNvGrpSpPr>
            <a:grpSpLocks/>
          </p:cNvGrpSpPr>
          <p:nvPr/>
        </p:nvGrpSpPr>
        <p:grpSpPr bwMode="auto">
          <a:xfrm>
            <a:off x="7391400" y="4724400"/>
            <a:ext cx="838200" cy="641350"/>
            <a:chOff x="2448" y="3456"/>
            <a:chExt cx="528" cy="404"/>
          </a:xfrm>
        </p:grpSpPr>
        <p:sp>
          <p:nvSpPr>
            <p:cNvPr id="482343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4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2345" name="Group 41"/>
          <p:cNvGrpSpPr>
            <a:grpSpLocks/>
          </p:cNvGrpSpPr>
          <p:nvPr/>
        </p:nvGrpSpPr>
        <p:grpSpPr bwMode="auto">
          <a:xfrm>
            <a:off x="2209800" y="4724400"/>
            <a:ext cx="838200" cy="609600"/>
            <a:chOff x="1680" y="3456"/>
            <a:chExt cx="528" cy="384"/>
          </a:xfrm>
        </p:grpSpPr>
        <p:sp>
          <p:nvSpPr>
            <p:cNvPr id="482346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7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2348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2349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2350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51" name="Rectangle 47"/>
          <p:cNvSpPr>
            <a:spLocks noChangeArrowheads="1"/>
          </p:cNvSpPr>
          <p:nvPr/>
        </p:nvSpPr>
        <p:spPr bwMode="auto">
          <a:xfrm>
            <a:off x="1450975" y="152400"/>
            <a:ext cx="690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一次划分的具体过程示例</a:t>
            </a:r>
            <a:endParaRPr lang="zh-CN" altLang="en-US" sz="2800">
              <a:solidFill>
                <a:srgbClr val="0000FF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82352" name="Rectangle 48"/>
          <p:cNvSpPr>
            <a:spLocks noChangeArrowheads="1"/>
          </p:cNvSpPr>
          <p:nvPr/>
        </p:nvSpPr>
        <p:spPr bwMode="auto">
          <a:xfrm>
            <a:off x="-355600" y="2319338"/>
            <a:ext cx="91440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0900" lvl="3" indent="5715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Arial" pitchFamily="34" charset="0"/>
              </a:rPr>
              <a:t>如： 将序列  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38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65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97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76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13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27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600" b="1">
                <a:latin typeface="Arial" pitchFamily="34" charset="0"/>
              </a:rPr>
              <a:t> </a:t>
            </a:r>
            <a:r>
              <a:rPr lang="zh-CN" altLang="en-US" sz="1600" b="1">
                <a:latin typeface="Arial" pitchFamily="34" charset="0"/>
              </a:rPr>
              <a:t>一次划分的过程为：</a:t>
            </a:r>
          </a:p>
        </p:txBody>
      </p:sp>
      <p:sp>
        <p:nvSpPr>
          <p:cNvPr id="482353" name="Rectangle 49"/>
          <p:cNvSpPr>
            <a:spLocks noChangeArrowheads="1"/>
          </p:cNvSpPr>
          <p:nvPr/>
        </p:nvSpPr>
        <p:spPr bwMode="auto">
          <a:xfrm>
            <a:off x="101600" y="498475"/>
            <a:ext cx="480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/>
              <a:t>一次划分的具体过程为：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1600" b="1" dirty="0"/>
              <a:t>1.  low</a:t>
            </a:r>
            <a:r>
              <a:rPr lang="zh-CN" altLang="en-US" sz="1600" b="1" dirty="0"/>
              <a:t>指向待划分区域首元素，</a:t>
            </a:r>
            <a:r>
              <a:rPr lang="en-US" altLang="zh-CN" sz="1600" b="1" dirty="0"/>
              <a:t>high</a:t>
            </a:r>
            <a:r>
              <a:rPr lang="zh-CN" altLang="en-US" sz="1600" b="1" dirty="0"/>
              <a:t>指向待划分区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/>
              <a:t>     域尾元素</a:t>
            </a:r>
            <a:r>
              <a:rPr lang="en-US" altLang="zh-CN" sz="1600" b="1" dirty="0"/>
              <a:t>;</a:t>
            </a:r>
            <a:endParaRPr lang="en-US" altLang="zh-CN" sz="1600" dirty="0"/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1600" b="1" dirty="0"/>
              <a:t>2.  </a:t>
            </a:r>
            <a:r>
              <a:rPr lang="en-US" altLang="zh-CN" sz="1600" b="1" dirty="0" smtClean="0"/>
              <a:t>t=R[low</a:t>
            </a:r>
            <a:r>
              <a:rPr lang="en-US" altLang="zh-CN" sz="1600" b="1" dirty="0"/>
              <a:t>] </a:t>
            </a:r>
            <a:r>
              <a:rPr lang="en-US" altLang="zh-CN" sz="1600" b="1" dirty="0">
                <a:solidFill>
                  <a:schemeClr val="tx2"/>
                </a:solidFill>
              </a:rPr>
              <a:t>(</a:t>
            </a:r>
            <a:r>
              <a:rPr lang="zh-CN" altLang="en-US" sz="1600" b="1" dirty="0">
                <a:solidFill>
                  <a:schemeClr val="tx2"/>
                </a:solidFill>
              </a:rPr>
              <a:t>为了减少数据的移动</a:t>
            </a:r>
            <a:r>
              <a:rPr lang="en-US" altLang="zh-CN" sz="1600" b="1" dirty="0">
                <a:solidFill>
                  <a:schemeClr val="tx2"/>
                </a:solidFill>
              </a:rPr>
              <a:t>, </a:t>
            </a:r>
            <a:r>
              <a:rPr lang="zh-CN" altLang="en-US" sz="1600" b="1" dirty="0">
                <a:solidFill>
                  <a:schemeClr val="tx2"/>
                </a:solidFill>
              </a:rPr>
              <a:t>将作为标准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tx2"/>
                </a:solidFill>
              </a:rPr>
              <a:t>     的元素暂存 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到</a:t>
            </a:r>
            <a:r>
              <a:rPr lang="en-US" altLang="zh-CN" sz="1600" b="1" dirty="0">
                <a:solidFill>
                  <a:schemeClr val="tx2"/>
                </a:solidFill>
              </a:rPr>
              <a:t>t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中</a:t>
            </a:r>
            <a:r>
              <a:rPr lang="en-US" altLang="zh-CN" sz="1600" b="1" dirty="0">
                <a:solidFill>
                  <a:schemeClr val="tx2"/>
                </a:solidFill>
              </a:rPr>
              <a:t>, </a:t>
            </a:r>
            <a:r>
              <a:rPr lang="zh-CN" altLang="en-US" sz="1600" b="1" dirty="0">
                <a:solidFill>
                  <a:schemeClr val="tx2"/>
                </a:solidFill>
              </a:rPr>
              <a:t>最后再放入最终位置</a:t>
            </a:r>
            <a:r>
              <a:rPr lang="en-US" altLang="zh-CN" sz="1600" b="1" dirty="0">
                <a:solidFill>
                  <a:schemeClr val="tx2"/>
                </a:solidFill>
              </a:rPr>
              <a:t>) 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600" dirty="0">
              <a:solidFill>
                <a:schemeClr val="tx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600" dirty="0"/>
          </a:p>
        </p:txBody>
      </p:sp>
      <p:sp>
        <p:nvSpPr>
          <p:cNvPr id="482354" name="Rectangle 50"/>
          <p:cNvSpPr>
            <a:spLocks noChangeArrowheads="1"/>
          </p:cNvSpPr>
          <p:nvPr/>
        </p:nvSpPr>
        <p:spPr bwMode="auto">
          <a:xfrm>
            <a:off x="4800600" y="511175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xmlns="" val="25138788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1DD7-2B12-4FC0-B50E-C4F921694774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483330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3331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3332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3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4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5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6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7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8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39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3340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3341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3342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3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4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5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6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7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8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49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3350" name="Text Box 22"/>
          <p:cNvSpPr txBox="1">
            <a:spLocks noChangeArrowheads="1"/>
          </p:cNvSpPr>
          <p:nvPr/>
        </p:nvSpPr>
        <p:spPr bwMode="auto">
          <a:xfrm>
            <a:off x="2148408" y="276416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3351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2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3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4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5" name="Text Box 27"/>
          <p:cNvSpPr txBox="1">
            <a:spLocks noChangeArrowheads="1"/>
          </p:cNvSpPr>
          <p:nvPr/>
        </p:nvSpPr>
        <p:spPr bwMode="auto">
          <a:xfrm>
            <a:off x="3581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6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7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8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59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60" name="Text Box 32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61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62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63" name="Text Box 35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64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3365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3366" name="Group 38"/>
          <p:cNvGrpSpPr>
            <a:grpSpLocks/>
          </p:cNvGrpSpPr>
          <p:nvPr/>
        </p:nvGrpSpPr>
        <p:grpSpPr bwMode="auto">
          <a:xfrm>
            <a:off x="6705600" y="4724400"/>
            <a:ext cx="838200" cy="641350"/>
            <a:chOff x="2448" y="3456"/>
            <a:chExt cx="528" cy="404"/>
          </a:xfrm>
        </p:grpSpPr>
        <p:sp>
          <p:nvSpPr>
            <p:cNvPr id="483367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68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3369" name="Group 41"/>
          <p:cNvGrpSpPr>
            <a:grpSpLocks/>
          </p:cNvGrpSpPr>
          <p:nvPr/>
        </p:nvGrpSpPr>
        <p:grpSpPr bwMode="auto">
          <a:xfrm>
            <a:off x="2209800" y="4724400"/>
            <a:ext cx="838200" cy="609600"/>
            <a:chOff x="1680" y="3456"/>
            <a:chExt cx="528" cy="384"/>
          </a:xfrm>
        </p:grpSpPr>
        <p:sp>
          <p:nvSpPr>
            <p:cNvPr id="483370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71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3372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3373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3374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75" name="Rectangle 47"/>
          <p:cNvSpPr>
            <a:spLocks noChangeArrowheads="1"/>
          </p:cNvSpPr>
          <p:nvPr/>
        </p:nvSpPr>
        <p:spPr bwMode="auto">
          <a:xfrm>
            <a:off x="1450975" y="152400"/>
            <a:ext cx="690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一次划分的具体过程示例</a:t>
            </a:r>
            <a:endParaRPr lang="zh-CN" altLang="en-US" sz="3200">
              <a:solidFill>
                <a:srgbClr val="0000FF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83376" name="Rectangle 48"/>
          <p:cNvSpPr>
            <a:spLocks noChangeArrowheads="1"/>
          </p:cNvSpPr>
          <p:nvPr/>
        </p:nvSpPr>
        <p:spPr bwMode="auto">
          <a:xfrm>
            <a:off x="-355600" y="2319338"/>
            <a:ext cx="91440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50900" lvl="3" indent="57150"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b="1">
                <a:latin typeface="Arial" pitchFamily="34" charset="0"/>
              </a:rPr>
              <a:t>如： 将序列  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38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65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97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76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13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27</a:t>
            </a:r>
            <a:r>
              <a:rPr lang="zh-CN" altLang="en-US" sz="1600" b="1">
                <a:latin typeface="Arial" pitchFamily="34" charset="0"/>
              </a:rPr>
              <a:t>、</a:t>
            </a:r>
            <a:r>
              <a:rPr lang="en-US" altLang="zh-CN" sz="16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‘ </a:t>
            </a:r>
            <a:r>
              <a:rPr lang="zh-CN" altLang="en-US" sz="1600" b="1"/>
              <a:t>一次划分的过程为：</a:t>
            </a:r>
            <a:endParaRPr lang="zh-CN" altLang="en-US" sz="1600" b="1">
              <a:latin typeface="Arial" pitchFamily="34" charset="0"/>
            </a:endParaRPr>
          </a:p>
        </p:txBody>
      </p:sp>
      <p:sp>
        <p:nvSpPr>
          <p:cNvPr id="483377" name="Rectangle 49"/>
          <p:cNvSpPr>
            <a:spLocks noChangeArrowheads="1"/>
          </p:cNvSpPr>
          <p:nvPr/>
        </p:nvSpPr>
        <p:spPr bwMode="auto">
          <a:xfrm>
            <a:off x="101600" y="498475"/>
            <a:ext cx="4800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/>
              <a:t>一次划分的具体过程为：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1600" b="1" dirty="0"/>
              <a:t>1.  low</a:t>
            </a:r>
            <a:r>
              <a:rPr lang="zh-CN" altLang="en-US" sz="1600" b="1" dirty="0"/>
              <a:t>指向待划分区域首元素，</a:t>
            </a:r>
            <a:r>
              <a:rPr lang="en-US" altLang="zh-CN" sz="1600" b="1" dirty="0"/>
              <a:t>high</a:t>
            </a:r>
            <a:r>
              <a:rPr lang="zh-CN" altLang="en-US" sz="1600" b="1" dirty="0"/>
              <a:t>指向待划分区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/>
              <a:t>     域尾元素</a:t>
            </a:r>
            <a:r>
              <a:rPr lang="en-US" altLang="zh-CN" sz="1600" b="1" dirty="0"/>
              <a:t>;</a:t>
            </a:r>
            <a:endParaRPr lang="en-US" altLang="zh-CN" sz="1600" dirty="0"/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1600" b="1" dirty="0"/>
              <a:t>2.  t</a:t>
            </a:r>
            <a:r>
              <a:rPr lang="en-US" altLang="zh-CN" sz="1600" b="1" dirty="0" smtClean="0"/>
              <a:t>=R[low</a:t>
            </a:r>
            <a:r>
              <a:rPr lang="en-US" altLang="zh-CN" sz="1600" b="1" dirty="0"/>
              <a:t>] </a:t>
            </a:r>
            <a:r>
              <a:rPr lang="en-US" altLang="zh-CN" sz="1600" b="1" dirty="0">
                <a:solidFill>
                  <a:schemeClr val="tx2"/>
                </a:solidFill>
              </a:rPr>
              <a:t>(</a:t>
            </a:r>
            <a:r>
              <a:rPr lang="zh-CN" altLang="en-US" sz="1600" b="1" dirty="0">
                <a:solidFill>
                  <a:schemeClr val="tx2"/>
                </a:solidFill>
              </a:rPr>
              <a:t>为了减少数据的移动</a:t>
            </a:r>
            <a:r>
              <a:rPr lang="en-US" altLang="zh-CN" sz="1600" b="1" dirty="0">
                <a:solidFill>
                  <a:schemeClr val="tx2"/>
                </a:solidFill>
              </a:rPr>
              <a:t>, </a:t>
            </a:r>
            <a:r>
              <a:rPr lang="zh-CN" altLang="en-US" sz="1600" b="1" dirty="0">
                <a:solidFill>
                  <a:schemeClr val="tx2"/>
                </a:solidFill>
              </a:rPr>
              <a:t>将作为标准</a:t>
            </a: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tx2"/>
                </a:solidFill>
              </a:rPr>
              <a:t>     的元素暂存 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到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t</a:t>
            </a:r>
            <a:r>
              <a:rPr lang="zh-CN" altLang="en-US" sz="1600" b="1" dirty="0" smtClean="0">
                <a:solidFill>
                  <a:schemeClr val="tx2"/>
                </a:solidFill>
              </a:rPr>
              <a:t>中</a:t>
            </a:r>
            <a:r>
              <a:rPr lang="en-US" altLang="zh-CN" sz="1600" b="1" dirty="0">
                <a:solidFill>
                  <a:schemeClr val="tx2"/>
                </a:solidFill>
              </a:rPr>
              <a:t>, </a:t>
            </a:r>
            <a:r>
              <a:rPr lang="zh-CN" altLang="en-US" sz="1600" b="1" dirty="0">
                <a:solidFill>
                  <a:schemeClr val="tx2"/>
                </a:solidFill>
              </a:rPr>
              <a:t>最后再放入最终位置</a:t>
            </a:r>
            <a:r>
              <a:rPr lang="en-US" altLang="zh-CN" sz="1600" b="1" dirty="0">
                <a:solidFill>
                  <a:schemeClr val="tx2"/>
                </a:solidFill>
              </a:rPr>
              <a:t>) ;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1600" b="1" dirty="0"/>
              <a:t>3.</a:t>
            </a:r>
            <a:r>
              <a:rPr lang="en-US" altLang="zh-CN" sz="1600" b="1" dirty="0">
                <a:cs typeface="Times New Roman" pitchFamily="18" charset="0"/>
              </a:rPr>
              <a:t>  high</a:t>
            </a:r>
            <a:r>
              <a:rPr lang="zh-CN" altLang="en-US" sz="1600" b="1" dirty="0"/>
              <a:t>从后往前移动直到</a:t>
            </a:r>
            <a:r>
              <a:rPr lang="en-US" altLang="zh-CN" sz="1600" b="1" dirty="0"/>
              <a:t>R[high</a:t>
            </a:r>
            <a:r>
              <a:rPr lang="en-US" altLang="zh-CN" sz="1600" b="1" dirty="0" smtClean="0"/>
              <a:t>].key&lt;</a:t>
            </a:r>
            <a:r>
              <a:rPr lang="en-US" altLang="zh-CN" sz="1600" b="1" dirty="0" err="1" smtClean="0"/>
              <a:t>t.key</a:t>
            </a:r>
            <a:r>
              <a:rPr lang="en-US" altLang="zh-CN" sz="1600" b="1" dirty="0"/>
              <a:t>;</a:t>
            </a:r>
            <a:endParaRPr lang="en-US" altLang="zh-CN" sz="1600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600" dirty="0"/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600" dirty="0"/>
          </a:p>
        </p:txBody>
      </p:sp>
      <p:sp>
        <p:nvSpPr>
          <p:cNvPr id="483378" name="Rectangle 50"/>
          <p:cNvSpPr>
            <a:spLocks noChangeArrowheads="1"/>
          </p:cNvSpPr>
          <p:nvPr/>
        </p:nvSpPr>
        <p:spPr bwMode="auto">
          <a:xfrm>
            <a:off x="4800600" y="511175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xmlns="" val="31353380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9829-EEA1-4C3F-B01B-E1AD5720CC2E}" type="slidenum">
              <a:rPr lang="en-US" altLang="zh-CN"/>
              <a:pPr/>
              <a:t>38</a:t>
            </a:fld>
            <a:endParaRPr lang="en-US" altLang="zh-CN"/>
          </a:p>
        </p:txBody>
      </p:sp>
      <p:grpSp>
        <p:nvGrpSpPr>
          <p:cNvPr id="484354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4355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4356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57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58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59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0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1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2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3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4364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4365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4366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7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8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69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70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71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72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73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79" name="Text Box 27"/>
          <p:cNvSpPr txBox="1">
            <a:spLocks noChangeArrowheads="1"/>
          </p:cNvSpPr>
          <p:nvPr/>
        </p:nvSpPr>
        <p:spPr bwMode="auto">
          <a:xfrm>
            <a:off x="3581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3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5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6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7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88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4389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4390" name="Group 38"/>
          <p:cNvGrpSpPr>
            <a:grpSpLocks/>
          </p:cNvGrpSpPr>
          <p:nvPr/>
        </p:nvGrpSpPr>
        <p:grpSpPr bwMode="auto">
          <a:xfrm>
            <a:off x="6705600" y="4724400"/>
            <a:ext cx="838200" cy="641350"/>
            <a:chOff x="2448" y="3456"/>
            <a:chExt cx="528" cy="404"/>
          </a:xfrm>
        </p:grpSpPr>
        <p:sp>
          <p:nvSpPr>
            <p:cNvPr id="484391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2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4393" name="Group 41"/>
          <p:cNvGrpSpPr>
            <a:grpSpLocks/>
          </p:cNvGrpSpPr>
          <p:nvPr/>
        </p:nvGrpSpPr>
        <p:grpSpPr bwMode="auto">
          <a:xfrm>
            <a:off x="2941638" y="4724400"/>
            <a:ext cx="838200" cy="609600"/>
            <a:chOff x="1680" y="3456"/>
            <a:chExt cx="528" cy="384"/>
          </a:xfrm>
        </p:grpSpPr>
        <p:sp>
          <p:nvSpPr>
            <p:cNvPr id="484394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5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4398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4399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4400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4401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4402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  <a:r>
                <a:rPr lang="zh-CN" altLang="en-US" dirty="0"/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4403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/>
                <a:t>4. </a:t>
              </a:r>
              <a:r>
                <a:rPr lang="en-US" altLang="zh-CN" sz="1600" b="1">
                  <a:cs typeface="Times New Roman" pitchFamily="18" charset="0"/>
                </a:rPr>
                <a:t>R</a:t>
              </a:r>
              <a:r>
                <a:rPr lang="en-US" altLang="zh-CN" sz="1600" b="1"/>
                <a:t>[low]=R[high], low++;</a:t>
              </a:r>
              <a:r>
                <a:rPr lang="en-US" altLang="zh-CN" sz="1600" b="1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/>
            </a:p>
          </p:txBody>
        </p:sp>
        <p:sp>
          <p:nvSpPr>
            <p:cNvPr id="484404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662824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2B66-115D-4F30-A006-E836F92CBE97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485378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5379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5380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1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2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3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4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5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6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7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5388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5389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5390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1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3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4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5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6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97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5399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0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1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2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3" name="Text Box 27"/>
          <p:cNvSpPr txBox="1">
            <a:spLocks noChangeArrowheads="1"/>
          </p:cNvSpPr>
          <p:nvPr/>
        </p:nvSpPr>
        <p:spPr bwMode="auto">
          <a:xfrm>
            <a:off x="3581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6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7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8" name="Text Box 32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5413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5414" name="Group 38"/>
          <p:cNvGrpSpPr>
            <a:grpSpLocks/>
          </p:cNvGrpSpPr>
          <p:nvPr/>
        </p:nvGrpSpPr>
        <p:grpSpPr bwMode="auto">
          <a:xfrm>
            <a:off x="6705600" y="4724400"/>
            <a:ext cx="838200" cy="641350"/>
            <a:chOff x="2448" y="3456"/>
            <a:chExt cx="528" cy="404"/>
          </a:xfrm>
        </p:grpSpPr>
        <p:sp>
          <p:nvSpPr>
            <p:cNvPr id="485415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16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5417" name="Group 41"/>
          <p:cNvGrpSpPr>
            <a:grpSpLocks/>
          </p:cNvGrpSpPr>
          <p:nvPr/>
        </p:nvGrpSpPr>
        <p:grpSpPr bwMode="auto">
          <a:xfrm>
            <a:off x="3733800" y="4724400"/>
            <a:ext cx="838200" cy="609600"/>
            <a:chOff x="1680" y="3456"/>
            <a:chExt cx="528" cy="384"/>
          </a:xfrm>
        </p:grpSpPr>
        <p:sp>
          <p:nvSpPr>
            <p:cNvPr id="485418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19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5420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5421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5422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5423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5424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5425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5426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5427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5428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447813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76517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排序的分类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内排、外排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539552" y="1844824"/>
            <a:ext cx="8246144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根据内存使用情况：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内部排序：数据存储调整均在内存中进行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外部排序：大部分节点在外存中，借助内存进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		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行调整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5022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715F-89D5-4A06-A3AD-472703DBECCA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6403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6404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5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6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7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8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09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0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1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6412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6413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6414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5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6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7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8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19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0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21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4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5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6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29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0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1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2" name="Text Box 32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3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4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36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6437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6438" name="Group 38"/>
          <p:cNvGrpSpPr>
            <a:grpSpLocks/>
          </p:cNvGrpSpPr>
          <p:nvPr/>
        </p:nvGrpSpPr>
        <p:grpSpPr bwMode="auto">
          <a:xfrm>
            <a:off x="5965825" y="4724400"/>
            <a:ext cx="838200" cy="641350"/>
            <a:chOff x="2448" y="3456"/>
            <a:chExt cx="528" cy="404"/>
          </a:xfrm>
        </p:grpSpPr>
        <p:sp>
          <p:nvSpPr>
            <p:cNvPr id="486439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0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6441" name="Group 41"/>
          <p:cNvGrpSpPr>
            <a:grpSpLocks/>
          </p:cNvGrpSpPr>
          <p:nvPr/>
        </p:nvGrpSpPr>
        <p:grpSpPr bwMode="auto">
          <a:xfrm>
            <a:off x="3733800" y="4724400"/>
            <a:ext cx="838200" cy="609600"/>
            <a:chOff x="1680" y="3456"/>
            <a:chExt cx="528" cy="384"/>
          </a:xfrm>
        </p:grpSpPr>
        <p:sp>
          <p:nvSpPr>
            <p:cNvPr id="486442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443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6444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6445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6446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6447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6448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6449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6450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  <a:r>
                <a:rPr lang="zh-CN" altLang="en-US" dirty="0"/>
                <a:t> </a:t>
              </a:r>
              <a:endParaRPr lang="zh-CN" altLang="en-US" sz="1600" b="1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6451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6.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[high]=R[low], high--;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6452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74665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53EA-0F70-4D58-8EEF-753DAEBF463D}" type="slidenum">
              <a:rPr lang="en-US" altLang="zh-CN"/>
              <a:pPr/>
              <a:t>41</a:t>
            </a:fld>
            <a:endParaRPr lang="en-US" altLang="zh-CN"/>
          </a:p>
        </p:txBody>
      </p:sp>
      <p:grpSp>
        <p:nvGrpSpPr>
          <p:cNvPr id="487426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7427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7428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29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0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1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2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7436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7437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7438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2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3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4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45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7446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7447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48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49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0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1" name="Text Box 27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3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5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6" name="Text Box 32"/>
          <p:cNvSpPr txBox="1">
            <a:spLocks noChangeArrowheads="1"/>
          </p:cNvSpPr>
          <p:nvPr/>
        </p:nvSpPr>
        <p:spPr bwMode="auto">
          <a:xfrm>
            <a:off x="5867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7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59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60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7461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7462" name="Group 38"/>
          <p:cNvGrpSpPr>
            <a:grpSpLocks/>
          </p:cNvGrpSpPr>
          <p:nvPr/>
        </p:nvGrpSpPr>
        <p:grpSpPr bwMode="auto">
          <a:xfrm>
            <a:off x="5943600" y="4724400"/>
            <a:ext cx="838200" cy="641350"/>
            <a:chOff x="2448" y="3456"/>
            <a:chExt cx="528" cy="404"/>
          </a:xfrm>
        </p:grpSpPr>
        <p:sp>
          <p:nvSpPr>
            <p:cNvPr id="487463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64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7465" name="Group 41"/>
          <p:cNvGrpSpPr>
            <a:grpSpLocks/>
          </p:cNvGrpSpPr>
          <p:nvPr/>
        </p:nvGrpSpPr>
        <p:grpSpPr bwMode="auto">
          <a:xfrm>
            <a:off x="3662363" y="4724400"/>
            <a:ext cx="838200" cy="609600"/>
            <a:chOff x="1680" y="3456"/>
            <a:chExt cx="528" cy="384"/>
          </a:xfrm>
        </p:grpSpPr>
        <p:sp>
          <p:nvSpPr>
            <p:cNvPr id="487466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7467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7468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7469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7470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7471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7472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7473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7474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7475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6.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[high]=R[low], high--;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7.</a:t>
              </a:r>
              <a:r>
                <a:rPr lang="en-US" altLang="zh-CN" sz="1600" b="1" dirty="0">
                  <a:cs typeface="Times New Roman" pitchFamily="18" charset="0"/>
                </a:rPr>
                <a:t> </a:t>
              </a:r>
              <a:r>
                <a:rPr lang="en-US" altLang="zh-CN" sz="1600" b="1" dirty="0" err="1"/>
                <a:t>goto</a:t>
              </a:r>
              <a:r>
                <a:rPr lang="en-US" altLang="zh-CN" sz="1600" b="1" dirty="0"/>
                <a:t> 3;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7476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7443734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9005-16C6-4CC8-A253-D24A1F900B05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488450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8451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8452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3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4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5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6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8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59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8460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8461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8462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3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4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5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6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7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8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69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8470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</a:t>
            </a:r>
            <a:r>
              <a:rPr lang="en-US" altLang="zh-CN" sz="1400" b="1" dirty="0" smtClean="0">
                <a:latin typeface="Arial" pitchFamily="34" charset="0"/>
              </a:rPr>
              <a:t> </a:t>
            </a:r>
            <a:endParaRPr lang="en-US" altLang="zh-CN" sz="1400" b="1" dirty="0">
              <a:latin typeface="Arial" pitchFamily="34" charset="0"/>
            </a:endParaRPr>
          </a:p>
        </p:txBody>
      </p: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3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4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6" name="Text Box 28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7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8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79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3581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81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82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83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84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8485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8486" name="Group 38"/>
          <p:cNvGrpSpPr>
            <a:grpSpLocks/>
          </p:cNvGrpSpPr>
          <p:nvPr/>
        </p:nvGrpSpPr>
        <p:grpSpPr bwMode="auto">
          <a:xfrm>
            <a:off x="5943600" y="4724400"/>
            <a:ext cx="838200" cy="641350"/>
            <a:chOff x="2448" y="3456"/>
            <a:chExt cx="528" cy="404"/>
          </a:xfrm>
        </p:grpSpPr>
        <p:sp>
          <p:nvSpPr>
            <p:cNvPr id="488487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88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8489" name="Group 41"/>
          <p:cNvGrpSpPr>
            <a:grpSpLocks/>
          </p:cNvGrpSpPr>
          <p:nvPr/>
        </p:nvGrpSpPr>
        <p:grpSpPr bwMode="auto">
          <a:xfrm>
            <a:off x="4495800" y="4724400"/>
            <a:ext cx="838200" cy="609600"/>
            <a:chOff x="1680" y="3456"/>
            <a:chExt cx="528" cy="384"/>
          </a:xfrm>
        </p:grpSpPr>
        <p:sp>
          <p:nvSpPr>
            <p:cNvPr id="488490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491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8492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8493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8494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8495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8496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8497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8498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8499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6.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[high]=R[low], high--;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7.</a:t>
              </a:r>
              <a:r>
                <a:rPr lang="en-US" altLang="zh-CN" sz="1600" b="1" dirty="0">
                  <a:cs typeface="Times New Roman" pitchFamily="18" charset="0"/>
                </a:rPr>
                <a:t> </a:t>
              </a:r>
              <a:r>
                <a:rPr lang="en-US" altLang="zh-CN" sz="1600" b="1" dirty="0" err="1"/>
                <a:t>goto</a:t>
              </a:r>
              <a:r>
                <a:rPr lang="en-US" altLang="zh-CN" sz="1600" b="1" dirty="0"/>
                <a:t> 3;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8500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056037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5528-4C8C-4ACA-BFC3-1D099578ADC4}" type="slidenum">
              <a:rPr lang="en-US" altLang="zh-CN"/>
              <a:pPr/>
              <a:t>43</a:t>
            </a:fld>
            <a:endParaRPr lang="en-US" altLang="zh-CN"/>
          </a:p>
        </p:txBody>
      </p:sp>
      <p:grpSp>
        <p:nvGrpSpPr>
          <p:cNvPr id="489474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89475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9476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77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78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79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0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1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2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3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9484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89485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89486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7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8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89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90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91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92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493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9494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89495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496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497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498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499" name="Text Box 27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0" name="Text Box 28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1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2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3581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7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08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89509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89510" name="Group 38"/>
          <p:cNvGrpSpPr>
            <a:grpSpLocks/>
          </p:cNvGrpSpPr>
          <p:nvPr/>
        </p:nvGrpSpPr>
        <p:grpSpPr bwMode="auto">
          <a:xfrm>
            <a:off x="5364163" y="4724400"/>
            <a:ext cx="838200" cy="641350"/>
            <a:chOff x="2448" y="3456"/>
            <a:chExt cx="528" cy="404"/>
          </a:xfrm>
        </p:grpSpPr>
        <p:sp>
          <p:nvSpPr>
            <p:cNvPr id="489511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512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89513" name="Group 41"/>
          <p:cNvGrpSpPr>
            <a:grpSpLocks/>
          </p:cNvGrpSpPr>
          <p:nvPr/>
        </p:nvGrpSpPr>
        <p:grpSpPr bwMode="auto">
          <a:xfrm>
            <a:off x="4495800" y="4724400"/>
            <a:ext cx="838200" cy="609600"/>
            <a:chOff x="1680" y="3456"/>
            <a:chExt cx="528" cy="384"/>
          </a:xfrm>
        </p:grpSpPr>
        <p:sp>
          <p:nvSpPr>
            <p:cNvPr id="489514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9515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89516" name="Text Box 44"/>
          <p:cNvSpPr txBox="1">
            <a:spLocks noChangeArrowheads="1"/>
          </p:cNvSpPr>
          <p:nvPr/>
        </p:nvSpPr>
        <p:spPr bwMode="auto">
          <a:xfrm>
            <a:off x="1219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89517" name="Text Box 45"/>
          <p:cNvSpPr txBox="1">
            <a:spLocks noChangeArrowheads="1"/>
          </p:cNvSpPr>
          <p:nvPr/>
        </p:nvSpPr>
        <p:spPr bwMode="auto">
          <a:xfrm>
            <a:off x="3810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1400" b="1">
                <a:latin typeface="Arial" pitchFamily="34" charset="0"/>
              </a:rPr>
              <a:t>界点</a:t>
            </a:r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 flipV="1">
            <a:off x="685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9519" name="Group 47"/>
          <p:cNvGrpSpPr>
            <a:grpSpLocks/>
          </p:cNvGrpSpPr>
          <p:nvPr/>
        </p:nvGrpSpPr>
        <p:grpSpPr bwMode="auto">
          <a:xfrm>
            <a:off x="-355600" y="152400"/>
            <a:ext cx="9423400" cy="2479675"/>
            <a:chOff x="-224" y="0"/>
            <a:chExt cx="5936" cy="1562"/>
          </a:xfrm>
        </p:grpSpPr>
        <p:sp>
          <p:nvSpPr>
            <p:cNvPr id="489520" name="Rectangle 48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89521" name="Rectangle 49"/>
            <p:cNvSpPr>
              <a:spLocks noChangeArrowheads="1"/>
            </p:cNvSpPr>
            <p:nvPr/>
          </p:nvSpPr>
          <p:spPr bwMode="auto">
            <a:xfrm>
              <a:off x="-224" y="1365"/>
              <a:ext cx="57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‘ </a:t>
              </a:r>
              <a:r>
                <a:rPr lang="zh-CN" altLang="en-US" sz="1600" b="1"/>
                <a:t>一次划分的过程为：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89522" name="Rectangle 50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t</a:t>
              </a:r>
              <a:r>
                <a:rPr lang="en-US" altLang="zh-CN" sz="1600" b="1" dirty="0" smtClean="0"/>
                <a:t>=R[low</a:t>
              </a:r>
              <a:r>
                <a:rPr lang="en-US" altLang="zh-CN" sz="1600" b="1" dirty="0"/>
                <a:t>]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9523" name="Rectangle 51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6.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[high]=R[low], high--;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7.</a:t>
              </a:r>
              <a:r>
                <a:rPr lang="en-US" altLang="zh-CN" sz="1600" b="1" dirty="0">
                  <a:cs typeface="Times New Roman" pitchFamily="18" charset="0"/>
                </a:rPr>
                <a:t> </a:t>
              </a:r>
              <a:r>
                <a:rPr lang="en-US" altLang="zh-CN" sz="1600" b="1" dirty="0" err="1"/>
                <a:t>goto</a:t>
              </a:r>
              <a:r>
                <a:rPr lang="en-US" altLang="zh-CN" sz="1600" b="1" dirty="0"/>
                <a:t> 3;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89524" name="Line 52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7814980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E75C-FBE1-4816-86B3-4FD233198987}" type="slidenum">
              <a:rPr lang="en-US" altLang="zh-CN"/>
              <a:pPr/>
              <a:t>44</a:t>
            </a:fld>
            <a:endParaRPr lang="en-US" altLang="zh-CN"/>
          </a:p>
        </p:txBody>
      </p:sp>
      <p:grpSp>
        <p:nvGrpSpPr>
          <p:cNvPr id="490498" name="Group 2"/>
          <p:cNvGrpSpPr>
            <a:grpSpLocks/>
          </p:cNvGrpSpPr>
          <p:nvPr/>
        </p:nvGrpSpPr>
        <p:grpSpPr bwMode="auto">
          <a:xfrm>
            <a:off x="1219200" y="4191000"/>
            <a:ext cx="6781800" cy="533400"/>
            <a:chOff x="1200" y="2928"/>
            <a:chExt cx="4272" cy="336"/>
          </a:xfrm>
        </p:grpSpPr>
        <p:sp>
          <p:nvSpPr>
            <p:cNvPr id="490499" name="Rectangle 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90500" name="Line 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1" name="Line 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2" name="Line 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3" name="Line 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4" name="Line 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5" name="Line 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6" name="Line 1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07" name="Line 1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0508" name="Group 12"/>
          <p:cNvGrpSpPr>
            <a:grpSpLocks/>
          </p:cNvGrpSpPr>
          <p:nvPr/>
        </p:nvGrpSpPr>
        <p:grpSpPr bwMode="auto">
          <a:xfrm>
            <a:off x="1219200" y="3124200"/>
            <a:ext cx="6781800" cy="533400"/>
            <a:chOff x="1200" y="2928"/>
            <a:chExt cx="4272" cy="336"/>
          </a:xfrm>
        </p:grpSpPr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1200" y="2928"/>
              <a:ext cx="4272" cy="3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</a:pPr>
              <a:endParaRPr lang="zh-CN" altLang="zh-CN" sz="1400" b="1">
                <a:latin typeface="Arial" pitchFamily="34" charset="0"/>
              </a:endParaRPr>
            </a:p>
          </p:txBody>
        </p:sp>
        <p:sp>
          <p:nvSpPr>
            <p:cNvPr id="490510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1" name="Line 15"/>
            <p:cNvSpPr>
              <a:spLocks noChangeShapeType="1"/>
            </p:cNvSpPr>
            <p:nvPr/>
          </p:nvSpPr>
          <p:spPr bwMode="auto">
            <a:xfrm>
              <a:off x="172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2" name="Line 16"/>
            <p:cNvSpPr>
              <a:spLocks noChangeShapeType="1"/>
            </p:cNvSpPr>
            <p:nvPr/>
          </p:nvSpPr>
          <p:spPr bwMode="auto">
            <a:xfrm>
              <a:off x="220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3" name="Line 17"/>
            <p:cNvSpPr>
              <a:spLocks noChangeShapeType="1"/>
            </p:cNvSpPr>
            <p:nvPr/>
          </p:nvSpPr>
          <p:spPr bwMode="auto">
            <a:xfrm>
              <a:off x="316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4" name="Line 18"/>
            <p:cNvSpPr>
              <a:spLocks noChangeShapeType="1"/>
            </p:cNvSpPr>
            <p:nvPr/>
          </p:nvSpPr>
          <p:spPr bwMode="auto">
            <a:xfrm>
              <a:off x="3648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5" name="Line 19"/>
            <p:cNvSpPr>
              <a:spLocks noChangeShapeType="1"/>
            </p:cNvSpPr>
            <p:nvPr/>
          </p:nvSpPr>
          <p:spPr bwMode="auto">
            <a:xfrm>
              <a:off x="408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6" name="Line 20"/>
            <p:cNvSpPr>
              <a:spLocks noChangeShapeType="1"/>
            </p:cNvSpPr>
            <p:nvPr/>
          </p:nvSpPr>
          <p:spPr bwMode="auto">
            <a:xfrm>
              <a:off x="456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17" name="Line 21"/>
            <p:cNvSpPr>
              <a:spLocks noChangeShapeType="1"/>
            </p:cNvSpPr>
            <p:nvPr/>
          </p:nvSpPr>
          <p:spPr bwMode="auto">
            <a:xfrm>
              <a:off x="5040" y="292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2123728" y="274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itchFamily="34" charset="0"/>
              </a:rPr>
              <a:t>0             1               2             3	       4              5            6             7              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2057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2819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2819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38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3581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6553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65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791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4343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97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51054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7" name="Text Box 31"/>
          <p:cNvSpPr txBox="1">
            <a:spLocks noChangeArrowheads="1"/>
          </p:cNvSpPr>
          <p:nvPr/>
        </p:nvSpPr>
        <p:spPr bwMode="auto">
          <a:xfrm>
            <a:off x="5105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76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8" name="Text Box 32"/>
          <p:cNvSpPr txBox="1">
            <a:spLocks noChangeArrowheads="1"/>
          </p:cNvSpPr>
          <p:nvPr/>
        </p:nvSpPr>
        <p:spPr bwMode="auto">
          <a:xfrm>
            <a:off x="3581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5791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13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30" name="Text Box 34"/>
          <p:cNvSpPr txBox="1">
            <a:spLocks noChangeArrowheads="1"/>
          </p:cNvSpPr>
          <p:nvPr/>
        </p:nvSpPr>
        <p:spPr bwMode="auto">
          <a:xfrm>
            <a:off x="6553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31" name="Text Box 35"/>
          <p:cNvSpPr txBox="1">
            <a:spLocks noChangeArrowheads="1"/>
          </p:cNvSpPr>
          <p:nvPr/>
        </p:nvSpPr>
        <p:spPr bwMode="auto">
          <a:xfrm>
            <a:off x="20574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27</a:t>
            </a:r>
            <a:endParaRPr lang="en-US" altLang="zh-CN" sz="1400" b="1">
              <a:latin typeface="Arial" pitchFamily="34" charset="0"/>
            </a:endParaRPr>
          </a:p>
        </p:txBody>
      </p:sp>
      <p:sp>
        <p:nvSpPr>
          <p:cNvPr id="490532" name="Text Box 36"/>
          <p:cNvSpPr txBox="1">
            <a:spLocks noChangeArrowheads="1"/>
          </p:cNvSpPr>
          <p:nvPr/>
        </p:nvSpPr>
        <p:spPr bwMode="auto">
          <a:xfrm>
            <a:off x="73152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sp>
        <p:nvSpPr>
          <p:cNvPr id="490533" name="Text Box 37"/>
          <p:cNvSpPr txBox="1">
            <a:spLocks noChangeArrowheads="1"/>
          </p:cNvSpPr>
          <p:nvPr/>
        </p:nvSpPr>
        <p:spPr bwMode="auto">
          <a:xfrm>
            <a:off x="7315200" y="3124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r>
              <a:rPr lang="en-US" altLang="zh-CN" sz="1600" b="1"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b="1">
                <a:latin typeface="Arial" pitchFamily="34" charset="0"/>
              </a:rPr>
              <a:t> </a:t>
            </a:r>
          </a:p>
        </p:txBody>
      </p:sp>
      <p:grpSp>
        <p:nvGrpSpPr>
          <p:cNvPr id="490534" name="Group 38"/>
          <p:cNvGrpSpPr>
            <a:grpSpLocks/>
          </p:cNvGrpSpPr>
          <p:nvPr/>
        </p:nvGrpSpPr>
        <p:grpSpPr bwMode="auto">
          <a:xfrm>
            <a:off x="4953000" y="4724400"/>
            <a:ext cx="838200" cy="641350"/>
            <a:chOff x="2448" y="3456"/>
            <a:chExt cx="528" cy="404"/>
          </a:xfrm>
        </p:grpSpPr>
        <p:sp>
          <p:nvSpPr>
            <p:cNvPr id="490535" name="Line 39"/>
            <p:cNvSpPr>
              <a:spLocks noChangeShapeType="1"/>
            </p:cNvSpPr>
            <p:nvPr/>
          </p:nvSpPr>
          <p:spPr bwMode="auto">
            <a:xfrm rot="-10782095">
              <a:off x="2496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36" name="Text Box 40"/>
            <p:cNvSpPr txBox="1">
              <a:spLocks noChangeArrowheads="1"/>
            </p:cNvSpPr>
            <p:nvPr/>
          </p:nvSpPr>
          <p:spPr bwMode="auto">
            <a:xfrm>
              <a:off x="2448" y="36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high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grpSp>
        <p:nvGrpSpPr>
          <p:cNvPr id="490537" name="Group 41"/>
          <p:cNvGrpSpPr>
            <a:grpSpLocks/>
          </p:cNvGrpSpPr>
          <p:nvPr/>
        </p:nvGrpSpPr>
        <p:grpSpPr bwMode="auto">
          <a:xfrm>
            <a:off x="4495800" y="4724400"/>
            <a:ext cx="838200" cy="609600"/>
            <a:chOff x="1680" y="3456"/>
            <a:chExt cx="528" cy="384"/>
          </a:xfrm>
        </p:grpSpPr>
        <p:sp>
          <p:nvSpPr>
            <p:cNvPr id="490538" name="Line 42"/>
            <p:cNvSpPr>
              <a:spLocks noChangeShapeType="1"/>
            </p:cNvSpPr>
            <p:nvPr/>
          </p:nvSpPr>
          <p:spPr bwMode="auto">
            <a:xfrm rot="-10782095">
              <a:off x="1968" y="3456"/>
              <a:ext cx="1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0539" name="Text Box 43"/>
            <p:cNvSpPr txBox="1">
              <a:spLocks noChangeArrowheads="1"/>
            </p:cNvSpPr>
            <p:nvPr/>
          </p:nvSpPr>
          <p:spPr bwMode="auto">
            <a:xfrm>
              <a:off x="1680" y="362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folHlink"/>
                  </a:solidFill>
                  <a:latin typeface="Arial" pitchFamily="34" charset="0"/>
                </a:rPr>
                <a:t>low</a:t>
              </a:r>
              <a:endParaRPr lang="en-US" altLang="zh-CN" sz="1400" b="1">
                <a:latin typeface="Arial" pitchFamily="34" charset="0"/>
              </a:endParaRPr>
            </a:p>
          </p:txBody>
        </p:sp>
      </p:grpSp>
      <p:sp>
        <p:nvSpPr>
          <p:cNvPr id="490540" name="Text Box 44"/>
          <p:cNvSpPr txBox="1">
            <a:spLocks noChangeArrowheads="1"/>
          </p:cNvSpPr>
          <p:nvPr/>
        </p:nvSpPr>
        <p:spPr bwMode="auto">
          <a:xfrm>
            <a:off x="43434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000" b="1">
                <a:latin typeface="Arial" pitchFamily="34" charset="0"/>
              </a:rPr>
              <a:t>49</a:t>
            </a:r>
            <a:endParaRPr lang="en-US" altLang="zh-CN" sz="1400" b="1">
              <a:latin typeface="Arial" pitchFamily="34" charset="0"/>
            </a:endParaRPr>
          </a:p>
        </p:txBody>
      </p:sp>
      <p:grpSp>
        <p:nvGrpSpPr>
          <p:cNvPr id="490541" name="Group 45"/>
          <p:cNvGrpSpPr>
            <a:grpSpLocks/>
          </p:cNvGrpSpPr>
          <p:nvPr/>
        </p:nvGrpSpPr>
        <p:grpSpPr bwMode="auto">
          <a:xfrm>
            <a:off x="-355600" y="152400"/>
            <a:ext cx="9423400" cy="2587625"/>
            <a:chOff x="-224" y="0"/>
            <a:chExt cx="5936" cy="1630"/>
          </a:xfrm>
        </p:grpSpPr>
        <p:sp>
          <p:nvSpPr>
            <p:cNvPr id="490542" name="Rectangle 46"/>
            <p:cNvSpPr>
              <a:spLocks noChangeArrowheads="1"/>
            </p:cNvSpPr>
            <p:nvPr/>
          </p:nvSpPr>
          <p:spPr bwMode="auto">
            <a:xfrm>
              <a:off x="914" y="0"/>
              <a:ext cx="43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2800">
                  <a:solidFill>
                    <a:srgbClr val="0000FF"/>
                  </a:solidFill>
                  <a:latin typeface="Arial" pitchFamily="34" charset="0"/>
                  <a:ea typeface="隶书" pitchFamily="49" charset="-122"/>
                </a:rPr>
                <a:t>一次划分的具体过程示例</a:t>
              </a:r>
              <a:endParaRPr lang="zh-CN" altLang="en-US" sz="3200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490543" name="Rectangle 47"/>
            <p:cNvSpPr>
              <a:spLocks noChangeArrowheads="1"/>
            </p:cNvSpPr>
            <p:nvPr/>
          </p:nvSpPr>
          <p:spPr bwMode="auto">
            <a:xfrm>
              <a:off x="-224" y="1365"/>
              <a:ext cx="576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850900" lvl="3" indent="57150"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600" b="1">
                  <a:latin typeface="Arial" pitchFamily="34" charset="0"/>
                </a:rPr>
                <a:t>如： 将序列  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38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65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97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76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13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27</a:t>
              </a:r>
              <a:r>
                <a:rPr lang="zh-CN" altLang="en-US" sz="1600" b="1">
                  <a:latin typeface="Arial" pitchFamily="34" charset="0"/>
                </a:rPr>
                <a:t>、</a:t>
              </a:r>
              <a:r>
                <a:rPr lang="en-US" altLang="zh-CN" sz="1600" b="1">
                  <a:latin typeface="Arial" pitchFamily="34" charset="0"/>
                </a:rPr>
                <a:t>49</a:t>
              </a:r>
              <a:r>
                <a:rPr lang="en-US" altLang="zh-CN" sz="1600" b="1">
                  <a:latin typeface="Arial" pitchFamily="34" charset="0"/>
                  <a:cs typeface="Arial" pitchFamily="34" charset="0"/>
                </a:rPr>
                <a:t>'</a:t>
              </a:r>
              <a:r>
                <a:rPr lang="en-US" altLang="zh-CN" sz="1600" b="1">
                  <a:latin typeface="Arial" pitchFamily="34" charset="0"/>
                </a:rPr>
                <a:t> </a:t>
              </a:r>
              <a:r>
                <a:rPr lang="zh-CN" altLang="en-US" sz="1600" b="1"/>
                <a:t>一次划分的过程为：</a:t>
              </a:r>
              <a:r>
                <a:rPr lang="zh-CN" altLang="en-US"/>
                <a:t> </a:t>
              </a:r>
              <a:endParaRPr lang="zh-CN" altLang="en-US" sz="1600" b="1">
                <a:latin typeface="Arial" pitchFamily="34" charset="0"/>
              </a:endParaRPr>
            </a:p>
          </p:txBody>
        </p:sp>
        <p:sp>
          <p:nvSpPr>
            <p:cNvPr id="490544" name="Rectangle 48"/>
            <p:cNvSpPr>
              <a:spLocks noChangeArrowheads="1"/>
            </p:cNvSpPr>
            <p:nvPr/>
          </p:nvSpPr>
          <p:spPr bwMode="auto">
            <a:xfrm>
              <a:off x="64" y="218"/>
              <a:ext cx="302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一次划分的具体过程为：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1.  low</a:t>
              </a:r>
              <a:r>
                <a:rPr lang="zh-CN" altLang="en-US" sz="1600" b="1" dirty="0"/>
                <a:t>指向待划分区域首元素，</a:t>
              </a:r>
              <a:r>
                <a:rPr lang="en-US" altLang="zh-CN" sz="1600" b="1" dirty="0"/>
                <a:t>high</a:t>
              </a:r>
              <a:r>
                <a:rPr lang="zh-CN" altLang="en-US" sz="1600" b="1" dirty="0"/>
                <a:t>指向待划分区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/>
                <a:t>     域尾元素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2.  </a:t>
              </a:r>
              <a:r>
                <a:rPr lang="en-US" altLang="zh-CN" sz="1600" b="1" dirty="0" smtClean="0"/>
                <a:t>t=t 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为了减少数据的移动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将作为标准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 的元素暂存 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到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t</a:t>
              </a:r>
              <a:r>
                <a:rPr lang="zh-CN" altLang="en-US" sz="1600" b="1" dirty="0" smtClean="0">
                  <a:solidFill>
                    <a:schemeClr val="tx2"/>
                  </a:solidFill>
                </a:rPr>
                <a:t>中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,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最后再放入最终位置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;</a:t>
              </a:r>
              <a:endParaRPr lang="en-US" altLang="zh-CN" sz="1600" dirty="0">
                <a:solidFill>
                  <a:schemeClr val="tx2"/>
                </a:solidFill>
              </a:endParaRP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3.</a:t>
              </a:r>
              <a:r>
                <a:rPr lang="en-US" altLang="zh-CN" sz="1600" b="1" dirty="0">
                  <a:cs typeface="Times New Roman" pitchFamily="18" charset="0"/>
                </a:rPr>
                <a:t>  high</a:t>
              </a:r>
              <a:r>
                <a:rPr lang="zh-CN" altLang="en-US" sz="1600" b="1" dirty="0"/>
                <a:t>从后往前移动直到</a:t>
              </a:r>
              <a:r>
                <a:rPr lang="en-US" altLang="zh-CN" sz="1600" b="1" dirty="0"/>
                <a:t>R[high].</a:t>
              </a:r>
              <a:r>
                <a:rPr lang="en-US" altLang="zh-CN" sz="1600" b="1" dirty="0" smtClean="0"/>
                <a:t>key&lt;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/>
            </a:p>
          </p:txBody>
        </p:sp>
        <p:sp>
          <p:nvSpPr>
            <p:cNvPr id="490545" name="Rectangle 49"/>
            <p:cNvSpPr>
              <a:spLocks noChangeArrowheads="1"/>
            </p:cNvSpPr>
            <p:nvPr/>
          </p:nvSpPr>
          <p:spPr bwMode="auto">
            <a:xfrm>
              <a:off x="3024" y="226"/>
              <a:ext cx="2688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4.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[low]=R[high], low++;</a:t>
              </a:r>
              <a:r>
                <a:rPr lang="en-US" altLang="zh-CN" sz="1600" b="1" dirty="0">
                  <a:cs typeface="Times New Roman" pitchFamily="18" charset="0"/>
                </a:rPr>
                <a:t> 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5.</a:t>
              </a:r>
              <a:r>
                <a:rPr lang="en-US" altLang="zh-CN" sz="1600" b="1" dirty="0">
                  <a:cs typeface="Times New Roman" pitchFamily="18" charset="0"/>
                </a:rPr>
                <a:t> low</a:t>
              </a:r>
              <a:r>
                <a:rPr lang="zh-CN" altLang="en-US" sz="1600" b="1" dirty="0"/>
                <a:t>从前往后移动直到</a:t>
              </a:r>
              <a:r>
                <a:rPr lang="en-US" altLang="zh-CN" sz="1600" b="1" dirty="0"/>
                <a:t>R[low].key</a:t>
              </a:r>
              <a:r>
                <a:rPr lang="en-US" altLang="zh-CN" sz="1600" b="1" dirty="0" smtClean="0"/>
                <a:t>&gt;=</a:t>
              </a:r>
              <a:r>
                <a:rPr lang="en-US" altLang="zh-CN" sz="1600" b="1" dirty="0" err="1" smtClean="0"/>
                <a:t>t.key</a:t>
              </a:r>
              <a:r>
                <a:rPr lang="en-US" altLang="zh-CN" sz="1600" b="1" dirty="0"/>
                <a:t>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6. </a:t>
              </a:r>
              <a:r>
                <a:rPr lang="en-US" altLang="zh-CN" sz="1600" b="1" dirty="0">
                  <a:cs typeface="Times New Roman" pitchFamily="18" charset="0"/>
                </a:rPr>
                <a:t>R</a:t>
              </a:r>
              <a:r>
                <a:rPr lang="en-US" altLang="zh-CN" sz="1600" b="1" dirty="0"/>
                <a:t>[high]=R[low], high--;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7.</a:t>
              </a:r>
              <a:r>
                <a:rPr lang="en-US" altLang="zh-CN" sz="1600" b="1" dirty="0">
                  <a:cs typeface="Times New Roman" pitchFamily="18" charset="0"/>
                </a:rPr>
                <a:t> </a:t>
              </a:r>
              <a:r>
                <a:rPr lang="en-US" altLang="zh-CN" sz="1600" b="1" dirty="0" err="1"/>
                <a:t>goto</a:t>
              </a:r>
              <a:r>
                <a:rPr lang="en-US" altLang="zh-CN" sz="1600" b="1" dirty="0"/>
                <a:t> 3;</a:t>
              </a:r>
              <a:endParaRPr lang="en-US" altLang="zh-CN" sz="1600" dirty="0"/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altLang="zh-CN" sz="1600" b="1" dirty="0"/>
                <a:t>8. </a:t>
              </a:r>
              <a:r>
                <a:rPr lang="zh-CN" altLang="en-US" sz="1600" b="1" dirty="0"/>
                <a:t>直到</a:t>
              </a:r>
              <a:r>
                <a:rPr lang="en-US" altLang="zh-CN" sz="1600" b="1" dirty="0"/>
                <a:t>low==high</a:t>
              </a:r>
              <a:r>
                <a:rPr lang="zh-CN" altLang="en-US" sz="1600" b="1" dirty="0"/>
                <a:t>时，</a:t>
              </a:r>
              <a:r>
                <a:rPr lang="en-US" altLang="zh-CN" sz="1600" b="1" dirty="0"/>
                <a:t>R[low</a:t>
              </a:r>
              <a:r>
                <a:rPr lang="en-US" altLang="zh-CN" sz="1600" b="1" dirty="0" smtClean="0"/>
                <a:t>]=t</a:t>
              </a:r>
              <a:r>
                <a:rPr lang="en-US" altLang="zh-CN" sz="1600" b="1" dirty="0" smtClean="0">
                  <a:solidFill>
                    <a:schemeClr val="tx2"/>
                  </a:solidFill>
                </a:rPr>
                <a:t>(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即将作为</a:t>
              </a:r>
            </a:p>
            <a:p>
              <a:pPr marL="342900" indent="-342900" algn="l">
                <a:lnSpc>
                  <a:spcPct val="95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</a:rPr>
                <a:t>    标准的元素放到其最终位置</a:t>
              </a:r>
              <a:r>
                <a:rPr lang="en-US" altLang="zh-CN" sz="1600" b="1" dirty="0">
                  <a:solidFill>
                    <a:schemeClr val="tx2"/>
                  </a:solidFill>
                </a:rPr>
                <a:t>) </a:t>
              </a:r>
              <a:r>
                <a:rPr lang="zh-CN" altLang="en-US" sz="1600" b="1" dirty="0">
                  <a:solidFill>
                    <a:schemeClr val="tx2"/>
                  </a:solidFill>
                </a:rPr>
                <a:t>。</a:t>
              </a:r>
              <a:endParaRPr lang="zh-CN" altLang="en-US" sz="1600" dirty="0">
                <a:solidFill>
                  <a:schemeClr val="tx2"/>
                </a:solidFill>
              </a:endParaRPr>
            </a:p>
            <a:p>
              <a:pPr marL="342900" indent="-342900" algn="l"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</a:pPr>
              <a:endParaRPr lang="en-US" altLang="zh-CN" sz="1600" dirty="0">
                <a:solidFill>
                  <a:schemeClr val="tx2"/>
                </a:solidFill>
              </a:endParaRPr>
            </a:p>
          </p:txBody>
        </p:sp>
        <p:sp>
          <p:nvSpPr>
            <p:cNvPr id="490546" name="Line 50"/>
            <p:cNvSpPr>
              <a:spLocks noChangeShapeType="1"/>
            </p:cNvSpPr>
            <p:nvPr/>
          </p:nvSpPr>
          <p:spPr bwMode="auto">
            <a:xfrm>
              <a:off x="2992" y="282"/>
              <a:ext cx="0" cy="9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0547" name="Rectangle 51"/>
          <p:cNvSpPr>
            <a:spLocks noChangeArrowheads="1"/>
          </p:cNvSpPr>
          <p:nvPr/>
        </p:nvSpPr>
        <p:spPr bwMode="auto">
          <a:xfrm>
            <a:off x="179388" y="5445224"/>
            <a:ext cx="896461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       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概括地说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一次划分就是从表的两端交替地向中间进行扫描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将小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的放到左边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的放到右边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作为标准的元素放到中间。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24674003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-2738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300" b="1" dirty="0"/>
              <a:t>程序</a:t>
            </a:r>
            <a:r>
              <a:rPr lang="en-US" altLang="zh-CN" sz="2300" b="1" dirty="0"/>
              <a:t>9-7  </a:t>
            </a:r>
            <a:r>
              <a:rPr lang="zh-CN" altLang="zh-CN" sz="2300" b="1" dirty="0"/>
              <a:t>快速排序方法</a:t>
            </a:r>
            <a:endParaRPr lang="zh-CN" altLang="zh-CN" sz="2300" dirty="0"/>
          </a:p>
          <a:p>
            <a:r>
              <a:rPr lang="en-US" altLang="zh-CN" sz="2300" b="1" dirty="0"/>
              <a:t>template</a:t>
            </a:r>
            <a:r>
              <a:rPr lang="en-US" altLang="zh-CN" sz="2300" dirty="0"/>
              <a:t> &lt;</a:t>
            </a:r>
            <a:r>
              <a:rPr lang="en-US" altLang="zh-CN" sz="2300" b="1" dirty="0"/>
              <a:t>class</a:t>
            </a:r>
            <a:r>
              <a:rPr lang="en-US" altLang="zh-CN" sz="2300" dirty="0"/>
              <a:t> Item&gt;</a:t>
            </a:r>
            <a:endParaRPr lang="zh-CN" altLang="zh-CN" sz="2300" dirty="0"/>
          </a:p>
          <a:p>
            <a:r>
              <a:rPr lang="en-US" altLang="zh-CN" sz="2300" b="1" dirty="0" err="1"/>
              <a:t>int</a:t>
            </a:r>
            <a:r>
              <a:rPr lang="en-US" altLang="zh-CN" sz="2300" dirty="0"/>
              <a:t> partition(Item a[], </a:t>
            </a:r>
            <a:r>
              <a:rPr lang="en-US" altLang="zh-CN" sz="2300" b="1" dirty="0" err="1"/>
              <a:t>int</a:t>
            </a:r>
            <a:r>
              <a:rPr lang="en-US" altLang="zh-CN" sz="2300" dirty="0"/>
              <a:t> l, </a:t>
            </a:r>
            <a:r>
              <a:rPr lang="en-US" altLang="zh-CN" sz="2300" b="1" dirty="0" err="1"/>
              <a:t>int</a:t>
            </a:r>
            <a:r>
              <a:rPr lang="en-US" altLang="zh-CN" sz="2300" dirty="0"/>
              <a:t> r</a:t>
            </a:r>
            <a:r>
              <a:rPr lang="en-US" altLang="zh-CN" sz="2300" dirty="0" smtClean="0"/>
              <a:t>)</a:t>
            </a:r>
            <a:r>
              <a:rPr lang="en-US" altLang="zh-CN" sz="2300" dirty="0"/>
              <a:t>	</a:t>
            </a:r>
            <a:r>
              <a:rPr lang="en-US" altLang="zh-CN" sz="2300" dirty="0" smtClean="0"/>
              <a:t>{</a:t>
            </a:r>
            <a:endParaRPr lang="zh-CN" altLang="zh-CN" sz="2300" dirty="0"/>
          </a:p>
          <a:p>
            <a:r>
              <a:rPr lang="en-US" altLang="zh-CN" sz="2300" dirty="0"/>
              <a:t>	</a:t>
            </a:r>
            <a:r>
              <a:rPr lang="en-US" altLang="zh-CN" sz="2300" b="1" dirty="0" err="1"/>
              <a:t>int</a:t>
            </a:r>
            <a:r>
              <a:rPr lang="en-US" altLang="zh-CN" sz="2300" dirty="0"/>
              <a:t>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=l-1, j=r;</a:t>
            </a:r>
            <a:endParaRPr lang="zh-CN" altLang="zh-CN" sz="2300" dirty="0"/>
          </a:p>
          <a:p>
            <a:r>
              <a:rPr lang="en-US" altLang="zh-CN" sz="2300" dirty="0" smtClean="0">
                <a:solidFill>
                  <a:srgbClr val="C00000"/>
                </a:solidFill>
              </a:rPr>
              <a:t>//</a:t>
            </a:r>
            <a:r>
              <a:rPr lang="zh-CN" altLang="zh-CN" sz="2300" dirty="0">
                <a:solidFill>
                  <a:srgbClr val="C00000"/>
                </a:solidFill>
              </a:rPr>
              <a:t>选取控制值</a:t>
            </a:r>
            <a:r>
              <a:rPr lang="en-US" altLang="zh-CN" sz="2300" dirty="0">
                <a:solidFill>
                  <a:srgbClr val="C00000"/>
                </a:solidFill>
              </a:rPr>
              <a:t>, </a:t>
            </a:r>
            <a:r>
              <a:rPr lang="zh-CN" altLang="zh-CN" sz="2300" dirty="0">
                <a:solidFill>
                  <a:srgbClr val="C00000"/>
                </a:solidFill>
              </a:rPr>
              <a:t>这里选择当前序列的最后一个记录作为控制值</a:t>
            </a:r>
          </a:p>
          <a:p>
            <a:r>
              <a:rPr lang="en-US" altLang="zh-CN" sz="2300" dirty="0" smtClean="0"/>
              <a:t>	Item </a:t>
            </a:r>
            <a:r>
              <a:rPr lang="en-US" altLang="zh-CN" sz="2300" dirty="0"/>
              <a:t>t=a[r];</a:t>
            </a:r>
            <a:endParaRPr lang="zh-CN" altLang="zh-CN" sz="2300" dirty="0"/>
          </a:p>
          <a:p>
            <a:r>
              <a:rPr lang="en-US" altLang="zh-CN" sz="2300" dirty="0"/>
              <a:t>	</a:t>
            </a:r>
            <a:r>
              <a:rPr lang="en-US" altLang="zh-CN" sz="2300" b="1" dirty="0"/>
              <a:t>for</a:t>
            </a:r>
            <a:r>
              <a:rPr lang="en-US" altLang="zh-CN" sz="2300" dirty="0"/>
              <a:t> (;;){</a:t>
            </a:r>
            <a:endParaRPr lang="zh-CN" altLang="zh-CN" sz="2300" dirty="0"/>
          </a:p>
          <a:p>
            <a:r>
              <a:rPr lang="en-US" altLang="zh-CN" sz="2300" dirty="0" smtClean="0">
                <a:solidFill>
                  <a:srgbClr val="C00000"/>
                </a:solidFill>
              </a:rPr>
              <a:t>//</a:t>
            </a:r>
            <a:r>
              <a:rPr lang="zh-CN" altLang="zh-CN" sz="2300" dirty="0">
                <a:solidFill>
                  <a:srgbClr val="C00000"/>
                </a:solidFill>
              </a:rPr>
              <a:t>从序列的最左向右扫描数据，直到找到一个比控制值大的项</a:t>
            </a:r>
            <a:r>
              <a:rPr lang="en-US" altLang="zh-CN" sz="2300" dirty="0" err="1">
                <a:solidFill>
                  <a:srgbClr val="C00000"/>
                </a:solidFill>
              </a:rPr>
              <a:t>a_i</a:t>
            </a:r>
            <a:endParaRPr lang="zh-CN" altLang="zh-CN" sz="2300" dirty="0">
              <a:solidFill>
                <a:srgbClr val="C00000"/>
              </a:solidFill>
            </a:endParaRPr>
          </a:p>
          <a:p>
            <a:r>
              <a:rPr lang="en-US" altLang="zh-CN" sz="2300" dirty="0"/>
              <a:t>		</a:t>
            </a:r>
            <a:r>
              <a:rPr lang="en-US" altLang="zh-CN" sz="2300" b="1" dirty="0"/>
              <a:t>while</a:t>
            </a:r>
            <a:r>
              <a:rPr lang="en-US" altLang="zh-CN" sz="2300" dirty="0"/>
              <a:t> (a[++</a:t>
            </a:r>
            <a:r>
              <a:rPr lang="en-US" altLang="zh-CN" sz="2300" dirty="0" err="1"/>
              <a:t>i</a:t>
            </a:r>
            <a:r>
              <a:rPr lang="en-US" altLang="zh-CN" sz="2300" dirty="0"/>
              <a:t>]&lt;t);</a:t>
            </a:r>
            <a:endParaRPr lang="zh-CN" altLang="zh-CN" sz="2300" dirty="0"/>
          </a:p>
          <a:p>
            <a:r>
              <a:rPr lang="en-US" altLang="zh-CN" sz="2300" dirty="0" smtClean="0">
                <a:solidFill>
                  <a:srgbClr val="C00000"/>
                </a:solidFill>
              </a:rPr>
              <a:t>//</a:t>
            </a:r>
            <a:r>
              <a:rPr lang="zh-CN" altLang="zh-CN" sz="2300" dirty="0">
                <a:solidFill>
                  <a:srgbClr val="C00000"/>
                </a:solidFill>
              </a:rPr>
              <a:t>从序列的最右向左扫描，直到找到一个比控制值小的项</a:t>
            </a:r>
            <a:r>
              <a:rPr lang="en-US" altLang="zh-CN" sz="2300" dirty="0" err="1">
                <a:solidFill>
                  <a:srgbClr val="C00000"/>
                </a:solidFill>
              </a:rPr>
              <a:t>a_j</a:t>
            </a:r>
            <a:endParaRPr lang="zh-CN" altLang="zh-CN" sz="2300" dirty="0">
              <a:solidFill>
                <a:srgbClr val="C00000"/>
              </a:solidFill>
            </a:endParaRPr>
          </a:p>
          <a:p>
            <a:r>
              <a:rPr lang="en-US" altLang="zh-CN" sz="2300" dirty="0"/>
              <a:t>		</a:t>
            </a:r>
            <a:r>
              <a:rPr lang="en-US" altLang="zh-CN" sz="2300" b="1" dirty="0"/>
              <a:t>while</a:t>
            </a:r>
            <a:r>
              <a:rPr lang="en-US" altLang="zh-CN" sz="2300" dirty="0"/>
              <a:t> (t&lt;a[--j]) </a:t>
            </a:r>
            <a:r>
              <a:rPr lang="en-US" altLang="zh-CN" sz="2300" b="1" dirty="0"/>
              <a:t>if</a:t>
            </a:r>
            <a:r>
              <a:rPr lang="en-US" altLang="zh-CN" sz="2300" dirty="0"/>
              <a:t> (j==l) </a:t>
            </a:r>
            <a:r>
              <a:rPr lang="en-US" altLang="zh-CN" sz="2300" b="1" dirty="0"/>
              <a:t>break</a:t>
            </a:r>
            <a:r>
              <a:rPr lang="en-US" altLang="zh-CN" sz="2300" dirty="0"/>
              <a:t>;</a:t>
            </a:r>
            <a:endParaRPr lang="zh-CN" altLang="zh-CN" sz="2300" dirty="0"/>
          </a:p>
          <a:p>
            <a:r>
              <a:rPr lang="en-US" altLang="zh-CN" sz="2300" dirty="0">
                <a:solidFill>
                  <a:srgbClr val="C00000"/>
                </a:solidFill>
              </a:rPr>
              <a:t>//</a:t>
            </a:r>
            <a:r>
              <a:rPr lang="zh-CN" altLang="zh-CN" sz="2300" dirty="0">
                <a:solidFill>
                  <a:srgbClr val="C00000"/>
                </a:solidFill>
              </a:rPr>
              <a:t>此时</a:t>
            </a:r>
            <a:r>
              <a:rPr lang="en-US" altLang="zh-CN" sz="2300" dirty="0">
                <a:solidFill>
                  <a:srgbClr val="C00000"/>
                </a:solidFill>
              </a:rPr>
              <a:t>, </a:t>
            </a:r>
            <a:r>
              <a:rPr lang="en-US" altLang="zh-CN" sz="2300" dirty="0" err="1">
                <a:solidFill>
                  <a:srgbClr val="C00000"/>
                </a:solidFill>
              </a:rPr>
              <a:t>a_j</a:t>
            </a:r>
            <a:r>
              <a:rPr lang="en-US" altLang="zh-CN" sz="2300" dirty="0">
                <a:solidFill>
                  <a:srgbClr val="C00000"/>
                </a:solidFill>
              </a:rPr>
              <a:t>&lt;t&lt;</a:t>
            </a:r>
            <a:r>
              <a:rPr lang="en-US" altLang="zh-CN" sz="2300" dirty="0" err="1">
                <a:solidFill>
                  <a:srgbClr val="C00000"/>
                </a:solidFill>
              </a:rPr>
              <a:t>a_i</a:t>
            </a:r>
            <a:r>
              <a:rPr lang="en-US" altLang="zh-CN" sz="2300" dirty="0">
                <a:solidFill>
                  <a:srgbClr val="C00000"/>
                </a:solidFill>
              </a:rPr>
              <a:t>, </a:t>
            </a:r>
            <a:r>
              <a:rPr lang="zh-CN" altLang="zh-CN" sz="2300" dirty="0">
                <a:solidFill>
                  <a:srgbClr val="C00000"/>
                </a:solidFill>
              </a:rPr>
              <a:t>交换</a:t>
            </a:r>
            <a:r>
              <a:rPr lang="en-US" altLang="zh-CN" sz="2300" dirty="0" err="1">
                <a:solidFill>
                  <a:srgbClr val="C00000"/>
                </a:solidFill>
              </a:rPr>
              <a:t>a</a:t>
            </a:r>
            <a:r>
              <a:rPr lang="en-US" altLang="zh-CN" sz="2300" baseline="-25000" dirty="0" err="1">
                <a:solidFill>
                  <a:srgbClr val="C00000"/>
                </a:solidFill>
              </a:rPr>
              <a:t>i</a:t>
            </a:r>
            <a:r>
              <a:rPr lang="zh-CN" altLang="zh-CN" sz="2300" dirty="0">
                <a:solidFill>
                  <a:srgbClr val="C00000"/>
                </a:solidFill>
              </a:rPr>
              <a:t>和</a:t>
            </a:r>
            <a:r>
              <a:rPr lang="en-US" altLang="zh-CN" sz="2300" dirty="0" err="1">
                <a:solidFill>
                  <a:srgbClr val="C00000"/>
                </a:solidFill>
              </a:rPr>
              <a:t>a</a:t>
            </a:r>
            <a:r>
              <a:rPr lang="en-US" altLang="zh-CN" sz="23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300" dirty="0">
                <a:solidFill>
                  <a:srgbClr val="C00000"/>
                </a:solidFill>
              </a:rPr>
              <a:t>, </a:t>
            </a:r>
            <a:r>
              <a:rPr lang="zh-CN" altLang="zh-CN" sz="2300" dirty="0">
                <a:solidFill>
                  <a:srgbClr val="C00000"/>
                </a:solidFill>
              </a:rPr>
              <a:t>继续上述的扫描和交换过程，直到</a:t>
            </a:r>
            <a:r>
              <a:rPr lang="en-US" altLang="zh-CN" sz="2300" dirty="0" err="1">
                <a:solidFill>
                  <a:srgbClr val="C00000"/>
                </a:solidFill>
              </a:rPr>
              <a:t>i</a:t>
            </a:r>
            <a:r>
              <a:rPr lang="en-US" altLang="zh-CN" sz="2300" dirty="0">
                <a:solidFill>
                  <a:srgbClr val="C00000"/>
                </a:solidFill>
              </a:rPr>
              <a:t>&gt;=j</a:t>
            </a:r>
            <a:endParaRPr lang="zh-CN" altLang="zh-CN" sz="2300" dirty="0">
              <a:solidFill>
                <a:srgbClr val="C00000"/>
              </a:solidFill>
            </a:endParaRPr>
          </a:p>
          <a:p>
            <a:r>
              <a:rPr lang="en-US" altLang="zh-CN" sz="2300" dirty="0"/>
              <a:t>		</a:t>
            </a:r>
            <a:r>
              <a:rPr lang="en-US" altLang="zh-CN" sz="2300" b="1" dirty="0"/>
              <a:t>if</a:t>
            </a:r>
            <a:r>
              <a:rPr lang="en-US" altLang="zh-CN" sz="2300" dirty="0"/>
              <a:t> (</a:t>
            </a:r>
            <a:r>
              <a:rPr lang="en-US" altLang="zh-CN" sz="2300" dirty="0" err="1"/>
              <a:t>i</a:t>
            </a:r>
            <a:r>
              <a:rPr lang="en-US" altLang="zh-CN" sz="2300" dirty="0"/>
              <a:t>&gt;=j</a:t>
            </a:r>
            <a:r>
              <a:rPr lang="en-US" altLang="zh-CN" sz="2300" dirty="0" smtClean="0"/>
              <a:t>)	  break</a:t>
            </a:r>
            <a:r>
              <a:rPr lang="en-US" altLang="zh-CN" sz="2300" dirty="0"/>
              <a:t>;</a:t>
            </a:r>
            <a:endParaRPr lang="zh-CN" altLang="zh-CN" sz="2300" dirty="0"/>
          </a:p>
          <a:p>
            <a:r>
              <a:rPr lang="en-US" altLang="zh-CN" sz="2300" dirty="0"/>
              <a:t>		</a:t>
            </a:r>
            <a:r>
              <a:rPr lang="en-US" altLang="zh-CN" sz="2300" dirty="0" smtClean="0"/>
              <a:t>swap(a[</a:t>
            </a:r>
            <a:r>
              <a:rPr lang="en-US" altLang="zh-CN" sz="2300" dirty="0" err="1" smtClean="0"/>
              <a:t>i</a:t>
            </a:r>
            <a:r>
              <a:rPr lang="en-US" altLang="zh-CN" sz="2300" dirty="0"/>
              <a:t>],a[j]);</a:t>
            </a:r>
            <a:endParaRPr lang="zh-CN" altLang="zh-CN" sz="2300" dirty="0"/>
          </a:p>
          <a:p>
            <a:r>
              <a:rPr lang="en-US" altLang="zh-CN" sz="2300" dirty="0"/>
              <a:t>	}</a:t>
            </a:r>
            <a:endParaRPr lang="zh-CN" altLang="zh-CN" sz="2300" dirty="0"/>
          </a:p>
          <a:p>
            <a:r>
              <a:rPr lang="en-US" altLang="zh-CN" sz="2300" dirty="0" smtClean="0">
                <a:solidFill>
                  <a:srgbClr val="C00000"/>
                </a:solidFill>
              </a:rPr>
              <a:t>//</a:t>
            </a:r>
            <a:r>
              <a:rPr lang="zh-CN" altLang="zh-CN" sz="2300" dirty="0">
                <a:solidFill>
                  <a:srgbClr val="C00000"/>
                </a:solidFill>
              </a:rPr>
              <a:t>这时，</a:t>
            </a:r>
            <a:r>
              <a:rPr lang="en-US" altLang="zh-CN" sz="2300" dirty="0">
                <a:solidFill>
                  <a:srgbClr val="C00000"/>
                </a:solidFill>
              </a:rPr>
              <a:t>i-1</a:t>
            </a:r>
            <a:r>
              <a:rPr lang="zh-CN" altLang="zh-CN" sz="2300" dirty="0">
                <a:solidFill>
                  <a:srgbClr val="C00000"/>
                </a:solidFill>
              </a:rPr>
              <a:t>以左小于等于控制值</a:t>
            </a:r>
            <a:r>
              <a:rPr lang="en-US" altLang="zh-CN" sz="2300" dirty="0">
                <a:solidFill>
                  <a:srgbClr val="C00000"/>
                </a:solidFill>
              </a:rPr>
              <a:t>t</a:t>
            </a:r>
            <a:r>
              <a:rPr lang="zh-CN" altLang="zh-CN" sz="2300" dirty="0">
                <a:solidFill>
                  <a:srgbClr val="C00000"/>
                </a:solidFill>
              </a:rPr>
              <a:t>，</a:t>
            </a:r>
            <a:r>
              <a:rPr lang="en-US" altLang="zh-CN" sz="2300" dirty="0" err="1">
                <a:solidFill>
                  <a:srgbClr val="C00000"/>
                </a:solidFill>
              </a:rPr>
              <a:t>i</a:t>
            </a:r>
            <a:r>
              <a:rPr lang="zh-CN" altLang="zh-CN" sz="2300" dirty="0">
                <a:solidFill>
                  <a:srgbClr val="C00000"/>
                </a:solidFill>
              </a:rPr>
              <a:t>位置以右大于等于</a:t>
            </a:r>
            <a:r>
              <a:rPr lang="en-US" altLang="zh-CN" sz="2300" dirty="0">
                <a:solidFill>
                  <a:srgbClr val="C00000"/>
                </a:solidFill>
              </a:rPr>
              <a:t>t</a:t>
            </a:r>
            <a:endParaRPr lang="zh-CN" altLang="zh-CN" sz="2300" dirty="0">
              <a:solidFill>
                <a:srgbClr val="C00000"/>
              </a:solidFill>
            </a:endParaRPr>
          </a:p>
          <a:p>
            <a:r>
              <a:rPr lang="en-US" altLang="zh-CN" sz="2300" dirty="0" smtClean="0">
                <a:solidFill>
                  <a:srgbClr val="C00000"/>
                </a:solidFill>
              </a:rPr>
              <a:t>//</a:t>
            </a:r>
            <a:r>
              <a:rPr lang="zh-CN" altLang="zh-CN" sz="2300" dirty="0" smtClean="0">
                <a:solidFill>
                  <a:srgbClr val="C00000"/>
                </a:solidFill>
              </a:rPr>
              <a:t>交换</a:t>
            </a:r>
            <a:r>
              <a:rPr lang="en-US" altLang="zh-CN" sz="2300" dirty="0" err="1">
                <a:solidFill>
                  <a:srgbClr val="C00000"/>
                </a:solidFill>
              </a:rPr>
              <a:t>a_i</a:t>
            </a:r>
            <a:r>
              <a:rPr lang="zh-CN" altLang="zh-CN" sz="2300" dirty="0">
                <a:solidFill>
                  <a:srgbClr val="C00000"/>
                </a:solidFill>
              </a:rPr>
              <a:t>和</a:t>
            </a:r>
            <a:r>
              <a:rPr lang="en-US" altLang="zh-CN" sz="2300" dirty="0" err="1">
                <a:solidFill>
                  <a:srgbClr val="C00000"/>
                </a:solidFill>
              </a:rPr>
              <a:t>a_r</a:t>
            </a:r>
            <a:r>
              <a:rPr lang="zh-CN" altLang="zh-CN" sz="2300" dirty="0">
                <a:solidFill>
                  <a:srgbClr val="C00000"/>
                </a:solidFill>
              </a:rPr>
              <a:t>，并退出函数</a:t>
            </a:r>
          </a:p>
          <a:p>
            <a:r>
              <a:rPr lang="en-US" altLang="zh-CN" sz="2300" dirty="0"/>
              <a:t>	swap(a[</a:t>
            </a:r>
            <a:r>
              <a:rPr lang="en-US" altLang="zh-CN" sz="2300" dirty="0" err="1"/>
              <a:t>i</a:t>
            </a:r>
            <a:r>
              <a:rPr lang="en-US" altLang="zh-CN" sz="2300" dirty="0"/>
              <a:t>],a[r]);</a:t>
            </a:r>
            <a:endParaRPr lang="zh-CN" altLang="zh-CN" sz="2300" dirty="0"/>
          </a:p>
          <a:p>
            <a:r>
              <a:rPr lang="en-US" altLang="zh-CN" sz="2300" dirty="0"/>
              <a:t>	</a:t>
            </a:r>
            <a:r>
              <a:rPr lang="en-US" altLang="zh-CN" sz="2300" b="1" dirty="0"/>
              <a:t>return</a:t>
            </a:r>
            <a:r>
              <a:rPr lang="en-US" altLang="zh-CN" sz="2300" dirty="0"/>
              <a:t> </a:t>
            </a:r>
            <a:r>
              <a:rPr lang="en-US" altLang="zh-CN" sz="2300" dirty="0" err="1"/>
              <a:t>i</a:t>
            </a:r>
            <a:r>
              <a:rPr lang="en-US" altLang="zh-CN" sz="2300" dirty="0"/>
              <a:t>;</a:t>
            </a:r>
            <a:endParaRPr lang="zh-CN" altLang="zh-CN" sz="2300" dirty="0"/>
          </a:p>
          <a:p>
            <a:r>
              <a:rPr lang="en-US" altLang="zh-CN" sz="2300" dirty="0"/>
              <a:t>}</a:t>
            </a:r>
            <a:endParaRPr lang="zh-CN" altLang="zh-CN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7700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快速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580788"/>
              </p:ext>
            </p:extLst>
          </p:nvPr>
        </p:nvGraphicFramePr>
        <p:xfrm>
          <a:off x="205051" y="692696"/>
          <a:ext cx="8730724" cy="6205662"/>
        </p:xfrm>
        <a:graphic>
          <a:graphicData uri="http://schemas.openxmlformats.org/presentationml/2006/ole">
            <p:oleObj spid="_x0000_s13348" name="Picture" r:id="rId4" imgW="1940040" imgH="138168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530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40466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(r&lt;=l)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;			</a:t>
            </a:r>
            <a:r>
              <a:rPr lang="en-US" altLang="zh-CN" sz="2400" dirty="0" smtClean="0">
                <a:solidFill>
                  <a:srgbClr val="C00000"/>
                </a:solidFill>
              </a:rPr>
              <a:t>//</a:t>
            </a:r>
            <a:r>
              <a:rPr lang="zh-CN" altLang="zh-CN" sz="2400" dirty="0">
                <a:solidFill>
                  <a:srgbClr val="C00000"/>
                </a:solidFill>
              </a:rPr>
              <a:t>边界判定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zh-CN" altLang="zh-CN" sz="2400" dirty="0">
                <a:solidFill>
                  <a:srgbClr val="C00000"/>
                </a:solidFill>
              </a:rPr>
              <a:t>递归退出条件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	//</a:t>
            </a:r>
            <a:r>
              <a:rPr lang="zh-CN" altLang="zh-CN" sz="2400" dirty="0">
                <a:solidFill>
                  <a:srgbClr val="C00000"/>
                </a:solidFill>
              </a:rPr>
              <a:t>选取控制值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zh-CN" altLang="zh-CN" sz="2400" dirty="0">
                <a:solidFill>
                  <a:srgbClr val="C00000"/>
                </a:solidFill>
              </a:rPr>
              <a:t>并将该值放置在队列的合适的位置上</a:t>
            </a:r>
            <a:r>
              <a:rPr lang="en-US" altLang="zh-CN" sz="2400" dirty="0">
                <a:solidFill>
                  <a:srgbClr val="C00000"/>
                </a:solidFill>
              </a:rPr>
              <a:t>, </a:t>
            </a:r>
            <a:r>
              <a:rPr lang="zh-CN" altLang="zh-CN" sz="2400" dirty="0">
                <a:solidFill>
                  <a:srgbClr val="C00000"/>
                </a:solidFill>
              </a:rPr>
              <a:t>该</a:t>
            </a:r>
            <a:r>
              <a:rPr lang="zh-CN" altLang="zh-CN" sz="2400" dirty="0" smtClean="0">
                <a:solidFill>
                  <a:srgbClr val="C00000"/>
                </a:solidFill>
              </a:rPr>
              <a:t>位</a:t>
            </a:r>
            <a:r>
              <a:rPr lang="en-US" altLang="zh-CN" sz="2400" dirty="0" smtClean="0">
                <a:solidFill>
                  <a:srgbClr val="C00000"/>
                </a:solidFill>
              </a:rPr>
              <a:t>	//			</a:t>
            </a:r>
            <a:r>
              <a:rPr lang="zh-CN" altLang="zh-CN" sz="2400" dirty="0" smtClean="0">
                <a:solidFill>
                  <a:srgbClr val="C00000"/>
                </a:solidFill>
              </a:rPr>
              <a:t>置</a:t>
            </a:r>
            <a:r>
              <a:rPr lang="zh-CN" altLang="zh-CN" sz="2400" dirty="0">
                <a:solidFill>
                  <a:srgbClr val="C00000"/>
                </a:solidFill>
              </a:rPr>
              <a:t>存放在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zh-CN" sz="2400" dirty="0">
                <a:solidFill>
                  <a:srgbClr val="C00000"/>
                </a:solidFill>
              </a:rPr>
              <a:t>中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>
                <a:solidFill>
                  <a:srgbClr val="C00000"/>
                </a:solidFill>
              </a:rPr>
              <a:t>	//  </a:t>
            </a:r>
            <a:r>
              <a:rPr lang="zh-CN" altLang="zh-CN" sz="2400" dirty="0">
                <a:solidFill>
                  <a:srgbClr val="C00000"/>
                </a:solidFill>
              </a:rPr>
              <a:t>同时将小于等于该值的记录放在该位置的左边</a:t>
            </a:r>
            <a:r>
              <a:rPr lang="en-US" altLang="zh-CN" sz="2400" dirty="0">
                <a:solidFill>
                  <a:srgbClr val="C00000"/>
                </a:solidFill>
              </a:rPr>
              <a:t>; </a:t>
            </a:r>
            <a:r>
              <a:rPr lang="zh-CN" altLang="zh-CN" sz="2400" dirty="0">
                <a:solidFill>
                  <a:srgbClr val="C00000"/>
                </a:solidFill>
              </a:rPr>
              <a:t>大于</a:t>
            </a:r>
            <a:r>
              <a:rPr lang="zh-CN" altLang="zh-CN" sz="2400" dirty="0" smtClean="0">
                <a:solidFill>
                  <a:srgbClr val="C00000"/>
                </a:solidFill>
              </a:rPr>
              <a:t>等</a:t>
            </a:r>
            <a:r>
              <a:rPr lang="en-US" altLang="zh-CN" sz="2400" dirty="0" smtClean="0">
                <a:solidFill>
                  <a:srgbClr val="C00000"/>
                </a:solidFill>
              </a:rPr>
              <a:t>	//		</a:t>
            </a:r>
            <a:r>
              <a:rPr lang="zh-CN" altLang="zh-CN" sz="2400" dirty="0" smtClean="0">
                <a:solidFill>
                  <a:srgbClr val="C00000"/>
                </a:solidFill>
              </a:rPr>
              <a:t>于</a:t>
            </a:r>
            <a:r>
              <a:rPr lang="zh-CN" altLang="zh-CN" sz="2400" dirty="0">
                <a:solidFill>
                  <a:srgbClr val="C00000"/>
                </a:solidFill>
              </a:rPr>
              <a:t>的放在该位置右边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partition(</a:t>
            </a:r>
            <a:r>
              <a:rPr lang="en-US" altLang="zh-CN" sz="2400" dirty="0" err="1"/>
              <a:t>a,l,r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C00000"/>
                </a:solidFill>
              </a:rPr>
              <a:t>//</a:t>
            </a:r>
            <a:r>
              <a:rPr lang="zh-CN" altLang="zh-CN" sz="2400" dirty="0">
                <a:solidFill>
                  <a:srgbClr val="C00000"/>
                </a:solidFill>
              </a:rPr>
              <a:t>递归对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zh-CN" sz="2400" dirty="0">
                <a:solidFill>
                  <a:srgbClr val="C00000"/>
                </a:solidFill>
              </a:rPr>
              <a:t>左边的序列做快速排序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(a,l,i-1);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//</a:t>
            </a:r>
            <a:r>
              <a:rPr lang="zh-CN" altLang="zh-CN" sz="2400" dirty="0">
                <a:solidFill>
                  <a:srgbClr val="C00000"/>
                </a:solidFill>
              </a:rPr>
              <a:t>递归对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zh-CN" sz="2400" dirty="0">
                <a:solidFill>
                  <a:srgbClr val="C00000"/>
                </a:solidFill>
              </a:rPr>
              <a:t>右边的序列做快速排序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(a,i+1,r);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9646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467544" y="116632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9.4.2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快速排序性能分析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/>
              <a:t>最差情况</a:t>
            </a:r>
            <a:r>
              <a:rPr lang="zh-CN" altLang="en-US" sz="2200" dirty="0" smtClean="0"/>
              <a:t>（划分基准每次均为最值）：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2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 </a:t>
            </a: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 smtClean="0"/>
              <a:t>平均情况：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2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log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endParaRPr lang="zh-CN" altLang="en-US" sz="2200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</a:endParaRPr>
          </a:p>
          <a:p>
            <a:pPr marL="1143000" lvl="2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比较次数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:2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ln </a:t>
            </a:r>
            <a:r>
              <a:rPr lang="en-US" altLang="zh-CN" i="1" dirty="0" smtClean="0"/>
              <a:t>n</a:t>
            </a:r>
          </a:p>
          <a:p>
            <a:pPr lvl="1" eaLnBrk="1" hangingPunct="1">
              <a:spcBef>
                <a:spcPct val="0"/>
              </a:spcBef>
              <a:buNone/>
            </a:pPr>
            <a:endParaRPr lang="zh-CN" altLang="en-US" sz="2200" dirty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空间代价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递归压栈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O(log n)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不稳定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242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467544" y="116632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快速排序的一些改进策略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程序递归空间不足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使用栈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避免最坏情况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划分基准的选择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加快短序列排序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使用插入排序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53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排序的分类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“比较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-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交换”、“分配”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539552" y="1844824"/>
            <a:ext cx="8246144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根据排序实现手段：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基于“比较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-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交换”的排序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通过对关键字的比较，交换关键字在序列中的位置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1371600" lvl="2" indent="-457200" algn="just">
              <a:buClr>
                <a:srgbClr val="00CC00"/>
              </a:buClr>
              <a:buSzPct val="4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插入排序、冒泡排序、选择排序、快速排序、归并排序、希尔排序、堆排序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基于“分配”的排序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marL="1371600" lvl="2" indent="-457200" algn="just">
              <a:buClr>
                <a:srgbClr val="00CC00"/>
              </a:buClr>
              <a:buSzPct val="4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桶排序、基数排序</a:t>
            </a:r>
            <a:endParaRPr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3040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467544" y="116632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改进策略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栈的使用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2" y="1052736"/>
            <a:ext cx="7704211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程序递归需要系统栈空间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:O(log n)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（最坏情况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O(n)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），若排序序列过长，系统会因缺少空间。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改进：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用栈将递归改非递归，栈存储待排序列范围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优先把长序列压栈，则栈的深度最多为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log</a:t>
            </a:r>
            <a:r>
              <a:rPr lang="en-US" altLang="zh-CN" sz="28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n</a:t>
            </a:r>
            <a:endParaRPr lang="zh-CN" altLang="en-US" sz="2800" b="1" i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18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-2738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9-8  </a:t>
            </a:r>
            <a:r>
              <a:rPr lang="zh-CN" altLang="zh-CN" sz="2400" b="1" dirty="0"/>
              <a:t>自底向上的快速排序方法</a:t>
            </a:r>
            <a:endParaRPr lang="zh-CN" altLang="zh-CN" sz="2400" dirty="0"/>
          </a:p>
          <a:p>
            <a:r>
              <a:rPr lang="en-US" altLang="zh-CN" sz="2400" b="1" dirty="0"/>
              <a:t>inline</a:t>
            </a:r>
            <a:r>
              <a:rPr lang="en-US" altLang="zh-CN" sz="2400" dirty="0"/>
              <a:t> </a:t>
            </a:r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(stack&lt;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&gt; &amp;s,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b)</a:t>
            </a:r>
            <a:endParaRPr lang="zh-CN" altLang="zh-CN" sz="2400" dirty="0"/>
          </a:p>
          <a:p>
            <a:r>
              <a:rPr lang="en-US" altLang="zh-CN" sz="2400" dirty="0"/>
              <a:t>{	</a:t>
            </a:r>
            <a:r>
              <a:rPr lang="en-US" altLang="zh-CN" sz="2400" dirty="0" err="1"/>
              <a:t>s.push</a:t>
            </a:r>
            <a:r>
              <a:rPr lang="en-US" altLang="zh-CN" sz="2400" dirty="0"/>
              <a:t>(b);	</a:t>
            </a:r>
            <a:r>
              <a:rPr lang="en-US" altLang="zh-CN" sz="2400" dirty="0" err="1"/>
              <a:t>s.push</a:t>
            </a:r>
            <a:r>
              <a:rPr lang="en-US" altLang="zh-CN" sz="2400" dirty="0"/>
              <a:t>(a</a:t>
            </a:r>
            <a:r>
              <a:rPr lang="en-US" altLang="zh-CN" sz="2400" dirty="0" smtClean="0"/>
              <a:t>);	}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QuickSortBU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stack&lt;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&gt; s;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//</a:t>
            </a:r>
            <a:r>
              <a:rPr lang="zh-CN" altLang="zh-CN" sz="2400" dirty="0"/>
              <a:t>将初始区间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)</a:t>
            </a:r>
            <a:r>
              <a:rPr lang="zh-CN" altLang="zh-CN" sz="2400" dirty="0"/>
              <a:t>压栈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s,l,r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//</a:t>
            </a:r>
            <a:r>
              <a:rPr lang="zh-CN" altLang="zh-CN" sz="2400" dirty="0"/>
              <a:t>如果栈不空</a:t>
            </a:r>
            <a:r>
              <a:rPr lang="en-US" altLang="zh-CN" sz="2400" dirty="0"/>
              <a:t>, </a:t>
            </a:r>
            <a:r>
              <a:rPr lang="zh-CN" altLang="zh-CN" sz="2400" dirty="0"/>
              <a:t>循环</a:t>
            </a:r>
            <a:r>
              <a:rPr lang="en-US" altLang="zh-CN" sz="2400" dirty="0"/>
              <a:t>; </a:t>
            </a:r>
            <a:r>
              <a:rPr lang="zh-CN" altLang="zh-CN" sz="2400" dirty="0"/>
              <a:t>栈空</a:t>
            </a:r>
            <a:r>
              <a:rPr lang="en-US" altLang="zh-CN" sz="2400" dirty="0"/>
              <a:t>: </a:t>
            </a:r>
            <a:r>
              <a:rPr lang="zh-CN" altLang="zh-CN" sz="2400" dirty="0"/>
              <a:t>说明初始区间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)</a:t>
            </a:r>
            <a:r>
              <a:rPr lang="zh-CN" altLang="zh-CN" sz="2400" dirty="0"/>
              <a:t>已经排好序</a:t>
            </a:r>
            <a:r>
              <a:rPr lang="en-US" altLang="zh-CN" sz="2400" dirty="0"/>
              <a:t>, </a:t>
            </a:r>
            <a:r>
              <a:rPr lang="zh-CN" altLang="zh-CN" sz="2400" dirty="0" smtClean="0"/>
              <a:t>并</a:t>
            </a:r>
            <a:r>
              <a:rPr lang="en-US" altLang="zh-CN" sz="2400" dirty="0" smtClean="0"/>
              <a:t>		//</a:t>
            </a:r>
            <a:r>
              <a:rPr lang="zh-CN" altLang="zh-CN" sz="2400" dirty="0" smtClean="0"/>
              <a:t>被</a:t>
            </a:r>
            <a:r>
              <a:rPr lang="zh-CN" altLang="zh-CN" sz="2400" dirty="0"/>
              <a:t>弹出栈外</a:t>
            </a:r>
            <a:r>
              <a:rPr lang="en-US" altLang="zh-CN" sz="2400" dirty="0"/>
              <a:t>. 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while</a:t>
            </a:r>
            <a:r>
              <a:rPr lang="en-US" altLang="zh-CN" sz="2400" dirty="0"/>
              <a:t>(!</a:t>
            </a:r>
            <a:r>
              <a:rPr lang="en-US" altLang="zh-CN" sz="2400" dirty="0" err="1"/>
              <a:t>s.empty</a:t>
            </a:r>
            <a:r>
              <a:rPr lang="en-US" altLang="zh-CN" sz="2400" dirty="0"/>
              <a:t>()){</a:t>
            </a:r>
            <a:endParaRPr lang="zh-CN" altLang="zh-CN" sz="2400" dirty="0"/>
          </a:p>
          <a:p>
            <a:r>
              <a:rPr lang="en-US" altLang="zh-CN" sz="2400" dirty="0"/>
              <a:t>	  //</a:t>
            </a:r>
            <a:r>
              <a:rPr lang="zh-CN" altLang="zh-CN" sz="2400" dirty="0"/>
              <a:t>获取当前栈顶存放的区间</a:t>
            </a:r>
          </a:p>
          <a:p>
            <a:r>
              <a:rPr lang="en-US" altLang="zh-CN" sz="2400" dirty="0"/>
              <a:t>	  l=</a:t>
            </a:r>
            <a:r>
              <a:rPr lang="en-US" altLang="zh-CN" sz="2400" dirty="0" err="1"/>
              <a:t>s.top</a:t>
            </a:r>
            <a:r>
              <a:rPr lang="en-US" altLang="zh-CN" sz="2400" dirty="0"/>
              <a:t>();	</a:t>
            </a:r>
            <a:r>
              <a:rPr lang="en-US" altLang="zh-CN" sz="2400" dirty="0" err="1"/>
              <a:t>s.pop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r>
              <a:rPr lang="en-US" altLang="zh-CN" sz="2400" dirty="0"/>
              <a:t>	  r=</a:t>
            </a:r>
            <a:r>
              <a:rPr lang="en-US" altLang="zh-CN" sz="2400" dirty="0" err="1"/>
              <a:t>s.top</a:t>
            </a:r>
            <a:r>
              <a:rPr lang="en-US" altLang="zh-CN" sz="2400" dirty="0"/>
              <a:t>();	</a:t>
            </a:r>
            <a:r>
              <a:rPr lang="en-US" altLang="zh-CN" sz="2400" dirty="0" err="1"/>
              <a:t>s.pop</a:t>
            </a:r>
            <a:r>
              <a:rPr lang="en-US" altLang="zh-CN" sz="2400" dirty="0" smtClean="0"/>
              <a:t>();</a:t>
            </a:r>
            <a:endParaRPr lang="zh-CN" altLang="zh-CN" sz="2400" dirty="0" smtClean="0"/>
          </a:p>
          <a:p>
            <a:r>
              <a:rPr lang="en-US" altLang="zh-CN" sz="2400" dirty="0" smtClean="0"/>
              <a:t>	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5962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40466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 dirty="0" smtClean="0"/>
              <a:t>	//</a:t>
            </a:r>
            <a:r>
              <a:rPr lang="zh-CN" altLang="zh-CN" sz="2400" dirty="0"/>
              <a:t>如果当前区间左右边界重合</a:t>
            </a:r>
            <a:r>
              <a:rPr lang="en-US" altLang="zh-CN" sz="2400" dirty="0"/>
              <a:t>, </a:t>
            </a:r>
            <a:r>
              <a:rPr lang="zh-CN" altLang="zh-CN" sz="2400" dirty="0"/>
              <a:t>则结束当前循环</a:t>
            </a:r>
            <a:r>
              <a:rPr lang="en-US" altLang="zh-CN" sz="2400" dirty="0"/>
              <a:t>(</a:t>
            </a:r>
            <a:r>
              <a:rPr lang="zh-CN" altLang="zh-CN" sz="2400" dirty="0"/>
              <a:t>并开始下次</a:t>
            </a:r>
            <a:r>
              <a:rPr lang="en-US" altLang="zh-CN" sz="2400" dirty="0"/>
              <a:t>		//</a:t>
            </a:r>
            <a:r>
              <a:rPr lang="zh-CN" altLang="zh-CN" sz="2400" dirty="0"/>
              <a:t>循环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  if (r&lt;=l) </a:t>
            </a:r>
            <a:r>
              <a:rPr lang="en-US" altLang="zh-CN" sz="2400" b="1" dirty="0"/>
              <a:t>continue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  //</a:t>
            </a:r>
            <a:r>
              <a:rPr lang="zh-CN" altLang="zh-CN" sz="2400" dirty="0"/>
              <a:t>调用程序</a:t>
            </a:r>
            <a:r>
              <a:rPr lang="en-US" altLang="zh-CN" sz="2400" dirty="0"/>
              <a:t>9-7</a:t>
            </a:r>
            <a:r>
              <a:rPr lang="zh-CN" altLang="zh-CN" sz="2400" dirty="0"/>
              <a:t>中的</a:t>
            </a:r>
            <a:r>
              <a:rPr lang="en-US" altLang="zh-CN" sz="2400" dirty="0"/>
              <a:t>partition</a:t>
            </a:r>
            <a:r>
              <a:rPr lang="zh-CN" altLang="zh-CN" sz="2400" dirty="0"/>
              <a:t>函数</a:t>
            </a:r>
          </a:p>
          <a:p>
            <a:r>
              <a:rPr lang="en-US" altLang="zh-CN" sz="2400" dirty="0"/>
              <a:t>	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=partition(</a:t>
            </a:r>
            <a:r>
              <a:rPr lang="en-US" altLang="zh-CN" sz="2400" dirty="0" err="1"/>
              <a:t>a,l,r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  //</a:t>
            </a:r>
            <a:r>
              <a:rPr lang="zh-CN" altLang="zh-CN" sz="2400" dirty="0"/>
              <a:t>比较两个序列的长度</a:t>
            </a:r>
            <a:r>
              <a:rPr lang="en-US" altLang="zh-CN" sz="2400" dirty="0"/>
              <a:t>, </a:t>
            </a:r>
            <a:r>
              <a:rPr lang="zh-CN" altLang="zh-CN" sz="2400" dirty="0"/>
              <a:t>将长的区间范围先压入栈中后</a:t>
            </a:r>
            <a:r>
              <a:rPr lang="en-US" altLang="zh-CN" sz="2400" dirty="0"/>
              <a:t>, </a:t>
            </a:r>
            <a:r>
              <a:rPr lang="zh-CN" altLang="zh-CN" sz="2400" dirty="0" smtClean="0"/>
              <a:t>再</a:t>
            </a:r>
            <a:r>
              <a:rPr lang="en-US" altLang="zh-CN" sz="2400" dirty="0" smtClean="0"/>
              <a:t>		//</a:t>
            </a:r>
            <a:r>
              <a:rPr lang="zh-CN" altLang="zh-CN" sz="2400" dirty="0" smtClean="0"/>
              <a:t>将</a:t>
            </a:r>
            <a:r>
              <a:rPr lang="zh-CN" altLang="zh-CN" sz="2400" dirty="0"/>
              <a:t>短序列的区间压进栈</a:t>
            </a:r>
          </a:p>
          <a:p>
            <a:r>
              <a:rPr lang="en-US" altLang="zh-CN" sz="2400" dirty="0"/>
              <a:t>	  //    </a:t>
            </a:r>
            <a:r>
              <a:rPr lang="zh-CN" altLang="zh-CN" sz="2400" dirty="0"/>
              <a:t>以保证栈的深度比较小</a:t>
            </a:r>
          </a:p>
          <a:p>
            <a:r>
              <a:rPr lang="en-US" altLang="zh-CN" sz="2400" dirty="0"/>
              <a:t>	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-l &gt; r-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(s,l,i-1);	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(s,i+1,r);</a:t>
            </a:r>
            <a:endParaRPr lang="zh-CN" altLang="zh-CN" sz="2400" dirty="0"/>
          </a:p>
          <a:p>
            <a:r>
              <a:rPr lang="en-US" altLang="zh-CN" sz="2400" dirty="0"/>
              <a:t>	  }</a:t>
            </a:r>
            <a:endParaRPr lang="zh-CN" altLang="zh-CN" sz="2400" dirty="0"/>
          </a:p>
          <a:p>
            <a:r>
              <a:rPr lang="en-US" altLang="zh-CN" sz="2400" dirty="0"/>
              <a:t>	  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(s,i+1,r);	</a:t>
            </a:r>
            <a:r>
              <a:rPr lang="en-US" altLang="zh-CN" sz="2400" dirty="0" err="1"/>
              <a:t>push_interval</a:t>
            </a:r>
            <a:r>
              <a:rPr lang="en-US" altLang="zh-CN" sz="2400" dirty="0"/>
              <a:t>(s,l,i-1);	</a:t>
            </a:r>
            <a:endParaRPr lang="zh-CN" altLang="zh-CN" sz="2400" dirty="0"/>
          </a:p>
          <a:p>
            <a:r>
              <a:rPr lang="en-US" altLang="zh-CN" sz="2400" dirty="0"/>
              <a:t>	  }</a:t>
            </a:r>
            <a:endParaRPr lang="zh-CN" altLang="zh-CN" sz="2400" dirty="0"/>
          </a:p>
          <a:p>
            <a:r>
              <a:rPr lang="en-US" altLang="zh-CN" sz="2400" dirty="0"/>
              <a:t>	}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8647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179512" y="116632"/>
            <a:ext cx="88569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改进策略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划分基准的选择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12814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当划分基准不能将序列一分为二，则快速排序会退还成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O(n</a:t>
            </a:r>
            <a:r>
              <a:rPr lang="en-US" altLang="zh-CN" sz="3200" b="1" baseline="30000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改进：</a:t>
            </a: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随机选择降低最坏发生的概率（最坏情况还是会发生）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从序列中选择三项，然后选择三项中的中间项</a:t>
            </a:r>
            <a:endParaRPr lang="zh-CN" altLang="en-US" sz="2800" b="1" i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793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179512" y="116632"/>
            <a:ext cx="88569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改进策略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短子序列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12814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对于短序列，快速排序效率不如一些简单的排序方法。而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插入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排序在这种情况表现更好。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短子序列长度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：研究表明，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在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5~25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时，效率比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M=1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提高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10%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。经验表明，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M=8~10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效率会更高</a:t>
            </a: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2126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755576" y="116632"/>
            <a:ext cx="561662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9.4.3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重复值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467544" y="908720"/>
            <a:ext cx="845978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当存在大量重复项时，排序算法会退化。</a:t>
            </a:r>
            <a:endParaRPr lang="zh-CN" altLang="en-US" sz="28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algn="just"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改进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三路划分（小于、等于、大于）：</a:t>
            </a:r>
          </a:p>
          <a:p>
            <a:pPr marL="801687" lvl="1" indent="-457200" algn="just">
              <a:buClr>
                <a:srgbClr val="00CC00"/>
              </a:buClr>
              <a:buSzPct val="100000"/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扫描左子序列时，将与控制值相等的项放置在该子序列的最</a:t>
            </a:r>
            <a:r>
              <a:rPr lang="zh-CN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左端</a:t>
            </a:r>
            <a:endParaRPr lang="en-US" altLang="zh-CN" sz="24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801687" lvl="1" indent="-457200" algn="just">
              <a:buClr>
                <a:srgbClr val="00CC00"/>
              </a:buClr>
              <a:buSzPct val="100000"/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扫描右子序列时，将与控制值相等的项放置在该子序列的最右端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801687" lvl="1" indent="-457200" algn="just">
              <a:buClr>
                <a:srgbClr val="00CC00"/>
              </a:buClr>
              <a:buSzPct val="100000"/>
              <a:buFont typeface="+mj-ea"/>
              <a:buAutoNum type="circleNumDbPlain"/>
            </a:pP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当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和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zh-CN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相遇后，循环将等于控制值的项交换到序列</a:t>
            </a:r>
            <a:r>
              <a:rPr lang="zh-CN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中央</a:t>
            </a:r>
            <a:endParaRPr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8891957"/>
              </p:ext>
            </p:extLst>
          </p:nvPr>
        </p:nvGraphicFramePr>
        <p:xfrm>
          <a:off x="971599" y="5301333"/>
          <a:ext cx="7440178" cy="1440035"/>
        </p:xfrm>
        <a:graphic>
          <a:graphicData uri="http://schemas.openxmlformats.org/presentationml/2006/ole">
            <p:oleObj spid="_x0000_s15419" name="Picture" r:id="rId4" imgW="3540137" imgH="689120" progId="Word.Picture.8">
              <p:embed/>
            </p:oleObj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052253"/>
              </p:ext>
            </p:extLst>
          </p:nvPr>
        </p:nvGraphicFramePr>
        <p:xfrm>
          <a:off x="1028699" y="4149080"/>
          <a:ext cx="7203707" cy="1394266"/>
        </p:xfrm>
        <a:graphic>
          <a:graphicData uri="http://schemas.openxmlformats.org/presentationml/2006/ole">
            <p:oleObj spid="_x0000_s15420" name="Picture" r:id="rId5" imgW="3540137" imgH="68912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3757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72008"/>
            <a:ext cx="892899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9-9  </a:t>
            </a:r>
            <a:r>
              <a:rPr lang="zh-CN" altLang="zh-CN" sz="2400" b="1" dirty="0"/>
              <a:t>快速排序的三路划分实现</a:t>
            </a:r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 err="1"/>
              <a:t>int</a:t>
            </a:r>
            <a:r>
              <a:rPr lang="en-US" altLang="zh-CN" sz="2400" dirty="0"/>
              <a:t> operator==(</a:t>
            </a:r>
            <a:r>
              <a:rPr lang="en-US" altLang="zh-CN" sz="2400" b="1" dirty="0" err="1"/>
              <a:t>const</a:t>
            </a:r>
            <a:r>
              <a:rPr lang="en-US" altLang="zh-CN" sz="2400" dirty="0"/>
              <a:t> Item &amp;A, </a:t>
            </a:r>
            <a:r>
              <a:rPr lang="en-US" altLang="zh-CN" sz="2400" b="1" dirty="0" err="1"/>
              <a:t>const</a:t>
            </a:r>
            <a:r>
              <a:rPr lang="en-US" altLang="zh-CN" sz="2400" dirty="0"/>
              <a:t> Item &amp;B)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!less(A,B)&amp;&amp;!less(B,A);</a:t>
            </a:r>
            <a:endParaRPr lang="zh-CN" altLang="zh-CN" sz="2400" dirty="0"/>
          </a:p>
          <a:p>
            <a:r>
              <a:rPr lang="en-US" altLang="zh-CN" sz="2400" dirty="0" smtClean="0"/>
              <a:t>}</a:t>
            </a:r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/>
              <a:t>class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pt-BR" altLang="zh-CN" sz="2400" b="1" dirty="0"/>
              <a:t>int</a:t>
            </a:r>
            <a:r>
              <a:rPr lang="pt-BR" altLang="zh-CN" sz="2400" dirty="0"/>
              <a:t> k; Item v=a[r];			//</a:t>
            </a:r>
            <a:r>
              <a:rPr lang="zh-CN" altLang="zh-CN" sz="2400" dirty="0"/>
              <a:t>控制值选取</a:t>
            </a:r>
          </a:p>
          <a:p>
            <a:r>
              <a:rPr lang="pt-BR" altLang="zh-CN" sz="2400" dirty="0"/>
              <a:t>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(r&lt;=l)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;			//</a:t>
            </a:r>
            <a:r>
              <a:rPr lang="zh-CN" altLang="zh-CN" sz="2400" dirty="0"/>
              <a:t>递归退出</a:t>
            </a:r>
            <a:r>
              <a:rPr lang="zh-CN" altLang="zh-CN" sz="2400" dirty="0" smtClean="0"/>
              <a:t>条件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=l-1, j=r, p=l-1, q=r;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(;;){</a:t>
            </a:r>
            <a:endParaRPr lang="zh-CN" altLang="zh-CN" sz="2400" dirty="0"/>
          </a:p>
          <a:p>
            <a:r>
              <a:rPr lang="en-US" altLang="zh-CN" sz="2400" dirty="0" smtClean="0"/>
              <a:t>//</a:t>
            </a:r>
            <a:r>
              <a:rPr lang="zh-CN" altLang="zh-CN" sz="2400" dirty="0"/>
              <a:t>从序列的最左向右扫描数据，直到找到一个比</a:t>
            </a:r>
            <a:r>
              <a:rPr lang="zh-CN" altLang="zh-CN" sz="2400" dirty="0" smtClean="0"/>
              <a:t>控制</a:t>
            </a:r>
            <a:r>
              <a:rPr lang="zh-CN" altLang="zh-CN" sz="2400" dirty="0"/>
              <a:t>值大的项</a:t>
            </a:r>
            <a:r>
              <a:rPr lang="en-US" altLang="zh-CN" sz="2400" dirty="0" err="1"/>
              <a:t>a_i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b="1" dirty="0"/>
              <a:t>while</a:t>
            </a:r>
            <a:r>
              <a:rPr lang="en-US" altLang="zh-CN" sz="2400" dirty="0"/>
              <a:t> (a[++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]&lt;v);</a:t>
            </a:r>
            <a:endParaRPr lang="zh-CN" altLang="zh-CN" sz="2400" dirty="0"/>
          </a:p>
          <a:p>
            <a:r>
              <a:rPr lang="en-US" altLang="zh-CN" sz="2400" dirty="0" smtClean="0"/>
              <a:t>//</a:t>
            </a:r>
            <a:r>
              <a:rPr lang="zh-CN" altLang="zh-CN" sz="2400" dirty="0"/>
              <a:t>从序列的最右向左扫描，直到找到一个比控制</a:t>
            </a:r>
            <a:r>
              <a:rPr lang="zh-CN" altLang="zh-CN" sz="2400" dirty="0" smtClean="0"/>
              <a:t>值小</a:t>
            </a:r>
            <a:r>
              <a:rPr lang="zh-CN" altLang="zh-CN" sz="2400" dirty="0"/>
              <a:t>的项</a:t>
            </a:r>
            <a:r>
              <a:rPr lang="en-US" altLang="zh-CN" sz="2400" dirty="0" err="1"/>
              <a:t>a_j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b="1" dirty="0"/>
              <a:t>while</a:t>
            </a:r>
            <a:r>
              <a:rPr lang="en-US" altLang="zh-CN" sz="2400" dirty="0"/>
              <a:t> (v&lt;a[--j])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(j==l) </a:t>
            </a:r>
            <a:r>
              <a:rPr lang="en-US" altLang="zh-CN" sz="2400" b="1" dirty="0"/>
              <a:t>break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2966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188640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 dirty="0"/>
              <a:t>//</a:t>
            </a:r>
            <a:r>
              <a:rPr lang="zh-CN" altLang="zh-CN" sz="2400" dirty="0"/>
              <a:t>此时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a_j</a:t>
            </a:r>
            <a:r>
              <a:rPr lang="en-US" altLang="zh-CN" sz="2400" dirty="0"/>
              <a:t>&lt;t&lt;</a:t>
            </a:r>
            <a:r>
              <a:rPr lang="en-US" altLang="zh-CN" sz="2400" dirty="0" err="1"/>
              <a:t>a_i</a:t>
            </a:r>
            <a:r>
              <a:rPr lang="en-US" altLang="zh-CN" sz="2400" dirty="0"/>
              <a:t>, </a:t>
            </a:r>
            <a:r>
              <a:rPr lang="zh-CN" altLang="zh-CN" sz="2400" dirty="0"/>
              <a:t>交换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, </a:t>
            </a:r>
            <a:r>
              <a:rPr lang="zh-CN" altLang="zh-CN" sz="2400" dirty="0"/>
              <a:t>继续上述的扫描和交换过程，直到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&gt;=j</a:t>
            </a:r>
            <a:endParaRPr lang="zh-CN" altLang="zh-CN" sz="2400" dirty="0"/>
          </a:p>
          <a:p>
            <a:r>
              <a:rPr lang="en-US" altLang="zh-CN" sz="2400" b="1" dirty="0" smtClean="0"/>
              <a:t>		if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&gt;=j) </a:t>
            </a:r>
            <a:r>
              <a:rPr lang="en-US" altLang="zh-CN" sz="2400" b="1" dirty="0"/>
              <a:t>break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	swap(a[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],a[j]);</a:t>
            </a:r>
            <a:endParaRPr lang="zh-CN" altLang="zh-CN" sz="2400" dirty="0"/>
          </a:p>
          <a:p>
            <a:r>
              <a:rPr lang="en-US" altLang="zh-CN" sz="2400" dirty="0"/>
              <a:t>		//</a:t>
            </a:r>
            <a:r>
              <a:rPr lang="zh-CN" altLang="zh-CN" sz="2400" dirty="0"/>
              <a:t>将与控制值相等的记录交换到左侧队列的最左端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			//</a:t>
            </a:r>
            <a:r>
              <a:rPr lang="zh-CN" altLang="zh-CN" sz="2400" dirty="0" smtClean="0"/>
              <a:t>同时</a:t>
            </a:r>
            <a:r>
              <a:rPr lang="zh-CN" altLang="zh-CN" sz="2400" dirty="0"/>
              <a:t>调整</a:t>
            </a:r>
            <a:r>
              <a:rPr lang="en-US" altLang="zh-CN" sz="2400" dirty="0"/>
              <a:t>p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]==v) {p++; swap(a[p],a[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]);}</a:t>
            </a:r>
            <a:endParaRPr lang="zh-CN" altLang="zh-CN" sz="2400" dirty="0"/>
          </a:p>
          <a:p>
            <a:r>
              <a:rPr lang="en-US" altLang="zh-CN" sz="2400" dirty="0"/>
              <a:t>		//</a:t>
            </a:r>
            <a:r>
              <a:rPr lang="zh-CN" altLang="zh-CN" sz="2400" dirty="0"/>
              <a:t>将与控制值相等的记录交换到右侧队列的最右端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			//</a:t>
            </a:r>
            <a:r>
              <a:rPr lang="zh-CN" altLang="zh-CN" sz="2400" dirty="0" smtClean="0"/>
              <a:t>同时</a:t>
            </a:r>
            <a:r>
              <a:rPr lang="zh-CN" altLang="zh-CN" sz="2400" dirty="0"/>
              <a:t>调整</a:t>
            </a:r>
            <a:r>
              <a:rPr lang="en-US" altLang="zh-CN" sz="2400" dirty="0"/>
              <a:t>q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(v==a[j]) {q--; swap(a[q],a[j]);}</a:t>
            </a:r>
            <a:endParaRPr lang="zh-CN" altLang="zh-CN" sz="2400" dirty="0"/>
          </a:p>
          <a:p>
            <a:r>
              <a:rPr lang="en-US" altLang="zh-CN" sz="2400" dirty="0"/>
              <a:t>	}</a:t>
            </a:r>
            <a:endParaRPr lang="zh-CN" altLang="zh-CN" sz="2400" dirty="0"/>
          </a:p>
          <a:p>
            <a:r>
              <a:rPr lang="en-US" altLang="zh-CN" sz="2400" dirty="0"/>
              <a:t>	swap(a[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],a[r]);	j=i-1;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=i+1;</a:t>
            </a:r>
            <a:endParaRPr lang="zh-CN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	//</a:t>
            </a:r>
            <a:r>
              <a:rPr lang="zh-CN" altLang="zh-CN" sz="2400" dirty="0"/>
              <a:t>重复值交换</a:t>
            </a:r>
            <a:r>
              <a:rPr lang="en-US" altLang="zh-CN" sz="2400" dirty="0"/>
              <a:t>: </a:t>
            </a:r>
            <a:r>
              <a:rPr lang="zh-CN" altLang="zh-CN" sz="2400" dirty="0"/>
              <a:t>将与控制值相同的记录交换到序列正中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(k=l; k&lt;=p; k++,j--)	swap(a[k],a[j]);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(k=r-1; k&gt;=q; k--,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	swap(a[k],a[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]);</a:t>
            </a:r>
            <a:endParaRPr lang="zh-CN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	// </a:t>
            </a:r>
            <a:r>
              <a:rPr lang="zh-CN" altLang="zh-CN" sz="2400" dirty="0"/>
              <a:t>三路划分完成</a:t>
            </a:r>
            <a:r>
              <a:rPr lang="en-US" altLang="zh-CN" sz="2400" dirty="0"/>
              <a:t>, </a:t>
            </a:r>
            <a:r>
              <a:rPr lang="zh-CN" altLang="zh-CN" sz="2400" dirty="0"/>
              <a:t>递归对左子序列和右子序列做快速排序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a,l,j</a:t>
            </a:r>
            <a:r>
              <a:rPr lang="en-US" altLang="zh-CN" sz="2400" dirty="0"/>
              <a:t>);	// </a:t>
            </a:r>
            <a:r>
              <a:rPr lang="zh-CN" altLang="zh-CN" sz="2400" dirty="0"/>
              <a:t>左子序列三路划分快速排序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QuickSort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a,i,r</a:t>
            </a:r>
            <a:r>
              <a:rPr lang="en-US" altLang="zh-CN" sz="2400" dirty="0"/>
              <a:t>);	// </a:t>
            </a:r>
            <a:r>
              <a:rPr lang="zh-CN" altLang="zh-CN" sz="2400" dirty="0"/>
              <a:t>右子序列三路划分快速排序</a:t>
            </a: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6445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9.5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堆排序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(heap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1423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9.6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希尔排序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(shell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插入排序的两个性质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在最好情况下（序列本身是有序），时间复杂度为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O(n)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对于短序列，插入排序很有效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希尔排序有效地利用了插入排序的这两个性质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7142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539552" y="260648"/>
            <a:ext cx="82082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排序的分类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基本、高级排序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539552" y="1844824"/>
            <a:ext cx="8246144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根据实现的难易程度：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基本排序：插入、冒泡、选择排序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高级排序：快速排序、归并排序、堆排序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9495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希尔排序的基本思想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先将序列转化为若干小序列，在这些小序列内进行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插入排序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逐渐扩大小序列的规模，而减少小序列个数，使得待排序序列逐渐处于更有序的状态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最后对整个序列进行扫尾直接插入排序，从而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完成排序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1343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500063"/>
            <a:ext cx="7524750" cy="719137"/>
          </a:xfrm>
        </p:spPr>
        <p:txBody>
          <a:bodyPr>
            <a:noAutofit/>
          </a:bodyPr>
          <a:lstStyle/>
          <a:p>
            <a:pPr algn="l" fontAlgn="base">
              <a:spcAft>
                <a:spcPct val="0"/>
              </a:spcAft>
            </a:pP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cs"/>
              </a:rPr>
              <a:t>希尔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cs"/>
              </a:rPr>
              <a:t>排序过程 </a:t>
            </a:r>
            <a:endParaRPr lang="zh-CN" altLang="en-US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3852863" y="5516463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12</a:t>
            </a:r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4932363" y="5516463"/>
            <a:ext cx="719137" cy="504825"/>
          </a:xfrm>
          <a:prstGeom prst="rect">
            <a:avLst/>
          </a:prstGeom>
          <a:solidFill>
            <a:srgbClr val="99CCFF">
              <a:alpha val="3294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i="1">
                <a:latin typeface="Tahoma" pitchFamily="34" charset="0"/>
              </a:rPr>
              <a:t>34</a:t>
            </a:r>
            <a:r>
              <a:rPr lang="en-US" altLang="zh-CN" sz="2800" b="1" i="1">
                <a:solidFill>
                  <a:schemeClr val="hlink"/>
                </a:solidFill>
                <a:latin typeface="Tahoma" pitchFamily="34" charset="0"/>
              </a:rPr>
              <a:t>’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5976938" y="5516463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32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7056438" y="5516463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29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8135938" y="5516463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64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611188" y="5516463"/>
            <a:ext cx="576262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45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1692275" y="5516463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34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2771775" y="5516463"/>
            <a:ext cx="576263" cy="5048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Tahoma" pitchFamily="34" charset="0"/>
              </a:rPr>
              <a:t>78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39788" y="4976713"/>
            <a:ext cx="4319587" cy="360362"/>
            <a:chOff x="529" y="1593"/>
            <a:chExt cx="2721" cy="227"/>
          </a:xfrm>
        </p:grpSpPr>
        <p:sp>
          <p:nvSpPr>
            <p:cNvPr id="205836" name="Line 18"/>
            <p:cNvSpPr>
              <a:spLocks noChangeShapeType="1"/>
            </p:cNvSpPr>
            <p:nvPr/>
          </p:nvSpPr>
          <p:spPr bwMode="auto">
            <a:xfrm>
              <a:off x="529" y="1593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7" name="Line 19"/>
            <p:cNvSpPr>
              <a:spLocks noChangeShapeType="1"/>
            </p:cNvSpPr>
            <p:nvPr/>
          </p:nvSpPr>
          <p:spPr bwMode="auto">
            <a:xfrm>
              <a:off x="529" y="1593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8" name="Line 20"/>
            <p:cNvSpPr>
              <a:spLocks noChangeShapeType="1"/>
            </p:cNvSpPr>
            <p:nvPr/>
          </p:nvSpPr>
          <p:spPr bwMode="auto">
            <a:xfrm>
              <a:off x="3250" y="1593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92163" y="4976713"/>
            <a:ext cx="6480175" cy="360362"/>
            <a:chOff x="560" y="2614"/>
            <a:chExt cx="4082" cy="227"/>
          </a:xfrm>
        </p:grpSpPr>
        <p:grpSp>
          <p:nvGrpSpPr>
            <p:cNvPr id="205840" name="Group 26"/>
            <p:cNvGrpSpPr>
              <a:grpSpLocks/>
            </p:cNvGrpSpPr>
            <p:nvPr/>
          </p:nvGrpSpPr>
          <p:grpSpPr bwMode="auto">
            <a:xfrm>
              <a:off x="560" y="2614"/>
              <a:ext cx="2721" cy="227"/>
              <a:chOff x="529" y="1593"/>
              <a:chExt cx="2721" cy="227"/>
            </a:xfrm>
          </p:grpSpPr>
          <p:sp>
            <p:nvSpPr>
              <p:cNvPr id="205841" name="Line 27"/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27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2" name="Line 28"/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3" name="Line 29"/>
              <p:cNvSpPr>
                <a:spLocks noChangeShapeType="1"/>
              </p:cNvSpPr>
              <p:nvPr/>
            </p:nvSpPr>
            <p:spPr bwMode="auto">
              <a:xfrm>
                <a:off x="3250" y="159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44" name="Group 30"/>
            <p:cNvGrpSpPr>
              <a:grpSpLocks/>
            </p:cNvGrpSpPr>
            <p:nvPr/>
          </p:nvGrpSpPr>
          <p:grpSpPr bwMode="auto">
            <a:xfrm>
              <a:off x="1921" y="2614"/>
              <a:ext cx="2721" cy="227"/>
              <a:chOff x="529" y="1593"/>
              <a:chExt cx="2721" cy="227"/>
            </a:xfrm>
          </p:grpSpPr>
          <p:sp>
            <p:nvSpPr>
              <p:cNvPr id="205845" name="Line 31"/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27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6" name="Line 32"/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47" name="Line 33"/>
              <p:cNvSpPr>
                <a:spLocks noChangeShapeType="1"/>
              </p:cNvSpPr>
              <p:nvPr/>
            </p:nvSpPr>
            <p:spPr bwMode="auto">
              <a:xfrm>
                <a:off x="3250" y="1593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792163" y="4976713"/>
            <a:ext cx="7559675" cy="360362"/>
            <a:chOff x="499" y="2954"/>
            <a:chExt cx="4762" cy="227"/>
          </a:xfrm>
        </p:grpSpPr>
        <p:grpSp>
          <p:nvGrpSpPr>
            <p:cNvPr id="205849" name="Group 35"/>
            <p:cNvGrpSpPr>
              <a:grpSpLocks/>
            </p:cNvGrpSpPr>
            <p:nvPr/>
          </p:nvGrpSpPr>
          <p:grpSpPr bwMode="auto">
            <a:xfrm>
              <a:off x="499" y="2954"/>
              <a:ext cx="4082" cy="227"/>
              <a:chOff x="560" y="2614"/>
              <a:chExt cx="4082" cy="227"/>
            </a:xfrm>
          </p:grpSpPr>
          <p:grpSp>
            <p:nvGrpSpPr>
              <p:cNvPr id="205850" name="Group 36"/>
              <p:cNvGrpSpPr>
                <a:grpSpLocks/>
              </p:cNvGrpSpPr>
              <p:nvPr/>
            </p:nvGrpSpPr>
            <p:grpSpPr bwMode="auto">
              <a:xfrm>
                <a:off x="560" y="2614"/>
                <a:ext cx="2721" cy="227"/>
                <a:chOff x="529" y="1593"/>
                <a:chExt cx="2721" cy="227"/>
              </a:xfrm>
            </p:grpSpPr>
            <p:sp>
              <p:nvSpPr>
                <p:cNvPr id="205851" name="Line 37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52" name="Line 38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53" name="Line 39"/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854" name="Group 40"/>
              <p:cNvGrpSpPr>
                <a:grpSpLocks/>
              </p:cNvGrpSpPr>
              <p:nvPr/>
            </p:nvGrpSpPr>
            <p:grpSpPr bwMode="auto">
              <a:xfrm>
                <a:off x="1921" y="2614"/>
                <a:ext cx="2721" cy="227"/>
                <a:chOff x="529" y="1593"/>
                <a:chExt cx="2721" cy="227"/>
              </a:xfrm>
            </p:grpSpPr>
            <p:sp>
              <p:nvSpPr>
                <p:cNvPr id="205855" name="Line 41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56" name="Line 42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57" name="Line 43"/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5858" name="Group 44"/>
            <p:cNvGrpSpPr>
              <a:grpSpLocks/>
            </p:cNvGrpSpPr>
            <p:nvPr/>
          </p:nvGrpSpPr>
          <p:grpSpPr bwMode="auto">
            <a:xfrm>
              <a:off x="1179" y="2954"/>
              <a:ext cx="4082" cy="227"/>
              <a:chOff x="560" y="2614"/>
              <a:chExt cx="4082" cy="227"/>
            </a:xfrm>
          </p:grpSpPr>
          <p:grpSp>
            <p:nvGrpSpPr>
              <p:cNvPr id="205859" name="Group 45"/>
              <p:cNvGrpSpPr>
                <a:grpSpLocks/>
              </p:cNvGrpSpPr>
              <p:nvPr/>
            </p:nvGrpSpPr>
            <p:grpSpPr bwMode="auto">
              <a:xfrm>
                <a:off x="560" y="2614"/>
                <a:ext cx="2721" cy="227"/>
                <a:chOff x="529" y="1593"/>
                <a:chExt cx="2721" cy="227"/>
              </a:xfrm>
            </p:grpSpPr>
            <p:sp>
              <p:nvSpPr>
                <p:cNvPr id="205860" name="Line 46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61" name="Line 47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62" name="Line 48"/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863" name="Group 49"/>
              <p:cNvGrpSpPr>
                <a:grpSpLocks/>
              </p:cNvGrpSpPr>
              <p:nvPr/>
            </p:nvGrpSpPr>
            <p:grpSpPr bwMode="auto">
              <a:xfrm>
                <a:off x="1921" y="2614"/>
                <a:ext cx="2721" cy="227"/>
                <a:chOff x="529" y="1593"/>
                <a:chExt cx="2721" cy="227"/>
              </a:xfrm>
            </p:grpSpPr>
            <p:sp>
              <p:nvSpPr>
                <p:cNvPr id="205864" name="Line 50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65" name="Line 51"/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866" name="Line 52"/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718344" y="1484784"/>
            <a:ext cx="770413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先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给定一组严格递减的正整数增量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,d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,…,d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t-1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，且取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t-1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=1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对于</a:t>
            </a:r>
            <a:r>
              <a:rPr lang="en-US" altLang="zh-CN" sz="32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=0,1,…,t-1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进行下面各遍的处理：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将序列</a:t>
            </a:r>
            <a:r>
              <a:rPr lang="zh-CN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分成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zh-CN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组，每组中结点的下标相差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r>
              <a:rPr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i</a:t>
            </a:r>
            <a:endParaRPr lang="en-US" altLang="zh-CN" sz="2800" b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对每组节点使用插入排序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2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7572E-6 L 0.47257 -5.37572E-6 " pathEditMode="relative" ptsTypes="AA">
                                      <p:cBhvr>
                                        <p:cTn id="10" dur="500" fill="hold"/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64162E-6 L -0.47448 -0.00254 " pathEditMode="relative" ptsTypes="AA">
                                      <p:cBhvr>
                                        <p:cTn id="12" dur="500" fill="hold"/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8.67052E-7 L 0.12552 -8.67052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691 0 " pathEditMode="relative" ptsTypes="AA">
                                      <p:cBhvr>
                                        <p:cTn id="19" dur="500" fill="hold"/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78035E-7 L 0.46823 5.78035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52 -8.67052E-7 L 0.24271 -8.67052E-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2.89017E-7 L 0.46736 -0.00231 " pathEditMode="relative" ptsTypes="AA">
                                      <p:cBhvr>
                                        <p:cTn id="28" dur="500" fill="hold"/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2.89017E-7 L -0.4691 -0.00231 " pathEditMode="relative" ptsTypes="AA">
                                      <p:cBhvr>
                                        <p:cTn id="30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1.27168E-6 L 0.3566 0.0023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448 -0.00254 L -0.23629 -0.0050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1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91 -0.00231 L -0.70174 -0.0023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31214E-7 L 0.12118 -0.00092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1.84971E-6 L -0.23629 1.84971E-6 " pathEditMode="relative" ptsTypes="AA">
                                      <p:cBhvr>
                                        <p:cTn id="51" dur="500" fill="hold"/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858 -2.89017E-7 L -0.2323 -2.89017E-7 " pathEditMode="relative" ptsTypes="AA">
                                      <p:cBhvr>
                                        <p:cTn id="53" dur="500" fill="hold"/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 2.36994E-6 L -0.35677 -0.00231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-1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677 -0.00254 L -0.59045 -0.00023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29 -6.35838E-7 L -0.34757 -0.0006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1 -0.00231 L -0.12049 5.78035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23 1.79191E-6 L 0.35017 1.79191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57 -4.85549E-6 L 0.59254 -0.0023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36 -0.00231 L 0.58195 -0.0023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00232 L -0.12291 -0.00717 " pathEditMode="relative" ptsTypes="AA">
                                      <p:cBhvr>
                                        <p:cTn id="80" dur="500" fill="hold"/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nimBg="1"/>
      <p:bldP spid="732163" grpId="1" animBg="1"/>
      <p:bldP spid="732164" grpId="0" animBg="1"/>
      <p:bldP spid="732164" grpId="1" animBg="1"/>
      <p:bldP spid="732164" grpId="2" animBg="1"/>
      <p:bldP spid="732165" grpId="0" animBg="1"/>
      <p:bldP spid="732165" grpId="1" animBg="1"/>
      <p:bldP spid="732165" grpId="2" animBg="1"/>
      <p:bldP spid="732166" grpId="0" animBg="1"/>
      <p:bldP spid="732166" grpId="1" animBg="1"/>
      <p:bldP spid="732166" grpId="2" animBg="1"/>
      <p:bldP spid="732167" grpId="0" animBg="1"/>
      <p:bldP spid="732168" grpId="0" animBg="1"/>
      <p:bldP spid="732168" grpId="1" animBg="1"/>
      <p:bldP spid="732169" grpId="0" animBg="1"/>
      <p:bldP spid="732169" grpId="1" animBg="1"/>
      <p:bldP spid="732170" grpId="0" animBg="1"/>
      <p:bldP spid="73217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11560" y="332656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希尔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5052363"/>
              </p:ext>
            </p:extLst>
          </p:nvPr>
        </p:nvGraphicFramePr>
        <p:xfrm>
          <a:off x="1095921" y="2132013"/>
          <a:ext cx="5348287" cy="4125912"/>
        </p:xfrm>
        <a:graphic>
          <a:graphicData uri="http://schemas.openxmlformats.org/presentationml/2006/ole">
            <p:oleObj spid="_x0000_s16408" name="Picture" r:id="rId4" imgW="3197160" imgH="2469600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8868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-27384"/>
            <a:ext cx="8928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800" b="1" dirty="0"/>
              <a:t>程序</a:t>
            </a:r>
            <a:r>
              <a:rPr lang="en-US" altLang="zh-CN" sz="2800" b="1" dirty="0"/>
              <a:t>9-12  </a:t>
            </a:r>
            <a:r>
              <a:rPr lang="zh-CN" altLang="zh-CN" sz="2800" b="1" dirty="0"/>
              <a:t>希尔排序方法</a:t>
            </a:r>
            <a:endParaRPr lang="zh-CN" altLang="zh-CN" sz="2800" dirty="0"/>
          </a:p>
          <a:p>
            <a:r>
              <a:rPr lang="en-US" altLang="zh-CN" sz="2800" b="1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d[]={4,3,1};</a:t>
            </a:r>
            <a:endParaRPr lang="zh-CN" altLang="zh-CN" sz="2800" dirty="0"/>
          </a:p>
          <a:p>
            <a:r>
              <a:rPr lang="en-US" altLang="zh-CN" sz="2800" b="1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t=3;</a:t>
            </a:r>
            <a:endParaRPr lang="zh-CN" altLang="zh-CN" sz="2800" dirty="0"/>
          </a:p>
          <a:p>
            <a:r>
              <a:rPr lang="en-US" altLang="zh-CN" sz="2800" b="1" dirty="0"/>
              <a:t>template</a:t>
            </a:r>
            <a:r>
              <a:rPr lang="en-US" altLang="zh-CN" sz="2800" dirty="0"/>
              <a:t> &lt;</a:t>
            </a:r>
            <a:r>
              <a:rPr lang="en-US" altLang="zh-CN" sz="2800" b="1" dirty="0"/>
              <a:t>class</a:t>
            </a:r>
            <a:r>
              <a:rPr lang="en-US" altLang="zh-CN" sz="2800" dirty="0"/>
              <a:t> Item&gt;</a:t>
            </a:r>
            <a:endParaRPr lang="zh-CN" altLang="zh-CN" sz="2800" dirty="0"/>
          </a:p>
          <a:p>
            <a:r>
              <a:rPr lang="en-US" altLang="zh-CN" sz="2800" b="1" dirty="0"/>
              <a:t>void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ShellSort</a:t>
            </a:r>
            <a:r>
              <a:rPr lang="en-US" altLang="zh-CN" sz="2800" dirty="0"/>
              <a:t>(Item a[],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l, 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r)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b="1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h,m,i,j</a:t>
            </a:r>
            <a:r>
              <a:rPr lang="en-US" altLang="zh-CN" sz="2800" dirty="0"/>
              <a:t>;	Item v;</a:t>
            </a:r>
            <a:endParaRPr lang="zh-CN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(m=0;m&lt;</a:t>
            </a:r>
            <a:r>
              <a:rPr lang="en-US" altLang="zh-CN" sz="2800" dirty="0" err="1"/>
              <a:t>t;m</a:t>
            </a:r>
            <a:r>
              <a:rPr lang="en-US" altLang="zh-CN" sz="2800" dirty="0"/>
              <a:t>++) //</a:t>
            </a:r>
            <a:r>
              <a:rPr lang="zh-CN" altLang="zh-CN" sz="2800" dirty="0"/>
              <a:t>总计包括</a:t>
            </a:r>
            <a:r>
              <a:rPr lang="en-US" altLang="zh-CN" sz="2800" dirty="0"/>
              <a:t>3</a:t>
            </a:r>
            <a:r>
              <a:rPr lang="zh-CN" altLang="zh-CN" sz="2800" dirty="0"/>
              <a:t>种步长</a:t>
            </a:r>
            <a:r>
              <a:rPr lang="en-US" altLang="zh-CN" sz="2800" dirty="0"/>
              <a:t>, </a:t>
            </a:r>
            <a:r>
              <a:rPr lang="zh-CN" altLang="zh-CN" sz="2800" dirty="0"/>
              <a:t>循环</a:t>
            </a:r>
            <a:r>
              <a:rPr lang="en-US" altLang="zh-CN" sz="2800" dirty="0"/>
              <a:t>3</a:t>
            </a:r>
            <a:r>
              <a:rPr lang="zh-CN" altLang="zh-CN" sz="2800" dirty="0"/>
              <a:t>次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//</a:t>
            </a:r>
            <a:r>
              <a:rPr lang="zh-CN" altLang="zh-CN" sz="2800" dirty="0"/>
              <a:t>依次对每个步长所确定的子序列进行插入排序</a:t>
            </a:r>
          </a:p>
          <a:p>
            <a:r>
              <a:rPr lang="en-US" altLang="zh-CN" sz="2800" dirty="0"/>
              <a:t>	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(h=d[m],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l+h;i</a:t>
            </a:r>
            <a:r>
              <a:rPr lang="en-US" altLang="zh-CN" sz="2800" dirty="0"/>
              <a:t>&lt;=</a:t>
            </a:r>
            <a:r>
              <a:rPr lang="en-US" altLang="zh-CN" sz="2800" dirty="0" err="1"/>
              <a:t>r;i</a:t>
            </a:r>
            <a:r>
              <a:rPr lang="en-US" altLang="zh-CN" sz="2800" dirty="0"/>
              <a:t>++,a[j]=v){</a:t>
            </a:r>
            <a:endParaRPr lang="zh-CN" altLang="zh-CN" sz="2800" dirty="0"/>
          </a:p>
          <a:p>
            <a:r>
              <a:rPr lang="en-US" altLang="zh-CN" sz="2800" dirty="0"/>
              <a:t>			</a:t>
            </a:r>
            <a:r>
              <a:rPr lang="en-US" altLang="zh-CN" sz="2800" b="1" dirty="0"/>
              <a:t>for</a:t>
            </a:r>
            <a:r>
              <a:rPr lang="en-US" altLang="zh-CN" sz="2800" dirty="0"/>
              <a:t> (j=</a:t>
            </a:r>
            <a:r>
              <a:rPr lang="en-US" altLang="zh-CN" sz="2800" dirty="0" err="1"/>
              <a:t>i,v</a:t>
            </a:r>
            <a:r>
              <a:rPr lang="en-US" altLang="zh-CN" sz="2800" dirty="0"/>
              <a:t>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];j&gt;=</a:t>
            </a:r>
            <a:r>
              <a:rPr lang="en-US" altLang="zh-CN" sz="2800" dirty="0" err="1"/>
              <a:t>l+h</a:t>
            </a:r>
            <a:r>
              <a:rPr lang="en-US" altLang="zh-CN" sz="2800" dirty="0"/>
              <a:t> &amp;&amp; v&lt;a[j-h];j-=h)</a:t>
            </a:r>
            <a:endParaRPr lang="zh-CN" altLang="zh-CN" sz="2800" dirty="0"/>
          </a:p>
          <a:p>
            <a:r>
              <a:rPr lang="en-US" altLang="zh-CN" sz="2800" dirty="0"/>
              <a:t>				a[j]=a[j-h];</a:t>
            </a:r>
            <a:endParaRPr lang="zh-CN" altLang="zh-CN" sz="2800" dirty="0"/>
          </a:p>
          <a:p>
            <a:r>
              <a:rPr lang="en-US" altLang="zh-CN" sz="2800" dirty="0"/>
              <a:t>			a[j]=v;</a:t>
            </a:r>
            <a:endParaRPr lang="zh-CN" altLang="zh-CN" sz="2800" dirty="0"/>
          </a:p>
          <a:p>
            <a:r>
              <a:rPr lang="en-US" altLang="zh-CN" sz="2800" dirty="0"/>
              <a:t>		}</a:t>
            </a:r>
            <a:endParaRPr lang="zh-CN" altLang="zh-CN" sz="2800" dirty="0"/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2821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希尔排序性能分析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64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时间代价：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200" dirty="0" smtClean="0"/>
              <a:t>依赖于增量序列，没有确切结论</a:t>
            </a:r>
            <a:endParaRPr lang="en-US" altLang="zh-CN" sz="2200" dirty="0" smtClean="0"/>
          </a:p>
          <a:p>
            <a:pPr lvl="1" eaLnBrk="1" hangingPunct="1">
              <a:spcBef>
                <a:spcPct val="0"/>
              </a:spcBef>
            </a:pPr>
            <a:endParaRPr lang="en-US" altLang="zh-CN" sz="2200" dirty="0" smtClean="0"/>
          </a:p>
          <a:p>
            <a:pPr lvl="1" eaLnBrk="1" hangingPunct="1">
              <a:spcBef>
                <a:spcPct val="0"/>
              </a:spcBef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endParaRPr lang="en-US" altLang="zh-CN" sz="2200" dirty="0" smtClean="0"/>
          </a:p>
          <a:p>
            <a:pPr lvl="1" eaLnBrk="1" hangingPunct="1">
              <a:spcBef>
                <a:spcPct val="0"/>
              </a:spcBef>
            </a:pPr>
            <a:endParaRPr lang="en-US" altLang="zh-CN" sz="2200" dirty="0"/>
          </a:p>
          <a:p>
            <a:pPr lvl="1" eaLnBrk="1" hangingPunct="1">
              <a:spcBef>
                <a:spcPct val="0"/>
              </a:spcBef>
            </a:pPr>
            <a:endParaRPr lang="zh-CN" altLang="en-US" sz="2200" dirty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/>
              <a:t>空间</a:t>
            </a:r>
            <a:r>
              <a:rPr lang="zh-CN" altLang="en-US" sz="3200" b="1" dirty="0"/>
              <a:t>代价：</a:t>
            </a:r>
            <a:r>
              <a:rPr lang="en-US" altLang="zh-CN" sz="3200" b="1" dirty="0"/>
              <a:t>O(1)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不稳定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7843781"/>
              </p:ext>
            </p:extLst>
          </p:nvPr>
        </p:nvGraphicFramePr>
        <p:xfrm>
          <a:off x="1397738" y="2181984"/>
          <a:ext cx="6990686" cy="1463040"/>
        </p:xfrm>
        <a:graphic>
          <a:graphicData uri="http://schemas.openxmlformats.org/drawingml/2006/table">
            <a:tbl>
              <a:tblPr/>
              <a:tblGrid>
                <a:gridCol w="3495343"/>
                <a:gridCol w="3495343"/>
              </a:tblGrid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步长序列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最坏情况下复杂度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  <a:latin typeface="Times New Roman"/>
                        </a:rPr>
                        <a:t>n</a:t>
                      </a:r>
                      <a:r>
                        <a:rPr lang="en-US">
                          <a:effectLst/>
                          <a:latin typeface="Times New Roman"/>
                        </a:rPr>
                        <a:t> / 2</a:t>
                      </a:r>
                      <a:r>
                        <a:rPr lang="en-US" i="1" baseline="30000">
                          <a:effectLst/>
                          <a:latin typeface="Times New Roman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/>
                        </a:rPr>
                        <a:t>(</a:t>
                      </a:r>
                      <a:r>
                        <a:rPr lang="en-US" i="1">
                          <a:effectLst/>
                          <a:latin typeface="Times New Roman"/>
                        </a:rPr>
                        <a:t>n</a:t>
                      </a:r>
                      <a:r>
                        <a:rPr lang="en-US" baseline="30000">
                          <a:effectLst/>
                          <a:latin typeface="Times New Roman"/>
                        </a:rPr>
                        <a:t>2</a:t>
                      </a:r>
                      <a:r>
                        <a:rPr lang="en-US">
                          <a:effectLst/>
                          <a:latin typeface="Times New Roman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/>
                        </a:rPr>
                        <a:t>2</a:t>
                      </a:r>
                      <a:r>
                        <a:rPr lang="en-US" i="1" baseline="30000">
                          <a:effectLst/>
                          <a:latin typeface="Times New Roman"/>
                        </a:rPr>
                        <a:t>k</a:t>
                      </a:r>
                      <a:r>
                        <a:rPr lang="en-US">
                          <a:effectLst/>
                          <a:latin typeface="Times New Roman"/>
                        </a:rPr>
                        <a:t> − 1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/>
                        </a:rPr>
                        <a:t>(</a:t>
                      </a:r>
                      <a:r>
                        <a:rPr lang="en-US" i="1">
                          <a:effectLst/>
                          <a:latin typeface="Times New Roman"/>
                        </a:rPr>
                        <a:t>n</a:t>
                      </a:r>
                      <a:r>
                        <a:rPr lang="en-US" baseline="30000">
                          <a:effectLst/>
                          <a:latin typeface="Times New Roman"/>
                        </a:rPr>
                        <a:t>3 / 2</a:t>
                      </a:r>
                      <a:r>
                        <a:rPr lang="en-US">
                          <a:effectLst/>
                          <a:latin typeface="Times New Roman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7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/>
                        </a:rPr>
                        <a:t>2</a:t>
                      </a:r>
                      <a:r>
                        <a:rPr lang="en-US" i="1" baseline="30000">
                          <a:effectLst/>
                          <a:latin typeface="Times New Roman"/>
                        </a:rPr>
                        <a:t>i</a:t>
                      </a:r>
                      <a:r>
                        <a:rPr lang="en-US">
                          <a:effectLst/>
                          <a:latin typeface="Times New Roman"/>
                        </a:rPr>
                        <a:t>3</a:t>
                      </a:r>
                      <a:r>
                        <a:rPr lang="en-US" i="1" baseline="30000">
                          <a:effectLst/>
                          <a:latin typeface="Times New Roman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/>
                        </a:rPr>
                        <a:t>(</a:t>
                      </a:r>
                      <a:r>
                        <a:rPr lang="en-US" b="1" i="1" dirty="0" err="1">
                          <a:effectLst/>
                          <a:latin typeface="Times New Roman"/>
                        </a:rPr>
                        <a:t>n</a:t>
                      </a:r>
                      <a:r>
                        <a:rPr lang="en-US" b="1" dirty="0" err="1">
                          <a:effectLst/>
                          <a:latin typeface="Times New Roman"/>
                        </a:rPr>
                        <a:t>log</a:t>
                      </a:r>
                      <a:r>
                        <a:rPr lang="en-US" b="1" dirty="0">
                          <a:effectLst/>
                          <a:latin typeface="Times New Roman"/>
                        </a:rPr>
                        <a:t> </a:t>
                      </a:r>
                      <a:r>
                        <a:rPr lang="en-US" b="1" baseline="30000" dirty="0">
                          <a:effectLst/>
                          <a:latin typeface="Times New Roman"/>
                        </a:rPr>
                        <a:t>2</a:t>
                      </a:r>
                      <a:r>
                        <a:rPr lang="en-US" b="1" i="1" dirty="0">
                          <a:effectLst/>
                          <a:latin typeface="Times New Roman"/>
                        </a:rPr>
                        <a:t>n</a:t>
                      </a:r>
                      <a:r>
                        <a:rPr lang="en-US" b="1" dirty="0">
                          <a:effectLst/>
                          <a:latin typeface="Times New Roman"/>
                        </a:rPr>
                        <a:t>)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176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9.7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(radix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基于分配的排序，与基于比较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移动的排序区别在于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不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需要进行记录之间的两两比较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需要知道记录的一些具体情况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常见基于分配的排序：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桶排序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基数排序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932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——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元组的比较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元组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,…,x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d-1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(y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,y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,…,y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d-1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当且仅当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=y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,…, x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3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CN" sz="3200" b="1" baseline="-25000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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i&lt;d-1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zh-CN" sz="2800" b="1" dirty="0">
                <a:solidFill>
                  <a:srgbClr val="FF0000"/>
                </a:solidFill>
              </a:rPr>
              <a:t>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i+1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i+1</a:t>
            </a:r>
            <a:r>
              <a:rPr lang="zh-CN" altLang="en-US" sz="2800" b="1" baseline="-250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>
                <a:solidFill>
                  <a:srgbClr val="FF0000"/>
                </a:solidFill>
              </a:rPr>
              <a:t>)&lt;(y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zh-CN" sz="2800" b="1" dirty="0">
                <a:solidFill>
                  <a:srgbClr val="FF0000"/>
                </a:solidFill>
              </a:rPr>
              <a:t>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i+1 </a:t>
            </a:r>
            <a:r>
              <a:rPr lang="en-US" altLang="zh-CN" sz="2800" b="1" dirty="0">
                <a:solidFill>
                  <a:srgbClr val="FF0000"/>
                </a:solidFill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i+1</a:t>
            </a:r>
            <a:r>
              <a:rPr lang="zh-CN" altLang="en-US" sz="2800" b="1" baseline="-250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>
                <a:solidFill>
                  <a:srgbClr val="FF0000"/>
                </a:solidFill>
              </a:rPr>
              <a:t>)&gt;(y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 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 algn="just">
              <a:buClr>
                <a:srgbClr val="00CC00"/>
              </a:buClr>
              <a:buSzPct val="45000"/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也就是说从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高位（最左位）</a:t>
            </a:r>
            <a:r>
              <a:rPr lang="zh-CN" altLang="en-US" sz="2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起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第一个</a:t>
            </a:r>
            <a:r>
              <a:rPr lang="zh-CN" altLang="en-US" sz="2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不相等的位决定两个元组的大小</a:t>
            </a:r>
            <a:endParaRPr lang="zh-CN" altLang="en-US" sz="28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9338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基数排序的定义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节点序列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,v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,…,v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 </a:t>
            </a: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，排序若满足：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zh-CN" sz="2800" b="1" dirty="0">
                <a:solidFill>
                  <a:srgbClr val="FF0000"/>
                </a:solidFill>
              </a:rPr>
              <a:t>结点</a:t>
            </a:r>
            <a:r>
              <a:rPr lang="en-US" altLang="zh-CN" sz="2800" b="1" dirty="0">
                <a:solidFill>
                  <a:srgbClr val="FF0000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</a:rPr>
              <a:t>的关键字是由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zh-CN" sz="2800" b="1" dirty="0">
                <a:solidFill>
                  <a:srgbClr val="FF0000"/>
                </a:solidFill>
              </a:rPr>
              <a:t>元组</a:t>
            </a:r>
            <a:r>
              <a:rPr lang="en-US" altLang="zh-CN" sz="2800" b="1" dirty="0" err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=(k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>
                <a:solidFill>
                  <a:srgbClr val="FF0000"/>
                </a:solidFill>
              </a:rPr>
              <a:t>组成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d-1</a:t>
            </a:r>
            <a:r>
              <a:rPr lang="zh-CN" altLang="en-US" sz="2800" b="1" dirty="0">
                <a:solidFill>
                  <a:srgbClr val="FF0000"/>
                </a:solidFill>
              </a:rPr>
              <a:t>分别</a:t>
            </a:r>
            <a:r>
              <a:rPr lang="zh-CN" altLang="zh-CN" sz="2800" b="1" dirty="0">
                <a:solidFill>
                  <a:srgbClr val="FF0000"/>
                </a:solidFill>
              </a:rPr>
              <a:t>为关键字的最高位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位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通过比较元组本身而不是节点的值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排序后使得任意</a:t>
            </a:r>
            <a:r>
              <a:rPr lang="en-US" altLang="zh-CN" sz="2800" b="1" dirty="0">
                <a:solidFill>
                  <a:srgbClr val="FF0000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 err="1">
                <a:solidFill>
                  <a:srgbClr val="FF0000"/>
                </a:solidFill>
              </a:rPr>
              <a:t>v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&lt;j)</a:t>
            </a:r>
            <a:r>
              <a:rPr lang="zh-CN" altLang="zh-CN" sz="2800" b="1" dirty="0">
                <a:solidFill>
                  <a:srgbClr val="FF0000"/>
                </a:solidFill>
              </a:rPr>
              <a:t>都有</a:t>
            </a:r>
            <a:r>
              <a:rPr lang="en-US" altLang="zh-CN" sz="2800" b="1" dirty="0">
                <a:solidFill>
                  <a:srgbClr val="FF0000"/>
                </a:solidFill>
              </a:rPr>
              <a:t>(k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 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d-1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sz="2800" b="1" dirty="0">
                <a:solidFill>
                  <a:srgbClr val="FF0000"/>
                </a:solidFill>
              </a:rPr>
              <a:t>(k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j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</a:rPr>
              <a:t>,k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j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,…,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j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d-1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则这样的排序为基数排序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978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基数排序的方法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按照元组元素从高位还是低位</a:t>
            </a: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开始排序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分两种：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最高位优先（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ost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ignificant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igit first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，缩写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MSD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最低位</a:t>
            </a:r>
            <a:r>
              <a:rPr lang="zh-CN" altLang="en-US" sz="2800" b="1" dirty="0">
                <a:solidFill>
                  <a:srgbClr val="FF0000"/>
                </a:solidFill>
              </a:rPr>
              <a:t>优先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east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ignificant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igit first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缩写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LSD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9014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MSD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基数排序的方法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467544" y="1628800"/>
            <a:ext cx="77041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先对</a:t>
            </a:r>
            <a:r>
              <a:rPr lang="zh-CN" altLang="en-US" sz="2800" b="1" dirty="0" smtClean="0"/>
              <a:t>高位</a:t>
            </a:r>
            <a:r>
              <a:rPr lang="en-US" altLang="zh-CN" sz="2800" b="1" dirty="0"/>
              <a:t>k</a:t>
            </a:r>
            <a:r>
              <a:rPr lang="en-US" altLang="zh-CN" sz="2800" b="1" baseline="30000" dirty="0"/>
              <a:t>0</a:t>
            </a:r>
            <a:r>
              <a:rPr lang="zh-CN" altLang="en-US" sz="2800" b="1" dirty="0" smtClean="0"/>
              <a:t>进行排序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将</a:t>
            </a:r>
            <a:r>
              <a:rPr lang="zh-CN" altLang="en-US" sz="2800" b="1" dirty="0"/>
              <a:t>若干个</a:t>
            </a:r>
            <a:r>
              <a:rPr lang="zh-CN" altLang="en-US" sz="2800" b="1" dirty="0" smtClean="0"/>
              <a:t>序列，每个序列的</a:t>
            </a:r>
            <a:r>
              <a:rPr lang="en-US" altLang="zh-CN" sz="2800" b="1" dirty="0"/>
              <a:t>k</a:t>
            </a:r>
            <a:r>
              <a:rPr lang="en-US" altLang="zh-CN" sz="2800" b="1" baseline="30000" dirty="0"/>
              <a:t>0</a:t>
            </a:r>
            <a:r>
              <a:rPr lang="zh-CN" altLang="en-US" sz="2800" b="1" dirty="0" smtClean="0"/>
              <a:t>相同</a:t>
            </a:r>
            <a:endParaRPr lang="zh-CN" altLang="en-US" sz="2800" b="1" dirty="0"/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然后对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每个</a:t>
            </a:r>
            <a:r>
              <a:rPr lang="zh-CN" altLang="en-US" sz="2800" b="1" dirty="0" smtClean="0"/>
              <a:t>序列再</a:t>
            </a:r>
            <a:r>
              <a:rPr lang="zh-CN" altLang="en-US" sz="2800" b="1" dirty="0"/>
              <a:t>按次高位</a:t>
            </a:r>
            <a:r>
              <a:rPr lang="en-US" altLang="zh-CN" sz="2800" b="1" dirty="0" smtClean="0"/>
              <a:t>k</a:t>
            </a:r>
            <a:r>
              <a:rPr lang="en-US" altLang="zh-CN" sz="2800" b="1" baseline="30000" dirty="0" smtClean="0"/>
              <a:t>1</a:t>
            </a:r>
            <a:r>
              <a:rPr lang="zh-CN" altLang="en-US" sz="2800" b="1" dirty="0" smtClean="0"/>
              <a:t>进行排序</a:t>
            </a:r>
            <a:r>
              <a:rPr lang="zh-CN" altLang="en-US" sz="2800" b="1" dirty="0"/>
              <a:t>，分成更小</a:t>
            </a:r>
            <a:r>
              <a:rPr lang="zh-CN" altLang="en-US" sz="2800" b="1" dirty="0" smtClean="0"/>
              <a:t>的序列</a:t>
            </a:r>
            <a:endParaRPr lang="zh-CN" altLang="en-US" sz="2800" b="1" dirty="0"/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依次重复，直到对</a:t>
            </a:r>
            <a:r>
              <a:rPr lang="en-US" altLang="zh-CN" sz="2800" b="1" dirty="0" smtClean="0"/>
              <a:t>k</a:t>
            </a:r>
            <a:r>
              <a:rPr lang="en-US" altLang="zh-CN" sz="2800" b="1" baseline="30000" dirty="0" smtClean="0"/>
              <a:t>d-1</a:t>
            </a:r>
            <a:r>
              <a:rPr lang="zh-CN" altLang="en-US" sz="2800" b="1" dirty="0" smtClean="0"/>
              <a:t>排序</a:t>
            </a:r>
            <a:r>
              <a:rPr lang="zh-CN" altLang="en-US" sz="2800" b="1" dirty="0"/>
              <a:t>后，分成最小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序列</a:t>
            </a:r>
            <a:r>
              <a:rPr lang="zh-CN" altLang="en-US" sz="2800" b="1" dirty="0" smtClean="0"/>
              <a:t>，每个序列内含</a:t>
            </a:r>
            <a:r>
              <a:rPr lang="zh-CN" altLang="en-US" sz="2800" b="1" dirty="0"/>
              <a:t>有相同的排序码</a:t>
            </a:r>
            <a:r>
              <a:rPr lang="en-US" altLang="zh-CN" sz="2800" b="1" dirty="0" smtClean="0"/>
              <a:t>(</a:t>
            </a:r>
            <a:r>
              <a:rPr lang="en-US" altLang="zh-CN" sz="2800" b="1" dirty="0"/>
              <a:t>k</a:t>
            </a:r>
            <a:r>
              <a:rPr lang="en-US" altLang="zh-CN" sz="2800" b="1" baseline="30000" dirty="0"/>
              <a:t>0 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 k</a:t>
            </a:r>
            <a:r>
              <a:rPr lang="en-US" altLang="zh-CN" sz="2800" b="1" baseline="30000" dirty="0"/>
              <a:t>1 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…</a:t>
            </a:r>
            <a:r>
              <a:rPr lang="zh-CN" altLang="en-US" sz="2800" b="1" dirty="0" smtClean="0"/>
              <a:t>，</a:t>
            </a:r>
            <a:r>
              <a:rPr lang="en-US" altLang="zh-CN" sz="2800" b="1" dirty="0"/>
              <a:t> k</a:t>
            </a:r>
            <a:r>
              <a:rPr lang="en-US" altLang="zh-CN" sz="2800" b="1" baseline="30000" dirty="0"/>
              <a:t>d-1</a:t>
            </a:r>
            <a:r>
              <a:rPr lang="en-US" altLang="zh-CN" sz="2800" b="1" dirty="0" smtClean="0"/>
              <a:t> )</a:t>
            </a:r>
            <a:endParaRPr lang="en-US" altLang="zh-CN" sz="2800" b="1" dirty="0"/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最后将所有</a:t>
            </a:r>
            <a:r>
              <a:rPr lang="zh-CN" altLang="en-US" sz="2800" b="1" dirty="0" smtClean="0"/>
              <a:t>的序列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依次</a:t>
            </a:r>
            <a:r>
              <a:rPr lang="zh-CN" altLang="en-US" sz="2800" b="1" dirty="0"/>
              <a:t>连接在一起，成为一个有序序列</a:t>
            </a:r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这是一个分、分、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、分</a:t>
            </a:r>
            <a:r>
              <a:rPr lang="zh-CN" altLang="en-US" sz="2800" b="1" dirty="0" smtClean="0"/>
              <a:t>、收的</a:t>
            </a:r>
            <a:r>
              <a:rPr lang="zh-CN" altLang="en-US" sz="2800" b="1" dirty="0"/>
              <a:t>过程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561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9.2.1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插入排序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(insertion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559479"/>
            <a:ext cx="5256584" cy="49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33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L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SD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基数排序的方法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467544" y="1628800"/>
            <a:ext cx="770413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从最低位</a:t>
            </a:r>
            <a:r>
              <a:rPr lang="en-US" altLang="zh-CN" sz="2800" b="1" dirty="0" smtClean="0"/>
              <a:t>k</a:t>
            </a:r>
            <a:r>
              <a:rPr lang="en-US" altLang="zh-CN" sz="2800" b="1" baseline="30000" dirty="0" smtClean="0"/>
              <a:t>d-1</a:t>
            </a:r>
            <a:r>
              <a:rPr lang="zh-CN" altLang="en-US" sz="2800" b="1" dirty="0" smtClean="0"/>
              <a:t>开始</a:t>
            </a:r>
            <a:r>
              <a:rPr lang="zh-CN" altLang="en-US" sz="2800" b="1" dirty="0"/>
              <a:t>排序</a:t>
            </a:r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对于排</a:t>
            </a:r>
            <a:r>
              <a:rPr lang="zh-CN" altLang="en-US" sz="2800" b="1" dirty="0" smtClean="0"/>
              <a:t>好的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</a:t>
            </a:r>
            <a:r>
              <a:rPr lang="zh-CN" altLang="en-US" sz="2800" b="1" dirty="0" smtClean="0"/>
              <a:t>序列</a:t>
            </a:r>
            <a:r>
              <a:rPr lang="zh-CN" altLang="en-US" sz="2800" b="1" dirty="0"/>
              <a:t>再用次低位</a:t>
            </a:r>
            <a:r>
              <a:rPr lang="en-US" altLang="zh-CN" sz="2800" b="1" dirty="0" smtClean="0"/>
              <a:t>k</a:t>
            </a:r>
            <a:r>
              <a:rPr lang="en-US" altLang="zh-CN" sz="2800" b="1" baseline="30000" dirty="0" smtClean="0"/>
              <a:t>d-2</a:t>
            </a:r>
            <a:r>
              <a:rPr lang="zh-CN" altLang="en-US" sz="2800" b="1" dirty="0" smtClean="0"/>
              <a:t>排序</a:t>
            </a:r>
            <a:r>
              <a:rPr lang="zh-CN" altLang="en-US" sz="2800" b="1" dirty="0"/>
              <a:t>；</a:t>
            </a:r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依次重复，直至对最高位</a:t>
            </a:r>
            <a:r>
              <a:rPr lang="en-US" altLang="zh-CN" sz="2800" b="1" dirty="0" smtClean="0"/>
              <a:t>k</a:t>
            </a:r>
            <a:r>
              <a:rPr lang="en-US" altLang="zh-CN" sz="2800" b="1" baseline="30000" dirty="0" smtClean="0"/>
              <a:t>0</a:t>
            </a:r>
            <a:r>
              <a:rPr lang="zh-CN" altLang="en-US" sz="2800" b="1" dirty="0" smtClean="0"/>
              <a:t>排</a:t>
            </a:r>
            <a:r>
              <a:rPr lang="zh-CN" altLang="en-US" sz="2800" b="1" dirty="0"/>
              <a:t>好序后，整个序列成为有序的</a:t>
            </a:r>
          </a:p>
          <a:p>
            <a:pPr lvl="1" indent="-457200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/>
              <a:t>这是一个分、收；分、收；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；分、收的过程</a:t>
            </a:r>
          </a:p>
          <a:p>
            <a:pPr lvl="1" indent="-457200" algn="just">
              <a:lnSpc>
                <a:spcPct val="80000"/>
              </a:lnSpc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en-US" altLang="zh-CN" sz="2800" b="1" dirty="0" smtClean="0"/>
          </a:p>
          <a:p>
            <a:pPr lvl="1" indent="-457200" algn="just">
              <a:lnSpc>
                <a:spcPct val="80000"/>
              </a:lnSpc>
              <a:buClr>
                <a:srgbClr val="00CC00"/>
              </a:buClr>
              <a:buSzPct val="45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</a:t>
            </a:r>
            <a:r>
              <a:rPr lang="zh-CN" altLang="en-US" sz="28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简单，计算机常用</a:t>
            </a:r>
            <a:endParaRPr lang="en-US" altLang="zh-CN" sz="28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5739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基数排序的实现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基于顺序存储结构（数组）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速度快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</a:rPr>
              <a:t>通用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基于链式存储结构：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避免空间浪费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4944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基数排序的基于数组实现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选择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256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（一字节）作为基数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数组记录每个桶中元素个数：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待排元素个数少于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时使用插入排序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31248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704880"/>
              </p:ext>
            </p:extLst>
          </p:nvPr>
        </p:nvGraphicFramePr>
        <p:xfrm>
          <a:off x="366018" y="980728"/>
          <a:ext cx="8526462" cy="5715000"/>
        </p:xfrm>
        <a:graphic>
          <a:graphicData uri="http://schemas.openxmlformats.org/presentationml/2006/ole">
            <p:oleObj spid="_x0000_s25612" name="Picture" r:id="rId3" imgW="3886200" imgH="5088240" progId="Word.Picture.8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512" y="112259"/>
            <a:ext cx="87129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LSD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基数排序的基于数组实现示例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2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1409615"/>
              </p:ext>
            </p:extLst>
          </p:nvPr>
        </p:nvGraphicFramePr>
        <p:xfrm>
          <a:off x="467544" y="1019448"/>
          <a:ext cx="8429625" cy="5649912"/>
        </p:xfrm>
        <a:graphic>
          <a:graphicData uri="http://schemas.openxmlformats.org/presentationml/2006/ole">
            <p:oleObj spid="_x0000_s26636" name="图片" r:id="rId3" imgW="3886200" imgH="5084064" progId="Word.Picture.8">
              <p:embed/>
            </p:oleObj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112259"/>
            <a:ext cx="87849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LSD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基数排序的基于数组实现示例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0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72008"/>
            <a:ext cx="892899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400" b="1" dirty="0"/>
              <a:t>程序</a:t>
            </a:r>
            <a:r>
              <a:rPr lang="en-US" altLang="zh-CN" sz="2400" b="1" dirty="0"/>
              <a:t>9-13  MSD</a:t>
            </a:r>
            <a:r>
              <a:rPr lang="zh-CN" altLang="zh-CN" sz="2400" b="1" dirty="0"/>
              <a:t>基数排序</a:t>
            </a:r>
            <a:endParaRPr lang="zh-CN" altLang="zh-CN" sz="2400" dirty="0"/>
          </a:p>
          <a:p>
            <a:r>
              <a:rPr lang="en-US" altLang="zh-CN" sz="2400" dirty="0"/>
              <a:t>#</a:t>
            </a:r>
            <a:r>
              <a:rPr lang="en-US" altLang="zh-CN" sz="2400" b="1" dirty="0"/>
              <a:t>define</a:t>
            </a:r>
            <a:r>
              <a:rPr lang="en-US" altLang="zh-CN" sz="2400" dirty="0"/>
              <a:t> bin(A) </a:t>
            </a:r>
            <a:r>
              <a:rPr lang="en-US" altLang="zh-CN" sz="2400" dirty="0" err="1"/>
              <a:t>l+count</a:t>
            </a:r>
            <a:r>
              <a:rPr lang="en-US" altLang="zh-CN" sz="2400" dirty="0"/>
              <a:t>[A]</a:t>
            </a:r>
            <a:endParaRPr lang="zh-CN" altLang="zh-CN" sz="2400" dirty="0"/>
          </a:p>
          <a:p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radix=256;	// </a:t>
            </a:r>
            <a:r>
              <a:rPr lang="zh-CN" altLang="zh-CN" sz="2400" dirty="0"/>
              <a:t>基数</a:t>
            </a:r>
          </a:p>
          <a:p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M=3;</a:t>
            </a:r>
            <a:endParaRPr lang="zh-CN" altLang="zh-CN" sz="2400" dirty="0"/>
          </a:p>
          <a:p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maxN</a:t>
            </a:r>
            <a:r>
              <a:rPr lang="en-US" altLang="zh-CN" sz="2400" dirty="0"/>
              <a:t>=1000;</a:t>
            </a:r>
            <a:endParaRPr lang="zh-CN" altLang="zh-CN" sz="2400" dirty="0"/>
          </a:p>
          <a:p>
            <a:r>
              <a:rPr lang="en-US" altLang="zh-CN" sz="2400" b="1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bytes=4;</a:t>
            </a:r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 err="1"/>
              <a:t>typename</a:t>
            </a:r>
            <a:r>
              <a:rPr lang="en-US" altLang="zh-CN" sz="2400" dirty="0"/>
              <a:t> Item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b="1" dirty="0" smtClean="0"/>
              <a:t>inline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dirty="0" err="1" smtClean="0"/>
              <a:t>getDigit</a:t>
            </a:r>
            <a:r>
              <a:rPr lang="en-US" altLang="zh-CN" sz="2400" dirty="0" smtClean="0"/>
              <a:t>(Item A, </a:t>
            </a:r>
            <a:r>
              <a:rPr lang="en-US" altLang="zh-CN" sz="2400" b="1" dirty="0" err="1" smtClean="0"/>
              <a:t>int</a:t>
            </a:r>
            <a:r>
              <a:rPr lang="en-US" altLang="zh-CN" sz="2400" dirty="0" smtClean="0"/>
              <a:t> B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{    A =A&gt;&gt;((bytes-B-1)*8);     </a:t>
            </a:r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A%radix</a:t>
            </a:r>
            <a:r>
              <a:rPr lang="en-US" altLang="zh-CN" sz="2400" dirty="0" smtClean="0"/>
              <a:t>; } </a:t>
            </a:r>
            <a:endParaRPr lang="zh-CN" altLang="zh-CN" sz="2400" dirty="0"/>
          </a:p>
          <a:p>
            <a:r>
              <a:rPr lang="en-US" altLang="zh-CN" sz="2400" b="1" dirty="0"/>
              <a:t>inline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getDigit</a:t>
            </a:r>
            <a:r>
              <a:rPr lang="en-US" altLang="zh-CN" sz="2400" dirty="0"/>
              <a:t>(Item &amp;A,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B) {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A+B; }</a:t>
            </a:r>
            <a:endParaRPr lang="zh-CN" altLang="zh-CN" sz="2400" dirty="0"/>
          </a:p>
          <a:p>
            <a:r>
              <a:rPr lang="en-US" altLang="zh-CN" sz="2400" b="1" dirty="0"/>
              <a:t>template</a:t>
            </a:r>
            <a:r>
              <a:rPr lang="en-US" altLang="zh-CN" sz="2400" dirty="0"/>
              <a:t> &lt;</a:t>
            </a:r>
            <a:r>
              <a:rPr lang="en-US" altLang="zh-CN" sz="2400" b="1" dirty="0" err="1"/>
              <a:t>typename</a:t>
            </a:r>
            <a:r>
              <a:rPr lang="en-US" altLang="zh-CN" sz="2400" dirty="0"/>
              <a:t> Item&gt;</a:t>
            </a:r>
            <a:endParaRPr lang="zh-CN" altLang="zh-CN" sz="2400" dirty="0"/>
          </a:p>
          <a:p>
            <a:r>
              <a:rPr lang="en-US" altLang="zh-CN" sz="2400" b="1" dirty="0"/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RadixSort_MSD</a:t>
            </a:r>
            <a:r>
              <a:rPr lang="en-US" altLang="zh-CN" sz="2400" dirty="0"/>
              <a:t>(Item a[],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r,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d)</a:t>
            </a:r>
            <a:endParaRPr lang="zh-CN" altLang="zh-CN" sz="2400" dirty="0"/>
          </a:p>
          <a:p>
            <a:r>
              <a:rPr lang="en-US" altLang="zh-CN" sz="2400" dirty="0" smtClean="0"/>
              <a:t>{</a:t>
            </a:r>
            <a:endParaRPr lang="zh-CN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i,j,count</a:t>
            </a:r>
            <a:r>
              <a:rPr lang="en-US" altLang="zh-CN" sz="2400" dirty="0"/>
              <a:t>[radix+1];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static</a:t>
            </a:r>
            <a:r>
              <a:rPr lang="en-US" altLang="zh-CN" sz="2400" dirty="0"/>
              <a:t> Item aux[</a:t>
            </a:r>
            <a:r>
              <a:rPr lang="en-US" altLang="zh-CN" sz="2400" dirty="0" err="1"/>
              <a:t>maxN</a:t>
            </a:r>
            <a:r>
              <a:rPr lang="en-US" altLang="zh-CN" sz="2400" dirty="0"/>
              <a:t>];</a:t>
            </a:r>
            <a:endParaRPr lang="zh-CN" altLang="zh-CN" sz="2400" dirty="0"/>
          </a:p>
          <a:p>
            <a:r>
              <a:rPr lang="en-US" altLang="zh-CN" sz="2400" b="1" dirty="0" smtClean="0"/>
              <a:t>	if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(d&gt;bytes)	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endParaRPr lang="zh-CN" altLang="zh-CN" sz="2400" dirty="0"/>
          </a:p>
          <a:p>
            <a:r>
              <a:rPr lang="en-US" altLang="zh-CN" sz="2400" dirty="0" smtClean="0"/>
              <a:t>	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6211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42309" y="548680"/>
            <a:ext cx="8928992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400" dirty="0" smtClean="0"/>
              <a:t>	</a:t>
            </a:r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 (r-l+1&lt;=M) {</a:t>
            </a:r>
            <a:r>
              <a:rPr lang="en-US" altLang="zh-CN" sz="2400" dirty="0" err="1" smtClean="0"/>
              <a:t>InsertionSort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a,l,r</a:t>
            </a:r>
            <a:r>
              <a:rPr lang="en-US" altLang="zh-CN" sz="2400" dirty="0" smtClean="0"/>
              <a:t>); </a:t>
            </a:r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;}</a:t>
            </a:r>
            <a:endParaRPr lang="zh-CN" altLang="zh-CN" sz="2400" dirty="0" smtClean="0"/>
          </a:p>
          <a:p>
            <a:r>
              <a:rPr lang="en-US" altLang="zh-CN" sz="2400" dirty="0" smtClean="0"/>
              <a:t>  </a:t>
            </a:r>
            <a:r>
              <a:rPr lang="en-US" altLang="zh-CN" sz="2400" dirty="0"/>
              <a:t>	// </a:t>
            </a:r>
            <a:r>
              <a:rPr lang="zh-CN" altLang="zh-CN" sz="2400" dirty="0"/>
              <a:t>统计各桶元素个数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(j=0;j&lt;</a:t>
            </a:r>
            <a:r>
              <a:rPr lang="en-US" altLang="zh-CN" sz="2400" dirty="0" err="1"/>
              <a:t>radix;j</a:t>
            </a:r>
            <a:r>
              <a:rPr lang="en-US" altLang="zh-CN" sz="2400" dirty="0"/>
              <a:t>++)	count[j]=0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l;i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r;i</a:t>
            </a:r>
            <a:r>
              <a:rPr lang="en-US" altLang="zh-CN" sz="2400" dirty="0"/>
              <a:t>++)		count[</a:t>
            </a:r>
            <a:r>
              <a:rPr lang="en-US" altLang="zh-CN" sz="2400" dirty="0" err="1"/>
              <a:t>getDigit</a:t>
            </a:r>
            <a:r>
              <a:rPr lang="en-US" altLang="zh-CN" sz="2400" dirty="0"/>
              <a:t>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],d)+1]++;</a:t>
            </a:r>
            <a:endParaRPr lang="zh-CN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	// </a:t>
            </a:r>
            <a:r>
              <a:rPr lang="zh-CN" altLang="zh-CN" sz="2400" dirty="0"/>
              <a:t>安排各桶元素的放置位置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(j=1;j&lt;</a:t>
            </a:r>
            <a:r>
              <a:rPr lang="en-US" altLang="zh-CN" sz="2400" dirty="0" err="1"/>
              <a:t>radix;j</a:t>
            </a:r>
            <a:r>
              <a:rPr lang="en-US" altLang="zh-CN" sz="2400" dirty="0"/>
              <a:t>++)	count[j]+=count[j-1];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	 </a:t>
            </a:r>
            <a:r>
              <a:rPr lang="en-US" altLang="zh-CN" sz="2400" dirty="0"/>
              <a:t>// </a:t>
            </a:r>
            <a:r>
              <a:rPr lang="zh-CN" altLang="zh-CN" sz="2400" dirty="0"/>
              <a:t>将各桶元素按桶的顺序放置在辅助数组</a:t>
            </a:r>
            <a:r>
              <a:rPr lang="en-US" altLang="zh-CN" sz="2400" dirty="0"/>
              <a:t>aux</a:t>
            </a:r>
            <a:r>
              <a:rPr lang="zh-CN" altLang="zh-CN" sz="2400" dirty="0"/>
              <a:t>中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l;i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r;i</a:t>
            </a:r>
            <a:r>
              <a:rPr lang="en-US" altLang="zh-CN" sz="2400" dirty="0"/>
              <a:t>++)		aux[count[</a:t>
            </a:r>
            <a:r>
              <a:rPr lang="en-US" altLang="zh-CN" sz="2400" dirty="0" err="1"/>
              <a:t>getDigit</a:t>
            </a:r>
            <a:r>
              <a:rPr lang="en-US" altLang="zh-CN" sz="2400" dirty="0"/>
              <a:t>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],d)]++]=a[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	 </a:t>
            </a:r>
            <a:r>
              <a:rPr lang="en-US" altLang="zh-CN" sz="2400" dirty="0"/>
              <a:t>// </a:t>
            </a:r>
            <a:r>
              <a:rPr lang="zh-CN" altLang="zh-CN" sz="2400" dirty="0"/>
              <a:t>将</a:t>
            </a:r>
            <a:r>
              <a:rPr lang="en-US" altLang="zh-CN" sz="2400" dirty="0"/>
              <a:t>aux</a:t>
            </a:r>
            <a:r>
              <a:rPr lang="zh-CN" altLang="zh-CN" sz="2400" dirty="0"/>
              <a:t>数组写回原数组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l;i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r;i</a:t>
            </a:r>
            <a:r>
              <a:rPr lang="en-US" altLang="zh-CN" sz="2400" dirty="0"/>
              <a:t>++)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]=aux[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-l];</a:t>
            </a:r>
            <a:endParaRPr lang="zh-CN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	// </a:t>
            </a:r>
            <a:r>
              <a:rPr lang="zh-CN" altLang="zh-CN" sz="2400" dirty="0"/>
              <a:t>递归调用</a:t>
            </a:r>
            <a:r>
              <a:rPr lang="en-US" altLang="zh-CN" sz="2400" dirty="0"/>
              <a:t>MSD</a:t>
            </a:r>
            <a:r>
              <a:rPr lang="zh-CN" altLang="zh-CN" sz="2400" dirty="0"/>
              <a:t>基数排序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RadixSort_MSD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a,l,bin</a:t>
            </a:r>
            <a:r>
              <a:rPr lang="en-US" altLang="zh-CN" sz="2400" b="1" dirty="0">
                <a:solidFill>
                  <a:srgbClr val="FF0000"/>
                </a:solidFill>
              </a:rPr>
              <a:t>(0)-1,d+1);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(j=0;j&lt;radix-1;j++)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b="1" dirty="0" err="1">
                <a:solidFill>
                  <a:srgbClr val="FF0000"/>
                </a:solidFill>
              </a:rPr>
              <a:t>RadixSort_MSD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a,bin</a:t>
            </a:r>
            <a:r>
              <a:rPr lang="en-US" altLang="zh-CN" sz="2400" b="1" dirty="0">
                <a:solidFill>
                  <a:srgbClr val="FF0000"/>
                </a:solidFill>
              </a:rPr>
              <a:t>(j),bin(j+1)-1,d+1);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1138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35496" y="72008"/>
            <a:ext cx="892899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zh-CN" sz="2000" b="1" dirty="0"/>
              <a:t>程序</a:t>
            </a:r>
            <a:r>
              <a:rPr lang="en-US" altLang="zh-CN" sz="2000" b="1" dirty="0"/>
              <a:t>9-14  LSD</a:t>
            </a:r>
            <a:r>
              <a:rPr lang="zh-CN" altLang="zh-CN" sz="2000" b="1" dirty="0"/>
              <a:t>基数</a:t>
            </a:r>
            <a:r>
              <a:rPr lang="zh-CN" altLang="zh-CN" sz="2000" b="1" dirty="0" smtClean="0"/>
              <a:t>排序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template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&lt;</a:t>
            </a:r>
            <a:r>
              <a:rPr lang="en-US" altLang="zh-CN" sz="2000" b="1" dirty="0" err="1"/>
              <a:t>typename</a:t>
            </a:r>
            <a:r>
              <a:rPr lang="en-US" altLang="zh-CN" sz="2000" dirty="0"/>
              <a:t> Item&gt;</a:t>
            </a:r>
            <a:endParaRPr lang="zh-CN" altLang="zh-CN" sz="2000" dirty="0"/>
          </a:p>
          <a:p>
            <a:r>
              <a:rPr lang="en-US" altLang="zh-CN" sz="2000" b="1" dirty="0"/>
              <a:t>void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RadixSort_LSD</a:t>
            </a:r>
            <a:r>
              <a:rPr lang="en-US" altLang="zh-CN" sz="2000" dirty="0"/>
              <a:t>(Item a[],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r</a:t>
            </a:r>
            <a:r>
              <a:rPr lang="en-US" altLang="zh-CN" sz="2000" dirty="0" smtClean="0"/>
              <a:t>){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/>
              <a:t>static</a:t>
            </a:r>
            <a:r>
              <a:rPr lang="en-US" altLang="zh-CN" sz="2000" dirty="0"/>
              <a:t> Item aux[</a:t>
            </a:r>
            <a:r>
              <a:rPr lang="en-US" altLang="zh-CN" sz="2000" dirty="0" err="1"/>
              <a:t>maxN</a:t>
            </a:r>
            <a:r>
              <a:rPr lang="en-US" altLang="zh-CN" sz="2000" dirty="0"/>
              <a:t>];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i,j,d,count</a:t>
            </a:r>
            <a:r>
              <a:rPr lang="en-US" altLang="zh-CN" sz="2000" dirty="0"/>
              <a:t>[radix+1];</a:t>
            </a:r>
            <a:endParaRPr lang="zh-CN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	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(r-l+1&lt;=M) {</a:t>
            </a:r>
            <a:r>
              <a:rPr lang="en-US" altLang="zh-CN" sz="2000" dirty="0" err="1"/>
              <a:t>InsertionSort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a,l,r</a:t>
            </a:r>
            <a:r>
              <a:rPr lang="en-US" altLang="zh-CN" sz="2000" dirty="0"/>
              <a:t>);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;}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(d=bytes-1;d&gt;=0;d--){</a:t>
            </a:r>
            <a:endParaRPr lang="zh-CN" altLang="zh-CN" sz="2000" dirty="0"/>
          </a:p>
          <a:p>
            <a:r>
              <a:rPr lang="en-US" altLang="zh-CN" sz="2000" dirty="0"/>
              <a:t>		// </a:t>
            </a:r>
            <a:r>
              <a:rPr lang="zh-CN" altLang="zh-CN" sz="2000" dirty="0"/>
              <a:t>统计每个桶中元素个数</a:t>
            </a:r>
          </a:p>
          <a:p>
            <a:r>
              <a:rPr lang="en-US" altLang="zh-CN" sz="2000" dirty="0"/>
              <a:t>		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(j=0;j&lt;</a:t>
            </a:r>
            <a:r>
              <a:rPr lang="en-US" altLang="zh-CN" sz="2000" dirty="0" err="1"/>
              <a:t>radix;j</a:t>
            </a:r>
            <a:r>
              <a:rPr lang="en-US" altLang="zh-CN" sz="2000" dirty="0"/>
              <a:t>++)	count[j]=0;</a:t>
            </a:r>
            <a:endParaRPr lang="zh-CN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r;i</a:t>
            </a:r>
            <a:r>
              <a:rPr lang="en-US" altLang="zh-CN" sz="2000" dirty="0"/>
              <a:t>++)</a:t>
            </a:r>
            <a:endParaRPr lang="zh-CN" altLang="zh-CN" sz="2000" dirty="0"/>
          </a:p>
          <a:p>
            <a:r>
              <a:rPr lang="en-US" altLang="zh-CN" sz="2000" dirty="0"/>
              <a:t>			count[</a:t>
            </a:r>
            <a:r>
              <a:rPr lang="en-US" altLang="zh-CN" sz="2000" dirty="0" err="1"/>
              <a:t>getDigit</a:t>
            </a:r>
            <a:r>
              <a:rPr lang="en-US" altLang="zh-CN" sz="2000" dirty="0"/>
              <a:t>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],d)+1]++;</a:t>
            </a:r>
            <a:endParaRPr lang="zh-CN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smtClean="0"/>
              <a:t>// </a:t>
            </a:r>
            <a:r>
              <a:rPr lang="zh-CN" altLang="zh-CN" sz="2000" dirty="0" smtClean="0"/>
              <a:t>安排元素的安放位置</a:t>
            </a:r>
          </a:p>
          <a:p>
            <a:r>
              <a:rPr lang="en-US" altLang="zh-CN" sz="2000" dirty="0" smtClean="0"/>
              <a:t>		</a:t>
            </a:r>
            <a:r>
              <a:rPr lang="en-US" altLang="zh-CN" sz="2000" b="1" dirty="0" smtClean="0"/>
              <a:t>for</a:t>
            </a:r>
            <a:r>
              <a:rPr lang="en-US" altLang="zh-CN" sz="2000" dirty="0" smtClean="0"/>
              <a:t> (j=1;j&lt;</a:t>
            </a:r>
            <a:r>
              <a:rPr lang="en-US" altLang="zh-CN" sz="2000" dirty="0" err="1" smtClean="0"/>
              <a:t>radix;j</a:t>
            </a:r>
            <a:r>
              <a:rPr lang="en-US" altLang="zh-CN" sz="2000" dirty="0" smtClean="0"/>
              <a:t>++)</a:t>
            </a:r>
            <a:endParaRPr lang="zh-CN" altLang="zh-CN" sz="2000" dirty="0" smtClean="0"/>
          </a:p>
          <a:p>
            <a:r>
              <a:rPr lang="en-US" altLang="zh-CN" sz="2000" dirty="0" smtClean="0"/>
              <a:t>			count[j]+=count[j-1];</a:t>
            </a:r>
            <a:endParaRPr lang="zh-CN" altLang="zh-CN" sz="2000" dirty="0" smtClean="0"/>
          </a:p>
          <a:p>
            <a:r>
              <a:rPr lang="en-US" altLang="zh-CN" sz="2000" dirty="0" smtClean="0"/>
              <a:t>     		 // </a:t>
            </a:r>
            <a:r>
              <a:rPr lang="zh-CN" altLang="zh-CN" sz="2000" dirty="0" smtClean="0"/>
              <a:t>将所有元素按所在的桶分配到辅助数组</a:t>
            </a:r>
            <a:r>
              <a:rPr lang="en-US" altLang="zh-CN" sz="2000" dirty="0" smtClean="0"/>
              <a:t>aux</a:t>
            </a:r>
            <a:r>
              <a:rPr lang="zh-CN" altLang="zh-CN" sz="2000" dirty="0" smtClean="0"/>
              <a:t>中</a:t>
            </a:r>
          </a:p>
          <a:p>
            <a:r>
              <a:rPr lang="en-US" altLang="zh-CN" sz="2000" dirty="0" smtClean="0"/>
              <a:t>		</a:t>
            </a:r>
            <a:r>
              <a:rPr lang="en-US" altLang="zh-CN" sz="2000" b="1" dirty="0" smtClean="0"/>
              <a:t>for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l;i</a:t>
            </a:r>
            <a:r>
              <a:rPr lang="en-US" altLang="zh-CN" sz="2000" dirty="0" smtClean="0"/>
              <a:t>&lt;=</a:t>
            </a:r>
            <a:r>
              <a:rPr lang="en-US" altLang="zh-CN" sz="2000" dirty="0" err="1" smtClean="0"/>
              <a:t>r;i</a:t>
            </a:r>
            <a:r>
              <a:rPr lang="en-US" altLang="zh-CN" sz="2000" dirty="0" smtClean="0"/>
              <a:t>++)</a:t>
            </a:r>
            <a:endParaRPr lang="zh-CN" altLang="zh-CN" sz="2000" dirty="0" smtClean="0"/>
          </a:p>
          <a:p>
            <a:r>
              <a:rPr lang="en-US" altLang="zh-CN" sz="2000" dirty="0" smtClean="0"/>
              <a:t>			aux[count[</a:t>
            </a:r>
            <a:r>
              <a:rPr lang="en-US" altLang="zh-CN" sz="2000" dirty="0" err="1" smtClean="0"/>
              <a:t>getDigit</a:t>
            </a:r>
            <a:r>
              <a:rPr lang="en-US" altLang="zh-CN" sz="2000" dirty="0" smtClean="0"/>
              <a:t>(a[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],d)]++]=a[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</a:t>
            </a:r>
            <a:endParaRPr lang="zh-CN" altLang="zh-CN" sz="2000" dirty="0" smtClean="0"/>
          </a:p>
          <a:p>
            <a:r>
              <a:rPr lang="en-US" altLang="zh-CN" sz="2000" dirty="0" smtClean="0"/>
              <a:t>		// </a:t>
            </a:r>
            <a:r>
              <a:rPr lang="zh-CN" altLang="zh-CN" sz="2000" dirty="0" smtClean="0"/>
              <a:t>将辅助数组</a:t>
            </a:r>
            <a:r>
              <a:rPr lang="en-US" altLang="zh-CN" sz="2000" dirty="0" smtClean="0"/>
              <a:t>aux</a:t>
            </a:r>
            <a:r>
              <a:rPr lang="zh-CN" altLang="zh-CN" sz="2000" dirty="0" smtClean="0"/>
              <a:t>中的元素收集到原数组中</a:t>
            </a:r>
          </a:p>
          <a:p>
            <a:r>
              <a:rPr lang="en-US" altLang="zh-CN" sz="2000" dirty="0" smtClean="0"/>
              <a:t>		</a:t>
            </a:r>
            <a:r>
              <a:rPr lang="en-US" altLang="zh-CN" sz="2000" b="1" dirty="0" smtClean="0"/>
              <a:t>for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l;i</a:t>
            </a:r>
            <a:r>
              <a:rPr lang="en-US" altLang="zh-CN" sz="2000" dirty="0" smtClean="0"/>
              <a:t>&lt;=</a:t>
            </a:r>
            <a:r>
              <a:rPr lang="en-US" altLang="zh-CN" sz="2000" dirty="0" err="1" smtClean="0"/>
              <a:t>r;i</a:t>
            </a:r>
            <a:r>
              <a:rPr lang="en-US" altLang="zh-CN" sz="2000" dirty="0" smtClean="0"/>
              <a:t>++)</a:t>
            </a:r>
            <a:endParaRPr lang="zh-CN" altLang="zh-CN" sz="2000" dirty="0" smtClean="0"/>
          </a:p>
          <a:p>
            <a:r>
              <a:rPr lang="en-US" altLang="zh-CN" sz="2000" dirty="0" smtClean="0"/>
              <a:t>			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]=aux[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-l];</a:t>
            </a:r>
            <a:endParaRPr lang="zh-CN" altLang="zh-CN" sz="2000" dirty="0" smtClean="0"/>
          </a:p>
          <a:p>
            <a:r>
              <a:rPr lang="en-US" altLang="zh-CN" sz="2000" dirty="0" smtClean="0"/>
              <a:t>	}</a:t>
            </a:r>
            <a:endParaRPr lang="zh-CN" altLang="zh-CN" sz="2000" dirty="0" smtClean="0"/>
          </a:p>
          <a:p>
            <a:r>
              <a:rPr lang="en-US" altLang="zh-CN" sz="2000" dirty="0" smtClean="0"/>
              <a:t>}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endParaRPr lang="zh-CN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8411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2852936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基数排序的基于链式存储结构实现的示例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0121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1223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74789" name="Object 2"/>
          <p:cNvGraphicFramePr>
            <a:graphicFrameLocks noChangeAspect="1"/>
          </p:cNvGraphicFramePr>
          <p:nvPr/>
        </p:nvGraphicFramePr>
        <p:xfrm>
          <a:off x="15875" y="1588"/>
          <a:ext cx="9110663" cy="6853237"/>
        </p:xfrm>
        <a:graphic>
          <a:graphicData uri="http://schemas.openxmlformats.org/presentationml/2006/ole">
            <p:oleObj spid="_x0000_s19473" name="图片" r:id="rId4" imgW="3541776" imgH="9826752" progId="Word.Picture.8">
              <p:embed/>
            </p:oleObj>
          </a:graphicData>
        </a:graphic>
      </p:graphicFrame>
      <p:sp>
        <p:nvSpPr>
          <p:cNvPr id="517257" name="Text Box 137"/>
          <p:cNvSpPr txBox="1">
            <a:spLocks noChangeArrowheads="1"/>
          </p:cNvSpPr>
          <p:nvPr/>
        </p:nvSpPr>
        <p:spPr bwMode="auto">
          <a:xfrm>
            <a:off x="2259013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9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7</a:t>
            </a:r>
            <a:endParaRPr lang="en-US" altLang="zh-CN" sz="20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517258" name="Text Box 138"/>
          <p:cNvSpPr txBox="1">
            <a:spLocks noChangeArrowheads="1"/>
          </p:cNvSpPr>
          <p:nvPr/>
        </p:nvSpPr>
        <p:spPr bwMode="auto">
          <a:xfrm>
            <a:off x="2716213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517259" name="Text Box 139"/>
          <p:cNvSpPr txBox="1">
            <a:spLocks noChangeArrowheads="1"/>
          </p:cNvSpPr>
          <p:nvPr/>
        </p:nvSpPr>
        <p:spPr bwMode="auto">
          <a:xfrm>
            <a:off x="3173413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517260" name="Text Box 140"/>
          <p:cNvSpPr txBox="1">
            <a:spLocks noChangeArrowheads="1"/>
          </p:cNvSpPr>
          <p:nvPr/>
        </p:nvSpPr>
        <p:spPr bwMode="auto">
          <a:xfrm>
            <a:off x="3630613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</a:p>
        </p:txBody>
      </p:sp>
      <p:sp>
        <p:nvSpPr>
          <p:cNvPr id="517261" name="Text Box 141"/>
          <p:cNvSpPr txBox="1">
            <a:spLocks noChangeArrowheads="1"/>
          </p:cNvSpPr>
          <p:nvPr/>
        </p:nvSpPr>
        <p:spPr bwMode="auto">
          <a:xfrm>
            <a:off x="4087813" y="188913"/>
            <a:ext cx="4556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6</a:t>
            </a:r>
          </a:p>
        </p:txBody>
      </p:sp>
      <p:sp>
        <p:nvSpPr>
          <p:cNvPr id="517262" name="Text Box 142"/>
          <p:cNvSpPr txBox="1">
            <a:spLocks noChangeArrowheads="1"/>
          </p:cNvSpPr>
          <p:nvPr/>
        </p:nvSpPr>
        <p:spPr bwMode="auto">
          <a:xfrm>
            <a:off x="4543425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4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263" name="Text Box 143"/>
          <p:cNvSpPr txBox="1">
            <a:spLocks noChangeArrowheads="1"/>
          </p:cNvSpPr>
          <p:nvPr/>
        </p:nvSpPr>
        <p:spPr bwMode="auto">
          <a:xfrm>
            <a:off x="5000625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</a:rPr>
              <a:t>’</a:t>
            </a:r>
            <a:endParaRPr lang="en-US" altLang="zh-CN" sz="20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517264" name="Text Box 144"/>
          <p:cNvSpPr txBox="1">
            <a:spLocks noChangeArrowheads="1"/>
          </p:cNvSpPr>
          <p:nvPr/>
        </p:nvSpPr>
        <p:spPr bwMode="auto">
          <a:xfrm>
            <a:off x="5457825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265" name="Text Box 145"/>
          <p:cNvSpPr txBox="1">
            <a:spLocks noChangeArrowheads="1"/>
          </p:cNvSpPr>
          <p:nvPr/>
        </p:nvSpPr>
        <p:spPr bwMode="auto">
          <a:xfrm>
            <a:off x="5915025" y="188913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374799" name="Text Box 146"/>
          <p:cNvSpPr txBox="1">
            <a:spLocks noChangeArrowheads="1"/>
          </p:cNvSpPr>
          <p:nvPr/>
        </p:nvSpPr>
        <p:spPr bwMode="auto">
          <a:xfrm>
            <a:off x="2868613" y="1244600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0" name="Line 147"/>
          <p:cNvSpPr>
            <a:spLocks noChangeShapeType="1"/>
          </p:cNvSpPr>
          <p:nvPr/>
        </p:nvSpPr>
        <p:spPr bwMode="auto">
          <a:xfrm flipH="1">
            <a:off x="2868613" y="124460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1" name="Text Box 148"/>
          <p:cNvSpPr txBox="1">
            <a:spLocks noChangeArrowheads="1"/>
          </p:cNvSpPr>
          <p:nvPr/>
        </p:nvSpPr>
        <p:spPr bwMode="auto">
          <a:xfrm>
            <a:off x="2868613" y="1639888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2" name="Text Box 149"/>
          <p:cNvSpPr txBox="1">
            <a:spLocks noChangeArrowheads="1"/>
          </p:cNvSpPr>
          <p:nvPr/>
        </p:nvSpPr>
        <p:spPr bwMode="auto">
          <a:xfrm>
            <a:off x="2868613" y="2035175"/>
            <a:ext cx="304800" cy="398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3" name="Text Box 150"/>
          <p:cNvSpPr txBox="1">
            <a:spLocks noChangeArrowheads="1"/>
          </p:cNvSpPr>
          <p:nvPr/>
        </p:nvSpPr>
        <p:spPr bwMode="auto">
          <a:xfrm>
            <a:off x="2868613" y="2828925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4" name="Line 151"/>
          <p:cNvSpPr>
            <a:spLocks noChangeShapeType="1"/>
          </p:cNvSpPr>
          <p:nvPr/>
        </p:nvSpPr>
        <p:spPr bwMode="auto">
          <a:xfrm flipH="1">
            <a:off x="2868613" y="2828925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5" name="Text Box 152"/>
          <p:cNvSpPr txBox="1">
            <a:spLocks noChangeArrowheads="1"/>
          </p:cNvSpPr>
          <p:nvPr/>
        </p:nvSpPr>
        <p:spPr bwMode="auto">
          <a:xfrm>
            <a:off x="2868613" y="2433638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6" name="Text Box 153"/>
          <p:cNvSpPr txBox="1">
            <a:spLocks noChangeArrowheads="1"/>
          </p:cNvSpPr>
          <p:nvPr/>
        </p:nvSpPr>
        <p:spPr bwMode="auto">
          <a:xfrm>
            <a:off x="2868613" y="3224213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7" name="Line 154"/>
          <p:cNvSpPr>
            <a:spLocks noChangeShapeType="1"/>
          </p:cNvSpPr>
          <p:nvPr/>
        </p:nvSpPr>
        <p:spPr bwMode="auto">
          <a:xfrm flipH="1">
            <a:off x="2868613" y="3224213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8" name="Text Box 155"/>
          <p:cNvSpPr txBox="1">
            <a:spLocks noChangeArrowheads="1"/>
          </p:cNvSpPr>
          <p:nvPr/>
        </p:nvSpPr>
        <p:spPr bwMode="auto">
          <a:xfrm>
            <a:off x="2868613" y="3621088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9" name="Text Box 156"/>
          <p:cNvSpPr txBox="1">
            <a:spLocks noChangeArrowheads="1"/>
          </p:cNvSpPr>
          <p:nvPr/>
        </p:nvSpPr>
        <p:spPr bwMode="auto">
          <a:xfrm>
            <a:off x="2868613" y="4016375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10" name="Text Box 157"/>
          <p:cNvSpPr txBox="1">
            <a:spLocks noChangeArrowheads="1"/>
          </p:cNvSpPr>
          <p:nvPr/>
        </p:nvSpPr>
        <p:spPr bwMode="auto">
          <a:xfrm>
            <a:off x="2868613" y="4413250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11" name="Text Box 158"/>
          <p:cNvSpPr txBox="1">
            <a:spLocks noChangeArrowheads="1"/>
          </p:cNvSpPr>
          <p:nvPr/>
        </p:nvSpPr>
        <p:spPr bwMode="auto">
          <a:xfrm>
            <a:off x="2868613" y="4808538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3021013" y="1639888"/>
            <a:ext cx="1219200" cy="395287"/>
            <a:chOff x="1903" y="1033"/>
            <a:chExt cx="768" cy="249"/>
          </a:xfrm>
        </p:grpSpPr>
        <p:sp>
          <p:nvSpPr>
            <p:cNvPr id="374813" name="Line 159"/>
            <p:cNvSpPr>
              <a:spLocks noChangeShapeType="1"/>
            </p:cNvSpPr>
            <p:nvPr/>
          </p:nvSpPr>
          <p:spPr bwMode="auto">
            <a:xfrm>
              <a:off x="1903" y="120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4" name="Text Box 160"/>
            <p:cNvSpPr txBox="1">
              <a:spLocks noChangeArrowheads="1"/>
            </p:cNvSpPr>
            <p:nvPr/>
          </p:nvSpPr>
          <p:spPr bwMode="auto">
            <a:xfrm>
              <a:off x="2191" y="10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15" name="Text Box 161"/>
            <p:cNvSpPr txBox="1">
              <a:spLocks noChangeArrowheads="1"/>
            </p:cNvSpPr>
            <p:nvPr/>
          </p:nvSpPr>
          <p:spPr bwMode="auto">
            <a:xfrm>
              <a:off x="2479" y="10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grpSp>
        <p:nvGrpSpPr>
          <p:cNvPr id="3" name="Group 225"/>
          <p:cNvGrpSpPr>
            <a:grpSpLocks/>
          </p:cNvGrpSpPr>
          <p:nvPr/>
        </p:nvGrpSpPr>
        <p:grpSpPr bwMode="auto">
          <a:xfrm>
            <a:off x="3021013" y="2035175"/>
            <a:ext cx="1219200" cy="398463"/>
            <a:chOff x="1903" y="1282"/>
            <a:chExt cx="768" cy="251"/>
          </a:xfrm>
        </p:grpSpPr>
        <p:sp>
          <p:nvSpPr>
            <p:cNvPr id="374817" name="Line 162"/>
            <p:cNvSpPr>
              <a:spLocks noChangeShapeType="1"/>
            </p:cNvSpPr>
            <p:nvPr/>
          </p:nvSpPr>
          <p:spPr bwMode="auto">
            <a:xfrm>
              <a:off x="1903" y="144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8" name="Text Box 163"/>
            <p:cNvSpPr txBox="1">
              <a:spLocks noChangeArrowheads="1"/>
            </p:cNvSpPr>
            <p:nvPr/>
          </p:nvSpPr>
          <p:spPr bwMode="auto">
            <a:xfrm>
              <a:off x="2191" y="1282"/>
              <a:ext cx="288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19" name="Text Box 164"/>
            <p:cNvSpPr txBox="1">
              <a:spLocks noChangeArrowheads="1"/>
            </p:cNvSpPr>
            <p:nvPr/>
          </p:nvSpPr>
          <p:spPr bwMode="auto">
            <a:xfrm>
              <a:off x="2479" y="1282"/>
              <a:ext cx="192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20" name="Line 165"/>
            <p:cNvSpPr>
              <a:spLocks noChangeShapeType="1"/>
            </p:cNvSpPr>
            <p:nvPr/>
          </p:nvSpPr>
          <p:spPr bwMode="auto">
            <a:xfrm flipH="1">
              <a:off x="2479" y="1282"/>
              <a:ext cx="192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3021013" y="2433638"/>
            <a:ext cx="1219200" cy="395287"/>
            <a:chOff x="1903" y="1533"/>
            <a:chExt cx="768" cy="249"/>
          </a:xfrm>
        </p:grpSpPr>
        <p:sp>
          <p:nvSpPr>
            <p:cNvPr id="374822" name="Line 166"/>
            <p:cNvSpPr>
              <a:spLocks noChangeShapeType="1"/>
            </p:cNvSpPr>
            <p:nvPr/>
          </p:nvSpPr>
          <p:spPr bwMode="auto">
            <a:xfrm>
              <a:off x="1903" y="169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3" name="Text Box 167"/>
            <p:cNvSpPr txBox="1">
              <a:spLocks noChangeArrowheads="1"/>
            </p:cNvSpPr>
            <p:nvPr/>
          </p:nvSpPr>
          <p:spPr bwMode="auto">
            <a:xfrm>
              <a:off x="2191" y="15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5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3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24" name="Text Box 168"/>
            <p:cNvSpPr txBox="1">
              <a:spLocks noChangeArrowheads="1"/>
            </p:cNvSpPr>
            <p:nvPr/>
          </p:nvSpPr>
          <p:spPr bwMode="auto">
            <a:xfrm>
              <a:off x="2479" y="15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25" name="Line 169"/>
            <p:cNvSpPr>
              <a:spLocks noChangeShapeType="1"/>
            </p:cNvSpPr>
            <p:nvPr/>
          </p:nvSpPr>
          <p:spPr bwMode="auto">
            <a:xfrm flipH="1">
              <a:off x="2479" y="1533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2"/>
          <p:cNvGrpSpPr>
            <a:grpSpLocks/>
          </p:cNvGrpSpPr>
          <p:nvPr/>
        </p:nvGrpSpPr>
        <p:grpSpPr bwMode="auto">
          <a:xfrm>
            <a:off x="3021013" y="3629025"/>
            <a:ext cx="1219200" cy="395288"/>
            <a:chOff x="1903" y="2198"/>
            <a:chExt cx="768" cy="249"/>
          </a:xfrm>
        </p:grpSpPr>
        <p:sp>
          <p:nvSpPr>
            <p:cNvPr id="374827" name="Line 170"/>
            <p:cNvSpPr>
              <a:spLocks noChangeShapeType="1"/>
            </p:cNvSpPr>
            <p:nvPr/>
          </p:nvSpPr>
          <p:spPr bwMode="auto">
            <a:xfrm>
              <a:off x="1903" y="236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8" name="Text Box 171"/>
            <p:cNvSpPr txBox="1">
              <a:spLocks noChangeArrowheads="1"/>
            </p:cNvSpPr>
            <p:nvPr/>
          </p:nvSpPr>
          <p:spPr bwMode="auto">
            <a:xfrm>
              <a:off x="2191" y="2198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6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29" name="Text Box 172"/>
            <p:cNvSpPr txBox="1">
              <a:spLocks noChangeArrowheads="1"/>
            </p:cNvSpPr>
            <p:nvPr/>
          </p:nvSpPr>
          <p:spPr bwMode="auto">
            <a:xfrm>
              <a:off x="2479" y="2198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30" name="Line 173"/>
            <p:cNvSpPr>
              <a:spLocks noChangeShapeType="1"/>
            </p:cNvSpPr>
            <p:nvPr/>
          </p:nvSpPr>
          <p:spPr bwMode="auto">
            <a:xfrm flipH="1">
              <a:off x="2479" y="2198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3021013" y="4016375"/>
            <a:ext cx="1219200" cy="396875"/>
            <a:chOff x="1903" y="2530"/>
            <a:chExt cx="768" cy="250"/>
          </a:xfrm>
        </p:grpSpPr>
        <p:sp>
          <p:nvSpPr>
            <p:cNvPr id="374832" name="Line 174"/>
            <p:cNvSpPr>
              <a:spLocks noChangeShapeType="1"/>
            </p:cNvSpPr>
            <p:nvPr/>
          </p:nvSpPr>
          <p:spPr bwMode="auto">
            <a:xfrm>
              <a:off x="1903" y="2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3" name="Text Box 175"/>
            <p:cNvSpPr txBox="1">
              <a:spLocks noChangeArrowheads="1"/>
            </p:cNvSpPr>
            <p:nvPr/>
          </p:nvSpPr>
          <p:spPr bwMode="auto">
            <a:xfrm>
              <a:off x="2191" y="2530"/>
              <a:ext cx="288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9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7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34" name="Text Box 176"/>
            <p:cNvSpPr txBox="1">
              <a:spLocks noChangeArrowheads="1"/>
            </p:cNvSpPr>
            <p:nvPr/>
          </p:nvSpPr>
          <p:spPr bwMode="auto">
            <a:xfrm>
              <a:off x="2479" y="2530"/>
              <a:ext cx="192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35" name="Line 177"/>
            <p:cNvSpPr>
              <a:spLocks noChangeShapeType="1"/>
            </p:cNvSpPr>
            <p:nvPr/>
          </p:nvSpPr>
          <p:spPr bwMode="auto">
            <a:xfrm flipH="1">
              <a:off x="2479" y="2530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1"/>
          <p:cNvGrpSpPr>
            <a:grpSpLocks/>
          </p:cNvGrpSpPr>
          <p:nvPr/>
        </p:nvGrpSpPr>
        <p:grpSpPr bwMode="auto">
          <a:xfrm>
            <a:off x="3021013" y="4808538"/>
            <a:ext cx="1219200" cy="396875"/>
            <a:chOff x="1903" y="3029"/>
            <a:chExt cx="768" cy="250"/>
          </a:xfrm>
        </p:grpSpPr>
        <p:sp>
          <p:nvSpPr>
            <p:cNvPr id="374837" name="Line 181"/>
            <p:cNvSpPr>
              <a:spLocks noChangeShapeType="1"/>
            </p:cNvSpPr>
            <p:nvPr/>
          </p:nvSpPr>
          <p:spPr bwMode="auto">
            <a:xfrm>
              <a:off x="1903" y="31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8" name="Text Box 182"/>
            <p:cNvSpPr txBox="1">
              <a:spLocks noChangeArrowheads="1"/>
            </p:cNvSpPr>
            <p:nvPr/>
          </p:nvSpPr>
          <p:spPr bwMode="auto">
            <a:xfrm>
              <a:off x="2191" y="3029"/>
              <a:ext cx="288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5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9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39" name="Text Box 183"/>
            <p:cNvSpPr txBox="1">
              <a:spLocks noChangeArrowheads="1"/>
            </p:cNvSpPr>
            <p:nvPr/>
          </p:nvSpPr>
          <p:spPr bwMode="auto">
            <a:xfrm>
              <a:off x="2479" y="3029"/>
              <a:ext cx="192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40" name="Line 184"/>
            <p:cNvSpPr>
              <a:spLocks noChangeShapeType="1"/>
            </p:cNvSpPr>
            <p:nvPr/>
          </p:nvSpPr>
          <p:spPr bwMode="auto">
            <a:xfrm flipH="1">
              <a:off x="2479" y="3029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20"/>
          <p:cNvGrpSpPr>
            <a:grpSpLocks/>
          </p:cNvGrpSpPr>
          <p:nvPr/>
        </p:nvGrpSpPr>
        <p:grpSpPr bwMode="auto">
          <a:xfrm>
            <a:off x="3028950" y="4413250"/>
            <a:ext cx="1217613" cy="395288"/>
            <a:chOff x="1908" y="2780"/>
            <a:chExt cx="767" cy="249"/>
          </a:xfrm>
        </p:grpSpPr>
        <p:sp>
          <p:nvSpPr>
            <p:cNvPr id="374842" name="Line 189"/>
            <p:cNvSpPr>
              <a:spLocks noChangeShapeType="1"/>
            </p:cNvSpPr>
            <p:nvPr/>
          </p:nvSpPr>
          <p:spPr bwMode="auto">
            <a:xfrm>
              <a:off x="1908" y="2945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3" name="Text Box 190"/>
            <p:cNvSpPr txBox="1">
              <a:spLocks noChangeArrowheads="1"/>
            </p:cNvSpPr>
            <p:nvPr/>
          </p:nvSpPr>
          <p:spPr bwMode="auto">
            <a:xfrm>
              <a:off x="2195" y="2780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44" name="Text Box 191"/>
            <p:cNvSpPr txBox="1">
              <a:spLocks noChangeArrowheads="1"/>
            </p:cNvSpPr>
            <p:nvPr/>
          </p:nvSpPr>
          <p:spPr bwMode="auto">
            <a:xfrm>
              <a:off x="2483" y="2780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517312" name="Line 192"/>
          <p:cNvSpPr>
            <a:spLocks noChangeShapeType="1"/>
          </p:cNvSpPr>
          <p:nvPr/>
        </p:nvSpPr>
        <p:spPr bwMode="auto">
          <a:xfrm flipH="1">
            <a:off x="3941763" y="441325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224"/>
          <p:cNvGrpSpPr>
            <a:grpSpLocks/>
          </p:cNvGrpSpPr>
          <p:nvPr/>
        </p:nvGrpSpPr>
        <p:grpSpPr bwMode="auto">
          <a:xfrm>
            <a:off x="4087813" y="1639888"/>
            <a:ext cx="1217612" cy="395287"/>
            <a:chOff x="2575" y="1033"/>
            <a:chExt cx="767" cy="249"/>
          </a:xfrm>
        </p:grpSpPr>
        <p:sp>
          <p:nvSpPr>
            <p:cNvPr id="374847" name="Line 185"/>
            <p:cNvSpPr>
              <a:spLocks noChangeShapeType="1"/>
            </p:cNvSpPr>
            <p:nvPr/>
          </p:nvSpPr>
          <p:spPr bwMode="auto">
            <a:xfrm>
              <a:off x="2575" y="1200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8" name="Text Box 186"/>
            <p:cNvSpPr txBox="1">
              <a:spLocks noChangeArrowheads="1"/>
            </p:cNvSpPr>
            <p:nvPr/>
          </p:nvSpPr>
          <p:spPr bwMode="auto">
            <a:xfrm>
              <a:off x="2862" y="10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49" name="Text Box 187"/>
            <p:cNvSpPr txBox="1">
              <a:spLocks noChangeArrowheads="1"/>
            </p:cNvSpPr>
            <p:nvPr/>
          </p:nvSpPr>
          <p:spPr bwMode="auto">
            <a:xfrm>
              <a:off x="3150" y="10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50" name="Line 188"/>
            <p:cNvSpPr>
              <a:spLocks noChangeShapeType="1"/>
            </p:cNvSpPr>
            <p:nvPr/>
          </p:nvSpPr>
          <p:spPr bwMode="auto">
            <a:xfrm flipH="1">
              <a:off x="3150" y="1033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313" name="Text Box 193"/>
          <p:cNvSpPr txBox="1">
            <a:spLocks noChangeArrowheads="1"/>
          </p:cNvSpPr>
          <p:nvPr/>
        </p:nvSpPr>
        <p:spPr bwMode="auto">
          <a:xfrm>
            <a:off x="36988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4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314" name="Text Box 194"/>
          <p:cNvSpPr txBox="1">
            <a:spLocks noChangeArrowheads="1"/>
          </p:cNvSpPr>
          <p:nvPr/>
        </p:nvSpPr>
        <p:spPr bwMode="auto">
          <a:xfrm>
            <a:off x="41560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315" name="Text Box 195"/>
          <p:cNvSpPr txBox="1">
            <a:spLocks noChangeArrowheads="1"/>
          </p:cNvSpPr>
          <p:nvPr/>
        </p:nvSpPr>
        <p:spPr bwMode="auto">
          <a:xfrm>
            <a:off x="46132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517316" name="Text Box 196"/>
          <p:cNvSpPr txBox="1">
            <a:spLocks noChangeArrowheads="1"/>
          </p:cNvSpPr>
          <p:nvPr/>
        </p:nvSpPr>
        <p:spPr bwMode="auto">
          <a:xfrm>
            <a:off x="50704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517317" name="Text Box 197"/>
          <p:cNvSpPr txBox="1">
            <a:spLocks noChangeArrowheads="1"/>
          </p:cNvSpPr>
          <p:nvPr/>
        </p:nvSpPr>
        <p:spPr bwMode="auto">
          <a:xfrm>
            <a:off x="5527675" y="5768975"/>
            <a:ext cx="455613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6</a:t>
            </a:r>
          </a:p>
        </p:txBody>
      </p:sp>
      <p:sp>
        <p:nvSpPr>
          <p:cNvPr id="517318" name="Text Box 198"/>
          <p:cNvSpPr txBox="1">
            <a:spLocks noChangeArrowheads="1"/>
          </p:cNvSpPr>
          <p:nvPr/>
        </p:nvSpPr>
        <p:spPr bwMode="auto">
          <a:xfrm>
            <a:off x="59832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9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7</a:t>
            </a:r>
          </a:p>
        </p:txBody>
      </p:sp>
      <p:sp>
        <p:nvSpPr>
          <p:cNvPr id="517319" name="Text Box 199"/>
          <p:cNvSpPr txBox="1">
            <a:spLocks noChangeArrowheads="1"/>
          </p:cNvSpPr>
          <p:nvPr/>
        </p:nvSpPr>
        <p:spPr bwMode="auto">
          <a:xfrm>
            <a:off x="64404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517320" name="Text Box 200"/>
          <p:cNvSpPr txBox="1">
            <a:spLocks noChangeArrowheads="1"/>
          </p:cNvSpPr>
          <p:nvPr/>
        </p:nvSpPr>
        <p:spPr bwMode="auto">
          <a:xfrm>
            <a:off x="68976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</a:rPr>
              <a:t>’</a:t>
            </a:r>
            <a:endParaRPr lang="en-US" altLang="zh-CN" sz="20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517321" name="Text Box 201"/>
          <p:cNvSpPr txBox="1">
            <a:spLocks noChangeArrowheads="1"/>
          </p:cNvSpPr>
          <p:nvPr/>
        </p:nvSpPr>
        <p:spPr bwMode="auto">
          <a:xfrm>
            <a:off x="73548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</a:p>
        </p:txBody>
      </p:sp>
      <p:sp>
        <p:nvSpPr>
          <p:cNvPr id="517326" name="Line 206"/>
          <p:cNvSpPr>
            <a:spLocks noChangeShapeType="1"/>
          </p:cNvSpPr>
          <p:nvPr/>
        </p:nvSpPr>
        <p:spPr bwMode="auto">
          <a:xfrm flipH="1">
            <a:off x="2871788" y="3608388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7" name="Line 207"/>
          <p:cNvSpPr>
            <a:spLocks noChangeShapeType="1"/>
          </p:cNvSpPr>
          <p:nvPr/>
        </p:nvSpPr>
        <p:spPr bwMode="auto">
          <a:xfrm flipH="1">
            <a:off x="2871788" y="4003675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8" name="Line 208"/>
          <p:cNvSpPr>
            <a:spLocks noChangeShapeType="1"/>
          </p:cNvSpPr>
          <p:nvPr/>
        </p:nvSpPr>
        <p:spPr bwMode="auto">
          <a:xfrm flipH="1">
            <a:off x="2860675" y="4414838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9" name="Line 209"/>
          <p:cNvSpPr>
            <a:spLocks noChangeShapeType="1"/>
          </p:cNvSpPr>
          <p:nvPr/>
        </p:nvSpPr>
        <p:spPr bwMode="auto">
          <a:xfrm flipH="1">
            <a:off x="2860675" y="4810125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0" name="Line 210"/>
          <p:cNvSpPr>
            <a:spLocks noChangeShapeType="1"/>
          </p:cNvSpPr>
          <p:nvPr/>
        </p:nvSpPr>
        <p:spPr bwMode="auto">
          <a:xfrm flipH="1">
            <a:off x="2860675" y="2033588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1" name="Line 211"/>
          <p:cNvSpPr>
            <a:spLocks noChangeShapeType="1"/>
          </p:cNvSpPr>
          <p:nvPr/>
        </p:nvSpPr>
        <p:spPr bwMode="auto">
          <a:xfrm flipH="1">
            <a:off x="2860675" y="2428875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2" name="Line 212"/>
          <p:cNvSpPr>
            <a:spLocks noChangeShapeType="1"/>
          </p:cNvSpPr>
          <p:nvPr/>
        </p:nvSpPr>
        <p:spPr bwMode="auto">
          <a:xfrm flipH="1">
            <a:off x="2860675" y="165100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3" name="Line 213"/>
          <p:cNvSpPr>
            <a:spLocks noChangeShapeType="1"/>
          </p:cNvSpPr>
          <p:nvPr/>
        </p:nvSpPr>
        <p:spPr bwMode="auto">
          <a:xfrm flipH="1">
            <a:off x="3929063" y="1636713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19"/>
          <p:cNvGrpSpPr>
            <a:grpSpLocks/>
          </p:cNvGrpSpPr>
          <p:nvPr/>
        </p:nvGrpSpPr>
        <p:grpSpPr bwMode="auto">
          <a:xfrm>
            <a:off x="4110038" y="4406900"/>
            <a:ext cx="1223962" cy="401638"/>
            <a:chOff x="1903" y="2776"/>
            <a:chExt cx="771" cy="253"/>
          </a:xfrm>
        </p:grpSpPr>
        <p:sp>
          <p:nvSpPr>
            <p:cNvPr id="374869" name="Line 178"/>
            <p:cNvSpPr>
              <a:spLocks noChangeShapeType="1"/>
            </p:cNvSpPr>
            <p:nvPr/>
          </p:nvSpPr>
          <p:spPr bwMode="auto">
            <a:xfrm>
              <a:off x="1903" y="2945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70" name="Text Box 179"/>
            <p:cNvSpPr txBox="1">
              <a:spLocks noChangeArrowheads="1"/>
            </p:cNvSpPr>
            <p:nvPr/>
          </p:nvSpPr>
          <p:spPr bwMode="auto">
            <a:xfrm>
              <a:off x="2191" y="2780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0000CC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chemeClr val="hlink"/>
                  </a:solidFill>
                  <a:latin typeface="宋体" pitchFamily="2" charset="-122"/>
                </a:rPr>
                <a:t>’</a:t>
              </a:r>
              <a:endParaRPr lang="en-US" altLang="zh-CN" sz="200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71" name="Text Box 180"/>
            <p:cNvSpPr txBox="1">
              <a:spLocks noChangeArrowheads="1"/>
            </p:cNvSpPr>
            <p:nvPr/>
          </p:nvSpPr>
          <p:spPr bwMode="auto">
            <a:xfrm>
              <a:off x="2479" y="2780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72" name="Line 214"/>
            <p:cNvSpPr>
              <a:spLocks noChangeShapeType="1"/>
            </p:cNvSpPr>
            <p:nvPr/>
          </p:nvSpPr>
          <p:spPr bwMode="auto">
            <a:xfrm flipH="1">
              <a:off x="2482" y="2776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346" name="Rectangle 226"/>
          <p:cNvSpPr>
            <a:spLocks noChangeArrowheads="1"/>
          </p:cNvSpPr>
          <p:nvPr/>
        </p:nvSpPr>
        <p:spPr bwMode="auto">
          <a:xfrm>
            <a:off x="-252413" y="5768975"/>
            <a:ext cx="4324351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ahoma" pitchFamily="34" charset="0"/>
              </a:rPr>
              <a:t>(c) </a:t>
            </a:r>
            <a:r>
              <a:rPr lang="zh-CN" altLang="en-US" sz="2800" b="1" dirty="0">
                <a:solidFill>
                  <a:srgbClr val="0000FF"/>
                </a:solidFill>
                <a:latin typeface="Tahoma" pitchFamily="34" charset="0"/>
              </a:rPr>
              <a:t>第一趟收集</a:t>
            </a:r>
          </a:p>
        </p:txBody>
      </p:sp>
      <p:sp>
        <p:nvSpPr>
          <p:cNvPr id="517347" name="Rectangle 227"/>
          <p:cNvSpPr>
            <a:spLocks noChangeArrowheads="1"/>
          </p:cNvSpPr>
          <p:nvPr/>
        </p:nvSpPr>
        <p:spPr bwMode="auto">
          <a:xfrm>
            <a:off x="6372225" y="3789363"/>
            <a:ext cx="25193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ahoma" pitchFamily="34" charset="0"/>
              </a:rPr>
              <a:t>(b)</a:t>
            </a:r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第一趟分配</a:t>
            </a:r>
          </a:p>
        </p:txBody>
      </p:sp>
    </p:spTree>
    <p:extLst>
      <p:ext uri="{BB962C8B-B14F-4D97-AF65-F5344CB8AC3E}">
        <p14:creationId xmlns:p14="http://schemas.microsoft.com/office/powerpoint/2010/main" xmlns="" val="5000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57" grpId="0" animBg="1"/>
      <p:bldP spid="517258" grpId="0" animBg="1"/>
      <p:bldP spid="517259" grpId="0" animBg="1"/>
      <p:bldP spid="517260" grpId="0" animBg="1"/>
      <p:bldP spid="517261" grpId="0" animBg="1"/>
      <p:bldP spid="517262" grpId="0" animBg="1"/>
      <p:bldP spid="517263" grpId="0" animBg="1"/>
      <p:bldP spid="517264" grpId="0" animBg="1"/>
      <p:bldP spid="517265" grpId="0" animBg="1"/>
      <p:bldP spid="517312" grpId="0" animBg="1"/>
      <p:bldP spid="517312" grpId="1" animBg="1"/>
      <p:bldP spid="517313" grpId="0" animBg="1"/>
      <p:bldP spid="517314" grpId="0" animBg="1"/>
      <p:bldP spid="517315" grpId="0" animBg="1"/>
      <p:bldP spid="517316" grpId="0" animBg="1"/>
      <p:bldP spid="517317" grpId="0" animBg="1"/>
      <p:bldP spid="517318" grpId="0" animBg="1"/>
      <p:bldP spid="517319" grpId="0" animBg="1"/>
      <p:bldP spid="517320" grpId="0" animBg="1"/>
      <p:bldP spid="517321" grpId="0" animBg="1"/>
      <p:bldP spid="517326" grpId="0" animBg="1"/>
      <p:bldP spid="517326" grpId="1" animBg="1"/>
      <p:bldP spid="517327" grpId="0" animBg="1"/>
      <p:bldP spid="517327" grpId="1" animBg="1"/>
      <p:bldP spid="517328" grpId="0" animBg="1"/>
      <p:bldP spid="517328" grpId="1" animBg="1"/>
      <p:bldP spid="517329" grpId="0" animBg="1"/>
      <p:bldP spid="517329" grpId="1" animBg="1"/>
      <p:bldP spid="517330" grpId="0" animBg="1"/>
      <p:bldP spid="517330" grpId="1" animBg="1"/>
      <p:bldP spid="517331" grpId="0" animBg="1"/>
      <p:bldP spid="517331" grpId="1" animBg="1"/>
      <p:bldP spid="517332" grpId="0" animBg="1"/>
      <p:bldP spid="517332" grpId="1" animBg="1"/>
      <p:bldP spid="517333" grpId="0" animBg="1"/>
      <p:bldP spid="517333" grpId="1" animBg="1"/>
      <p:bldP spid="517346" grpId="0"/>
      <p:bldP spid="5173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54868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9.2.1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插入排序</a:t>
            </a: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(insertion sort)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18344" y="1772816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基本思想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: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将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一个记录插入到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已排好顺序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的序列中，形成一个新的、记录数增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的有序序列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假设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,…,a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i-1</a:t>
            </a:r>
            <a:r>
              <a:rPr lang="zh-CN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已</a:t>
            </a:r>
            <a:r>
              <a:rPr lang="zh-CN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排序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(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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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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3200" b="1" baseline="-25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i-1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)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，对于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t=</a:t>
            </a:r>
            <a:r>
              <a:rPr lang="en-US" altLang="zh-CN" sz="32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a</a:t>
            </a:r>
            <a:r>
              <a:rPr lang="en-US" altLang="zh-CN" sz="3200" b="1" baseline="-25000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i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，从大到小进行比较，比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t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大的节点右移一位，直到发现某个值不大于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t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。最后令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a</a:t>
            </a:r>
            <a:r>
              <a:rPr lang="en-US" altLang="zh-CN" sz="3200" b="1" baseline="-25000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j+1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=t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/>
              </a:rPr>
              <a:t>。</a:t>
            </a:r>
            <a:endParaRPr lang="zh-CN" altLang="en-US" sz="32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49921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76836" name="Object 2"/>
          <p:cNvGraphicFramePr>
            <a:graphicFrameLocks noChangeAspect="1"/>
          </p:cNvGraphicFramePr>
          <p:nvPr/>
        </p:nvGraphicFramePr>
        <p:xfrm>
          <a:off x="0" y="0"/>
          <a:ext cx="9110663" cy="6853238"/>
        </p:xfrm>
        <a:graphic>
          <a:graphicData uri="http://schemas.openxmlformats.org/presentationml/2006/ole">
            <p:oleObj spid="_x0000_s20496" name="图片" r:id="rId4" imgW="3541776" imgH="9826752" progId="Word.Picture.8">
              <p:embed/>
            </p:oleObj>
          </a:graphicData>
        </a:graphic>
      </p:graphicFrame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2886075" y="300038"/>
            <a:ext cx="303213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38" name="Line 6"/>
          <p:cNvSpPr>
            <a:spLocks noChangeShapeType="1"/>
          </p:cNvSpPr>
          <p:nvPr/>
        </p:nvSpPr>
        <p:spPr bwMode="auto">
          <a:xfrm flipH="1">
            <a:off x="2886075" y="300038"/>
            <a:ext cx="303213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2886075" y="6953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2886075" y="10890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2886075" y="18764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2886075" y="14827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2886075" y="2270125"/>
            <a:ext cx="30321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2886075" y="26670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5" name="Text Box 13"/>
          <p:cNvSpPr txBox="1">
            <a:spLocks noChangeArrowheads="1"/>
          </p:cNvSpPr>
          <p:nvPr/>
        </p:nvSpPr>
        <p:spPr bwMode="auto">
          <a:xfrm>
            <a:off x="2886075" y="30607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6" name="Text Box 14"/>
          <p:cNvSpPr txBox="1">
            <a:spLocks noChangeArrowheads="1"/>
          </p:cNvSpPr>
          <p:nvPr/>
        </p:nvSpPr>
        <p:spPr bwMode="auto">
          <a:xfrm>
            <a:off x="2886075" y="34544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2886075" y="3848100"/>
            <a:ext cx="303213" cy="392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036888" y="1089025"/>
            <a:ext cx="1212850" cy="393700"/>
            <a:chOff x="1913" y="686"/>
            <a:chExt cx="764" cy="248"/>
          </a:xfrm>
        </p:grpSpPr>
        <p:sp>
          <p:nvSpPr>
            <p:cNvPr id="376849" name="Line 16"/>
            <p:cNvSpPr>
              <a:spLocks noChangeShapeType="1"/>
            </p:cNvSpPr>
            <p:nvPr/>
          </p:nvSpPr>
          <p:spPr bwMode="auto">
            <a:xfrm>
              <a:off x="1913" y="852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0" name="Text Box 17"/>
            <p:cNvSpPr txBox="1">
              <a:spLocks noChangeArrowheads="1"/>
            </p:cNvSpPr>
            <p:nvPr/>
          </p:nvSpPr>
          <p:spPr bwMode="auto">
            <a:xfrm>
              <a:off x="2200" y="686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  <a:r>
                <a:rPr lang="en-US" altLang="zh-CN" sz="2000" b="1">
                  <a:latin typeface="宋体" pitchFamily="2" charset="-122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51" name="Text Box 18"/>
            <p:cNvSpPr txBox="1">
              <a:spLocks noChangeArrowheads="1"/>
            </p:cNvSpPr>
            <p:nvPr/>
          </p:nvSpPr>
          <p:spPr bwMode="auto">
            <a:xfrm>
              <a:off x="2486" y="68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518163" name="Line 19"/>
          <p:cNvSpPr>
            <a:spLocks noChangeShapeType="1"/>
          </p:cNvSpPr>
          <p:nvPr/>
        </p:nvSpPr>
        <p:spPr bwMode="auto">
          <a:xfrm flipH="1">
            <a:off x="3946525" y="1089025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036888" y="1482725"/>
            <a:ext cx="1212850" cy="393700"/>
            <a:chOff x="1913" y="934"/>
            <a:chExt cx="764" cy="248"/>
          </a:xfrm>
        </p:grpSpPr>
        <p:sp>
          <p:nvSpPr>
            <p:cNvPr id="376854" name="Line 20"/>
            <p:cNvSpPr>
              <a:spLocks noChangeShapeType="1"/>
            </p:cNvSpPr>
            <p:nvPr/>
          </p:nvSpPr>
          <p:spPr bwMode="auto">
            <a:xfrm>
              <a:off x="1913" y="1100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5" name="Text Box 21"/>
            <p:cNvSpPr txBox="1">
              <a:spLocks noChangeArrowheads="1"/>
            </p:cNvSpPr>
            <p:nvPr/>
          </p:nvSpPr>
          <p:spPr bwMode="auto">
            <a:xfrm>
              <a:off x="2200" y="934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3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56" name="Text Box 22"/>
            <p:cNvSpPr txBox="1">
              <a:spLocks noChangeArrowheads="1"/>
            </p:cNvSpPr>
            <p:nvPr/>
          </p:nvSpPr>
          <p:spPr bwMode="auto">
            <a:xfrm>
              <a:off x="2486" y="934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57" name="Line 23"/>
            <p:cNvSpPr>
              <a:spLocks noChangeShapeType="1"/>
            </p:cNvSpPr>
            <p:nvPr/>
          </p:nvSpPr>
          <p:spPr bwMode="auto">
            <a:xfrm flipH="1">
              <a:off x="2486" y="934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3036888" y="1876425"/>
            <a:ext cx="1212850" cy="393700"/>
            <a:chOff x="1913" y="1182"/>
            <a:chExt cx="764" cy="248"/>
          </a:xfrm>
        </p:grpSpPr>
        <p:sp>
          <p:nvSpPr>
            <p:cNvPr id="376859" name="Line 24"/>
            <p:cNvSpPr>
              <a:spLocks noChangeShapeType="1"/>
            </p:cNvSpPr>
            <p:nvPr/>
          </p:nvSpPr>
          <p:spPr bwMode="auto">
            <a:xfrm>
              <a:off x="1913" y="1348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0" name="Text Box 25"/>
            <p:cNvSpPr txBox="1">
              <a:spLocks noChangeArrowheads="1"/>
            </p:cNvSpPr>
            <p:nvPr/>
          </p:nvSpPr>
          <p:spPr bwMode="auto">
            <a:xfrm>
              <a:off x="2200" y="1182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4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61" name="Text Box 26"/>
            <p:cNvSpPr txBox="1">
              <a:spLocks noChangeArrowheads="1"/>
            </p:cNvSpPr>
            <p:nvPr/>
          </p:nvSpPr>
          <p:spPr bwMode="auto">
            <a:xfrm>
              <a:off x="2486" y="1182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62" name="Line 27"/>
            <p:cNvSpPr>
              <a:spLocks noChangeShapeType="1"/>
            </p:cNvSpPr>
            <p:nvPr/>
          </p:nvSpPr>
          <p:spPr bwMode="auto">
            <a:xfrm flipH="1">
              <a:off x="2486" y="1182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036888" y="3848100"/>
            <a:ext cx="1212850" cy="392113"/>
            <a:chOff x="1913" y="2424"/>
            <a:chExt cx="764" cy="247"/>
          </a:xfrm>
        </p:grpSpPr>
        <p:sp>
          <p:nvSpPr>
            <p:cNvPr id="376864" name="Line 31"/>
            <p:cNvSpPr>
              <a:spLocks noChangeShapeType="1"/>
            </p:cNvSpPr>
            <p:nvPr/>
          </p:nvSpPr>
          <p:spPr bwMode="auto">
            <a:xfrm>
              <a:off x="1913" y="2589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5" name="Text Box 32"/>
            <p:cNvSpPr txBox="1">
              <a:spLocks noChangeArrowheads="1"/>
            </p:cNvSpPr>
            <p:nvPr/>
          </p:nvSpPr>
          <p:spPr bwMode="auto">
            <a:xfrm>
              <a:off x="2200" y="2424"/>
              <a:ext cx="286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9</a:t>
              </a:r>
              <a:r>
                <a:rPr lang="en-US" altLang="zh-CN" sz="2000" b="1">
                  <a:latin typeface="宋体" pitchFamily="2" charset="-122"/>
                </a:rPr>
                <a:t>7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66" name="Text Box 33"/>
            <p:cNvSpPr txBox="1">
              <a:spLocks noChangeArrowheads="1"/>
            </p:cNvSpPr>
            <p:nvPr/>
          </p:nvSpPr>
          <p:spPr bwMode="auto">
            <a:xfrm>
              <a:off x="2486" y="2424"/>
              <a:ext cx="191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67" name="Line 34"/>
            <p:cNvSpPr>
              <a:spLocks noChangeShapeType="1"/>
            </p:cNvSpPr>
            <p:nvPr/>
          </p:nvSpPr>
          <p:spPr bwMode="auto">
            <a:xfrm flipH="1">
              <a:off x="2486" y="2424"/>
              <a:ext cx="19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4098925" y="1089025"/>
            <a:ext cx="1212850" cy="393700"/>
            <a:chOff x="2582" y="686"/>
            <a:chExt cx="764" cy="248"/>
          </a:xfrm>
        </p:grpSpPr>
        <p:sp>
          <p:nvSpPr>
            <p:cNvPr id="376869" name="Line 35"/>
            <p:cNvSpPr>
              <a:spLocks noChangeShapeType="1"/>
            </p:cNvSpPr>
            <p:nvPr/>
          </p:nvSpPr>
          <p:spPr bwMode="auto">
            <a:xfrm>
              <a:off x="2582" y="852"/>
              <a:ext cx="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0" name="Text Box 36"/>
            <p:cNvSpPr txBox="1">
              <a:spLocks noChangeArrowheads="1"/>
            </p:cNvSpPr>
            <p:nvPr/>
          </p:nvSpPr>
          <p:spPr bwMode="auto">
            <a:xfrm>
              <a:off x="2868" y="686"/>
              <a:ext cx="287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  <a:r>
                <a:rPr lang="en-US" altLang="zh-CN" sz="2000" b="1">
                  <a:latin typeface="宋体" pitchFamily="2" charset="-122"/>
                </a:rPr>
                <a:t>6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71" name="Text Box 37"/>
            <p:cNvSpPr txBox="1">
              <a:spLocks noChangeArrowheads="1"/>
            </p:cNvSpPr>
            <p:nvPr/>
          </p:nvSpPr>
          <p:spPr bwMode="auto">
            <a:xfrm>
              <a:off x="3155" y="68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72" name="Line 38"/>
            <p:cNvSpPr>
              <a:spLocks noChangeShapeType="1"/>
            </p:cNvSpPr>
            <p:nvPr/>
          </p:nvSpPr>
          <p:spPr bwMode="auto">
            <a:xfrm flipH="1">
              <a:off x="3155" y="686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3036888" y="3454400"/>
            <a:ext cx="1212850" cy="393700"/>
            <a:chOff x="1913" y="2176"/>
            <a:chExt cx="764" cy="248"/>
          </a:xfrm>
        </p:grpSpPr>
        <p:sp>
          <p:nvSpPr>
            <p:cNvPr id="376874" name="Line 28"/>
            <p:cNvSpPr>
              <a:spLocks noChangeShapeType="1"/>
            </p:cNvSpPr>
            <p:nvPr/>
          </p:nvSpPr>
          <p:spPr bwMode="auto">
            <a:xfrm>
              <a:off x="1913" y="2341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5" name="Text Box 29"/>
            <p:cNvSpPr txBox="1">
              <a:spLocks noChangeArrowheads="1"/>
            </p:cNvSpPr>
            <p:nvPr/>
          </p:nvSpPr>
          <p:spPr bwMode="auto">
            <a:xfrm>
              <a:off x="2200" y="2176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latin typeface="宋体" pitchFamily="2" charset="-122"/>
                </a:rPr>
                <a:t>8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76" name="Text Box 30"/>
            <p:cNvSpPr txBox="1">
              <a:spLocks noChangeArrowheads="1"/>
            </p:cNvSpPr>
            <p:nvPr/>
          </p:nvSpPr>
          <p:spPr bwMode="auto">
            <a:xfrm>
              <a:off x="2486" y="217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77" name="Line 39"/>
            <p:cNvSpPr>
              <a:spLocks noChangeShapeType="1"/>
            </p:cNvSpPr>
            <p:nvPr/>
          </p:nvSpPr>
          <p:spPr bwMode="auto">
            <a:xfrm flipH="1">
              <a:off x="2486" y="2176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8184" name="Text Box 40"/>
          <p:cNvSpPr txBox="1">
            <a:spLocks noChangeArrowheads="1"/>
          </p:cNvSpPr>
          <p:nvPr/>
        </p:nvSpPr>
        <p:spPr bwMode="auto">
          <a:xfrm>
            <a:off x="4619625" y="5375275"/>
            <a:ext cx="454025" cy="393700"/>
          </a:xfrm>
          <a:prstGeom prst="rect">
            <a:avLst/>
          </a:prstGeom>
          <a:solidFill>
            <a:srgbClr val="FFFF99">
              <a:alpha val="45097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518185" name="Text Box 41"/>
          <p:cNvSpPr txBox="1">
            <a:spLocks noChangeArrowheads="1"/>
          </p:cNvSpPr>
          <p:nvPr/>
        </p:nvSpPr>
        <p:spPr bwMode="auto">
          <a:xfrm>
            <a:off x="5073650" y="5375275"/>
            <a:ext cx="455613" cy="393700"/>
          </a:xfrm>
          <a:prstGeom prst="rect">
            <a:avLst/>
          </a:prstGeom>
          <a:solidFill>
            <a:srgbClr val="FFFF99">
              <a:alpha val="4509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6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6" name="Text Box 42"/>
          <p:cNvSpPr txBox="1">
            <a:spLocks noChangeArrowheads="1"/>
          </p:cNvSpPr>
          <p:nvPr/>
        </p:nvSpPr>
        <p:spPr bwMode="auto">
          <a:xfrm>
            <a:off x="5529263" y="5375275"/>
            <a:ext cx="454025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7" name="Text Box 43"/>
          <p:cNvSpPr txBox="1">
            <a:spLocks noChangeArrowheads="1"/>
          </p:cNvSpPr>
          <p:nvPr/>
        </p:nvSpPr>
        <p:spPr bwMode="auto">
          <a:xfrm>
            <a:off x="5983288" y="5375275"/>
            <a:ext cx="455612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8" name="Text Box 44"/>
          <p:cNvSpPr txBox="1">
            <a:spLocks noChangeArrowheads="1"/>
          </p:cNvSpPr>
          <p:nvPr/>
        </p:nvSpPr>
        <p:spPr bwMode="auto">
          <a:xfrm>
            <a:off x="6438900" y="5375275"/>
            <a:ext cx="454025" cy="393700"/>
          </a:xfrm>
          <a:prstGeom prst="rect">
            <a:avLst/>
          </a:prstGeom>
          <a:solidFill>
            <a:srgbClr val="CCFFFF">
              <a:alpha val="2313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3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9" name="Text Box 45"/>
          <p:cNvSpPr txBox="1">
            <a:spLocks noChangeArrowheads="1"/>
          </p:cNvSpPr>
          <p:nvPr/>
        </p:nvSpPr>
        <p:spPr bwMode="auto">
          <a:xfrm>
            <a:off x="6892925" y="5375275"/>
            <a:ext cx="455613" cy="393700"/>
          </a:xfrm>
          <a:prstGeom prst="rect">
            <a:avLst/>
          </a:prstGeom>
          <a:solidFill>
            <a:srgbClr val="CCFFFF">
              <a:alpha val="23137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9</a:t>
            </a:r>
          </a:p>
        </p:txBody>
      </p:sp>
      <p:sp>
        <p:nvSpPr>
          <p:cNvPr id="518190" name="Text Box 46"/>
          <p:cNvSpPr txBox="1">
            <a:spLocks noChangeArrowheads="1"/>
          </p:cNvSpPr>
          <p:nvPr/>
        </p:nvSpPr>
        <p:spPr bwMode="auto">
          <a:xfrm>
            <a:off x="7348538" y="5375275"/>
            <a:ext cx="454025" cy="393700"/>
          </a:xfrm>
          <a:prstGeom prst="rect">
            <a:avLst/>
          </a:prstGeom>
          <a:solidFill>
            <a:schemeClr val="bg1">
              <a:alpha val="23137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8</a:t>
            </a:r>
          </a:p>
        </p:txBody>
      </p:sp>
      <p:sp>
        <p:nvSpPr>
          <p:cNvPr id="518191" name="Text Box 47"/>
          <p:cNvSpPr txBox="1">
            <a:spLocks noChangeArrowheads="1"/>
          </p:cNvSpPr>
          <p:nvPr/>
        </p:nvSpPr>
        <p:spPr bwMode="auto">
          <a:xfrm>
            <a:off x="7802563" y="5375275"/>
            <a:ext cx="455612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’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92" name="Text Box 48"/>
          <p:cNvSpPr txBox="1">
            <a:spLocks noChangeArrowheads="1"/>
          </p:cNvSpPr>
          <p:nvPr/>
        </p:nvSpPr>
        <p:spPr bwMode="auto">
          <a:xfrm>
            <a:off x="8258175" y="5375275"/>
            <a:ext cx="454025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en-US" altLang="zh-CN" sz="2000" b="1">
                <a:latin typeface="宋体" pitchFamily="2" charset="-122"/>
              </a:rPr>
              <a:t>7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376887" name="Line 49"/>
          <p:cNvSpPr>
            <a:spLocks noChangeShapeType="1"/>
          </p:cNvSpPr>
          <p:nvPr/>
        </p:nvSpPr>
        <p:spPr bwMode="auto">
          <a:xfrm flipH="1">
            <a:off x="2886075" y="695325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3036888" y="2270125"/>
            <a:ext cx="1212850" cy="396875"/>
            <a:chOff x="1913" y="1430"/>
            <a:chExt cx="764" cy="250"/>
          </a:xfrm>
        </p:grpSpPr>
        <p:sp>
          <p:nvSpPr>
            <p:cNvPr id="376889" name="Line 50"/>
            <p:cNvSpPr>
              <a:spLocks noChangeShapeType="1"/>
            </p:cNvSpPr>
            <p:nvPr/>
          </p:nvSpPr>
          <p:spPr bwMode="auto">
            <a:xfrm>
              <a:off x="1913" y="1596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0" name="Text Box 51"/>
            <p:cNvSpPr txBox="1">
              <a:spLocks noChangeArrowheads="1"/>
            </p:cNvSpPr>
            <p:nvPr/>
          </p:nvSpPr>
          <p:spPr bwMode="auto">
            <a:xfrm>
              <a:off x="2200" y="1430"/>
              <a:ext cx="28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5</a:t>
              </a:r>
              <a:r>
                <a:rPr lang="en-US" altLang="zh-CN" sz="2000" b="1">
                  <a:latin typeface="宋体" pitchFamily="2" charset="-122"/>
                </a:rPr>
                <a:t>3</a:t>
              </a: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91" name="Text Box 52"/>
            <p:cNvSpPr txBox="1">
              <a:spLocks noChangeArrowheads="1"/>
            </p:cNvSpPr>
            <p:nvPr/>
          </p:nvSpPr>
          <p:spPr bwMode="auto">
            <a:xfrm>
              <a:off x="2486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4211638" y="3429000"/>
            <a:ext cx="1212850" cy="396875"/>
            <a:chOff x="2582" y="1430"/>
            <a:chExt cx="764" cy="250"/>
          </a:xfrm>
        </p:grpSpPr>
        <p:sp>
          <p:nvSpPr>
            <p:cNvPr id="376893" name="Line 53"/>
            <p:cNvSpPr>
              <a:spLocks noChangeShapeType="1"/>
            </p:cNvSpPr>
            <p:nvPr/>
          </p:nvSpPr>
          <p:spPr bwMode="auto">
            <a:xfrm>
              <a:off x="2582" y="1596"/>
              <a:ext cx="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4" name="Text Box 54"/>
            <p:cNvSpPr txBox="1">
              <a:spLocks noChangeArrowheads="1"/>
            </p:cNvSpPr>
            <p:nvPr/>
          </p:nvSpPr>
          <p:spPr bwMode="auto">
            <a:xfrm>
              <a:off x="2868" y="1430"/>
              <a:ext cx="287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latin typeface="宋体" pitchFamily="2" charset="-122"/>
                </a:rPr>
                <a:t>’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95" name="Text Box 55"/>
            <p:cNvSpPr txBox="1">
              <a:spLocks noChangeArrowheads="1"/>
            </p:cNvSpPr>
            <p:nvPr/>
          </p:nvSpPr>
          <p:spPr bwMode="auto">
            <a:xfrm>
              <a:off x="3155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376896" name="Line 60"/>
          <p:cNvSpPr>
            <a:spLocks noChangeShapeType="1"/>
          </p:cNvSpPr>
          <p:nvPr/>
        </p:nvSpPr>
        <p:spPr bwMode="auto">
          <a:xfrm flipH="1">
            <a:off x="2886075" y="26670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97" name="Line 61"/>
          <p:cNvSpPr>
            <a:spLocks noChangeShapeType="1"/>
          </p:cNvSpPr>
          <p:nvPr/>
        </p:nvSpPr>
        <p:spPr bwMode="auto">
          <a:xfrm flipH="1">
            <a:off x="2886075" y="30607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0" name="Line 66"/>
          <p:cNvSpPr>
            <a:spLocks noChangeShapeType="1"/>
          </p:cNvSpPr>
          <p:nvPr/>
        </p:nvSpPr>
        <p:spPr bwMode="auto">
          <a:xfrm flipH="1">
            <a:off x="2884488" y="1089025"/>
            <a:ext cx="303212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1" name="Line 67"/>
          <p:cNvSpPr>
            <a:spLocks noChangeShapeType="1"/>
          </p:cNvSpPr>
          <p:nvPr/>
        </p:nvSpPr>
        <p:spPr bwMode="auto">
          <a:xfrm flipH="1">
            <a:off x="2884488" y="1484313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2" name="Line 68"/>
          <p:cNvSpPr>
            <a:spLocks noChangeShapeType="1"/>
          </p:cNvSpPr>
          <p:nvPr/>
        </p:nvSpPr>
        <p:spPr bwMode="auto">
          <a:xfrm flipH="1">
            <a:off x="2884488" y="1885950"/>
            <a:ext cx="303212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3" name="Line 69"/>
          <p:cNvSpPr>
            <a:spLocks noChangeShapeType="1"/>
          </p:cNvSpPr>
          <p:nvPr/>
        </p:nvSpPr>
        <p:spPr bwMode="auto">
          <a:xfrm flipH="1">
            <a:off x="2884488" y="2281238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4" name="Line 70"/>
          <p:cNvSpPr>
            <a:spLocks noChangeShapeType="1"/>
          </p:cNvSpPr>
          <p:nvPr/>
        </p:nvSpPr>
        <p:spPr bwMode="auto">
          <a:xfrm flipH="1">
            <a:off x="2894013" y="3440113"/>
            <a:ext cx="303212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5" name="Line 71"/>
          <p:cNvSpPr>
            <a:spLocks noChangeShapeType="1"/>
          </p:cNvSpPr>
          <p:nvPr/>
        </p:nvSpPr>
        <p:spPr bwMode="auto">
          <a:xfrm flipH="1">
            <a:off x="2894013" y="3835400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6" name="Line 72"/>
          <p:cNvSpPr>
            <a:spLocks noChangeShapeType="1"/>
          </p:cNvSpPr>
          <p:nvPr/>
        </p:nvSpPr>
        <p:spPr bwMode="auto">
          <a:xfrm flipH="1">
            <a:off x="3940175" y="2281238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4143375" y="2270125"/>
            <a:ext cx="1212850" cy="396875"/>
            <a:chOff x="3250" y="1430"/>
            <a:chExt cx="764" cy="250"/>
          </a:xfrm>
        </p:grpSpPr>
        <p:sp>
          <p:nvSpPr>
            <p:cNvPr id="376906" name="Line 56"/>
            <p:cNvSpPr>
              <a:spLocks noChangeShapeType="1"/>
            </p:cNvSpPr>
            <p:nvPr/>
          </p:nvSpPr>
          <p:spPr bwMode="auto">
            <a:xfrm>
              <a:off x="3250" y="1596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7" name="Text Box 57"/>
            <p:cNvSpPr txBox="1">
              <a:spLocks noChangeArrowheads="1"/>
            </p:cNvSpPr>
            <p:nvPr/>
          </p:nvSpPr>
          <p:spPr bwMode="auto">
            <a:xfrm>
              <a:off x="3537" y="1430"/>
              <a:ext cx="28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5</a:t>
              </a:r>
              <a:r>
                <a:rPr lang="en-US" altLang="zh-CN" sz="2000" b="1">
                  <a:latin typeface="宋体" pitchFamily="2" charset="-122"/>
                </a:rPr>
                <a:t>9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908" name="Text Box 58"/>
            <p:cNvSpPr txBox="1">
              <a:spLocks noChangeArrowheads="1"/>
            </p:cNvSpPr>
            <p:nvPr/>
          </p:nvSpPr>
          <p:spPr bwMode="auto">
            <a:xfrm>
              <a:off x="3823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909" name="Line 59"/>
            <p:cNvSpPr>
              <a:spLocks noChangeShapeType="1"/>
            </p:cNvSpPr>
            <p:nvPr/>
          </p:nvSpPr>
          <p:spPr bwMode="auto">
            <a:xfrm flipH="1">
              <a:off x="3823" y="1430"/>
              <a:ext cx="19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8217" name="Line 73"/>
          <p:cNvSpPr>
            <a:spLocks noChangeShapeType="1"/>
          </p:cNvSpPr>
          <p:nvPr/>
        </p:nvSpPr>
        <p:spPr bwMode="auto">
          <a:xfrm flipH="1">
            <a:off x="5111750" y="34290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51" name="Text Box 107"/>
          <p:cNvSpPr txBox="1">
            <a:spLocks noChangeArrowheads="1"/>
          </p:cNvSpPr>
          <p:nvPr/>
        </p:nvSpPr>
        <p:spPr bwMode="auto">
          <a:xfrm>
            <a:off x="44196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2" name="Text Box 108"/>
          <p:cNvSpPr txBox="1">
            <a:spLocks noChangeArrowheads="1"/>
          </p:cNvSpPr>
          <p:nvPr/>
        </p:nvSpPr>
        <p:spPr bwMode="auto">
          <a:xfrm>
            <a:off x="48768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3" name="Text Box 109"/>
          <p:cNvSpPr txBox="1">
            <a:spLocks noChangeArrowheads="1"/>
          </p:cNvSpPr>
          <p:nvPr/>
        </p:nvSpPr>
        <p:spPr bwMode="auto">
          <a:xfrm>
            <a:off x="53340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2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4" name="Text Box 110"/>
          <p:cNvSpPr txBox="1">
            <a:spLocks noChangeArrowheads="1"/>
          </p:cNvSpPr>
          <p:nvPr/>
        </p:nvSpPr>
        <p:spPr bwMode="auto">
          <a:xfrm>
            <a:off x="57912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3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5" name="Text Box 111"/>
          <p:cNvSpPr txBox="1">
            <a:spLocks noChangeArrowheads="1"/>
          </p:cNvSpPr>
          <p:nvPr/>
        </p:nvSpPr>
        <p:spPr bwMode="auto">
          <a:xfrm>
            <a:off x="6248400" y="333375"/>
            <a:ext cx="455613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6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6" name="Text Box 112"/>
          <p:cNvSpPr txBox="1">
            <a:spLocks noChangeArrowheads="1"/>
          </p:cNvSpPr>
          <p:nvPr/>
        </p:nvSpPr>
        <p:spPr bwMode="auto">
          <a:xfrm>
            <a:off x="67040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en-US" altLang="zh-CN" sz="2000" b="1">
                <a:latin typeface="宋体" pitchFamily="2" charset="-122"/>
              </a:rPr>
              <a:t>7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7" name="Text Box 113"/>
          <p:cNvSpPr txBox="1">
            <a:spLocks noChangeArrowheads="1"/>
          </p:cNvSpPr>
          <p:nvPr/>
        </p:nvSpPr>
        <p:spPr bwMode="auto">
          <a:xfrm>
            <a:off x="71612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8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8" name="Text Box 114"/>
          <p:cNvSpPr txBox="1">
            <a:spLocks noChangeArrowheads="1"/>
          </p:cNvSpPr>
          <p:nvPr/>
        </p:nvSpPr>
        <p:spPr bwMode="auto">
          <a:xfrm>
            <a:off x="7618413" y="333375"/>
            <a:ext cx="4826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’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9" name="Text Box 115"/>
          <p:cNvSpPr txBox="1">
            <a:spLocks noChangeArrowheads="1"/>
          </p:cNvSpPr>
          <p:nvPr/>
        </p:nvSpPr>
        <p:spPr bwMode="auto">
          <a:xfrm>
            <a:off x="80756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9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62" name="Rectangle 118"/>
          <p:cNvSpPr>
            <a:spLocks noChangeArrowheads="1"/>
          </p:cNvSpPr>
          <p:nvPr/>
        </p:nvSpPr>
        <p:spPr bwMode="auto">
          <a:xfrm>
            <a:off x="250825" y="5229225"/>
            <a:ext cx="37687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Tahoma" pitchFamily="34" charset="0"/>
              </a:rPr>
              <a:t>(e) </a:t>
            </a:r>
            <a:r>
              <a:rPr lang="zh-CN" altLang="en-US" sz="3200" b="1">
                <a:solidFill>
                  <a:srgbClr val="0000FF"/>
                </a:solidFill>
                <a:latin typeface="Tahoma" pitchFamily="34" charset="0"/>
              </a:rPr>
              <a:t>第二趟收集结果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latin typeface="Tahoma" pitchFamily="34" charset="0"/>
              </a:rPr>
              <a:t>（最终结果）</a:t>
            </a:r>
          </a:p>
        </p:txBody>
      </p:sp>
      <p:sp>
        <p:nvSpPr>
          <p:cNvPr id="376921" name="Rectangle 119"/>
          <p:cNvSpPr>
            <a:spLocks noChangeArrowheads="1"/>
          </p:cNvSpPr>
          <p:nvPr/>
        </p:nvSpPr>
        <p:spPr bwMode="auto">
          <a:xfrm>
            <a:off x="6027738" y="3789363"/>
            <a:ext cx="28479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Tahoma" pitchFamily="34" charset="0"/>
              </a:rPr>
              <a:t>(d)</a:t>
            </a:r>
            <a:r>
              <a:rPr lang="zh-CN" altLang="en-US" sz="3200" b="1">
                <a:solidFill>
                  <a:srgbClr val="0000FF"/>
                </a:solidFill>
                <a:latin typeface="Tahoma" pitchFamily="34" charset="0"/>
              </a:rPr>
              <a:t>第二趟分配</a:t>
            </a:r>
          </a:p>
        </p:txBody>
      </p:sp>
    </p:spTree>
    <p:extLst>
      <p:ext uri="{BB962C8B-B14F-4D97-AF65-F5344CB8AC3E}">
        <p14:creationId xmlns:p14="http://schemas.microsoft.com/office/powerpoint/2010/main" xmlns="" val="177987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63" grpId="0" animBg="1"/>
      <p:bldP spid="518163" grpId="1" animBg="1"/>
      <p:bldP spid="518184" grpId="0" animBg="1"/>
      <p:bldP spid="518185" grpId="0" animBg="1"/>
      <p:bldP spid="518186" grpId="0" animBg="1"/>
      <p:bldP spid="518187" grpId="0" animBg="1"/>
      <p:bldP spid="518188" grpId="0" animBg="1"/>
      <p:bldP spid="518189" grpId="0" animBg="1"/>
      <p:bldP spid="518190" grpId="0" animBg="1"/>
      <p:bldP spid="518191" grpId="0" animBg="1"/>
      <p:bldP spid="518192" grpId="0" animBg="1"/>
      <p:bldP spid="518210" grpId="0" animBg="1"/>
      <p:bldP spid="518210" grpId="1" animBg="1"/>
      <p:bldP spid="518211" grpId="0" animBg="1"/>
      <p:bldP spid="518211" grpId="1" animBg="1"/>
      <p:bldP spid="518212" grpId="0" animBg="1"/>
      <p:bldP spid="518212" grpId="1" animBg="1"/>
      <p:bldP spid="518213" grpId="0" animBg="1"/>
      <p:bldP spid="518213" grpId="1" animBg="1"/>
      <p:bldP spid="518214" grpId="0" animBg="1"/>
      <p:bldP spid="518214" grpId="1" animBg="1"/>
      <p:bldP spid="518215" grpId="0" animBg="1"/>
      <p:bldP spid="518215" grpId="1" animBg="1"/>
      <p:bldP spid="518216" grpId="0" animBg="1"/>
      <p:bldP spid="518216" grpId="1" animBg="1"/>
      <p:bldP spid="518217" grpId="0" animBg="1"/>
      <p:bldP spid="518217" grpId="1" animBg="1"/>
      <p:bldP spid="518252" grpId="0" animBg="1"/>
      <p:bldP spid="518253" grpId="0" animBg="1"/>
      <p:bldP spid="518254" grpId="0" animBg="1"/>
      <p:bldP spid="518255" grpId="0" animBg="1"/>
      <p:bldP spid="518256" grpId="0" animBg="1"/>
      <p:bldP spid="518257" grpId="0" animBg="1"/>
      <p:bldP spid="518258" grpId="0" animBg="1"/>
      <p:bldP spid="518259" grpId="0" animBg="1"/>
      <p:bldP spid="51826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基数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排序性能分析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4213" y="1052736"/>
            <a:ext cx="72136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时间代价</a:t>
            </a:r>
            <a:r>
              <a:rPr lang="zh-CN" altLang="en-US" sz="3200" b="1" dirty="0" smtClean="0"/>
              <a:t>：</a:t>
            </a:r>
            <a:endParaRPr lang="zh-CN" altLang="en-US" sz="2200" dirty="0"/>
          </a:p>
          <a:p>
            <a:pPr lvl="1" eaLnBrk="1" hangingPunct="1">
              <a:spcBef>
                <a:spcPct val="0"/>
              </a:spcBef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基数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排序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算法对数据进行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趟扫描，每趟需时间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O(</a:t>
            </a:r>
            <a:r>
              <a:rPr lang="en-US" altLang="zh-CN" sz="2400" dirty="0" err="1" smtClean="0">
                <a:latin typeface="隶书" pitchFamily="49" charset="-122"/>
                <a:ea typeface="隶书" pitchFamily="49" charset="-122"/>
              </a:rPr>
              <a:t>n+radix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。因此总的计算时间为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O(d(</a:t>
            </a:r>
            <a:r>
              <a:rPr lang="en-US" altLang="zh-CN" sz="2400" dirty="0" err="1" smtClean="0">
                <a:latin typeface="隶书" pitchFamily="49" charset="-122"/>
                <a:ea typeface="隶书" pitchFamily="49" charset="-122"/>
              </a:rPr>
              <a:t>n+</a:t>
            </a:r>
            <a:r>
              <a:rPr lang="en-US" altLang="zh-CN" sz="2400" dirty="0" err="1">
                <a:latin typeface="隶书" pitchFamily="49" charset="-122"/>
                <a:ea typeface="隶书" pitchFamily="49" charset="-122"/>
              </a:rPr>
              <a:t>radix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))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。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当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较大或</a:t>
            </a:r>
            <a:r>
              <a:rPr lang="en-US" altLang="zh-CN" sz="2400" dirty="0">
                <a:latin typeface="隶书" pitchFamily="49" charset="-122"/>
                <a:ea typeface="隶书" pitchFamily="49" charset="-122"/>
              </a:rPr>
              <a:t>d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较小时，这种方法较为节省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时间</a:t>
            </a:r>
            <a:r>
              <a:rPr lang="en-US" altLang="zh-CN" sz="2200" dirty="0" smtClean="0"/>
              <a:t> </a:t>
            </a:r>
            <a:endParaRPr lang="en-US" altLang="zh-CN" sz="32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/>
              <a:t>空间代价：</a:t>
            </a:r>
            <a:r>
              <a:rPr lang="en-US" altLang="zh-CN" sz="3200" b="1" dirty="0" smtClean="0"/>
              <a:t>O(n)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稳定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3200" dirty="0" smtClean="0"/>
              <a:t>对整数和字符串，基数排序的效率由于快速排序</a:t>
            </a:r>
            <a:endParaRPr lang="en-US" altLang="zh-CN" sz="3200" dirty="0" smtClean="0"/>
          </a:p>
          <a:p>
            <a:pPr marL="344487" lvl="1" indent="0" eaLnBrk="1" hangingPunct="1">
              <a:spcBef>
                <a:spcPct val="0"/>
              </a:spcBef>
              <a:buNone/>
            </a:pPr>
            <a:endParaRPr lang="en-US" altLang="zh-CN" sz="22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949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9.8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内部排序方法的比较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65" y="1196752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基于“比较</a:t>
            </a:r>
            <a:r>
              <a:rPr lang="en-US" altLang="zh-CN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-</a:t>
            </a: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分配”的排序时间复杂度理论下界</a:t>
            </a:r>
            <a:r>
              <a:rPr lang="zh-CN" altLang="en-US" sz="3200" b="1" dirty="0">
                <a:solidFill>
                  <a:srgbClr val="FF0000"/>
                </a:solidFill>
                <a:latin typeface="Helvetica" pitchFamily="34" charset="0"/>
                <a:sym typeface="Symbol" pitchFamily="18" charset="2"/>
              </a:rPr>
              <a:t></a:t>
            </a:r>
            <a:r>
              <a:rPr lang="en-US" altLang="zh-CN" sz="3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(n· log n)</a:t>
            </a:r>
            <a:endParaRPr lang="en-US" altLang="zh-CN" sz="32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</a:rPr>
              <a:t>比较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树证明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简单排序：插入排序、冒泡排序、选择排序：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不需要额外辅助空间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平均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时间复杂度均为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O(n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都是稳定的排序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在元素个数较少时，插入排序性能好，比大多排序都快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71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9.8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内部排序方法的比较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83</a:t>
            </a:fld>
            <a:endParaRPr lang="en-US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65" y="1196752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高级排序：快速排序、堆排序、归并排序、希尔排序：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快速排序：平均性能最好、最坏情况时间复杂度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O(n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堆排序：平均性能仅次于快速排序、不需额外的存储空间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归并排序：稳定的排序方法，没有最坏情况。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希尔排序：算法时间复杂度有待研究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</a:pP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32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9.8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内部排序方法的比较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84</a:t>
            </a:fld>
            <a:endParaRPr lang="en-US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65" y="1196752"/>
            <a:ext cx="7704137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基于分配的排序：桶排序、基数排序</a:t>
            </a:r>
            <a:endParaRPr lang="en-US" altLang="zh-CN" sz="32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桶排序：待排元素均匀分配时，时间复杂度为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O(n)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algn="just">
              <a:buClr>
                <a:srgbClr val="00CC00"/>
              </a:buClr>
              <a:buSzPct val="45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基数排序：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1371600" lvl="2" indent="-457200" algn="just">
              <a:buClr>
                <a:srgbClr val="00CC00"/>
              </a:buClr>
              <a:buSzPct val="4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具有线性时间复杂度</a:t>
            </a:r>
            <a:endParaRPr lang="en-US" altLang="zh-CN" sz="24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1371600" lvl="2" indent="-457200" algn="just">
              <a:buClr>
                <a:srgbClr val="00CC00"/>
              </a:buClr>
              <a:buSzPct val="4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对整数与字符串有很高效率</a:t>
            </a:r>
            <a:endParaRPr lang="en-US" altLang="zh-CN" sz="2400" b="1" dirty="0" smtClean="0">
              <a:latin typeface="Times New Roman" pitchFamily="18" charset="0"/>
              <a:ea typeface="仿宋_GB2312" pitchFamily="49" charset="-122"/>
            </a:endParaRPr>
          </a:p>
          <a:p>
            <a:pPr marL="1371600" lvl="2" indent="-457200" algn="just">
              <a:buClr>
                <a:srgbClr val="00CC00"/>
              </a:buClr>
              <a:buSzPct val="4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限于具体数据，效率与通用性不如基于“比较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-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交换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”的排序</a:t>
            </a:r>
            <a:endParaRPr lang="en-US" altLang="zh-CN" sz="2400" b="1" dirty="0" smtClean="0"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10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2738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9.8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内部排序方法的比较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8048820"/>
              </p:ext>
            </p:extLst>
          </p:nvPr>
        </p:nvGraphicFramePr>
        <p:xfrm>
          <a:off x="179512" y="1014029"/>
          <a:ext cx="8568953" cy="57273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1190524"/>
                <a:gridCol w="1619876"/>
                <a:gridCol w="1619876"/>
                <a:gridCol w="1485137"/>
                <a:gridCol w="1465027"/>
                <a:gridCol w="1188513"/>
              </a:tblGrid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排序方法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平均时间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最坏时间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最佳时间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辅助空间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稳定性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插入排序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O(1)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冒泡排序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en-US" altLang="zh-CN" sz="2000" b="1" kern="100" dirty="0" smtClean="0">
                          <a:effectLst/>
                        </a:rPr>
                        <a:t>(</a:t>
                      </a:r>
                      <a:r>
                        <a:rPr lang="zh-CN" altLang="en-US" sz="2000" b="1" kern="100" dirty="0" smtClean="0">
                          <a:effectLst/>
                        </a:rPr>
                        <a:t>改进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O(1)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</a:t>
                      </a:r>
                      <a:r>
                        <a:rPr lang="en-US" sz="2000" kern="100" baseline="30000">
                          <a:effectLst/>
                        </a:rPr>
                        <a:t>2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</a:t>
                      </a:r>
                      <a:r>
                        <a:rPr lang="en-US" sz="2000" kern="100" baseline="30000">
                          <a:effectLst/>
                        </a:rPr>
                        <a:t>2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</a:t>
                      </a:r>
                      <a:r>
                        <a:rPr lang="en-US" sz="2000" kern="100" baseline="30000">
                          <a:effectLst/>
                        </a:rPr>
                        <a:t>2</a:t>
                      </a:r>
                      <a:r>
                        <a:rPr lang="en-US" sz="2000" kern="100">
                          <a:effectLst/>
                        </a:rPr>
                        <a:t>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O(1)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归并排序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O(n*</a:t>
                      </a:r>
                      <a:r>
                        <a:rPr lang="en-US" sz="2000" kern="100" dirty="0" err="1">
                          <a:effectLst/>
                        </a:rPr>
                        <a:t>logn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快速排序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O(n*</a:t>
                      </a:r>
                      <a:r>
                        <a:rPr lang="en-US" sz="2000" kern="100" dirty="0" err="1">
                          <a:effectLst/>
                        </a:rPr>
                        <a:t>logn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堆排序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O(n*logn)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O(1)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不稳定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基数排序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O(d(n+rd))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O(d(</a:t>
                      </a:r>
                      <a:r>
                        <a:rPr lang="en-US" sz="2000" kern="100" dirty="0" err="1">
                          <a:effectLst/>
                        </a:rPr>
                        <a:t>n+rd</a:t>
                      </a:r>
                      <a:r>
                        <a:rPr lang="en-US" sz="2000" kern="100" dirty="0">
                          <a:effectLst/>
                        </a:rPr>
                        <a:t>))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O(d(n+rd))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O(rd)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稳定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8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96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C62-8834-4B1E-8444-89753593543B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87778" name="Text Box 2"/>
          <p:cNvSpPr txBox="1">
            <a:spLocks noChangeArrowheads="1"/>
          </p:cNvSpPr>
          <p:nvPr/>
        </p:nvSpPr>
        <p:spPr bwMode="auto">
          <a:xfrm>
            <a:off x="323850" y="1916113"/>
            <a:ext cx="84963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2800" b="1" dirty="0" smtClean="0"/>
              <a:t>当</a:t>
            </a:r>
            <a:r>
              <a:rPr lang="zh-CN" altLang="en-US" sz="2800" b="1" dirty="0"/>
              <a:t>待排序记录数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较</a:t>
            </a:r>
            <a:r>
              <a:rPr lang="zh-CN" altLang="en-US" sz="2800" b="1" dirty="0">
                <a:solidFill>
                  <a:srgbClr val="FF0000"/>
                </a:solidFill>
              </a:rPr>
              <a:t>大</a:t>
            </a:r>
            <a:r>
              <a:rPr lang="zh-CN" altLang="en-US" sz="2800" b="1" dirty="0"/>
              <a:t>时，若要求排序</a:t>
            </a:r>
            <a:r>
              <a:rPr lang="zh-CN" altLang="en-US" sz="2800" b="1" dirty="0">
                <a:solidFill>
                  <a:srgbClr val="FF0000"/>
                </a:solidFill>
              </a:rPr>
              <a:t>稳定</a:t>
            </a:r>
            <a:r>
              <a:rPr lang="zh-CN" altLang="en-US" sz="2800" b="1" dirty="0"/>
              <a:t>，则采用</a:t>
            </a:r>
            <a:r>
              <a:rPr lang="zh-CN" altLang="en-US" sz="2800" b="1" dirty="0">
                <a:solidFill>
                  <a:srgbClr val="FF0000"/>
                </a:solidFill>
              </a:rPr>
              <a:t>归并</a:t>
            </a:r>
            <a:r>
              <a:rPr lang="zh-CN" altLang="en-US" sz="2800" b="1" dirty="0"/>
              <a:t>排序。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2800" b="1" dirty="0" smtClean="0"/>
              <a:t>当</a:t>
            </a:r>
            <a:r>
              <a:rPr lang="zh-CN" altLang="en-US" sz="2800" b="1" dirty="0"/>
              <a:t>待排序记录数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较</a:t>
            </a:r>
            <a:r>
              <a:rPr lang="zh-CN" altLang="en-US" sz="2800" b="1" dirty="0">
                <a:solidFill>
                  <a:srgbClr val="FF0000"/>
                </a:solidFill>
              </a:rPr>
              <a:t>大</a:t>
            </a:r>
            <a:r>
              <a:rPr lang="zh-CN" altLang="en-US" sz="2800" b="1" dirty="0"/>
              <a:t>，关键字</a:t>
            </a:r>
            <a:r>
              <a:rPr lang="zh-CN" altLang="en-US" sz="2800" b="1" dirty="0">
                <a:solidFill>
                  <a:srgbClr val="FF0000"/>
                </a:solidFill>
              </a:rPr>
              <a:t>分布随机</a:t>
            </a:r>
            <a:r>
              <a:rPr lang="zh-CN" altLang="en-US" sz="2800" b="1" dirty="0"/>
              <a:t>，而且</a:t>
            </a:r>
            <a:r>
              <a:rPr lang="zh-CN" altLang="en-US" sz="2800" b="1" dirty="0">
                <a:solidFill>
                  <a:srgbClr val="FF0000"/>
                </a:solidFill>
              </a:rPr>
              <a:t>不要求稳定</a:t>
            </a:r>
            <a:r>
              <a:rPr lang="zh-CN" altLang="en-US" sz="2800" b="1" dirty="0"/>
              <a:t>时，可采用</a:t>
            </a:r>
            <a:r>
              <a:rPr lang="zh-CN" altLang="en-US" sz="2800" b="1" dirty="0">
                <a:solidFill>
                  <a:srgbClr val="FF0000"/>
                </a:solidFill>
              </a:rPr>
              <a:t>快速</a:t>
            </a:r>
            <a:r>
              <a:rPr lang="zh-CN" altLang="en-US" sz="2800" b="1" dirty="0"/>
              <a:t>排序；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2800" b="1" dirty="0" smtClean="0"/>
              <a:t>当</a:t>
            </a:r>
            <a:r>
              <a:rPr lang="zh-CN" altLang="en-US" sz="2800" b="1" dirty="0"/>
              <a:t>待排序记录数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较</a:t>
            </a:r>
            <a:r>
              <a:rPr lang="zh-CN" altLang="en-US" sz="2800" b="1" dirty="0">
                <a:solidFill>
                  <a:srgbClr val="FF0000"/>
                </a:solidFill>
              </a:rPr>
              <a:t>大</a:t>
            </a:r>
            <a:r>
              <a:rPr lang="zh-CN" altLang="en-US" sz="2800" b="1" dirty="0"/>
              <a:t>，关键字会</a:t>
            </a:r>
            <a:r>
              <a:rPr lang="zh-CN" altLang="en-US" sz="2800" b="1" dirty="0">
                <a:solidFill>
                  <a:srgbClr val="FF0000"/>
                </a:solidFill>
              </a:rPr>
              <a:t>出现正、逆序</a:t>
            </a:r>
            <a:r>
              <a:rPr lang="zh-CN" altLang="en-US" sz="2800" b="1" dirty="0"/>
              <a:t>情形，可采用</a:t>
            </a:r>
            <a:r>
              <a:rPr lang="zh-CN" altLang="en-US" sz="2800" b="1" dirty="0">
                <a:solidFill>
                  <a:srgbClr val="FF0000"/>
                </a:solidFill>
              </a:rPr>
              <a:t>堆</a:t>
            </a:r>
            <a:r>
              <a:rPr lang="zh-CN" altLang="en-US" sz="2800" b="1" dirty="0"/>
              <a:t>排序（或</a:t>
            </a:r>
            <a:r>
              <a:rPr lang="zh-CN" altLang="en-US" sz="2800" b="1" dirty="0">
                <a:solidFill>
                  <a:srgbClr val="FF0000"/>
                </a:solidFill>
              </a:rPr>
              <a:t>归并</a:t>
            </a:r>
            <a:r>
              <a:rPr lang="zh-CN" altLang="en-US" sz="2800" b="1" dirty="0"/>
              <a:t>排序）。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</a:pPr>
            <a:r>
              <a:rPr lang="zh-CN" altLang="en-US" sz="2800" b="1" dirty="0" smtClean="0"/>
              <a:t>当</a:t>
            </a:r>
            <a:r>
              <a:rPr lang="zh-CN" altLang="en-US" sz="2800" b="1" dirty="0"/>
              <a:t>待排序记录数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较</a:t>
            </a:r>
            <a:r>
              <a:rPr lang="zh-CN" altLang="en-US" sz="2800" b="1" dirty="0">
                <a:solidFill>
                  <a:srgbClr val="FF0000"/>
                </a:solidFill>
              </a:rPr>
              <a:t>小</a:t>
            </a:r>
            <a:r>
              <a:rPr lang="zh-CN" altLang="en-US" sz="2800" b="1" dirty="0"/>
              <a:t>，记录已</a:t>
            </a:r>
            <a:r>
              <a:rPr lang="zh-CN" altLang="en-US" sz="2800" b="1" dirty="0">
                <a:solidFill>
                  <a:srgbClr val="FF0000"/>
                </a:solidFill>
              </a:rPr>
              <a:t>接近有序</a:t>
            </a:r>
            <a:r>
              <a:rPr lang="zh-CN" altLang="en-US" sz="2800" b="1" dirty="0"/>
              <a:t>或随机分布时，可采用直接插入排序。</a:t>
            </a:r>
          </a:p>
          <a:p>
            <a:pPr algn="l"/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 </a:t>
            </a:r>
            <a:endParaRPr lang="en-US" altLang="zh-CN" sz="28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611560" y="620688"/>
            <a:ext cx="7467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选择排序的方法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11005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18864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9.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９</a:t>
            </a:r>
            <a:r>
              <a:rPr lang="en-US" altLang="zh-CN" sz="44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stl</a:t>
            </a: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的排序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3828858"/>
              </p:ext>
            </p:extLst>
          </p:nvPr>
        </p:nvGraphicFramePr>
        <p:xfrm>
          <a:off x="35497" y="1124744"/>
          <a:ext cx="9073008" cy="56283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10020"/>
                <a:gridCol w="2445922"/>
                <a:gridCol w="3317066"/>
              </a:tblGrid>
              <a:tr h="4551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Sort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</a:rPr>
                        <a:t>对给定区间的所有元素进行排序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2000" kern="100">
                          <a:effectLst/>
                        </a:rPr>
                        <a:t>优化的快速排序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stable_sort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对给定区间的所有元素进行稳定排序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归并排序</a:t>
                      </a:r>
                      <a:r>
                        <a:rPr lang="zh-CN" altLang="en-US" sz="2000" kern="100" dirty="0" smtClean="0">
                          <a:effectLst/>
                        </a:rPr>
                        <a:t>，若内存不足，则时间复杂度为</a:t>
                      </a:r>
                      <a:r>
                        <a:rPr lang="en-US" altLang="zh-CN" sz="2000" kern="100" dirty="0" smtClean="0">
                          <a:effectLst/>
                        </a:rPr>
                        <a:t>O(nlog</a:t>
                      </a:r>
                      <a:r>
                        <a:rPr lang="en-US" altLang="zh-CN" sz="2000" kern="100" baseline="30000" dirty="0" smtClean="0">
                          <a:effectLst/>
                        </a:rPr>
                        <a:t>2</a:t>
                      </a:r>
                      <a:r>
                        <a:rPr lang="en-US" altLang="zh-CN" sz="2000" kern="100" baseline="0" dirty="0" smtClean="0">
                          <a:effectLst/>
                        </a:rPr>
                        <a:t> n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5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partial_sort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对给定区间的所有元素部分排序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堆排序求前</a:t>
                      </a:r>
                      <a:r>
                        <a:rPr lang="en-US" sz="2000" kern="100">
                          <a:effectLst/>
                        </a:rPr>
                        <a:t>m</a:t>
                      </a:r>
                      <a:r>
                        <a:rPr lang="zh-CN" sz="2000" kern="100">
                          <a:effectLst/>
                        </a:rPr>
                        <a:t>个元素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5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partial_sort_copy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对给定区间复制并排序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nth_element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找出给定区间的某个位置对应的元素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快速排序的</a:t>
                      </a:r>
                      <a:r>
                        <a:rPr lang="en-US" sz="2000" kern="100">
                          <a:effectLst/>
                        </a:rPr>
                        <a:t>partition</a:t>
                      </a:r>
                      <a:r>
                        <a:rPr lang="zh-CN" sz="2000" kern="100">
                          <a:effectLst/>
                        </a:rPr>
                        <a:t>方法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5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is_sorted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判断一个区间是否已经排好序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0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partition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使得符合某个条件的元素放在前面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类似快速排序的</a:t>
                      </a:r>
                      <a:r>
                        <a:rPr lang="en-US" sz="2000" kern="100" dirty="0">
                          <a:effectLst/>
                        </a:rPr>
                        <a:t>partition</a:t>
                      </a:r>
                      <a:r>
                        <a:rPr lang="zh-CN" sz="2000" kern="100" dirty="0">
                          <a:effectLst/>
                        </a:rPr>
                        <a:t>方法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stable_partition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相对稳定的使得符合某个条件的元素放在前面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554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00113" y="1052513"/>
            <a:ext cx="7794625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731" tIns="56866" rIns="113731" bIns="5686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课程习题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笔做题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——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9.14, 9.16, 9.21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（以作业形式提交）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上机题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——</a:t>
            </a:r>
            <a:r>
              <a:rPr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9.15, 9.17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思考题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剩余的其它习题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684213" y="-171400"/>
            <a:ext cx="7772400" cy="7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插入排序过程</a:t>
            </a:r>
            <a:endParaRPr lang="en-US" altLang="zh-CN" sz="4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3BC9-C505-498E-A445-42B3E3C5981A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919944"/>
              </p:ext>
            </p:extLst>
          </p:nvPr>
        </p:nvGraphicFramePr>
        <p:xfrm>
          <a:off x="971600" y="359482"/>
          <a:ext cx="5904656" cy="6309878"/>
        </p:xfrm>
        <a:graphic>
          <a:graphicData uri="http://schemas.openxmlformats.org/presentationml/2006/ole">
            <p:oleObj spid="_x0000_s1066" name="Picture" r:id="rId4" imgW="1939821" imgH="2072758" progId="Word.Picture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6506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4734</Words>
  <Application>Microsoft Office PowerPoint</Application>
  <PresentationFormat>全屏显示(4:3)</PresentationFormat>
  <Paragraphs>1177</Paragraphs>
  <Slides>88</Slides>
  <Notes>73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88</vt:i4>
      </vt:variant>
    </vt:vector>
  </HeadingPairs>
  <TitlesOfParts>
    <vt:vector size="92" baseType="lpstr">
      <vt:lpstr>Office 主题</vt:lpstr>
      <vt:lpstr>图片</vt:lpstr>
      <vt:lpstr>Picture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插入排序动画 </vt:lpstr>
      <vt:lpstr>幻灯片 11</vt:lpstr>
      <vt:lpstr>幻灯片 12</vt:lpstr>
      <vt:lpstr>幻灯片 13</vt:lpstr>
      <vt:lpstr>幻灯片 14</vt:lpstr>
      <vt:lpstr>幻灯片 15</vt:lpstr>
      <vt:lpstr>冒泡排序动画 </vt:lpstr>
      <vt:lpstr>幻灯片 17</vt:lpstr>
      <vt:lpstr>幻灯片 18</vt:lpstr>
      <vt:lpstr>幻灯片 19</vt:lpstr>
      <vt:lpstr>幻灯片 20</vt:lpstr>
      <vt:lpstr>幻灯片 21</vt:lpstr>
      <vt:lpstr>选择排序动画 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希尔排序过程 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ckj</dc:creator>
  <cp:lastModifiedBy>ztzyjztq</cp:lastModifiedBy>
  <cp:revision>95</cp:revision>
  <dcterms:created xsi:type="dcterms:W3CDTF">2011-11-13T03:02:37Z</dcterms:created>
  <dcterms:modified xsi:type="dcterms:W3CDTF">2011-12-12T04:53:25Z</dcterms:modified>
</cp:coreProperties>
</file>