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90" r:id="rId3"/>
    <p:sldId id="291" r:id="rId4"/>
    <p:sldId id="259" r:id="rId5"/>
    <p:sldId id="271" r:id="rId6"/>
    <p:sldId id="272" r:id="rId7"/>
    <p:sldId id="281" r:id="rId8"/>
    <p:sldId id="273" r:id="rId9"/>
    <p:sldId id="267" r:id="rId10"/>
    <p:sldId id="260" r:id="rId11"/>
    <p:sldId id="261" r:id="rId12"/>
    <p:sldId id="275" r:id="rId13"/>
    <p:sldId id="265" r:id="rId14"/>
    <p:sldId id="274" r:id="rId15"/>
    <p:sldId id="262" r:id="rId16"/>
    <p:sldId id="293" r:id="rId17"/>
    <p:sldId id="263" r:id="rId18"/>
    <p:sldId id="295" r:id="rId19"/>
    <p:sldId id="276" r:id="rId20"/>
    <p:sldId id="277" r:id="rId21"/>
    <p:sldId id="278" r:id="rId22"/>
    <p:sldId id="264" r:id="rId23"/>
    <p:sldId id="266" r:id="rId24"/>
    <p:sldId id="268" r:id="rId25"/>
    <p:sldId id="269" r:id="rId26"/>
    <p:sldId id="292" r:id="rId27"/>
    <p:sldId id="29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C1413-9FB4-4062-A341-D0C16DDCC2BC}" type="datetimeFigureOut">
              <a:rPr lang="zh-CN" altLang="en-US" smtClean="0"/>
              <a:pPr/>
              <a:t>2019/9/8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1B901-ABD7-40B8-B52E-C4CC669459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周晓光认为，市场营销学可以划分为实践营销学、理论营销学和营销哲学三个层次。……“营销哲学”概念提出之后，“营销”的定义就可以根据抽象程度分为</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种。杰罗姆·麦卡锡认为：“市场营销就是指将商品和服务从生产者转移到消费者或用户所进行的企业活动，以满足顾客需要和实现企业的各种目标。”这是实践营销学的定义。菲利普·科特勒认为：“营销是个人和集体通过创造，提供出售，并同别人自由交换产品和价值，以获得其所需所欲之物的一种社会过程。”这是理论营销学的定义。迈克尔·</a:t>
            </a:r>
            <a:r>
              <a:rPr lang="en-US" altLang="zh-CN" sz="1200" kern="1200" dirty="0" smtClean="0">
                <a:solidFill>
                  <a:schemeClr val="tx1"/>
                </a:solidFill>
                <a:latin typeface="+mn-lt"/>
                <a:ea typeface="+mn-ea"/>
                <a:cs typeface="+mn-cs"/>
              </a:rPr>
              <a:t>J</a:t>
            </a:r>
            <a:r>
              <a:rPr lang="zh-CN" altLang="zh-CN" sz="1200" kern="1200" dirty="0" smtClean="0">
                <a:solidFill>
                  <a:schemeClr val="tx1"/>
                </a:solidFill>
                <a:latin typeface="+mn-lt"/>
                <a:ea typeface="+mn-ea"/>
                <a:cs typeface="+mn-cs"/>
              </a:rPr>
              <a:t>·贝克认为：营销是“（商业）交换关系的相互满足”。这是一个具有营销哲学性质的定义。</a:t>
            </a:r>
          </a:p>
          <a:p>
            <a:endParaRPr lang="zh-CN" altLang="en-US" dirty="0"/>
          </a:p>
        </p:txBody>
      </p:sp>
      <p:sp>
        <p:nvSpPr>
          <p:cNvPr id="4" name="灯片编号占位符 3"/>
          <p:cNvSpPr>
            <a:spLocks noGrp="1"/>
          </p:cNvSpPr>
          <p:nvPr>
            <p:ph type="sldNum" sz="quarter" idx="10"/>
          </p:nvPr>
        </p:nvSpPr>
        <p:spPr/>
        <p:txBody>
          <a:bodyPr/>
          <a:lstStyle/>
          <a:p>
            <a:fld id="{DA41B901-ABD7-40B8-B52E-C4CC66945913}"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3300664E-FC70-423B-A0F7-CB11ED1F7621}" type="datetime1">
              <a:rPr lang="zh-CN" altLang="en-US" smtClean="0"/>
              <a:pPr/>
              <a:t>2019/9/8</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2146506-CFA4-43A3-947C-FB6A094AC3D0}" type="datetime1">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978786A-B518-4221-8A70-7AA349FB4537}" type="datetime1">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7F28A4CB-1322-4EA0-ABF4-CE23587DD5C1}" type="datetime1">
              <a:rPr lang="zh-CN" altLang="en-US" smtClean="0"/>
              <a:pPr/>
              <a:t>2019/9/8</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DA0291D2-9373-4D56-A7E9-F22AFC5F85C4}" type="datetime1">
              <a:rPr lang="zh-CN" altLang="en-US" smtClean="0"/>
              <a:pPr/>
              <a:t>2019/9/8</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0CA43E35-C55D-47C1-A87D-BF63E18764EF}" type="datetime1">
              <a:rPr lang="zh-CN" altLang="en-US" smtClean="0"/>
              <a:pPr/>
              <a:t>2019/9/8</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94652342-CF49-4287-9AC0-5588DE024931}" type="datetime1">
              <a:rPr lang="zh-CN" altLang="en-US" smtClean="0"/>
              <a:pPr/>
              <a:t>2019/9/8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0D838820-5041-4548-AA78-B322A1D3234E}" type="datetime1">
              <a:rPr lang="zh-CN" altLang="en-US" smtClean="0"/>
              <a:pPr/>
              <a:t>2019/9/8</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AD6519-36A0-4C07-BB16-1CB1EAE225AC}" type="datetime1">
              <a:rPr lang="zh-CN" altLang="en-US" smtClean="0"/>
              <a:pPr/>
              <a:t>2019/9/8</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64E3028F-33DB-4A20-8653-AD53D13A4AEB}" type="datetime1">
              <a:rPr lang="zh-CN" altLang="en-US" smtClean="0"/>
              <a:pPr/>
              <a:t>2019/9/8</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F3593A75-963E-48A5-8CBE-3440C17D22E8}" type="datetime1">
              <a:rPr lang="zh-CN" altLang="en-US" smtClean="0"/>
              <a:pPr/>
              <a:t>2019/9/8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B8ED509-EA93-4F5E-86EF-1A80779CF6FE}" type="datetime1">
              <a:rPr lang="zh-CN" altLang="en-US" smtClean="0"/>
              <a:pPr/>
              <a:t>2019/9/8</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rgbClr val="FF0000"/>
                </a:solidFill>
                <a:latin typeface="华文琥珀" pitchFamily="2" charset="-122"/>
                <a:ea typeface="华文琥珀" pitchFamily="2" charset="-122"/>
              </a:rPr>
              <a:t>第</a:t>
            </a:r>
            <a:r>
              <a:rPr lang="en-US" altLang="zh-CN" dirty="0" smtClean="0">
                <a:solidFill>
                  <a:srgbClr val="FF0000"/>
                </a:solidFill>
                <a:latin typeface="华文琥珀" pitchFamily="2" charset="-122"/>
                <a:ea typeface="华文琥珀" pitchFamily="2" charset="-122"/>
              </a:rPr>
              <a:t>1</a:t>
            </a:r>
            <a:r>
              <a:rPr lang="zh-CN" altLang="en-US" dirty="0" smtClean="0">
                <a:solidFill>
                  <a:srgbClr val="FF0000"/>
                </a:solidFill>
                <a:latin typeface="华文琥珀" pitchFamily="2" charset="-122"/>
                <a:ea typeface="华文琥珀" pitchFamily="2" charset="-122"/>
              </a:rPr>
              <a:t>讲</a:t>
            </a:r>
            <a:r>
              <a:rPr lang="zh-CN" altLang="en-US" dirty="0" smtClean="0">
                <a:latin typeface="华文琥珀" pitchFamily="2" charset="-122"/>
                <a:ea typeface="华文琥珀" pitchFamily="2" charset="-122"/>
              </a:rPr>
              <a:t>  </a:t>
            </a:r>
            <a:r>
              <a:rPr lang="zh-CN" altLang="en-US" dirty="0" smtClean="0">
                <a:solidFill>
                  <a:srgbClr val="0070C0"/>
                </a:solidFill>
                <a:latin typeface="华文琥珀" pitchFamily="2" charset="-122"/>
                <a:ea typeface="华文琥珀" pitchFamily="2" charset="-122"/>
              </a:rPr>
              <a:t>市场营销概述</a:t>
            </a:r>
            <a:r>
              <a:rPr lang="en-US" altLang="zh-CN" dirty="0" smtClean="0">
                <a:latin typeface="华文琥珀" pitchFamily="2" charset="-122"/>
                <a:ea typeface="华文琥珀" pitchFamily="2" charset="-122"/>
              </a:rPr>
              <a:t/>
            </a:r>
            <a:br>
              <a:rPr lang="en-US" altLang="zh-CN" dirty="0" smtClean="0">
                <a:latin typeface="华文琥珀" pitchFamily="2" charset="-122"/>
                <a:ea typeface="华文琥珀" pitchFamily="2" charset="-122"/>
              </a:rPr>
            </a:br>
            <a:endParaRPr lang="zh-CN" altLang="en-US" dirty="0">
              <a:latin typeface="华文琥珀" pitchFamily="2" charset="-122"/>
              <a:ea typeface="华文琥珀" pitchFamily="2" charset="-122"/>
            </a:endParaRPr>
          </a:p>
        </p:txBody>
      </p:sp>
      <p:sp>
        <p:nvSpPr>
          <p:cNvPr id="3" name="副标题 2"/>
          <p:cNvSpPr>
            <a:spLocks noGrp="1"/>
          </p:cNvSpPr>
          <p:nvPr>
            <p:ph type="subTitle" idx="1"/>
          </p:nvPr>
        </p:nvSpPr>
        <p:spPr/>
        <p:txBody>
          <a:bodyPr>
            <a:normAutofit/>
          </a:bodyPr>
          <a:lstStyle/>
          <a:p>
            <a:r>
              <a:rPr lang="zh-CN" altLang="en-US" dirty="0" smtClean="0">
                <a:latin typeface="微软雅黑" pitchFamily="34" charset="-122"/>
                <a:ea typeface="微软雅黑" pitchFamily="34" charset="-122"/>
              </a:rPr>
              <a:t>上海财经大学商学院</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曾晓洋</a:t>
            </a:r>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4286248" y="0"/>
            <a:ext cx="4857752" cy="35112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8686800" cy="838200"/>
          </a:xfrm>
        </p:spPr>
        <p:txBody>
          <a:bodyPr>
            <a:normAutofit/>
          </a:bodyPr>
          <a:lstStyle/>
          <a:p>
            <a:r>
              <a:rPr lang="zh-CN" altLang="en-US" sz="4000" dirty="0" smtClean="0">
                <a:solidFill>
                  <a:srgbClr val="0070C0"/>
                </a:solidFill>
                <a:latin typeface="黑体" pitchFamily="49" charset="-122"/>
                <a:ea typeface="黑体" pitchFamily="49" charset="-122"/>
                <a:cs typeface="+mn-cs"/>
              </a:rPr>
              <a:t>营销管理</a:t>
            </a:r>
            <a:endParaRPr lang="zh-CN" altLang="en-US" sz="4000" dirty="0">
              <a:solidFill>
                <a:srgbClr val="0070C0"/>
              </a:solidFill>
              <a:latin typeface="黑体" pitchFamily="49" charset="-122"/>
              <a:ea typeface="黑体" pitchFamily="49" charset="-122"/>
              <a:cs typeface="+mn-cs"/>
            </a:endParaRPr>
          </a:p>
        </p:txBody>
      </p:sp>
      <p:sp>
        <p:nvSpPr>
          <p:cNvPr id="3" name="内容占位符 2"/>
          <p:cNvSpPr>
            <a:spLocks noGrp="1"/>
          </p:cNvSpPr>
          <p:nvPr>
            <p:ph idx="1"/>
          </p:nvPr>
        </p:nvSpPr>
        <p:spPr>
          <a:xfrm>
            <a:off x="304800" y="1412776"/>
            <a:ext cx="8686800" cy="4667349"/>
          </a:xfrm>
        </p:spPr>
        <p:txBody>
          <a:bodyPr/>
          <a:lstStyle/>
          <a:p>
            <a:r>
              <a:rPr lang="zh-CN" altLang="en-US" dirty="0" smtClean="0"/>
              <a:t>主观能动性</a:t>
            </a:r>
            <a:endParaRPr lang="en-US" altLang="zh-CN" dirty="0" smtClean="0"/>
          </a:p>
          <a:p>
            <a:r>
              <a:rPr lang="zh-CN" altLang="en-US" dirty="0" smtClean="0"/>
              <a:t>管理过程：以价值为核心、以需求为对象。</a:t>
            </a:r>
            <a:endParaRPr lang="en-US" altLang="zh-CN" dirty="0" smtClean="0"/>
          </a:p>
          <a:p>
            <a:r>
              <a:rPr lang="zh-CN" altLang="en-US" dirty="0" smtClean="0"/>
              <a:t>营销管理的本质，就是对需求进行管理。</a:t>
            </a:r>
            <a:endParaRPr lang="en-US" altLang="zh-CN" dirty="0" smtClean="0"/>
          </a:p>
          <a:p>
            <a:pPr>
              <a:buNone/>
            </a:pPr>
            <a:r>
              <a:rPr lang="en-US" altLang="zh-CN" sz="2800" dirty="0" smtClean="0"/>
              <a:t>    （</a:t>
            </a:r>
            <a:r>
              <a:rPr lang="zh-CN" altLang="en-US" sz="2800" dirty="0" smtClean="0"/>
              <a:t>通过分析、计划、实施和控制，影响需求的时间、强度、规模、满足方式和效果。）</a:t>
            </a:r>
            <a:endParaRPr lang="en-US" altLang="zh-CN" sz="2800" dirty="0" smtClean="0"/>
          </a:p>
          <a:p>
            <a:r>
              <a:rPr lang="zh-CN" altLang="en-US" dirty="0" smtClean="0"/>
              <a:t>科学性</a:t>
            </a:r>
            <a:endParaRPr lang="en-US" altLang="zh-CN" dirty="0" smtClean="0"/>
          </a:p>
          <a:p>
            <a:r>
              <a:rPr lang="zh-CN" altLang="en-US" dirty="0" smtClean="0"/>
              <a:t>艺术性</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3" name="AutoShape 18"/>
          <p:cNvSpPr>
            <a:spLocks noChangeArrowheads="1"/>
          </p:cNvSpPr>
          <p:nvPr/>
        </p:nvSpPr>
        <p:spPr bwMode="auto">
          <a:xfrm rot="3600000">
            <a:off x="3692599" y="891903"/>
            <a:ext cx="1655762" cy="823912"/>
          </a:xfrm>
          <a:prstGeom prst="homePlate">
            <a:avLst>
              <a:gd name="adj" fmla="val 50241"/>
            </a:avLst>
          </a:prstGeom>
          <a:solidFill>
            <a:srgbClr val="FFCC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 name="AutoShape 19"/>
          <p:cNvSpPr>
            <a:spLocks noChangeArrowheads="1"/>
          </p:cNvSpPr>
          <p:nvPr/>
        </p:nvSpPr>
        <p:spPr bwMode="auto">
          <a:xfrm rot="5400000">
            <a:off x="4700661" y="604565"/>
            <a:ext cx="1655763" cy="823913"/>
          </a:xfrm>
          <a:prstGeom prst="homePlate">
            <a:avLst>
              <a:gd name="adj" fmla="val 50241"/>
            </a:avLst>
          </a:prstGeom>
          <a:solidFill>
            <a:srgbClr val="DEEC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AutoShape 20"/>
          <p:cNvSpPr>
            <a:spLocks noChangeArrowheads="1"/>
          </p:cNvSpPr>
          <p:nvPr/>
        </p:nvSpPr>
        <p:spPr bwMode="auto">
          <a:xfrm rot="1800000">
            <a:off x="2955999" y="1628503"/>
            <a:ext cx="1655762" cy="823912"/>
          </a:xfrm>
          <a:prstGeom prst="homePlate">
            <a:avLst>
              <a:gd name="adj" fmla="val 50241"/>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a:p>
        </p:txBody>
      </p:sp>
      <p:sp>
        <p:nvSpPr>
          <p:cNvPr id="6" name="AutoShape 21"/>
          <p:cNvSpPr>
            <a:spLocks noChangeArrowheads="1"/>
          </p:cNvSpPr>
          <p:nvPr/>
        </p:nvSpPr>
        <p:spPr bwMode="auto">
          <a:xfrm>
            <a:off x="2667074" y="2636565"/>
            <a:ext cx="1655762" cy="823913"/>
          </a:xfrm>
          <a:prstGeom prst="homePlate">
            <a:avLst>
              <a:gd name="adj" fmla="val 50241"/>
            </a:avLst>
          </a:prstGeom>
          <a:solidFill>
            <a:srgbClr val="DEEC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 name="AutoShape 22"/>
          <p:cNvSpPr>
            <a:spLocks noChangeArrowheads="1"/>
          </p:cNvSpPr>
          <p:nvPr/>
        </p:nvSpPr>
        <p:spPr bwMode="auto">
          <a:xfrm rot="9000000">
            <a:off x="6484503" y="1694897"/>
            <a:ext cx="1655762" cy="892874"/>
          </a:xfrm>
          <a:prstGeom prst="homePlate">
            <a:avLst>
              <a:gd name="adj" fmla="val 50241"/>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AutoShape 23"/>
          <p:cNvSpPr>
            <a:spLocks noChangeArrowheads="1"/>
          </p:cNvSpPr>
          <p:nvPr/>
        </p:nvSpPr>
        <p:spPr bwMode="auto">
          <a:xfrm rot="10800000">
            <a:off x="6732661" y="2638153"/>
            <a:ext cx="1655763" cy="823912"/>
          </a:xfrm>
          <a:prstGeom prst="homePlate">
            <a:avLst>
              <a:gd name="adj" fmla="val 50241"/>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AutoShape 24"/>
          <p:cNvSpPr>
            <a:spLocks noChangeArrowheads="1"/>
          </p:cNvSpPr>
          <p:nvPr/>
        </p:nvSpPr>
        <p:spPr bwMode="auto">
          <a:xfrm rot="7200000">
            <a:off x="5708723" y="893491"/>
            <a:ext cx="1655763" cy="823912"/>
          </a:xfrm>
          <a:prstGeom prst="homePlate">
            <a:avLst>
              <a:gd name="adj" fmla="val 50241"/>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vert="eaVert" wrap="none" anchor="ctr"/>
          <a:lstStyle/>
          <a:p>
            <a:pPr algn="ctr"/>
            <a:endParaRPr lang="zh-CN" altLang="zh-CN"/>
          </a:p>
        </p:txBody>
      </p:sp>
      <p:sp>
        <p:nvSpPr>
          <p:cNvPr id="10" name="AutoShape 25"/>
          <p:cNvSpPr>
            <a:spLocks noChangeArrowheads="1"/>
          </p:cNvSpPr>
          <p:nvPr/>
        </p:nvSpPr>
        <p:spPr bwMode="auto">
          <a:xfrm rot="5400000">
            <a:off x="4700661" y="604565"/>
            <a:ext cx="1655763" cy="823913"/>
          </a:xfrm>
          <a:prstGeom prst="homePlate">
            <a:avLst>
              <a:gd name="adj" fmla="val 50241"/>
            </a:avLst>
          </a:prstGeom>
          <a:solidFill>
            <a:srgbClr val="FF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zh-CN"/>
          </a:p>
        </p:txBody>
      </p:sp>
      <p:sp>
        <p:nvSpPr>
          <p:cNvPr id="11" name="AutoShape 29"/>
          <p:cNvSpPr>
            <a:spLocks noChangeArrowheads="1"/>
          </p:cNvSpPr>
          <p:nvPr/>
        </p:nvSpPr>
        <p:spPr bwMode="auto">
          <a:xfrm rot="14400000">
            <a:off x="5705549" y="4381228"/>
            <a:ext cx="1655762" cy="823912"/>
          </a:xfrm>
          <a:prstGeom prst="homePlate">
            <a:avLst>
              <a:gd name="adj" fmla="val 50241"/>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AutoShape 30"/>
          <p:cNvSpPr>
            <a:spLocks noChangeArrowheads="1"/>
          </p:cNvSpPr>
          <p:nvPr/>
        </p:nvSpPr>
        <p:spPr bwMode="auto">
          <a:xfrm rot="16200000">
            <a:off x="4697486" y="4668565"/>
            <a:ext cx="1655763" cy="823913"/>
          </a:xfrm>
          <a:prstGeom prst="homePlate">
            <a:avLst>
              <a:gd name="adj" fmla="val 50241"/>
            </a:avLst>
          </a:prstGeom>
          <a:solidFill>
            <a:srgbClr val="DEEC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AutoShape 31"/>
          <p:cNvSpPr>
            <a:spLocks noChangeArrowheads="1"/>
          </p:cNvSpPr>
          <p:nvPr/>
        </p:nvSpPr>
        <p:spPr bwMode="auto">
          <a:xfrm rot="12600000">
            <a:off x="6445324" y="3646215"/>
            <a:ext cx="1655762" cy="823913"/>
          </a:xfrm>
          <a:prstGeom prst="homePlate">
            <a:avLst>
              <a:gd name="adj" fmla="val 50241"/>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lang="zh-CN" altLang="zh-CN"/>
          </a:p>
        </p:txBody>
      </p:sp>
      <p:sp>
        <p:nvSpPr>
          <p:cNvPr id="14" name="AutoShape 32"/>
          <p:cNvSpPr>
            <a:spLocks noChangeArrowheads="1"/>
          </p:cNvSpPr>
          <p:nvPr/>
        </p:nvSpPr>
        <p:spPr bwMode="auto">
          <a:xfrm rot="10800000">
            <a:off x="6732661" y="2636565"/>
            <a:ext cx="1655763" cy="823913"/>
          </a:xfrm>
          <a:prstGeom prst="homePlate">
            <a:avLst>
              <a:gd name="adj" fmla="val 50241"/>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AutoShape 34"/>
          <p:cNvSpPr>
            <a:spLocks noChangeArrowheads="1"/>
          </p:cNvSpPr>
          <p:nvPr/>
        </p:nvSpPr>
        <p:spPr bwMode="auto">
          <a:xfrm rot="19800000">
            <a:off x="2952824" y="3641453"/>
            <a:ext cx="1655762" cy="823912"/>
          </a:xfrm>
          <a:prstGeom prst="homePlate">
            <a:avLst>
              <a:gd name="adj" fmla="val 50241"/>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AutoShape 35"/>
          <p:cNvSpPr>
            <a:spLocks noChangeArrowheads="1"/>
          </p:cNvSpPr>
          <p:nvPr/>
        </p:nvSpPr>
        <p:spPr bwMode="auto">
          <a:xfrm>
            <a:off x="2665486" y="2636565"/>
            <a:ext cx="1655763" cy="823913"/>
          </a:xfrm>
          <a:prstGeom prst="homePlate">
            <a:avLst>
              <a:gd name="adj" fmla="val 50241"/>
            </a:avLst>
          </a:prstGeom>
          <a:solidFill>
            <a:srgbClr val="00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AutoShape 36"/>
          <p:cNvSpPr>
            <a:spLocks noChangeArrowheads="1"/>
          </p:cNvSpPr>
          <p:nvPr/>
        </p:nvSpPr>
        <p:spPr bwMode="auto">
          <a:xfrm rot="18000000">
            <a:off x="3689424" y="4378053"/>
            <a:ext cx="1655762" cy="823912"/>
          </a:xfrm>
          <a:prstGeom prst="homePlate">
            <a:avLst>
              <a:gd name="adj" fmla="val 50241"/>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lgn="ctr"/>
            <a:endParaRPr lang="zh-CN" altLang="zh-CN"/>
          </a:p>
        </p:txBody>
      </p:sp>
      <p:sp>
        <p:nvSpPr>
          <p:cNvPr id="18" name="AutoShape 37"/>
          <p:cNvSpPr>
            <a:spLocks noChangeArrowheads="1"/>
          </p:cNvSpPr>
          <p:nvPr/>
        </p:nvSpPr>
        <p:spPr bwMode="auto">
          <a:xfrm rot="16200000">
            <a:off x="4697487" y="4666977"/>
            <a:ext cx="1655762" cy="823913"/>
          </a:xfrm>
          <a:prstGeom prst="homePlate">
            <a:avLst>
              <a:gd name="adj" fmla="val 50241"/>
            </a:avLst>
          </a:prstGeom>
          <a:solidFill>
            <a:srgbClr val="DEEC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 name="Line 40"/>
          <p:cNvSpPr>
            <a:spLocks noChangeShapeType="1"/>
          </p:cNvSpPr>
          <p:nvPr/>
        </p:nvSpPr>
        <p:spPr bwMode="auto">
          <a:xfrm flipV="1">
            <a:off x="4357761" y="1412603"/>
            <a:ext cx="719138" cy="433387"/>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41"/>
          <p:cNvSpPr>
            <a:spLocks noChangeShapeType="1"/>
          </p:cNvSpPr>
          <p:nvPr/>
        </p:nvSpPr>
        <p:spPr bwMode="auto">
          <a:xfrm flipV="1">
            <a:off x="5078486" y="1412603"/>
            <a:ext cx="863600" cy="1587"/>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43"/>
          <p:cNvSpPr>
            <a:spLocks noChangeShapeType="1"/>
          </p:cNvSpPr>
          <p:nvPr/>
        </p:nvSpPr>
        <p:spPr bwMode="auto">
          <a:xfrm>
            <a:off x="5981774" y="1461815"/>
            <a:ext cx="679450" cy="384175"/>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44"/>
          <p:cNvSpPr>
            <a:spLocks noChangeShapeType="1"/>
          </p:cNvSpPr>
          <p:nvPr/>
        </p:nvSpPr>
        <p:spPr bwMode="auto">
          <a:xfrm flipV="1">
            <a:off x="5084836" y="4662215"/>
            <a:ext cx="863600" cy="1588"/>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45"/>
          <p:cNvSpPr>
            <a:spLocks noChangeShapeType="1"/>
          </p:cNvSpPr>
          <p:nvPr/>
        </p:nvSpPr>
        <p:spPr bwMode="auto">
          <a:xfrm flipV="1">
            <a:off x="5942086" y="4220890"/>
            <a:ext cx="719138" cy="433388"/>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46"/>
          <p:cNvSpPr>
            <a:spLocks noChangeShapeType="1"/>
          </p:cNvSpPr>
          <p:nvPr/>
        </p:nvSpPr>
        <p:spPr bwMode="auto">
          <a:xfrm>
            <a:off x="4357761" y="4220890"/>
            <a:ext cx="679450" cy="457200"/>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47"/>
          <p:cNvSpPr>
            <a:spLocks noChangeShapeType="1"/>
          </p:cNvSpPr>
          <p:nvPr/>
        </p:nvSpPr>
        <p:spPr bwMode="auto">
          <a:xfrm flipV="1">
            <a:off x="3924374" y="1917428"/>
            <a:ext cx="431800" cy="647700"/>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48"/>
          <p:cNvSpPr>
            <a:spLocks noChangeShapeType="1"/>
          </p:cNvSpPr>
          <p:nvPr/>
        </p:nvSpPr>
        <p:spPr bwMode="auto">
          <a:xfrm flipV="1">
            <a:off x="6732661" y="3501753"/>
            <a:ext cx="431800" cy="647700"/>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49"/>
          <p:cNvSpPr>
            <a:spLocks noChangeShapeType="1"/>
          </p:cNvSpPr>
          <p:nvPr/>
        </p:nvSpPr>
        <p:spPr bwMode="auto">
          <a:xfrm flipV="1">
            <a:off x="3924374" y="2636565"/>
            <a:ext cx="0" cy="792163"/>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50"/>
          <p:cNvSpPr>
            <a:spLocks noChangeShapeType="1"/>
          </p:cNvSpPr>
          <p:nvPr/>
        </p:nvSpPr>
        <p:spPr bwMode="auto">
          <a:xfrm flipV="1">
            <a:off x="7166049" y="2636565"/>
            <a:ext cx="0" cy="792163"/>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51"/>
          <p:cNvSpPr>
            <a:spLocks noChangeShapeType="1"/>
          </p:cNvSpPr>
          <p:nvPr/>
        </p:nvSpPr>
        <p:spPr bwMode="auto">
          <a:xfrm>
            <a:off x="3924374" y="3501753"/>
            <a:ext cx="433387" cy="719137"/>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52"/>
          <p:cNvSpPr>
            <a:spLocks noChangeShapeType="1"/>
          </p:cNvSpPr>
          <p:nvPr/>
        </p:nvSpPr>
        <p:spPr bwMode="auto">
          <a:xfrm>
            <a:off x="6732661" y="1917428"/>
            <a:ext cx="433388" cy="719137"/>
          </a:xfrm>
          <a:prstGeom prst="line">
            <a:avLst/>
          </a:prstGeom>
          <a:noFill/>
          <a:ln w="9525">
            <a:solidFill>
              <a:schemeClr val="bg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Text Box 54"/>
          <p:cNvSpPr txBox="1">
            <a:spLocks noChangeArrowheads="1"/>
          </p:cNvSpPr>
          <p:nvPr/>
        </p:nvSpPr>
        <p:spPr bwMode="auto">
          <a:xfrm>
            <a:off x="5365824" y="1412603"/>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smtClean="0"/>
              <a:t>2</a:t>
            </a:r>
            <a:endParaRPr lang="en-US" altLang="zh-CN" dirty="0"/>
          </a:p>
        </p:txBody>
      </p:sp>
      <p:sp>
        <p:nvSpPr>
          <p:cNvPr id="32" name="Text Box 55"/>
          <p:cNvSpPr txBox="1">
            <a:spLocks noChangeArrowheads="1"/>
          </p:cNvSpPr>
          <p:nvPr/>
        </p:nvSpPr>
        <p:spPr bwMode="auto">
          <a:xfrm>
            <a:off x="6084961" y="1628503"/>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smtClean="0"/>
              <a:t>3</a:t>
            </a:r>
            <a:endParaRPr lang="en-US" altLang="zh-CN" dirty="0"/>
          </a:p>
        </p:txBody>
      </p:sp>
      <p:sp>
        <p:nvSpPr>
          <p:cNvPr id="33" name="Text Box 56"/>
          <p:cNvSpPr txBox="1">
            <a:spLocks noChangeArrowheads="1"/>
          </p:cNvSpPr>
          <p:nvPr/>
        </p:nvSpPr>
        <p:spPr bwMode="auto">
          <a:xfrm>
            <a:off x="6661224" y="2061890"/>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4</a:t>
            </a:r>
          </a:p>
        </p:txBody>
      </p:sp>
      <p:sp>
        <p:nvSpPr>
          <p:cNvPr id="34" name="Text Box 57"/>
          <p:cNvSpPr txBox="1">
            <a:spLocks noChangeArrowheads="1"/>
          </p:cNvSpPr>
          <p:nvPr/>
        </p:nvSpPr>
        <p:spPr bwMode="auto">
          <a:xfrm>
            <a:off x="6837436" y="2854053"/>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5</a:t>
            </a:r>
          </a:p>
        </p:txBody>
      </p:sp>
      <p:sp>
        <p:nvSpPr>
          <p:cNvPr id="35" name="Text Box 58"/>
          <p:cNvSpPr txBox="1">
            <a:spLocks noChangeArrowheads="1"/>
          </p:cNvSpPr>
          <p:nvPr/>
        </p:nvSpPr>
        <p:spPr bwMode="auto">
          <a:xfrm>
            <a:off x="6589786" y="3638278"/>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smtClean="0"/>
              <a:t>6</a:t>
            </a:r>
            <a:endParaRPr lang="en-US" altLang="zh-CN" dirty="0"/>
          </a:p>
        </p:txBody>
      </p:sp>
      <p:sp>
        <p:nvSpPr>
          <p:cNvPr id="36" name="Text Box 59"/>
          <p:cNvSpPr txBox="1">
            <a:spLocks noChangeArrowheads="1"/>
          </p:cNvSpPr>
          <p:nvPr/>
        </p:nvSpPr>
        <p:spPr bwMode="auto">
          <a:xfrm>
            <a:off x="6084961" y="4149453"/>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smtClean="0"/>
              <a:t>7</a:t>
            </a:r>
            <a:endParaRPr lang="en-US" altLang="zh-CN" dirty="0"/>
          </a:p>
        </p:txBody>
      </p:sp>
      <p:sp>
        <p:nvSpPr>
          <p:cNvPr id="37" name="Text Box 60"/>
          <p:cNvSpPr txBox="1">
            <a:spLocks noChangeArrowheads="1"/>
          </p:cNvSpPr>
          <p:nvPr/>
        </p:nvSpPr>
        <p:spPr bwMode="auto">
          <a:xfrm>
            <a:off x="5365824" y="4293915"/>
            <a:ext cx="311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8</a:t>
            </a:r>
          </a:p>
        </p:txBody>
      </p:sp>
      <p:sp>
        <p:nvSpPr>
          <p:cNvPr id="38" name="Text Box 61"/>
          <p:cNvSpPr txBox="1">
            <a:spLocks noChangeArrowheads="1"/>
          </p:cNvSpPr>
          <p:nvPr/>
        </p:nvSpPr>
        <p:spPr bwMode="auto">
          <a:xfrm>
            <a:off x="4645099" y="4149453"/>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9</a:t>
            </a:r>
          </a:p>
        </p:txBody>
      </p:sp>
      <p:sp>
        <p:nvSpPr>
          <p:cNvPr id="39" name="Text Box 62"/>
          <p:cNvSpPr txBox="1">
            <a:spLocks noChangeArrowheads="1"/>
          </p:cNvSpPr>
          <p:nvPr/>
        </p:nvSpPr>
        <p:spPr bwMode="auto">
          <a:xfrm>
            <a:off x="4068836" y="3573190"/>
            <a:ext cx="43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10</a:t>
            </a:r>
          </a:p>
        </p:txBody>
      </p:sp>
      <p:sp>
        <p:nvSpPr>
          <p:cNvPr id="40" name="Text Box 63"/>
          <p:cNvSpPr txBox="1">
            <a:spLocks noChangeArrowheads="1"/>
          </p:cNvSpPr>
          <p:nvPr/>
        </p:nvSpPr>
        <p:spPr bwMode="auto">
          <a:xfrm>
            <a:off x="3852936" y="2909615"/>
            <a:ext cx="43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11</a:t>
            </a:r>
          </a:p>
        </p:txBody>
      </p:sp>
      <p:sp>
        <p:nvSpPr>
          <p:cNvPr id="41" name="Text Box 64"/>
          <p:cNvSpPr txBox="1">
            <a:spLocks noChangeArrowheads="1"/>
          </p:cNvSpPr>
          <p:nvPr/>
        </p:nvSpPr>
        <p:spPr bwMode="auto">
          <a:xfrm>
            <a:off x="3997399" y="2133328"/>
            <a:ext cx="438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a:t>12</a:t>
            </a:r>
          </a:p>
        </p:txBody>
      </p:sp>
      <p:sp>
        <p:nvSpPr>
          <p:cNvPr id="42" name="Text Box 65"/>
          <p:cNvSpPr txBox="1">
            <a:spLocks noChangeArrowheads="1"/>
          </p:cNvSpPr>
          <p:nvPr/>
        </p:nvSpPr>
        <p:spPr bwMode="auto">
          <a:xfrm>
            <a:off x="4573661" y="1557065"/>
            <a:ext cx="3193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dirty="0" smtClean="0"/>
              <a:t>1</a:t>
            </a:r>
            <a:endParaRPr lang="en-US" altLang="zh-CN" dirty="0"/>
          </a:p>
        </p:txBody>
      </p:sp>
      <p:sp>
        <p:nvSpPr>
          <p:cNvPr id="43" name="Text Box 66"/>
          <p:cNvSpPr txBox="1">
            <a:spLocks noChangeArrowheads="1"/>
          </p:cNvSpPr>
          <p:nvPr/>
        </p:nvSpPr>
        <p:spPr bwMode="auto">
          <a:xfrm>
            <a:off x="4283968" y="2780928"/>
            <a:ext cx="264687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dirty="0" smtClean="0">
                <a:solidFill>
                  <a:srgbClr val="990000"/>
                </a:solidFill>
              </a:rPr>
              <a:t>营销核心概念</a:t>
            </a:r>
            <a:endParaRPr lang="en-US" altLang="zh-CN" sz="3200" dirty="0">
              <a:solidFill>
                <a:srgbClr val="990000"/>
              </a:solidFill>
            </a:endParaRPr>
          </a:p>
        </p:txBody>
      </p:sp>
      <p:sp>
        <p:nvSpPr>
          <p:cNvPr id="48" name="TextBox 47"/>
          <p:cNvSpPr txBox="1"/>
          <p:nvPr/>
        </p:nvSpPr>
        <p:spPr>
          <a:xfrm>
            <a:off x="5292080" y="188640"/>
            <a:ext cx="461665" cy="1368152"/>
          </a:xfrm>
          <a:prstGeom prst="rect">
            <a:avLst/>
          </a:prstGeom>
          <a:noFill/>
        </p:spPr>
        <p:txBody>
          <a:bodyPr vert="eaVert" wrap="square" rtlCol="0">
            <a:spAutoFit/>
          </a:bodyPr>
          <a:lstStyle/>
          <a:p>
            <a:r>
              <a:rPr lang="zh-CN" altLang="en-US" dirty="0" smtClean="0"/>
              <a:t>市场细分</a:t>
            </a:r>
            <a:endParaRPr lang="zh-CN" altLang="en-US" dirty="0"/>
          </a:p>
        </p:txBody>
      </p:sp>
      <p:sp>
        <p:nvSpPr>
          <p:cNvPr id="49" name="TextBox 48"/>
          <p:cNvSpPr txBox="1"/>
          <p:nvPr/>
        </p:nvSpPr>
        <p:spPr>
          <a:xfrm rot="1969678">
            <a:off x="6418155" y="492564"/>
            <a:ext cx="461665" cy="1368152"/>
          </a:xfrm>
          <a:prstGeom prst="rect">
            <a:avLst/>
          </a:prstGeom>
          <a:noFill/>
        </p:spPr>
        <p:txBody>
          <a:bodyPr vert="eaVert" wrap="square" rtlCol="0">
            <a:spAutoFit/>
          </a:bodyPr>
          <a:lstStyle/>
          <a:p>
            <a:r>
              <a:rPr lang="zh-CN" altLang="en-US" dirty="0" smtClean="0"/>
              <a:t>目标市场</a:t>
            </a:r>
            <a:endParaRPr lang="zh-CN" altLang="en-US" dirty="0"/>
          </a:p>
        </p:txBody>
      </p:sp>
      <p:sp>
        <p:nvSpPr>
          <p:cNvPr id="50" name="TextBox 49"/>
          <p:cNvSpPr txBox="1"/>
          <p:nvPr/>
        </p:nvSpPr>
        <p:spPr>
          <a:xfrm rot="3747637">
            <a:off x="7189339" y="1367616"/>
            <a:ext cx="461665" cy="1334536"/>
          </a:xfrm>
          <a:prstGeom prst="rect">
            <a:avLst/>
          </a:prstGeom>
          <a:noFill/>
        </p:spPr>
        <p:txBody>
          <a:bodyPr vert="eaVert" wrap="square" rtlCol="0">
            <a:spAutoFit/>
          </a:bodyPr>
          <a:lstStyle/>
          <a:p>
            <a:r>
              <a:rPr lang="zh-CN" altLang="en-US" dirty="0" smtClean="0"/>
              <a:t>市场定位</a:t>
            </a:r>
            <a:endParaRPr lang="zh-CN" altLang="en-US" dirty="0"/>
          </a:p>
        </p:txBody>
      </p:sp>
      <p:sp>
        <p:nvSpPr>
          <p:cNvPr id="51" name="TextBox 50"/>
          <p:cNvSpPr txBox="1"/>
          <p:nvPr/>
        </p:nvSpPr>
        <p:spPr>
          <a:xfrm rot="5400000">
            <a:off x="7509519" y="2507705"/>
            <a:ext cx="461665" cy="1152128"/>
          </a:xfrm>
          <a:prstGeom prst="rect">
            <a:avLst/>
          </a:prstGeom>
          <a:noFill/>
        </p:spPr>
        <p:txBody>
          <a:bodyPr vert="eaVert" wrap="square" rtlCol="0">
            <a:spAutoFit/>
          </a:bodyPr>
          <a:lstStyle/>
          <a:p>
            <a:r>
              <a:rPr lang="zh-CN" altLang="en-US" dirty="0" smtClean="0"/>
              <a:t>供应物</a:t>
            </a:r>
            <a:endParaRPr lang="zh-CN" altLang="en-US" dirty="0"/>
          </a:p>
        </p:txBody>
      </p:sp>
      <p:sp>
        <p:nvSpPr>
          <p:cNvPr id="54" name="TextBox 53"/>
          <p:cNvSpPr txBox="1"/>
          <p:nvPr/>
        </p:nvSpPr>
        <p:spPr>
          <a:xfrm rot="17847010">
            <a:off x="7175295" y="3780407"/>
            <a:ext cx="461665" cy="792088"/>
          </a:xfrm>
          <a:prstGeom prst="rect">
            <a:avLst/>
          </a:prstGeom>
          <a:noFill/>
        </p:spPr>
        <p:txBody>
          <a:bodyPr vert="eaVert" wrap="square" rtlCol="0">
            <a:spAutoFit/>
          </a:bodyPr>
          <a:lstStyle/>
          <a:p>
            <a:r>
              <a:rPr lang="zh-CN" altLang="en-US" dirty="0" smtClean="0"/>
              <a:t>品牌</a:t>
            </a:r>
            <a:endParaRPr lang="zh-CN" altLang="en-US" dirty="0"/>
          </a:p>
        </p:txBody>
      </p:sp>
      <p:sp>
        <p:nvSpPr>
          <p:cNvPr id="55" name="TextBox 54"/>
          <p:cNvSpPr txBox="1"/>
          <p:nvPr/>
        </p:nvSpPr>
        <p:spPr>
          <a:xfrm rot="19816556">
            <a:off x="6322172" y="4571461"/>
            <a:ext cx="461665" cy="792088"/>
          </a:xfrm>
          <a:prstGeom prst="rect">
            <a:avLst/>
          </a:prstGeom>
          <a:noFill/>
        </p:spPr>
        <p:txBody>
          <a:bodyPr vert="eaVert" wrap="square" rtlCol="0">
            <a:spAutoFit/>
          </a:bodyPr>
          <a:lstStyle/>
          <a:p>
            <a:r>
              <a:rPr lang="zh-CN" altLang="en-US" dirty="0" smtClean="0"/>
              <a:t>价值</a:t>
            </a:r>
            <a:endParaRPr lang="zh-CN" altLang="en-US" dirty="0"/>
          </a:p>
        </p:txBody>
      </p:sp>
      <p:sp>
        <p:nvSpPr>
          <p:cNvPr id="56" name="TextBox 55"/>
          <p:cNvSpPr txBox="1"/>
          <p:nvPr/>
        </p:nvSpPr>
        <p:spPr>
          <a:xfrm>
            <a:off x="5292080" y="4797152"/>
            <a:ext cx="461665" cy="792088"/>
          </a:xfrm>
          <a:prstGeom prst="rect">
            <a:avLst/>
          </a:prstGeom>
          <a:noFill/>
        </p:spPr>
        <p:txBody>
          <a:bodyPr vert="eaVert" wrap="square" rtlCol="0">
            <a:spAutoFit/>
          </a:bodyPr>
          <a:lstStyle/>
          <a:p>
            <a:r>
              <a:rPr lang="zh-CN" altLang="en-US" dirty="0" smtClean="0"/>
              <a:t>满意</a:t>
            </a:r>
            <a:endParaRPr lang="zh-CN" altLang="en-US" dirty="0"/>
          </a:p>
        </p:txBody>
      </p:sp>
      <p:sp>
        <p:nvSpPr>
          <p:cNvPr id="57" name="TextBox 56"/>
          <p:cNvSpPr txBox="1"/>
          <p:nvPr/>
        </p:nvSpPr>
        <p:spPr>
          <a:xfrm rot="1871188">
            <a:off x="4133680" y="4252189"/>
            <a:ext cx="461665" cy="1353393"/>
          </a:xfrm>
          <a:prstGeom prst="rect">
            <a:avLst/>
          </a:prstGeom>
          <a:noFill/>
        </p:spPr>
        <p:txBody>
          <a:bodyPr vert="eaVert" wrap="square" rtlCol="0">
            <a:spAutoFit/>
          </a:bodyPr>
          <a:lstStyle/>
          <a:p>
            <a:r>
              <a:rPr lang="zh-CN" altLang="en-US" dirty="0" smtClean="0"/>
              <a:t>营销渠道</a:t>
            </a:r>
            <a:endParaRPr lang="zh-CN" altLang="en-US" dirty="0"/>
          </a:p>
        </p:txBody>
      </p:sp>
      <p:sp>
        <p:nvSpPr>
          <p:cNvPr id="58" name="TextBox 57"/>
          <p:cNvSpPr txBox="1"/>
          <p:nvPr/>
        </p:nvSpPr>
        <p:spPr>
          <a:xfrm rot="3608195">
            <a:off x="3257322" y="3716154"/>
            <a:ext cx="461665" cy="1055586"/>
          </a:xfrm>
          <a:prstGeom prst="rect">
            <a:avLst/>
          </a:prstGeom>
          <a:noFill/>
        </p:spPr>
        <p:txBody>
          <a:bodyPr vert="eaVert" wrap="square" rtlCol="0">
            <a:spAutoFit/>
          </a:bodyPr>
          <a:lstStyle/>
          <a:p>
            <a:r>
              <a:rPr lang="zh-CN" altLang="en-US" dirty="0" smtClean="0"/>
              <a:t>供应链</a:t>
            </a:r>
            <a:endParaRPr lang="zh-CN" altLang="en-US" dirty="0"/>
          </a:p>
        </p:txBody>
      </p:sp>
      <p:sp>
        <p:nvSpPr>
          <p:cNvPr id="59" name="TextBox 58"/>
          <p:cNvSpPr txBox="1"/>
          <p:nvPr/>
        </p:nvSpPr>
        <p:spPr>
          <a:xfrm rot="5400000">
            <a:off x="3081812" y="2627247"/>
            <a:ext cx="461665" cy="792088"/>
          </a:xfrm>
          <a:prstGeom prst="rect">
            <a:avLst/>
          </a:prstGeom>
          <a:noFill/>
        </p:spPr>
        <p:txBody>
          <a:bodyPr vert="eaVert" wrap="square" rtlCol="0">
            <a:spAutoFit/>
          </a:bodyPr>
          <a:lstStyle/>
          <a:p>
            <a:r>
              <a:rPr lang="zh-CN" altLang="en-US" dirty="0" smtClean="0"/>
              <a:t>竞争</a:t>
            </a:r>
            <a:endParaRPr lang="zh-CN" altLang="en-US" dirty="0"/>
          </a:p>
        </p:txBody>
      </p:sp>
      <p:sp>
        <p:nvSpPr>
          <p:cNvPr id="60" name="TextBox 59"/>
          <p:cNvSpPr txBox="1"/>
          <p:nvPr/>
        </p:nvSpPr>
        <p:spPr>
          <a:xfrm rot="17921014">
            <a:off x="3364319" y="1350273"/>
            <a:ext cx="461665" cy="1296144"/>
          </a:xfrm>
          <a:prstGeom prst="rect">
            <a:avLst/>
          </a:prstGeom>
          <a:noFill/>
        </p:spPr>
        <p:txBody>
          <a:bodyPr vert="eaVert" wrap="square" rtlCol="0">
            <a:spAutoFit/>
          </a:bodyPr>
          <a:lstStyle/>
          <a:p>
            <a:r>
              <a:rPr lang="zh-CN" altLang="en-US" dirty="0" smtClean="0"/>
              <a:t>营销环境</a:t>
            </a:r>
            <a:endParaRPr lang="zh-CN" altLang="en-US" dirty="0"/>
          </a:p>
        </p:txBody>
      </p:sp>
      <p:sp>
        <p:nvSpPr>
          <p:cNvPr id="61" name="TextBox 60"/>
          <p:cNvSpPr txBox="1"/>
          <p:nvPr/>
        </p:nvSpPr>
        <p:spPr>
          <a:xfrm rot="19664912">
            <a:off x="4023642" y="499864"/>
            <a:ext cx="738664" cy="1296144"/>
          </a:xfrm>
          <a:prstGeom prst="rect">
            <a:avLst/>
          </a:prstGeom>
          <a:noFill/>
        </p:spPr>
        <p:txBody>
          <a:bodyPr vert="eaVert" wrap="square" rtlCol="0">
            <a:spAutoFit/>
          </a:bodyPr>
          <a:lstStyle/>
          <a:p>
            <a:r>
              <a:rPr lang="zh-CN" altLang="en-US" dirty="0" smtClean="0"/>
              <a:t>需要欲望需求</a:t>
            </a:r>
            <a:endParaRPr lang="zh-CN" altLang="en-US" dirty="0"/>
          </a:p>
        </p:txBody>
      </p:sp>
      <p:grpSp>
        <p:nvGrpSpPr>
          <p:cNvPr id="62" name="组合 15"/>
          <p:cNvGrpSpPr>
            <a:grpSpLocks/>
          </p:cNvGrpSpPr>
          <p:nvPr/>
        </p:nvGrpSpPr>
        <p:grpSpPr bwMode="auto">
          <a:xfrm>
            <a:off x="4765" y="332656"/>
            <a:ext cx="3104275" cy="723900"/>
            <a:chOff x="4247964" y="2057753"/>
            <a:chExt cx="3104467" cy="723610"/>
          </a:xfrm>
        </p:grpSpPr>
        <p:sp>
          <p:nvSpPr>
            <p:cNvPr id="63" name="TextBox 62"/>
            <p:cNvSpPr txBox="1"/>
            <p:nvPr/>
          </p:nvSpPr>
          <p:spPr>
            <a:xfrm>
              <a:off x="5003661" y="2057753"/>
              <a:ext cx="2236649" cy="399950"/>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需要、欲望和需求</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64" name="圆角矩形​​ 10"/>
            <p:cNvSpPr/>
            <p:nvPr/>
          </p:nvSpPr>
          <p:spPr>
            <a:xfrm>
              <a:off x="4247964" y="2133922"/>
              <a:ext cx="647740" cy="647441"/>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Arial" pitchFamily="34" charset="0"/>
                  <a:ea typeface="微软雅黑" pitchFamily="34" charset="-122"/>
                  <a:cs typeface="Arial" pitchFamily="34" charset="0"/>
                </a:rPr>
                <a:t>1</a:t>
              </a:r>
              <a:endParaRPr lang="zh-CN" altLang="en-US" sz="2800" dirty="0">
                <a:latin typeface="Arial" pitchFamily="34" charset="0"/>
                <a:ea typeface="微软雅黑" pitchFamily="34" charset="-122"/>
                <a:cs typeface="Arial" pitchFamily="34" charset="0"/>
              </a:endParaRPr>
            </a:p>
          </p:txBody>
        </p:sp>
        <p:sp>
          <p:nvSpPr>
            <p:cNvPr id="65" name="TextBox 64"/>
            <p:cNvSpPr txBox="1"/>
            <p:nvPr/>
          </p:nvSpPr>
          <p:spPr>
            <a:xfrm>
              <a:off x="5013184" y="2500489"/>
              <a:ext cx="2339247" cy="276888"/>
            </a:xfrm>
            <a:prstGeom prst="rect">
              <a:avLst/>
            </a:prstGeom>
            <a:noFill/>
          </p:spPr>
          <p:txBody>
            <a:bodyPr wrap="non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哪些是营销者可以施加影响的？</a:t>
              </a:r>
              <a:endParaRPr lang="zh-CN" altLang="en-US" sz="1200" dirty="0">
                <a:solidFill>
                  <a:schemeClr val="tx1">
                    <a:lumMod val="85000"/>
                    <a:lumOff val="15000"/>
                  </a:schemeClr>
                </a:solidFill>
                <a:latin typeface="微软雅黑" pitchFamily="34" charset="-122"/>
                <a:ea typeface="微软雅黑" pitchFamily="34" charset="-122"/>
              </a:endParaRPr>
            </a:p>
          </p:txBody>
        </p:sp>
      </p:grpSp>
      <p:grpSp>
        <p:nvGrpSpPr>
          <p:cNvPr id="66" name="组合 16"/>
          <p:cNvGrpSpPr>
            <a:grpSpLocks/>
          </p:cNvGrpSpPr>
          <p:nvPr/>
        </p:nvGrpSpPr>
        <p:grpSpPr bwMode="auto">
          <a:xfrm>
            <a:off x="5" y="1124744"/>
            <a:ext cx="2027055" cy="723900"/>
            <a:chOff x="4247964" y="2057753"/>
            <a:chExt cx="2027179" cy="723610"/>
          </a:xfrm>
        </p:grpSpPr>
        <p:sp>
          <p:nvSpPr>
            <p:cNvPr id="67" name="TextBox 66"/>
            <p:cNvSpPr txBox="1"/>
            <p:nvPr/>
          </p:nvSpPr>
          <p:spPr>
            <a:xfrm>
              <a:off x="5003661" y="2057753"/>
              <a:ext cx="636753" cy="399950"/>
            </a:xfrm>
            <a:prstGeom prst="rect">
              <a:avLst/>
            </a:prstGeom>
            <a:noFill/>
          </p:spPr>
          <p:txBody>
            <a:bodyPr wrap="none">
              <a:spAutoFit/>
            </a:bodyPr>
            <a:lstStyle/>
            <a:p>
              <a:pPr fontAlgn="auto">
                <a:spcBef>
                  <a:spcPts val="0"/>
                </a:spcBef>
                <a:spcAft>
                  <a:spcPts val="0"/>
                </a:spcAft>
                <a:defRPr/>
              </a:pPr>
              <a:r>
                <a:rPr lang="en-US" altLang="zh-CN" sz="2000" dirty="0" smtClean="0">
                  <a:solidFill>
                    <a:schemeClr val="tx1">
                      <a:lumMod val="85000"/>
                      <a:lumOff val="15000"/>
                    </a:schemeClr>
                  </a:solidFill>
                  <a:latin typeface="微软雅黑" pitchFamily="34" charset="-122"/>
                  <a:ea typeface="微软雅黑" pitchFamily="34" charset="-122"/>
                </a:rPr>
                <a:t>STP</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68" name="圆角矩形​​ 18"/>
            <p:cNvSpPr/>
            <p:nvPr/>
          </p:nvSpPr>
          <p:spPr>
            <a:xfrm>
              <a:off x="4247964" y="2133922"/>
              <a:ext cx="647740" cy="647441"/>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Arial" pitchFamily="34" charset="0"/>
                  <a:ea typeface="微软雅黑" pitchFamily="34" charset="-122"/>
                  <a:cs typeface="Arial" pitchFamily="34" charset="0"/>
                </a:rPr>
                <a:t>2</a:t>
              </a:r>
              <a:endParaRPr lang="zh-CN" altLang="en-US" sz="2800" dirty="0">
                <a:latin typeface="Arial" pitchFamily="34" charset="0"/>
                <a:ea typeface="微软雅黑" pitchFamily="34" charset="-122"/>
                <a:cs typeface="Arial" pitchFamily="34" charset="0"/>
              </a:endParaRPr>
            </a:p>
          </p:txBody>
        </p:sp>
        <p:sp>
          <p:nvSpPr>
            <p:cNvPr id="69" name="TextBox 68"/>
            <p:cNvSpPr txBox="1"/>
            <p:nvPr/>
          </p:nvSpPr>
          <p:spPr>
            <a:xfrm>
              <a:off x="5013182" y="2500488"/>
              <a:ext cx="1261961" cy="276888"/>
            </a:xfrm>
            <a:prstGeom prst="rect">
              <a:avLst/>
            </a:prstGeom>
            <a:noFill/>
          </p:spPr>
          <p:txBody>
            <a:bodyPr wrap="non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有没有局限性？</a:t>
              </a:r>
              <a:endParaRPr lang="zh-CN" altLang="en-US" sz="1200" dirty="0">
                <a:solidFill>
                  <a:schemeClr val="tx1">
                    <a:lumMod val="85000"/>
                    <a:lumOff val="15000"/>
                  </a:schemeClr>
                </a:solidFill>
                <a:latin typeface="微软雅黑" pitchFamily="34" charset="-122"/>
                <a:ea typeface="微软雅黑" pitchFamily="34" charset="-122"/>
              </a:endParaRPr>
            </a:p>
          </p:txBody>
        </p:sp>
      </p:grpSp>
      <p:grpSp>
        <p:nvGrpSpPr>
          <p:cNvPr id="70" name="组合 20"/>
          <p:cNvGrpSpPr>
            <a:grpSpLocks/>
          </p:cNvGrpSpPr>
          <p:nvPr/>
        </p:nvGrpSpPr>
        <p:grpSpPr bwMode="auto">
          <a:xfrm>
            <a:off x="0" y="1988840"/>
            <a:ext cx="2479193" cy="723900"/>
            <a:chOff x="4247964" y="2057753"/>
            <a:chExt cx="2479345" cy="723610"/>
          </a:xfrm>
        </p:grpSpPr>
        <p:sp>
          <p:nvSpPr>
            <p:cNvPr id="71" name="TextBox 70"/>
            <p:cNvSpPr txBox="1"/>
            <p:nvPr/>
          </p:nvSpPr>
          <p:spPr>
            <a:xfrm>
              <a:off x="5003655" y="2057753"/>
              <a:ext cx="1723654" cy="399950"/>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供应物和品牌</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72" name="圆角矩形​​ 22"/>
            <p:cNvSpPr/>
            <p:nvPr/>
          </p:nvSpPr>
          <p:spPr>
            <a:xfrm>
              <a:off x="4247964" y="2133922"/>
              <a:ext cx="647740" cy="647441"/>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Arial" pitchFamily="34" charset="0"/>
                  <a:ea typeface="微软雅黑" pitchFamily="34" charset="-122"/>
                  <a:cs typeface="Arial" pitchFamily="34" charset="0"/>
                </a:rPr>
                <a:t>3</a:t>
              </a:r>
              <a:endParaRPr lang="zh-CN" altLang="en-US" sz="2800" dirty="0">
                <a:latin typeface="Arial" pitchFamily="34" charset="0"/>
                <a:ea typeface="微软雅黑" pitchFamily="34" charset="-122"/>
                <a:cs typeface="Arial" pitchFamily="34" charset="0"/>
              </a:endParaRPr>
            </a:p>
          </p:txBody>
        </p:sp>
        <p:sp>
          <p:nvSpPr>
            <p:cNvPr id="73" name="TextBox 72"/>
            <p:cNvSpPr txBox="1"/>
            <p:nvPr/>
          </p:nvSpPr>
          <p:spPr>
            <a:xfrm>
              <a:off x="5013182" y="2500489"/>
              <a:ext cx="1261961" cy="276888"/>
            </a:xfrm>
            <a:prstGeom prst="rect">
              <a:avLst/>
            </a:prstGeom>
            <a:noFill/>
          </p:spPr>
          <p:txBody>
            <a:bodyPr wrap="non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其本质是什么？</a:t>
              </a:r>
              <a:endParaRPr lang="zh-CN" altLang="en-US" sz="1200" dirty="0">
                <a:solidFill>
                  <a:schemeClr val="tx1">
                    <a:lumMod val="85000"/>
                    <a:lumOff val="15000"/>
                  </a:schemeClr>
                </a:solidFill>
                <a:latin typeface="微软雅黑" pitchFamily="34" charset="-122"/>
                <a:ea typeface="微软雅黑" pitchFamily="34" charset="-122"/>
              </a:endParaRPr>
            </a:p>
          </p:txBody>
        </p:sp>
      </p:grpSp>
      <p:grpSp>
        <p:nvGrpSpPr>
          <p:cNvPr id="74" name="组合 24"/>
          <p:cNvGrpSpPr>
            <a:grpSpLocks/>
          </p:cNvGrpSpPr>
          <p:nvPr/>
        </p:nvGrpSpPr>
        <p:grpSpPr bwMode="auto">
          <a:xfrm>
            <a:off x="0" y="2852936"/>
            <a:ext cx="2222719" cy="722312"/>
            <a:chOff x="4247964" y="2057753"/>
            <a:chExt cx="2222856" cy="723610"/>
          </a:xfrm>
        </p:grpSpPr>
        <p:sp>
          <p:nvSpPr>
            <p:cNvPr id="75" name="TextBox 74"/>
            <p:cNvSpPr txBox="1"/>
            <p:nvPr/>
          </p:nvSpPr>
          <p:spPr>
            <a:xfrm>
              <a:off x="5003661" y="2057753"/>
              <a:ext cx="1467159" cy="400829"/>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价值和满意</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76" name="圆角矩形​​ 26"/>
            <p:cNvSpPr/>
            <p:nvPr/>
          </p:nvSpPr>
          <p:spPr>
            <a:xfrm>
              <a:off x="4247964" y="2132499"/>
              <a:ext cx="647740" cy="648864"/>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latin typeface="Arial" pitchFamily="34" charset="0"/>
                  <a:ea typeface="微软雅黑" pitchFamily="34" charset="-122"/>
                  <a:cs typeface="Arial" pitchFamily="34" charset="0"/>
                </a:rPr>
                <a:t>4</a:t>
              </a:r>
              <a:endParaRPr lang="zh-CN" altLang="en-US" sz="2800" dirty="0">
                <a:latin typeface="Arial" pitchFamily="34" charset="0"/>
                <a:ea typeface="微软雅黑" pitchFamily="34" charset="-122"/>
                <a:cs typeface="Arial" pitchFamily="34" charset="0"/>
              </a:endParaRPr>
            </a:p>
          </p:txBody>
        </p:sp>
        <p:sp>
          <p:nvSpPr>
            <p:cNvPr id="77" name="TextBox 76"/>
            <p:cNvSpPr txBox="1"/>
            <p:nvPr/>
          </p:nvSpPr>
          <p:spPr>
            <a:xfrm>
              <a:off x="5013183" y="2499871"/>
              <a:ext cx="1415859" cy="277497"/>
            </a:xfrm>
            <a:prstGeom prst="rect">
              <a:avLst/>
            </a:prstGeom>
            <a:noFill/>
          </p:spPr>
          <p:txBody>
            <a:bodyPr wrap="non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系统性、可操作性</a:t>
              </a:r>
              <a:endParaRPr lang="zh-CN" altLang="en-US" sz="1200" dirty="0">
                <a:solidFill>
                  <a:schemeClr val="tx1">
                    <a:lumMod val="85000"/>
                    <a:lumOff val="15000"/>
                  </a:schemeClr>
                </a:solidFill>
                <a:latin typeface="微软雅黑" pitchFamily="34" charset="-122"/>
                <a:ea typeface="微软雅黑" pitchFamily="34" charset="-122"/>
              </a:endParaRPr>
            </a:p>
          </p:txBody>
        </p:sp>
      </p:grpSp>
      <p:sp>
        <p:nvSpPr>
          <p:cNvPr id="78" name="同侧圆角矩形 77"/>
          <p:cNvSpPr/>
          <p:nvPr/>
        </p:nvSpPr>
        <p:spPr>
          <a:xfrm>
            <a:off x="0" y="407269"/>
            <a:ext cx="658813" cy="681037"/>
          </a:xfrm>
          <a:prstGeom prst="round2SameRect">
            <a:avLst/>
          </a:prstGeom>
          <a:gradFill flip="none" rotWithShape="1">
            <a:gsLst>
              <a:gs pos="52000">
                <a:schemeClr val="bg1">
                  <a:alpha val="0"/>
                </a:schemeClr>
              </a:gs>
              <a:gs pos="0">
                <a:schemeClr val="bg1">
                  <a:alpha val="0"/>
                </a:schemeClr>
              </a:gs>
              <a:gs pos="50000">
                <a:schemeClr val="bg1">
                  <a:lumMod val="96000"/>
                  <a:alpha val="14000"/>
                </a:schemeClr>
              </a:gs>
            </a:gsLst>
            <a:lin ang="46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79" name="同侧圆角矩形 78"/>
          <p:cNvSpPr/>
          <p:nvPr/>
        </p:nvSpPr>
        <p:spPr>
          <a:xfrm>
            <a:off x="0" y="1213644"/>
            <a:ext cx="660400" cy="681037"/>
          </a:xfrm>
          <a:prstGeom prst="round2SameRect">
            <a:avLst/>
          </a:prstGeom>
          <a:gradFill flip="none" rotWithShape="1">
            <a:gsLst>
              <a:gs pos="52000">
                <a:schemeClr val="bg1">
                  <a:alpha val="0"/>
                </a:schemeClr>
              </a:gs>
              <a:gs pos="0">
                <a:schemeClr val="bg1">
                  <a:alpha val="0"/>
                </a:schemeClr>
              </a:gs>
              <a:gs pos="50000">
                <a:schemeClr val="bg1">
                  <a:lumMod val="96000"/>
                  <a:alpha val="14000"/>
                </a:schemeClr>
              </a:gs>
            </a:gsLst>
            <a:lin ang="46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80" name="同侧圆角矩形 79"/>
          <p:cNvSpPr/>
          <p:nvPr/>
        </p:nvSpPr>
        <p:spPr>
          <a:xfrm>
            <a:off x="-100583" y="2605559"/>
            <a:ext cx="658813" cy="681037"/>
          </a:xfrm>
          <a:prstGeom prst="round2SameRect">
            <a:avLst/>
          </a:prstGeom>
          <a:gradFill flip="none" rotWithShape="1">
            <a:gsLst>
              <a:gs pos="52000">
                <a:schemeClr val="bg1">
                  <a:alpha val="0"/>
                </a:schemeClr>
              </a:gs>
              <a:gs pos="0">
                <a:schemeClr val="bg1">
                  <a:alpha val="0"/>
                </a:schemeClr>
              </a:gs>
              <a:gs pos="50000">
                <a:schemeClr val="bg1">
                  <a:lumMod val="96000"/>
                  <a:alpha val="14000"/>
                </a:schemeClr>
              </a:gs>
            </a:gsLst>
            <a:lin ang="46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81" name="同侧圆角矩形 80"/>
          <p:cNvSpPr/>
          <p:nvPr/>
        </p:nvSpPr>
        <p:spPr>
          <a:xfrm>
            <a:off x="38097" y="2894211"/>
            <a:ext cx="660400" cy="679450"/>
          </a:xfrm>
          <a:prstGeom prst="round2SameRect">
            <a:avLst/>
          </a:prstGeom>
          <a:gradFill flip="none" rotWithShape="1">
            <a:gsLst>
              <a:gs pos="52000">
                <a:schemeClr val="bg1">
                  <a:alpha val="0"/>
                </a:schemeClr>
              </a:gs>
              <a:gs pos="0">
                <a:schemeClr val="bg1">
                  <a:alpha val="0"/>
                </a:schemeClr>
              </a:gs>
              <a:gs pos="50000">
                <a:schemeClr val="bg1">
                  <a:lumMod val="96000"/>
                  <a:alpha val="14000"/>
                </a:schemeClr>
              </a:gs>
            </a:gsLst>
            <a:lin ang="46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grpSp>
        <p:nvGrpSpPr>
          <p:cNvPr id="88" name="组合 24"/>
          <p:cNvGrpSpPr>
            <a:grpSpLocks/>
          </p:cNvGrpSpPr>
          <p:nvPr/>
        </p:nvGrpSpPr>
        <p:grpSpPr bwMode="auto">
          <a:xfrm>
            <a:off x="-36512" y="3717032"/>
            <a:ext cx="2479199" cy="722312"/>
            <a:chOff x="4247964" y="2057753"/>
            <a:chExt cx="2479352" cy="723610"/>
          </a:xfrm>
        </p:grpSpPr>
        <p:sp>
          <p:nvSpPr>
            <p:cNvPr id="89" name="TextBox 88"/>
            <p:cNvSpPr txBox="1"/>
            <p:nvPr/>
          </p:nvSpPr>
          <p:spPr>
            <a:xfrm>
              <a:off x="5003661" y="2057753"/>
              <a:ext cx="1723655" cy="400829"/>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渠道和供应链</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90" name="圆角矩形​​ 26"/>
            <p:cNvSpPr/>
            <p:nvPr/>
          </p:nvSpPr>
          <p:spPr>
            <a:xfrm>
              <a:off x="4247964" y="2132499"/>
              <a:ext cx="647740" cy="648864"/>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Arial" pitchFamily="34" charset="0"/>
                  <a:ea typeface="微软雅黑" pitchFamily="34" charset="-122"/>
                  <a:cs typeface="Arial" pitchFamily="34" charset="0"/>
                </a:rPr>
                <a:t>5</a:t>
              </a:r>
              <a:endParaRPr lang="zh-CN" altLang="en-US" sz="2800" dirty="0">
                <a:latin typeface="Arial" pitchFamily="34" charset="0"/>
                <a:ea typeface="微软雅黑" pitchFamily="34" charset="-122"/>
                <a:cs typeface="Arial" pitchFamily="34" charset="0"/>
              </a:endParaRPr>
            </a:p>
          </p:txBody>
        </p:sp>
        <p:sp>
          <p:nvSpPr>
            <p:cNvPr id="91" name="TextBox 90"/>
            <p:cNvSpPr txBox="1"/>
            <p:nvPr/>
          </p:nvSpPr>
          <p:spPr>
            <a:xfrm>
              <a:off x="5013183" y="2499871"/>
              <a:ext cx="184742" cy="277497"/>
            </a:xfrm>
            <a:prstGeom prst="rect">
              <a:avLst/>
            </a:prstGeom>
            <a:noFill/>
          </p:spPr>
          <p:txBody>
            <a:bodyPr wrap="none">
              <a:spAutoFit/>
            </a:bodyPr>
            <a:lstStyle/>
            <a:p>
              <a:pPr fontAlgn="auto">
                <a:spcBef>
                  <a:spcPts val="0"/>
                </a:spcBef>
                <a:spcAft>
                  <a:spcPts val="0"/>
                </a:spcAft>
                <a:defRPr/>
              </a:pPr>
              <a:endParaRPr lang="zh-CN" altLang="en-US" sz="1200" dirty="0">
                <a:solidFill>
                  <a:schemeClr val="tx1">
                    <a:lumMod val="85000"/>
                    <a:lumOff val="15000"/>
                  </a:schemeClr>
                </a:solidFill>
                <a:latin typeface="微软雅黑" pitchFamily="34" charset="-122"/>
                <a:ea typeface="微软雅黑" pitchFamily="34" charset="-122"/>
              </a:endParaRPr>
            </a:p>
          </p:txBody>
        </p:sp>
      </p:grpSp>
      <p:sp>
        <p:nvSpPr>
          <p:cNvPr id="92" name="同侧圆角矩形 91"/>
          <p:cNvSpPr/>
          <p:nvPr/>
        </p:nvSpPr>
        <p:spPr>
          <a:xfrm>
            <a:off x="-108520" y="3789040"/>
            <a:ext cx="720080" cy="679450"/>
          </a:xfrm>
          <a:prstGeom prst="round2SameRect">
            <a:avLst/>
          </a:prstGeom>
          <a:gradFill flip="none" rotWithShape="1">
            <a:gsLst>
              <a:gs pos="52000">
                <a:schemeClr val="bg1">
                  <a:alpha val="0"/>
                </a:schemeClr>
              </a:gs>
              <a:gs pos="0">
                <a:schemeClr val="bg1">
                  <a:alpha val="0"/>
                </a:schemeClr>
              </a:gs>
              <a:gs pos="50000">
                <a:schemeClr val="bg1">
                  <a:lumMod val="96000"/>
                  <a:alpha val="14000"/>
                </a:schemeClr>
              </a:gs>
            </a:gsLst>
            <a:lin ang="46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93" name="TextBox 92"/>
          <p:cNvSpPr txBox="1"/>
          <p:nvPr/>
        </p:nvSpPr>
        <p:spPr bwMode="auto">
          <a:xfrm>
            <a:off x="827584" y="4149080"/>
            <a:ext cx="2031325" cy="276999"/>
          </a:xfrm>
          <a:prstGeom prst="rect">
            <a:avLst/>
          </a:prstGeom>
          <a:noFill/>
        </p:spPr>
        <p:txBody>
          <a:bodyPr wrap="non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价值传播与交付的网状系统</a:t>
            </a:r>
            <a:endParaRPr lang="zh-CN" altLang="en-US" sz="1200" dirty="0">
              <a:solidFill>
                <a:schemeClr val="tx1">
                  <a:lumMod val="85000"/>
                  <a:lumOff val="15000"/>
                </a:schemeClr>
              </a:solidFill>
              <a:latin typeface="微软雅黑" pitchFamily="34" charset="-122"/>
              <a:ea typeface="微软雅黑" pitchFamily="34" charset="-122"/>
            </a:endParaRPr>
          </a:p>
        </p:txBody>
      </p:sp>
      <p:grpSp>
        <p:nvGrpSpPr>
          <p:cNvPr id="94" name="组合 20"/>
          <p:cNvGrpSpPr>
            <a:grpSpLocks/>
          </p:cNvGrpSpPr>
          <p:nvPr/>
        </p:nvGrpSpPr>
        <p:grpSpPr bwMode="auto">
          <a:xfrm>
            <a:off x="-1" y="4576936"/>
            <a:ext cx="2051721" cy="796280"/>
            <a:chOff x="4356494" y="1045855"/>
            <a:chExt cx="2051849" cy="795961"/>
          </a:xfrm>
        </p:grpSpPr>
        <p:sp>
          <p:nvSpPr>
            <p:cNvPr id="95" name="TextBox 94"/>
            <p:cNvSpPr txBox="1"/>
            <p:nvPr/>
          </p:nvSpPr>
          <p:spPr>
            <a:xfrm>
              <a:off x="5112185" y="1045855"/>
              <a:ext cx="864083" cy="399950"/>
            </a:xfrm>
            <a:prstGeom prst="rect">
              <a:avLst/>
            </a:prstGeom>
            <a:noFill/>
          </p:spPr>
          <p:txBody>
            <a:bodyPr wrap="square">
              <a:spAutoFit/>
            </a:bodyPr>
            <a:lstStyle/>
            <a:p>
              <a:pPr fontAlgn="auto">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竞争</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96" name="圆角矩形​​ 22"/>
            <p:cNvSpPr/>
            <p:nvPr/>
          </p:nvSpPr>
          <p:spPr>
            <a:xfrm>
              <a:off x="4356494" y="1122024"/>
              <a:ext cx="611598" cy="719792"/>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Arial" pitchFamily="34" charset="0"/>
                  <a:ea typeface="微软雅黑" pitchFamily="34" charset="-122"/>
                  <a:cs typeface="Arial" pitchFamily="34" charset="0"/>
                </a:rPr>
                <a:t>6</a:t>
              </a:r>
              <a:endParaRPr lang="zh-CN" altLang="en-US" sz="2800" dirty="0">
                <a:latin typeface="Arial" pitchFamily="34" charset="0"/>
                <a:ea typeface="微软雅黑" pitchFamily="34" charset="-122"/>
                <a:cs typeface="Arial" pitchFamily="34" charset="0"/>
              </a:endParaRPr>
            </a:p>
          </p:txBody>
        </p:sp>
        <p:sp>
          <p:nvSpPr>
            <p:cNvPr id="97" name="TextBox 96"/>
            <p:cNvSpPr txBox="1"/>
            <p:nvPr/>
          </p:nvSpPr>
          <p:spPr>
            <a:xfrm>
              <a:off x="5121717" y="1488591"/>
              <a:ext cx="1286626" cy="276888"/>
            </a:xfrm>
            <a:prstGeom prst="rect">
              <a:avLst/>
            </a:prstGeom>
            <a:noFill/>
          </p:spPr>
          <p:txBody>
            <a:bodyPr wrap="squar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替代视角的理解</a:t>
              </a:r>
              <a:endParaRPr lang="zh-CN" altLang="en-US" sz="1200" dirty="0">
                <a:solidFill>
                  <a:schemeClr val="tx1">
                    <a:lumMod val="85000"/>
                    <a:lumOff val="15000"/>
                  </a:schemeClr>
                </a:solidFill>
                <a:latin typeface="微软雅黑" pitchFamily="34" charset="-122"/>
                <a:ea typeface="微软雅黑" pitchFamily="34" charset="-122"/>
              </a:endParaRPr>
            </a:p>
          </p:txBody>
        </p:sp>
      </p:grpSp>
      <p:sp>
        <p:nvSpPr>
          <p:cNvPr id="98" name="同侧圆角矩形 97"/>
          <p:cNvSpPr/>
          <p:nvPr/>
        </p:nvSpPr>
        <p:spPr>
          <a:xfrm>
            <a:off x="160333" y="2228553"/>
            <a:ext cx="658813" cy="681037"/>
          </a:xfrm>
          <a:prstGeom prst="round2SameRect">
            <a:avLst/>
          </a:prstGeom>
          <a:gradFill flip="none" rotWithShape="1">
            <a:gsLst>
              <a:gs pos="52000">
                <a:schemeClr val="bg1">
                  <a:alpha val="0"/>
                </a:schemeClr>
              </a:gs>
              <a:gs pos="0">
                <a:schemeClr val="bg1">
                  <a:alpha val="0"/>
                </a:schemeClr>
              </a:gs>
              <a:gs pos="50000">
                <a:schemeClr val="bg1">
                  <a:lumMod val="96000"/>
                  <a:alpha val="14000"/>
                </a:schemeClr>
              </a:gs>
            </a:gsLst>
            <a:lin ang="46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87" name="TextBox 86"/>
          <p:cNvSpPr txBox="1"/>
          <p:nvPr/>
        </p:nvSpPr>
        <p:spPr bwMode="auto">
          <a:xfrm>
            <a:off x="755643" y="5578375"/>
            <a:ext cx="1210588" cy="400110"/>
          </a:xfrm>
          <a:prstGeom prst="rect">
            <a:avLst/>
          </a:prstGeom>
          <a:noFill/>
        </p:spPr>
        <p:txBody>
          <a:bodyPr wrap="none">
            <a:spAutoFit/>
          </a:bodyPr>
          <a:lstStyle/>
          <a:p>
            <a:pPr fontAlgn="auto">
              <a:spcBef>
                <a:spcPts val="0"/>
              </a:spcBef>
              <a:spcAft>
                <a:spcPts val="0"/>
              </a:spcAft>
              <a:defRPr/>
            </a:pPr>
            <a:r>
              <a:rPr lang="zh-CN" altLang="en-US" sz="2000" dirty="0" smtClean="0">
                <a:solidFill>
                  <a:schemeClr val="tx1">
                    <a:lumMod val="85000"/>
                    <a:lumOff val="15000"/>
                  </a:schemeClr>
                </a:solidFill>
                <a:latin typeface="微软雅黑" pitchFamily="34" charset="-122"/>
                <a:ea typeface="微软雅黑" pitchFamily="34" charset="-122"/>
              </a:rPr>
              <a:t>营销环境</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99" name="圆角矩形​​ 22"/>
          <p:cNvSpPr/>
          <p:nvPr/>
        </p:nvSpPr>
        <p:spPr bwMode="auto">
          <a:xfrm>
            <a:off x="0" y="5654575"/>
            <a:ext cx="647700" cy="647700"/>
          </a:xfrm>
          <a:prstGeom prst="roundRect">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smtClean="0">
                <a:latin typeface="Arial" pitchFamily="34" charset="0"/>
                <a:ea typeface="微软雅黑" pitchFamily="34" charset="-122"/>
                <a:cs typeface="Arial" pitchFamily="34" charset="0"/>
              </a:rPr>
              <a:t>7</a:t>
            </a:r>
            <a:endParaRPr lang="zh-CN" altLang="en-US" sz="2800" dirty="0">
              <a:latin typeface="Arial" pitchFamily="34" charset="0"/>
              <a:ea typeface="微软雅黑" pitchFamily="34" charset="-122"/>
              <a:cs typeface="Arial" pitchFamily="34" charset="0"/>
            </a:endParaRPr>
          </a:p>
        </p:txBody>
      </p:sp>
      <p:sp>
        <p:nvSpPr>
          <p:cNvPr id="100" name="TextBox 99"/>
          <p:cNvSpPr txBox="1"/>
          <p:nvPr/>
        </p:nvSpPr>
        <p:spPr bwMode="auto">
          <a:xfrm>
            <a:off x="765174" y="6021288"/>
            <a:ext cx="1569660" cy="276999"/>
          </a:xfrm>
          <a:prstGeom prst="rect">
            <a:avLst/>
          </a:prstGeom>
          <a:noFill/>
        </p:spPr>
        <p:txBody>
          <a:bodyPr wrap="none">
            <a:spAutoFit/>
          </a:bodyPr>
          <a:lstStyle/>
          <a:p>
            <a:pPr fontAlgn="auto">
              <a:spcBef>
                <a:spcPts val="0"/>
              </a:spcBef>
              <a:spcAft>
                <a:spcPts val="0"/>
              </a:spcAft>
              <a:defRPr/>
            </a:pPr>
            <a:r>
              <a:rPr lang="zh-CN" altLang="en-US" sz="1200" dirty="0" smtClean="0">
                <a:solidFill>
                  <a:schemeClr val="tx1">
                    <a:lumMod val="85000"/>
                    <a:lumOff val="15000"/>
                  </a:schemeClr>
                </a:solidFill>
                <a:latin typeface="微软雅黑" pitchFamily="34" charset="-122"/>
                <a:ea typeface="微软雅黑" pitchFamily="34" charset="-122"/>
              </a:rPr>
              <a:t>影响营销成败的因素</a:t>
            </a:r>
            <a:endParaRPr lang="zh-CN" altLang="en-US" sz="1200" dirty="0">
              <a:solidFill>
                <a:schemeClr val="tx1">
                  <a:lumMod val="85000"/>
                  <a:lumOff val="1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3" name="Rectangle 3"/>
          <p:cNvSpPr txBox="1">
            <a:spLocks noChangeArrowheads="1"/>
          </p:cNvSpPr>
          <p:nvPr/>
        </p:nvSpPr>
        <p:spPr>
          <a:xfrm>
            <a:off x="685800" y="980728"/>
            <a:ext cx="7772400" cy="540102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2800" b="0" i="0" u="none" strike="noStrike" kern="1200" cap="none" spc="0" normalizeH="0" baseline="0" noProof="0" dirty="0" smtClean="0">
                <a:ln>
                  <a:noFill/>
                </a:ln>
                <a:solidFill>
                  <a:srgbClr val="0070C0"/>
                </a:solidFill>
                <a:effectLst/>
                <a:uLnTx/>
                <a:uFillTx/>
                <a:latin typeface="黑体" pitchFamily="49" charset="-122"/>
                <a:ea typeface="黑体" pitchFamily="49" charset="-122"/>
                <a:cs typeface="+mn-cs"/>
              </a:rPr>
              <a:t>需要、欲望和需求</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    </a:t>
            </a:r>
            <a:r>
              <a:rPr kumimoji="0" lang="zh-CN" altLang="en-US" sz="2400" b="0" i="0" u="none" strike="noStrike" kern="1200" cap="none" spc="0" normalizeH="0" baseline="0" noProof="0" dirty="0" smtClean="0">
                <a:ln>
                  <a:noFill/>
                </a:ln>
                <a:solidFill>
                  <a:srgbClr val="FF0000"/>
                </a:solidFill>
                <a:effectLst/>
                <a:uLnTx/>
                <a:uFillTx/>
                <a:latin typeface="华文楷体" pitchFamily="2" charset="-122"/>
                <a:ea typeface="华文楷体" pitchFamily="2" charset="-122"/>
                <a:cs typeface="+mn-cs"/>
              </a:rPr>
              <a:t>需要</a:t>
            </a: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a:t>
            </a:r>
            <a:r>
              <a:rPr kumimoji="0" lang="en-US" altLang="zh-CN"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needs</a:t>
            </a: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）是人们生理上、精神上或社会活动中所产生的一种无明确指向性的满足欲；是一种匮乏状态。</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     </a:t>
            </a:r>
            <a:endParaRPr kumimoji="0" lang="en-US" altLang="zh-CN" sz="2400" b="0" i="0" u="none" strike="noStrike" kern="1200" cap="none" spc="0" normalizeH="0" baseline="0" noProof="0" dirty="0" smtClean="0">
              <a:ln>
                <a:noFill/>
              </a:ln>
              <a:solidFill>
                <a:schemeClr val="tx2"/>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altLang="zh-CN" sz="2400" b="0" i="0" u="none" strike="noStrike" kern="1200" cap="none" spc="0" normalizeH="0" baseline="0" noProof="0" dirty="0" smtClean="0">
                <a:ln>
                  <a:noFill/>
                </a:ln>
                <a:solidFill>
                  <a:srgbClr val="FFC000"/>
                </a:solidFill>
                <a:effectLst/>
                <a:uLnTx/>
                <a:uFillTx/>
                <a:latin typeface="Times New Roman" pitchFamily="18" charset="0"/>
                <a:ea typeface="华文楷体" pitchFamily="2" charset="-122"/>
                <a:cs typeface="+mn-cs"/>
              </a:rPr>
              <a:t>    </a:t>
            </a:r>
            <a:r>
              <a:rPr lang="zh-CN" altLang="en-US" sz="2400" dirty="0" smtClean="0">
                <a:solidFill>
                  <a:srgbClr val="FF0000"/>
                </a:solidFill>
                <a:latin typeface="华文楷体" pitchFamily="2" charset="-122"/>
                <a:ea typeface="华文楷体" pitchFamily="2" charset="-122"/>
              </a:rPr>
              <a:t>欲望</a:t>
            </a: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a:t>
            </a:r>
            <a:r>
              <a:rPr kumimoji="0" lang="en-US" altLang="zh-CN"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wants)</a:t>
            </a: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是对能满足特定需要的某种具体事物的拥有欲；</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     </a:t>
            </a:r>
            <a:endParaRPr kumimoji="0" lang="en-US" altLang="zh-CN" sz="2400" b="0" i="0" u="none" strike="noStrike" kern="1200" cap="none" spc="0" normalizeH="0" baseline="0" noProof="0" dirty="0" smtClean="0">
              <a:ln>
                <a:noFill/>
              </a:ln>
              <a:solidFill>
                <a:schemeClr val="tx2"/>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altLang="zh-CN" sz="2400" b="0" i="0" u="none" strike="noStrike" kern="1200" cap="none" spc="0" normalizeH="0" baseline="0" noProof="0" dirty="0" smtClean="0">
                <a:ln>
                  <a:noFill/>
                </a:ln>
                <a:solidFill>
                  <a:srgbClr val="FFC000"/>
                </a:solidFill>
                <a:effectLst/>
                <a:uLnTx/>
                <a:uFillTx/>
                <a:latin typeface="Times New Roman" pitchFamily="18" charset="0"/>
                <a:ea typeface="华文楷体" pitchFamily="2" charset="-122"/>
                <a:cs typeface="+mn-cs"/>
              </a:rPr>
              <a:t>    </a:t>
            </a:r>
            <a:r>
              <a:rPr lang="zh-CN" altLang="en-US" sz="2400" dirty="0" smtClean="0">
                <a:solidFill>
                  <a:srgbClr val="FF0000"/>
                </a:solidFill>
                <a:latin typeface="华文楷体" pitchFamily="2" charset="-122"/>
                <a:ea typeface="华文楷体" pitchFamily="2" charset="-122"/>
              </a:rPr>
              <a:t>需求</a:t>
            </a: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a:t>
            </a:r>
            <a:r>
              <a:rPr kumimoji="0" lang="en-US" altLang="zh-CN"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demands</a:t>
            </a: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）由具有购买能力的欲望所构成。</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     只有能满足人们某种需要的产品（或提供物）才具有价值，才可能在市场上实现交换。</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400" b="0" i="0" u="none" strike="noStrike" kern="1200" cap="none" spc="0" normalizeH="0" baseline="0" noProof="0" dirty="0" smtClean="0">
                <a:ln>
                  <a:noFill/>
                </a:ln>
                <a:solidFill>
                  <a:schemeClr val="tx2"/>
                </a:solidFill>
                <a:effectLst/>
                <a:uLnTx/>
                <a:uFillTx/>
                <a:latin typeface="Times New Roman" pitchFamily="18" charset="0"/>
                <a:ea typeface="+mn-ea"/>
                <a:cs typeface="+mn-cs"/>
              </a:rPr>
              <a:t>     </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3" name="Rectangle 3"/>
          <p:cNvSpPr txBox="1">
            <a:spLocks noChangeArrowheads="1"/>
          </p:cNvSpPr>
          <p:nvPr/>
        </p:nvSpPr>
        <p:spPr>
          <a:xfrm>
            <a:off x="0" y="1916832"/>
            <a:ext cx="3923928" cy="4572000"/>
          </a:xfrm>
          <a:prstGeom prst="rect">
            <a:avLst/>
          </a:prstGeom>
          <a:gradFill rotWithShape="1">
            <a:gsLst>
              <a:gs pos="0">
                <a:srgbClr val="FFDD4F"/>
              </a:gs>
              <a:gs pos="100000">
                <a:srgbClr val="FFFFFF"/>
              </a:gs>
            </a:gsLst>
            <a:lin ang="5400000" scaled="1"/>
          </a:gradFill>
        </p:spPr>
        <p:txBody>
          <a:bodyPr vert="horz">
            <a:normAutofit/>
          </a:bodyPr>
          <a:lstStyle/>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zh-CN" altLang="en-US"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en-US" altLang="zh-CN" sz="12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表明了的需要</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真正的需要</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未表明的需要</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令人愉悦的需要</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秘密的需要</a:t>
            </a:r>
            <a:endParaRPr kumimoji="0" lang="en-US" altLang="zh-CN" sz="2800" b="1" i="0" u="none" strike="noStrike" kern="1200" cap="none" spc="0" normalizeH="0" baseline="0" noProof="0" dirty="0">
              <a:ln>
                <a:noFill/>
              </a:ln>
              <a:solidFill>
                <a:schemeClr val="tx2"/>
              </a:solidFill>
              <a:effectLst/>
              <a:uLnTx/>
              <a:uFillTx/>
              <a:latin typeface="+mn-lt"/>
              <a:ea typeface="+mn-ea"/>
              <a:cs typeface="+mn-cs"/>
            </a:endParaRPr>
          </a:p>
        </p:txBody>
      </p:sp>
      <p:sp>
        <p:nvSpPr>
          <p:cNvPr id="4" name="Rectangle 2"/>
          <p:cNvSpPr txBox="1">
            <a:spLocks noChangeArrowheads="1"/>
          </p:cNvSpPr>
          <p:nvPr/>
        </p:nvSpPr>
        <p:spPr>
          <a:xfrm>
            <a:off x="0" y="692696"/>
            <a:ext cx="4248472"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rPr>
              <a:t>需要的五种类型</a:t>
            </a:r>
            <a:endPar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endParaRPr>
          </a:p>
        </p:txBody>
      </p:sp>
      <p:sp>
        <p:nvSpPr>
          <p:cNvPr id="5" name="AutoShape 3"/>
          <p:cNvSpPr>
            <a:spLocks noChangeArrowheads="1"/>
          </p:cNvSpPr>
          <p:nvPr/>
        </p:nvSpPr>
        <p:spPr bwMode="auto">
          <a:xfrm>
            <a:off x="5796136" y="1484784"/>
            <a:ext cx="1682651" cy="16002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a:ea typeface="宋体" charset="-122"/>
              </a:rPr>
              <a:t>无需求</a:t>
            </a:r>
            <a:endParaRPr lang="en-US" altLang="zh-CN" sz="2400" b="1" dirty="0">
              <a:ea typeface="宋体" charset="-122"/>
            </a:endParaRPr>
          </a:p>
        </p:txBody>
      </p:sp>
      <p:sp>
        <p:nvSpPr>
          <p:cNvPr id="6" name="AutoShape 4"/>
          <p:cNvSpPr>
            <a:spLocks noChangeArrowheads="1"/>
          </p:cNvSpPr>
          <p:nvPr/>
        </p:nvSpPr>
        <p:spPr bwMode="auto">
          <a:xfrm>
            <a:off x="7461349" y="1484784"/>
            <a:ext cx="1682651" cy="16002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dirty="0">
                <a:ea typeface="宋体" charset="-122"/>
              </a:rPr>
              <a:t>潜伏需求</a:t>
            </a:r>
            <a:endParaRPr lang="en-US" altLang="zh-CN" sz="2400" b="1" dirty="0">
              <a:ea typeface="宋体" charset="-122"/>
            </a:endParaRPr>
          </a:p>
        </p:txBody>
      </p:sp>
      <p:sp>
        <p:nvSpPr>
          <p:cNvPr id="7" name="AutoShape 5"/>
          <p:cNvSpPr>
            <a:spLocks noChangeArrowheads="1"/>
          </p:cNvSpPr>
          <p:nvPr/>
        </p:nvSpPr>
        <p:spPr bwMode="auto">
          <a:xfrm>
            <a:off x="4150468" y="3140968"/>
            <a:ext cx="1682651" cy="16002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a:ea typeface="宋体" charset="-122"/>
              </a:rPr>
              <a:t>下降需求</a:t>
            </a:r>
            <a:endParaRPr lang="en-US" altLang="zh-CN" sz="2400" b="1" dirty="0">
              <a:ea typeface="宋体" charset="-122"/>
            </a:endParaRPr>
          </a:p>
        </p:txBody>
      </p:sp>
      <p:sp>
        <p:nvSpPr>
          <p:cNvPr id="8" name="AutoShape 6"/>
          <p:cNvSpPr>
            <a:spLocks noChangeArrowheads="1"/>
          </p:cNvSpPr>
          <p:nvPr/>
        </p:nvSpPr>
        <p:spPr bwMode="auto">
          <a:xfrm>
            <a:off x="7461349" y="3068960"/>
            <a:ext cx="1682651" cy="16002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dirty="0">
                <a:ea typeface="宋体" charset="-122"/>
              </a:rPr>
              <a:t>不规则需求</a:t>
            </a:r>
            <a:endParaRPr lang="en-US" altLang="zh-CN" sz="2400" b="1" dirty="0">
              <a:ea typeface="宋体" charset="-122"/>
            </a:endParaRPr>
          </a:p>
        </p:txBody>
      </p:sp>
      <p:sp>
        <p:nvSpPr>
          <p:cNvPr id="9" name="AutoShape 7"/>
          <p:cNvSpPr>
            <a:spLocks noChangeArrowheads="1"/>
          </p:cNvSpPr>
          <p:nvPr/>
        </p:nvSpPr>
        <p:spPr bwMode="auto">
          <a:xfrm>
            <a:off x="4150468" y="4741168"/>
            <a:ext cx="1682651" cy="17526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a:ea typeface="宋体" charset="-122"/>
              </a:rPr>
              <a:t>充分需求</a:t>
            </a:r>
            <a:endParaRPr lang="en-US" altLang="zh-CN" sz="2400" b="1" dirty="0">
              <a:ea typeface="宋体" charset="-122"/>
            </a:endParaRPr>
          </a:p>
        </p:txBody>
      </p:sp>
      <p:sp>
        <p:nvSpPr>
          <p:cNvPr id="10" name="AutoShape 8"/>
          <p:cNvSpPr>
            <a:spLocks noChangeArrowheads="1"/>
          </p:cNvSpPr>
          <p:nvPr/>
        </p:nvSpPr>
        <p:spPr bwMode="auto">
          <a:xfrm>
            <a:off x="7461349" y="4725144"/>
            <a:ext cx="1682651" cy="17526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a:ea typeface="宋体" charset="-122"/>
              </a:rPr>
              <a:t>有害需求</a:t>
            </a:r>
            <a:endParaRPr lang="en-US" altLang="zh-CN" sz="2400" b="1" dirty="0">
              <a:ea typeface="宋体" charset="-122"/>
            </a:endParaRPr>
          </a:p>
        </p:txBody>
      </p:sp>
      <p:sp>
        <p:nvSpPr>
          <p:cNvPr id="11" name="AutoShape 9"/>
          <p:cNvSpPr>
            <a:spLocks noChangeArrowheads="1"/>
          </p:cNvSpPr>
          <p:nvPr/>
        </p:nvSpPr>
        <p:spPr bwMode="auto">
          <a:xfrm>
            <a:off x="5796136" y="4725144"/>
            <a:ext cx="1682651" cy="17526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dirty="0">
                <a:ea typeface="宋体" charset="-122"/>
              </a:rPr>
              <a:t>过量需求</a:t>
            </a:r>
            <a:endParaRPr lang="en-US" altLang="zh-CN" sz="2400" b="1" dirty="0">
              <a:ea typeface="宋体" charset="-122"/>
            </a:endParaRPr>
          </a:p>
        </p:txBody>
      </p:sp>
      <p:sp>
        <p:nvSpPr>
          <p:cNvPr id="12" name="AutoShape 10"/>
          <p:cNvSpPr>
            <a:spLocks noChangeArrowheads="1"/>
          </p:cNvSpPr>
          <p:nvPr/>
        </p:nvSpPr>
        <p:spPr bwMode="auto">
          <a:xfrm>
            <a:off x="4150468" y="1540768"/>
            <a:ext cx="1682651" cy="1600200"/>
          </a:xfrm>
          <a:prstGeom prst="octagon">
            <a:avLst>
              <a:gd name="adj" fmla="val 29287"/>
            </a:avLst>
          </a:prstGeom>
          <a:solidFill>
            <a:srgbClr val="E3E3FF"/>
          </a:solidFill>
          <a:ln w="9525">
            <a:solidFill>
              <a:srgbClr val="CCCC00"/>
            </a:solidFill>
            <a:miter lim="800000"/>
            <a:headEnd/>
            <a:tailEnd/>
          </a:ln>
        </p:spPr>
        <p:txBody>
          <a:bodyPr wrap="none" anchor="ctr"/>
          <a:lstStyle/>
          <a:p>
            <a:pPr algn="ctr"/>
            <a:r>
              <a:rPr lang="zh-CN" altLang="en-US" sz="2400" b="1">
                <a:ea typeface="宋体" charset="-122"/>
              </a:rPr>
              <a:t>负需求 </a:t>
            </a:r>
            <a:endParaRPr lang="en-US" altLang="zh-CN" sz="2400" b="1" dirty="0">
              <a:ea typeface="宋体" charset="-122"/>
            </a:endParaRPr>
          </a:p>
        </p:txBody>
      </p:sp>
      <p:sp>
        <p:nvSpPr>
          <p:cNvPr id="13" name="Rectangle 2"/>
          <p:cNvSpPr txBox="1">
            <a:spLocks noChangeArrowheads="1"/>
          </p:cNvSpPr>
          <p:nvPr/>
        </p:nvSpPr>
        <p:spPr>
          <a:xfrm>
            <a:off x="4148336" y="626368"/>
            <a:ext cx="4248472"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rPr>
              <a:t>需求的八种状态</a:t>
            </a:r>
            <a:endPar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3" name="标题 1"/>
          <p:cNvSpPr txBox="1">
            <a:spLocks/>
          </p:cNvSpPr>
          <p:nvPr/>
        </p:nvSpPr>
        <p:spPr>
          <a:xfrm>
            <a:off x="685800" y="609600"/>
            <a:ext cx="77724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mj-lt"/>
                <a:ea typeface="黑体" pitchFamily="49" charset="-122"/>
                <a:cs typeface="+mj-cs"/>
              </a:rPr>
              <a:t>不同需求状态下的营销任务</a:t>
            </a:r>
            <a:endParaRPr kumimoji="0" lang="zh-CN" altLang="en-US" sz="3600" b="0" i="0" u="none" strike="noStrike" kern="1200" cap="all" spc="0" normalizeH="0" baseline="0" noProof="0" dirty="0">
              <a:ln>
                <a:noFill/>
              </a:ln>
              <a:solidFill>
                <a:srgbClr val="0070C0"/>
              </a:solidFill>
              <a:effectLst>
                <a:reflection blurRad="12700" stA="48000" endA="300" endPos="55000" dir="5400000" sy="-90000" algn="bl" rotWithShape="0"/>
              </a:effectLst>
              <a:uLnTx/>
              <a:uFillTx/>
              <a:latin typeface="+mj-lt"/>
              <a:ea typeface="+mj-ea"/>
              <a:cs typeface="+mj-cs"/>
            </a:endParaRPr>
          </a:p>
        </p:txBody>
      </p:sp>
      <p:graphicFrame>
        <p:nvGraphicFramePr>
          <p:cNvPr id="4" name="Group 3"/>
          <p:cNvGraphicFramePr>
            <a:graphicFrameLocks noGrp="1"/>
          </p:cNvGraphicFramePr>
          <p:nvPr/>
        </p:nvGraphicFramePr>
        <p:xfrm>
          <a:off x="1403648" y="1556792"/>
          <a:ext cx="6096000" cy="4711069"/>
        </p:xfrm>
        <a:graphic>
          <a:graphicData uri="http://schemas.openxmlformats.org/drawingml/2006/table">
            <a:tbl>
              <a:tblPr/>
              <a:tblGrid>
                <a:gridCol w="3024063"/>
                <a:gridCol w="3071937"/>
              </a:tblGrid>
              <a:tr h="5353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rgbClr val="FF0000"/>
                          </a:solidFill>
                          <a:effectLst/>
                          <a:latin typeface="黑体" pitchFamily="49" charset="-122"/>
                          <a:ea typeface="黑体" pitchFamily="49" charset="-122"/>
                        </a:rPr>
                        <a:t>需求状态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kern="1200" cap="none" normalizeH="0" baseline="0" dirty="0" smtClean="0">
                          <a:ln>
                            <a:noFill/>
                          </a:ln>
                          <a:solidFill>
                            <a:srgbClr val="FF0000"/>
                          </a:solidFill>
                          <a:effectLst/>
                          <a:latin typeface="黑体" pitchFamily="49" charset="-122"/>
                          <a:ea typeface="黑体" pitchFamily="49" charset="-122"/>
                          <a:cs typeface="+mn-cs"/>
                        </a:rPr>
                        <a:t>营销任务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53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负需求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转换性营销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零需求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刺激性营销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潜在需求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开发性营销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下降需求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恢复性营销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波动需求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调和性营销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充分需求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维持性营销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过度需求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限制性营销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有害需求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抵制性营销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3" name="椭圆​​ 8"/>
          <p:cNvSpPr/>
          <p:nvPr/>
        </p:nvSpPr>
        <p:spPr>
          <a:xfrm>
            <a:off x="899592" y="4005064"/>
            <a:ext cx="1080120" cy="354102"/>
          </a:xfrm>
          <a:prstGeom prst="ellipse">
            <a:avLst/>
          </a:prstGeom>
          <a:gradFill flip="none" rotWithShape="1">
            <a:gsLst>
              <a:gs pos="35000">
                <a:schemeClr val="bg1">
                  <a:lumMod val="50000"/>
                  <a:alpha val="72000"/>
                </a:schemeClr>
              </a:gs>
              <a:gs pos="100000">
                <a:schemeClr val="bg1">
                  <a:lumMod val="95000"/>
                  <a:alpha val="0"/>
                </a:schemeClr>
              </a:gs>
              <a:gs pos="0">
                <a:schemeClr val="tx1">
                  <a:lumMod val="50000"/>
                  <a:lumOff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椭圆​​ 9"/>
          <p:cNvSpPr/>
          <p:nvPr/>
        </p:nvSpPr>
        <p:spPr>
          <a:xfrm>
            <a:off x="7236296" y="4018384"/>
            <a:ext cx="1080120" cy="354102"/>
          </a:xfrm>
          <a:prstGeom prst="ellipse">
            <a:avLst/>
          </a:prstGeom>
          <a:gradFill flip="none" rotWithShape="1">
            <a:gsLst>
              <a:gs pos="35000">
                <a:schemeClr val="bg1">
                  <a:lumMod val="50000"/>
                  <a:alpha val="72000"/>
                </a:schemeClr>
              </a:gs>
              <a:gs pos="100000">
                <a:schemeClr val="bg1">
                  <a:lumMod val="95000"/>
                  <a:alpha val="0"/>
                </a:schemeClr>
              </a:gs>
              <a:gs pos="0">
                <a:schemeClr val="tx1">
                  <a:lumMod val="50000"/>
                  <a:lumOff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10"/>
          <p:cNvSpPr/>
          <p:nvPr/>
        </p:nvSpPr>
        <p:spPr>
          <a:xfrm>
            <a:off x="3923928" y="4373416"/>
            <a:ext cx="1512168" cy="495744"/>
          </a:xfrm>
          <a:prstGeom prst="ellipse">
            <a:avLst/>
          </a:prstGeom>
          <a:gradFill flip="none" rotWithShape="1">
            <a:gsLst>
              <a:gs pos="35000">
                <a:schemeClr val="bg1">
                  <a:lumMod val="50000"/>
                  <a:alpha val="72000"/>
                </a:schemeClr>
              </a:gs>
              <a:gs pos="100000">
                <a:schemeClr val="bg1">
                  <a:lumMod val="95000"/>
                  <a:alpha val="0"/>
                </a:schemeClr>
              </a:gs>
              <a:gs pos="0">
                <a:schemeClr val="tx1">
                  <a:lumMod val="50000"/>
                  <a:lumOff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1187450" y="2962275"/>
            <a:ext cx="7021513" cy="715963"/>
          </a:xfrm>
          <a:prstGeom prst="rect">
            <a:avLst/>
          </a:prstGeom>
          <a:gradFill flip="none" rotWithShape="1">
            <a:gsLst>
              <a:gs pos="0">
                <a:schemeClr val="bg1">
                  <a:lumMod val="65000"/>
                </a:schemeClr>
              </a:gs>
              <a:gs pos="100000">
                <a:schemeClr val="bg1">
                  <a:lumMod val="75000"/>
                </a:schemeClr>
              </a:gs>
              <a:gs pos="20000">
                <a:schemeClr val="bg1">
                  <a:lumMod val="85000"/>
                </a:schemeClr>
              </a:gs>
            </a:gsLst>
            <a:lin ang="5400000" scaled="0"/>
            <a:tileRect/>
          </a:gra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标题 1"/>
          <p:cNvSpPr txBox="1">
            <a:spLocks/>
          </p:cNvSpPr>
          <p:nvPr/>
        </p:nvSpPr>
        <p:spPr>
          <a:xfrm>
            <a:off x="457200" y="274638"/>
            <a:ext cx="8229600" cy="777875"/>
          </a:xfrm>
          <a:prstGeom prst="rect">
            <a:avLst/>
          </a:prstGeom>
        </p:spPr>
        <p:txBody>
          <a:bodyPr rtlCol="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cap="all" dirty="0" smtClean="0">
                <a:solidFill>
                  <a:schemeClr val="tx1">
                    <a:lumMod val="75000"/>
                    <a:lumOff val="25000"/>
                  </a:schemeClr>
                </a:solidFill>
                <a:effectLst>
                  <a:reflection blurRad="12700" stA="48000" endA="300" endPos="55000" dir="5400000" sy="-90000" algn="bl" rotWithShape="0"/>
                </a:effectLst>
                <a:latin typeface="微软雅黑" pitchFamily="34" charset="-122"/>
                <a:ea typeface="微软雅黑" pitchFamily="34" charset="-122"/>
                <a:cs typeface="+mj-cs"/>
              </a:rPr>
              <a:t>营销哲学</a:t>
            </a:r>
            <a:endParaRPr kumimoji="0" lang="zh-CN" altLang="en-US" sz="32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 name="椭圆​​ 2"/>
          <p:cNvSpPr/>
          <p:nvPr/>
        </p:nvSpPr>
        <p:spPr>
          <a:xfrm>
            <a:off x="684213" y="2565400"/>
            <a:ext cx="1511300" cy="1511300"/>
          </a:xfrm>
          <a:prstGeom prst="ellipse">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9" name="椭圆​​ 3"/>
          <p:cNvSpPr/>
          <p:nvPr/>
        </p:nvSpPr>
        <p:spPr>
          <a:xfrm>
            <a:off x="3725863" y="2574925"/>
            <a:ext cx="1944687" cy="1943100"/>
          </a:xfrm>
          <a:prstGeom prst="ellipse">
            <a:avLst/>
          </a:prstGeom>
          <a:gradFill flip="none" rotWithShape="1">
            <a:gsLst>
              <a:gs pos="0">
                <a:srgbClr val="09BFFF"/>
              </a:gs>
              <a:gs pos="16700">
                <a:srgbClr val="009AD0"/>
              </a:gs>
              <a:gs pos="100000">
                <a:srgbClr val="57D3FF"/>
              </a:gs>
            </a:gsLst>
            <a:lin ang="16200000" scaled="0"/>
            <a:tileRect/>
          </a:gra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10" name="椭圆​​ 4"/>
          <p:cNvSpPr/>
          <p:nvPr/>
        </p:nvSpPr>
        <p:spPr>
          <a:xfrm>
            <a:off x="7019925" y="2565400"/>
            <a:ext cx="1512888" cy="1511300"/>
          </a:xfrm>
          <a:prstGeom prst="ellipse">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11" name="燕尾形 10"/>
          <p:cNvSpPr/>
          <p:nvPr/>
        </p:nvSpPr>
        <p:spPr>
          <a:xfrm>
            <a:off x="2808288" y="3070225"/>
            <a:ext cx="431800" cy="542925"/>
          </a:xfrm>
          <a:prstGeom prst="chevr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2" name="燕尾形 11"/>
          <p:cNvSpPr/>
          <p:nvPr/>
        </p:nvSpPr>
        <p:spPr>
          <a:xfrm rot="10800000">
            <a:off x="5975350" y="3070225"/>
            <a:ext cx="433388" cy="542925"/>
          </a:xfrm>
          <a:prstGeom prst="chevron">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3" name="矩形​​ 11"/>
          <p:cNvSpPr>
            <a:spLocks noChangeArrowheads="1"/>
          </p:cNvSpPr>
          <p:nvPr/>
        </p:nvSpPr>
        <p:spPr bwMode="auto">
          <a:xfrm>
            <a:off x="885070" y="3117850"/>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dirty="0" smtClean="0">
                <a:latin typeface="微软雅黑" pitchFamily="34" charset="-122"/>
                <a:ea typeface="微软雅黑" pitchFamily="34" charset="-122"/>
                <a:cs typeface="Arial Unicode MS" pitchFamily="34" charset="-122"/>
              </a:rPr>
              <a:t>历史形态</a:t>
            </a:r>
            <a:endParaRPr lang="zh-CN" altLang="en-US" dirty="0">
              <a:latin typeface="微软雅黑" pitchFamily="34" charset="-122"/>
              <a:ea typeface="微软雅黑" pitchFamily="34" charset="-122"/>
              <a:cs typeface="Arial Unicode MS" pitchFamily="34" charset="-122"/>
            </a:endParaRPr>
          </a:p>
        </p:txBody>
      </p:sp>
      <p:sp>
        <p:nvSpPr>
          <p:cNvPr id="14" name="矩形​​ 12"/>
          <p:cNvSpPr>
            <a:spLocks noChangeArrowheads="1"/>
          </p:cNvSpPr>
          <p:nvPr/>
        </p:nvSpPr>
        <p:spPr bwMode="auto">
          <a:xfrm>
            <a:off x="3851920" y="3284984"/>
            <a:ext cx="172354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zh-CN" altLang="en-US" sz="2000" dirty="0" smtClean="0">
                <a:latin typeface="微软雅黑" pitchFamily="34" charset="-122"/>
                <a:ea typeface="微软雅黑" pitchFamily="34" charset="-122"/>
                <a:cs typeface="Arial Unicode MS" pitchFamily="34" charset="-122"/>
              </a:rPr>
              <a:t>解决什么问题</a:t>
            </a:r>
            <a:endParaRPr lang="zh-CN" altLang="en-US" sz="2000" dirty="0">
              <a:latin typeface="微软雅黑" pitchFamily="34" charset="-122"/>
              <a:ea typeface="微软雅黑" pitchFamily="34" charset="-122"/>
              <a:cs typeface="Arial Unicode MS" pitchFamily="34" charset="-122"/>
            </a:endParaRPr>
          </a:p>
        </p:txBody>
      </p:sp>
      <p:sp>
        <p:nvSpPr>
          <p:cNvPr id="15" name="矩形​​ 13"/>
          <p:cNvSpPr>
            <a:spLocks noChangeArrowheads="1"/>
          </p:cNvSpPr>
          <p:nvPr/>
        </p:nvSpPr>
        <p:spPr bwMode="auto">
          <a:xfrm>
            <a:off x="7250945" y="3136900"/>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dirty="0" smtClean="0">
                <a:latin typeface="微软雅黑" pitchFamily="34" charset="-122"/>
                <a:ea typeface="微软雅黑" pitchFamily="34" charset="-122"/>
                <a:cs typeface="Arial Unicode MS" pitchFamily="34" charset="-122"/>
              </a:rPr>
              <a:t>最新形态</a:t>
            </a:r>
            <a:endParaRPr lang="zh-CN" altLang="en-US" dirty="0">
              <a:latin typeface="微软雅黑" pitchFamily="34" charset="-122"/>
              <a:ea typeface="微软雅黑" pitchFamily="34" charset="-122"/>
              <a:cs typeface="Arial Unicode MS" pitchFamily="34" charset="-122"/>
            </a:endParaRPr>
          </a:p>
        </p:txBody>
      </p:sp>
      <p:sp>
        <p:nvSpPr>
          <p:cNvPr id="20" name="新月形 19"/>
          <p:cNvSpPr/>
          <p:nvPr/>
        </p:nvSpPr>
        <p:spPr>
          <a:xfrm rot="3811545">
            <a:off x="4079181" y="2137873"/>
            <a:ext cx="716410" cy="1713742"/>
          </a:xfrm>
          <a:prstGeom prst="moon">
            <a:avLst>
              <a:gd name="adj" fmla="val 27473"/>
            </a:avLst>
          </a:prstGeom>
          <a:gradFill flip="none" rotWithShape="1">
            <a:gsLst>
              <a:gs pos="69000">
                <a:schemeClr val="bg1">
                  <a:alpha val="38000"/>
                </a:schemeClr>
              </a:gs>
              <a:gs pos="0">
                <a:schemeClr val="bg1">
                  <a:alpha val="0"/>
                  <a:lumMod val="91000"/>
                  <a:lumOff val="9000"/>
                </a:schemeClr>
              </a:gs>
              <a:gs pos="35000">
                <a:schemeClr val="bg1">
                  <a:lumMod val="96000"/>
                  <a:alpha val="7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新月形 20"/>
          <p:cNvSpPr/>
          <p:nvPr/>
        </p:nvSpPr>
        <p:spPr>
          <a:xfrm rot="3501444">
            <a:off x="4024087" y="2197346"/>
            <a:ext cx="716410" cy="1713742"/>
          </a:xfrm>
          <a:prstGeom prst="moon">
            <a:avLst>
              <a:gd name="adj" fmla="val 27473"/>
            </a:avLst>
          </a:prstGeom>
          <a:gradFill flip="none" rotWithShape="1">
            <a:gsLst>
              <a:gs pos="69000">
                <a:schemeClr val="bg1">
                  <a:alpha val="38000"/>
                </a:schemeClr>
              </a:gs>
              <a:gs pos="0">
                <a:schemeClr val="bg1">
                  <a:alpha val="0"/>
                  <a:lumMod val="91000"/>
                  <a:lumOff val="9000"/>
                </a:schemeClr>
              </a:gs>
              <a:gs pos="35000">
                <a:schemeClr val="bg1">
                  <a:lumMod val="96000"/>
                  <a:alpha val="7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新月形 21"/>
          <p:cNvSpPr/>
          <p:nvPr/>
        </p:nvSpPr>
        <p:spPr>
          <a:xfrm rot="3811545">
            <a:off x="939923" y="2229826"/>
            <a:ext cx="618823" cy="1438567"/>
          </a:xfrm>
          <a:prstGeom prst="moon">
            <a:avLst>
              <a:gd name="adj" fmla="val 27473"/>
            </a:avLst>
          </a:prstGeom>
          <a:gradFill flip="none" rotWithShape="1">
            <a:gsLst>
              <a:gs pos="69000">
                <a:schemeClr val="bg1">
                  <a:alpha val="38000"/>
                </a:schemeClr>
              </a:gs>
              <a:gs pos="0">
                <a:schemeClr val="bg1">
                  <a:alpha val="0"/>
                  <a:lumMod val="91000"/>
                  <a:lumOff val="9000"/>
                </a:schemeClr>
              </a:gs>
              <a:gs pos="35000">
                <a:schemeClr val="bg1">
                  <a:lumMod val="96000"/>
                  <a:alpha val="7000"/>
                </a:scheme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新月形 22"/>
          <p:cNvSpPr/>
          <p:nvPr/>
        </p:nvSpPr>
        <p:spPr>
          <a:xfrm rot="3811545">
            <a:off x="7276626" y="2243777"/>
            <a:ext cx="618823" cy="1438567"/>
          </a:xfrm>
          <a:prstGeom prst="moon">
            <a:avLst>
              <a:gd name="adj" fmla="val 27473"/>
            </a:avLst>
          </a:prstGeom>
          <a:gradFill flip="none" rotWithShape="1">
            <a:gsLst>
              <a:gs pos="69000">
                <a:schemeClr val="bg1">
                  <a:alpha val="38000"/>
                </a:schemeClr>
              </a:gs>
              <a:gs pos="0">
                <a:schemeClr val="bg1">
                  <a:alpha val="0"/>
                  <a:lumMod val="91000"/>
                  <a:lumOff val="9000"/>
                </a:schemeClr>
              </a:gs>
              <a:gs pos="35000">
                <a:schemeClr val="bg1">
                  <a:lumMod val="96000"/>
                  <a:alpha val="7000"/>
                </a:schemeClr>
              </a:gs>
            </a:gsLst>
            <a:lin ang="13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TextBox 23"/>
          <p:cNvSpPr txBox="1"/>
          <p:nvPr/>
        </p:nvSpPr>
        <p:spPr>
          <a:xfrm>
            <a:off x="971600" y="4437112"/>
            <a:ext cx="5616624" cy="923330"/>
          </a:xfrm>
          <a:prstGeom prst="rect">
            <a:avLst/>
          </a:prstGeom>
          <a:noFill/>
        </p:spPr>
        <p:txBody>
          <a:bodyPr wrap="square" rtlCol="0">
            <a:spAutoFit/>
          </a:bodyPr>
          <a:lstStyle/>
          <a:p>
            <a:r>
              <a:rPr lang="zh-CN" altLang="en-US" dirty="0" smtClean="0"/>
              <a:t>营销的根本目的和本质是什么？</a:t>
            </a:r>
            <a:endParaRPr lang="en-US" altLang="zh-CN" dirty="0" smtClean="0"/>
          </a:p>
          <a:p>
            <a:r>
              <a:rPr lang="zh-CN" altLang="en-US" dirty="0" smtClean="0"/>
              <a:t>营销的基本矛盾是什么？</a:t>
            </a:r>
          </a:p>
          <a:p>
            <a:r>
              <a:rPr lang="zh-CN" altLang="en-US" dirty="0" smtClean="0"/>
              <a:t>解决营销基本矛盾的根本方法是什么？</a:t>
            </a:r>
            <a:endParaRPr lang="en-US" altLang="zh-CN" dirty="0" smtClean="0"/>
          </a:p>
        </p:txBody>
      </p:sp>
      <p:sp>
        <p:nvSpPr>
          <p:cNvPr id="25" name="TextBox 24"/>
          <p:cNvSpPr txBox="1"/>
          <p:nvPr/>
        </p:nvSpPr>
        <p:spPr>
          <a:xfrm>
            <a:off x="0" y="1268760"/>
            <a:ext cx="2699792" cy="369332"/>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黑格尔</a:t>
            </a:r>
            <a:r>
              <a:rPr lang="zh-CN" altLang="en-US" dirty="0" smtClean="0"/>
              <a:t>对哲学的</a:t>
            </a:r>
            <a:r>
              <a:rPr lang="en-US" altLang="zh-CN" dirty="0" smtClean="0"/>
              <a:t>7</a:t>
            </a:r>
            <a:r>
              <a:rPr lang="zh-CN" altLang="en-US" dirty="0" smtClean="0"/>
              <a:t>个比喻</a:t>
            </a:r>
            <a:endParaRPr lang="zh-CN" altLang="en-US" dirty="0"/>
          </a:p>
        </p:txBody>
      </p:sp>
      <p:sp>
        <p:nvSpPr>
          <p:cNvPr id="26" name="TextBox 25"/>
          <p:cNvSpPr txBox="1"/>
          <p:nvPr/>
        </p:nvSpPr>
        <p:spPr>
          <a:xfrm>
            <a:off x="1043608" y="5445224"/>
            <a:ext cx="7632848" cy="1200329"/>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彼得</a:t>
            </a:r>
            <a:r>
              <a:rPr lang="en-US" altLang="zh-CN" dirty="0" smtClean="0">
                <a:solidFill>
                  <a:srgbClr val="FF0000"/>
                </a:solidFill>
                <a:latin typeface="黑体" pitchFamily="49" charset="-122"/>
                <a:ea typeface="黑体" pitchFamily="49" charset="-122"/>
              </a:rPr>
              <a:t>. </a:t>
            </a:r>
            <a:r>
              <a:rPr lang="zh-CN" altLang="en-US" dirty="0" smtClean="0">
                <a:solidFill>
                  <a:srgbClr val="FF0000"/>
                </a:solidFill>
                <a:latin typeface="黑体" pitchFamily="49" charset="-122"/>
                <a:ea typeface="黑体" pitchFamily="49" charset="-122"/>
              </a:rPr>
              <a:t>德鲁克</a:t>
            </a:r>
            <a:r>
              <a:rPr lang="zh-CN" altLang="en-US" dirty="0" smtClean="0"/>
              <a:t>：盈利是企业首要的社会责任；顾客是企业的基石。</a:t>
            </a:r>
            <a:endParaRPr lang="en-US" altLang="zh-CN" dirty="0" smtClean="0"/>
          </a:p>
          <a:p>
            <a:r>
              <a:rPr lang="zh-CN" altLang="en-US" dirty="0" smtClean="0">
                <a:solidFill>
                  <a:srgbClr val="FF0000"/>
                </a:solidFill>
                <a:latin typeface="黑体" pitchFamily="49" charset="-122"/>
                <a:ea typeface="黑体" pitchFamily="49" charset="-122"/>
              </a:rPr>
              <a:t>拉尔夫</a:t>
            </a:r>
            <a:r>
              <a:rPr lang="en-US" altLang="zh-CN" dirty="0" smtClean="0">
                <a:solidFill>
                  <a:srgbClr val="FF0000"/>
                </a:solidFill>
                <a:latin typeface="黑体" pitchFamily="49" charset="-122"/>
                <a:ea typeface="黑体" pitchFamily="49" charset="-122"/>
              </a:rPr>
              <a:t>·</a:t>
            </a:r>
            <a:r>
              <a:rPr lang="zh-CN" altLang="en-US" dirty="0" smtClean="0">
                <a:solidFill>
                  <a:srgbClr val="FF0000"/>
                </a:solidFill>
                <a:latin typeface="黑体" pitchFamily="49" charset="-122"/>
                <a:ea typeface="黑体" pitchFamily="49" charset="-122"/>
              </a:rPr>
              <a:t>斯达</a:t>
            </a:r>
            <a:r>
              <a:rPr lang="en-US" altLang="zh-CN" dirty="0" smtClean="0">
                <a:solidFill>
                  <a:srgbClr val="FF0000"/>
                </a:solidFill>
                <a:latin typeface="黑体" pitchFamily="49" charset="-122"/>
                <a:ea typeface="黑体" pitchFamily="49" charset="-122"/>
              </a:rPr>
              <a:t>·</a:t>
            </a:r>
            <a:r>
              <a:rPr lang="zh-CN" altLang="en-US" dirty="0" smtClean="0">
                <a:solidFill>
                  <a:srgbClr val="FF0000"/>
                </a:solidFill>
                <a:latin typeface="黑体" pitchFamily="49" charset="-122"/>
                <a:ea typeface="黑体" pitchFamily="49" charset="-122"/>
              </a:rPr>
              <a:t>巴特勒</a:t>
            </a:r>
            <a:r>
              <a:rPr lang="zh-CN" altLang="en-US" dirty="0" smtClean="0"/>
              <a:t>从方法论的角度界定市场营销、</a:t>
            </a:r>
            <a:r>
              <a:rPr lang="zh-CN" altLang="en-US" dirty="0" smtClean="0">
                <a:solidFill>
                  <a:srgbClr val="FF0000"/>
                </a:solidFill>
                <a:latin typeface="黑体" pitchFamily="49" charset="-122"/>
                <a:ea typeface="黑体" pitchFamily="49" charset="-122"/>
              </a:rPr>
              <a:t>西奥多</a:t>
            </a:r>
            <a:r>
              <a:rPr lang="en-US" altLang="zh-CN" dirty="0" smtClean="0">
                <a:solidFill>
                  <a:srgbClr val="FF0000"/>
                </a:solidFill>
                <a:latin typeface="黑体" pitchFamily="49" charset="-122"/>
                <a:ea typeface="黑体" pitchFamily="49" charset="-122"/>
              </a:rPr>
              <a:t>·</a:t>
            </a:r>
            <a:r>
              <a:rPr lang="zh-CN" altLang="en-US" dirty="0" smtClean="0">
                <a:solidFill>
                  <a:srgbClr val="FF0000"/>
                </a:solidFill>
                <a:latin typeface="黑体" pitchFamily="49" charset="-122"/>
                <a:ea typeface="黑体" pitchFamily="49" charset="-122"/>
              </a:rPr>
              <a:t>莱维特</a:t>
            </a:r>
            <a:r>
              <a:rPr lang="zh-CN" altLang="en-US" dirty="0" smtClean="0"/>
              <a:t>抓住了营销和销售的矛盾、</a:t>
            </a:r>
            <a:r>
              <a:rPr lang="zh-CN" altLang="en-US" dirty="0" smtClean="0">
                <a:solidFill>
                  <a:srgbClr val="FF0000"/>
                </a:solidFill>
                <a:latin typeface="黑体" pitchFamily="49" charset="-122"/>
                <a:ea typeface="黑体" pitchFamily="49" charset="-122"/>
              </a:rPr>
              <a:t>菲利普</a:t>
            </a:r>
            <a:r>
              <a:rPr lang="en-US" altLang="zh-CN" dirty="0" smtClean="0">
                <a:solidFill>
                  <a:srgbClr val="FF0000"/>
                </a:solidFill>
                <a:latin typeface="黑体" pitchFamily="49" charset="-122"/>
                <a:ea typeface="黑体" pitchFamily="49" charset="-122"/>
              </a:rPr>
              <a:t>·</a:t>
            </a:r>
            <a:r>
              <a:rPr lang="zh-CN" altLang="en-US" dirty="0" smtClean="0">
                <a:solidFill>
                  <a:srgbClr val="FF0000"/>
                </a:solidFill>
                <a:latin typeface="黑体" pitchFamily="49" charset="-122"/>
                <a:ea typeface="黑体" pitchFamily="49" charset="-122"/>
              </a:rPr>
              <a:t>科特勒</a:t>
            </a:r>
            <a:r>
              <a:rPr lang="zh-CN" altLang="en-US" dirty="0" smtClean="0"/>
              <a:t>和</a:t>
            </a:r>
            <a:r>
              <a:rPr lang="zh-CN" altLang="en-US" dirty="0" smtClean="0">
                <a:solidFill>
                  <a:srgbClr val="FF0000"/>
                </a:solidFill>
                <a:latin typeface="黑体" pitchFamily="49" charset="-122"/>
                <a:ea typeface="黑体" pitchFamily="49" charset="-122"/>
              </a:rPr>
              <a:t>锡德尼</a:t>
            </a:r>
            <a:r>
              <a:rPr lang="en-US" altLang="zh-CN" dirty="0" smtClean="0">
                <a:solidFill>
                  <a:srgbClr val="FF0000"/>
                </a:solidFill>
                <a:latin typeface="黑体" pitchFamily="49" charset="-122"/>
                <a:ea typeface="黑体" pitchFamily="49" charset="-122"/>
              </a:rPr>
              <a:t>·J</a:t>
            </a:r>
            <a:r>
              <a:rPr lang="zh-CN" altLang="en-US" dirty="0" smtClean="0">
                <a:solidFill>
                  <a:srgbClr val="FF0000"/>
                </a:solidFill>
                <a:latin typeface="黑体" pitchFamily="49" charset="-122"/>
                <a:ea typeface="黑体" pitchFamily="49" charset="-122"/>
              </a:rPr>
              <a:t>．列维</a:t>
            </a:r>
            <a:r>
              <a:rPr lang="zh-CN" altLang="en-US" dirty="0" smtClean="0"/>
              <a:t>赋予营销广泛的社会使命，这些都是营销哲学的奠基工作。</a:t>
            </a:r>
            <a:endParaRPr lang="zh-CN" altLang="en-US" dirty="0"/>
          </a:p>
        </p:txBody>
      </p:sp>
      <p:sp>
        <p:nvSpPr>
          <p:cNvPr id="27" name="TextBox 26"/>
          <p:cNvSpPr txBox="1"/>
          <p:nvPr/>
        </p:nvSpPr>
        <p:spPr>
          <a:xfrm>
            <a:off x="6012160" y="548680"/>
            <a:ext cx="2520280" cy="1200329"/>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周晓光</a:t>
            </a:r>
            <a:r>
              <a:rPr lang="zh-CN" altLang="en-US" dirty="0" smtClean="0"/>
              <a:t>：营销学的层次</a:t>
            </a:r>
            <a:endParaRPr lang="en-US" altLang="zh-CN" dirty="0" smtClean="0"/>
          </a:p>
          <a:p>
            <a:pPr marL="342900" indent="-342900">
              <a:buAutoNum type="arabicPeriod"/>
            </a:pPr>
            <a:r>
              <a:rPr lang="zh-CN" altLang="en-US" dirty="0" smtClean="0"/>
              <a:t>实践营销学</a:t>
            </a:r>
            <a:endParaRPr lang="en-US" altLang="zh-CN" dirty="0" smtClean="0"/>
          </a:p>
          <a:p>
            <a:pPr marL="342900" indent="-342900">
              <a:buAutoNum type="arabicPeriod"/>
            </a:pPr>
            <a:r>
              <a:rPr lang="zh-CN" altLang="en-US" dirty="0" smtClean="0"/>
              <a:t>理论营销学</a:t>
            </a:r>
            <a:endParaRPr lang="en-US" altLang="zh-CN" dirty="0" smtClean="0"/>
          </a:p>
          <a:p>
            <a:pPr marL="342900" indent="-342900">
              <a:buAutoNum type="arabicPeriod"/>
            </a:pPr>
            <a:r>
              <a:rPr lang="zh-CN" altLang="en-US" dirty="0" smtClean="0"/>
              <a:t>营销哲学</a:t>
            </a:r>
            <a:endParaRPr lang="zh-CN" altLang="en-US" dirty="0"/>
          </a:p>
        </p:txBody>
      </p:sp>
      <p:sp>
        <p:nvSpPr>
          <p:cNvPr id="28" name="TextBox 27"/>
          <p:cNvSpPr txBox="1"/>
          <p:nvPr/>
        </p:nvSpPr>
        <p:spPr>
          <a:xfrm>
            <a:off x="5615608" y="4725144"/>
            <a:ext cx="3276872" cy="400110"/>
          </a:xfrm>
          <a:prstGeom prst="rect">
            <a:avLst/>
          </a:prstGeom>
          <a:noFill/>
        </p:spPr>
        <p:txBody>
          <a:bodyPr wrap="square" rtlCol="0">
            <a:spAutoFit/>
          </a:bodyPr>
          <a:lstStyle/>
          <a:p>
            <a:r>
              <a:rPr lang="zh-CN" altLang="en-US" sz="2000" dirty="0" smtClean="0"/>
              <a:t>关于营销的世界观和方法论</a:t>
            </a:r>
            <a:endParaRPr lang="zh-CN" altLang="en-US" sz="2000" dirty="0"/>
          </a:p>
        </p:txBody>
      </p:sp>
      <p:sp>
        <p:nvSpPr>
          <p:cNvPr id="29" name="右大括号 28"/>
          <p:cNvSpPr/>
          <p:nvPr/>
        </p:nvSpPr>
        <p:spPr>
          <a:xfrm>
            <a:off x="5148064" y="4653136"/>
            <a:ext cx="72008" cy="576064"/>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2627784" y="692696"/>
            <a:ext cx="2160240" cy="2031325"/>
          </a:xfrm>
          <a:prstGeom prst="rect">
            <a:avLst/>
          </a:prstGeom>
          <a:noFill/>
        </p:spPr>
        <p:txBody>
          <a:bodyPr wrap="square" rtlCol="0">
            <a:spAutoFit/>
          </a:bodyPr>
          <a:lstStyle/>
          <a:p>
            <a:r>
              <a:rPr lang="zh-CN" altLang="zh-CN" b="1" dirty="0" smtClean="0"/>
              <a:t>庙里的神</a:t>
            </a:r>
            <a:endParaRPr lang="en-US" altLang="zh-CN" b="1" dirty="0" smtClean="0"/>
          </a:p>
          <a:p>
            <a:r>
              <a:rPr lang="zh-CN" altLang="zh-CN" b="1" dirty="0" smtClean="0"/>
              <a:t>厮杀的战场</a:t>
            </a:r>
            <a:endParaRPr lang="en-US" altLang="zh-CN" b="1" dirty="0" smtClean="0"/>
          </a:p>
          <a:p>
            <a:r>
              <a:rPr lang="zh-CN" altLang="zh-CN" b="1" dirty="0" smtClean="0"/>
              <a:t>花蕾，花朵和果实</a:t>
            </a:r>
            <a:endParaRPr lang="en-US" altLang="zh-CN" b="1" dirty="0" smtClean="0"/>
          </a:p>
          <a:p>
            <a:r>
              <a:rPr lang="zh-CN" altLang="zh-CN" b="1" dirty="0" smtClean="0"/>
              <a:t>密涅瓦的猫头鹰</a:t>
            </a:r>
            <a:endParaRPr lang="en-US" altLang="zh-CN" b="1" dirty="0" smtClean="0"/>
          </a:p>
          <a:p>
            <a:r>
              <a:rPr lang="zh-CN" altLang="zh-CN" b="1" dirty="0" smtClean="0"/>
              <a:t>消化与生理学</a:t>
            </a:r>
            <a:endParaRPr lang="en-US" altLang="zh-CN" b="1" dirty="0" smtClean="0"/>
          </a:p>
          <a:p>
            <a:r>
              <a:rPr lang="zh-CN" altLang="zh-CN" b="1" dirty="0" smtClean="0"/>
              <a:t>同一句格言</a:t>
            </a:r>
            <a:endParaRPr lang="en-US" altLang="zh-CN" b="1" dirty="0" smtClean="0"/>
          </a:p>
          <a:p>
            <a:r>
              <a:rPr lang="zh-CN" altLang="zh-CN" b="1" dirty="0" smtClean="0"/>
              <a:t>动物听音乐</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214290"/>
            <a:ext cx="8686800" cy="838200"/>
          </a:xfrm>
        </p:spPr>
        <p:txBody>
          <a:bodyPr/>
          <a:lstStyle/>
          <a:p>
            <a:r>
              <a:rPr lang="zh-CN" altLang="en-US" dirty="0" smtClean="0"/>
              <a:t>周晓光：营销学定义的三个层次</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solidFill>
                  <a:schemeClr val="tx1"/>
                </a:solidFill>
              </a:rPr>
              <a:t>“市场营销就是指将商品和服务从生产者转移到消费者或用户所进行的企业活动，以满足顾客需要和实现企业的各种目标。”这是实践营销学的定义。</a:t>
            </a:r>
            <a:endParaRPr lang="en-US" altLang="zh-CN" dirty="0" smtClean="0">
              <a:solidFill>
                <a:schemeClr val="tx1"/>
              </a:solidFill>
            </a:endParaRPr>
          </a:p>
          <a:p>
            <a:r>
              <a:rPr lang="zh-CN" altLang="zh-CN" dirty="0" smtClean="0">
                <a:solidFill>
                  <a:schemeClr val="tx1"/>
                </a:solidFill>
              </a:rPr>
              <a:t>菲利普·科特勒认为：“营销是个人和集体通过创造，提供出售，并同别人自由交换产品和价值，以获得其所需所欲之物的一种社会过程。”这是理论营销学的定义。</a:t>
            </a:r>
            <a:endParaRPr lang="en-US" altLang="zh-CN" dirty="0" smtClean="0">
              <a:solidFill>
                <a:schemeClr val="tx1"/>
              </a:solidFill>
            </a:endParaRPr>
          </a:p>
          <a:p>
            <a:r>
              <a:rPr lang="zh-CN" altLang="zh-CN" dirty="0" smtClean="0">
                <a:solidFill>
                  <a:schemeClr val="tx1"/>
                </a:solidFill>
              </a:rPr>
              <a:t>迈克尔·</a:t>
            </a:r>
            <a:r>
              <a:rPr lang="en-US" altLang="zh-CN" dirty="0" smtClean="0">
                <a:solidFill>
                  <a:schemeClr val="tx1"/>
                </a:solidFill>
              </a:rPr>
              <a:t>J</a:t>
            </a:r>
            <a:r>
              <a:rPr lang="zh-CN" altLang="zh-CN" dirty="0" smtClean="0">
                <a:solidFill>
                  <a:schemeClr val="tx1"/>
                </a:solidFill>
              </a:rPr>
              <a:t>·贝克认为：营销是“（商业）交换关系的相互满足”。这是一个具有营销哲学性质的定义。</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标题 1"/>
          <p:cNvSpPr txBox="1">
            <a:spLocks/>
          </p:cNvSpPr>
          <p:nvPr/>
        </p:nvSpPr>
        <p:spPr>
          <a:xfrm>
            <a:off x="457200" y="274638"/>
            <a:ext cx="8229600" cy="777875"/>
          </a:xfrm>
          <a:prstGeom prst="rect">
            <a:avLst/>
          </a:prstGeom>
        </p:spPr>
        <p:txBody>
          <a:bodyPr rtlCol="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400" cap="all" dirty="0" smtClean="0">
                <a:solidFill>
                  <a:schemeClr val="tx1">
                    <a:lumMod val="75000"/>
                    <a:lumOff val="25000"/>
                  </a:schemeClr>
                </a:solidFill>
                <a:effectLst>
                  <a:reflection blurRad="12700" stA="48000" endA="300" endPos="55000" dir="5400000" sy="-90000" algn="bl" rotWithShape="0"/>
                </a:effectLst>
                <a:latin typeface="微软雅黑" pitchFamily="34" charset="-122"/>
                <a:ea typeface="微软雅黑" pitchFamily="34" charset="-122"/>
                <a:cs typeface="+mj-cs"/>
              </a:rPr>
              <a:t>营销哲学的典型形态</a:t>
            </a:r>
            <a:endParaRPr kumimoji="0" lang="zh-CN" altLang="en-US" sz="24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cxnSp>
        <p:nvCxnSpPr>
          <p:cNvPr id="5" name="直接连接符​​ 31"/>
          <p:cNvCxnSpPr/>
          <p:nvPr/>
        </p:nvCxnSpPr>
        <p:spPr>
          <a:xfrm>
            <a:off x="3492500" y="2398713"/>
            <a:ext cx="4905375" cy="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88224" y="3717032"/>
            <a:ext cx="1107996" cy="369332"/>
          </a:xfrm>
          <a:prstGeom prst="rect">
            <a:avLst/>
          </a:prstGeom>
          <a:noFill/>
        </p:spPr>
        <p:txBody>
          <a:bodyPr wrap="none">
            <a:spAutoFit/>
          </a:bodyPr>
          <a:lstStyle/>
          <a:p>
            <a:pPr marL="342900" indent="-342900" fontAlgn="auto">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最新形态</a:t>
            </a:r>
            <a:endParaRPr lang="en-US" altLang="zh-CN" dirty="0">
              <a:solidFill>
                <a:schemeClr val="tx1">
                  <a:lumMod val="75000"/>
                  <a:lumOff val="25000"/>
                </a:schemeClr>
              </a:solidFill>
              <a:latin typeface="微软雅黑" pitchFamily="34" charset="-122"/>
              <a:ea typeface="微软雅黑" pitchFamily="34" charset="-122"/>
            </a:endParaRPr>
          </a:p>
        </p:txBody>
      </p:sp>
      <p:cxnSp>
        <p:nvCxnSpPr>
          <p:cNvPr id="7" name="直接连接符​​ 33"/>
          <p:cNvCxnSpPr/>
          <p:nvPr/>
        </p:nvCxnSpPr>
        <p:spPr>
          <a:xfrm>
            <a:off x="852488" y="5184775"/>
            <a:ext cx="3592512" cy="0"/>
          </a:xfrm>
          <a:prstGeom prst="line">
            <a:avLst/>
          </a:prstGeom>
          <a:ln w="63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79712" y="2636912"/>
            <a:ext cx="1107996" cy="369332"/>
          </a:xfrm>
          <a:prstGeom prst="rect">
            <a:avLst/>
          </a:prstGeom>
          <a:noFill/>
        </p:spPr>
        <p:txBody>
          <a:bodyPr wrap="none">
            <a:spAutoFit/>
          </a:bodyPr>
          <a:lstStyle/>
          <a:p>
            <a:pPr marL="342900" indent="-342900" fontAlgn="auto">
              <a:spcBef>
                <a:spcPts val="0"/>
              </a:spcBef>
              <a:spcAft>
                <a:spcPts val="0"/>
              </a:spcAft>
              <a:defRPr/>
            </a:pPr>
            <a:r>
              <a:rPr lang="zh-CN" altLang="en-US" dirty="0" smtClean="0">
                <a:solidFill>
                  <a:schemeClr val="tx1">
                    <a:lumMod val="75000"/>
                    <a:lumOff val="25000"/>
                  </a:schemeClr>
                </a:solidFill>
                <a:latin typeface="微软雅黑" pitchFamily="34" charset="-122"/>
                <a:ea typeface="微软雅黑" pitchFamily="34" charset="-122"/>
              </a:rPr>
              <a:t>早期</a:t>
            </a:r>
            <a:r>
              <a:rPr lang="zh-CN" altLang="en-US" dirty="0" smtClean="0">
                <a:solidFill>
                  <a:schemeClr val="tx1">
                    <a:lumMod val="75000"/>
                    <a:lumOff val="25000"/>
                  </a:schemeClr>
                </a:solidFill>
                <a:latin typeface="微软雅黑" pitchFamily="34" charset="-122"/>
                <a:ea typeface="微软雅黑" pitchFamily="34" charset="-122"/>
              </a:rPr>
              <a:t>形态</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cstate="print"/>
          <a:srcRect/>
          <a:stretch>
            <a:fillRect/>
          </a:stretch>
        </p:blipFill>
        <p:spPr bwMode="auto">
          <a:xfrm>
            <a:off x="3779912" y="980728"/>
            <a:ext cx="3076298" cy="142876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1331640" y="2996952"/>
            <a:ext cx="5179293" cy="34035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3" name="Freeform 33"/>
          <p:cNvSpPr>
            <a:spLocks noEditPoints="1"/>
          </p:cNvSpPr>
          <p:nvPr/>
        </p:nvSpPr>
        <p:spPr bwMode="auto">
          <a:xfrm>
            <a:off x="1066800" y="1981200"/>
            <a:ext cx="6313512" cy="4038600"/>
          </a:xfrm>
          <a:custGeom>
            <a:avLst/>
            <a:gdLst>
              <a:gd name="T0" fmla="*/ 2147483647 w 2820"/>
              <a:gd name="T1" fmla="*/ 96171936 h 2912"/>
              <a:gd name="T2" fmla="*/ 2147483647 w 2820"/>
              <a:gd name="T3" fmla="*/ 323137928 h 2912"/>
              <a:gd name="T4" fmla="*/ 2147483647 w 2820"/>
              <a:gd name="T5" fmla="*/ 577033004 h 2912"/>
              <a:gd name="T6" fmla="*/ 1803545374 w 2820"/>
              <a:gd name="T7" fmla="*/ 857854393 h 2912"/>
              <a:gd name="T8" fmla="*/ 1128327123 w 2820"/>
              <a:gd name="T9" fmla="*/ 1161759043 h 2912"/>
              <a:gd name="T10" fmla="*/ 621911326 w 2820"/>
              <a:gd name="T11" fmla="*/ 1484896970 h 2912"/>
              <a:gd name="T12" fmla="*/ 266534630 w 2820"/>
              <a:gd name="T13" fmla="*/ 1815727932 h 2912"/>
              <a:gd name="T14" fmla="*/ 62190711 w 2820"/>
              <a:gd name="T15" fmla="*/ 2147483647 h 2912"/>
              <a:gd name="T16" fmla="*/ 0 w 2820"/>
              <a:gd name="T17" fmla="*/ 2147483647 h 2912"/>
              <a:gd name="T18" fmla="*/ 79960389 w 2820"/>
              <a:gd name="T19" fmla="*/ 2147483647 h 2912"/>
              <a:gd name="T20" fmla="*/ 284302200 w 2820"/>
              <a:gd name="T21" fmla="*/ 2147483647 h 2912"/>
              <a:gd name="T22" fmla="*/ 613027541 w 2820"/>
              <a:gd name="T23" fmla="*/ 2147483647 h 2912"/>
              <a:gd name="T24" fmla="*/ 1057250519 w 2820"/>
              <a:gd name="T25" fmla="*/ 2147483647 h 2912"/>
              <a:gd name="T26" fmla="*/ 1616971134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1945696474 w 2820"/>
              <a:gd name="T73" fmla="*/ 2147483647 h 2912"/>
              <a:gd name="T74" fmla="*/ 1821312945 w 2820"/>
              <a:gd name="T75" fmla="*/ 1984991316 h 2912"/>
              <a:gd name="T76" fmla="*/ 1847966408 w 2820"/>
              <a:gd name="T77" fmla="*/ 1708015752 h 2912"/>
              <a:gd name="T78" fmla="*/ 2043424434 w 2820"/>
              <a:gd name="T79" fmla="*/ 1427192977 h 2912"/>
              <a:gd name="T80" fmla="*/ 2147483647 w 2820"/>
              <a:gd name="T81" fmla="*/ 1138677168 h 2912"/>
              <a:gd name="T82" fmla="*/ 2147483647 w 2820"/>
              <a:gd name="T83" fmla="*/ 854008569 h 2912"/>
              <a:gd name="T84" fmla="*/ 2147483647 w 2820"/>
              <a:gd name="T85" fmla="*/ 573185794 h 2912"/>
              <a:gd name="T86" fmla="*/ 2147483647 w 2820"/>
              <a:gd name="T87" fmla="*/ 296210229 h 2912"/>
              <a:gd name="T88" fmla="*/ 2147483647 w 2820"/>
              <a:gd name="T89" fmla="*/ 30774909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hlink"/>
              </a:gs>
            </a:gsLst>
            <a:lin ang="5400000" scaled="1"/>
          </a:gradFill>
          <a:ln w="9525">
            <a:noFill/>
            <a:round/>
            <a:headEnd/>
            <a:tailEnd/>
          </a:ln>
          <a:effectLst>
            <a:outerShdw dist="206741" dir="8249373" algn="ctr" rotWithShape="0">
              <a:srgbClr val="000000">
                <a:alpha val="50000"/>
              </a:srgbClr>
            </a:outerShdw>
          </a:effectLst>
        </p:spPr>
        <p:txBody>
          <a:bodyPr/>
          <a:lstStyle/>
          <a:p>
            <a:endParaRPr lang="zh-CN" altLang="en-US"/>
          </a:p>
        </p:txBody>
      </p:sp>
      <p:sp>
        <p:nvSpPr>
          <p:cNvPr id="4" name="Oval 66"/>
          <p:cNvSpPr>
            <a:spLocks noChangeArrowheads="1"/>
          </p:cNvSpPr>
          <p:nvPr/>
        </p:nvSpPr>
        <p:spPr bwMode="auto">
          <a:xfrm rot="20876594">
            <a:off x="3101975" y="5076825"/>
            <a:ext cx="1438275" cy="666750"/>
          </a:xfrm>
          <a:prstGeom prst="ellipse">
            <a:avLst/>
          </a:prstGeom>
          <a:solidFill>
            <a:srgbClr val="0F2145">
              <a:alpha val="29803"/>
            </a:srgbClr>
          </a:solidFill>
          <a:ln w="9525">
            <a:noFill/>
            <a:round/>
            <a:headEnd/>
            <a:tailEnd/>
          </a:ln>
        </p:spPr>
        <p:txBody>
          <a:bodyPr wrap="none" anchor="ctr"/>
          <a:lstStyle/>
          <a:p>
            <a:endParaRPr lang="zh-CN" altLang="en-US"/>
          </a:p>
        </p:txBody>
      </p:sp>
      <p:sp>
        <p:nvSpPr>
          <p:cNvPr id="9" name="Text Box 71"/>
          <p:cNvSpPr txBox="1">
            <a:spLocks noChangeArrowheads="1"/>
          </p:cNvSpPr>
          <p:nvPr/>
        </p:nvSpPr>
        <p:spPr bwMode="auto">
          <a:xfrm>
            <a:off x="2051720" y="5949280"/>
            <a:ext cx="1800493" cy="415498"/>
          </a:xfrm>
          <a:prstGeom prst="rect">
            <a:avLst/>
          </a:prstGeom>
          <a:noFill/>
          <a:ln w="9525">
            <a:noFill/>
            <a:miter lim="800000"/>
            <a:headEnd/>
            <a:tailEnd/>
          </a:ln>
        </p:spPr>
        <p:txBody>
          <a:bodyPr wrap="none">
            <a:spAutoFit/>
          </a:bodyPr>
          <a:lstStyle/>
          <a:p>
            <a:pPr algn="ctr"/>
            <a:r>
              <a:rPr lang="zh-CN" altLang="en-US" sz="2100" b="1" dirty="0" smtClean="0">
                <a:solidFill>
                  <a:srgbClr val="FF0000"/>
                </a:solidFill>
              </a:rPr>
              <a:t>社会</a:t>
            </a:r>
            <a:r>
              <a:rPr lang="zh-CN" altLang="en-US" sz="2100" b="1" dirty="0" smtClean="0">
                <a:solidFill>
                  <a:srgbClr val="FF0000"/>
                </a:solidFill>
              </a:rPr>
              <a:t>营销观念</a:t>
            </a:r>
            <a:endParaRPr lang="en-US" altLang="zh-CN" sz="2100" b="1" dirty="0">
              <a:solidFill>
                <a:srgbClr val="FF0000"/>
              </a:solidFill>
            </a:endParaRPr>
          </a:p>
        </p:txBody>
      </p:sp>
      <p:sp>
        <p:nvSpPr>
          <p:cNvPr id="16" name="Text Box 78"/>
          <p:cNvSpPr txBox="1">
            <a:spLocks noChangeArrowheads="1"/>
          </p:cNvSpPr>
          <p:nvPr/>
        </p:nvSpPr>
        <p:spPr bwMode="auto">
          <a:xfrm>
            <a:off x="0" y="4869160"/>
            <a:ext cx="1569661" cy="369332"/>
          </a:xfrm>
          <a:prstGeom prst="rect">
            <a:avLst/>
          </a:prstGeom>
          <a:noFill/>
          <a:ln w="9525">
            <a:noFill/>
            <a:miter lim="800000"/>
            <a:headEnd/>
            <a:tailEnd/>
          </a:ln>
        </p:spPr>
        <p:txBody>
          <a:bodyPr wrap="none">
            <a:spAutoFit/>
          </a:bodyPr>
          <a:lstStyle/>
          <a:p>
            <a:pPr algn="ctr"/>
            <a:r>
              <a:rPr lang="zh-CN" altLang="en-US" b="1" dirty="0" smtClean="0">
                <a:solidFill>
                  <a:srgbClr val="FF0000"/>
                </a:solidFill>
              </a:rPr>
              <a:t>生态</a:t>
            </a:r>
            <a:r>
              <a:rPr lang="zh-CN" altLang="en-US" b="1" dirty="0" smtClean="0">
                <a:solidFill>
                  <a:srgbClr val="FF0000"/>
                </a:solidFill>
              </a:rPr>
              <a:t>营销观念</a:t>
            </a:r>
            <a:endParaRPr lang="en-US" altLang="zh-CN" b="1" dirty="0">
              <a:solidFill>
                <a:srgbClr val="FF0000"/>
              </a:solidFill>
            </a:endParaRPr>
          </a:p>
        </p:txBody>
      </p:sp>
      <p:sp>
        <p:nvSpPr>
          <p:cNvPr id="29" name="Oval 82"/>
          <p:cNvSpPr>
            <a:spLocks noChangeArrowheads="1"/>
          </p:cNvSpPr>
          <p:nvPr/>
        </p:nvSpPr>
        <p:spPr bwMode="auto">
          <a:xfrm>
            <a:off x="3707904" y="1412776"/>
            <a:ext cx="533437" cy="564778"/>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30" name="Text Box 84"/>
          <p:cNvSpPr txBox="1">
            <a:spLocks noChangeArrowheads="1"/>
          </p:cNvSpPr>
          <p:nvPr/>
        </p:nvSpPr>
        <p:spPr bwMode="auto">
          <a:xfrm>
            <a:off x="3491880" y="1052736"/>
            <a:ext cx="1523118" cy="369332"/>
          </a:xfrm>
          <a:prstGeom prst="rect">
            <a:avLst/>
          </a:prstGeom>
          <a:noFill/>
          <a:ln w="9525">
            <a:noFill/>
            <a:miter lim="800000"/>
            <a:headEnd/>
            <a:tailEnd/>
          </a:ln>
        </p:spPr>
        <p:txBody>
          <a:bodyPr wrap="square">
            <a:spAutoFit/>
          </a:bodyPr>
          <a:lstStyle/>
          <a:p>
            <a:pPr algn="ctr"/>
            <a:r>
              <a:rPr lang="zh-CN" altLang="en-US" b="1" dirty="0" smtClean="0"/>
              <a:t>生产观念</a:t>
            </a:r>
            <a:endParaRPr lang="en-US" altLang="zh-CN" dirty="0"/>
          </a:p>
        </p:txBody>
      </p:sp>
      <p:sp>
        <p:nvSpPr>
          <p:cNvPr id="31" name="Oval 82"/>
          <p:cNvSpPr>
            <a:spLocks noChangeArrowheads="1"/>
          </p:cNvSpPr>
          <p:nvPr/>
        </p:nvSpPr>
        <p:spPr bwMode="auto">
          <a:xfrm>
            <a:off x="2771800" y="1484784"/>
            <a:ext cx="950913" cy="933450"/>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33" name="矩形 32"/>
          <p:cNvSpPr/>
          <p:nvPr/>
        </p:nvSpPr>
        <p:spPr>
          <a:xfrm>
            <a:off x="2195736" y="1196752"/>
            <a:ext cx="1107996" cy="369332"/>
          </a:xfrm>
          <a:prstGeom prst="rect">
            <a:avLst/>
          </a:prstGeom>
        </p:spPr>
        <p:txBody>
          <a:bodyPr wrap="none">
            <a:spAutoFit/>
          </a:bodyPr>
          <a:lstStyle/>
          <a:p>
            <a:pPr lvl="0" algn="ctr"/>
            <a:r>
              <a:rPr lang="zh-CN" altLang="en-US" b="1" dirty="0" smtClean="0">
                <a:solidFill>
                  <a:prstClr val="black"/>
                </a:solidFill>
              </a:rPr>
              <a:t>产品观念</a:t>
            </a:r>
            <a:endParaRPr lang="en-US" altLang="zh-CN" dirty="0">
              <a:solidFill>
                <a:prstClr val="black"/>
              </a:solidFill>
            </a:endParaRPr>
          </a:p>
        </p:txBody>
      </p:sp>
      <p:sp>
        <p:nvSpPr>
          <p:cNvPr id="34" name="Oval 82"/>
          <p:cNvSpPr>
            <a:spLocks noChangeArrowheads="1"/>
          </p:cNvSpPr>
          <p:nvPr/>
        </p:nvSpPr>
        <p:spPr bwMode="auto">
          <a:xfrm>
            <a:off x="1619672" y="1988840"/>
            <a:ext cx="1162571" cy="1092076"/>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35" name="Text Box 84"/>
          <p:cNvSpPr txBox="1">
            <a:spLocks noChangeArrowheads="1"/>
          </p:cNvSpPr>
          <p:nvPr/>
        </p:nvSpPr>
        <p:spPr bwMode="auto">
          <a:xfrm>
            <a:off x="1043608" y="1628800"/>
            <a:ext cx="1107996" cy="369332"/>
          </a:xfrm>
          <a:prstGeom prst="rect">
            <a:avLst/>
          </a:prstGeom>
          <a:noFill/>
          <a:ln w="9525">
            <a:noFill/>
            <a:miter lim="800000"/>
            <a:headEnd/>
            <a:tailEnd/>
          </a:ln>
        </p:spPr>
        <p:txBody>
          <a:bodyPr wrap="none">
            <a:spAutoFit/>
          </a:bodyPr>
          <a:lstStyle/>
          <a:p>
            <a:pPr algn="ctr"/>
            <a:r>
              <a:rPr lang="zh-CN" altLang="en-US" b="1" dirty="0" smtClean="0"/>
              <a:t>推销观念</a:t>
            </a:r>
            <a:endParaRPr lang="en-US" altLang="zh-CN" dirty="0"/>
          </a:p>
        </p:txBody>
      </p:sp>
      <p:sp>
        <p:nvSpPr>
          <p:cNvPr id="39" name="Oval 67"/>
          <p:cNvSpPr>
            <a:spLocks noChangeArrowheads="1"/>
          </p:cNvSpPr>
          <p:nvPr/>
        </p:nvSpPr>
        <p:spPr bwMode="auto">
          <a:xfrm>
            <a:off x="6165243" y="2476894"/>
            <a:ext cx="2148329" cy="2052746"/>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40" name="Oval 69"/>
          <p:cNvSpPr>
            <a:spLocks noChangeArrowheads="1"/>
          </p:cNvSpPr>
          <p:nvPr/>
        </p:nvSpPr>
        <p:spPr bwMode="auto">
          <a:xfrm>
            <a:off x="6372200" y="2564904"/>
            <a:ext cx="1996306" cy="1871340"/>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41" name="Oval 70"/>
          <p:cNvSpPr>
            <a:spLocks noChangeArrowheads="1"/>
          </p:cNvSpPr>
          <p:nvPr/>
        </p:nvSpPr>
        <p:spPr bwMode="auto">
          <a:xfrm>
            <a:off x="6372200" y="2636912"/>
            <a:ext cx="1776272" cy="1518077"/>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42" name="Text Box 71"/>
          <p:cNvSpPr txBox="1">
            <a:spLocks noChangeArrowheads="1"/>
          </p:cNvSpPr>
          <p:nvPr/>
        </p:nvSpPr>
        <p:spPr bwMode="auto">
          <a:xfrm>
            <a:off x="5724128" y="1988840"/>
            <a:ext cx="3240360" cy="492443"/>
          </a:xfrm>
          <a:prstGeom prst="rect">
            <a:avLst/>
          </a:prstGeom>
          <a:noFill/>
          <a:ln w="9525">
            <a:noFill/>
            <a:miter lim="800000"/>
            <a:headEnd/>
            <a:tailEnd/>
          </a:ln>
        </p:spPr>
        <p:txBody>
          <a:bodyPr wrap="square">
            <a:spAutoFit/>
          </a:bodyPr>
          <a:lstStyle/>
          <a:p>
            <a:pPr algn="ctr"/>
            <a:r>
              <a:rPr lang="zh-CN" altLang="en-US" sz="2600" b="1" dirty="0" smtClean="0">
                <a:solidFill>
                  <a:srgbClr val="FF0000"/>
                </a:solidFill>
              </a:rPr>
              <a:t>全方位营销观念</a:t>
            </a:r>
            <a:endParaRPr lang="en-US" altLang="zh-CN" sz="2600" b="1" dirty="0">
              <a:solidFill>
                <a:srgbClr val="FF0000"/>
              </a:solidFill>
            </a:endParaRPr>
          </a:p>
        </p:txBody>
      </p:sp>
      <p:sp>
        <p:nvSpPr>
          <p:cNvPr id="44" name="Oval 69"/>
          <p:cNvSpPr>
            <a:spLocks noChangeArrowheads="1"/>
          </p:cNvSpPr>
          <p:nvPr/>
        </p:nvSpPr>
        <p:spPr bwMode="auto">
          <a:xfrm>
            <a:off x="2843807" y="4293096"/>
            <a:ext cx="1570791" cy="1695306"/>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45" name="Oval 70"/>
          <p:cNvSpPr>
            <a:spLocks noChangeArrowheads="1"/>
          </p:cNvSpPr>
          <p:nvPr/>
        </p:nvSpPr>
        <p:spPr bwMode="auto">
          <a:xfrm>
            <a:off x="2934390" y="4363891"/>
            <a:ext cx="1397658" cy="1375274"/>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46" name="Oval 69"/>
          <p:cNvSpPr>
            <a:spLocks noChangeArrowheads="1"/>
          </p:cNvSpPr>
          <p:nvPr/>
        </p:nvSpPr>
        <p:spPr bwMode="auto">
          <a:xfrm>
            <a:off x="4506524" y="4405094"/>
            <a:ext cx="2153707" cy="1976234"/>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47" name="Oval 70"/>
          <p:cNvSpPr>
            <a:spLocks noChangeArrowheads="1"/>
          </p:cNvSpPr>
          <p:nvPr/>
        </p:nvSpPr>
        <p:spPr bwMode="auto">
          <a:xfrm>
            <a:off x="4644008" y="4509120"/>
            <a:ext cx="1916324" cy="1603170"/>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48" name="Text Box 71"/>
          <p:cNvSpPr txBox="1">
            <a:spLocks noChangeArrowheads="1"/>
          </p:cNvSpPr>
          <p:nvPr/>
        </p:nvSpPr>
        <p:spPr bwMode="auto">
          <a:xfrm>
            <a:off x="4214911" y="6093296"/>
            <a:ext cx="2159567" cy="430887"/>
          </a:xfrm>
          <a:prstGeom prst="rect">
            <a:avLst/>
          </a:prstGeom>
          <a:noFill/>
          <a:ln w="9525">
            <a:noFill/>
            <a:miter lim="800000"/>
            <a:headEnd/>
            <a:tailEnd/>
          </a:ln>
        </p:spPr>
        <p:txBody>
          <a:bodyPr wrap="none">
            <a:spAutoFit/>
          </a:bodyPr>
          <a:lstStyle/>
          <a:p>
            <a:pPr algn="ctr"/>
            <a:r>
              <a:rPr lang="zh-CN" altLang="en-US" sz="2200" b="1" dirty="0" smtClean="0">
                <a:solidFill>
                  <a:srgbClr val="FF0000"/>
                </a:solidFill>
              </a:rPr>
              <a:t>大市场营销观念</a:t>
            </a:r>
            <a:endParaRPr lang="en-US" altLang="zh-CN" sz="2200" b="1" dirty="0">
              <a:solidFill>
                <a:srgbClr val="FF0000"/>
              </a:solidFill>
            </a:endParaRPr>
          </a:p>
        </p:txBody>
      </p:sp>
      <p:sp>
        <p:nvSpPr>
          <p:cNvPr id="49" name="Oval 69"/>
          <p:cNvSpPr>
            <a:spLocks noChangeArrowheads="1"/>
          </p:cNvSpPr>
          <p:nvPr/>
        </p:nvSpPr>
        <p:spPr bwMode="auto">
          <a:xfrm>
            <a:off x="546085" y="2964933"/>
            <a:ext cx="1361619" cy="1152129"/>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50" name="Oval 70"/>
          <p:cNvSpPr>
            <a:spLocks noChangeArrowheads="1"/>
          </p:cNvSpPr>
          <p:nvPr/>
        </p:nvSpPr>
        <p:spPr bwMode="auto">
          <a:xfrm>
            <a:off x="683568" y="3068960"/>
            <a:ext cx="1048505" cy="93463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51" name="Oval 69"/>
          <p:cNvSpPr>
            <a:spLocks noChangeArrowheads="1"/>
          </p:cNvSpPr>
          <p:nvPr/>
        </p:nvSpPr>
        <p:spPr bwMode="auto">
          <a:xfrm>
            <a:off x="1385074" y="4128555"/>
            <a:ext cx="1375774" cy="1429012"/>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52" name="Oval 70"/>
          <p:cNvSpPr>
            <a:spLocks noChangeArrowheads="1"/>
          </p:cNvSpPr>
          <p:nvPr/>
        </p:nvSpPr>
        <p:spPr bwMode="auto">
          <a:xfrm>
            <a:off x="1475656" y="4149080"/>
            <a:ext cx="1224136" cy="1159250"/>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53" name="Text Box 78"/>
          <p:cNvSpPr txBox="1">
            <a:spLocks noChangeArrowheads="1"/>
          </p:cNvSpPr>
          <p:nvPr/>
        </p:nvSpPr>
        <p:spPr bwMode="auto">
          <a:xfrm>
            <a:off x="0" y="2564904"/>
            <a:ext cx="1569661" cy="369332"/>
          </a:xfrm>
          <a:prstGeom prst="rect">
            <a:avLst/>
          </a:prstGeom>
          <a:noFill/>
          <a:ln w="9525">
            <a:noFill/>
            <a:miter lim="800000"/>
            <a:headEnd/>
            <a:tailEnd/>
          </a:ln>
        </p:spPr>
        <p:txBody>
          <a:bodyPr wrap="none">
            <a:spAutoFit/>
          </a:bodyPr>
          <a:lstStyle/>
          <a:p>
            <a:pPr algn="ctr"/>
            <a:r>
              <a:rPr lang="zh-CN" altLang="en-US" b="1" dirty="0" smtClean="0">
                <a:solidFill>
                  <a:srgbClr val="FF0000"/>
                </a:solidFill>
              </a:rPr>
              <a:t>市场</a:t>
            </a:r>
            <a:r>
              <a:rPr lang="zh-CN" altLang="en-US" b="1" dirty="0" smtClean="0">
                <a:solidFill>
                  <a:srgbClr val="FF0000"/>
                </a:solidFill>
              </a:rPr>
              <a:t>营销观念</a:t>
            </a:r>
            <a:endParaRPr lang="en-US" altLang="zh-CN"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3" name="Rectangle 2"/>
          <p:cNvSpPr txBox="1">
            <a:spLocks noChangeArrowheads="1"/>
          </p:cNvSpPr>
          <p:nvPr/>
        </p:nvSpPr>
        <p:spPr>
          <a:xfrm>
            <a:off x="685800" y="609600"/>
            <a:ext cx="7772400" cy="1143000"/>
          </a:xfrm>
          <a:prstGeom prst="rect">
            <a:avLst/>
          </a:prstGeom>
        </p:spPr>
        <p:txBody>
          <a:bodyPr vert="horz" lIns="91440" tIns="45720" rIns="91440" b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n-cs"/>
              </a:rPr>
              <a:t>企业经营观念的变化</a:t>
            </a:r>
            <a:r>
              <a:rPr kumimoji="0" lang="zh-CN" altLang="en-US" sz="3600" b="1"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华文中宋" pitchFamily="2" charset="-122"/>
                <a:ea typeface="华文中宋" pitchFamily="2" charset="-122"/>
                <a:cs typeface="+mj-cs"/>
              </a:rPr>
              <a:t>（前营销观念）</a:t>
            </a:r>
          </a:p>
        </p:txBody>
      </p:sp>
      <p:sp>
        <p:nvSpPr>
          <p:cNvPr id="4" name="Rectangle 4"/>
          <p:cNvSpPr>
            <a:spLocks noChangeArrowheads="1"/>
          </p:cNvSpPr>
          <p:nvPr/>
        </p:nvSpPr>
        <p:spPr bwMode="auto">
          <a:xfrm>
            <a:off x="901700" y="2924175"/>
            <a:ext cx="2133600" cy="2430463"/>
          </a:xfrm>
          <a:prstGeom prst="rect">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r>
              <a:rPr kumimoji="1" lang="en-US" altLang="zh-CN" sz="2400" b="1" dirty="0">
                <a:latin typeface="Times New Roman" pitchFamily="18" charset="0"/>
                <a:ea typeface="宋体" pitchFamily="2" charset="-122"/>
              </a:rPr>
              <a:t>   </a:t>
            </a:r>
            <a:r>
              <a:rPr kumimoji="1" lang="zh-CN" altLang="en-US" sz="2400" b="1">
                <a:latin typeface="Times New Roman" pitchFamily="18" charset="0"/>
                <a:ea typeface="宋体" pitchFamily="2" charset="-122"/>
              </a:rPr>
              <a:t>主要关心提</a:t>
            </a:r>
          </a:p>
          <a:p>
            <a:pPr eaLnBrk="1" hangingPunct="1">
              <a:defRPr/>
            </a:pPr>
            <a:r>
              <a:rPr kumimoji="1" lang="zh-CN" altLang="en-US" sz="2400" b="1">
                <a:latin typeface="Times New Roman" pitchFamily="18" charset="0"/>
                <a:ea typeface="宋体" pitchFamily="2" charset="-122"/>
              </a:rPr>
              <a:t>   高劳动效率</a:t>
            </a:r>
          </a:p>
          <a:p>
            <a:pPr eaLnBrk="1" hangingPunct="1">
              <a:defRPr/>
            </a:pPr>
            <a:r>
              <a:rPr kumimoji="1" lang="zh-CN" altLang="en-US" sz="2400" b="1">
                <a:latin typeface="Times New Roman" pitchFamily="18" charset="0"/>
                <a:ea typeface="宋体" pitchFamily="2" charset="-122"/>
              </a:rPr>
              <a:t>   和降低生产</a:t>
            </a:r>
          </a:p>
          <a:p>
            <a:pPr eaLnBrk="1" hangingPunct="1">
              <a:defRPr/>
            </a:pPr>
            <a:r>
              <a:rPr kumimoji="1" lang="zh-CN" altLang="en-US" sz="2400" b="1">
                <a:latin typeface="Times New Roman" pitchFamily="18" charset="0"/>
                <a:ea typeface="宋体" pitchFamily="2" charset="-122"/>
              </a:rPr>
              <a:t>   成本。</a:t>
            </a:r>
          </a:p>
          <a:p>
            <a:pPr eaLnBrk="1" hangingPunct="1">
              <a:defRPr/>
            </a:pPr>
            <a:endParaRPr kumimoji="1" lang="en-US" altLang="zh-CN" sz="2400" b="1" dirty="0">
              <a:latin typeface="Times New Roman" pitchFamily="18" charset="0"/>
              <a:ea typeface="宋体" pitchFamily="2" charset="-122"/>
            </a:endParaRPr>
          </a:p>
        </p:txBody>
      </p:sp>
      <p:sp>
        <p:nvSpPr>
          <p:cNvPr id="5" name="AutoShape 5"/>
          <p:cNvSpPr>
            <a:spLocks noChangeArrowheads="1"/>
          </p:cNvSpPr>
          <p:nvPr/>
        </p:nvSpPr>
        <p:spPr bwMode="auto">
          <a:xfrm>
            <a:off x="887413" y="2311400"/>
            <a:ext cx="2590800" cy="609600"/>
          </a:xfrm>
          <a:prstGeom prst="rightArrowCallout">
            <a:avLst>
              <a:gd name="adj1" fmla="val 25000"/>
              <a:gd name="adj2" fmla="val 50000"/>
              <a:gd name="adj3" fmla="val 70833"/>
              <a:gd name="adj4" fmla="val 82551"/>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400" b="1" dirty="0">
                <a:solidFill>
                  <a:srgbClr val="FF0000"/>
                </a:solidFill>
                <a:latin typeface="黑体" pitchFamily="49" charset="-122"/>
                <a:ea typeface="黑体" pitchFamily="49" charset="-122"/>
              </a:rPr>
              <a:t>生产观念</a:t>
            </a:r>
          </a:p>
        </p:txBody>
      </p:sp>
      <p:sp>
        <p:nvSpPr>
          <p:cNvPr id="6" name="AutoShape 6"/>
          <p:cNvSpPr>
            <a:spLocks noChangeArrowheads="1"/>
          </p:cNvSpPr>
          <p:nvPr/>
        </p:nvSpPr>
        <p:spPr bwMode="auto">
          <a:xfrm>
            <a:off x="3492500" y="2295525"/>
            <a:ext cx="2590800" cy="609600"/>
          </a:xfrm>
          <a:prstGeom prst="rightArrowCallout">
            <a:avLst>
              <a:gd name="adj1" fmla="val 25000"/>
              <a:gd name="adj2" fmla="val 50000"/>
              <a:gd name="adj3" fmla="val 70833"/>
              <a:gd name="adj4" fmla="val 82551"/>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400" b="1" dirty="0">
                <a:solidFill>
                  <a:srgbClr val="FF0000"/>
                </a:solidFill>
                <a:latin typeface="黑体" pitchFamily="49" charset="-122"/>
                <a:ea typeface="黑体" pitchFamily="49" charset="-122"/>
              </a:rPr>
              <a:t>产品观念</a:t>
            </a:r>
          </a:p>
        </p:txBody>
      </p:sp>
      <p:sp>
        <p:nvSpPr>
          <p:cNvPr id="7" name="AutoShape 7"/>
          <p:cNvSpPr>
            <a:spLocks noChangeArrowheads="1"/>
          </p:cNvSpPr>
          <p:nvPr/>
        </p:nvSpPr>
        <p:spPr bwMode="auto">
          <a:xfrm>
            <a:off x="6086475" y="2295525"/>
            <a:ext cx="2590800" cy="609600"/>
          </a:xfrm>
          <a:prstGeom prst="rightArrowCallout">
            <a:avLst>
              <a:gd name="adj1" fmla="val 25000"/>
              <a:gd name="adj2" fmla="val 50000"/>
              <a:gd name="adj3" fmla="val 70833"/>
              <a:gd name="adj4" fmla="val 82551"/>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kumimoji="1" lang="zh-CN" altLang="en-US" sz="2400" b="1" dirty="0">
                <a:solidFill>
                  <a:srgbClr val="FF0000"/>
                </a:solidFill>
                <a:latin typeface="黑体" pitchFamily="49" charset="-122"/>
                <a:ea typeface="黑体" pitchFamily="49" charset="-122"/>
              </a:rPr>
              <a:t>推销观念</a:t>
            </a:r>
          </a:p>
        </p:txBody>
      </p:sp>
      <p:sp>
        <p:nvSpPr>
          <p:cNvPr id="8" name="Rectangle 8"/>
          <p:cNvSpPr>
            <a:spLocks noChangeArrowheads="1"/>
          </p:cNvSpPr>
          <p:nvPr/>
        </p:nvSpPr>
        <p:spPr bwMode="auto">
          <a:xfrm>
            <a:off x="3492500" y="2924175"/>
            <a:ext cx="2133600" cy="2430463"/>
          </a:xfrm>
          <a:prstGeom prst="rect">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kumimoji="1" lang="en-US" altLang="zh-CN" sz="2400" b="1" dirty="0">
              <a:latin typeface="Times New Roman" pitchFamily="18" charset="0"/>
              <a:ea typeface="宋体" pitchFamily="2" charset="-122"/>
            </a:endParaRPr>
          </a:p>
          <a:p>
            <a:pPr eaLnBrk="1" hangingPunct="1">
              <a:defRPr/>
            </a:pPr>
            <a:r>
              <a:rPr kumimoji="1" lang="en-US" altLang="zh-CN" sz="2400" b="1" dirty="0">
                <a:latin typeface="Times New Roman" pitchFamily="18" charset="0"/>
                <a:ea typeface="宋体" pitchFamily="2" charset="-122"/>
              </a:rPr>
              <a:t>   </a:t>
            </a:r>
            <a:r>
              <a:rPr kumimoji="1" lang="zh-CN" altLang="en-US" sz="2400" b="1">
                <a:latin typeface="Times New Roman" pitchFamily="18" charset="0"/>
                <a:ea typeface="宋体" pitchFamily="2" charset="-122"/>
              </a:rPr>
              <a:t>主要依靠提</a:t>
            </a:r>
          </a:p>
          <a:p>
            <a:pPr eaLnBrk="1" hangingPunct="1">
              <a:defRPr/>
            </a:pPr>
            <a:r>
              <a:rPr kumimoji="1" lang="zh-CN" altLang="en-US" sz="2400" b="1">
                <a:latin typeface="Times New Roman" pitchFamily="18" charset="0"/>
                <a:ea typeface="宋体" pitchFamily="2" charset="-122"/>
              </a:rPr>
              <a:t>   高产品质量</a:t>
            </a:r>
          </a:p>
          <a:p>
            <a:pPr eaLnBrk="1" hangingPunct="1">
              <a:defRPr/>
            </a:pPr>
            <a:r>
              <a:rPr kumimoji="1" lang="zh-CN" altLang="en-US" sz="2400" b="1">
                <a:latin typeface="Times New Roman" pitchFamily="18" charset="0"/>
                <a:ea typeface="宋体" pitchFamily="2" charset="-122"/>
              </a:rPr>
              <a:t>   和性能来赢</a:t>
            </a:r>
          </a:p>
          <a:p>
            <a:pPr eaLnBrk="1" hangingPunct="1">
              <a:defRPr/>
            </a:pPr>
            <a:r>
              <a:rPr kumimoji="1" lang="zh-CN" altLang="en-US" sz="2400" b="1">
                <a:latin typeface="Times New Roman" pitchFamily="18" charset="0"/>
                <a:ea typeface="宋体" pitchFamily="2" charset="-122"/>
              </a:rPr>
              <a:t>   得市场。</a:t>
            </a:r>
          </a:p>
          <a:p>
            <a:pPr eaLnBrk="1" hangingPunct="1">
              <a:defRPr/>
            </a:pPr>
            <a:endParaRPr kumimoji="1" lang="zh-CN" altLang="en-US" sz="2400" b="1">
              <a:latin typeface="Times New Roman" pitchFamily="18" charset="0"/>
              <a:ea typeface="宋体" pitchFamily="2" charset="-122"/>
            </a:endParaRPr>
          </a:p>
          <a:p>
            <a:pPr eaLnBrk="1" hangingPunct="1">
              <a:defRPr/>
            </a:pPr>
            <a:endParaRPr kumimoji="1" lang="en-US" altLang="zh-CN" sz="2400" b="1" dirty="0">
              <a:latin typeface="Times New Roman" pitchFamily="18" charset="0"/>
              <a:ea typeface="宋体" pitchFamily="2" charset="-122"/>
            </a:endParaRPr>
          </a:p>
        </p:txBody>
      </p:sp>
      <p:sp>
        <p:nvSpPr>
          <p:cNvPr id="9" name="Rectangle 9"/>
          <p:cNvSpPr>
            <a:spLocks noChangeArrowheads="1"/>
          </p:cNvSpPr>
          <p:nvPr/>
        </p:nvSpPr>
        <p:spPr bwMode="auto">
          <a:xfrm>
            <a:off x="6070600" y="2924175"/>
            <a:ext cx="2133600" cy="2430463"/>
          </a:xfrm>
          <a:prstGeom prst="rect">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r>
              <a:rPr kumimoji="1" lang="en-US" altLang="zh-CN" sz="2400" b="1" dirty="0">
                <a:latin typeface="Times New Roman" pitchFamily="18" charset="0"/>
                <a:ea typeface="宋体" pitchFamily="2" charset="-122"/>
              </a:rPr>
              <a:t>   </a:t>
            </a:r>
            <a:r>
              <a:rPr kumimoji="1" lang="zh-CN" altLang="en-US" sz="2400" b="1">
                <a:latin typeface="Times New Roman" pitchFamily="18" charset="0"/>
                <a:ea typeface="宋体" pitchFamily="2" charset="-122"/>
              </a:rPr>
              <a:t>强调积极的</a:t>
            </a:r>
          </a:p>
          <a:p>
            <a:pPr eaLnBrk="1" hangingPunct="1">
              <a:defRPr/>
            </a:pPr>
            <a:r>
              <a:rPr kumimoji="1" lang="zh-CN" altLang="en-US" sz="2400" b="1">
                <a:latin typeface="Times New Roman" pitchFamily="18" charset="0"/>
                <a:ea typeface="宋体" pitchFamily="2" charset="-122"/>
              </a:rPr>
              <a:t>   市场推销活</a:t>
            </a:r>
          </a:p>
          <a:p>
            <a:pPr eaLnBrk="1" hangingPunct="1">
              <a:defRPr/>
            </a:pPr>
            <a:r>
              <a:rPr kumimoji="1" lang="zh-CN" altLang="en-US" sz="2400" b="1">
                <a:latin typeface="Times New Roman" pitchFamily="18" charset="0"/>
                <a:ea typeface="宋体" pitchFamily="2" charset="-122"/>
              </a:rPr>
              <a:t>   动，把顾客</a:t>
            </a:r>
          </a:p>
          <a:p>
            <a:pPr eaLnBrk="1" hangingPunct="1">
              <a:defRPr/>
            </a:pPr>
            <a:r>
              <a:rPr kumimoji="1" lang="zh-CN" altLang="en-US" sz="2400" b="1">
                <a:latin typeface="Times New Roman" pitchFamily="18" charset="0"/>
                <a:ea typeface="宋体" pitchFamily="2" charset="-122"/>
              </a:rPr>
              <a:t>   放在被动的</a:t>
            </a:r>
          </a:p>
          <a:p>
            <a:pPr eaLnBrk="1" hangingPunct="1">
              <a:defRPr/>
            </a:pPr>
            <a:r>
              <a:rPr kumimoji="1" lang="zh-CN" altLang="en-US" sz="2400" b="1">
                <a:latin typeface="Times New Roman" pitchFamily="18" charset="0"/>
                <a:ea typeface="宋体" pitchFamily="2" charset="-122"/>
              </a:rPr>
              <a:t>   地位。</a:t>
            </a:r>
          </a:p>
        </p:txBody>
      </p:sp>
      <p:sp>
        <p:nvSpPr>
          <p:cNvPr id="10" name="Rectangle 17"/>
          <p:cNvSpPr>
            <a:spLocks noChangeArrowheads="1"/>
          </p:cNvSpPr>
          <p:nvPr/>
        </p:nvSpPr>
        <p:spPr bwMode="auto">
          <a:xfrm>
            <a:off x="900113" y="5734050"/>
            <a:ext cx="7315200" cy="609600"/>
          </a:xfrm>
          <a:prstGeom prst="rect">
            <a:avLst/>
          </a:prstGeom>
          <a:gradFill rotWithShape="1">
            <a:gsLst>
              <a:gs pos="0">
                <a:schemeClr val="bg1"/>
              </a:gs>
              <a:gs pos="100000">
                <a:schemeClr val="bg1">
                  <a:gamma/>
                  <a:shade val="50980"/>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kumimoji="1" lang="zh-CN" altLang="en-US" sz="2400" b="1" dirty="0">
                <a:latin typeface="Times New Roman" pitchFamily="18" charset="0"/>
                <a:ea typeface="宋体" pitchFamily="2" charset="-122"/>
              </a:rPr>
              <a:t>以企业资源为中心，以企业需求为导向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To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To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To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lide(fromTo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lide(from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C00000"/>
                </a:solidFill>
                <a:latin typeface="华文琥珀" pitchFamily="2" charset="-122"/>
                <a:ea typeface="华文琥珀" pitchFamily="2" charset="-122"/>
              </a:rPr>
              <a:t>华为</a:t>
            </a:r>
            <a:r>
              <a:rPr lang="zh-CN" altLang="en-US" dirty="0" smtClean="0"/>
              <a:t>：成功因素很多，最重要的是什么？</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11" name="TextBox 10"/>
          <p:cNvSpPr txBox="1"/>
          <p:nvPr/>
        </p:nvSpPr>
        <p:spPr>
          <a:xfrm>
            <a:off x="755576" y="2132856"/>
            <a:ext cx="7848872" cy="1754326"/>
          </a:xfrm>
          <a:prstGeom prst="rect">
            <a:avLst/>
          </a:prstGeom>
          <a:noFill/>
        </p:spPr>
        <p:txBody>
          <a:bodyPr wrap="square" rtlCol="0">
            <a:spAutoFit/>
          </a:bodyPr>
          <a:lstStyle/>
          <a:p>
            <a:r>
              <a:rPr lang="en-US" altLang="zh-CN" dirty="0" smtClean="0"/>
              <a:t>2004</a:t>
            </a:r>
            <a:r>
              <a:rPr lang="zh-CN" altLang="en-US" dirty="0" smtClean="0"/>
              <a:t>年：</a:t>
            </a:r>
            <a:r>
              <a:rPr lang="en-US" altLang="zh-CN" dirty="0" smtClean="0"/>
              <a:t>462</a:t>
            </a:r>
            <a:r>
              <a:rPr lang="zh-CN" altLang="en-US" dirty="0" smtClean="0"/>
              <a:t>亿元（</a:t>
            </a:r>
            <a:r>
              <a:rPr lang="en-US" altLang="zh-CN" dirty="0" smtClean="0"/>
              <a:t>RMB</a:t>
            </a:r>
            <a:r>
              <a:rPr lang="zh-CN" altLang="en-US" dirty="0" smtClean="0"/>
              <a:t>）</a:t>
            </a:r>
            <a:endParaRPr lang="en-US" altLang="zh-CN" dirty="0" smtClean="0"/>
          </a:p>
          <a:p>
            <a:r>
              <a:rPr lang="en-US" altLang="zh-CN" dirty="0" smtClean="0"/>
              <a:t>2014</a:t>
            </a:r>
            <a:r>
              <a:rPr lang="zh-CN" altLang="en-US" dirty="0" smtClean="0"/>
              <a:t>年：</a:t>
            </a:r>
            <a:r>
              <a:rPr lang="en-US" altLang="zh-CN" dirty="0" smtClean="0"/>
              <a:t>2882</a:t>
            </a:r>
            <a:r>
              <a:rPr lang="zh-CN" altLang="en-US" dirty="0" smtClean="0"/>
              <a:t>亿元</a:t>
            </a:r>
            <a:endParaRPr lang="en-US" altLang="zh-CN" dirty="0" smtClean="0"/>
          </a:p>
          <a:p>
            <a:r>
              <a:rPr lang="en-US" altLang="zh-CN" dirty="0" smtClean="0"/>
              <a:t>2015</a:t>
            </a:r>
            <a:r>
              <a:rPr lang="zh-CN" altLang="en-US" dirty="0" smtClean="0"/>
              <a:t>年：</a:t>
            </a:r>
            <a:r>
              <a:rPr lang="en-US" altLang="zh-CN" dirty="0" smtClean="0"/>
              <a:t>3950</a:t>
            </a:r>
            <a:r>
              <a:rPr lang="zh-CN" altLang="en-US" dirty="0" smtClean="0"/>
              <a:t>亿元</a:t>
            </a:r>
            <a:endParaRPr lang="en-US" altLang="zh-CN" dirty="0" smtClean="0"/>
          </a:p>
          <a:p>
            <a:r>
              <a:rPr lang="en-US" altLang="zh-CN" dirty="0" smtClean="0"/>
              <a:t>2016</a:t>
            </a:r>
            <a:r>
              <a:rPr lang="zh-CN" altLang="en-US" dirty="0" smtClean="0"/>
              <a:t>年：</a:t>
            </a:r>
            <a:r>
              <a:rPr lang="en-US" altLang="zh-CN" dirty="0" smtClean="0"/>
              <a:t>5216</a:t>
            </a:r>
            <a:r>
              <a:rPr lang="zh-CN" altLang="en-US" dirty="0" smtClean="0"/>
              <a:t>亿元</a:t>
            </a:r>
            <a:endParaRPr lang="en-US" altLang="zh-CN" dirty="0" smtClean="0"/>
          </a:p>
          <a:p>
            <a:r>
              <a:rPr lang="en-US" altLang="zh-CN" dirty="0" smtClean="0"/>
              <a:t>2017</a:t>
            </a:r>
            <a:r>
              <a:rPr lang="zh-CN" altLang="en-US" dirty="0" smtClean="0"/>
              <a:t>年：</a:t>
            </a:r>
            <a:r>
              <a:rPr lang="en-US" altLang="zh-CN" dirty="0" smtClean="0"/>
              <a:t>6036</a:t>
            </a:r>
            <a:r>
              <a:rPr lang="zh-CN" altLang="en-US" dirty="0" smtClean="0"/>
              <a:t>亿元</a:t>
            </a:r>
            <a:endParaRPr lang="en-US" altLang="zh-CN" dirty="0" smtClean="0"/>
          </a:p>
          <a:p>
            <a:r>
              <a:rPr lang="en-US" altLang="zh-CN" dirty="0" smtClean="0"/>
              <a:t>2018</a:t>
            </a:r>
            <a:r>
              <a:rPr lang="zh-CN" altLang="en-US" dirty="0" smtClean="0"/>
              <a:t>年：</a:t>
            </a:r>
            <a:r>
              <a:rPr lang="en-US" altLang="zh-CN" dirty="0" smtClean="0"/>
              <a:t>7180</a:t>
            </a:r>
            <a:r>
              <a:rPr lang="zh-CN" altLang="en-US" dirty="0" smtClean="0"/>
              <a:t>亿元（</a:t>
            </a:r>
            <a:r>
              <a:rPr lang="en-US" altLang="zh-CN" dirty="0" smtClean="0"/>
              <a:t>1085</a:t>
            </a:r>
            <a:r>
              <a:rPr lang="zh-CN" altLang="en-US" dirty="0" smtClean="0"/>
              <a:t>亿美元）（</a:t>
            </a:r>
            <a:r>
              <a:rPr lang="en-US" altLang="zh-CN" dirty="0" smtClean="0"/>
              <a:t>4</a:t>
            </a:r>
            <a:r>
              <a:rPr lang="zh-CN" altLang="en-US" dirty="0" smtClean="0"/>
              <a:t>年增长</a:t>
            </a:r>
            <a:r>
              <a:rPr lang="en-US" altLang="zh-CN" dirty="0" smtClean="0"/>
              <a:t>149%</a:t>
            </a:r>
            <a:r>
              <a:rPr lang="zh-CN" altLang="en-US" dirty="0" smtClean="0"/>
              <a:t>；十年增长</a:t>
            </a:r>
            <a:r>
              <a:rPr lang="en-US" altLang="zh-CN" dirty="0" smtClean="0"/>
              <a:t>14.5</a:t>
            </a:r>
            <a:r>
              <a:rPr lang="zh-CN" altLang="en-US" dirty="0" smtClean="0"/>
              <a:t>倍）</a:t>
            </a:r>
            <a:endParaRPr lang="zh-CN" altLang="en-US" dirty="0"/>
          </a:p>
        </p:txBody>
      </p:sp>
      <p:sp>
        <p:nvSpPr>
          <p:cNvPr id="9" name="TextBox 8"/>
          <p:cNvSpPr txBox="1"/>
          <p:nvPr/>
        </p:nvSpPr>
        <p:spPr>
          <a:xfrm>
            <a:off x="1043608" y="1268760"/>
            <a:ext cx="6624736" cy="954107"/>
          </a:xfrm>
          <a:prstGeom prst="rect">
            <a:avLst/>
          </a:prstGeom>
          <a:noFill/>
        </p:spPr>
        <p:txBody>
          <a:bodyPr wrap="square" rtlCol="0">
            <a:spAutoFit/>
          </a:bodyPr>
          <a:lstStyle/>
          <a:p>
            <a:r>
              <a:rPr lang="zh-CN" altLang="en-US" sz="2800" b="1" dirty="0" smtClean="0">
                <a:solidFill>
                  <a:srgbClr val="FF0000"/>
                </a:solidFill>
              </a:rPr>
              <a:t>有人说，华为是技术型企业。</a:t>
            </a:r>
            <a:endParaRPr lang="en-US" altLang="zh-CN" sz="2800" b="1" dirty="0" smtClean="0">
              <a:solidFill>
                <a:srgbClr val="FF0000"/>
              </a:solidFill>
            </a:endParaRPr>
          </a:p>
          <a:p>
            <a:r>
              <a:rPr lang="zh-CN" altLang="en-US" sz="2800" b="1" dirty="0" smtClean="0">
                <a:solidFill>
                  <a:srgbClr val="FF0000"/>
                </a:solidFill>
              </a:rPr>
              <a:t>对不对？</a:t>
            </a:r>
            <a:endParaRPr lang="zh-CN" altLang="en-US" sz="2800" b="1" dirty="0">
              <a:solidFill>
                <a:srgbClr val="FF0000"/>
              </a:solidFill>
            </a:endParaRPr>
          </a:p>
        </p:txBody>
      </p:sp>
      <p:sp>
        <p:nvSpPr>
          <p:cNvPr id="10" name="TextBox 9"/>
          <p:cNvSpPr txBox="1"/>
          <p:nvPr/>
        </p:nvSpPr>
        <p:spPr>
          <a:xfrm>
            <a:off x="971600" y="5445224"/>
            <a:ext cx="6120680" cy="954107"/>
          </a:xfrm>
          <a:prstGeom prst="rect">
            <a:avLst/>
          </a:prstGeom>
          <a:noFill/>
        </p:spPr>
        <p:txBody>
          <a:bodyPr wrap="square" rtlCol="0">
            <a:spAutoFit/>
          </a:bodyPr>
          <a:lstStyle/>
          <a:p>
            <a:r>
              <a:rPr lang="zh-CN" altLang="en-US" sz="2800" b="1" dirty="0" smtClean="0">
                <a:solidFill>
                  <a:srgbClr val="FF0000"/>
                </a:solidFill>
              </a:rPr>
              <a:t>有人说，小米是营销型企业。</a:t>
            </a:r>
            <a:endParaRPr lang="en-US" altLang="zh-CN" sz="2800" b="1" dirty="0" smtClean="0">
              <a:solidFill>
                <a:srgbClr val="FF0000"/>
              </a:solidFill>
            </a:endParaRPr>
          </a:p>
          <a:p>
            <a:r>
              <a:rPr lang="zh-CN" altLang="en-US" sz="2800" b="1" dirty="0" smtClean="0">
                <a:solidFill>
                  <a:srgbClr val="FF0000"/>
                </a:solidFill>
              </a:rPr>
              <a:t>对不对？</a:t>
            </a:r>
          </a:p>
        </p:txBody>
      </p:sp>
      <p:sp>
        <p:nvSpPr>
          <p:cNvPr id="12" name="标题 1"/>
          <p:cNvSpPr txBox="1">
            <a:spLocks/>
          </p:cNvSpPr>
          <p:nvPr/>
        </p:nvSpPr>
        <p:spPr>
          <a:xfrm>
            <a:off x="457200" y="4365104"/>
            <a:ext cx="8686800" cy="841248"/>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cap="all" dirty="0" smtClean="0">
                <a:solidFill>
                  <a:srgbClr val="0070C0"/>
                </a:solidFill>
                <a:effectLst>
                  <a:reflection blurRad="12700" stA="48000" endA="300" endPos="55000" dir="5400000" sy="-90000" algn="bl" rotWithShape="0"/>
                </a:effectLst>
                <a:latin typeface="华文琥珀" pitchFamily="2" charset="-122"/>
                <a:ea typeface="华文琥珀" pitchFamily="2" charset="-122"/>
                <a:cs typeface="+mj-cs"/>
              </a:rPr>
              <a:t>小米</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：成功因素很多，最重要的是什么？</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pic>
        <p:nvPicPr>
          <p:cNvPr id="2050" name="Picture 2"/>
          <p:cNvPicPr>
            <a:picLocks noChangeAspect="1" noChangeArrowheads="1"/>
          </p:cNvPicPr>
          <p:nvPr/>
        </p:nvPicPr>
        <p:blipFill>
          <a:blip r:embed="rId2" cstate="print"/>
          <a:srcRect/>
          <a:stretch>
            <a:fillRect/>
          </a:stretch>
        </p:blipFill>
        <p:spPr bwMode="auto">
          <a:xfrm>
            <a:off x="6876256" y="5301208"/>
            <a:ext cx="983357" cy="95641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588224" y="1268760"/>
            <a:ext cx="1057275"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3" name="Rectangle 2"/>
          <p:cNvSpPr txBox="1">
            <a:spLocks noChangeArrowheads="1"/>
          </p:cNvSpPr>
          <p:nvPr/>
        </p:nvSpPr>
        <p:spPr>
          <a:xfrm>
            <a:off x="685800" y="609600"/>
            <a:ext cx="7772400" cy="1143000"/>
          </a:xfrm>
          <a:prstGeom prst="rect">
            <a:avLst/>
          </a:prstGeom>
        </p:spPr>
        <p:txBody>
          <a:bodyPr vert="horz" lIns="91440" tIns="45720" rIns="91440" b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n-cs"/>
              </a:rPr>
              <a:t>企业经营观念的变化</a:t>
            </a:r>
            <a:r>
              <a:rPr kumimoji="0" lang="zh-CN" altLang="en-US" sz="3600" b="1"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华文中宋" pitchFamily="2" charset="-122"/>
                <a:ea typeface="华文中宋" pitchFamily="2" charset="-122"/>
                <a:cs typeface="+mj-cs"/>
              </a:rPr>
              <a:t>（现代营销观念）</a:t>
            </a:r>
          </a:p>
        </p:txBody>
      </p:sp>
      <p:sp>
        <p:nvSpPr>
          <p:cNvPr id="4" name="Rectangle 3"/>
          <p:cNvSpPr txBox="1">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1" hangingPunct="1">
              <a:spcBef>
                <a:spcPct val="20000"/>
              </a:spcBef>
              <a:defRPr/>
            </a:pPr>
            <a:r>
              <a:rPr kumimoji="1" lang="en-US" altLang="zh-CN" sz="2400" kern="0" dirty="0">
                <a:solidFill>
                  <a:schemeClr val="bg1"/>
                </a:solidFill>
                <a:latin typeface="+mn-lt"/>
                <a:ea typeface="+mn-ea"/>
              </a:rPr>
              <a:t>                               </a:t>
            </a:r>
          </a:p>
        </p:txBody>
      </p:sp>
      <p:sp>
        <p:nvSpPr>
          <p:cNvPr id="5" name="Rectangle 6"/>
          <p:cNvSpPr>
            <a:spLocks noChangeArrowheads="1"/>
          </p:cNvSpPr>
          <p:nvPr/>
        </p:nvSpPr>
        <p:spPr bwMode="auto">
          <a:xfrm>
            <a:off x="684213" y="1989138"/>
            <a:ext cx="7772400" cy="4114800"/>
          </a:xfrm>
          <a:prstGeom prst="rect">
            <a:avLst/>
          </a:prstGeom>
          <a:noFill/>
          <a:ln w="9525">
            <a:noFill/>
            <a:miter lim="800000"/>
            <a:headEnd/>
            <a:tailEnd/>
          </a:ln>
        </p:spPr>
        <p:txBody>
          <a:bodyPr/>
          <a:lstStyle/>
          <a:p>
            <a:pPr marL="342900" indent="-342900" eaLnBrk="1" hangingPunct="1">
              <a:spcBef>
                <a:spcPct val="20000"/>
              </a:spcBef>
            </a:pPr>
            <a:r>
              <a:rPr kumimoji="1" lang="en-US" altLang="zh-CN" sz="3200" dirty="0">
                <a:solidFill>
                  <a:schemeClr val="bg1"/>
                </a:solidFill>
                <a:latin typeface="Times New Roman" pitchFamily="18" charset="0"/>
              </a:rPr>
              <a:t>                                     </a:t>
            </a:r>
          </a:p>
        </p:txBody>
      </p:sp>
      <p:sp>
        <p:nvSpPr>
          <p:cNvPr id="6" name="Rectangle 7"/>
          <p:cNvSpPr>
            <a:spLocks noChangeArrowheads="1"/>
          </p:cNvSpPr>
          <p:nvPr/>
        </p:nvSpPr>
        <p:spPr bwMode="auto">
          <a:xfrm>
            <a:off x="712788" y="2852738"/>
            <a:ext cx="2133600" cy="2646362"/>
          </a:xfrm>
          <a:prstGeom prst="rect">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r>
              <a:rPr kumimoji="1" lang="en-US" altLang="zh-CN" sz="2400" b="1" dirty="0">
                <a:latin typeface="Times New Roman" pitchFamily="18" charset="0"/>
                <a:ea typeface="宋体" pitchFamily="2" charset="-122"/>
              </a:rPr>
              <a:t>  </a:t>
            </a:r>
          </a:p>
          <a:p>
            <a:pPr eaLnBrk="1" hangingPunct="1">
              <a:defRPr/>
            </a:pPr>
            <a:r>
              <a:rPr kumimoji="1" lang="en-US" altLang="zh-CN" sz="2400" b="1" dirty="0">
                <a:latin typeface="Times New Roman" pitchFamily="18" charset="0"/>
                <a:ea typeface="宋体" pitchFamily="2" charset="-122"/>
              </a:rPr>
              <a:t>   </a:t>
            </a:r>
            <a:r>
              <a:rPr kumimoji="1" lang="zh-CN" altLang="en-US" sz="2400" b="1">
                <a:latin typeface="Times New Roman" pitchFamily="18" charset="0"/>
                <a:ea typeface="宋体" pitchFamily="2" charset="-122"/>
              </a:rPr>
              <a:t>以顾客需要</a:t>
            </a:r>
          </a:p>
          <a:p>
            <a:pPr eaLnBrk="1" hangingPunct="1">
              <a:defRPr/>
            </a:pPr>
            <a:r>
              <a:rPr kumimoji="1" lang="zh-CN" altLang="en-US" sz="2400" b="1">
                <a:latin typeface="Times New Roman" pitchFamily="18" charset="0"/>
                <a:ea typeface="宋体" pitchFamily="2" charset="-122"/>
              </a:rPr>
              <a:t>   为中心，强</a:t>
            </a:r>
          </a:p>
          <a:p>
            <a:pPr eaLnBrk="1" hangingPunct="1">
              <a:defRPr/>
            </a:pPr>
            <a:r>
              <a:rPr kumimoji="1" lang="zh-CN" altLang="en-US" sz="2400" b="1">
                <a:latin typeface="Times New Roman" pitchFamily="18" charset="0"/>
                <a:ea typeface="宋体" pitchFamily="2" charset="-122"/>
              </a:rPr>
              <a:t>   调企业长期</a:t>
            </a:r>
          </a:p>
          <a:p>
            <a:pPr eaLnBrk="1" hangingPunct="1">
              <a:defRPr/>
            </a:pPr>
            <a:r>
              <a:rPr kumimoji="1" lang="zh-CN" altLang="en-US" sz="2400" b="1">
                <a:latin typeface="Times New Roman" pitchFamily="18" charset="0"/>
                <a:ea typeface="宋体" pitchFamily="2" charset="-122"/>
              </a:rPr>
              <a:t>   效益和营销</a:t>
            </a:r>
          </a:p>
          <a:p>
            <a:pPr eaLnBrk="1" hangingPunct="1">
              <a:defRPr/>
            </a:pPr>
            <a:r>
              <a:rPr kumimoji="1" lang="zh-CN" altLang="en-US" sz="2400" b="1">
                <a:latin typeface="Times New Roman" pitchFamily="18" charset="0"/>
                <a:ea typeface="宋体" pitchFamily="2" charset="-122"/>
              </a:rPr>
              <a:t>   策略组合。</a:t>
            </a:r>
          </a:p>
          <a:p>
            <a:pPr eaLnBrk="1" hangingPunct="1">
              <a:defRPr/>
            </a:pPr>
            <a:endParaRPr kumimoji="1" lang="en-US" altLang="zh-CN" sz="2400" b="1" dirty="0">
              <a:latin typeface="Times New Roman" pitchFamily="18" charset="0"/>
              <a:ea typeface="宋体" pitchFamily="2" charset="-122"/>
            </a:endParaRPr>
          </a:p>
        </p:txBody>
      </p:sp>
      <p:sp>
        <p:nvSpPr>
          <p:cNvPr id="7" name="AutoShape 8"/>
          <p:cNvSpPr>
            <a:spLocks noChangeArrowheads="1"/>
          </p:cNvSpPr>
          <p:nvPr/>
        </p:nvSpPr>
        <p:spPr bwMode="auto">
          <a:xfrm>
            <a:off x="671513" y="2293938"/>
            <a:ext cx="2590800" cy="609600"/>
          </a:xfrm>
          <a:prstGeom prst="rightArrowCallout">
            <a:avLst>
              <a:gd name="adj1" fmla="val 25000"/>
              <a:gd name="adj2" fmla="val 50000"/>
              <a:gd name="adj3" fmla="val 70833"/>
              <a:gd name="adj4" fmla="val 82551"/>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kumimoji="1" lang="zh-CN" altLang="en-US" sz="2400" b="1" dirty="0">
                <a:solidFill>
                  <a:srgbClr val="FF0000"/>
                </a:solidFill>
                <a:latin typeface="黑体" pitchFamily="49" charset="-122"/>
                <a:ea typeface="黑体" pitchFamily="49" charset="-122"/>
              </a:rPr>
              <a:t>营销观念</a:t>
            </a:r>
          </a:p>
        </p:txBody>
      </p:sp>
      <p:sp>
        <p:nvSpPr>
          <p:cNvPr id="8" name="AutoShape 9"/>
          <p:cNvSpPr>
            <a:spLocks noChangeArrowheads="1"/>
          </p:cNvSpPr>
          <p:nvPr/>
        </p:nvSpPr>
        <p:spPr bwMode="auto">
          <a:xfrm>
            <a:off x="3346450" y="2292350"/>
            <a:ext cx="2667000" cy="609600"/>
          </a:xfrm>
          <a:prstGeom prst="rightArrowCallout">
            <a:avLst>
              <a:gd name="adj1" fmla="val 25000"/>
              <a:gd name="adj2" fmla="val 50000"/>
              <a:gd name="adj3" fmla="val 70830"/>
              <a:gd name="adj4" fmla="val 82551"/>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400" b="1" dirty="0">
                <a:solidFill>
                  <a:srgbClr val="FF0000"/>
                </a:solidFill>
                <a:latin typeface="黑体" pitchFamily="49" charset="-122"/>
                <a:ea typeface="黑体" pitchFamily="49" charset="-122"/>
              </a:rPr>
              <a:t>生态学营销观念</a:t>
            </a:r>
          </a:p>
        </p:txBody>
      </p:sp>
      <p:sp>
        <p:nvSpPr>
          <p:cNvPr id="9" name="AutoShape 10"/>
          <p:cNvSpPr>
            <a:spLocks noChangeArrowheads="1"/>
          </p:cNvSpPr>
          <p:nvPr/>
        </p:nvSpPr>
        <p:spPr bwMode="auto">
          <a:xfrm>
            <a:off x="5999163" y="2276475"/>
            <a:ext cx="2590800" cy="609600"/>
          </a:xfrm>
          <a:prstGeom prst="rightArrowCallout">
            <a:avLst>
              <a:gd name="adj1" fmla="val 25000"/>
              <a:gd name="adj2" fmla="val 50000"/>
              <a:gd name="adj3" fmla="val 70833"/>
              <a:gd name="adj4" fmla="val 82551"/>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a:defRPr/>
            </a:pPr>
            <a:r>
              <a:rPr kumimoji="1" lang="zh-CN" altLang="en-US" sz="2400" b="1" dirty="0">
                <a:solidFill>
                  <a:srgbClr val="FF0000"/>
                </a:solidFill>
                <a:latin typeface="黑体" pitchFamily="49" charset="-122"/>
                <a:ea typeface="黑体" pitchFamily="49" charset="-122"/>
              </a:rPr>
              <a:t>社会营销观念</a:t>
            </a:r>
          </a:p>
        </p:txBody>
      </p:sp>
      <p:sp>
        <p:nvSpPr>
          <p:cNvPr id="10" name="Rectangle 11"/>
          <p:cNvSpPr>
            <a:spLocks noChangeArrowheads="1"/>
          </p:cNvSpPr>
          <p:nvPr/>
        </p:nvSpPr>
        <p:spPr bwMode="auto">
          <a:xfrm>
            <a:off x="3368675" y="2884488"/>
            <a:ext cx="2197100" cy="2646362"/>
          </a:xfrm>
          <a:prstGeom prst="rect">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kumimoji="1" lang="en-US" altLang="zh-CN" sz="2400" b="1" dirty="0">
              <a:latin typeface="Times New Roman" pitchFamily="18" charset="0"/>
              <a:ea typeface="宋体" pitchFamily="2" charset="-122"/>
            </a:endParaRPr>
          </a:p>
          <a:p>
            <a:pPr eaLnBrk="1" hangingPunct="1">
              <a:defRPr/>
            </a:pPr>
            <a:r>
              <a:rPr kumimoji="1" lang="en-US" altLang="zh-CN" sz="2400" b="1" dirty="0">
                <a:latin typeface="Times New Roman" pitchFamily="18" charset="0"/>
                <a:ea typeface="宋体" pitchFamily="2" charset="-122"/>
              </a:rPr>
              <a:t>   </a:t>
            </a:r>
          </a:p>
          <a:p>
            <a:pPr eaLnBrk="1" hangingPunct="1">
              <a:defRPr/>
            </a:pPr>
            <a:r>
              <a:rPr kumimoji="1" lang="zh-CN" altLang="en-US" sz="2400" b="1">
                <a:latin typeface="Times New Roman" pitchFamily="18" charset="0"/>
                <a:ea typeface="宋体" pitchFamily="2" charset="-122"/>
              </a:rPr>
              <a:t>强调市场需求</a:t>
            </a:r>
          </a:p>
          <a:p>
            <a:pPr eaLnBrk="1" hangingPunct="1">
              <a:defRPr/>
            </a:pPr>
            <a:r>
              <a:rPr kumimoji="1" lang="zh-CN" altLang="en-US" sz="2400" b="1">
                <a:latin typeface="Times New Roman" pitchFamily="18" charset="0"/>
                <a:ea typeface="宋体" pitchFamily="2" charset="-122"/>
              </a:rPr>
              <a:t>与满足需求的</a:t>
            </a:r>
          </a:p>
          <a:p>
            <a:pPr eaLnBrk="1" hangingPunct="1">
              <a:defRPr/>
            </a:pPr>
            <a:r>
              <a:rPr kumimoji="1" lang="zh-CN" altLang="en-US" sz="2400" b="1">
                <a:latin typeface="Times New Roman" pitchFamily="18" charset="0"/>
                <a:ea typeface="宋体" pitchFamily="2" charset="-122"/>
              </a:rPr>
              <a:t>资源相一致，</a:t>
            </a:r>
          </a:p>
          <a:p>
            <a:pPr eaLnBrk="1" hangingPunct="1">
              <a:defRPr/>
            </a:pPr>
            <a:r>
              <a:rPr kumimoji="1" lang="zh-CN" altLang="en-US" sz="2400" b="1">
                <a:latin typeface="Times New Roman" pitchFamily="18" charset="0"/>
                <a:ea typeface="宋体" pitchFamily="2" charset="-122"/>
              </a:rPr>
              <a:t>合理组织企业</a:t>
            </a:r>
          </a:p>
          <a:p>
            <a:pPr eaLnBrk="1" hangingPunct="1">
              <a:defRPr/>
            </a:pPr>
            <a:r>
              <a:rPr kumimoji="1" lang="zh-CN" altLang="en-US" sz="2400" b="1">
                <a:latin typeface="Times New Roman" pitchFamily="18" charset="0"/>
                <a:ea typeface="宋体" pitchFamily="2" charset="-122"/>
              </a:rPr>
              <a:t>资源满足相应</a:t>
            </a:r>
          </a:p>
          <a:p>
            <a:pPr eaLnBrk="1" hangingPunct="1">
              <a:defRPr/>
            </a:pPr>
            <a:r>
              <a:rPr kumimoji="1" lang="zh-CN" altLang="en-US" sz="2400" b="1">
                <a:latin typeface="Times New Roman" pitchFamily="18" charset="0"/>
                <a:ea typeface="宋体" pitchFamily="2" charset="-122"/>
              </a:rPr>
              <a:t>需求，</a:t>
            </a:r>
          </a:p>
          <a:p>
            <a:pPr eaLnBrk="1" hangingPunct="1">
              <a:defRPr/>
            </a:pPr>
            <a:endParaRPr kumimoji="1" lang="en-US" altLang="zh-CN" sz="2400" b="1" dirty="0">
              <a:latin typeface="Times New Roman" pitchFamily="18" charset="0"/>
              <a:ea typeface="宋体" pitchFamily="2" charset="-122"/>
            </a:endParaRPr>
          </a:p>
        </p:txBody>
      </p:sp>
      <p:sp>
        <p:nvSpPr>
          <p:cNvPr id="11" name="Rectangle 12"/>
          <p:cNvSpPr>
            <a:spLocks noChangeArrowheads="1"/>
          </p:cNvSpPr>
          <p:nvPr/>
        </p:nvSpPr>
        <p:spPr bwMode="auto">
          <a:xfrm>
            <a:off x="6011863" y="2852738"/>
            <a:ext cx="2133600" cy="2646362"/>
          </a:xfrm>
          <a:prstGeom prst="rect">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r>
              <a:rPr kumimoji="1" lang="zh-CN" altLang="en-US" sz="2400" b="1">
                <a:latin typeface="Times New Roman" pitchFamily="18" charset="0"/>
                <a:ea typeface="宋体" pitchFamily="2" charset="-122"/>
              </a:rPr>
              <a:t>企业承担相应</a:t>
            </a:r>
          </a:p>
          <a:p>
            <a:pPr eaLnBrk="1" hangingPunct="1">
              <a:defRPr/>
            </a:pPr>
            <a:r>
              <a:rPr kumimoji="1" lang="zh-CN" altLang="en-US" sz="2400" b="1">
                <a:latin typeface="Times New Roman" pitchFamily="18" charset="0"/>
                <a:ea typeface="宋体" pitchFamily="2" charset="-122"/>
              </a:rPr>
              <a:t>的社会责任，</a:t>
            </a:r>
          </a:p>
          <a:p>
            <a:pPr eaLnBrk="1" hangingPunct="1">
              <a:defRPr/>
            </a:pPr>
            <a:r>
              <a:rPr kumimoji="1" lang="zh-CN" altLang="en-US" sz="2400" b="1">
                <a:latin typeface="Times New Roman" pitchFamily="18" charset="0"/>
                <a:ea typeface="宋体" pitchFamily="2" charset="-122"/>
              </a:rPr>
              <a:t>保持企业利益</a:t>
            </a:r>
          </a:p>
          <a:p>
            <a:pPr eaLnBrk="1" hangingPunct="1">
              <a:defRPr/>
            </a:pPr>
            <a:r>
              <a:rPr kumimoji="1" lang="zh-CN" altLang="en-US" sz="2400" b="1">
                <a:latin typeface="Times New Roman" pitchFamily="18" charset="0"/>
                <a:ea typeface="宋体" pitchFamily="2" charset="-122"/>
              </a:rPr>
              <a:t>与社会利益的</a:t>
            </a:r>
          </a:p>
          <a:p>
            <a:pPr eaLnBrk="1" hangingPunct="1">
              <a:defRPr/>
            </a:pPr>
            <a:r>
              <a:rPr kumimoji="1" lang="zh-CN" altLang="en-US" sz="2400" b="1">
                <a:latin typeface="Times New Roman" pitchFamily="18" charset="0"/>
                <a:ea typeface="宋体" pitchFamily="2" charset="-122"/>
              </a:rPr>
              <a:t>一致性。</a:t>
            </a:r>
          </a:p>
        </p:txBody>
      </p:sp>
      <p:sp>
        <p:nvSpPr>
          <p:cNvPr id="12" name="Rectangle 13"/>
          <p:cNvSpPr>
            <a:spLocks noChangeArrowheads="1"/>
          </p:cNvSpPr>
          <p:nvPr/>
        </p:nvSpPr>
        <p:spPr bwMode="auto">
          <a:xfrm>
            <a:off x="755650" y="5805488"/>
            <a:ext cx="7443788" cy="609600"/>
          </a:xfrm>
          <a:prstGeom prst="rect">
            <a:avLst/>
          </a:prstGeom>
          <a:gradFill rotWithShape="1">
            <a:gsLst>
              <a:gs pos="0">
                <a:schemeClr val="bg1"/>
              </a:gs>
              <a:gs pos="100000">
                <a:schemeClr val="bg1">
                  <a:gamma/>
                  <a:shade val="46275"/>
                  <a:invGamma/>
                </a:schemeClr>
              </a:gs>
            </a:gsLst>
            <a:lin ang="0" scaled="1"/>
          </a:gradFill>
          <a:ln w="9525">
            <a:solidFill>
              <a:srgbClr val="000099"/>
            </a:solidFill>
            <a:miter lim="800000"/>
            <a:headEnd/>
            <a:tailEnd/>
          </a:ln>
          <a:effectLst>
            <a:outerShdw dist="107763" dir="2700000" algn="ctr" rotWithShape="0">
              <a:schemeClr val="bg2">
                <a:alpha val="50000"/>
              </a:schemeClr>
            </a:outerShdw>
          </a:effectLst>
        </p:spPr>
        <p:txBody>
          <a:bodyPr wrap="none" anchor="ctr"/>
          <a:lstStyle/>
          <a:p>
            <a:pPr algn="ctr" eaLnBrk="1" hangingPunct="1">
              <a:defRPr/>
            </a:pPr>
            <a:r>
              <a:rPr kumimoji="1" lang="zh-CN" altLang="en-US" sz="2400" b="1">
                <a:latin typeface="Times New Roman" pitchFamily="18" charset="0"/>
                <a:ea typeface="宋体" pitchFamily="2" charset="-122"/>
              </a:rPr>
              <a:t>以顾客需要为中心，以市场需求为导向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To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To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To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To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3" name="Rectangle 2"/>
          <p:cNvSpPr txBox="1">
            <a:spLocks noChangeArrowheads="1"/>
          </p:cNvSpPr>
          <p:nvPr/>
        </p:nvSpPr>
        <p:spPr>
          <a:xfrm>
            <a:off x="685800" y="609600"/>
            <a:ext cx="7772400" cy="1143000"/>
          </a:xfrm>
          <a:prstGeom prst="rect">
            <a:avLst/>
          </a:prstGeom>
        </p:spPr>
        <p:txBody>
          <a:bodyPr vert="horz" lIns="91440" tIns="45720" rIns="91440" b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600" b="1" cap="all" dirty="0" smtClean="0">
                <a:solidFill>
                  <a:srgbClr val="0070C0"/>
                </a:solidFill>
                <a:effectLst>
                  <a:reflection blurRad="12700" stA="48000" endA="300" endPos="55000" dir="5400000" sy="-90000" algn="bl" rotWithShape="0"/>
                </a:effectLst>
                <a:latin typeface="黑体" pitchFamily="49" charset="-122"/>
                <a:ea typeface="黑体" pitchFamily="49" charset="-122"/>
              </a:rPr>
              <a:t>大市场营销</a:t>
            </a:r>
            <a:r>
              <a:rPr kumimoji="0" lang="zh-CN" altLang="en-US" sz="3600" b="1"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49" charset="-122"/>
                <a:ea typeface="黑体" pitchFamily="49" charset="-122"/>
                <a:cs typeface="+mn-cs"/>
              </a:rPr>
              <a:t>观念</a:t>
            </a:r>
            <a:endParaRPr kumimoji="0" lang="zh-CN" altLang="en-US" sz="3600" b="1"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华文中宋" pitchFamily="2" charset="-122"/>
              <a:ea typeface="华文中宋" pitchFamily="2" charset="-122"/>
              <a:cs typeface="+mj-cs"/>
            </a:endParaRPr>
          </a:p>
        </p:txBody>
      </p:sp>
      <p:sp>
        <p:nvSpPr>
          <p:cNvPr id="4" name="TextBox 3"/>
          <p:cNvSpPr txBox="1"/>
          <p:nvPr/>
        </p:nvSpPr>
        <p:spPr>
          <a:xfrm>
            <a:off x="683568" y="1772816"/>
            <a:ext cx="8136904" cy="5632311"/>
          </a:xfrm>
          <a:prstGeom prst="rect">
            <a:avLst/>
          </a:prstGeom>
          <a:noFill/>
        </p:spPr>
        <p:txBody>
          <a:bodyPr wrap="square" rtlCol="0">
            <a:spAutoFit/>
          </a:bodyPr>
          <a:lstStyle/>
          <a:p>
            <a:r>
              <a:rPr lang="zh-CN" altLang="en-US" sz="2400" dirty="0" smtClean="0">
                <a:solidFill>
                  <a:srgbClr val="FF0000"/>
                </a:solidFill>
                <a:latin typeface="黑体" pitchFamily="49" charset="-122"/>
                <a:ea typeface="黑体" pitchFamily="49" charset="-122"/>
              </a:rPr>
              <a:t>背景：</a:t>
            </a:r>
            <a:r>
              <a:rPr lang="zh-CN" altLang="en-US" sz="2400" dirty="0" smtClean="0"/>
              <a:t>现代世界经济迈向区域化和全球化，企业之间的竞争范围早已超越本土，形成了无国界竞争的态势，但是不少国家和地区为了保护本地市场，而对外来企业进行排斥和封锁，形成了新的贸易保护主义，对此，美国著名市场营销大师</a:t>
            </a:r>
            <a:r>
              <a:rPr lang="zh-CN" altLang="en-US" sz="2400" dirty="0" smtClean="0">
                <a:solidFill>
                  <a:srgbClr val="FF0000"/>
                </a:solidFill>
              </a:rPr>
              <a:t>菲利普</a:t>
            </a:r>
            <a:r>
              <a:rPr lang="en-US" altLang="zh-CN" sz="2400" dirty="0" smtClean="0">
                <a:solidFill>
                  <a:srgbClr val="FF0000"/>
                </a:solidFill>
              </a:rPr>
              <a:t>•</a:t>
            </a:r>
            <a:r>
              <a:rPr lang="zh-CN" altLang="en-US" sz="2400" dirty="0" smtClean="0">
                <a:solidFill>
                  <a:srgbClr val="FF0000"/>
                </a:solidFill>
              </a:rPr>
              <a:t>科特勒</a:t>
            </a:r>
            <a:r>
              <a:rPr lang="zh-CN" altLang="en-US" sz="2400" dirty="0" smtClean="0"/>
              <a:t>于</a:t>
            </a:r>
            <a:r>
              <a:rPr lang="en-US" altLang="zh-CN" sz="2400" dirty="0" smtClean="0"/>
              <a:t>20</a:t>
            </a:r>
            <a:r>
              <a:rPr lang="zh-CN" altLang="en-US" sz="2400" dirty="0" smtClean="0"/>
              <a:t>世纪</a:t>
            </a:r>
            <a:r>
              <a:rPr lang="en-US" altLang="zh-CN" sz="2400" dirty="0" smtClean="0"/>
              <a:t>80</a:t>
            </a:r>
            <a:r>
              <a:rPr lang="zh-CN" altLang="en-US" sz="2400" dirty="0" smtClean="0"/>
              <a:t>年代提出了“大市场营销”观念。</a:t>
            </a:r>
            <a:endParaRPr lang="en-US" altLang="zh-CN" sz="2400" dirty="0" smtClean="0"/>
          </a:p>
          <a:p>
            <a:endParaRPr lang="en-US" altLang="zh-CN" sz="2400" dirty="0" smtClean="0"/>
          </a:p>
          <a:p>
            <a:r>
              <a:rPr lang="zh-CN" altLang="en-US" sz="2400" dirty="0" smtClean="0">
                <a:solidFill>
                  <a:srgbClr val="FF0000"/>
                </a:solidFill>
                <a:latin typeface="黑体" pitchFamily="49" charset="-122"/>
                <a:ea typeface="黑体" pitchFamily="49" charset="-122"/>
              </a:rPr>
              <a:t>大市场营销</a:t>
            </a:r>
            <a:r>
              <a:rPr lang="en-US" altLang="zh-CN" sz="2400" dirty="0" smtClean="0"/>
              <a:t>，</a:t>
            </a:r>
            <a:r>
              <a:rPr lang="zh-CN" altLang="en-US" sz="2400" dirty="0" smtClean="0"/>
              <a:t>是指为了成功地进人特定市场</a:t>
            </a:r>
            <a:r>
              <a:rPr lang="en-US" altLang="zh-CN" sz="2400" dirty="0" smtClean="0"/>
              <a:t>，</a:t>
            </a:r>
            <a:r>
              <a:rPr lang="zh-CN" altLang="en-US" sz="2400" dirty="0" smtClean="0"/>
              <a:t>并在那里从事业务经营</a:t>
            </a:r>
            <a:r>
              <a:rPr lang="en-US" altLang="zh-CN" sz="2400" dirty="0" smtClean="0"/>
              <a:t>，</a:t>
            </a:r>
            <a:r>
              <a:rPr lang="zh-CN" altLang="en-US" sz="2400" dirty="0" smtClean="0"/>
              <a:t>在战略上协调使用经济的、心理的、政治的和公共关系等手段</a:t>
            </a:r>
            <a:r>
              <a:rPr lang="en-US" altLang="zh-CN" sz="2400" dirty="0" smtClean="0"/>
              <a:t>，</a:t>
            </a:r>
            <a:r>
              <a:rPr lang="zh-CN" altLang="en-US" sz="2400" dirty="0" smtClean="0"/>
              <a:t>以获得各有关方面如经销商、供应商、消费者、市场营销研究机构、有关政府人员、各利益集团及宣传媒介等合作及支持。</a:t>
            </a:r>
            <a:endParaRPr lang="en-US" altLang="zh-CN" sz="2400" dirty="0" smtClean="0"/>
          </a:p>
          <a:p>
            <a:r>
              <a:rPr lang="zh-CN" altLang="en-US" sz="2400" dirty="0" smtClean="0">
                <a:solidFill>
                  <a:srgbClr val="002060"/>
                </a:solidFill>
              </a:rPr>
              <a:t>       大市场营销组合</a:t>
            </a:r>
            <a:r>
              <a:rPr lang="en-US" altLang="zh-CN" sz="2400" dirty="0" smtClean="0">
                <a:solidFill>
                  <a:srgbClr val="002060"/>
                </a:solidFill>
              </a:rPr>
              <a:t>6P=2P+4P </a:t>
            </a:r>
          </a:p>
          <a:p>
            <a:r>
              <a:rPr lang="en-US" altLang="zh-CN" sz="2400" dirty="0" smtClean="0">
                <a:solidFill>
                  <a:srgbClr val="002060"/>
                </a:solidFill>
              </a:rPr>
              <a:t>       2P</a:t>
            </a:r>
            <a:r>
              <a:rPr lang="zh-CN" altLang="en-US" sz="2400" dirty="0" smtClean="0">
                <a:solidFill>
                  <a:srgbClr val="002060"/>
                </a:solidFill>
              </a:rPr>
              <a:t>即权力</a:t>
            </a:r>
            <a:r>
              <a:rPr lang="en-US" altLang="zh-CN" sz="2400" dirty="0" smtClean="0">
                <a:solidFill>
                  <a:srgbClr val="002060"/>
                </a:solidFill>
              </a:rPr>
              <a:t>(Power)</a:t>
            </a:r>
            <a:r>
              <a:rPr lang="zh-CN" altLang="en-US" sz="2400" dirty="0" smtClean="0">
                <a:solidFill>
                  <a:srgbClr val="002060"/>
                </a:solidFill>
              </a:rPr>
              <a:t>和</a:t>
            </a:r>
            <a:r>
              <a:rPr lang="en-US" altLang="zh-CN" sz="2400" dirty="0" smtClean="0">
                <a:solidFill>
                  <a:srgbClr val="002060"/>
                </a:solidFill>
              </a:rPr>
              <a:t>(Public Relations)</a:t>
            </a:r>
            <a:r>
              <a:rPr lang="zh-CN" altLang="en-US" sz="2400" smtClean="0">
                <a:solidFill>
                  <a:srgbClr val="002060"/>
                </a:solidFill>
              </a:rPr>
              <a:t>公共关系</a:t>
            </a:r>
            <a:endParaRPr lang="en-US" altLang="zh-CN" sz="2400" dirty="0" smtClean="0">
              <a:solidFill>
                <a:srgbClr val="002060"/>
              </a:solidFill>
            </a:endParaRPr>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Rectangle 2"/>
          <p:cNvSpPr>
            <a:spLocks noChangeArrowheads="1"/>
          </p:cNvSpPr>
          <p:nvPr/>
        </p:nvSpPr>
        <p:spPr bwMode="auto">
          <a:xfrm>
            <a:off x="457200" y="1295400"/>
            <a:ext cx="8305800" cy="5029200"/>
          </a:xfrm>
          <a:prstGeom prst="rect">
            <a:avLst/>
          </a:prstGeom>
          <a:gradFill rotWithShape="1">
            <a:gsLst>
              <a:gs pos="0">
                <a:srgbClr val="FFDD4F"/>
              </a:gs>
              <a:gs pos="100000">
                <a:schemeClr val="bg1"/>
              </a:gs>
            </a:gsLst>
            <a:lin ang="2700000" scaled="1"/>
          </a:gradFill>
          <a:ln w="9525">
            <a:noFill/>
            <a:miter lim="800000"/>
            <a:headEnd/>
            <a:tailEnd/>
          </a:ln>
        </p:spPr>
        <p:txBody>
          <a:bodyPr wrap="none" anchor="ctr"/>
          <a:lstStyle/>
          <a:p>
            <a:endParaRPr lang="zh-CN" altLang="en-US">
              <a:ea typeface="宋体" charset="-122"/>
            </a:endParaRPr>
          </a:p>
        </p:txBody>
      </p:sp>
      <p:sp>
        <p:nvSpPr>
          <p:cNvPr id="5" name="Rectangle 3"/>
          <p:cNvSpPr txBox="1">
            <a:spLocks noChangeArrowheads="1"/>
          </p:cNvSpPr>
          <p:nvPr/>
        </p:nvSpPr>
        <p:spPr>
          <a:xfrm>
            <a:off x="228600" y="381000"/>
            <a:ext cx="8540750"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rPr>
              <a:t> </a:t>
            </a:r>
            <a:r>
              <a:rPr kumimoji="0" lang="zh-CN" altLang="en-US" sz="4000" b="0" i="0" u="none" strike="noStrike" kern="1200" cap="all" spc="0" normalizeH="0" baseline="0" noProof="0" dirty="0" smtClean="0">
                <a:ln>
                  <a:noFill/>
                </a:ln>
                <a:solidFill>
                  <a:srgbClr val="0070C0"/>
                </a:solidFill>
                <a:effectLst>
                  <a:reflection blurRad="12700" stA="48000" endA="300" endPos="55000" dir="5400000" sy="-90000" algn="bl" rotWithShape="0"/>
                </a:effectLst>
                <a:uLnTx/>
                <a:uFillTx/>
                <a:latin typeface="黑体" pitchFamily="2" charset="-122"/>
                <a:ea typeface="黑体" pitchFamily="2" charset="-122"/>
                <a:cs typeface="+mj-cs"/>
              </a:rPr>
              <a:t>全方位营销观念</a:t>
            </a:r>
            <a:endParaRPr kumimoji="0" lang="en-US" altLang="zh-CN" sz="4000" b="0" i="0" u="none" strike="noStrike" kern="1200" cap="all" spc="0" normalizeH="0" baseline="0" noProof="0" dirty="0">
              <a:ln>
                <a:noFill/>
              </a:ln>
              <a:solidFill>
                <a:srgbClr val="0070C0"/>
              </a:solidFill>
              <a:effectLst>
                <a:reflection blurRad="12700" stA="48000" endA="300" endPos="55000" dir="5400000" sy="-90000" algn="bl" rotWithShape="0"/>
              </a:effectLst>
              <a:uLnTx/>
              <a:uFillTx/>
              <a:latin typeface="黑体" pitchFamily="2" charset="-122"/>
              <a:ea typeface="黑体" pitchFamily="2" charset="-122"/>
              <a:cs typeface="+mj-cs"/>
            </a:endParaRPr>
          </a:p>
        </p:txBody>
      </p:sp>
      <p:sp>
        <p:nvSpPr>
          <p:cNvPr id="6" name="矩形 5"/>
          <p:cNvSpPr/>
          <p:nvPr/>
        </p:nvSpPr>
        <p:spPr>
          <a:xfrm>
            <a:off x="609600" y="1447800"/>
            <a:ext cx="8001000" cy="46482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a:endParaRPr lang="zh-CN" altLang="en-US">
              <a:solidFill>
                <a:schemeClr val="bg1"/>
              </a:solidFill>
              <a:latin typeface="Arial" charset="0"/>
              <a:ea typeface="宋体" charset="-122"/>
            </a:endParaRPr>
          </a:p>
        </p:txBody>
      </p:sp>
      <p:grpSp>
        <p:nvGrpSpPr>
          <p:cNvPr id="7" name="组合 135"/>
          <p:cNvGrpSpPr>
            <a:grpSpLocks/>
          </p:cNvGrpSpPr>
          <p:nvPr/>
        </p:nvGrpSpPr>
        <p:grpSpPr bwMode="auto">
          <a:xfrm>
            <a:off x="762000" y="1981200"/>
            <a:ext cx="7848600" cy="3886200"/>
            <a:chOff x="762000" y="2057400"/>
            <a:chExt cx="7848600" cy="3886200"/>
          </a:xfrm>
        </p:grpSpPr>
        <p:cxnSp>
          <p:nvCxnSpPr>
            <p:cNvPr id="8" name="直接箭头连接符 7"/>
            <p:cNvCxnSpPr/>
            <p:nvPr/>
          </p:nvCxnSpPr>
          <p:spPr>
            <a:xfrm rot="16200000" flipV="1">
              <a:off x="6248400" y="2514600"/>
              <a:ext cx="3048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9" name="组合 134"/>
            <p:cNvGrpSpPr>
              <a:grpSpLocks/>
            </p:cNvGrpSpPr>
            <p:nvPr/>
          </p:nvGrpSpPr>
          <p:grpSpPr bwMode="auto">
            <a:xfrm>
              <a:off x="762000" y="2057400"/>
              <a:ext cx="7848600" cy="3886200"/>
              <a:chOff x="762000" y="2057400"/>
              <a:chExt cx="7848600" cy="3886200"/>
            </a:xfrm>
          </p:grpSpPr>
          <p:cxnSp>
            <p:nvCxnSpPr>
              <p:cNvPr id="10" name="直接箭头连接符 9"/>
              <p:cNvCxnSpPr/>
              <p:nvPr/>
            </p:nvCxnSpPr>
            <p:spPr>
              <a:xfrm rot="5400000" flipH="1" flipV="1">
                <a:off x="6782594" y="2590006"/>
                <a:ext cx="457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p:nvPr/>
            </p:nvCxnSpPr>
            <p:spPr>
              <a:xfrm rot="5400000" flipH="1" flipV="1">
                <a:off x="7391400" y="2514600"/>
                <a:ext cx="3048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nvGrpSpPr>
              <p:cNvPr id="12" name="组合 132"/>
              <p:cNvGrpSpPr>
                <a:grpSpLocks/>
              </p:cNvGrpSpPr>
              <p:nvPr/>
            </p:nvGrpSpPr>
            <p:grpSpPr bwMode="auto">
              <a:xfrm>
                <a:off x="762000" y="2057400"/>
                <a:ext cx="7848600" cy="3886200"/>
                <a:chOff x="609600" y="1828800"/>
                <a:chExt cx="7848600" cy="3886200"/>
              </a:xfrm>
            </p:grpSpPr>
            <p:sp>
              <p:nvSpPr>
                <p:cNvPr id="13" name="椭圆 12"/>
                <p:cNvSpPr/>
                <p:nvPr/>
              </p:nvSpPr>
              <p:spPr>
                <a:xfrm>
                  <a:off x="3810000" y="2971800"/>
                  <a:ext cx="1447800" cy="13716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charset="-122"/>
                  </a:endParaRPr>
                </a:p>
              </p:txBody>
            </p:sp>
            <p:grpSp>
              <p:nvGrpSpPr>
                <p:cNvPr id="14" name="组合 129"/>
                <p:cNvGrpSpPr>
                  <a:grpSpLocks/>
                </p:cNvGrpSpPr>
                <p:nvPr/>
              </p:nvGrpSpPr>
              <p:grpSpPr bwMode="auto">
                <a:xfrm>
                  <a:off x="609600" y="1828800"/>
                  <a:ext cx="7848600" cy="3886200"/>
                  <a:chOff x="609600" y="2057400"/>
                  <a:chExt cx="7848600" cy="3886200"/>
                </a:xfrm>
              </p:grpSpPr>
              <p:sp>
                <p:nvSpPr>
                  <p:cNvPr id="15" name="矩形 7"/>
                  <p:cNvSpPr/>
                  <p:nvPr/>
                </p:nvSpPr>
                <p:spPr>
                  <a:xfrm>
                    <a:off x="6172200" y="2819400"/>
                    <a:ext cx="1371600" cy="914400"/>
                  </a:xfrm>
                  <a:prstGeom prst="rect">
                    <a:avLst/>
                  </a:prstGeom>
                  <a:solidFill>
                    <a:srgbClr val="90B2D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charset="-122"/>
                    </a:endParaRPr>
                  </a:p>
                </p:txBody>
              </p:sp>
              <p:sp>
                <p:nvSpPr>
                  <p:cNvPr id="16" name="矩形 15"/>
                  <p:cNvSpPr/>
                  <p:nvPr/>
                </p:nvSpPr>
                <p:spPr>
                  <a:xfrm>
                    <a:off x="6172200" y="4191000"/>
                    <a:ext cx="1371600" cy="914400"/>
                  </a:xfrm>
                  <a:prstGeom prst="rect">
                    <a:avLst/>
                  </a:prstGeom>
                  <a:solidFill>
                    <a:srgbClr val="90B2D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charset="-122"/>
                    </a:endParaRPr>
                  </a:p>
                </p:txBody>
              </p:sp>
              <p:sp>
                <p:nvSpPr>
                  <p:cNvPr id="17" name="矩形 10"/>
                  <p:cNvSpPr/>
                  <p:nvPr/>
                </p:nvSpPr>
                <p:spPr>
                  <a:xfrm>
                    <a:off x="1828800" y="4191000"/>
                    <a:ext cx="1371600" cy="914400"/>
                  </a:xfrm>
                  <a:prstGeom prst="rect">
                    <a:avLst/>
                  </a:prstGeom>
                  <a:solidFill>
                    <a:srgbClr val="90B2D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charset="-122"/>
                    </a:endParaRPr>
                  </a:p>
                </p:txBody>
              </p:sp>
              <p:sp>
                <p:nvSpPr>
                  <p:cNvPr id="18" name="矩形 17"/>
                  <p:cNvSpPr/>
                  <p:nvPr/>
                </p:nvSpPr>
                <p:spPr>
                  <a:xfrm>
                    <a:off x="1828800" y="2819400"/>
                    <a:ext cx="1371600" cy="914400"/>
                  </a:xfrm>
                  <a:prstGeom prst="rect">
                    <a:avLst/>
                  </a:prstGeom>
                  <a:solidFill>
                    <a:srgbClr val="90B2D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latin typeface="Arial" charset="0"/>
                      <a:ea typeface="宋体" charset="-122"/>
                    </a:endParaRPr>
                  </a:p>
                </p:txBody>
              </p:sp>
              <p:cxnSp>
                <p:nvCxnSpPr>
                  <p:cNvPr id="19" name="直接箭头连接符 18"/>
                  <p:cNvCxnSpPr/>
                  <p:nvPr/>
                </p:nvCxnSpPr>
                <p:spPr>
                  <a:xfrm flipV="1">
                    <a:off x="5181600" y="3276600"/>
                    <a:ext cx="990600" cy="228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0" name="直接箭头连接符 19"/>
                  <p:cNvCxnSpPr>
                    <a:stCxn id="13" idx="1"/>
                    <a:endCxn id="18" idx="3"/>
                  </p:cNvCxnSpPr>
                  <p:nvPr/>
                </p:nvCxnSpPr>
                <p:spPr>
                  <a:xfrm rot="16200000" flipV="1">
                    <a:off x="3548856" y="2928144"/>
                    <a:ext cx="125413" cy="8223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a:stCxn id="13" idx="3"/>
                  </p:cNvCxnSpPr>
                  <p:nvPr/>
                </p:nvCxnSpPr>
                <p:spPr>
                  <a:xfrm rot="5400000">
                    <a:off x="3472657" y="4098131"/>
                    <a:ext cx="277812" cy="8223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2" name="直接箭头连接符 21"/>
                  <p:cNvCxnSpPr>
                    <a:endCxn id="16" idx="1"/>
                  </p:cNvCxnSpPr>
                  <p:nvPr/>
                </p:nvCxnSpPr>
                <p:spPr>
                  <a:xfrm>
                    <a:off x="5105400" y="4267200"/>
                    <a:ext cx="1066800" cy="381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3" name="TextBox 40"/>
                  <p:cNvSpPr txBox="1">
                    <a:spLocks noChangeArrowheads="1"/>
                  </p:cNvSpPr>
                  <p:nvPr/>
                </p:nvSpPr>
                <p:spPr bwMode="auto">
                  <a:xfrm>
                    <a:off x="4038600" y="3581400"/>
                    <a:ext cx="1066800" cy="646331"/>
                  </a:xfrm>
                  <a:prstGeom prst="rect">
                    <a:avLst/>
                  </a:prstGeom>
                  <a:noFill/>
                  <a:ln w="9525">
                    <a:noFill/>
                    <a:miter lim="800000"/>
                    <a:headEnd/>
                    <a:tailEnd/>
                  </a:ln>
                </p:spPr>
                <p:txBody>
                  <a:bodyPr>
                    <a:spAutoFit/>
                  </a:bodyPr>
                  <a:lstStyle/>
                  <a:p>
                    <a:pPr algn="ctr"/>
                    <a:r>
                      <a:rPr lang="zh-CN" altLang="en-US">
                        <a:latin typeface="黑体" pitchFamily="2" charset="-122"/>
                        <a:ea typeface="黑体" pitchFamily="2" charset="-122"/>
                      </a:rPr>
                      <a:t>全方位营销</a:t>
                    </a:r>
                  </a:p>
                </p:txBody>
              </p:sp>
              <p:sp>
                <p:nvSpPr>
                  <p:cNvPr id="24" name="TextBox 55"/>
                  <p:cNvSpPr txBox="1">
                    <a:spLocks noChangeArrowheads="1"/>
                  </p:cNvSpPr>
                  <p:nvPr/>
                </p:nvSpPr>
                <p:spPr bwMode="auto">
                  <a:xfrm>
                    <a:off x="1828800" y="3048000"/>
                    <a:ext cx="1371600" cy="381000"/>
                  </a:xfrm>
                  <a:prstGeom prst="rect">
                    <a:avLst/>
                  </a:prstGeom>
                  <a:noFill/>
                  <a:ln w="9525">
                    <a:noFill/>
                    <a:miter lim="800000"/>
                    <a:headEnd/>
                    <a:tailEnd/>
                  </a:ln>
                </p:spPr>
                <p:txBody>
                  <a:bodyPr>
                    <a:spAutoFit/>
                  </a:bodyPr>
                  <a:lstStyle/>
                  <a:p>
                    <a:pPr algn="ctr"/>
                    <a:r>
                      <a:rPr lang="zh-CN" altLang="en-US">
                        <a:latin typeface="黑体" pitchFamily="2" charset="-122"/>
                        <a:ea typeface="黑体" pitchFamily="2" charset="-122"/>
                      </a:rPr>
                      <a:t>内部营销</a:t>
                    </a:r>
                  </a:p>
                </p:txBody>
              </p:sp>
              <p:sp>
                <p:nvSpPr>
                  <p:cNvPr id="25" name="TextBox 56"/>
                  <p:cNvSpPr txBox="1">
                    <a:spLocks noChangeArrowheads="1"/>
                  </p:cNvSpPr>
                  <p:nvPr/>
                </p:nvSpPr>
                <p:spPr bwMode="auto">
                  <a:xfrm>
                    <a:off x="6172200" y="3048000"/>
                    <a:ext cx="1371600" cy="369332"/>
                  </a:xfrm>
                  <a:prstGeom prst="rect">
                    <a:avLst/>
                  </a:prstGeom>
                  <a:noFill/>
                  <a:ln w="9525">
                    <a:noFill/>
                    <a:miter lim="800000"/>
                    <a:headEnd/>
                    <a:tailEnd/>
                  </a:ln>
                </p:spPr>
                <p:txBody>
                  <a:bodyPr>
                    <a:spAutoFit/>
                  </a:bodyPr>
                  <a:lstStyle/>
                  <a:p>
                    <a:pPr algn="ctr"/>
                    <a:r>
                      <a:rPr lang="zh-CN" altLang="en-US">
                        <a:latin typeface="黑体" pitchFamily="2" charset="-122"/>
                        <a:ea typeface="黑体" pitchFamily="2" charset="-122"/>
                      </a:rPr>
                      <a:t>整合营销</a:t>
                    </a:r>
                  </a:p>
                </p:txBody>
              </p:sp>
              <p:sp>
                <p:nvSpPr>
                  <p:cNvPr id="26" name="TextBox 57"/>
                  <p:cNvSpPr txBox="1">
                    <a:spLocks noChangeArrowheads="1"/>
                  </p:cNvSpPr>
                  <p:nvPr/>
                </p:nvSpPr>
                <p:spPr bwMode="auto">
                  <a:xfrm>
                    <a:off x="1828800" y="4419600"/>
                    <a:ext cx="1371600" cy="381000"/>
                  </a:xfrm>
                  <a:prstGeom prst="rect">
                    <a:avLst/>
                  </a:prstGeom>
                  <a:noFill/>
                  <a:ln w="9525">
                    <a:noFill/>
                    <a:miter lim="800000"/>
                    <a:headEnd/>
                    <a:tailEnd/>
                  </a:ln>
                </p:spPr>
                <p:txBody>
                  <a:bodyPr>
                    <a:spAutoFit/>
                  </a:bodyPr>
                  <a:lstStyle/>
                  <a:p>
                    <a:pPr algn="ctr"/>
                    <a:r>
                      <a:rPr lang="zh-CN" altLang="en-US">
                        <a:latin typeface="黑体" pitchFamily="2" charset="-122"/>
                        <a:ea typeface="黑体" pitchFamily="2" charset="-122"/>
                      </a:rPr>
                      <a:t>绩效营销</a:t>
                    </a:r>
                  </a:p>
                </p:txBody>
              </p:sp>
              <p:sp>
                <p:nvSpPr>
                  <p:cNvPr id="27" name="TextBox 58"/>
                  <p:cNvSpPr txBox="1">
                    <a:spLocks noChangeArrowheads="1"/>
                  </p:cNvSpPr>
                  <p:nvPr/>
                </p:nvSpPr>
                <p:spPr bwMode="auto">
                  <a:xfrm>
                    <a:off x="6172200" y="4419600"/>
                    <a:ext cx="1371600" cy="381000"/>
                  </a:xfrm>
                  <a:prstGeom prst="rect">
                    <a:avLst/>
                  </a:prstGeom>
                  <a:noFill/>
                  <a:ln w="9525">
                    <a:noFill/>
                    <a:miter lim="800000"/>
                    <a:headEnd/>
                    <a:tailEnd/>
                  </a:ln>
                </p:spPr>
                <p:txBody>
                  <a:bodyPr>
                    <a:spAutoFit/>
                  </a:bodyPr>
                  <a:lstStyle/>
                  <a:p>
                    <a:pPr algn="ctr"/>
                    <a:r>
                      <a:rPr lang="zh-CN" altLang="en-US">
                        <a:latin typeface="黑体" pitchFamily="2" charset="-122"/>
                        <a:ea typeface="黑体" pitchFamily="2" charset="-122"/>
                      </a:rPr>
                      <a:t>关系营销</a:t>
                    </a:r>
                  </a:p>
                </p:txBody>
              </p:sp>
              <p:cxnSp>
                <p:nvCxnSpPr>
                  <p:cNvPr id="28" name="直接箭头连接符 27"/>
                  <p:cNvCxnSpPr/>
                  <p:nvPr/>
                </p:nvCxnSpPr>
                <p:spPr>
                  <a:xfrm rot="5400000" flipH="1" flipV="1">
                    <a:off x="2324101" y="2628900"/>
                    <a:ext cx="381000" cy="317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直接箭头连接符 28"/>
                  <p:cNvCxnSpPr/>
                  <p:nvPr/>
                </p:nvCxnSpPr>
                <p:spPr>
                  <a:xfrm rot="5400000" flipH="1" flipV="1">
                    <a:off x="2971800" y="2514600"/>
                    <a:ext cx="3048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p:nvPr/>
                </p:nvCxnSpPr>
                <p:spPr>
                  <a:xfrm rot="16200000" flipV="1">
                    <a:off x="1752600" y="2514600"/>
                    <a:ext cx="3048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直接箭头连接符 30"/>
                  <p:cNvCxnSpPr/>
                  <p:nvPr/>
                </p:nvCxnSpPr>
                <p:spPr>
                  <a:xfrm rot="5400000">
                    <a:off x="2210594" y="5333206"/>
                    <a:ext cx="457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直接箭头连接符 31"/>
                  <p:cNvCxnSpPr/>
                  <p:nvPr/>
                </p:nvCxnSpPr>
                <p:spPr>
                  <a:xfrm rot="5400000">
                    <a:off x="1866900" y="5143500"/>
                    <a:ext cx="3810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直接箭头连接符 32"/>
                  <p:cNvCxnSpPr/>
                  <p:nvPr/>
                </p:nvCxnSpPr>
                <p:spPr>
                  <a:xfrm rot="16200000" flipH="1">
                    <a:off x="2590800" y="5181600"/>
                    <a:ext cx="4572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4" name="直接箭头连接符 33"/>
                  <p:cNvCxnSpPr/>
                  <p:nvPr/>
                </p:nvCxnSpPr>
                <p:spPr>
                  <a:xfrm rot="5400000">
                    <a:off x="6553994" y="5333206"/>
                    <a:ext cx="457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5" name="直接箭头连接符 34"/>
                  <p:cNvCxnSpPr/>
                  <p:nvPr/>
                </p:nvCxnSpPr>
                <p:spPr>
                  <a:xfrm rot="5400000">
                    <a:off x="6057900" y="5143500"/>
                    <a:ext cx="3810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6" name="直接箭头连接符 35"/>
                  <p:cNvCxnSpPr/>
                  <p:nvPr/>
                </p:nvCxnSpPr>
                <p:spPr>
                  <a:xfrm>
                    <a:off x="7086600" y="5105400"/>
                    <a:ext cx="3810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7" name="TextBox 90"/>
                  <p:cNvSpPr txBox="1">
                    <a:spLocks noChangeArrowheads="1"/>
                  </p:cNvSpPr>
                  <p:nvPr/>
                </p:nvSpPr>
                <p:spPr bwMode="auto">
                  <a:xfrm>
                    <a:off x="762000" y="2209800"/>
                    <a:ext cx="1295400" cy="369332"/>
                  </a:xfrm>
                  <a:prstGeom prst="rect">
                    <a:avLst/>
                  </a:prstGeom>
                  <a:noFill/>
                  <a:ln w="9525">
                    <a:noFill/>
                    <a:miter lim="800000"/>
                    <a:headEnd/>
                    <a:tailEnd/>
                  </a:ln>
                </p:spPr>
                <p:txBody>
                  <a:bodyPr>
                    <a:spAutoFit/>
                  </a:bodyPr>
                  <a:lstStyle/>
                  <a:p>
                    <a:r>
                      <a:rPr lang="zh-CN" altLang="en-US" b="1">
                        <a:ea typeface="宋体" charset="-122"/>
                      </a:rPr>
                      <a:t>营销部门</a:t>
                    </a:r>
                  </a:p>
                </p:txBody>
              </p:sp>
              <p:sp>
                <p:nvSpPr>
                  <p:cNvPr id="38" name="TextBox 91"/>
                  <p:cNvSpPr txBox="1">
                    <a:spLocks noChangeArrowheads="1"/>
                  </p:cNvSpPr>
                  <p:nvPr/>
                </p:nvSpPr>
                <p:spPr bwMode="auto">
                  <a:xfrm>
                    <a:off x="1752600" y="2057400"/>
                    <a:ext cx="1447800" cy="369332"/>
                  </a:xfrm>
                  <a:prstGeom prst="rect">
                    <a:avLst/>
                  </a:prstGeom>
                  <a:noFill/>
                  <a:ln w="9525">
                    <a:noFill/>
                    <a:miter lim="800000"/>
                    <a:headEnd/>
                    <a:tailEnd/>
                  </a:ln>
                </p:spPr>
                <p:txBody>
                  <a:bodyPr>
                    <a:spAutoFit/>
                  </a:bodyPr>
                  <a:lstStyle/>
                  <a:p>
                    <a:pPr algn="ctr"/>
                    <a:r>
                      <a:rPr lang="zh-CN" altLang="en-US" b="1">
                        <a:ea typeface="宋体" charset="-122"/>
                      </a:rPr>
                      <a:t>高层管理</a:t>
                    </a:r>
                  </a:p>
                </p:txBody>
              </p:sp>
              <p:sp>
                <p:nvSpPr>
                  <p:cNvPr id="39" name="TextBox 92"/>
                  <p:cNvSpPr txBox="1">
                    <a:spLocks noChangeArrowheads="1"/>
                  </p:cNvSpPr>
                  <p:nvPr/>
                </p:nvSpPr>
                <p:spPr bwMode="auto">
                  <a:xfrm>
                    <a:off x="3200400" y="2209800"/>
                    <a:ext cx="1219200" cy="369332"/>
                  </a:xfrm>
                  <a:prstGeom prst="rect">
                    <a:avLst/>
                  </a:prstGeom>
                  <a:noFill/>
                  <a:ln w="9525">
                    <a:noFill/>
                    <a:miter lim="800000"/>
                    <a:headEnd/>
                    <a:tailEnd/>
                  </a:ln>
                </p:spPr>
                <p:txBody>
                  <a:bodyPr>
                    <a:spAutoFit/>
                  </a:bodyPr>
                  <a:lstStyle/>
                  <a:p>
                    <a:r>
                      <a:rPr lang="zh-CN" altLang="en-US" b="1">
                        <a:ea typeface="宋体" charset="-122"/>
                      </a:rPr>
                      <a:t>其他部门</a:t>
                    </a:r>
                  </a:p>
                </p:txBody>
              </p:sp>
              <p:sp>
                <p:nvSpPr>
                  <p:cNvPr id="40" name="TextBox 93"/>
                  <p:cNvSpPr txBox="1">
                    <a:spLocks noChangeArrowheads="1"/>
                  </p:cNvSpPr>
                  <p:nvPr/>
                </p:nvSpPr>
                <p:spPr bwMode="auto">
                  <a:xfrm>
                    <a:off x="5486400" y="2209800"/>
                    <a:ext cx="685800" cy="381000"/>
                  </a:xfrm>
                  <a:prstGeom prst="rect">
                    <a:avLst/>
                  </a:prstGeom>
                  <a:noFill/>
                  <a:ln w="9525">
                    <a:noFill/>
                    <a:miter lim="800000"/>
                    <a:headEnd/>
                    <a:tailEnd/>
                  </a:ln>
                </p:spPr>
                <p:txBody>
                  <a:bodyPr>
                    <a:spAutoFit/>
                  </a:bodyPr>
                  <a:lstStyle/>
                  <a:p>
                    <a:r>
                      <a:rPr lang="zh-CN" altLang="en-US" b="1">
                        <a:ea typeface="宋体" charset="-122"/>
                      </a:rPr>
                      <a:t>传播</a:t>
                    </a:r>
                  </a:p>
                </p:txBody>
              </p:sp>
              <p:sp>
                <p:nvSpPr>
                  <p:cNvPr id="41" name="TextBox 94"/>
                  <p:cNvSpPr txBox="1">
                    <a:spLocks noChangeArrowheads="1"/>
                  </p:cNvSpPr>
                  <p:nvPr/>
                </p:nvSpPr>
                <p:spPr bwMode="auto">
                  <a:xfrm>
                    <a:off x="6096000" y="2057400"/>
                    <a:ext cx="1524000" cy="369332"/>
                  </a:xfrm>
                  <a:prstGeom prst="rect">
                    <a:avLst/>
                  </a:prstGeom>
                  <a:noFill/>
                  <a:ln w="9525">
                    <a:noFill/>
                    <a:miter lim="800000"/>
                    <a:headEnd/>
                    <a:tailEnd/>
                  </a:ln>
                </p:spPr>
                <p:txBody>
                  <a:bodyPr>
                    <a:spAutoFit/>
                  </a:bodyPr>
                  <a:lstStyle/>
                  <a:p>
                    <a:pPr algn="ctr"/>
                    <a:r>
                      <a:rPr lang="zh-CN" altLang="en-US" b="1">
                        <a:ea typeface="宋体" charset="-122"/>
                      </a:rPr>
                      <a:t>产品和服务</a:t>
                    </a:r>
                  </a:p>
                </p:txBody>
              </p:sp>
              <p:sp>
                <p:nvSpPr>
                  <p:cNvPr id="42" name="TextBox 95"/>
                  <p:cNvSpPr txBox="1">
                    <a:spLocks noChangeArrowheads="1"/>
                  </p:cNvSpPr>
                  <p:nvPr/>
                </p:nvSpPr>
                <p:spPr bwMode="auto">
                  <a:xfrm>
                    <a:off x="7543800" y="2209800"/>
                    <a:ext cx="838200" cy="381000"/>
                  </a:xfrm>
                  <a:prstGeom prst="rect">
                    <a:avLst/>
                  </a:prstGeom>
                  <a:noFill/>
                  <a:ln w="9525">
                    <a:noFill/>
                    <a:miter lim="800000"/>
                    <a:headEnd/>
                    <a:tailEnd/>
                  </a:ln>
                </p:spPr>
                <p:txBody>
                  <a:bodyPr>
                    <a:spAutoFit/>
                  </a:bodyPr>
                  <a:lstStyle/>
                  <a:p>
                    <a:r>
                      <a:rPr lang="zh-CN" altLang="en-US" b="1">
                        <a:ea typeface="宋体" charset="-122"/>
                      </a:rPr>
                      <a:t>渠道</a:t>
                    </a:r>
                  </a:p>
                </p:txBody>
              </p:sp>
              <p:cxnSp>
                <p:nvCxnSpPr>
                  <p:cNvPr id="43" name="直接箭头连接符 42"/>
                  <p:cNvCxnSpPr/>
                  <p:nvPr/>
                </p:nvCxnSpPr>
                <p:spPr>
                  <a:xfrm rot="10800000">
                    <a:off x="1524000" y="4343400"/>
                    <a:ext cx="304800" cy="76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4" name="直接箭头连接符 43"/>
                  <p:cNvCxnSpPr/>
                  <p:nvPr/>
                </p:nvCxnSpPr>
                <p:spPr>
                  <a:xfrm rot="10800000" flipV="1">
                    <a:off x="1524000" y="4800600"/>
                    <a:ext cx="304800" cy="228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5" name="TextBox 102"/>
                  <p:cNvSpPr txBox="1">
                    <a:spLocks noChangeArrowheads="1"/>
                  </p:cNvSpPr>
                  <p:nvPr/>
                </p:nvSpPr>
                <p:spPr bwMode="auto">
                  <a:xfrm>
                    <a:off x="838200" y="3810000"/>
                    <a:ext cx="685800" cy="646331"/>
                  </a:xfrm>
                  <a:prstGeom prst="rect">
                    <a:avLst/>
                  </a:prstGeom>
                  <a:noFill/>
                  <a:ln w="9525">
                    <a:noFill/>
                    <a:miter lim="800000"/>
                    <a:headEnd/>
                    <a:tailEnd/>
                  </a:ln>
                </p:spPr>
                <p:txBody>
                  <a:bodyPr>
                    <a:spAutoFit/>
                  </a:bodyPr>
                  <a:lstStyle/>
                  <a:p>
                    <a:r>
                      <a:rPr lang="zh-CN" altLang="en-US" b="1">
                        <a:ea typeface="宋体" charset="-122"/>
                      </a:rPr>
                      <a:t>销售收入</a:t>
                    </a:r>
                  </a:p>
                </p:txBody>
              </p:sp>
              <p:sp>
                <p:nvSpPr>
                  <p:cNvPr id="46" name="TextBox 103"/>
                  <p:cNvSpPr txBox="1">
                    <a:spLocks noChangeArrowheads="1"/>
                  </p:cNvSpPr>
                  <p:nvPr/>
                </p:nvSpPr>
                <p:spPr bwMode="auto">
                  <a:xfrm>
                    <a:off x="609600" y="4572000"/>
                    <a:ext cx="1143000" cy="923330"/>
                  </a:xfrm>
                  <a:prstGeom prst="rect">
                    <a:avLst/>
                  </a:prstGeom>
                  <a:noFill/>
                  <a:ln w="9525">
                    <a:noFill/>
                    <a:miter lim="800000"/>
                    <a:headEnd/>
                    <a:tailEnd/>
                  </a:ln>
                </p:spPr>
                <p:txBody>
                  <a:bodyPr>
                    <a:spAutoFit/>
                  </a:bodyPr>
                  <a:lstStyle/>
                  <a:p>
                    <a:pPr algn="ctr"/>
                    <a:r>
                      <a:rPr lang="zh-CN" altLang="en-US" b="1">
                        <a:ea typeface="宋体" charset="-122"/>
                      </a:rPr>
                      <a:t>品牌</a:t>
                    </a:r>
                    <a:endParaRPr lang="en-US" altLang="zh-CN" b="1" dirty="0">
                      <a:ea typeface="宋体" charset="-122"/>
                    </a:endParaRPr>
                  </a:p>
                  <a:p>
                    <a:pPr algn="ctr"/>
                    <a:r>
                      <a:rPr lang="zh-CN" altLang="en-US" b="1">
                        <a:ea typeface="宋体" charset="-122"/>
                      </a:rPr>
                      <a:t>和</a:t>
                    </a:r>
                    <a:endParaRPr lang="en-US" altLang="zh-CN" b="1" dirty="0">
                      <a:ea typeface="宋体" charset="-122"/>
                    </a:endParaRPr>
                  </a:p>
                  <a:p>
                    <a:pPr algn="ctr"/>
                    <a:r>
                      <a:rPr lang="zh-CN" altLang="en-US" b="1">
                        <a:ea typeface="宋体" charset="-122"/>
                      </a:rPr>
                      <a:t>顾客资产</a:t>
                    </a:r>
                  </a:p>
                </p:txBody>
              </p:sp>
              <p:sp>
                <p:nvSpPr>
                  <p:cNvPr id="47" name="TextBox 104"/>
                  <p:cNvSpPr txBox="1">
                    <a:spLocks noChangeArrowheads="1"/>
                  </p:cNvSpPr>
                  <p:nvPr/>
                </p:nvSpPr>
                <p:spPr bwMode="auto">
                  <a:xfrm>
                    <a:off x="1295400" y="5486400"/>
                    <a:ext cx="762000" cy="369332"/>
                  </a:xfrm>
                  <a:prstGeom prst="rect">
                    <a:avLst/>
                  </a:prstGeom>
                  <a:noFill/>
                  <a:ln w="9525">
                    <a:noFill/>
                    <a:miter lim="800000"/>
                    <a:headEnd/>
                    <a:tailEnd/>
                  </a:ln>
                </p:spPr>
                <p:txBody>
                  <a:bodyPr>
                    <a:spAutoFit/>
                  </a:bodyPr>
                  <a:lstStyle/>
                  <a:p>
                    <a:r>
                      <a:rPr lang="zh-CN" altLang="en-US" b="1">
                        <a:ea typeface="宋体" charset="-122"/>
                      </a:rPr>
                      <a:t>伦理</a:t>
                    </a:r>
                  </a:p>
                </p:txBody>
              </p:sp>
              <p:cxnSp>
                <p:nvCxnSpPr>
                  <p:cNvPr id="48" name="直接箭头连接符 47"/>
                  <p:cNvCxnSpPr/>
                  <p:nvPr/>
                </p:nvCxnSpPr>
                <p:spPr>
                  <a:xfrm>
                    <a:off x="3048000" y="5105400"/>
                    <a:ext cx="4572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9" name="TextBox 108"/>
                  <p:cNvSpPr txBox="1">
                    <a:spLocks noChangeArrowheads="1"/>
                  </p:cNvSpPr>
                  <p:nvPr/>
                </p:nvSpPr>
                <p:spPr bwMode="auto">
                  <a:xfrm>
                    <a:off x="1981200" y="5562600"/>
                    <a:ext cx="685800" cy="381000"/>
                  </a:xfrm>
                  <a:prstGeom prst="rect">
                    <a:avLst/>
                  </a:prstGeom>
                  <a:noFill/>
                  <a:ln w="9525">
                    <a:noFill/>
                    <a:miter lim="800000"/>
                    <a:headEnd/>
                    <a:tailEnd/>
                  </a:ln>
                </p:spPr>
                <p:txBody>
                  <a:bodyPr>
                    <a:spAutoFit/>
                  </a:bodyPr>
                  <a:lstStyle/>
                  <a:p>
                    <a:r>
                      <a:rPr lang="zh-CN" altLang="en-US" b="1">
                        <a:ea typeface="宋体" charset="-122"/>
                      </a:rPr>
                      <a:t>环境</a:t>
                    </a:r>
                  </a:p>
                </p:txBody>
              </p:sp>
              <p:sp>
                <p:nvSpPr>
                  <p:cNvPr id="50" name="TextBox 109"/>
                  <p:cNvSpPr txBox="1">
                    <a:spLocks noChangeArrowheads="1"/>
                  </p:cNvSpPr>
                  <p:nvPr/>
                </p:nvSpPr>
                <p:spPr bwMode="auto">
                  <a:xfrm>
                    <a:off x="2743200" y="5562600"/>
                    <a:ext cx="762000" cy="369332"/>
                  </a:xfrm>
                  <a:prstGeom prst="rect">
                    <a:avLst/>
                  </a:prstGeom>
                  <a:noFill/>
                  <a:ln w="9525">
                    <a:noFill/>
                    <a:miter lim="800000"/>
                    <a:headEnd/>
                    <a:tailEnd/>
                  </a:ln>
                </p:spPr>
                <p:txBody>
                  <a:bodyPr>
                    <a:spAutoFit/>
                  </a:bodyPr>
                  <a:lstStyle/>
                  <a:p>
                    <a:r>
                      <a:rPr lang="zh-CN" altLang="en-US" b="1">
                        <a:ea typeface="宋体" charset="-122"/>
                      </a:rPr>
                      <a:t>法律</a:t>
                    </a:r>
                  </a:p>
                </p:txBody>
              </p:sp>
              <p:sp>
                <p:nvSpPr>
                  <p:cNvPr id="51" name="TextBox 110"/>
                  <p:cNvSpPr txBox="1">
                    <a:spLocks noChangeArrowheads="1"/>
                  </p:cNvSpPr>
                  <p:nvPr/>
                </p:nvSpPr>
                <p:spPr bwMode="auto">
                  <a:xfrm>
                    <a:off x="3505200" y="5257800"/>
                    <a:ext cx="762000" cy="369332"/>
                  </a:xfrm>
                  <a:prstGeom prst="rect">
                    <a:avLst/>
                  </a:prstGeom>
                  <a:noFill/>
                  <a:ln w="9525">
                    <a:noFill/>
                    <a:miter lim="800000"/>
                    <a:headEnd/>
                    <a:tailEnd/>
                  </a:ln>
                </p:spPr>
                <p:txBody>
                  <a:bodyPr>
                    <a:spAutoFit/>
                  </a:bodyPr>
                  <a:lstStyle/>
                  <a:p>
                    <a:r>
                      <a:rPr lang="zh-CN" altLang="en-US" b="1">
                        <a:ea typeface="宋体" charset="-122"/>
                      </a:rPr>
                      <a:t>社会</a:t>
                    </a:r>
                  </a:p>
                </p:txBody>
              </p:sp>
              <p:sp>
                <p:nvSpPr>
                  <p:cNvPr id="52" name="TextBox 111"/>
                  <p:cNvSpPr txBox="1">
                    <a:spLocks noChangeArrowheads="1"/>
                  </p:cNvSpPr>
                  <p:nvPr/>
                </p:nvSpPr>
                <p:spPr bwMode="auto">
                  <a:xfrm>
                    <a:off x="5562600" y="5486400"/>
                    <a:ext cx="762000" cy="369332"/>
                  </a:xfrm>
                  <a:prstGeom prst="rect">
                    <a:avLst/>
                  </a:prstGeom>
                  <a:noFill/>
                  <a:ln w="9525">
                    <a:noFill/>
                    <a:miter lim="800000"/>
                    <a:headEnd/>
                    <a:tailEnd/>
                  </a:ln>
                </p:spPr>
                <p:txBody>
                  <a:bodyPr>
                    <a:spAutoFit/>
                  </a:bodyPr>
                  <a:lstStyle/>
                  <a:p>
                    <a:r>
                      <a:rPr lang="zh-CN" altLang="en-US" b="1">
                        <a:ea typeface="宋体" charset="-122"/>
                      </a:rPr>
                      <a:t>顾客</a:t>
                    </a:r>
                  </a:p>
                </p:txBody>
              </p:sp>
              <p:sp>
                <p:nvSpPr>
                  <p:cNvPr id="53" name="TextBox 112"/>
                  <p:cNvSpPr txBox="1">
                    <a:spLocks noChangeArrowheads="1"/>
                  </p:cNvSpPr>
                  <p:nvPr/>
                </p:nvSpPr>
                <p:spPr bwMode="auto">
                  <a:xfrm>
                    <a:off x="6477000" y="5562600"/>
                    <a:ext cx="762000" cy="369332"/>
                  </a:xfrm>
                  <a:prstGeom prst="rect">
                    <a:avLst/>
                  </a:prstGeom>
                  <a:noFill/>
                  <a:ln w="9525">
                    <a:noFill/>
                    <a:miter lim="800000"/>
                    <a:headEnd/>
                    <a:tailEnd/>
                  </a:ln>
                </p:spPr>
                <p:txBody>
                  <a:bodyPr>
                    <a:spAutoFit/>
                  </a:bodyPr>
                  <a:lstStyle/>
                  <a:p>
                    <a:r>
                      <a:rPr lang="zh-CN" altLang="en-US" b="1">
                        <a:ea typeface="宋体" charset="-122"/>
                      </a:rPr>
                      <a:t>渠道</a:t>
                    </a:r>
                  </a:p>
                </p:txBody>
              </p:sp>
              <p:sp>
                <p:nvSpPr>
                  <p:cNvPr id="54" name="TextBox 113"/>
                  <p:cNvSpPr txBox="1">
                    <a:spLocks noChangeArrowheads="1"/>
                  </p:cNvSpPr>
                  <p:nvPr/>
                </p:nvSpPr>
                <p:spPr bwMode="auto">
                  <a:xfrm>
                    <a:off x="7315200" y="5410200"/>
                    <a:ext cx="1143000" cy="369332"/>
                  </a:xfrm>
                  <a:prstGeom prst="rect">
                    <a:avLst/>
                  </a:prstGeom>
                  <a:noFill/>
                  <a:ln w="9525">
                    <a:noFill/>
                    <a:miter lim="800000"/>
                    <a:headEnd/>
                    <a:tailEnd/>
                  </a:ln>
                </p:spPr>
                <p:txBody>
                  <a:bodyPr>
                    <a:spAutoFit/>
                  </a:bodyPr>
                  <a:lstStyle/>
                  <a:p>
                    <a:r>
                      <a:rPr lang="zh-CN" altLang="en-US" b="1">
                        <a:ea typeface="宋体" charset="-122"/>
                      </a:rPr>
                      <a:t>合作伙伴</a:t>
                    </a:r>
                  </a:p>
                </p:txBody>
              </p:sp>
            </p:grpSp>
          </p:gr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1026" name="五边形 31"/>
          <p:cNvSpPr>
            <a:spLocks noChangeArrowheads="1"/>
          </p:cNvSpPr>
          <p:nvPr/>
        </p:nvSpPr>
        <p:spPr bwMode="auto">
          <a:xfrm>
            <a:off x="2452216" y="2742605"/>
            <a:ext cx="977900" cy="485775"/>
          </a:xfrm>
          <a:prstGeom prst="homePlate">
            <a:avLst>
              <a:gd name="adj" fmla="val 49870"/>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黑体" pitchFamily="49" charset="-122"/>
                <a:ea typeface="黑体" pitchFamily="49" charset="-122"/>
                <a:cs typeface="宋体" pitchFamily="2" charset="-122"/>
              </a:rPr>
              <a:t>价值探索</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27" name="流程图: 离页连接符 30"/>
          <p:cNvSpPr>
            <a:spLocks noChangeArrowheads="1"/>
          </p:cNvSpPr>
          <p:nvPr/>
        </p:nvSpPr>
        <p:spPr bwMode="auto">
          <a:xfrm>
            <a:off x="3896841" y="1894880"/>
            <a:ext cx="857250" cy="485775"/>
          </a:xfrm>
          <a:prstGeom prst="flowChartOffpageConnector">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黑体" pitchFamily="49" charset="-122"/>
                <a:ea typeface="黑体" pitchFamily="49" charset="-122"/>
                <a:cs typeface="宋体" pitchFamily="2" charset="-122"/>
              </a:rPr>
              <a:t>重点客户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28" name="矩形​​ 29"/>
          <p:cNvSpPr>
            <a:spLocks noChangeArrowheads="1"/>
          </p:cNvSpPr>
          <p:nvPr/>
        </p:nvSpPr>
        <p:spPr bwMode="auto">
          <a:xfrm>
            <a:off x="5925666" y="3283942"/>
            <a:ext cx="762000" cy="636588"/>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企业</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架构</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29" name="矩形​​ 28"/>
          <p:cNvSpPr>
            <a:spLocks noChangeArrowheads="1"/>
          </p:cNvSpPr>
          <p:nvPr/>
        </p:nvSpPr>
        <p:spPr bwMode="auto">
          <a:xfrm>
            <a:off x="4601691" y="3261717"/>
            <a:ext cx="762000" cy="604838"/>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市场产品</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或服务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0" name="矩形​​ 26"/>
          <p:cNvSpPr>
            <a:spLocks noChangeArrowheads="1"/>
          </p:cNvSpPr>
          <p:nvPr/>
        </p:nvSpPr>
        <p:spPr bwMode="auto">
          <a:xfrm>
            <a:off x="3877791" y="2761655"/>
            <a:ext cx="857250" cy="46672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认知空间</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1" name="矩形​​ 57"/>
          <p:cNvSpPr>
            <a:spLocks/>
          </p:cNvSpPr>
          <p:nvPr/>
        </p:nvSpPr>
        <p:spPr bwMode="auto">
          <a:xfrm>
            <a:off x="3877791" y="3985617"/>
            <a:ext cx="857250" cy="466725"/>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客户利益</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2" name="矩形​​ 60"/>
          <p:cNvSpPr>
            <a:spLocks/>
          </p:cNvSpPr>
          <p:nvPr/>
        </p:nvSpPr>
        <p:spPr bwMode="auto">
          <a:xfrm>
            <a:off x="6554316" y="3939580"/>
            <a:ext cx="857250" cy="466725"/>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企业伙伴</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3" name="矩形​​ 116"/>
          <p:cNvSpPr>
            <a:spLocks/>
          </p:cNvSpPr>
          <p:nvPr/>
        </p:nvSpPr>
        <p:spPr bwMode="auto">
          <a:xfrm>
            <a:off x="6535266" y="2780705"/>
            <a:ext cx="857250" cy="438150"/>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资源空间</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34" name="矩形​​ 114"/>
          <p:cNvSpPr>
            <a:spLocks/>
          </p:cNvSpPr>
          <p:nvPr/>
        </p:nvSpPr>
        <p:spPr bwMode="auto">
          <a:xfrm>
            <a:off x="5201766" y="2780705"/>
            <a:ext cx="866775" cy="447675"/>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能力空间</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35" name="直接箭头​​连接符 88"/>
          <p:cNvCxnSpPr>
            <a:cxnSpLocks/>
          </p:cNvCxnSpPr>
          <p:nvPr/>
        </p:nvCxnSpPr>
        <p:spPr bwMode="auto">
          <a:xfrm>
            <a:off x="4744566" y="2983905"/>
            <a:ext cx="457200" cy="0"/>
          </a:xfrm>
          <a:prstGeom prst="straightConnector1">
            <a:avLst/>
          </a:prstGeom>
          <a:noFill/>
          <a:ln w="9525" algn="ctr">
            <a:solidFill>
              <a:srgbClr val="000000"/>
            </a:solidFill>
            <a:round/>
            <a:headEnd type="triangle" w="med" len="med"/>
            <a:tailEnd type="triangle" w="med" len="med"/>
          </a:ln>
          <a:effectLst>
            <a:outerShdw dist="20000" dir="5400000" rotWithShape="0">
              <a:srgbClr val="000000">
                <a:alpha val="37999"/>
              </a:srgbClr>
            </a:outerShdw>
          </a:effectLst>
        </p:spPr>
      </p:cxnSp>
      <p:cxnSp>
        <p:nvCxnSpPr>
          <p:cNvPr id="1036" name="直接箭头​​连接符 93"/>
          <p:cNvCxnSpPr>
            <a:cxnSpLocks/>
          </p:cNvCxnSpPr>
          <p:nvPr/>
        </p:nvCxnSpPr>
        <p:spPr bwMode="auto">
          <a:xfrm>
            <a:off x="6068541" y="2983905"/>
            <a:ext cx="457200" cy="0"/>
          </a:xfrm>
          <a:prstGeom prst="straightConnector1">
            <a:avLst/>
          </a:prstGeom>
          <a:noFill/>
          <a:ln w="9525" algn="ctr">
            <a:solidFill>
              <a:srgbClr val="000000"/>
            </a:solidFill>
            <a:round/>
            <a:headEnd type="triangle" w="med" len="med"/>
            <a:tailEnd type="triangle" w="med" len="med"/>
          </a:ln>
          <a:effectLst>
            <a:outerShdw dist="20000" dir="5400000" rotWithShape="0">
              <a:srgbClr val="000000">
                <a:alpha val="37999"/>
              </a:srgbClr>
            </a:outerShdw>
          </a:effectLst>
        </p:spPr>
      </p:cxnSp>
      <p:cxnSp>
        <p:nvCxnSpPr>
          <p:cNvPr id="1037" name="直接箭头​​连接符 102"/>
          <p:cNvCxnSpPr>
            <a:cxnSpLocks/>
          </p:cNvCxnSpPr>
          <p:nvPr/>
        </p:nvCxnSpPr>
        <p:spPr bwMode="auto">
          <a:xfrm>
            <a:off x="6068541" y="4215805"/>
            <a:ext cx="485775" cy="1587"/>
          </a:xfrm>
          <a:prstGeom prst="bentConnector3">
            <a:avLst>
              <a:gd name="adj1" fmla="val 49935"/>
            </a:avLst>
          </a:prstGeom>
          <a:noFill/>
          <a:ln w="9525" algn="ctr">
            <a:solidFill>
              <a:srgbClr val="000000"/>
            </a:solidFill>
            <a:miter lim="800000"/>
            <a:headEnd type="triangle" w="med" len="med"/>
            <a:tailEnd type="triangle" w="med" len="med"/>
          </a:ln>
          <a:effectLst>
            <a:outerShdw dist="20000" dir="5400000" rotWithShape="0">
              <a:srgbClr val="000000">
                <a:alpha val="37999"/>
              </a:srgbClr>
            </a:outerShdw>
          </a:effectLst>
        </p:spPr>
      </p:cxnSp>
      <p:cxnSp>
        <p:nvCxnSpPr>
          <p:cNvPr id="1038" name="直接箭头​​连接符 103"/>
          <p:cNvCxnSpPr>
            <a:cxnSpLocks/>
          </p:cNvCxnSpPr>
          <p:nvPr/>
        </p:nvCxnSpPr>
        <p:spPr bwMode="auto">
          <a:xfrm>
            <a:off x="4268316" y="3261717"/>
            <a:ext cx="0" cy="695325"/>
          </a:xfrm>
          <a:prstGeom prst="straightConnector1">
            <a:avLst/>
          </a:prstGeom>
          <a:noFill/>
          <a:ln w="9525" algn="ctr">
            <a:solidFill>
              <a:srgbClr val="000000"/>
            </a:solidFill>
            <a:round/>
            <a:headEnd type="triangle" w="med" len="med"/>
            <a:tailEnd type="triangle" w="med" len="med"/>
          </a:ln>
        </p:spPr>
      </p:cxnSp>
      <p:cxnSp>
        <p:nvCxnSpPr>
          <p:cNvPr id="1039" name="直接箭头​​连接符 115"/>
          <p:cNvCxnSpPr>
            <a:cxnSpLocks/>
          </p:cNvCxnSpPr>
          <p:nvPr/>
        </p:nvCxnSpPr>
        <p:spPr bwMode="auto">
          <a:xfrm>
            <a:off x="7001991" y="3234730"/>
            <a:ext cx="0" cy="695325"/>
          </a:xfrm>
          <a:prstGeom prst="straightConnector1">
            <a:avLst/>
          </a:prstGeom>
          <a:noFill/>
          <a:ln w="9525" algn="ctr">
            <a:solidFill>
              <a:srgbClr val="000000"/>
            </a:solidFill>
            <a:round/>
            <a:headEnd type="triangle" w="med" len="med"/>
            <a:tailEnd type="triangle" w="med" len="med"/>
          </a:ln>
        </p:spPr>
      </p:cxnSp>
      <p:cxnSp>
        <p:nvCxnSpPr>
          <p:cNvPr id="1040" name="直接箭头​​连接符 112"/>
          <p:cNvCxnSpPr>
            <a:cxnSpLocks/>
          </p:cNvCxnSpPr>
          <p:nvPr/>
        </p:nvCxnSpPr>
        <p:spPr bwMode="auto">
          <a:xfrm>
            <a:off x="5630391" y="3261717"/>
            <a:ext cx="0" cy="695325"/>
          </a:xfrm>
          <a:prstGeom prst="straightConnector1">
            <a:avLst/>
          </a:prstGeom>
          <a:noFill/>
          <a:ln w="9525" algn="ctr">
            <a:solidFill>
              <a:srgbClr val="000000"/>
            </a:solidFill>
            <a:round/>
            <a:headEnd type="triangle" w="med" len="med"/>
            <a:tailEnd type="triangle" w="med" len="med"/>
          </a:ln>
        </p:spPr>
      </p:cxnSp>
      <p:sp>
        <p:nvSpPr>
          <p:cNvPr id="1041" name="矩形​​ 24"/>
          <p:cNvSpPr>
            <a:spLocks noChangeArrowheads="1"/>
          </p:cNvSpPr>
          <p:nvPr/>
        </p:nvSpPr>
        <p:spPr bwMode="auto">
          <a:xfrm>
            <a:off x="5192241" y="1469430"/>
            <a:ext cx="876300" cy="342900"/>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黑体" pitchFamily="49" charset="-122"/>
                <a:ea typeface="黑体" pitchFamily="49" charset="-122"/>
                <a:cs typeface="宋体" pitchFamily="2" charset="-122"/>
              </a:rPr>
              <a:t>资源管理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2" name="流程图: 离页连接符 23"/>
          <p:cNvSpPr>
            <a:spLocks noChangeArrowheads="1"/>
          </p:cNvSpPr>
          <p:nvPr/>
        </p:nvSpPr>
        <p:spPr bwMode="auto">
          <a:xfrm>
            <a:off x="6535266" y="1894880"/>
            <a:ext cx="857250" cy="485775"/>
          </a:xfrm>
          <a:prstGeom prst="flowChartOffpageConnector">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黑体" pitchFamily="49" charset="-122"/>
                <a:ea typeface="黑体" pitchFamily="49" charset="-122"/>
                <a:cs typeface="宋体" pitchFamily="2" charset="-122"/>
              </a:rPr>
              <a:t>合作网络</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3" name="流程图: 离页连接符 22"/>
          <p:cNvSpPr>
            <a:spLocks noChangeArrowheads="1"/>
          </p:cNvSpPr>
          <p:nvPr/>
        </p:nvSpPr>
        <p:spPr bwMode="auto">
          <a:xfrm>
            <a:off x="5211291" y="1894880"/>
            <a:ext cx="857250" cy="485775"/>
          </a:xfrm>
          <a:prstGeom prst="flowChartOffpageConnector">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黑体" pitchFamily="49" charset="-122"/>
                <a:ea typeface="黑体" pitchFamily="49" charset="-122"/>
                <a:cs typeface="宋体" pitchFamily="2" charset="-122"/>
              </a:rPr>
              <a:t>核心能力</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4" name="矩形​​ 21"/>
          <p:cNvSpPr>
            <a:spLocks noChangeArrowheads="1"/>
          </p:cNvSpPr>
          <p:nvPr/>
        </p:nvSpPr>
        <p:spPr bwMode="auto">
          <a:xfrm>
            <a:off x="3877791" y="1469430"/>
            <a:ext cx="876300" cy="342900"/>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黑体" pitchFamily="49" charset="-122"/>
                <a:ea typeface="黑体" pitchFamily="49" charset="-122"/>
                <a:cs typeface="宋体" pitchFamily="2" charset="-122"/>
              </a:rPr>
              <a:t>需求管理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5" name="矩形​​ 20"/>
          <p:cNvSpPr>
            <a:spLocks noChangeArrowheads="1"/>
          </p:cNvSpPr>
          <p:nvPr/>
        </p:nvSpPr>
        <p:spPr bwMode="auto">
          <a:xfrm>
            <a:off x="6535266" y="1469430"/>
            <a:ext cx="876300" cy="342900"/>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黑体" pitchFamily="49" charset="-122"/>
                <a:ea typeface="黑体" pitchFamily="49" charset="-122"/>
                <a:cs typeface="宋体" pitchFamily="2" charset="-122"/>
              </a:rPr>
              <a:t>网络管理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6" name="五边形 19"/>
          <p:cNvSpPr>
            <a:spLocks noChangeArrowheads="1"/>
          </p:cNvSpPr>
          <p:nvPr/>
        </p:nvSpPr>
        <p:spPr bwMode="auto">
          <a:xfrm>
            <a:off x="2449041" y="3966567"/>
            <a:ext cx="981075" cy="485775"/>
          </a:xfrm>
          <a:prstGeom prst="homePlate">
            <a:avLst>
              <a:gd name="adj" fmla="val 50004"/>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黑体" pitchFamily="49" charset="-122"/>
                <a:ea typeface="黑体" pitchFamily="49" charset="-122"/>
                <a:cs typeface="宋体" pitchFamily="2" charset="-122"/>
              </a:rPr>
              <a:t>价值创造</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7" name="矩形​​ 18"/>
          <p:cNvSpPr>
            <a:spLocks noChangeArrowheads="1"/>
          </p:cNvSpPr>
          <p:nvPr/>
        </p:nvSpPr>
        <p:spPr bwMode="auto">
          <a:xfrm>
            <a:off x="4601691" y="4487267"/>
            <a:ext cx="762000" cy="590550"/>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营销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活动</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48" name="矩形​​ 16"/>
          <p:cNvSpPr>
            <a:spLocks noChangeArrowheads="1"/>
          </p:cNvSpPr>
          <p:nvPr/>
        </p:nvSpPr>
        <p:spPr bwMode="auto">
          <a:xfrm>
            <a:off x="5925666" y="4420592"/>
            <a:ext cx="762000" cy="617538"/>
          </a:xfrm>
          <a:prstGeom prst="rect">
            <a:avLst/>
          </a:prstGeom>
          <a:solidFill>
            <a:srgbClr val="FFFFFF"/>
          </a:solid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营运</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宋体" pitchFamily="2" charset="-122"/>
                <a:ea typeface="宋体" pitchFamily="2" charset="-122"/>
                <a:cs typeface="宋体" pitchFamily="2" charset="-122"/>
              </a:rPr>
              <a:t>体系</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49" name="直接箭头​​连接符 119"/>
          <p:cNvCxnSpPr>
            <a:cxnSpLocks/>
          </p:cNvCxnSpPr>
          <p:nvPr/>
        </p:nvCxnSpPr>
        <p:spPr bwMode="auto">
          <a:xfrm rot="5400000">
            <a:off x="6624166" y="4788892"/>
            <a:ext cx="736600" cy="0"/>
          </a:xfrm>
          <a:prstGeom prst="straightConnector1">
            <a:avLst/>
          </a:prstGeom>
          <a:noFill/>
          <a:ln w="9525" algn="ctr">
            <a:solidFill>
              <a:srgbClr val="000000"/>
            </a:solidFill>
            <a:round/>
            <a:headEnd type="triangle" w="med" len="med"/>
            <a:tailEnd type="triangle" w="med" len="med"/>
          </a:ln>
        </p:spPr>
      </p:cxnSp>
      <p:cxnSp>
        <p:nvCxnSpPr>
          <p:cNvPr id="1050" name="直接箭头​​连接符 127"/>
          <p:cNvCxnSpPr>
            <a:cxnSpLocks/>
          </p:cNvCxnSpPr>
          <p:nvPr/>
        </p:nvCxnSpPr>
        <p:spPr bwMode="auto">
          <a:xfrm>
            <a:off x="5630391" y="4420592"/>
            <a:ext cx="0" cy="762000"/>
          </a:xfrm>
          <a:prstGeom prst="straightConnector1">
            <a:avLst/>
          </a:prstGeom>
          <a:noFill/>
          <a:ln w="9525" algn="ctr">
            <a:solidFill>
              <a:srgbClr val="000000"/>
            </a:solidFill>
            <a:round/>
            <a:headEnd type="triangle" w="med" len="med"/>
            <a:tailEnd type="triangle" w="med" len="med"/>
          </a:ln>
        </p:spPr>
      </p:cxnSp>
      <p:cxnSp>
        <p:nvCxnSpPr>
          <p:cNvPr id="1051" name="直接箭头​​连接符 126"/>
          <p:cNvCxnSpPr>
            <a:cxnSpLocks/>
          </p:cNvCxnSpPr>
          <p:nvPr/>
        </p:nvCxnSpPr>
        <p:spPr bwMode="auto">
          <a:xfrm rot="16200000" flipH="1">
            <a:off x="3912716" y="4807942"/>
            <a:ext cx="711200" cy="0"/>
          </a:xfrm>
          <a:prstGeom prst="bentConnector3">
            <a:avLst>
              <a:gd name="adj1" fmla="val 50000"/>
            </a:avLst>
          </a:prstGeom>
          <a:noFill/>
          <a:ln w="9525" algn="ctr">
            <a:solidFill>
              <a:srgbClr val="000000"/>
            </a:solidFill>
            <a:miter lim="800000"/>
            <a:headEnd type="triangle" w="med" len="med"/>
            <a:tailEnd type="triangle" w="med" len="med"/>
          </a:ln>
        </p:spPr>
      </p:cxnSp>
      <p:sp>
        <p:nvSpPr>
          <p:cNvPr id="1052" name="五边形 14"/>
          <p:cNvSpPr>
            <a:spLocks noChangeArrowheads="1"/>
          </p:cNvSpPr>
          <p:nvPr/>
        </p:nvSpPr>
        <p:spPr bwMode="auto">
          <a:xfrm>
            <a:off x="2445866" y="5117505"/>
            <a:ext cx="981075" cy="485775"/>
          </a:xfrm>
          <a:prstGeom prst="homePlate">
            <a:avLst>
              <a:gd name="adj" fmla="val 50004"/>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smtClean="0">
                <a:ln>
                  <a:noFill/>
                </a:ln>
                <a:solidFill>
                  <a:schemeClr val="tx1"/>
                </a:solidFill>
                <a:effectLst/>
                <a:latin typeface="黑体" pitchFamily="49" charset="-122"/>
                <a:ea typeface="黑体" pitchFamily="49" charset="-122"/>
                <a:cs typeface="宋体" pitchFamily="2" charset="-122"/>
              </a:rPr>
              <a:t>价值传递</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3" name="矩形​​ 123"/>
          <p:cNvSpPr>
            <a:spLocks/>
          </p:cNvSpPr>
          <p:nvPr/>
        </p:nvSpPr>
        <p:spPr bwMode="auto">
          <a:xfrm>
            <a:off x="3877791" y="5166717"/>
            <a:ext cx="857250" cy="476250"/>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客户关</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系管理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4" name="矩形​​ 124"/>
          <p:cNvSpPr>
            <a:spLocks/>
          </p:cNvSpPr>
          <p:nvPr/>
        </p:nvSpPr>
        <p:spPr bwMode="auto">
          <a:xfrm>
            <a:off x="6516216" y="5157192"/>
            <a:ext cx="857250" cy="485775"/>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企业合伙关系管理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55" name="矩形​​ 121"/>
          <p:cNvSpPr>
            <a:spLocks/>
          </p:cNvSpPr>
          <p:nvPr/>
        </p:nvSpPr>
        <p:spPr bwMode="auto">
          <a:xfrm>
            <a:off x="5192241" y="5166717"/>
            <a:ext cx="866775" cy="485775"/>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内部资</a:t>
            </a:r>
            <a:endParaRPr kumimoji="0" lang="zh-CN" altLang="en-US"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源管理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cxnSp>
        <p:nvCxnSpPr>
          <p:cNvPr id="1056" name="直接箭头​​连接符 100"/>
          <p:cNvCxnSpPr>
            <a:cxnSpLocks/>
          </p:cNvCxnSpPr>
          <p:nvPr/>
        </p:nvCxnSpPr>
        <p:spPr bwMode="auto">
          <a:xfrm>
            <a:off x="4735041" y="5419130"/>
            <a:ext cx="457200" cy="0"/>
          </a:xfrm>
          <a:prstGeom prst="straightConnector1">
            <a:avLst/>
          </a:prstGeom>
          <a:noFill/>
          <a:ln w="9525" algn="ctr">
            <a:solidFill>
              <a:srgbClr val="000000"/>
            </a:solidFill>
            <a:round/>
            <a:headEnd type="triangle" w="med" len="med"/>
            <a:tailEnd type="triangle" w="med" len="med"/>
          </a:ln>
          <a:effectLst>
            <a:outerShdw dist="20000" dir="5400000" rotWithShape="0">
              <a:srgbClr val="000000">
                <a:alpha val="37999"/>
              </a:srgbClr>
            </a:outerShdw>
          </a:effectLst>
        </p:spPr>
      </p:cxnSp>
      <p:cxnSp>
        <p:nvCxnSpPr>
          <p:cNvPr id="1057" name="直接箭头​​连接符 101"/>
          <p:cNvCxnSpPr>
            <a:cxnSpLocks/>
          </p:cNvCxnSpPr>
          <p:nvPr/>
        </p:nvCxnSpPr>
        <p:spPr bwMode="auto">
          <a:xfrm>
            <a:off x="6059016" y="5419130"/>
            <a:ext cx="457200" cy="0"/>
          </a:xfrm>
          <a:prstGeom prst="straightConnector1">
            <a:avLst/>
          </a:prstGeom>
          <a:noFill/>
          <a:ln w="9525" algn="ctr">
            <a:solidFill>
              <a:srgbClr val="000000"/>
            </a:solidFill>
            <a:round/>
            <a:headEnd type="triangle" w="med" len="med"/>
            <a:tailEnd type="triangle" w="med" len="med"/>
          </a:ln>
          <a:effectLst>
            <a:outerShdw dist="20000" dir="5400000" rotWithShape="0">
              <a:srgbClr val="000000">
                <a:alpha val="37999"/>
              </a:srgbClr>
            </a:outerShdw>
          </a:effectLst>
        </p:spPr>
      </p:cxnSp>
      <p:sp>
        <p:nvSpPr>
          <p:cNvPr id="1058" name="矩形​​ 85"/>
          <p:cNvSpPr>
            <a:spLocks/>
          </p:cNvSpPr>
          <p:nvPr/>
        </p:nvSpPr>
        <p:spPr bwMode="auto">
          <a:xfrm>
            <a:off x="5192241" y="3966567"/>
            <a:ext cx="866775" cy="466725"/>
          </a:xfrm>
          <a:prstGeom prst="rect">
            <a:avLst/>
          </a:prstGeom>
          <a:solidFill>
            <a:srgbClr val="FFFFFF"/>
          </a:solidFill>
          <a:ln w="25400" algn="ctr">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营运范畴</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7" name="Rectangle 3"/>
          <p:cNvSpPr txBox="1">
            <a:spLocks noChangeArrowheads="1"/>
          </p:cNvSpPr>
          <p:nvPr/>
        </p:nvSpPr>
        <p:spPr>
          <a:xfrm>
            <a:off x="323528" y="0"/>
            <a:ext cx="8540750"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rPr>
              <a:t>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rPr>
              <a:t>全方位营销架构（早期版）</a:t>
            </a:r>
            <a:endPar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黑体" pitchFamily="2" charset="-122"/>
              <a:ea typeface="黑体" pitchFamily="2" charset="-122"/>
              <a:cs typeface="+mj-cs"/>
            </a:endParaRPr>
          </a:p>
        </p:txBody>
      </p:sp>
      <p:sp>
        <p:nvSpPr>
          <p:cNvPr id="48" name="TextBox 47"/>
          <p:cNvSpPr txBox="1"/>
          <p:nvPr/>
        </p:nvSpPr>
        <p:spPr>
          <a:xfrm>
            <a:off x="683568" y="6021288"/>
            <a:ext cx="8136904" cy="369332"/>
          </a:xfrm>
          <a:prstGeom prst="rect">
            <a:avLst/>
          </a:prstGeom>
          <a:noFill/>
        </p:spPr>
        <p:txBody>
          <a:bodyPr wrap="square" rtlCol="0">
            <a:spAutoFit/>
          </a:bodyPr>
          <a:lstStyle/>
          <a:p>
            <a:r>
              <a:rPr lang="en-US" altLang="zh-CN" dirty="0" smtClean="0"/>
              <a:t>“1394”</a:t>
            </a:r>
            <a:r>
              <a:rPr lang="zh-CN" altLang="en-US" dirty="0" smtClean="0"/>
              <a:t>工程：一大主线、三大管理体系，九大基石，四大竞争平台</a:t>
            </a:r>
            <a:endParaRPr lang="zh-CN" altLang="en-US" dirty="0"/>
          </a:p>
        </p:txBody>
      </p:sp>
      <p:sp>
        <p:nvSpPr>
          <p:cNvPr id="38" name="TextBox 37"/>
          <p:cNvSpPr txBox="1"/>
          <p:nvPr/>
        </p:nvSpPr>
        <p:spPr>
          <a:xfrm>
            <a:off x="1619672" y="1628800"/>
            <a:ext cx="430887" cy="1368152"/>
          </a:xfrm>
          <a:prstGeom prst="rect">
            <a:avLst/>
          </a:prstGeom>
          <a:solidFill>
            <a:schemeClr val="bg1"/>
          </a:solidFill>
        </p:spPr>
        <p:txBody>
          <a:bodyPr vert="eaVert" wrap="square" rtlCol="0">
            <a:spAutoFit/>
          </a:bodyPr>
          <a:lstStyle/>
          <a:p>
            <a:pPr algn="ctr"/>
            <a:r>
              <a:rPr lang="zh-CN" altLang="en-US" sz="1600" dirty="0" smtClean="0"/>
              <a:t>价值主线</a:t>
            </a:r>
            <a:endParaRPr lang="zh-CN" altLang="en-US" sz="1600" dirty="0"/>
          </a:p>
        </p:txBody>
      </p:sp>
      <p:sp>
        <p:nvSpPr>
          <p:cNvPr id="39" name="下箭头 38"/>
          <p:cNvSpPr/>
          <p:nvPr/>
        </p:nvSpPr>
        <p:spPr>
          <a:xfrm>
            <a:off x="1403648" y="2996952"/>
            <a:ext cx="864096" cy="1944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3" name="Rectangle 2"/>
          <p:cNvSpPr txBox="1">
            <a:spLocks noChangeArrowheads="1"/>
          </p:cNvSpPr>
          <p:nvPr/>
        </p:nvSpPr>
        <p:spPr>
          <a:xfrm>
            <a:off x="467544" y="476672"/>
            <a:ext cx="7992888" cy="1143000"/>
          </a:xfrm>
          <a:prstGeom prst="rect">
            <a:avLst/>
          </a:prstGeom>
        </p:spPr>
        <p:txBody>
          <a:bodyPr vert="horz" anchor="ctr">
            <a:normAutofit/>
          </a:bodyPr>
          <a:lstStyle/>
          <a:p>
            <a:pPr lvl="0" algn="ctr">
              <a:spcBef>
                <a:spcPct val="0"/>
              </a:spcBef>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rPr>
              <a:t>营销管理的任务</a:t>
            </a:r>
            <a:r>
              <a:rPr lang="en-US" altLang="zh-CN" sz="3600" cap="all" dirty="0" smtClean="0">
                <a:solidFill>
                  <a:schemeClr val="tx2"/>
                </a:solidFill>
                <a:effectLst>
                  <a:reflection blurRad="12700" stA="48000" endA="300" endPos="55000" dir="5400000" sy="-90000" algn="bl" rotWithShape="0"/>
                </a:effectLst>
                <a:latin typeface="黑体" pitchFamily="49" charset="-122"/>
                <a:ea typeface="黑体" pitchFamily="49" charset="-122"/>
              </a:rPr>
              <a:t>(15</a:t>
            </a:r>
            <a:r>
              <a:rPr lang="en-US" altLang="zh-CN" sz="3600" cap="all" baseline="30000" dirty="0" smtClean="0">
                <a:solidFill>
                  <a:schemeClr val="tx2"/>
                </a:solidFill>
                <a:effectLst>
                  <a:reflection blurRad="12700" stA="48000" endA="300" endPos="55000" dir="5400000" sy="-90000" algn="bl" rotWithShape="0"/>
                </a:effectLst>
                <a:latin typeface="黑体" pitchFamily="49" charset="-122"/>
                <a:ea typeface="黑体" pitchFamily="49" charset="-122"/>
              </a:rPr>
              <a:t>th</a:t>
            </a:r>
            <a:r>
              <a:rPr lang="zh-CN" altLang="en-US" sz="3600" cap="all" dirty="0" smtClean="0">
                <a:solidFill>
                  <a:schemeClr val="tx2"/>
                </a:solidFill>
                <a:effectLst>
                  <a:reflection blurRad="12700" stA="48000" endA="300" endPos="55000" dir="5400000" sy="-90000" algn="bl" rotWithShape="0"/>
                </a:effectLst>
                <a:latin typeface="黑体" pitchFamily="49" charset="-122"/>
                <a:ea typeface="黑体" pitchFamily="49" charset="-122"/>
              </a:rPr>
              <a:t>版）</a:t>
            </a:r>
            <a:endPar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endParaRPr>
          </a:p>
        </p:txBody>
      </p:sp>
      <p:sp>
        <p:nvSpPr>
          <p:cNvPr id="4" name="Rectangle 3"/>
          <p:cNvSpPr txBox="1">
            <a:spLocks noChangeArrowheads="1"/>
          </p:cNvSpPr>
          <p:nvPr/>
        </p:nvSpPr>
        <p:spPr>
          <a:xfrm>
            <a:off x="757808" y="1844824"/>
            <a:ext cx="4027488" cy="4572000"/>
          </a:xfrm>
          <a:prstGeom prst="rect">
            <a:avLst/>
          </a:prstGeom>
        </p:spPr>
        <p:txBody>
          <a:bodyPr vert="horz">
            <a:normAutofit/>
          </a:bodyPr>
          <a:lstStyle/>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一</a:t>
            </a:r>
            <a:r>
              <a:rPr lang="en-US" altLang="zh-CN" sz="2800" dirty="0" smtClean="0">
                <a:solidFill>
                  <a:srgbClr val="FF0000"/>
                </a:solidFill>
                <a:latin typeface="华文琥珀" pitchFamily="2" charset="-122"/>
                <a:ea typeface="华文琥珀" pitchFamily="2" charset="-122"/>
              </a:rPr>
              <a:t>.</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制定营销战略和营销计划</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二</a:t>
            </a:r>
            <a:r>
              <a:rPr lang="en-US" altLang="zh-CN" sz="2800" dirty="0" smtClean="0">
                <a:solidFill>
                  <a:srgbClr val="FF0000"/>
                </a:solidFill>
                <a:latin typeface="华文琥珀" pitchFamily="2" charset="-122"/>
                <a:ea typeface="华文琥珀" pitchFamily="2" charset="-122"/>
              </a:rPr>
              <a:t>.</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获取营销洞见</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kumimoji="0" lang="zh-CN" altLang="en-US" sz="2800" i="0" u="none" strike="noStrike" kern="1200" cap="none" spc="0" normalizeH="0" baseline="0" noProof="0" dirty="0" smtClean="0">
                <a:ln>
                  <a:noFill/>
                </a:ln>
                <a:solidFill>
                  <a:srgbClr val="FF0000"/>
                </a:solidFill>
                <a:effectLst/>
                <a:uLnTx/>
                <a:uFillTx/>
                <a:latin typeface="华文琥珀" pitchFamily="2" charset="-122"/>
                <a:ea typeface="华文琥珀" pitchFamily="2" charset="-122"/>
              </a:rPr>
              <a:t>三</a:t>
            </a:r>
            <a:r>
              <a:rPr kumimoji="0" lang="en-US" altLang="zh-CN" sz="2800" i="0" u="none" strike="noStrike" kern="1200" cap="none" spc="0" normalizeH="0" baseline="0" noProof="0" dirty="0" smtClean="0">
                <a:ln>
                  <a:noFill/>
                </a:ln>
                <a:solidFill>
                  <a:srgbClr val="FF0000"/>
                </a:solidFill>
                <a:effectLst/>
                <a:uLnTx/>
                <a:uFillTx/>
                <a:latin typeface="华文琥珀" pitchFamily="2" charset="-122"/>
                <a:ea typeface="华文琥珀" pitchFamily="2" charset="-122"/>
              </a:rPr>
              <a:t>.</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与顾客建立起联接</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四</a:t>
            </a:r>
            <a:r>
              <a:rPr lang="en-US" altLang="zh-CN" sz="2800" dirty="0" smtClean="0">
                <a:solidFill>
                  <a:srgbClr val="FF0000"/>
                </a:solidFill>
                <a:latin typeface="华文琥珀" pitchFamily="2" charset="-122"/>
                <a:ea typeface="华文琥珀" pitchFamily="2" charset="-122"/>
              </a:rPr>
              <a:t>.</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建立强势品牌</a:t>
            </a:r>
            <a:r>
              <a:rPr kumimoji="0" lang="en-US" altLang="zh-CN" sz="2800" b="1" i="0" u="none" strike="noStrike" kern="120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50000"/>
              </a:lnSpc>
              <a:spcBef>
                <a:spcPct val="20000"/>
              </a:spcBef>
              <a:spcAft>
                <a:spcPts val="0"/>
              </a:spcAft>
              <a:buClr>
                <a:schemeClr val="accent1"/>
              </a:buClr>
              <a:buSzPct val="70000"/>
              <a:buFont typeface="Wingdings 2"/>
              <a:buChar char=""/>
              <a:tabLst/>
              <a:defRPr/>
            </a:pPr>
            <a:endParaRPr kumimoji="0" lang="zh-CN" altLang="en-US" sz="2800" b="1" i="0" u="none" strike="noStrike" kern="1200" cap="none" spc="0" normalizeH="0" baseline="0" noProof="0" dirty="0">
              <a:ln>
                <a:noFill/>
              </a:ln>
              <a:solidFill>
                <a:schemeClr val="tx2"/>
              </a:solidFill>
              <a:effectLst/>
              <a:uLnTx/>
              <a:uFillTx/>
              <a:latin typeface="+mn-lt"/>
              <a:ea typeface="+mn-ea"/>
              <a:cs typeface="+mn-cs"/>
            </a:endParaRPr>
          </a:p>
        </p:txBody>
      </p:sp>
      <p:sp>
        <p:nvSpPr>
          <p:cNvPr id="5" name="Rectangle 4"/>
          <p:cNvSpPr txBox="1">
            <a:spLocks noChangeArrowheads="1"/>
          </p:cNvSpPr>
          <p:nvPr/>
        </p:nvSpPr>
        <p:spPr>
          <a:xfrm>
            <a:off x="4929190" y="1857364"/>
            <a:ext cx="3776663" cy="4572000"/>
          </a:xfrm>
          <a:prstGeom prst="rect">
            <a:avLst/>
          </a:prstGeom>
        </p:spPr>
        <p:txBody>
          <a:bodyPr vert="horz">
            <a:normAutofit/>
          </a:bodyPr>
          <a:lstStyle/>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五</a:t>
            </a:r>
            <a:r>
              <a:rPr lang="en-US" altLang="zh-CN" sz="2800" dirty="0" smtClean="0">
                <a:solidFill>
                  <a:srgbClr val="FF0000"/>
                </a:solidFill>
                <a:latin typeface="华文琥珀" pitchFamily="2" charset="-122"/>
                <a:ea typeface="华文琥珀" pitchFamily="2" charset="-122"/>
              </a:rPr>
              <a:t>.</a:t>
            </a:r>
            <a:r>
              <a:rPr lang="zh-CN" altLang="en-US" sz="2800" b="1" dirty="0" smtClean="0">
                <a:solidFill>
                  <a:schemeClr val="tx2"/>
                </a:solidFill>
              </a:rPr>
              <a:t>创造价值</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六</a:t>
            </a:r>
            <a:r>
              <a:rPr lang="en-US" altLang="zh-CN" sz="2800" dirty="0" smtClean="0">
                <a:solidFill>
                  <a:srgbClr val="FF0000"/>
                </a:solidFill>
                <a:latin typeface="华文琥珀" pitchFamily="2" charset="-122"/>
                <a:ea typeface="华文琥珀" pitchFamily="2" charset="-122"/>
              </a:rPr>
              <a:t>.</a:t>
            </a:r>
            <a:r>
              <a:rPr lang="zh-CN" altLang="en-US" sz="2800" b="1" dirty="0" smtClean="0">
                <a:solidFill>
                  <a:schemeClr val="tx2"/>
                </a:solidFill>
              </a:rPr>
              <a:t>传递</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价值</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七</a:t>
            </a:r>
            <a:r>
              <a:rPr lang="en-US" altLang="zh-CN" sz="2800" dirty="0" smtClean="0">
                <a:solidFill>
                  <a:srgbClr val="FF0000"/>
                </a:solidFill>
                <a:latin typeface="华文琥珀" pitchFamily="2" charset="-122"/>
                <a:ea typeface="华文琥珀" pitchFamily="2" charset="-122"/>
              </a:rPr>
              <a:t>.</a:t>
            </a:r>
            <a:r>
              <a:rPr lang="zh-CN" altLang="en-US" sz="2800" b="1" dirty="0" smtClean="0">
                <a:solidFill>
                  <a:schemeClr val="tx2"/>
                </a:solidFill>
              </a:rPr>
              <a:t>传播</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价值</a:t>
            </a:r>
            <a:endParaRPr kumimoji="0" lang="en-US" altLang="zh-CN" sz="28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50000"/>
              </a:lnSpc>
              <a:spcBef>
                <a:spcPct val="20000"/>
              </a:spcBef>
              <a:spcAft>
                <a:spcPts val="0"/>
              </a:spcAft>
              <a:buClr>
                <a:schemeClr val="accent1"/>
              </a:buClr>
              <a:buSzPct val="70000"/>
              <a:tabLst/>
              <a:defRPr/>
            </a:pPr>
            <a:r>
              <a:rPr lang="zh-CN" altLang="en-US" sz="2800" dirty="0" smtClean="0">
                <a:solidFill>
                  <a:srgbClr val="FF0000"/>
                </a:solidFill>
                <a:latin typeface="华文琥珀" pitchFamily="2" charset="-122"/>
                <a:ea typeface="华文琥珀" pitchFamily="2" charset="-122"/>
              </a:rPr>
              <a:t>八</a:t>
            </a:r>
            <a:r>
              <a:rPr lang="en-US" altLang="zh-CN" sz="2800" dirty="0" smtClean="0">
                <a:solidFill>
                  <a:srgbClr val="FF0000"/>
                </a:solidFill>
                <a:latin typeface="华文琥珀" pitchFamily="2" charset="-122"/>
                <a:ea typeface="华文琥珀" pitchFamily="2" charset="-122"/>
              </a:rPr>
              <a:t>.</a:t>
            </a:r>
            <a:r>
              <a:rPr lang="zh-CN" altLang="en-US" sz="2800" b="1" dirty="0" smtClean="0">
                <a:solidFill>
                  <a:schemeClr val="tx2"/>
                </a:solidFill>
              </a:rPr>
              <a:t>实现</a:t>
            </a:r>
            <a:r>
              <a:rPr kumimoji="0" lang="zh-CN" altLang="en-US" sz="2800" b="1" i="0" u="none" strike="noStrike" kern="1200" cap="none" spc="0" normalizeH="0" baseline="0" noProof="0" dirty="0" smtClean="0">
                <a:ln>
                  <a:noFill/>
                </a:ln>
                <a:solidFill>
                  <a:schemeClr val="tx2"/>
                </a:solidFill>
                <a:effectLst/>
                <a:uLnTx/>
                <a:uFillTx/>
                <a:latin typeface="+mn-lt"/>
                <a:ea typeface="+mn-ea"/>
                <a:cs typeface="+mn-cs"/>
              </a:rPr>
              <a:t>长期</a:t>
            </a:r>
            <a:r>
              <a:rPr lang="zh-CN" altLang="en-US" sz="2800" b="1" dirty="0" smtClean="0">
                <a:solidFill>
                  <a:schemeClr val="tx2"/>
                </a:solidFill>
              </a:rPr>
              <a:t>成功</a:t>
            </a:r>
            <a:endParaRPr kumimoji="0" lang="en-US" altLang="zh-CN" sz="2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3" name="Rectangle 2"/>
          <p:cNvSpPr txBox="1">
            <a:spLocks noChangeArrowheads="1"/>
          </p:cNvSpPr>
          <p:nvPr/>
        </p:nvSpPr>
        <p:spPr>
          <a:xfrm>
            <a:off x="467544" y="476672"/>
            <a:ext cx="854075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rPr>
              <a:t>营销管理的任务</a:t>
            </a: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rPr>
              <a:t>(11</a:t>
            </a:r>
            <a:r>
              <a:rPr kumimoji="0" lang="en-US" altLang="zh-CN" sz="3600" b="0" i="0" u="none" strike="noStrike" kern="1200" cap="all" spc="0" normalizeH="0" baseline="30000" noProof="0" dirty="0" smtClean="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rPr>
              <a:t>th</a:t>
            </a:r>
            <a:r>
              <a:rPr lang="zh-CN" altLang="en-US" sz="3600" cap="all" noProof="0" dirty="0" smtClean="0">
                <a:solidFill>
                  <a:schemeClr val="tx2"/>
                </a:solidFill>
                <a:effectLst>
                  <a:reflection blurRad="12700" stA="48000" endA="300" endPos="55000" dir="5400000" sy="-90000" algn="bl" rotWithShape="0"/>
                </a:effectLst>
                <a:latin typeface="黑体" pitchFamily="49" charset="-122"/>
                <a:ea typeface="黑体" pitchFamily="49" charset="-122"/>
                <a:cs typeface="+mj-cs"/>
              </a:rPr>
              <a:t>版）</a:t>
            </a:r>
            <a:endPar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endParaRPr>
          </a:p>
        </p:txBody>
      </p:sp>
      <p:sp>
        <p:nvSpPr>
          <p:cNvPr id="6" name="矩形​​ 3"/>
          <p:cNvSpPr/>
          <p:nvPr/>
        </p:nvSpPr>
        <p:spPr>
          <a:xfrm>
            <a:off x="682625" y="1757363"/>
            <a:ext cx="7920038" cy="649287"/>
          </a:xfrm>
          <a:prstGeom prst="rect">
            <a:avLst/>
          </a:prstGeom>
          <a:gradFill flip="none" rotWithShape="1">
            <a:gsLst>
              <a:gs pos="0">
                <a:schemeClr val="bg1">
                  <a:lumMod val="65000"/>
                </a:schemeClr>
              </a:gs>
              <a:gs pos="13000">
                <a:schemeClr val="bg1">
                  <a:lumMod val="65000"/>
                </a:schemeClr>
              </a:gs>
              <a:gs pos="100000">
                <a:schemeClr val="bg1">
                  <a:lumMod val="95000"/>
                </a:schemeClr>
              </a:gs>
            </a:gsLst>
            <a:lin ang="5400000" scaled="0"/>
            <a:tileRect/>
          </a:gradFill>
          <a:ln w="3175">
            <a:solidFill>
              <a:schemeClr val="bg1">
                <a:lumMod val="75000"/>
              </a:schemeClr>
            </a:solidFill>
          </a:ln>
          <a:effectLst>
            <a:outerShdw blurRad="38100" dist="127000" dir="5400000" sx="95000" sy="95000" rotWithShape="0">
              <a:schemeClr val="bg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椭圆​​ 4"/>
          <p:cNvSpPr/>
          <p:nvPr/>
        </p:nvSpPr>
        <p:spPr>
          <a:xfrm>
            <a:off x="539552" y="1556792"/>
            <a:ext cx="863600" cy="865187"/>
          </a:xfrm>
          <a:prstGeom prst="ellipse">
            <a:avLst/>
          </a:prstGeom>
          <a:gradFill flip="none" rotWithShape="1">
            <a:gsLst>
              <a:gs pos="0">
                <a:schemeClr val="bg1">
                  <a:lumMod val="50000"/>
                </a:schemeClr>
              </a:gs>
              <a:gs pos="43000">
                <a:schemeClr val="bg1">
                  <a:lumMod val="50000"/>
                </a:schemeClr>
              </a:gs>
              <a:gs pos="100000">
                <a:schemeClr val="bg1">
                  <a:lumMod val="75000"/>
                </a:schemeClr>
              </a:gs>
            </a:gsLst>
            <a:lin ang="162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latin typeface="Arial Unicode MS" pitchFamily="34" charset="-122"/>
                <a:ea typeface="Arial Unicode MS" pitchFamily="34" charset="-122"/>
                <a:cs typeface="Arial Unicode MS" pitchFamily="34" charset="-122"/>
              </a:rPr>
              <a:t>1</a:t>
            </a:r>
            <a:endParaRPr lang="zh-CN" altLang="en-US" sz="3200" dirty="0">
              <a:latin typeface="Arial Unicode MS" pitchFamily="34" charset="-122"/>
              <a:ea typeface="Arial Unicode MS" pitchFamily="34" charset="-122"/>
              <a:cs typeface="Arial Unicode MS" pitchFamily="34" charset="-122"/>
            </a:endParaRPr>
          </a:p>
        </p:txBody>
      </p:sp>
      <p:sp>
        <p:nvSpPr>
          <p:cNvPr id="8" name="椭圆​​ 5"/>
          <p:cNvSpPr/>
          <p:nvPr/>
        </p:nvSpPr>
        <p:spPr>
          <a:xfrm>
            <a:off x="1437556" y="2161336"/>
            <a:ext cx="576064" cy="94867"/>
          </a:xfrm>
          <a:prstGeom prst="ellipse">
            <a:avLst/>
          </a:prstGeom>
          <a:gradFill>
            <a:gsLst>
              <a:gs pos="97000">
                <a:schemeClr val="tx1">
                  <a:lumMod val="50000"/>
                  <a:lumOff val="50000"/>
                  <a:alpha val="15000"/>
                </a:schemeClr>
              </a:gs>
              <a:gs pos="0">
                <a:schemeClr val="tx1">
                  <a:lumMod val="85000"/>
                  <a:lumOff val="15000"/>
                  <a:alpha val="13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7"/>
          <p:cNvSpPr/>
          <p:nvPr/>
        </p:nvSpPr>
        <p:spPr>
          <a:xfrm>
            <a:off x="682625" y="2686894"/>
            <a:ext cx="7920038" cy="649287"/>
          </a:xfrm>
          <a:prstGeom prst="rect">
            <a:avLst/>
          </a:prstGeom>
          <a:gradFill flip="none" rotWithShape="1">
            <a:gsLst>
              <a:gs pos="0">
                <a:srgbClr val="57D3FF"/>
              </a:gs>
              <a:gs pos="29000">
                <a:srgbClr val="09BFFF"/>
              </a:gs>
              <a:gs pos="100000">
                <a:srgbClr val="57D3FF"/>
              </a:gs>
            </a:gsLst>
            <a:lin ang="5400000" scaled="0"/>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8"/>
          <p:cNvSpPr/>
          <p:nvPr/>
        </p:nvSpPr>
        <p:spPr>
          <a:xfrm>
            <a:off x="611560" y="2492896"/>
            <a:ext cx="863600" cy="865188"/>
          </a:xfrm>
          <a:prstGeom prst="ellipse">
            <a:avLst/>
          </a:prstGeom>
          <a:gradFill flip="none" rotWithShape="1">
            <a:gsLst>
              <a:gs pos="0">
                <a:srgbClr val="57D3FF"/>
              </a:gs>
              <a:gs pos="1000">
                <a:srgbClr val="009AD0"/>
              </a:gs>
              <a:gs pos="99000">
                <a:srgbClr val="57D3FF"/>
              </a:gs>
            </a:gsLst>
            <a:lin ang="162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latin typeface="Arial Unicode MS" pitchFamily="34" charset="-122"/>
                <a:ea typeface="Arial Unicode MS" pitchFamily="34" charset="-122"/>
                <a:cs typeface="Arial Unicode MS" pitchFamily="34" charset="-122"/>
              </a:rPr>
              <a:t>2</a:t>
            </a:r>
            <a:endParaRPr lang="zh-CN" altLang="en-US" sz="3200" dirty="0">
              <a:latin typeface="Arial Unicode MS" pitchFamily="34" charset="-122"/>
              <a:ea typeface="Arial Unicode MS" pitchFamily="34" charset="-122"/>
              <a:cs typeface="Arial Unicode MS" pitchFamily="34" charset="-122"/>
            </a:endParaRPr>
          </a:p>
        </p:txBody>
      </p:sp>
      <p:sp>
        <p:nvSpPr>
          <p:cNvPr id="11" name="椭圆​​ 9"/>
          <p:cNvSpPr/>
          <p:nvPr/>
        </p:nvSpPr>
        <p:spPr>
          <a:xfrm>
            <a:off x="1437556" y="3025918"/>
            <a:ext cx="576064" cy="94867"/>
          </a:xfrm>
          <a:prstGeom prst="ellipse">
            <a:avLst/>
          </a:prstGeom>
          <a:gradFill>
            <a:gsLst>
              <a:gs pos="97000">
                <a:schemeClr val="tx1">
                  <a:lumMod val="50000"/>
                  <a:lumOff val="50000"/>
                  <a:alpha val="15000"/>
                </a:schemeClr>
              </a:gs>
              <a:gs pos="0">
                <a:schemeClr val="tx1">
                  <a:lumMod val="85000"/>
                  <a:lumOff val="15000"/>
                  <a:alpha val="13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0"/>
          <p:cNvSpPr/>
          <p:nvPr/>
        </p:nvSpPr>
        <p:spPr>
          <a:xfrm>
            <a:off x="682625" y="3671193"/>
            <a:ext cx="7920038" cy="649287"/>
          </a:xfrm>
          <a:prstGeom prst="rect">
            <a:avLst/>
          </a:prstGeom>
          <a:gradFill flip="none" rotWithShape="1">
            <a:gsLst>
              <a:gs pos="0">
                <a:schemeClr val="bg1">
                  <a:lumMod val="65000"/>
                </a:schemeClr>
              </a:gs>
              <a:gs pos="13000">
                <a:schemeClr val="bg1">
                  <a:lumMod val="65000"/>
                </a:schemeClr>
              </a:gs>
              <a:gs pos="100000">
                <a:schemeClr val="bg1">
                  <a:lumMod val="95000"/>
                </a:schemeClr>
              </a:gs>
            </a:gsLst>
            <a:lin ang="5400000" scaled="0"/>
            <a:tileRect/>
          </a:gradFill>
          <a:ln w="3175">
            <a:solidFill>
              <a:schemeClr val="bg1">
                <a:lumMod val="75000"/>
              </a:schemeClr>
            </a:solidFill>
          </a:ln>
          <a:effectLst>
            <a:outerShdw blurRad="38100" dist="127000" dir="5400000" sx="95000" sy="95000" rotWithShape="0">
              <a:schemeClr val="bg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椭圆​​ 11"/>
          <p:cNvSpPr/>
          <p:nvPr/>
        </p:nvSpPr>
        <p:spPr>
          <a:xfrm>
            <a:off x="611560" y="3501008"/>
            <a:ext cx="863600" cy="863600"/>
          </a:xfrm>
          <a:prstGeom prst="ellipse">
            <a:avLst/>
          </a:prstGeom>
          <a:gradFill flip="none" rotWithShape="1">
            <a:gsLst>
              <a:gs pos="0">
                <a:schemeClr val="bg1">
                  <a:lumMod val="50000"/>
                </a:schemeClr>
              </a:gs>
              <a:gs pos="43000">
                <a:schemeClr val="bg1">
                  <a:lumMod val="50000"/>
                </a:schemeClr>
              </a:gs>
              <a:gs pos="100000">
                <a:schemeClr val="bg1">
                  <a:lumMod val="75000"/>
                </a:schemeClr>
              </a:gs>
            </a:gsLst>
            <a:lin ang="162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latin typeface="Arial Unicode MS" pitchFamily="34" charset="-122"/>
                <a:ea typeface="Arial Unicode MS" pitchFamily="34" charset="-122"/>
                <a:cs typeface="Arial Unicode MS" pitchFamily="34" charset="-122"/>
              </a:rPr>
              <a:t>3</a:t>
            </a:r>
            <a:endParaRPr lang="zh-CN" altLang="en-US" sz="3200" dirty="0">
              <a:latin typeface="Arial Unicode MS" pitchFamily="34" charset="-122"/>
              <a:ea typeface="Arial Unicode MS" pitchFamily="34" charset="-122"/>
              <a:cs typeface="Arial Unicode MS" pitchFamily="34" charset="-122"/>
            </a:endParaRPr>
          </a:p>
        </p:txBody>
      </p:sp>
      <p:sp>
        <p:nvSpPr>
          <p:cNvPr id="14" name="椭圆​​ 12"/>
          <p:cNvSpPr/>
          <p:nvPr/>
        </p:nvSpPr>
        <p:spPr>
          <a:xfrm>
            <a:off x="1434232" y="4032899"/>
            <a:ext cx="576064" cy="94867"/>
          </a:xfrm>
          <a:prstGeom prst="ellipse">
            <a:avLst/>
          </a:prstGeom>
          <a:gradFill>
            <a:gsLst>
              <a:gs pos="97000">
                <a:schemeClr val="tx1">
                  <a:lumMod val="50000"/>
                  <a:lumOff val="50000"/>
                  <a:alpha val="15000"/>
                </a:schemeClr>
              </a:gs>
              <a:gs pos="0">
                <a:schemeClr val="tx1">
                  <a:lumMod val="85000"/>
                  <a:lumOff val="15000"/>
                  <a:alpha val="13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7"/>
          <p:cNvSpPr/>
          <p:nvPr/>
        </p:nvSpPr>
        <p:spPr>
          <a:xfrm>
            <a:off x="682625" y="4711625"/>
            <a:ext cx="7920038" cy="647700"/>
          </a:xfrm>
          <a:prstGeom prst="rect">
            <a:avLst/>
          </a:prstGeom>
          <a:gradFill flip="none" rotWithShape="1">
            <a:gsLst>
              <a:gs pos="0">
                <a:schemeClr val="bg1">
                  <a:lumMod val="65000"/>
                </a:schemeClr>
              </a:gs>
              <a:gs pos="13000">
                <a:schemeClr val="bg1">
                  <a:lumMod val="65000"/>
                </a:schemeClr>
              </a:gs>
              <a:gs pos="100000">
                <a:schemeClr val="bg1">
                  <a:lumMod val="95000"/>
                </a:schemeClr>
              </a:gs>
            </a:gsLst>
            <a:lin ang="5400000" scaled="0"/>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8"/>
          <p:cNvSpPr/>
          <p:nvPr/>
        </p:nvSpPr>
        <p:spPr>
          <a:xfrm>
            <a:off x="683568" y="4509120"/>
            <a:ext cx="863600" cy="865187"/>
          </a:xfrm>
          <a:prstGeom prst="ellipse">
            <a:avLst/>
          </a:prstGeom>
          <a:gradFill flip="none" rotWithShape="1">
            <a:gsLst>
              <a:gs pos="0">
                <a:schemeClr val="bg1">
                  <a:lumMod val="50000"/>
                </a:schemeClr>
              </a:gs>
              <a:gs pos="43000">
                <a:schemeClr val="bg1">
                  <a:lumMod val="50000"/>
                </a:schemeClr>
              </a:gs>
              <a:gs pos="100000">
                <a:schemeClr val="bg1">
                  <a:lumMod val="75000"/>
                </a:schemeClr>
              </a:gs>
            </a:gsLst>
            <a:lin ang="162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dirty="0">
                <a:latin typeface="Arial Unicode MS" pitchFamily="34" charset="-122"/>
                <a:ea typeface="Arial Unicode MS" pitchFamily="34" charset="-122"/>
                <a:cs typeface="Arial Unicode MS" pitchFamily="34" charset="-122"/>
              </a:rPr>
              <a:t>4</a:t>
            </a:r>
            <a:endParaRPr lang="zh-CN" altLang="en-US" sz="3200" dirty="0">
              <a:latin typeface="Arial Unicode MS" pitchFamily="34" charset="-122"/>
              <a:ea typeface="Arial Unicode MS" pitchFamily="34" charset="-122"/>
              <a:cs typeface="Arial Unicode MS" pitchFamily="34" charset="-122"/>
            </a:endParaRPr>
          </a:p>
        </p:txBody>
      </p:sp>
      <p:sp>
        <p:nvSpPr>
          <p:cNvPr id="17" name="椭圆​​ 19"/>
          <p:cNvSpPr/>
          <p:nvPr/>
        </p:nvSpPr>
        <p:spPr>
          <a:xfrm>
            <a:off x="1434232" y="5114284"/>
            <a:ext cx="576064" cy="94867"/>
          </a:xfrm>
          <a:prstGeom prst="ellipse">
            <a:avLst/>
          </a:prstGeom>
          <a:gradFill>
            <a:gsLst>
              <a:gs pos="97000">
                <a:schemeClr val="tx1">
                  <a:lumMod val="50000"/>
                  <a:lumOff val="50000"/>
                  <a:alpha val="15000"/>
                </a:schemeClr>
              </a:gs>
              <a:gs pos="0">
                <a:schemeClr val="tx1">
                  <a:lumMod val="85000"/>
                  <a:lumOff val="15000"/>
                  <a:alpha val="13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17"/>
          <p:cNvSpPr txBox="1"/>
          <p:nvPr/>
        </p:nvSpPr>
        <p:spPr>
          <a:xfrm>
            <a:off x="3333750" y="1851025"/>
            <a:ext cx="2031325" cy="46166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85000"/>
                    <a:lumOff val="15000"/>
                  </a:schemeClr>
                </a:solidFill>
                <a:latin typeface="微软雅黑" pitchFamily="34" charset="-122"/>
                <a:ea typeface="微软雅黑" pitchFamily="34" charset="-122"/>
              </a:rPr>
              <a:t>分析营销机会</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19" name="TextBox 18"/>
          <p:cNvSpPr txBox="1"/>
          <p:nvPr/>
        </p:nvSpPr>
        <p:spPr>
          <a:xfrm>
            <a:off x="3333750" y="2780556"/>
            <a:ext cx="2031325" cy="46166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85000"/>
                    <a:lumOff val="15000"/>
                  </a:schemeClr>
                </a:solidFill>
                <a:latin typeface="微软雅黑" pitchFamily="34" charset="-122"/>
                <a:ea typeface="微软雅黑" pitchFamily="34" charset="-122"/>
              </a:rPr>
              <a:t>发展营销战略</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20" name="TextBox 19"/>
          <p:cNvSpPr txBox="1"/>
          <p:nvPr/>
        </p:nvSpPr>
        <p:spPr>
          <a:xfrm>
            <a:off x="3333750" y="3764855"/>
            <a:ext cx="2339102" cy="46166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85000"/>
                    <a:lumOff val="15000"/>
                  </a:schemeClr>
                </a:solidFill>
                <a:latin typeface="微软雅黑" pitchFamily="34" charset="-122"/>
                <a:ea typeface="微软雅黑" pitchFamily="34" charset="-122"/>
              </a:rPr>
              <a:t>塑造市场供应品</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21" name="TextBox 20"/>
          <p:cNvSpPr txBox="1"/>
          <p:nvPr/>
        </p:nvSpPr>
        <p:spPr>
          <a:xfrm>
            <a:off x="3333750" y="4803700"/>
            <a:ext cx="2954655" cy="461665"/>
          </a:xfrm>
          <a:prstGeom prst="rect">
            <a:avLst/>
          </a:prstGeom>
          <a:noFill/>
        </p:spPr>
        <p:txBody>
          <a:bodyPr wrap="none">
            <a:spAutoFit/>
          </a:bodyPr>
          <a:lstStyle/>
          <a:p>
            <a:pPr fontAlgn="auto">
              <a:spcBef>
                <a:spcPts val="0"/>
              </a:spcBef>
              <a:spcAft>
                <a:spcPts val="0"/>
              </a:spcAft>
              <a:defRPr/>
            </a:pPr>
            <a:r>
              <a:rPr lang="zh-CN" altLang="en-US" sz="2400" dirty="0" smtClean="0">
                <a:solidFill>
                  <a:schemeClr val="tx1">
                    <a:lumMod val="85000"/>
                    <a:lumOff val="15000"/>
                  </a:schemeClr>
                </a:solidFill>
                <a:latin typeface="微软雅黑" pitchFamily="34" charset="-122"/>
                <a:ea typeface="微软雅黑" pitchFamily="34" charset="-122"/>
              </a:rPr>
              <a:t>管理和传送营销方案</a:t>
            </a:r>
            <a:endParaRPr lang="zh-CN" altLang="en-US" sz="2400" dirty="0">
              <a:solidFill>
                <a:schemeClr val="tx1">
                  <a:lumMod val="85000"/>
                  <a:lumOff val="15000"/>
                </a:schemeClr>
              </a:solidFill>
              <a:latin typeface="微软雅黑" pitchFamily="34" charset="-122"/>
              <a:ea typeface="微软雅黑" pitchFamily="34" charset="-122"/>
            </a:endParaRPr>
          </a:p>
        </p:txBody>
      </p:sp>
      <p:sp>
        <p:nvSpPr>
          <p:cNvPr id="23" name="矩形​​ 10"/>
          <p:cNvSpPr/>
          <p:nvPr/>
        </p:nvSpPr>
        <p:spPr>
          <a:xfrm>
            <a:off x="0" y="5732463"/>
            <a:ext cx="9144000" cy="11255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3" name="矩形 2"/>
          <p:cNvSpPr/>
          <p:nvPr/>
        </p:nvSpPr>
        <p:spPr>
          <a:xfrm>
            <a:off x="1571604" y="2857496"/>
            <a:ext cx="6215090" cy="3792770"/>
          </a:xfrm>
          <a:prstGeom prst="rect">
            <a:avLst/>
          </a:prstGeom>
        </p:spPr>
        <p:txBody>
          <a:bodyPr wrap="square">
            <a:spAutoFit/>
          </a:bodyPr>
          <a:lstStyle/>
          <a:p>
            <a:pPr>
              <a:lnSpc>
                <a:spcPct val="80000"/>
              </a:lnSpc>
            </a:pPr>
            <a:r>
              <a:rPr lang="zh-CN" altLang="en-US" sz="2000" b="1" dirty="0" smtClean="0"/>
              <a:t>男孩对女孩说，我非常喜欢你，你就是我梦中的天使，所以，跟我好吧</a:t>
            </a:r>
            <a:r>
              <a:rPr lang="en-US" altLang="zh-CN" sz="2000" b="1" dirty="0" smtClean="0"/>
              <a:t>!</a:t>
            </a:r>
          </a:p>
          <a:p>
            <a:pPr>
              <a:lnSpc>
                <a:spcPct val="80000"/>
              </a:lnSpc>
            </a:pPr>
            <a:r>
              <a:rPr lang="en-US" altLang="zh-CN" sz="2000" b="1" dirty="0" smtClean="0"/>
              <a:t>——</a:t>
            </a:r>
            <a:r>
              <a:rPr lang="zh-CN" altLang="en-US" sz="2000" b="1" dirty="0" smtClean="0"/>
              <a:t>这是</a:t>
            </a:r>
            <a:r>
              <a:rPr lang="zh-CN" altLang="en-US" sz="2000" b="1" dirty="0" smtClean="0">
                <a:solidFill>
                  <a:srgbClr val="0000FF"/>
                </a:solidFill>
              </a:rPr>
              <a:t>推销</a:t>
            </a:r>
          </a:p>
          <a:p>
            <a:pPr>
              <a:lnSpc>
                <a:spcPct val="80000"/>
              </a:lnSpc>
              <a:buFontTx/>
              <a:buNone/>
            </a:pPr>
            <a:r>
              <a:rPr lang="zh-CN" altLang="en-US" sz="2000" b="1" dirty="0" smtClean="0"/>
              <a:t> </a:t>
            </a:r>
          </a:p>
          <a:p>
            <a:pPr>
              <a:lnSpc>
                <a:spcPct val="80000"/>
              </a:lnSpc>
            </a:pPr>
            <a:r>
              <a:rPr lang="zh-CN" altLang="en-US" sz="2000" b="1" dirty="0" smtClean="0"/>
              <a:t>男孩对女孩说，我们家很有钱，我爸在城区有三套房子，你嫁给我一定会过上好日子的</a:t>
            </a:r>
            <a:r>
              <a:rPr lang="en-US" altLang="zh-CN" sz="2000" b="1" dirty="0" smtClean="0"/>
              <a:t>!</a:t>
            </a:r>
          </a:p>
          <a:p>
            <a:pPr>
              <a:lnSpc>
                <a:spcPct val="80000"/>
              </a:lnSpc>
            </a:pPr>
            <a:r>
              <a:rPr lang="en-US" altLang="zh-CN" sz="2000" b="1" dirty="0" smtClean="0"/>
              <a:t>——</a:t>
            </a:r>
            <a:r>
              <a:rPr lang="zh-CN" altLang="en-US" sz="2000" b="1" dirty="0" smtClean="0"/>
              <a:t>这是</a:t>
            </a:r>
            <a:r>
              <a:rPr lang="zh-CN" altLang="en-US" sz="2000" b="1" dirty="0" smtClean="0">
                <a:solidFill>
                  <a:srgbClr val="0000FF"/>
                </a:solidFill>
              </a:rPr>
              <a:t>促销</a:t>
            </a:r>
          </a:p>
          <a:p>
            <a:pPr>
              <a:lnSpc>
                <a:spcPct val="80000"/>
              </a:lnSpc>
              <a:buFontTx/>
              <a:buNone/>
            </a:pPr>
            <a:r>
              <a:rPr lang="zh-CN" altLang="en-US" sz="2000" b="1" dirty="0" smtClean="0"/>
              <a:t> </a:t>
            </a:r>
          </a:p>
          <a:p>
            <a:pPr>
              <a:lnSpc>
                <a:spcPct val="80000"/>
              </a:lnSpc>
            </a:pPr>
            <a:r>
              <a:rPr lang="zh-CN" altLang="en-US" sz="2000" b="1" dirty="0" smtClean="0"/>
              <a:t>男孩没和女孩说过几句话，但女孩却为他高雅从容的气质所倾倒</a:t>
            </a:r>
            <a:r>
              <a:rPr lang="en-US" altLang="zh-CN" sz="2000" b="1" dirty="0" smtClean="0"/>
              <a:t>!</a:t>
            </a:r>
          </a:p>
          <a:p>
            <a:pPr>
              <a:lnSpc>
                <a:spcPct val="80000"/>
              </a:lnSpc>
            </a:pPr>
            <a:r>
              <a:rPr lang="en-US" altLang="zh-CN" sz="2000" b="1" dirty="0" smtClean="0"/>
              <a:t>——</a:t>
            </a:r>
            <a:r>
              <a:rPr lang="zh-CN" altLang="en-US" sz="2000" b="1" dirty="0" smtClean="0"/>
              <a:t>这是</a:t>
            </a:r>
            <a:r>
              <a:rPr lang="zh-CN" altLang="en-US" sz="2000" b="1" dirty="0" smtClean="0">
                <a:solidFill>
                  <a:srgbClr val="0000FF"/>
                </a:solidFill>
              </a:rPr>
              <a:t>营销</a:t>
            </a:r>
          </a:p>
          <a:p>
            <a:pPr>
              <a:lnSpc>
                <a:spcPct val="80000"/>
              </a:lnSpc>
              <a:buFontTx/>
              <a:buNone/>
            </a:pPr>
            <a:r>
              <a:rPr lang="zh-CN" altLang="en-US" sz="2000" b="1" dirty="0" smtClean="0"/>
              <a:t> </a:t>
            </a:r>
          </a:p>
          <a:p>
            <a:pPr>
              <a:lnSpc>
                <a:spcPct val="80000"/>
              </a:lnSpc>
            </a:pPr>
            <a:r>
              <a:rPr lang="zh-CN" altLang="en-US" sz="2000" b="1" dirty="0" smtClean="0"/>
              <a:t>男孩和女孩从没有见过面，但女孩周围所有的人都说男孩是多么多么的优秀。</a:t>
            </a:r>
          </a:p>
          <a:p>
            <a:pPr>
              <a:lnSpc>
                <a:spcPct val="80000"/>
              </a:lnSpc>
            </a:pPr>
            <a:r>
              <a:rPr lang="en-US" altLang="zh-CN" sz="2000" b="1" dirty="0" smtClean="0"/>
              <a:t>——</a:t>
            </a:r>
            <a:r>
              <a:rPr lang="zh-CN" altLang="en-US" sz="2000" b="1" dirty="0" smtClean="0"/>
              <a:t>这是</a:t>
            </a:r>
            <a:r>
              <a:rPr lang="zh-CN" altLang="en-US" sz="2000" b="1" dirty="0" smtClean="0">
                <a:solidFill>
                  <a:srgbClr val="0000FF"/>
                </a:solidFill>
              </a:rPr>
              <a:t>品牌</a:t>
            </a:r>
            <a:endParaRPr lang="zh-CN" altLang="en-US" sz="2000" b="1" dirty="0">
              <a:solidFill>
                <a:srgbClr val="0000FF"/>
              </a:solidFill>
            </a:endParaRPr>
          </a:p>
        </p:txBody>
      </p:sp>
      <p:pic>
        <p:nvPicPr>
          <p:cNvPr id="1026" name="Picture 2"/>
          <p:cNvPicPr>
            <a:picLocks noChangeAspect="1" noChangeArrowheads="1"/>
          </p:cNvPicPr>
          <p:nvPr/>
        </p:nvPicPr>
        <p:blipFill>
          <a:blip r:embed="rId2" cstate="print"/>
          <a:srcRect/>
          <a:stretch>
            <a:fillRect/>
          </a:stretch>
        </p:blipFill>
        <p:spPr bwMode="auto">
          <a:xfrm>
            <a:off x="1643042" y="214290"/>
            <a:ext cx="5743575" cy="2524125"/>
          </a:xfrm>
          <a:prstGeom prst="rect">
            <a:avLst/>
          </a:prstGeom>
          <a:noFill/>
          <a:ln w="9525">
            <a:noFill/>
            <a:miter lim="800000"/>
            <a:headEnd/>
            <a:tailEnd/>
          </a:ln>
          <a:effectLst/>
        </p:spPr>
      </p:pic>
      <p:sp>
        <p:nvSpPr>
          <p:cNvPr id="5" name="TextBox 4"/>
          <p:cNvSpPr txBox="1"/>
          <p:nvPr/>
        </p:nvSpPr>
        <p:spPr>
          <a:xfrm>
            <a:off x="0" y="764704"/>
            <a:ext cx="1872208" cy="461665"/>
          </a:xfrm>
          <a:prstGeom prst="rect">
            <a:avLst/>
          </a:prstGeom>
          <a:noFill/>
        </p:spPr>
        <p:txBody>
          <a:bodyPr wrap="square" rtlCol="0">
            <a:spAutoFit/>
          </a:bodyPr>
          <a:lstStyle/>
          <a:p>
            <a:r>
              <a:rPr lang="zh-CN" altLang="en-US" sz="2400" dirty="0" smtClean="0">
                <a:solidFill>
                  <a:srgbClr val="C00000"/>
                </a:solidFill>
              </a:rPr>
              <a:t>营销与恋爱</a:t>
            </a:r>
            <a:endParaRPr lang="zh-CN" altLang="en-US" sz="2400"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 </a:t>
            </a:r>
            <a:r>
              <a:rPr lang="zh-CN" altLang="en-US" dirty="0" smtClean="0">
                <a:solidFill>
                  <a:srgbClr val="FF0000"/>
                </a:solidFill>
              </a:rPr>
              <a:t>案例讨论：</a:t>
            </a:r>
            <a:r>
              <a:rPr lang="zh-CN" altLang="en-US" dirty="0" smtClean="0"/>
              <a:t>岛国卖鞋</a:t>
            </a:r>
            <a:endParaRPr lang="zh-CN" altLang="en-US" dirty="0"/>
          </a:p>
        </p:txBody>
      </p:sp>
      <p:sp>
        <p:nvSpPr>
          <p:cNvPr id="3" name="内容占位符 2"/>
          <p:cNvSpPr>
            <a:spLocks noGrp="1"/>
          </p:cNvSpPr>
          <p:nvPr>
            <p:ph idx="1"/>
          </p:nvPr>
        </p:nvSpPr>
        <p:spPr/>
        <p:txBody>
          <a:bodyPr/>
          <a:lstStyle/>
          <a:p>
            <a:pPr marL="514350" indent="-514350">
              <a:buClr>
                <a:schemeClr val="tx1"/>
              </a:buClr>
              <a:buFont typeface="+mj-lt"/>
              <a:buAutoNum type="arabicPeriod"/>
            </a:pPr>
            <a:r>
              <a:rPr lang="zh-CN" altLang="en-US" dirty="0" smtClean="0"/>
              <a:t>在五个调查组中，各组的营销哲学是什么？</a:t>
            </a:r>
            <a:endParaRPr lang="en-US" altLang="zh-CN" dirty="0" smtClean="0"/>
          </a:p>
          <a:p>
            <a:pPr marL="514350" indent="-514350">
              <a:buClr>
                <a:schemeClr val="tx1"/>
              </a:buClr>
              <a:buFont typeface="+mj-lt"/>
              <a:buAutoNum type="arabicPeriod"/>
            </a:pPr>
            <a:r>
              <a:rPr lang="zh-CN" altLang="en-US" dirty="0" smtClean="0"/>
              <a:t>为什么第五组获得公司的重奖？</a:t>
            </a:r>
            <a:endParaRPr lang="en-US" altLang="zh-CN" dirty="0" smtClean="0"/>
          </a:p>
          <a:p>
            <a:pPr marL="514350" indent="-514350">
              <a:buClr>
                <a:schemeClr val="tx1"/>
              </a:buClr>
              <a:buFont typeface="+mj-lt"/>
              <a:buAutoNum type="arabicPeriod"/>
            </a:pPr>
            <a:r>
              <a:rPr lang="zh-CN" altLang="en-US" dirty="0" smtClean="0"/>
              <a:t>结合这个案例，谈谈你对营销管理的认识。</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642918"/>
            <a:ext cx="8686800" cy="841248"/>
          </a:xfrm>
        </p:spPr>
        <p:txBody>
          <a:bodyPr>
            <a:normAutofit fontScale="90000"/>
          </a:bodyPr>
          <a:lstStyle/>
          <a:p>
            <a:r>
              <a:rPr lang="zh-CN" altLang="en-US" dirty="0" smtClean="0">
                <a:solidFill>
                  <a:srgbClr val="0070C0"/>
                </a:solidFill>
                <a:latin typeface="华文琥珀" pitchFamily="2" charset="-122"/>
                <a:ea typeface="华文琥珀" pitchFamily="2" charset="-122"/>
              </a:rPr>
              <a:t>张瑞敏</a:t>
            </a:r>
            <a:r>
              <a:rPr lang="zh-CN" altLang="en-US" dirty="0" smtClean="0"/>
              <a:t>说：</a:t>
            </a:r>
            <a:r>
              <a:rPr lang="en-US" altLang="zh-CN" dirty="0" smtClean="0"/>
              <a:t/>
            </a:r>
            <a:br>
              <a:rPr lang="en-US" altLang="zh-CN" dirty="0" smtClean="0"/>
            </a:br>
            <a:r>
              <a:rPr lang="en-US" altLang="zh-CN" dirty="0" smtClean="0"/>
              <a:t>             </a:t>
            </a:r>
            <a:r>
              <a:rPr lang="zh-CN" altLang="en-US" dirty="0" smtClean="0">
                <a:solidFill>
                  <a:srgbClr val="FF0000"/>
                </a:solidFill>
              </a:rPr>
              <a:t>没有疲软的市场，只有疲软的营销！</a:t>
            </a: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5" name="TextBox 4"/>
          <p:cNvSpPr txBox="1"/>
          <p:nvPr/>
        </p:nvSpPr>
        <p:spPr>
          <a:xfrm>
            <a:off x="467544" y="4365104"/>
            <a:ext cx="8208912" cy="1938992"/>
          </a:xfrm>
          <a:prstGeom prst="rect">
            <a:avLst/>
          </a:prstGeom>
          <a:noFill/>
        </p:spPr>
        <p:txBody>
          <a:bodyPr wrap="square" rtlCol="0">
            <a:spAutoFit/>
          </a:bodyPr>
          <a:lstStyle/>
          <a:p>
            <a:pPr indent="457200"/>
            <a:r>
              <a:rPr lang="zh-CN" altLang="en-US" sz="2000" dirty="0" smtClean="0">
                <a:solidFill>
                  <a:srgbClr val="002060"/>
                </a:solidFill>
              </a:rPr>
              <a:t>海尔智慧家庭以“主动、定制”为产品核心的家庭全场景智慧解决方案，包含 ：智慧客厅解决方案、智慧厨房解决方案、智慧浴室解决方案、智慧卧室解决方案、智慧阳台解决方案、全屋空气智慧解决方案、全屋用水智慧解决方案、全屋洗护智慧解决方案、全屋安防智慧解决方案、全屋娱乐智慧解决方案、全屋健康智慧解决方案、全屋信息智慧解决方案，可根据客户的个性化需求进行专项定制。</a:t>
            </a:r>
            <a:endParaRPr lang="zh-CN" altLang="en-US" sz="2000" dirty="0">
              <a:solidFill>
                <a:srgbClr val="002060"/>
              </a:solidFill>
            </a:endParaRPr>
          </a:p>
        </p:txBody>
      </p:sp>
      <p:pic>
        <p:nvPicPr>
          <p:cNvPr id="1026" name="Picture 2"/>
          <p:cNvPicPr>
            <a:picLocks noChangeAspect="1" noChangeArrowheads="1"/>
          </p:cNvPicPr>
          <p:nvPr/>
        </p:nvPicPr>
        <p:blipFill>
          <a:blip r:embed="rId2" cstate="print"/>
          <a:srcRect/>
          <a:stretch>
            <a:fillRect/>
          </a:stretch>
        </p:blipFill>
        <p:spPr bwMode="auto">
          <a:xfrm>
            <a:off x="395536" y="2420888"/>
            <a:ext cx="1438102" cy="146897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051720" y="2420888"/>
            <a:ext cx="1517006" cy="144016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851920" y="2420888"/>
            <a:ext cx="1539482" cy="144016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5652120" y="2420888"/>
            <a:ext cx="1431861" cy="144301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7380312" y="2420888"/>
            <a:ext cx="1440160" cy="14659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a:off x="1518081" y="-1407755"/>
            <a:ext cx="6474131" cy="6474131"/>
          </a:xfrm>
          <a:prstGeom prst="pie">
            <a:avLst>
              <a:gd name="adj1" fmla="val 1453006"/>
              <a:gd name="adj2" fmla="val 9158708"/>
            </a:avLst>
          </a:prstGeom>
          <a:gradFill>
            <a:gsLst>
              <a:gs pos="36000">
                <a:schemeClr val="bg1">
                  <a:lumMod val="75000"/>
                  <a:alpha val="14000"/>
                </a:schemeClr>
              </a:gs>
              <a:gs pos="100000">
                <a:schemeClr val="bg1">
                  <a:lumMod val="0"/>
                  <a:lumOff val="100000"/>
                  <a:alpha val="0"/>
                </a:schemeClr>
              </a:gs>
              <a:gs pos="0">
                <a:schemeClr val="bg1">
                  <a:lumMod val="75000"/>
                </a:schemeClr>
              </a:gs>
            </a:gsLst>
            <a:lin ang="16200000" scaled="0"/>
          </a:gradFill>
          <a:ln w="952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3" name="标题 1"/>
          <p:cNvSpPr txBox="1">
            <a:spLocks/>
          </p:cNvSpPr>
          <p:nvPr/>
        </p:nvSpPr>
        <p:spPr>
          <a:xfrm>
            <a:off x="468313" y="188913"/>
            <a:ext cx="8229600" cy="791815"/>
          </a:xfrm>
          <a:prstGeom prst="rect">
            <a:avLst/>
          </a:prstGeom>
        </p:spPr>
        <p:txBody>
          <a:bodyPr rtlCol="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2800" cap="all" dirty="0" smtClean="0">
                <a:solidFill>
                  <a:schemeClr val="tx1">
                    <a:lumMod val="75000"/>
                    <a:lumOff val="25000"/>
                  </a:schemeClr>
                </a:solidFill>
                <a:effectLst>
                  <a:reflection blurRad="12700" stA="48000" endA="300" endPos="55000" dir="5400000" sy="-90000" algn="bl" rotWithShape="0"/>
                </a:effectLst>
                <a:latin typeface="微软雅黑" pitchFamily="34" charset="-122"/>
                <a:ea typeface="微软雅黑" pitchFamily="34" charset="-122"/>
                <a:cs typeface="+mj-cs"/>
              </a:rPr>
              <a:t>如何理解</a:t>
            </a:r>
            <a:r>
              <a:rPr lang="en-US" altLang="zh-CN" sz="2800" cap="all" dirty="0" smtClean="0">
                <a:solidFill>
                  <a:schemeClr val="tx1">
                    <a:lumMod val="75000"/>
                    <a:lumOff val="25000"/>
                  </a:schemeClr>
                </a:solidFill>
                <a:effectLst>
                  <a:reflection blurRad="12700" stA="48000" endA="300" endPos="55000" dir="5400000" sy="-90000" algn="bl" rotWithShape="0"/>
                </a:effectLst>
                <a:latin typeface="微软雅黑" pitchFamily="34" charset="-122"/>
                <a:ea typeface="微软雅黑" pitchFamily="34" charset="-122"/>
                <a:cs typeface="+mj-cs"/>
              </a:rPr>
              <a:t>“</a:t>
            </a:r>
            <a:r>
              <a:rPr lang="zh-CN" altLang="en-US" sz="2800" cap="all" dirty="0" smtClean="0">
                <a:solidFill>
                  <a:schemeClr val="tx1">
                    <a:lumMod val="75000"/>
                    <a:lumOff val="25000"/>
                  </a:schemeClr>
                </a:solidFill>
                <a:effectLst>
                  <a:reflection blurRad="12700" stA="48000" endA="300" endPos="55000" dir="5400000" sy="-90000" algn="bl" rotWithShape="0"/>
                </a:effectLst>
                <a:latin typeface="微软雅黑" pitchFamily="34" charset="-122"/>
                <a:ea typeface="微软雅黑" pitchFamily="34" charset="-122"/>
                <a:cs typeface="+mj-cs"/>
              </a:rPr>
              <a:t>市场营销</a:t>
            </a:r>
            <a:r>
              <a:rPr lang="en-US" altLang="zh-CN" sz="2800" cap="all" dirty="0" smtClean="0">
                <a:solidFill>
                  <a:schemeClr val="tx1">
                    <a:lumMod val="75000"/>
                    <a:lumOff val="25000"/>
                  </a:schemeClr>
                </a:solidFill>
                <a:effectLst>
                  <a:reflection blurRad="12700" stA="48000" endA="300" endPos="55000" dir="5400000" sy="-90000" algn="bl" rotWithShape="0"/>
                </a:effectLst>
                <a:latin typeface="微软雅黑" pitchFamily="34" charset="-122"/>
                <a:ea typeface="微软雅黑" pitchFamily="34" charset="-122"/>
                <a:cs typeface="+mj-cs"/>
              </a:rPr>
              <a:t>”?</a:t>
            </a:r>
            <a:endParaRPr kumimoji="0" lang="zh-CN" altLang="en-US" sz="28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 name="椭圆​​ 2"/>
          <p:cNvSpPr/>
          <p:nvPr/>
        </p:nvSpPr>
        <p:spPr>
          <a:xfrm>
            <a:off x="1403350" y="2860675"/>
            <a:ext cx="1247775" cy="1247775"/>
          </a:xfrm>
          <a:prstGeom prst="ellipse">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5" name="椭圆​​ 3"/>
          <p:cNvSpPr/>
          <p:nvPr/>
        </p:nvSpPr>
        <p:spPr>
          <a:xfrm>
            <a:off x="3927475" y="1268413"/>
            <a:ext cx="1655763" cy="1655762"/>
          </a:xfrm>
          <a:prstGeom prst="ellipse">
            <a:avLst/>
          </a:prstGeom>
          <a:gradFill flip="none" rotWithShape="1">
            <a:gsLst>
              <a:gs pos="0">
                <a:schemeClr val="bg1">
                  <a:lumMod val="50000"/>
                </a:schemeClr>
              </a:gs>
              <a:gs pos="43000">
                <a:schemeClr val="bg1">
                  <a:lumMod val="50000"/>
                </a:schemeClr>
              </a:gs>
              <a:gs pos="100000">
                <a:schemeClr val="bg1">
                  <a:lumMod val="75000"/>
                </a:schemeClr>
              </a:gs>
            </a:gsLst>
            <a:lin ang="16200000" scaled="0"/>
            <a:tileRect/>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cs typeface="Arial Unicode MS" pitchFamily="34" charset="-122"/>
            </a:endParaRPr>
          </a:p>
        </p:txBody>
      </p:sp>
      <p:sp>
        <p:nvSpPr>
          <p:cNvPr id="6" name="椭圆​​ 4"/>
          <p:cNvSpPr/>
          <p:nvPr/>
        </p:nvSpPr>
        <p:spPr>
          <a:xfrm>
            <a:off x="3059113" y="4114800"/>
            <a:ext cx="1247775" cy="1247775"/>
          </a:xfrm>
          <a:prstGeom prst="ellipse">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7" name="椭圆​​ 5"/>
          <p:cNvSpPr/>
          <p:nvPr/>
        </p:nvSpPr>
        <p:spPr>
          <a:xfrm>
            <a:off x="4908550" y="4114800"/>
            <a:ext cx="1247775" cy="1247775"/>
          </a:xfrm>
          <a:prstGeom prst="ellipse">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8" name="椭圆​​ 7"/>
          <p:cNvSpPr/>
          <p:nvPr/>
        </p:nvSpPr>
        <p:spPr>
          <a:xfrm>
            <a:off x="6643688" y="2867025"/>
            <a:ext cx="1247775" cy="1247775"/>
          </a:xfrm>
          <a:prstGeom prst="ellipse">
            <a:avLst/>
          </a:prstGeom>
          <a:gradFill flip="none" rotWithShape="1">
            <a:gsLst>
              <a:gs pos="0">
                <a:srgbClr val="FFC000"/>
              </a:gs>
              <a:gs pos="16700">
                <a:srgbClr val="EE9012"/>
              </a:gs>
              <a:gs pos="100000">
                <a:srgbClr val="FFC000"/>
              </a:gs>
            </a:gsLst>
            <a:lin ang="16200000" scaled="0"/>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latin typeface="微软雅黑" pitchFamily="34" charset="-122"/>
              <a:ea typeface="微软雅黑" pitchFamily="34" charset="-122"/>
            </a:endParaRPr>
          </a:p>
        </p:txBody>
      </p:sp>
      <p:sp>
        <p:nvSpPr>
          <p:cNvPr id="9" name="矩形​​ 10"/>
          <p:cNvSpPr/>
          <p:nvPr/>
        </p:nvSpPr>
        <p:spPr>
          <a:xfrm>
            <a:off x="0" y="5732463"/>
            <a:ext cx="9144000" cy="11255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 name="直接连接符​​ 15"/>
          <p:cNvCxnSpPr/>
          <p:nvPr/>
        </p:nvCxnSpPr>
        <p:spPr>
          <a:xfrm flipH="1">
            <a:off x="3927475" y="2860675"/>
            <a:ext cx="500063" cy="125412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7"/>
          <p:cNvCxnSpPr/>
          <p:nvPr/>
        </p:nvCxnSpPr>
        <p:spPr>
          <a:xfrm>
            <a:off x="5076825" y="2924175"/>
            <a:ext cx="358775" cy="1184275"/>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矩形​​ 20"/>
          <p:cNvSpPr>
            <a:spLocks noChangeArrowheads="1"/>
          </p:cNvSpPr>
          <p:nvPr/>
        </p:nvSpPr>
        <p:spPr bwMode="auto">
          <a:xfrm>
            <a:off x="4219614" y="1773238"/>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dirty="0" smtClean="0">
                <a:solidFill>
                  <a:schemeClr val="bg1"/>
                </a:solidFill>
                <a:latin typeface="微软雅黑" pitchFamily="34" charset="-122"/>
                <a:ea typeface="微软雅黑" pitchFamily="34" charset="-122"/>
                <a:cs typeface="Arial Unicode MS" pitchFamily="34" charset="-122"/>
              </a:rPr>
              <a:t>市场营销</a:t>
            </a:r>
            <a:endParaRPr lang="zh-CN" altLang="en-US" dirty="0">
              <a:solidFill>
                <a:schemeClr val="bg1"/>
              </a:solidFill>
              <a:latin typeface="微软雅黑" pitchFamily="34" charset="-122"/>
              <a:ea typeface="微软雅黑" pitchFamily="34" charset="-122"/>
              <a:cs typeface="Arial Unicode MS" pitchFamily="34" charset="-122"/>
            </a:endParaRPr>
          </a:p>
        </p:txBody>
      </p:sp>
      <p:sp>
        <p:nvSpPr>
          <p:cNvPr id="16" name="矩形​​ 21"/>
          <p:cNvSpPr>
            <a:spLocks noChangeArrowheads="1"/>
          </p:cNvSpPr>
          <p:nvPr/>
        </p:nvSpPr>
        <p:spPr bwMode="auto">
          <a:xfrm>
            <a:off x="1421945" y="3192463"/>
            <a:ext cx="121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600" dirty="0" smtClean="0">
                <a:latin typeface="微软雅黑" pitchFamily="34" charset="-122"/>
                <a:ea typeface="微软雅黑" pitchFamily="34" charset="-122"/>
                <a:cs typeface="Arial Unicode MS" pitchFamily="34" charset="-122"/>
              </a:rPr>
              <a:t>中国化解释</a:t>
            </a:r>
            <a:endParaRPr lang="zh-CN" altLang="en-US" sz="1600" dirty="0">
              <a:latin typeface="微软雅黑" pitchFamily="34" charset="-122"/>
              <a:ea typeface="微软雅黑" pitchFamily="34" charset="-122"/>
              <a:cs typeface="Arial Unicode MS" pitchFamily="34" charset="-122"/>
            </a:endParaRPr>
          </a:p>
        </p:txBody>
      </p:sp>
      <p:sp>
        <p:nvSpPr>
          <p:cNvPr id="17" name="矩形​​ 23"/>
          <p:cNvSpPr>
            <a:spLocks noChangeArrowheads="1"/>
          </p:cNvSpPr>
          <p:nvPr/>
        </p:nvSpPr>
        <p:spPr bwMode="auto">
          <a:xfrm>
            <a:off x="3077707" y="4468813"/>
            <a:ext cx="121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600" dirty="0" smtClean="0">
                <a:latin typeface="微软雅黑" pitchFamily="34" charset="-122"/>
                <a:ea typeface="微软雅黑" pitchFamily="34" charset="-122"/>
                <a:cs typeface="Arial Unicode MS" pitchFamily="34" charset="-122"/>
              </a:rPr>
              <a:t>主体和客体</a:t>
            </a:r>
            <a:endParaRPr lang="zh-CN" altLang="en-US" sz="1600" dirty="0">
              <a:latin typeface="微软雅黑" pitchFamily="34" charset="-122"/>
              <a:ea typeface="微软雅黑" pitchFamily="34" charset="-122"/>
              <a:cs typeface="Arial Unicode MS" pitchFamily="34" charset="-122"/>
            </a:endParaRPr>
          </a:p>
        </p:txBody>
      </p:sp>
      <p:sp>
        <p:nvSpPr>
          <p:cNvPr id="18" name="矩形​​ 24"/>
          <p:cNvSpPr>
            <a:spLocks noChangeArrowheads="1"/>
          </p:cNvSpPr>
          <p:nvPr/>
        </p:nvSpPr>
        <p:spPr bwMode="auto">
          <a:xfrm>
            <a:off x="4985654" y="4445000"/>
            <a:ext cx="109356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600" dirty="0" smtClean="0">
                <a:latin typeface="微软雅黑" pitchFamily="34" charset="-122"/>
                <a:ea typeface="微软雅黑" pitchFamily="34" charset="-122"/>
                <a:cs typeface="Arial Unicode MS" pitchFamily="34" charset="-122"/>
              </a:rPr>
              <a:t>核心</a:t>
            </a:r>
            <a:r>
              <a:rPr lang="en-US" altLang="zh-CN" sz="1600" dirty="0" smtClean="0">
                <a:latin typeface="微软雅黑" pitchFamily="34" charset="-122"/>
                <a:ea typeface="微软雅黑" pitchFamily="34" charset="-122"/>
                <a:cs typeface="Arial Unicode MS" pitchFamily="34" charset="-122"/>
              </a:rPr>
              <a:t>/</a:t>
            </a:r>
            <a:r>
              <a:rPr lang="zh-CN" altLang="en-US" sz="1600" dirty="0" smtClean="0">
                <a:latin typeface="微软雅黑" pitchFamily="34" charset="-122"/>
                <a:ea typeface="微软雅黑" pitchFamily="34" charset="-122"/>
                <a:cs typeface="Arial Unicode MS" pitchFamily="34" charset="-122"/>
              </a:rPr>
              <a:t>本质</a:t>
            </a:r>
            <a:endParaRPr lang="zh-CN" altLang="en-US" sz="1600" dirty="0">
              <a:latin typeface="微软雅黑" pitchFamily="34" charset="-122"/>
              <a:ea typeface="微软雅黑" pitchFamily="34" charset="-122"/>
              <a:cs typeface="Arial Unicode MS" pitchFamily="34" charset="-122"/>
            </a:endParaRPr>
          </a:p>
        </p:txBody>
      </p:sp>
      <p:sp>
        <p:nvSpPr>
          <p:cNvPr id="19" name="矩形​​ 25"/>
          <p:cNvSpPr>
            <a:spLocks noChangeArrowheads="1"/>
          </p:cNvSpPr>
          <p:nvPr/>
        </p:nvSpPr>
        <p:spPr bwMode="auto">
          <a:xfrm>
            <a:off x="6743245" y="3197225"/>
            <a:ext cx="121058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600" dirty="0" smtClean="0">
                <a:latin typeface="微软雅黑" pitchFamily="34" charset="-122"/>
                <a:ea typeface="微软雅黑" pitchFamily="34" charset="-122"/>
                <a:cs typeface="Arial Unicode MS" pitchFamily="34" charset="-122"/>
              </a:rPr>
              <a:t>活动与过程</a:t>
            </a:r>
            <a:endParaRPr lang="en-US" altLang="zh-CN" sz="1600" dirty="0">
              <a:latin typeface="微软雅黑" pitchFamily="34" charset="-122"/>
              <a:ea typeface="微软雅黑" pitchFamily="34" charset="-122"/>
              <a:cs typeface="Arial Unicode MS" pitchFamily="34" charset="-122"/>
            </a:endParaRPr>
          </a:p>
        </p:txBody>
      </p:sp>
      <p:sp>
        <p:nvSpPr>
          <p:cNvPr id="21" name="灯片编号占位符 20"/>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3" name="标题 1"/>
          <p:cNvSpPr txBox="1">
            <a:spLocks/>
          </p:cNvSpPr>
          <p:nvPr/>
        </p:nvSpPr>
        <p:spPr>
          <a:xfrm>
            <a:off x="683568" y="617240"/>
            <a:ext cx="77724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800" b="1" i="0" u="none" strike="noStrike" kern="1200" cap="all" spc="0" normalizeH="0" baseline="0" noProof="0" smtClean="0">
                <a:ln>
                  <a:noFill/>
                </a:ln>
                <a:solidFill>
                  <a:schemeClr val="accent2"/>
                </a:solidFill>
                <a:effectLst>
                  <a:reflection blurRad="12700" stA="48000" endA="300" endPos="55000" dir="5400000" sy="-90000" algn="bl" rotWithShape="0"/>
                </a:effectLst>
                <a:uLnTx/>
                <a:uFillTx/>
                <a:latin typeface="华文行楷" pitchFamily="2" charset="-122"/>
                <a:ea typeface="华文行楷" pitchFamily="2" charset="-122"/>
                <a:cs typeface="+mj-cs"/>
              </a:rPr>
              <a:t>说文解字谈营销</a:t>
            </a:r>
            <a:endParaRPr kumimoji="0" lang="zh-CN" altLang="en-US" sz="4800" b="1" i="0" u="none" strike="noStrike" kern="1200" cap="all" spc="0" normalizeH="0" baseline="0" noProof="0" dirty="0" smtClean="0">
              <a:ln>
                <a:noFill/>
              </a:ln>
              <a:solidFill>
                <a:schemeClr val="accent2"/>
              </a:solidFill>
              <a:effectLst>
                <a:reflection blurRad="12700" stA="48000" endA="300" endPos="55000" dir="5400000" sy="-90000" algn="bl" rotWithShape="0"/>
              </a:effectLst>
              <a:uLnTx/>
              <a:uFillTx/>
              <a:latin typeface="华文行楷" pitchFamily="2" charset="-122"/>
              <a:ea typeface="华文行楷" pitchFamily="2" charset="-122"/>
              <a:cs typeface="+mj-cs"/>
            </a:endParaRPr>
          </a:p>
        </p:txBody>
      </p:sp>
      <p:sp>
        <p:nvSpPr>
          <p:cNvPr id="4" name="内容占位符 2"/>
          <p:cNvSpPr txBox="1">
            <a:spLocks/>
          </p:cNvSpPr>
          <p:nvPr/>
        </p:nvSpPr>
        <p:spPr>
          <a:xfrm>
            <a:off x="683568" y="1988840"/>
            <a:ext cx="7992888" cy="4114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营销</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，可以理解为</a:t>
            </a:r>
            <a:r>
              <a:rPr kumimoji="0" lang="zh-CN" altLang="en-US" sz="3200" b="1" i="0" u="none" strike="noStrike" kern="1200" cap="none" spc="0" normalizeH="0" baseline="0" noProof="0" dirty="0" smtClean="0">
                <a:ln>
                  <a:noFill/>
                </a:ln>
                <a:solidFill>
                  <a:srgbClr val="0070C0"/>
                </a:solidFill>
                <a:effectLst/>
                <a:uLnTx/>
                <a:uFillTx/>
                <a:latin typeface="+mn-lt"/>
                <a:ea typeface="+mn-ea"/>
                <a:cs typeface="+mn-cs"/>
              </a:rPr>
              <a:t>经营销售</a:t>
            </a:r>
            <a:endParaRPr kumimoji="0" lang="en-US" altLang="zh-CN" sz="3200" b="1" i="0"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经</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：治理，筹划</a:t>
            </a:r>
            <a:endParaRPr kumimoji="0" lang="en-US" altLang="zh-CN"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zh-CN" altLang="en-US" sz="3200" dirty="0" smtClean="0">
                <a:solidFill>
                  <a:srgbClr val="FF0000"/>
                </a:solidFill>
              </a:rPr>
              <a:t>营</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：谋求，营谋</a:t>
            </a:r>
            <a:endParaRPr kumimoji="0" lang="en-US" altLang="zh-CN"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lang="zh-CN" altLang="en-US" sz="3200" noProof="0" dirty="0" smtClean="0">
                <a:solidFill>
                  <a:srgbClr val="FF0000"/>
                </a:solidFill>
              </a:rPr>
              <a:t>一说：</a:t>
            </a:r>
            <a:r>
              <a:rPr lang="zh-CN" altLang="en-US" sz="3200" noProof="0" dirty="0" smtClean="0"/>
              <a:t>东西为</a:t>
            </a:r>
            <a:r>
              <a:rPr lang="zh-CN" altLang="en-US" sz="3200" noProof="0" dirty="0" smtClean="0">
                <a:solidFill>
                  <a:srgbClr val="FF0000"/>
                </a:solidFill>
              </a:rPr>
              <a:t>经</a:t>
            </a:r>
            <a:r>
              <a:rPr lang="zh-CN" altLang="en-US" sz="3200" noProof="0" dirty="0" smtClean="0"/>
              <a:t>，南北为</a:t>
            </a:r>
            <a:r>
              <a:rPr lang="zh-CN" altLang="en-US" sz="3200" dirty="0" smtClean="0">
                <a:solidFill>
                  <a:srgbClr val="FF0000"/>
                </a:solidFill>
              </a:rPr>
              <a:t>营。</a:t>
            </a:r>
            <a:r>
              <a:rPr lang="zh-CN" altLang="en-US" sz="3200" dirty="0" smtClean="0"/>
              <a:t>意为懂市场，知行情，善于科学决策，生意才能做好。</a:t>
            </a:r>
            <a:endParaRPr lang="en-US" altLang="zh-CN" sz="3200" dirty="0" smtClean="0">
              <a:solidFill>
                <a:srgbClr val="FF0000"/>
              </a:solidFill>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经营</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的工夫做好了，</a:t>
            </a:r>
            <a:r>
              <a:rPr kumimoji="0" lang="zh-CN" altLang="en-US" sz="3200" b="0" i="0" u="none" strike="noStrike" kern="1200" cap="none" spc="0" normalizeH="0" baseline="0" noProof="0" dirty="0" smtClean="0">
                <a:ln>
                  <a:noFill/>
                </a:ln>
                <a:solidFill>
                  <a:srgbClr val="FF0000"/>
                </a:solidFill>
                <a:effectLst/>
                <a:uLnTx/>
                <a:uFillTx/>
                <a:latin typeface="+mn-lt"/>
                <a:ea typeface="+mn-ea"/>
                <a:cs typeface="+mn-cs"/>
              </a:rPr>
              <a:t>销售</a:t>
            </a: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的事情就好办了</a:t>
            </a:r>
            <a:endParaRPr kumimoji="0" lang="en-US" altLang="zh-CN"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altLang="zh-CN"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3" name="TextBox 2"/>
          <p:cNvSpPr txBox="1"/>
          <p:nvPr/>
        </p:nvSpPr>
        <p:spPr>
          <a:xfrm>
            <a:off x="683568" y="980728"/>
            <a:ext cx="7704856" cy="5139869"/>
          </a:xfrm>
          <a:prstGeom prst="rect">
            <a:avLst/>
          </a:prstGeom>
          <a:noFill/>
        </p:spPr>
        <p:txBody>
          <a:bodyPr wrap="square" rtlCol="0">
            <a:spAutoFit/>
          </a:bodyPr>
          <a:lstStyle/>
          <a:p>
            <a:r>
              <a:rPr lang="zh-CN" altLang="en-US" sz="4000" dirty="0" smtClean="0">
                <a:solidFill>
                  <a:srgbClr val="FF0000"/>
                </a:solidFill>
              </a:rPr>
              <a:t>市场营销：</a:t>
            </a:r>
            <a:r>
              <a:rPr kumimoji="1" lang="zh-CN" altLang="en-US" sz="3600" b="1" i="1" dirty="0" smtClean="0">
                <a:solidFill>
                  <a:srgbClr val="0070C0"/>
                </a:solidFill>
                <a:latin typeface="Times New Roman" pitchFamily="18" charset="0"/>
              </a:rPr>
              <a:t>是通过创造和交换产品和价值，从而使个人或群体满足各自的需要和欲望的一种社会活动和管理过程。</a:t>
            </a:r>
            <a:endParaRPr lang="en-US" altLang="zh-CN" sz="3600" i="1" dirty="0" smtClean="0">
              <a:solidFill>
                <a:srgbClr val="0070C0"/>
              </a:solidFill>
            </a:endParaRPr>
          </a:p>
          <a:p>
            <a:endParaRPr lang="en-US" altLang="zh-CN" dirty="0" smtClean="0"/>
          </a:p>
          <a:p>
            <a:endParaRPr lang="en-US" altLang="zh-CN" dirty="0" smtClean="0"/>
          </a:p>
          <a:p>
            <a:endParaRPr lang="en-US" altLang="zh-CN" dirty="0" smtClean="0"/>
          </a:p>
          <a:p>
            <a:r>
              <a:rPr kumimoji="1" lang="zh-CN" altLang="en-US" sz="3600" b="1" i="1" dirty="0" smtClean="0">
                <a:solidFill>
                  <a:srgbClr val="0070C0"/>
                </a:solidFill>
                <a:latin typeface="Times New Roman" pitchFamily="18" charset="0"/>
              </a:rPr>
              <a:t>市场营销的核心：</a:t>
            </a:r>
            <a:r>
              <a:rPr kumimoji="1" lang="zh-CN" altLang="en-US" sz="3600" b="1" i="1" dirty="0" smtClean="0">
                <a:solidFill>
                  <a:srgbClr val="FF0000"/>
                </a:solidFill>
                <a:latin typeface="Times New Roman" pitchFamily="18" charset="0"/>
              </a:rPr>
              <a:t>交换</a:t>
            </a:r>
            <a:endParaRPr kumimoji="1" lang="en-US" altLang="zh-CN" sz="3600" b="1" i="1" dirty="0" smtClean="0">
              <a:solidFill>
                <a:srgbClr val="FF0000"/>
              </a:solidFill>
              <a:latin typeface="Times New Roman" pitchFamily="18" charset="0"/>
            </a:endParaRPr>
          </a:p>
          <a:p>
            <a:endParaRPr lang="en-US" altLang="zh-CN" dirty="0" smtClean="0"/>
          </a:p>
          <a:p>
            <a:endParaRPr lang="en-US" altLang="zh-CN" dirty="0" smtClean="0"/>
          </a:p>
          <a:p>
            <a:r>
              <a:rPr kumimoji="1" lang="zh-CN" altLang="en-US" sz="3600" b="1" i="1" dirty="0" smtClean="0">
                <a:solidFill>
                  <a:srgbClr val="0070C0"/>
                </a:solidFill>
                <a:latin typeface="Times New Roman" pitchFamily="18" charset="0"/>
              </a:rPr>
              <a:t>市场营销的本质：</a:t>
            </a:r>
            <a:r>
              <a:rPr kumimoji="1" lang="zh-CN" altLang="en-US" sz="3600" b="1" i="1" dirty="0" smtClean="0">
                <a:solidFill>
                  <a:srgbClr val="FF0000"/>
                </a:solidFill>
                <a:latin typeface="Times New Roman" pitchFamily="18" charset="0"/>
              </a:rPr>
              <a:t>克服交换的障碍</a:t>
            </a:r>
            <a:endParaRPr kumimoji="1" lang="en-US" altLang="zh-CN" sz="3600" b="1" i="1" dirty="0" smtClean="0">
              <a:solidFill>
                <a:srgbClr val="FF0000"/>
              </a:solidFill>
              <a:latin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3" name="TextBox 2"/>
          <p:cNvSpPr txBox="1"/>
          <p:nvPr/>
        </p:nvSpPr>
        <p:spPr>
          <a:xfrm>
            <a:off x="683568" y="980728"/>
            <a:ext cx="8246150" cy="4370427"/>
          </a:xfrm>
          <a:prstGeom prst="rect">
            <a:avLst/>
          </a:prstGeom>
          <a:noFill/>
        </p:spPr>
        <p:txBody>
          <a:bodyPr wrap="square" rtlCol="0">
            <a:spAutoFit/>
          </a:bodyPr>
          <a:lstStyle/>
          <a:p>
            <a:r>
              <a:rPr lang="zh-CN" altLang="en-US" sz="4400" dirty="0" smtClean="0">
                <a:solidFill>
                  <a:srgbClr val="C00000"/>
                </a:solidFill>
                <a:latin typeface="华文琥珀" pitchFamily="2" charset="-122"/>
                <a:ea typeface="华文琥珀" pitchFamily="2" charset="-122"/>
              </a:rPr>
              <a:t>市场营销的四个支柱</a:t>
            </a:r>
            <a:r>
              <a:rPr lang="zh-CN" altLang="en-US" sz="4000" dirty="0" smtClean="0">
                <a:solidFill>
                  <a:srgbClr val="FF0000"/>
                </a:solidFill>
              </a:rPr>
              <a:t>：</a:t>
            </a:r>
            <a:endParaRPr lang="en-US" altLang="zh-CN" sz="3600" i="1" dirty="0" smtClean="0">
              <a:solidFill>
                <a:srgbClr val="0070C0"/>
              </a:solidFill>
            </a:endParaRPr>
          </a:p>
          <a:p>
            <a:endParaRPr lang="en-US" altLang="zh-CN" dirty="0" smtClean="0"/>
          </a:p>
          <a:p>
            <a:endParaRPr lang="en-US" altLang="zh-CN" dirty="0" smtClean="0"/>
          </a:p>
          <a:p>
            <a:r>
              <a:rPr kumimoji="1" lang="en-US" altLang="zh-CN" sz="3600" b="1" i="1" dirty="0" smtClean="0">
                <a:solidFill>
                  <a:srgbClr val="0070C0"/>
                </a:solidFill>
                <a:latin typeface="Times New Roman" pitchFamily="18" charset="0"/>
              </a:rPr>
              <a:t>1.</a:t>
            </a:r>
            <a:r>
              <a:rPr kumimoji="1" lang="zh-CN" altLang="en-US" sz="3600" b="1" i="1" dirty="0" smtClean="0">
                <a:solidFill>
                  <a:srgbClr val="0070C0"/>
                </a:solidFill>
                <a:latin typeface="Times New Roman" pitchFamily="18" charset="0"/>
              </a:rPr>
              <a:t>面向特定的目标市场</a:t>
            </a:r>
            <a:r>
              <a:rPr kumimoji="1" lang="zh-CN" altLang="en-US" sz="3600" b="1" i="1" dirty="0" smtClean="0">
                <a:latin typeface="Times New Roman" pitchFamily="18" charset="0"/>
              </a:rPr>
              <a:t>   （</a:t>
            </a:r>
            <a:r>
              <a:rPr kumimoji="1" lang="zh-CN" altLang="en-US" sz="2400" b="1" i="1" dirty="0" smtClean="0">
                <a:latin typeface="Times New Roman" pitchFamily="18" charset="0"/>
              </a:rPr>
              <a:t>我该跟谁做生意？）</a:t>
            </a:r>
            <a:endParaRPr kumimoji="1" lang="en-US" altLang="zh-CN" sz="2400" b="1" i="1" dirty="0" smtClean="0">
              <a:solidFill>
                <a:srgbClr val="FF0000"/>
              </a:solidFill>
              <a:latin typeface="Times New Roman" pitchFamily="18" charset="0"/>
            </a:endParaRPr>
          </a:p>
          <a:p>
            <a:endParaRPr lang="en-US" altLang="zh-CN" dirty="0" smtClean="0"/>
          </a:p>
          <a:p>
            <a:r>
              <a:rPr kumimoji="1" lang="en-US" altLang="zh-CN" sz="3600" b="1" i="1" dirty="0" smtClean="0">
                <a:solidFill>
                  <a:srgbClr val="0070C0"/>
                </a:solidFill>
                <a:latin typeface="Times New Roman" pitchFamily="18" charset="0"/>
              </a:rPr>
              <a:t>2.</a:t>
            </a:r>
            <a:r>
              <a:rPr kumimoji="1" lang="zh-CN" altLang="en-US" sz="3600" b="1" i="1" dirty="0" smtClean="0">
                <a:solidFill>
                  <a:srgbClr val="0070C0"/>
                </a:solidFill>
                <a:latin typeface="Times New Roman" pitchFamily="18" charset="0"/>
              </a:rPr>
              <a:t>满足特定的需求</a:t>
            </a:r>
            <a:r>
              <a:rPr kumimoji="1" lang="zh-CN" altLang="en-US" sz="2400" b="1" i="1" dirty="0" smtClean="0">
                <a:latin typeface="Times New Roman" pitchFamily="18" charset="0"/>
              </a:rPr>
              <a:t>（我做生意的具体目的是什么？）</a:t>
            </a:r>
            <a:endParaRPr kumimoji="1" lang="en-US" altLang="zh-CN" sz="3600" b="1" i="1" dirty="0" smtClean="0">
              <a:solidFill>
                <a:srgbClr val="0070C0"/>
              </a:solidFill>
              <a:latin typeface="Times New Roman" pitchFamily="18" charset="0"/>
            </a:endParaRPr>
          </a:p>
          <a:p>
            <a:endParaRPr lang="en-US" altLang="zh-CN" dirty="0" smtClean="0"/>
          </a:p>
          <a:p>
            <a:r>
              <a:rPr kumimoji="1" lang="en-US" altLang="zh-CN" sz="3600" b="1" i="1" dirty="0" smtClean="0">
                <a:solidFill>
                  <a:srgbClr val="0070C0"/>
                </a:solidFill>
                <a:latin typeface="Times New Roman" pitchFamily="18" charset="0"/>
              </a:rPr>
              <a:t>3.</a:t>
            </a:r>
            <a:r>
              <a:rPr kumimoji="1" lang="zh-CN" altLang="en-US" sz="3600" b="1" i="1" dirty="0" smtClean="0">
                <a:solidFill>
                  <a:srgbClr val="0070C0"/>
                </a:solidFill>
                <a:latin typeface="Times New Roman" pitchFamily="18" charset="0"/>
              </a:rPr>
              <a:t>采用整体营销的手段</a:t>
            </a:r>
            <a:r>
              <a:rPr kumimoji="1" lang="zh-CN" altLang="en-US" sz="2400" b="1" i="1" dirty="0" smtClean="0">
                <a:latin typeface="Times New Roman" pitchFamily="18" charset="0"/>
              </a:rPr>
              <a:t>（我该怎样做生意？）</a:t>
            </a:r>
            <a:endParaRPr kumimoji="1" lang="en-US" altLang="zh-CN" sz="2400" b="1" i="1" dirty="0" smtClean="0">
              <a:latin typeface="Times New Roman" pitchFamily="18" charset="0"/>
            </a:endParaRPr>
          </a:p>
          <a:p>
            <a:endParaRPr lang="en-US" altLang="zh-CN" dirty="0" smtClean="0"/>
          </a:p>
          <a:p>
            <a:r>
              <a:rPr kumimoji="1" lang="en-US" altLang="zh-CN" sz="3600" b="1" i="1" dirty="0" smtClean="0">
                <a:solidFill>
                  <a:srgbClr val="0070C0"/>
                </a:solidFill>
                <a:latin typeface="Times New Roman" pitchFamily="18" charset="0"/>
              </a:rPr>
              <a:t>4.</a:t>
            </a:r>
            <a:r>
              <a:rPr kumimoji="1" lang="zh-CN" altLang="en-US" sz="3600" b="1" i="1" dirty="0" smtClean="0">
                <a:solidFill>
                  <a:srgbClr val="0070C0"/>
                </a:solidFill>
                <a:latin typeface="Times New Roman" pitchFamily="18" charset="0"/>
              </a:rPr>
              <a:t>赢利性</a:t>
            </a:r>
            <a:r>
              <a:rPr kumimoji="1" lang="zh-CN" altLang="en-US" sz="2400" b="1" i="1" dirty="0" smtClean="0">
                <a:latin typeface="Times New Roman" pitchFamily="18" charset="0"/>
              </a:rPr>
              <a:t>（我做生意的根本目的是什么？）</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3" name="Rectangle 3"/>
          <p:cNvSpPr txBox="1">
            <a:spLocks noChangeArrowheads="1"/>
          </p:cNvSpPr>
          <p:nvPr/>
        </p:nvSpPr>
        <p:spPr>
          <a:xfrm>
            <a:off x="323528" y="692696"/>
            <a:ext cx="8424863" cy="505090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zh-CN" altLang="en-US" sz="3600" b="0" i="0" u="none" strike="noStrike" kern="1200" cap="none" spc="0" normalizeH="0" baseline="0" noProof="0" dirty="0" smtClean="0">
                <a:ln>
                  <a:noFill/>
                </a:ln>
                <a:solidFill>
                  <a:srgbClr val="FF0000"/>
                </a:solidFill>
                <a:effectLst/>
                <a:uLnTx/>
                <a:uFillTx/>
                <a:latin typeface="黑体" pitchFamily="49" charset="-122"/>
                <a:ea typeface="黑体" pitchFamily="49" charset="-122"/>
                <a:cs typeface="+mn-cs"/>
              </a:rPr>
              <a:t>市场、营销者和顾客</a:t>
            </a:r>
            <a:endParaRPr kumimoji="0" lang="zh-CN" altLang="en-US" sz="36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       交换的双方（或多方）的关系网络构成了市场。</a:t>
            </a:r>
            <a:endParaRPr kumimoji="0" lang="en-US" altLang="zh-CN"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市场有三种含义：</a:t>
            </a:r>
            <a:endParaRPr kumimoji="0" lang="en-US" altLang="zh-CN"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800" b="0" i="0" u="none" strike="noStrike" kern="1200" cap="none" spc="0" normalizeH="0" baseline="0" noProof="0" dirty="0" smtClean="0">
                <a:ln>
                  <a:noFill/>
                </a:ln>
                <a:solidFill>
                  <a:srgbClr val="0070C0"/>
                </a:solidFill>
                <a:effectLst/>
                <a:uLnTx/>
                <a:uFillTx/>
                <a:latin typeface="+mj-ea"/>
                <a:ea typeface="+mj-ea"/>
                <a:cs typeface="+mn-cs"/>
              </a:rPr>
              <a:t>地理意义上</a:t>
            </a: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，市场是商品交换的场所</a:t>
            </a:r>
            <a:endParaRPr kumimoji="0" lang="en-US" altLang="zh-CN"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lang="zh-CN" altLang="en-US" sz="2800" dirty="0" smtClean="0">
                <a:solidFill>
                  <a:srgbClr val="0070C0"/>
                </a:solidFill>
                <a:latin typeface="+mj-ea"/>
                <a:ea typeface="+mj-ea"/>
              </a:rPr>
              <a:t>经济学意义上</a:t>
            </a:r>
            <a:r>
              <a:rPr lang="zh-CN" altLang="en-US" sz="2800" dirty="0" smtClean="0">
                <a:solidFill>
                  <a:schemeClr val="tx2"/>
                </a:solidFill>
              </a:rPr>
              <a:t>，市场是商品交换关系的总和</a:t>
            </a:r>
            <a:endParaRPr kumimoji="0" lang="en-US" altLang="zh-CN"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lang="zh-CN" altLang="en-US" sz="2800" dirty="0" smtClean="0">
                <a:solidFill>
                  <a:srgbClr val="0070C0"/>
                </a:solidFill>
                <a:latin typeface="+mj-ea"/>
                <a:ea typeface="+mj-ea"/>
              </a:rPr>
              <a:t>营销学意义上</a:t>
            </a: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，市场是某种产品的一切潜在需求和现实需求的总和。</a:t>
            </a:r>
            <a:endParaRPr kumimoji="0" lang="en-US" altLang="zh-CN"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800" b="0" i="0" u="none" strike="noStrike" kern="1200" cap="none" spc="0" normalizeH="0" baseline="0" noProof="0" dirty="0" smtClean="0">
                <a:ln>
                  <a:noFill/>
                </a:ln>
                <a:solidFill>
                  <a:srgbClr val="0070C0"/>
                </a:solidFill>
                <a:effectLst/>
                <a:uLnTx/>
                <a:uFillTx/>
                <a:latin typeface="黑体" pitchFamily="49" charset="-122"/>
                <a:ea typeface="黑体" pitchFamily="49" charset="-122"/>
              </a:rPr>
              <a:t>买方的集合构成市场；卖方的集合构成行业</a:t>
            </a: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zh-CN" altLang="en-US" sz="28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         在交换中，处于主动的一方为“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营销者</a:t>
            </a: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”，而处于被动的一方则为“</a:t>
            </a:r>
            <a:r>
              <a:rPr kumimoji="0" lang="zh-CN" altLang="en-US" sz="2800" b="0" i="0" u="none" strike="noStrike" kern="1200" cap="none" spc="0" normalizeH="0" baseline="0" noProof="0" dirty="0" smtClean="0">
                <a:ln>
                  <a:noFill/>
                </a:ln>
                <a:solidFill>
                  <a:srgbClr val="FF0000"/>
                </a:solidFill>
                <a:effectLst/>
                <a:uLnTx/>
                <a:uFillTx/>
                <a:latin typeface="+mn-lt"/>
                <a:ea typeface="+mn-ea"/>
                <a:cs typeface="+mn-cs"/>
              </a:rPr>
              <a:t>顾客</a:t>
            </a:r>
            <a:r>
              <a:rPr kumimoji="0" lang="zh-CN" altLang="en-US" sz="2800" b="0" i="0" u="none" strike="noStrike" kern="1200" cap="none" spc="0" normalizeH="0" baseline="0" noProof="0" dirty="0" smtClean="0">
                <a:ln>
                  <a:noFill/>
                </a:ln>
                <a:solidFill>
                  <a:schemeClr val="tx2"/>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3" name="Rectangle 2"/>
          <p:cNvSpPr txBox="1">
            <a:spLocks noChangeArrowheads="1"/>
          </p:cNvSpPr>
          <p:nvPr/>
        </p:nvSpPr>
        <p:spPr>
          <a:xfrm>
            <a:off x="301625" y="685800"/>
            <a:ext cx="8540750" cy="11430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rPr>
              <a:t>营销什么？</a:t>
            </a:r>
            <a:endPar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黑体" pitchFamily="49" charset="-122"/>
              <a:ea typeface="黑体" pitchFamily="49" charset="-122"/>
              <a:cs typeface="+mj-cs"/>
            </a:endParaRPr>
          </a:p>
        </p:txBody>
      </p:sp>
      <p:grpSp>
        <p:nvGrpSpPr>
          <p:cNvPr id="4" name="Group 3"/>
          <p:cNvGrpSpPr>
            <a:grpSpLocks/>
          </p:cNvGrpSpPr>
          <p:nvPr/>
        </p:nvGrpSpPr>
        <p:grpSpPr bwMode="auto">
          <a:xfrm>
            <a:off x="609600" y="1524000"/>
            <a:ext cx="8001000" cy="4764088"/>
            <a:chOff x="384" y="960"/>
            <a:chExt cx="5040" cy="3001"/>
          </a:xfrm>
        </p:grpSpPr>
        <p:sp>
          <p:nvSpPr>
            <p:cNvPr id="5" name="AutoShape 4" descr="20797RTYRGB600"/>
            <p:cNvSpPr>
              <a:spLocks noChangeArrowheads="1"/>
            </p:cNvSpPr>
            <p:nvPr/>
          </p:nvSpPr>
          <p:spPr bwMode="auto">
            <a:xfrm>
              <a:off x="384" y="1152"/>
              <a:ext cx="2640" cy="2784"/>
            </a:xfrm>
            <a:prstGeom prst="rtTriangle">
              <a:avLst/>
            </a:prstGeom>
            <a:blipFill dpi="0" rotWithShape="1">
              <a:blip r:embed="rId2" cstate="print"/>
              <a:srcRect/>
              <a:stretch>
                <a:fillRect/>
              </a:stretch>
            </a:blipFill>
            <a:ln w="38100">
              <a:solidFill>
                <a:srgbClr val="CCCC00"/>
              </a:solidFill>
              <a:miter lim="800000"/>
              <a:headEnd/>
              <a:tailEnd/>
            </a:ln>
          </p:spPr>
          <p:txBody>
            <a:bodyPr wrap="none" anchor="ctr"/>
            <a:lstStyle/>
            <a:p>
              <a:endParaRPr lang="zh-CN" altLang="en-US">
                <a:ea typeface="宋体" pitchFamily="2" charset="-122"/>
              </a:endParaRPr>
            </a:p>
          </p:txBody>
        </p:sp>
        <p:sp>
          <p:nvSpPr>
            <p:cNvPr id="6" name="AutoShape 5"/>
            <p:cNvSpPr>
              <a:spLocks noChangeArrowheads="1"/>
            </p:cNvSpPr>
            <p:nvPr/>
          </p:nvSpPr>
          <p:spPr bwMode="auto">
            <a:xfrm>
              <a:off x="672" y="960"/>
              <a:ext cx="2448" cy="313"/>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商品</a:t>
              </a:r>
              <a:endParaRPr lang="en-US" altLang="zh-CN" sz="2400" b="1" dirty="0">
                <a:latin typeface="Arial" charset="0"/>
                <a:ea typeface="宋体" pitchFamily="2" charset="-122"/>
              </a:endParaRPr>
            </a:p>
          </p:txBody>
        </p:sp>
        <p:sp>
          <p:nvSpPr>
            <p:cNvPr id="7" name="AutoShape 6"/>
            <p:cNvSpPr>
              <a:spLocks noChangeArrowheads="1"/>
            </p:cNvSpPr>
            <p:nvPr/>
          </p:nvSpPr>
          <p:spPr bwMode="auto">
            <a:xfrm>
              <a:off x="1008" y="1344"/>
              <a:ext cx="2400" cy="314"/>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服务</a:t>
              </a:r>
              <a:endParaRPr lang="en-US" altLang="zh-CN" sz="2400" b="1" dirty="0">
                <a:latin typeface="Arial" charset="0"/>
                <a:ea typeface="宋体" pitchFamily="2" charset="-122"/>
              </a:endParaRPr>
            </a:p>
          </p:txBody>
        </p:sp>
        <p:sp>
          <p:nvSpPr>
            <p:cNvPr id="8" name="AutoShape 7"/>
            <p:cNvSpPr>
              <a:spLocks noChangeArrowheads="1"/>
            </p:cNvSpPr>
            <p:nvPr/>
          </p:nvSpPr>
          <p:spPr bwMode="auto">
            <a:xfrm>
              <a:off x="1392" y="1728"/>
              <a:ext cx="2400" cy="313"/>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事件和体验</a:t>
              </a:r>
              <a:endParaRPr lang="en-US" altLang="zh-CN" sz="2400" b="1" dirty="0">
                <a:latin typeface="Arial" charset="0"/>
                <a:ea typeface="宋体" pitchFamily="2" charset="-122"/>
              </a:endParaRPr>
            </a:p>
          </p:txBody>
        </p:sp>
        <p:sp>
          <p:nvSpPr>
            <p:cNvPr id="9" name="AutoShape 8"/>
            <p:cNvSpPr>
              <a:spLocks noChangeArrowheads="1"/>
            </p:cNvSpPr>
            <p:nvPr/>
          </p:nvSpPr>
          <p:spPr bwMode="auto">
            <a:xfrm>
              <a:off x="1776" y="2112"/>
              <a:ext cx="2256" cy="314"/>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人物</a:t>
              </a:r>
              <a:endParaRPr lang="en-US" altLang="zh-CN" sz="2400" b="1" dirty="0">
                <a:latin typeface="Arial" charset="0"/>
                <a:ea typeface="宋体" pitchFamily="2" charset="-122"/>
              </a:endParaRPr>
            </a:p>
          </p:txBody>
        </p:sp>
        <p:sp>
          <p:nvSpPr>
            <p:cNvPr id="10" name="AutoShape 9"/>
            <p:cNvSpPr>
              <a:spLocks noChangeArrowheads="1"/>
            </p:cNvSpPr>
            <p:nvPr/>
          </p:nvSpPr>
          <p:spPr bwMode="auto">
            <a:xfrm>
              <a:off x="2112" y="2496"/>
              <a:ext cx="2256" cy="314"/>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地点和财产权</a:t>
              </a:r>
              <a:endParaRPr lang="en-US" altLang="zh-CN" sz="2400" b="1" dirty="0">
                <a:latin typeface="Arial" charset="0"/>
                <a:ea typeface="宋体" pitchFamily="2" charset="-122"/>
              </a:endParaRPr>
            </a:p>
          </p:txBody>
        </p:sp>
        <p:sp>
          <p:nvSpPr>
            <p:cNvPr id="11" name="AutoShape 10"/>
            <p:cNvSpPr>
              <a:spLocks noChangeArrowheads="1"/>
            </p:cNvSpPr>
            <p:nvPr/>
          </p:nvSpPr>
          <p:spPr bwMode="auto">
            <a:xfrm>
              <a:off x="2448" y="2880"/>
              <a:ext cx="2256" cy="314"/>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组织</a:t>
              </a:r>
              <a:endParaRPr lang="en-US" altLang="zh-CN" sz="2400" b="1" dirty="0">
                <a:latin typeface="Arial" charset="0"/>
                <a:ea typeface="宋体" pitchFamily="2" charset="-122"/>
              </a:endParaRPr>
            </a:p>
          </p:txBody>
        </p:sp>
        <p:sp>
          <p:nvSpPr>
            <p:cNvPr id="12" name="AutoShape 11"/>
            <p:cNvSpPr>
              <a:spLocks noChangeArrowheads="1"/>
            </p:cNvSpPr>
            <p:nvPr/>
          </p:nvSpPr>
          <p:spPr bwMode="auto">
            <a:xfrm>
              <a:off x="2832" y="3264"/>
              <a:ext cx="2208" cy="313"/>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信息</a:t>
              </a:r>
              <a:endParaRPr lang="en-US" altLang="zh-CN" sz="2400" b="1" dirty="0">
                <a:latin typeface="Arial" charset="0"/>
                <a:ea typeface="宋体" pitchFamily="2" charset="-122"/>
              </a:endParaRPr>
            </a:p>
          </p:txBody>
        </p:sp>
        <p:sp>
          <p:nvSpPr>
            <p:cNvPr id="13" name="AutoShape 12"/>
            <p:cNvSpPr>
              <a:spLocks noChangeArrowheads="1"/>
            </p:cNvSpPr>
            <p:nvPr/>
          </p:nvSpPr>
          <p:spPr bwMode="auto">
            <a:xfrm>
              <a:off x="3112" y="3648"/>
              <a:ext cx="2312" cy="313"/>
            </a:xfrm>
            <a:prstGeom prst="roundRect">
              <a:avLst>
                <a:gd name="adj" fmla="val 50000"/>
              </a:avLst>
            </a:prstGeom>
            <a:solidFill>
              <a:srgbClr val="E3E3FF"/>
            </a:solidFill>
            <a:ln w="38100">
              <a:solidFill>
                <a:schemeClr val="tx1"/>
              </a:solidFill>
              <a:round/>
              <a:headEnd/>
              <a:tailEnd/>
            </a:ln>
            <a:effectLst>
              <a:outerShdw dist="53882" dir="2700000" algn="ctr" rotWithShape="0">
                <a:schemeClr val="tx1"/>
              </a:outerShdw>
            </a:effectLst>
          </p:spPr>
          <p:txBody>
            <a:bodyPr anchor="ctr"/>
            <a:lstStyle/>
            <a:p>
              <a:pPr algn="ctr">
                <a:defRPr/>
              </a:pPr>
              <a:r>
                <a:rPr lang="zh-CN" altLang="en-US" sz="2400" b="1" dirty="0">
                  <a:latin typeface="Arial" charset="0"/>
                  <a:ea typeface="宋体" pitchFamily="2" charset="-122"/>
                </a:rPr>
                <a:t>理念</a:t>
              </a:r>
              <a:endParaRPr lang="en-US" altLang="zh-CN" sz="2400" b="1" dirty="0">
                <a:latin typeface="Arial" charset="0"/>
                <a:ea typeface="宋体" pitchFamily="2" charset="-122"/>
              </a:endParaRPr>
            </a:p>
          </p:txBody>
        </p:sp>
      </p:grpSp>
      <p:sp>
        <p:nvSpPr>
          <p:cNvPr id="14" name="标题 1"/>
          <p:cNvSpPr txBox="1">
            <a:spLocks/>
          </p:cNvSpPr>
          <p:nvPr/>
        </p:nvSpPr>
        <p:spPr>
          <a:xfrm>
            <a:off x="468313" y="188913"/>
            <a:ext cx="8229600" cy="791815"/>
          </a:xfrm>
          <a:prstGeom prst="rect">
            <a:avLst/>
          </a:prstGeom>
        </p:spPr>
        <p:txBody>
          <a:bodyPr rtlCol="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营销的客体</a:t>
            </a:r>
            <a:endParaRPr kumimoji="0" lang="zh-CN" altLang="en-US" sz="28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998</TotalTime>
  <Words>2009</Words>
  <Application>Microsoft Office PowerPoint</Application>
  <PresentationFormat>全屏显示(4:3)</PresentationFormat>
  <Paragraphs>369</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跋涉</vt:lpstr>
      <vt:lpstr>第1讲  市场营销概述 </vt:lpstr>
      <vt:lpstr>华为：成功因素很多，最重要的是什么？</vt:lpstr>
      <vt:lpstr>张瑞敏说：              没有疲软的市场，只有疲软的营销！</vt:lpstr>
      <vt:lpstr>幻灯片 4</vt:lpstr>
      <vt:lpstr>幻灯片 5</vt:lpstr>
      <vt:lpstr>幻灯片 6</vt:lpstr>
      <vt:lpstr>幻灯片 7</vt:lpstr>
      <vt:lpstr>幻灯片 8</vt:lpstr>
      <vt:lpstr>幻灯片 9</vt:lpstr>
      <vt:lpstr>营销管理</vt:lpstr>
      <vt:lpstr>幻灯片 11</vt:lpstr>
      <vt:lpstr>幻灯片 12</vt:lpstr>
      <vt:lpstr>幻灯片 13</vt:lpstr>
      <vt:lpstr>幻灯片 14</vt:lpstr>
      <vt:lpstr>幻灯片 15</vt:lpstr>
      <vt:lpstr>周晓光：营销学定义的三个层次</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 案例讨论：岛国卖鞋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营销管理</dc:title>
  <dc:creator>admin</dc:creator>
  <cp:lastModifiedBy>zeng</cp:lastModifiedBy>
  <cp:revision>229</cp:revision>
  <dcterms:created xsi:type="dcterms:W3CDTF">2013-02-18T04:40:31Z</dcterms:created>
  <dcterms:modified xsi:type="dcterms:W3CDTF">2019-09-08T09:29:09Z</dcterms:modified>
</cp:coreProperties>
</file>