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1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3" r:id="rId11"/>
    <p:sldId id="264" r:id="rId12"/>
    <p:sldId id="265" r:id="rId13"/>
    <p:sldId id="267" r:id="rId14"/>
    <p:sldId id="277" r:id="rId15"/>
    <p:sldId id="278" r:id="rId16"/>
    <p:sldId id="282" r:id="rId17"/>
    <p:sldId id="279" r:id="rId18"/>
    <p:sldId id="280" r:id="rId19"/>
    <p:sldId id="268" r:id="rId20"/>
    <p:sldId id="269" r:id="rId21"/>
    <p:sldId id="270" r:id="rId22"/>
    <p:sldId id="276" r:id="rId23"/>
    <p:sldId id="271" r:id="rId24"/>
    <p:sldId id="272" r:id="rId25"/>
    <p:sldId id="273" r:id="rId26"/>
    <p:sldId id="274" r:id="rId27"/>
    <p:sldId id="275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35164-3231-41DA-88F6-079C4380A111}" type="datetimeFigureOut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1A3A0-EB25-4A67-9387-15E1F1E086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4E2D-FD81-4DC0-877F-B64EBED0E132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9396-52E1-4D85-8B7D-895F63442B00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0D4A-2E5E-487E-8C68-EB744EC75089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71792-CA34-4B79-BF6D-AF6120670DE3}" type="datetime1">
              <a:rPr lang="zh-CN" altLang="en-US"/>
              <a:pPr>
                <a:defRPr/>
              </a:pPr>
              <a:t>2019/9/8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12928-C60A-479E-829C-47E720565F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53E0-A1B6-4AA7-9DFC-DAB6AB5398A2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AAF8-4E8D-4450-B9F3-1FA390F5B027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8A3A-3221-44C4-B29D-8DD28E89F3AD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864F-44D5-46A9-8BAC-8331A53F8618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2BDD-DE9B-425D-AE4C-5F30D72409BA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F4FF-8A47-4F16-BC87-D012DF282703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0FF1-5318-40F1-9AB4-50C53456FDD1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6A61-35CB-4024-A276-9A28CA8643C3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5B4F9EE-2AC8-4991-B21D-8133EFC91543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讲</a:t>
            </a:r>
            <a:r>
              <a:rPr lang="en-US" altLang="zh-CN" dirty="0" smtClean="0">
                <a:latin typeface="华文琥珀" pitchFamily="2" charset="-122"/>
                <a:ea typeface="华文琥珀" pitchFamily="2" charset="-122"/>
              </a:rPr>
              <a:t/>
            </a:r>
            <a:br>
              <a:rPr lang="en-US" altLang="zh-CN" dirty="0" smtClean="0">
                <a:latin typeface="华文琥珀" pitchFamily="2" charset="-122"/>
                <a:ea typeface="华文琥珀" pitchFamily="2" charset="-122"/>
              </a:rPr>
            </a:br>
            <a:r>
              <a:rPr lang="zh-CN" altLang="en-US" dirty="0" smtClean="0">
                <a:solidFill>
                  <a:srgbClr val="0070C0"/>
                </a:solidFill>
                <a:latin typeface="华文琥珀" pitchFamily="2" charset="-122"/>
                <a:ea typeface="华文琥珀" pitchFamily="2" charset="-122"/>
              </a:rPr>
              <a:t>制定战略与营销计划</a:t>
            </a:r>
            <a:endParaRPr lang="zh-CN" altLang="en-US" dirty="0">
              <a:solidFill>
                <a:srgbClr val="0070C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上海财经大学商学院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曾晓洋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844824"/>
            <a:ext cx="31813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矩形​​ 2"/>
          <p:cNvSpPr/>
          <p:nvPr/>
        </p:nvSpPr>
        <p:spPr>
          <a:xfrm>
            <a:off x="1042988" y="2517775"/>
            <a:ext cx="2484437" cy="2166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圆角矩形​​ 6"/>
          <p:cNvSpPr/>
          <p:nvPr/>
        </p:nvSpPr>
        <p:spPr>
          <a:xfrm>
            <a:off x="4427538" y="3609975"/>
            <a:ext cx="3968750" cy="7191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3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圆角矩形​​ 7"/>
          <p:cNvSpPr/>
          <p:nvPr/>
        </p:nvSpPr>
        <p:spPr>
          <a:xfrm>
            <a:off x="4427538" y="4743450"/>
            <a:ext cx="3968750" cy="720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3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​​ 18"/>
          <p:cNvSpPr>
            <a:spLocks noChangeArrowheads="1"/>
          </p:cNvSpPr>
          <p:nvPr/>
        </p:nvSpPr>
        <p:spPr bwMode="auto">
          <a:xfrm>
            <a:off x="1115616" y="3429000"/>
            <a:ext cx="23391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好的使命声明</a:t>
            </a:r>
            <a:endParaRPr lang="zh-CN" altLang="en-US" sz="28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" name="矩形​​ 24"/>
          <p:cNvSpPr>
            <a:spLocks noChangeArrowheads="1"/>
          </p:cNvSpPr>
          <p:nvPr/>
        </p:nvSpPr>
        <p:spPr bwMode="auto">
          <a:xfrm>
            <a:off x="5004048" y="4941168"/>
            <a:ext cx="24929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简单、易记、意味深长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8" name="圆角矩形​​ 4"/>
          <p:cNvSpPr/>
          <p:nvPr/>
        </p:nvSpPr>
        <p:spPr>
          <a:xfrm>
            <a:off x="4427339" y="1385565"/>
            <a:ext cx="3968750" cy="71913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3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圆角矩形​​ 5"/>
          <p:cNvSpPr/>
          <p:nvPr/>
        </p:nvSpPr>
        <p:spPr>
          <a:xfrm>
            <a:off x="4427339" y="2519040"/>
            <a:ext cx="3968750" cy="720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3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​​ 20"/>
          <p:cNvSpPr>
            <a:spLocks noChangeArrowheads="1"/>
          </p:cNvSpPr>
          <p:nvPr/>
        </p:nvSpPr>
        <p:spPr bwMode="auto">
          <a:xfrm>
            <a:off x="5032836" y="1568127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聚集有限的目标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1" name="矩形​​ 21"/>
          <p:cNvSpPr>
            <a:spLocks noChangeArrowheads="1"/>
          </p:cNvSpPr>
          <p:nvPr/>
        </p:nvSpPr>
        <p:spPr bwMode="auto">
          <a:xfrm>
            <a:off x="4860032" y="2708920"/>
            <a:ext cx="31854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强调公司的主要政策和价值观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2" name="矩形​​ 23"/>
          <p:cNvSpPr>
            <a:spLocks noChangeArrowheads="1"/>
          </p:cNvSpPr>
          <p:nvPr/>
        </p:nvSpPr>
        <p:spPr bwMode="auto">
          <a:xfrm>
            <a:off x="4788024" y="3789040"/>
            <a:ext cx="34163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明确参与竞争的主要领域和范围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31825" y="1125538"/>
            <a:ext cx="35541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0" dirty="0">
                <a:solidFill>
                  <a:srgbClr val="C00000"/>
                </a:solidFill>
              </a:rPr>
              <a:t>【</a:t>
            </a:r>
            <a:r>
              <a:rPr lang="zh-CN" altLang="en-US" b="1" i="0" dirty="0">
                <a:solidFill>
                  <a:srgbClr val="C00000"/>
                </a:solidFill>
              </a:rPr>
              <a:t>案例 </a:t>
            </a:r>
            <a:r>
              <a:rPr lang="en-US" altLang="zh-CN" b="1" i="0" dirty="0">
                <a:solidFill>
                  <a:srgbClr val="C00000"/>
                </a:solidFill>
              </a:rPr>
              <a:t>】 </a:t>
            </a:r>
            <a:r>
              <a:rPr lang="zh-CN" altLang="en-US" b="1" i="0" dirty="0">
                <a:solidFill>
                  <a:srgbClr val="C00000"/>
                </a:solidFill>
              </a:rPr>
              <a:t>：各公司使命陈述举例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136650" y="1628775"/>
            <a:ext cx="7777163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1600" b="1" i="0" u="sng" dirty="0"/>
              <a:t>美国石油公司</a:t>
            </a:r>
            <a:r>
              <a:rPr lang="en-US" altLang="zh-CN" sz="1600" b="1" i="0" u="sng" dirty="0"/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1400" i="0" dirty="0" smtClean="0"/>
              <a:t>美国</a:t>
            </a:r>
            <a:r>
              <a:rPr lang="zh-CN" altLang="en-US" sz="1400" dirty="0" smtClean="0"/>
              <a:t>石油</a:t>
            </a:r>
            <a:r>
              <a:rPr lang="zh-CN" altLang="en-US" sz="1400" i="0" dirty="0" smtClean="0"/>
              <a:t>公司</a:t>
            </a:r>
            <a:r>
              <a:rPr lang="zh-CN" altLang="en-US" sz="1400" i="0" dirty="0"/>
              <a:t>是一个在全世界使炼油到化工制品一体化的公司。我们寻找和开发石油资源，并向我们的客户提供优质的产品与服务。我们的业务责任是获得优秀的财务收益，平衡我们的长期成长计划</a:t>
            </a:r>
            <a:r>
              <a:rPr lang="zh-CN" altLang="en-US" sz="1400" i="0" dirty="0" smtClean="0"/>
              <a:t>，使股东</a:t>
            </a:r>
            <a:r>
              <a:rPr lang="zh-CN" altLang="en-US" sz="1400" i="0" dirty="0"/>
              <a:t>获益和履行对社会和环境的义务。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136650" y="2636838"/>
            <a:ext cx="7777163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1600" b="1" i="0" u="sng" dirty="0"/>
              <a:t>摩托罗拉公司</a:t>
            </a:r>
            <a:r>
              <a:rPr lang="en-US" altLang="zh-CN" sz="1600" b="1" i="0" u="sng" dirty="0"/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1400" i="0" dirty="0"/>
              <a:t>摩托罗拉的目标是为社会的需要提供好的服务，我们用公平合理的价格为客户供应优质的产品和服务；为了公司的整体发展，我们必须做到这一点和赢得适当的利润，并为我们的员工和股东提供机会以达到他们个人合理的目标。</a:t>
            </a:r>
            <a:endParaRPr lang="zh-CN" altLang="en-US" i="0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136650" y="3644900"/>
            <a:ext cx="777716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1600" b="1" i="0" u="sng" dirty="0"/>
              <a:t>康柏计算机公司</a:t>
            </a:r>
            <a:r>
              <a:rPr lang="en-US" altLang="zh-CN" sz="1600" b="1" i="0" u="sng" dirty="0"/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1400" i="0" dirty="0"/>
              <a:t>成为所有客户细分市场上个人电脑和个人电脑服务最主要的供应商。 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136650" y="4221163"/>
            <a:ext cx="7777163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1600" b="1" i="0" u="sng" dirty="0"/>
              <a:t>英特尔公司</a:t>
            </a:r>
            <a:r>
              <a:rPr lang="en-US" altLang="zh-CN" sz="1600" b="1" i="0" u="sng" dirty="0"/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zh-CN" sz="1400" i="0" dirty="0"/>
              <a:t>英特尔公司为计算机行业提供芯片、主板、系统和软件。英特尔的产品一向被看作是“建筑街区”，被用来为个人电脑用户建立高级的计算机系统。英特尔的业务使命就是要成为全球新计算机</a:t>
            </a:r>
            <a:r>
              <a:rPr lang="zh-CN" altLang="zh-CN" sz="1400" i="0" dirty="0" smtClean="0"/>
              <a:t>行业</a:t>
            </a:r>
            <a:r>
              <a:rPr lang="zh-CN" altLang="en-US" sz="1400" i="0" dirty="0" smtClean="0"/>
              <a:t>最</a:t>
            </a:r>
            <a:r>
              <a:rPr lang="zh-CN" altLang="zh-CN" sz="1400" i="0" dirty="0" smtClean="0"/>
              <a:t>重要</a:t>
            </a:r>
            <a:r>
              <a:rPr lang="zh-CN" altLang="zh-CN" sz="1400" i="0" dirty="0"/>
              <a:t>的供应商。</a:t>
            </a:r>
            <a:endParaRPr lang="zh-CN" altLang="en-US" sz="1400" i="0" dirty="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136650" y="5229225"/>
            <a:ext cx="7777163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1600" b="1" i="0" u="sng" dirty="0"/>
              <a:t>麦当劳公司</a:t>
            </a:r>
            <a:r>
              <a:rPr lang="en-US" altLang="zh-CN" sz="1600" b="1" i="0" u="sng" dirty="0"/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zh-CN" sz="1400" i="0" dirty="0"/>
              <a:t>麦当劳公司的目标是占领全球的食品服务业。在全球范围内处于统治地位以及在建立客户满意度标准的同时，通过执行我们“服务便利·增加价值·履行承诺”的战略，提高我们的市场占有率和盈利率。</a:t>
            </a:r>
            <a:endParaRPr lang="zh-CN" altLang="en-US" sz="140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4149674"/>
            <a:ext cx="9144000" cy="120044"/>
          </a:xfrm>
          <a:prstGeom prst="rect">
            <a:avLst/>
          </a:prstGeom>
          <a:gradFill flip="none" rotWithShape="1">
            <a:gsLst>
              <a:gs pos="30385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  <a:gs pos="90000">
                <a:srgbClr val="7F7F7F"/>
              </a:gs>
              <a:gs pos="0">
                <a:schemeClr val="bg1">
                  <a:lumMod val="85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flipV="1">
            <a:off x="6417637" y="2663956"/>
            <a:ext cx="1656184" cy="1480366"/>
          </a:xfrm>
          <a:prstGeom prst="triangle">
            <a:avLst/>
          </a:prstGeom>
          <a:gradFill>
            <a:gsLst>
              <a:gs pos="0">
                <a:srgbClr val="FFC000"/>
              </a:gs>
              <a:gs pos="100000">
                <a:schemeClr val="accent3">
                  <a:lumMod val="20000"/>
                  <a:lumOff val="80000"/>
                  <a:alpha val="1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flipV="1">
            <a:off x="3905330" y="2635338"/>
            <a:ext cx="1747856" cy="1508984"/>
          </a:xfrm>
          <a:prstGeom prst="triangle">
            <a:avLst/>
          </a:prstGeom>
          <a:gradFill>
            <a:gsLst>
              <a:gs pos="0">
                <a:schemeClr val="accent3"/>
              </a:gs>
              <a:gs pos="100000">
                <a:schemeClr val="bg2">
                  <a:lumMod val="9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flipV="1">
            <a:off x="1260698" y="2635338"/>
            <a:ext cx="1747856" cy="1508984"/>
          </a:xfrm>
          <a:prstGeom prst="triangle">
            <a:avLst/>
          </a:prstGeom>
          <a:gradFill>
            <a:gsLst>
              <a:gs pos="0">
                <a:schemeClr val="accent3"/>
              </a:gs>
              <a:gs pos="100000">
                <a:schemeClr val="bg2">
                  <a:lumMod val="90000"/>
                  <a:alpha val="0"/>
                </a:schemeClr>
              </a:gs>
            </a:gsLst>
            <a:lin ang="5400000" scaled="0"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990610" y="2484954"/>
            <a:ext cx="720080" cy="7200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isometricOffAxis2Top">
              <a:rot lat="19390491" lon="18812960" rev="21592509"/>
            </a:camera>
            <a:lightRig rig="chilly" dir="t">
              <a:rot lat="0" lon="0" rev="600000"/>
            </a:lightRig>
          </a:scene3d>
          <a:sp3d extrusionH="666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654906" y="2416130"/>
            <a:ext cx="720080" cy="7200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isometricOffAxis2Top">
              <a:rot lat="19390491" lon="18812960" rev="21592509"/>
            </a:camera>
            <a:lightRig rig="chilly" dir="t">
              <a:rot lat="0" lon="0" rev="600000"/>
            </a:lightRig>
          </a:scene3d>
          <a:sp3d extrusionH="666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167213" y="2416130"/>
            <a:ext cx="720080" cy="7200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isometricOffAxis2Top">
              <a:rot lat="19390491" lon="18812960" rev="21592509"/>
            </a:camera>
            <a:lightRig rig="chilly" dir="t">
              <a:rot lat="0" lon="0" rev="600000"/>
            </a:lightRig>
          </a:scene3d>
          <a:sp3d extrusionH="7302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260698" y="4647784"/>
            <a:ext cx="1882040" cy="51392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75000"/>
                </a:schemeClr>
              </a:gs>
              <a:gs pos="48000">
                <a:srgbClr val="535353">
                  <a:alpha val="52000"/>
                </a:srgbClr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843154" y="4647784"/>
            <a:ext cx="1882040" cy="51392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75000"/>
                </a:schemeClr>
              </a:gs>
              <a:gs pos="48000">
                <a:srgbClr val="535353">
                  <a:alpha val="52000"/>
                </a:srgbClr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263789" y="4637917"/>
            <a:ext cx="1882040" cy="51392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75000"/>
                </a:schemeClr>
              </a:gs>
              <a:gs pos="48000">
                <a:srgbClr val="535353">
                  <a:alpha val="52000"/>
                </a:srgbClr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同心圆 22"/>
          <p:cNvSpPr/>
          <p:nvPr/>
        </p:nvSpPr>
        <p:spPr>
          <a:xfrm>
            <a:off x="1974298" y="4163986"/>
            <a:ext cx="252000" cy="108000"/>
          </a:xfrm>
          <a:prstGeom prst="donu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同心圆 23"/>
          <p:cNvSpPr/>
          <p:nvPr/>
        </p:nvSpPr>
        <p:spPr>
          <a:xfrm>
            <a:off x="4654906" y="4185096"/>
            <a:ext cx="252000" cy="108000"/>
          </a:xfrm>
          <a:prstGeom prst="donu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同心圆 24"/>
          <p:cNvSpPr/>
          <p:nvPr/>
        </p:nvSpPr>
        <p:spPr>
          <a:xfrm>
            <a:off x="7167213" y="4180338"/>
            <a:ext cx="252000" cy="108000"/>
          </a:xfrm>
          <a:prstGeom prst="don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2108637" y="1896050"/>
            <a:ext cx="1456317" cy="501445"/>
          </a:xfrm>
          <a:custGeom>
            <a:avLst/>
            <a:gdLst>
              <a:gd name="connsiteX0" fmla="*/ 0 w 1651819"/>
              <a:gd name="connsiteY0" fmla="*/ 501445 h 501445"/>
              <a:gd name="connsiteX1" fmla="*/ 373626 w 1651819"/>
              <a:gd name="connsiteY1" fmla="*/ 0 h 501445"/>
              <a:gd name="connsiteX2" fmla="*/ 1651819 w 1651819"/>
              <a:gd name="connsiteY2" fmla="*/ 0 h 5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819" h="501445">
                <a:moveTo>
                  <a:pt x="0" y="501445"/>
                </a:moveTo>
                <a:lnTo>
                  <a:pt x="373626" y="0"/>
                </a:lnTo>
                <a:lnTo>
                  <a:pt x="1651819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4748579" y="1896050"/>
            <a:ext cx="1456317" cy="501445"/>
          </a:xfrm>
          <a:custGeom>
            <a:avLst/>
            <a:gdLst>
              <a:gd name="connsiteX0" fmla="*/ 0 w 1651819"/>
              <a:gd name="connsiteY0" fmla="*/ 501445 h 501445"/>
              <a:gd name="connsiteX1" fmla="*/ 373626 w 1651819"/>
              <a:gd name="connsiteY1" fmla="*/ 0 h 501445"/>
              <a:gd name="connsiteX2" fmla="*/ 1651819 w 1651819"/>
              <a:gd name="connsiteY2" fmla="*/ 0 h 5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819" h="501445">
                <a:moveTo>
                  <a:pt x="0" y="501445"/>
                </a:moveTo>
                <a:lnTo>
                  <a:pt x="373626" y="0"/>
                </a:lnTo>
                <a:lnTo>
                  <a:pt x="1651819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7293213" y="1861637"/>
            <a:ext cx="1456317" cy="501445"/>
          </a:xfrm>
          <a:custGeom>
            <a:avLst/>
            <a:gdLst>
              <a:gd name="connsiteX0" fmla="*/ 0 w 1651819"/>
              <a:gd name="connsiteY0" fmla="*/ 501445 h 501445"/>
              <a:gd name="connsiteX1" fmla="*/ 373626 w 1651819"/>
              <a:gd name="connsiteY1" fmla="*/ 0 h 501445"/>
              <a:gd name="connsiteX2" fmla="*/ 1651819 w 1651819"/>
              <a:gd name="connsiteY2" fmla="*/ 0 h 5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819" h="501445">
                <a:moveTo>
                  <a:pt x="0" y="501445"/>
                </a:moveTo>
                <a:lnTo>
                  <a:pt x="373626" y="0"/>
                </a:lnTo>
                <a:lnTo>
                  <a:pt x="1651819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H="1" flipV="1">
            <a:off x="1627218" y="3998650"/>
            <a:ext cx="425568" cy="217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 flipV="1">
            <a:off x="4323236" y="3996938"/>
            <a:ext cx="425568" cy="217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 flipV="1">
            <a:off x="6832286" y="3975459"/>
            <a:ext cx="425568" cy="217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95736" y="155679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市场导向的业务界定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32040" y="155679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界定业务的三个维度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96336" y="1484784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SBU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80112" y="3501008"/>
            <a:ext cx="19800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独立、可计划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有自己的竞争对手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专门的经理负责和管控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47864" y="3501008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顾客群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顾客需要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技术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5334" y="3423803"/>
            <a:ext cx="12618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市场界定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目标市场界定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战略市场界定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​​ 35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标题 1"/>
          <p:cNvSpPr txBox="1">
            <a:spLocks/>
          </p:cNvSpPr>
          <p:nvPr/>
        </p:nvSpPr>
        <p:spPr>
          <a:xfrm>
            <a:off x="457200" y="274638"/>
            <a:ext cx="8229600" cy="922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建立战略业务单位</a:t>
            </a:r>
            <a:r>
              <a:rPr lang="en-US" altLang="zh-CN" sz="2800" baseline="30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※</a:t>
            </a:r>
            <a:endParaRPr lang="zh-CN" altLang="en-US" sz="2800" baseline="30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给每个战略业务单位分配资源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12776"/>
            <a:ext cx="8856984" cy="4597971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/>
              <a:t>以公司的现有业务为资源配置对象</a:t>
            </a:r>
            <a:endParaRPr lang="en-US" altLang="zh-CN" sz="2800" dirty="0" smtClean="0"/>
          </a:p>
          <a:p>
            <a:r>
              <a:rPr lang="zh-CN" altLang="en-US" sz="2800" dirty="0" smtClean="0"/>
              <a:t>业务投资组合计划模型（</a:t>
            </a:r>
            <a:r>
              <a:rPr lang="en-US" altLang="zh-CN" sz="2800" dirty="0" smtClean="0">
                <a:solidFill>
                  <a:srgbClr val="FF0000"/>
                </a:solidFill>
              </a:rPr>
              <a:t>BCG</a:t>
            </a:r>
            <a:r>
              <a:rPr lang="zh-CN" altLang="en-US" sz="2800" dirty="0" smtClean="0">
                <a:solidFill>
                  <a:srgbClr val="FF0000"/>
                </a:solidFill>
              </a:rPr>
              <a:t>模型</a:t>
            </a:r>
            <a:r>
              <a:rPr lang="en-US" altLang="zh-CN" sz="2800" dirty="0" smtClean="0"/>
              <a:t>、</a:t>
            </a:r>
            <a:r>
              <a:rPr lang="en-US" altLang="zh-CN" sz="2800" dirty="0" smtClean="0">
                <a:solidFill>
                  <a:srgbClr val="FF0000"/>
                </a:solidFill>
              </a:rPr>
              <a:t>GE</a:t>
            </a:r>
            <a:r>
              <a:rPr lang="zh-CN" altLang="en-US" sz="2800" dirty="0" smtClean="0">
                <a:solidFill>
                  <a:srgbClr val="FF0000"/>
                </a:solidFill>
              </a:rPr>
              <a:t>模型</a:t>
            </a:r>
            <a:r>
              <a:rPr lang="en-US" altLang="zh-CN" sz="2800" dirty="0" smtClean="0"/>
              <a:t>）</a:t>
            </a:r>
            <a:r>
              <a:rPr lang="zh-CN" altLang="en-US" sz="2800" dirty="0" smtClean="0"/>
              <a:t>的优点和缺点</a:t>
            </a:r>
            <a:endParaRPr lang="en-US" altLang="zh-CN" sz="2800" dirty="0" smtClean="0"/>
          </a:p>
          <a:p>
            <a:r>
              <a:rPr lang="zh-CN" altLang="en-US" sz="2800" dirty="0" smtClean="0"/>
              <a:t>利用股东价值分析工具进行业务投资决策</a:t>
            </a:r>
            <a:endParaRPr lang="en-US" altLang="zh-CN" sz="2800" dirty="0" smtClean="0"/>
          </a:p>
          <a:p>
            <a:pPr lvl="1"/>
            <a:r>
              <a:rPr lang="zh-CN" altLang="zh-CN" sz="2000" dirty="0" smtClean="0"/>
              <a:t>股东价值中心法的基本观点是，公司由股东所有，经理是股东的受托代理人，其首要任务和主要职责就是为股东创造价值并确保股东利益最大化。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股东价值中心法帮助市场营销管理确立目标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股东价值中心法为营销活动提供明确的效用评估手段 </a:t>
            </a:r>
            <a:r>
              <a:rPr lang="en-US" altLang="zh-CN" sz="2000" dirty="0" smtClean="0"/>
              <a:t> </a:t>
            </a:r>
            <a:endParaRPr lang="zh-CN" altLang="zh-CN" sz="2000" dirty="0" smtClean="0"/>
          </a:p>
          <a:p>
            <a:pPr lvl="1"/>
            <a:r>
              <a:rPr lang="zh-CN" altLang="zh-CN" sz="2000" dirty="0" smtClean="0"/>
              <a:t>股东价值中心法给予营销部门展示营销资产重要性的机会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股东价值中心法能保证营销预算不受短期利润最大化决策的影响 </a:t>
            </a:r>
            <a:r>
              <a:rPr lang="en-US" altLang="zh-CN" sz="2000" dirty="0" smtClean="0"/>
              <a:t> </a:t>
            </a:r>
            <a:endParaRPr lang="zh-CN" altLang="zh-CN" sz="2000" dirty="0" smtClean="0"/>
          </a:p>
          <a:p>
            <a:pPr lvl="1"/>
            <a:r>
              <a:rPr lang="zh-CN" altLang="zh-CN" sz="2000" dirty="0" smtClean="0"/>
              <a:t>股东价值中心法为市场营销管理赋予重要战略角色</a:t>
            </a:r>
            <a:endParaRPr lang="zh-CN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6093296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案例：国美电器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权力风波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0DA699-D625-492D-B78B-93206515A8CD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ea typeface="华文中宋" pitchFamily="2" charset="-122"/>
              </a:rPr>
              <a:t>分析业务组合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波士顿矩阵（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BCG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模型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z="24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72719" name="Group 15"/>
          <p:cNvGraphicFramePr>
            <a:graphicFrameLocks noGrp="1"/>
          </p:cNvGraphicFramePr>
          <p:nvPr>
            <p:ph sz="half" idx="2"/>
          </p:nvPr>
        </p:nvGraphicFramePr>
        <p:xfrm>
          <a:off x="2627313" y="2708275"/>
          <a:ext cx="4752975" cy="2808288"/>
        </p:xfrm>
        <a:graphic>
          <a:graphicData uri="http://schemas.openxmlformats.org/drawingml/2006/table">
            <a:tbl>
              <a:tblPr/>
              <a:tblGrid>
                <a:gridCol w="2376487"/>
                <a:gridCol w="2376488"/>
              </a:tblGrid>
              <a:tr h="140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明星类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问题类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03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金牛类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瘦狗类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32" name="Text Box 17"/>
          <p:cNvSpPr txBox="1">
            <a:spLocks noChangeArrowheads="1"/>
          </p:cNvSpPr>
          <p:nvPr/>
        </p:nvSpPr>
        <p:spPr bwMode="auto">
          <a:xfrm>
            <a:off x="4067175" y="5876925"/>
            <a:ext cx="1795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相对市场占有率</a:t>
            </a:r>
          </a:p>
        </p:txBody>
      </p:sp>
      <p:sp>
        <p:nvSpPr>
          <p:cNvPr id="9233" name="Text Box 18"/>
          <p:cNvSpPr txBox="1">
            <a:spLocks noChangeArrowheads="1"/>
          </p:cNvSpPr>
          <p:nvPr/>
        </p:nvSpPr>
        <p:spPr bwMode="auto">
          <a:xfrm>
            <a:off x="2411413" y="5516563"/>
            <a:ext cx="5745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/>
              <a:t>10x                   5x       2.5x     1x                      0.5x  0.3x    0.1x</a:t>
            </a:r>
            <a:r>
              <a:rPr lang="en-US" altLang="zh-CN" sz="1400"/>
              <a:t>            </a:t>
            </a:r>
          </a:p>
        </p:txBody>
      </p:sp>
      <p:sp>
        <p:nvSpPr>
          <p:cNvPr id="9234" name="Text Box 19"/>
          <p:cNvSpPr txBox="1">
            <a:spLocks noChangeArrowheads="1"/>
          </p:cNvSpPr>
          <p:nvPr/>
        </p:nvSpPr>
        <p:spPr bwMode="auto">
          <a:xfrm>
            <a:off x="2206625" y="2662238"/>
            <a:ext cx="396875" cy="289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US" altLang="zh-CN" sz="1400" b="1"/>
              <a:t>20       15          10           5             0</a:t>
            </a:r>
          </a:p>
        </p:txBody>
      </p:sp>
      <p:sp>
        <p:nvSpPr>
          <p:cNvPr id="9235" name="Text Box 20"/>
          <p:cNvSpPr txBox="1">
            <a:spLocks noChangeArrowheads="1"/>
          </p:cNvSpPr>
          <p:nvPr/>
        </p:nvSpPr>
        <p:spPr bwMode="auto">
          <a:xfrm>
            <a:off x="1619250" y="3068638"/>
            <a:ext cx="458788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zh-CN" altLang="en-US" b="1"/>
              <a:t>市场增长率</a:t>
            </a:r>
            <a:r>
              <a:rPr lang="en-US" altLang="zh-CN" b="1"/>
              <a:t>%</a:t>
            </a:r>
          </a:p>
        </p:txBody>
      </p:sp>
      <p:sp>
        <p:nvSpPr>
          <p:cNvPr id="9236" name="Oval 21"/>
          <p:cNvSpPr>
            <a:spLocks noChangeArrowheads="1"/>
          </p:cNvSpPr>
          <p:nvPr/>
        </p:nvSpPr>
        <p:spPr bwMode="auto">
          <a:xfrm>
            <a:off x="3492500" y="35004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9237" name="Oval 23"/>
          <p:cNvSpPr>
            <a:spLocks noChangeArrowheads="1"/>
          </p:cNvSpPr>
          <p:nvPr/>
        </p:nvSpPr>
        <p:spPr bwMode="auto">
          <a:xfrm>
            <a:off x="4284663" y="3284538"/>
            <a:ext cx="431800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9238" name="Oval 24"/>
          <p:cNvSpPr>
            <a:spLocks noChangeArrowheads="1"/>
          </p:cNvSpPr>
          <p:nvPr/>
        </p:nvSpPr>
        <p:spPr bwMode="auto">
          <a:xfrm>
            <a:off x="3276600" y="4797425"/>
            <a:ext cx="503238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6</a:t>
            </a:r>
          </a:p>
        </p:txBody>
      </p:sp>
      <p:sp>
        <p:nvSpPr>
          <p:cNvPr id="9239" name="Oval 25"/>
          <p:cNvSpPr>
            <a:spLocks noChangeArrowheads="1"/>
          </p:cNvSpPr>
          <p:nvPr/>
        </p:nvSpPr>
        <p:spPr bwMode="auto">
          <a:xfrm>
            <a:off x="5292725" y="3357563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7</a:t>
            </a:r>
          </a:p>
        </p:txBody>
      </p:sp>
      <p:sp>
        <p:nvSpPr>
          <p:cNvPr id="9240" name="Oval 26"/>
          <p:cNvSpPr>
            <a:spLocks noChangeArrowheads="1"/>
          </p:cNvSpPr>
          <p:nvPr/>
        </p:nvSpPr>
        <p:spPr bwMode="auto">
          <a:xfrm>
            <a:off x="5867400" y="3716338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9241" name="Oval 27"/>
          <p:cNvSpPr>
            <a:spLocks noChangeArrowheads="1"/>
          </p:cNvSpPr>
          <p:nvPr/>
        </p:nvSpPr>
        <p:spPr bwMode="auto">
          <a:xfrm>
            <a:off x="6588125" y="3068638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9242" name="Oval 28"/>
          <p:cNvSpPr>
            <a:spLocks noChangeArrowheads="1"/>
          </p:cNvSpPr>
          <p:nvPr/>
        </p:nvSpPr>
        <p:spPr bwMode="auto">
          <a:xfrm>
            <a:off x="5651500" y="4652963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9243" name="Oval 29"/>
          <p:cNvSpPr>
            <a:spLocks noChangeArrowheads="1"/>
          </p:cNvSpPr>
          <p:nvPr/>
        </p:nvSpPr>
        <p:spPr bwMode="auto">
          <a:xfrm>
            <a:off x="6588125" y="494188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8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686800" cy="838200"/>
          </a:xfrm>
        </p:spPr>
        <p:txBody>
          <a:bodyPr/>
          <a:lstStyle/>
          <a:p>
            <a:pPr>
              <a:defRPr/>
            </a:pPr>
            <a:r>
              <a:rPr lang="zh-CN" altLang="en-US" sz="4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业务组合调整战略</a:t>
            </a:r>
            <a:r>
              <a:rPr lang="zh-CN" altLang="en-US" sz="32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（为</a:t>
            </a:r>
            <a:r>
              <a:rPr lang="en-US" altLang="zh-CN" sz="32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SBU</a:t>
            </a:r>
            <a:r>
              <a:rPr lang="zh-CN" altLang="en-US" sz="32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分配资源）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CA63E-19A4-424B-9C86-79C015A2C69C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971550" y="2276475"/>
            <a:ext cx="7704138" cy="23082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rgbClr val="00B050"/>
                </a:solidFill>
                <a:latin typeface="华文行楷" pitchFamily="2" charset="-122"/>
                <a:ea typeface="华文行楷" pitchFamily="2" charset="-122"/>
              </a:rPr>
              <a:t>发展</a:t>
            </a:r>
            <a:r>
              <a:rPr lang="zh-CN" altLang="en-US" sz="3200" dirty="0">
                <a:latin typeface="+mn-ea"/>
                <a:ea typeface="+mn-ea"/>
              </a:rPr>
              <a:t>：获取份额</a:t>
            </a:r>
            <a:endParaRPr lang="en-US" altLang="zh-CN" sz="3600" dirty="0">
              <a:solidFill>
                <a:schemeClr val="accent2"/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defRPr/>
            </a:pPr>
            <a:r>
              <a:rPr lang="zh-CN" altLang="en-US" sz="3600" dirty="0">
                <a:solidFill>
                  <a:srgbClr val="FFC000"/>
                </a:solidFill>
                <a:latin typeface="华文行楷" pitchFamily="2" charset="-122"/>
                <a:ea typeface="华文行楷" pitchFamily="2" charset="-122"/>
              </a:rPr>
              <a:t>维持</a:t>
            </a:r>
            <a:r>
              <a:rPr lang="zh-CN" altLang="en-US" sz="3200" dirty="0">
                <a:latin typeface="+mn-ea"/>
                <a:ea typeface="+mn-ea"/>
              </a:rPr>
              <a:t>：保持份额</a:t>
            </a:r>
            <a:endParaRPr lang="en-US" altLang="zh-CN" sz="3200" dirty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36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收获</a:t>
            </a:r>
            <a:r>
              <a:rPr lang="zh-CN" altLang="en-US" sz="3200" dirty="0">
                <a:latin typeface="+mn-ea"/>
                <a:ea typeface="+mn-ea"/>
              </a:rPr>
              <a:t>：提高短期现金流，不关心长期影响</a:t>
            </a:r>
            <a:endParaRPr lang="en-US" altLang="zh-CN" sz="3200" dirty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3600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淘汰</a:t>
            </a:r>
            <a:r>
              <a:rPr lang="zh-CN" altLang="en-US" sz="3200" dirty="0">
                <a:latin typeface="+mn-ea"/>
                <a:ea typeface="+mn-ea"/>
              </a:rPr>
              <a:t>：为了更好的机会而出售或撤资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SUV</a:t>
            </a:r>
            <a:r>
              <a:rPr lang="zh-CN" altLang="en-US" dirty="0" smtClean="0"/>
              <a:t>市场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1560" y="1268760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20XX</a:t>
            </a:r>
            <a:r>
              <a:rPr lang="zh-CN" altLang="en-US" dirty="0" smtClean="0"/>
              <a:t>年中国</a:t>
            </a:r>
            <a:r>
              <a:rPr lang="en-US" altLang="zh-CN" dirty="0" smtClean="0"/>
              <a:t>SUV</a:t>
            </a:r>
            <a:r>
              <a:rPr lang="zh-CN" altLang="en-US" dirty="0" smtClean="0"/>
              <a:t>车型销售</a:t>
            </a:r>
            <a:r>
              <a:rPr lang="en-US" altLang="zh-CN" dirty="0" smtClean="0"/>
              <a:t>1025.27</a:t>
            </a:r>
            <a:r>
              <a:rPr lang="zh-CN" altLang="en-US" dirty="0" smtClean="0"/>
              <a:t>万辆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同比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(904.7</a:t>
            </a:r>
            <a:r>
              <a:rPr lang="zh-CN" altLang="en-US" dirty="0" smtClean="0"/>
              <a:t>万辆</a:t>
            </a:r>
            <a:r>
              <a:rPr lang="en-US" altLang="zh-CN" dirty="0" smtClean="0"/>
              <a:t>)</a:t>
            </a:r>
            <a:r>
              <a:rPr lang="zh-CN" altLang="en-US" dirty="0" smtClean="0"/>
              <a:t>增长</a:t>
            </a:r>
            <a:r>
              <a:rPr lang="en-US" altLang="zh-CN" dirty="0" smtClean="0"/>
              <a:t>13.32%2017</a:t>
            </a:r>
            <a:r>
              <a:rPr lang="zh-CN" altLang="en-US" dirty="0" smtClean="0"/>
              <a:t>年中国</a:t>
            </a:r>
            <a:r>
              <a:rPr lang="en-US" altLang="zh-CN" dirty="0" smtClean="0"/>
              <a:t>SUV</a:t>
            </a:r>
            <a:r>
              <a:rPr lang="zh-CN" altLang="en-US" dirty="0" smtClean="0"/>
              <a:t>车型销售</a:t>
            </a:r>
            <a:r>
              <a:rPr lang="en-US" altLang="zh-CN" dirty="0" smtClean="0"/>
              <a:t>1025.27</a:t>
            </a:r>
            <a:r>
              <a:rPr lang="zh-CN" altLang="en-US" dirty="0" smtClean="0"/>
              <a:t>万辆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同比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(904.7</a:t>
            </a:r>
            <a:r>
              <a:rPr lang="zh-CN" altLang="en-US" dirty="0" smtClean="0"/>
              <a:t>万辆</a:t>
            </a:r>
            <a:r>
              <a:rPr lang="en-US" altLang="zh-CN" dirty="0" smtClean="0"/>
              <a:t>)</a:t>
            </a:r>
            <a:r>
              <a:rPr lang="zh-CN" altLang="en-US" dirty="0" smtClean="0"/>
              <a:t>增长</a:t>
            </a:r>
            <a:r>
              <a:rPr lang="en-US" altLang="zh-CN" dirty="0" smtClean="0"/>
              <a:t>13.32%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160" y="2300980"/>
            <a:ext cx="7134596" cy="4152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D3A04-695A-45C8-91B7-881E3967011E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6868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ea typeface="华文中宋" pitchFamily="2" charset="-122"/>
              </a:rPr>
              <a:t>分析业务组合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059737" cy="42592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市场吸引力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-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业务优势矩阵（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GE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模型）</a:t>
            </a:r>
          </a:p>
        </p:txBody>
      </p:sp>
      <p:grpSp>
        <p:nvGrpSpPr>
          <p:cNvPr id="2" name="组合 45"/>
          <p:cNvGrpSpPr>
            <a:grpSpLocks/>
          </p:cNvGrpSpPr>
          <p:nvPr/>
        </p:nvGrpSpPr>
        <p:grpSpPr bwMode="auto">
          <a:xfrm>
            <a:off x="3213101" y="2349500"/>
            <a:ext cx="4729163" cy="4070350"/>
            <a:chOff x="2036840" y="1979334"/>
            <a:chExt cx="5689979" cy="4573866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2997585" y="2833813"/>
              <a:ext cx="1575774" cy="1239795"/>
            </a:xfrm>
            <a:prstGeom prst="rect">
              <a:avLst/>
            </a:prstGeom>
            <a:solidFill>
              <a:srgbClr val="3366FF"/>
            </a:solidFill>
            <a:ln w="25400" algn="ctr">
              <a:solidFill>
                <a:srgbClr val="23239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000" b="1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2997585" y="5313405"/>
              <a:ext cx="1575774" cy="123979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000" b="1"/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997585" y="4073608"/>
              <a:ext cx="1575774" cy="1239797"/>
            </a:xfrm>
            <a:prstGeom prst="rect">
              <a:avLst/>
            </a:prstGeom>
            <a:solidFill>
              <a:srgbClr val="3366FF"/>
            </a:solidFill>
            <a:ln w="25400" algn="ctr">
              <a:solidFill>
                <a:srgbClr val="23239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000" b="1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573359" y="5313405"/>
              <a:ext cx="1577685" cy="1239795"/>
            </a:xfrm>
            <a:prstGeom prst="rect">
              <a:avLst/>
            </a:prstGeom>
            <a:solidFill>
              <a:srgbClr val="3366FF"/>
            </a:solidFill>
            <a:ln w="25400" algn="ctr">
              <a:solidFill>
                <a:srgbClr val="00956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000" b="1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4573359" y="4073608"/>
              <a:ext cx="1577685" cy="123979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000" b="1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573359" y="2833813"/>
              <a:ext cx="1577685" cy="1239795"/>
            </a:xfrm>
            <a:prstGeom prst="rect">
              <a:avLst/>
            </a:prstGeom>
            <a:solidFill>
              <a:srgbClr val="3366FF"/>
            </a:solidFill>
            <a:ln w="25400" algn="ctr">
              <a:solidFill>
                <a:srgbClr val="23239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000" b="1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51044" y="5313405"/>
              <a:ext cx="1575775" cy="1239795"/>
            </a:xfrm>
            <a:prstGeom prst="rect">
              <a:avLst/>
            </a:prstGeom>
            <a:solidFill>
              <a:srgbClr val="3366FF"/>
            </a:solidFill>
            <a:ln w="25400" algn="ctr">
              <a:solidFill>
                <a:srgbClr val="00956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000" b="1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6151044" y="4073608"/>
              <a:ext cx="1575775" cy="1239797"/>
            </a:xfrm>
            <a:prstGeom prst="rect">
              <a:avLst/>
            </a:prstGeom>
            <a:solidFill>
              <a:srgbClr val="3366FF"/>
            </a:solidFill>
            <a:ln w="25400" algn="ctr">
              <a:solidFill>
                <a:srgbClr val="00956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000" b="1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6151044" y="2833813"/>
              <a:ext cx="1575775" cy="123979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000" b="1"/>
            </a:p>
          </p:txBody>
        </p:sp>
        <p:sp>
          <p:nvSpPr>
            <p:cNvPr id="11292" name="Text Box 11"/>
            <p:cNvSpPr txBox="1">
              <a:spLocks noChangeArrowheads="1"/>
            </p:cNvSpPr>
            <p:nvPr/>
          </p:nvSpPr>
          <p:spPr bwMode="auto">
            <a:xfrm>
              <a:off x="3358581" y="2396762"/>
              <a:ext cx="958835" cy="445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</a:rPr>
                <a:t>   </a:t>
              </a:r>
              <a:r>
                <a:rPr kumimoji="1" lang="zh-CN" altLang="en-US" sz="2000" b="1">
                  <a:latin typeface="Times New Roman" pitchFamily="18" charset="0"/>
                </a:rPr>
                <a:t>强</a:t>
              </a:r>
            </a:p>
          </p:txBody>
        </p:sp>
        <p:sp>
          <p:nvSpPr>
            <p:cNvPr id="11293" name="Text Box 12"/>
            <p:cNvSpPr txBox="1">
              <a:spLocks noChangeArrowheads="1"/>
            </p:cNvSpPr>
            <p:nvPr/>
          </p:nvSpPr>
          <p:spPr bwMode="auto">
            <a:xfrm>
              <a:off x="4642121" y="2405681"/>
              <a:ext cx="1165118" cy="445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</a:rPr>
                <a:t>  </a:t>
              </a:r>
              <a:r>
                <a:rPr kumimoji="1" lang="zh-CN" altLang="en-US" sz="2000" b="1">
                  <a:latin typeface="Times New Roman" pitchFamily="18" charset="0"/>
                </a:rPr>
                <a:t>平均</a:t>
              </a:r>
            </a:p>
          </p:txBody>
        </p:sp>
        <p:sp>
          <p:nvSpPr>
            <p:cNvPr id="11294" name="Text Box 14"/>
            <p:cNvSpPr txBox="1">
              <a:spLocks noChangeArrowheads="1"/>
            </p:cNvSpPr>
            <p:nvPr/>
          </p:nvSpPr>
          <p:spPr bwMode="auto">
            <a:xfrm>
              <a:off x="2036840" y="3076420"/>
              <a:ext cx="1029506" cy="445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</a:rPr>
                <a:t>     </a:t>
              </a:r>
              <a:r>
                <a:rPr kumimoji="1" lang="zh-CN" altLang="en-US" sz="2000" b="1">
                  <a:latin typeface="Times New Roman" pitchFamily="18" charset="0"/>
                </a:rPr>
                <a:t>高</a:t>
              </a:r>
            </a:p>
          </p:txBody>
        </p:sp>
        <p:sp>
          <p:nvSpPr>
            <p:cNvPr id="11295" name="Text Box 15"/>
            <p:cNvSpPr txBox="1">
              <a:spLocks noChangeArrowheads="1"/>
            </p:cNvSpPr>
            <p:nvPr/>
          </p:nvSpPr>
          <p:spPr bwMode="auto">
            <a:xfrm>
              <a:off x="2105601" y="4428600"/>
              <a:ext cx="1233879" cy="445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</a:rPr>
                <a:t>    </a:t>
              </a:r>
              <a:r>
                <a:rPr kumimoji="1" lang="zh-CN" altLang="en-US" sz="2000" b="1">
                  <a:latin typeface="Times New Roman" pitchFamily="18" charset="0"/>
                </a:rPr>
                <a:t>中</a:t>
              </a:r>
            </a:p>
          </p:txBody>
        </p:sp>
        <p:sp>
          <p:nvSpPr>
            <p:cNvPr id="11296" name="Text Box 16"/>
            <p:cNvSpPr txBox="1">
              <a:spLocks noChangeArrowheads="1"/>
            </p:cNvSpPr>
            <p:nvPr/>
          </p:nvSpPr>
          <p:spPr bwMode="auto">
            <a:xfrm>
              <a:off x="2315704" y="5500711"/>
              <a:ext cx="685701" cy="788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</a:rPr>
                <a:t>    </a:t>
              </a:r>
              <a:r>
                <a:rPr kumimoji="1" lang="zh-CN" altLang="en-US" sz="2000" b="1">
                  <a:latin typeface="Times New Roman" pitchFamily="18" charset="0"/>
                </a:rPr>
                <a:t>低</a:t>
              </a:r>
            </a:p>
          </p:txBody>
        </p:sp>
        <p:sp>
          <p:nvSpPr>
            <p:cNvPr id="11298" name="Text Box 18"/>
            <p:cNvSpPr txBox="1">
              <a:spLocks noChangeArrowheads="1"/>
            </p:cNvSpPr>
            <p:nvPr/>
          </p:nvSpPr>
          <p:spPr bwMode="auto">
            <a:xfrm flipH="1">
              <a:off x="3914624" y="1979334"/>
              <a:ext cx="2536398" cy="365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dist" eaLnBrk="1" hangingPunct="1">
                <a:spcBef>
                  <a:spcPct val="50000"/>
                </a:spcBef>
              </a:pPr>
              <a:r>
                <a:rPr kumimoji="1" lang="zh-CN" altLang="en-US" sz="2400" b="1" dirty="0">
                  <a:latin typeface="Times New Roman" pitchFamily="18" charset="0"/>
                </a:rPr>
                <a:t>业务优势</a:t>
              </a:r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4093600" y="3381986"/>
              <a:ext cx="822616" cy="731819"/>
              <a:chOff x="2016" y="1632"/>
              <a:chExt cx="576" cy="576"/>
            </a:xfrm>
          </p:grpSpPr>
          <p:sp>
            <p:nvSpPr>
              <p:cNvPr id="11318" name="Oval 20"/>
              <p:cNvSpPr>
                <a:spLocks noChangeArrowheads="1"/>
              </p:cNvSpPr>
              <p:nvPr/>
            </p:nvSpPr>
            <p:spPr bwMode="auto">
              <a:xfrm>
                <a:off x="2016" y="1632"/>
                <a:ext cx="576" cy="576"/>
              </a:xfrm>
              <a:prstGeom prst="ellipse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kumimoji="1" lang="zh-CN" altLang="en-US" sz="2000" b="1">
                  <a:latin typeface="Times New Roman" pitchFamily="18" charset="0"/>
                </a:endParaRPr>
              </a:p>
            </p:txBody>
          </p:sp>
          <p:sp>
            <p:nvSpPr>
              <p:cNvPr id="11319" name="Arc 21"/>
              <p:cNvSpPr>
                <a:spLocks/>
              </p:cNvSpPr>
              <p:nvPr/>
            </p:nvSpPr>
            <p:spPr bwMode="auto">
              <a:xfrm>
                <a:off x="2304" y="1632"/>
                <a:ext cx="288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9966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3133882" y="3564941"/>
              <a:ext cx="1233923" cy="1097728"/>
              <a:chOff x="1296" y="2256"/>
              <a:chExt cx="864" cy="864"/>
            </a:xfrm>
          </p:grpSpPr>
          <p:sp>
            <p:nvSpPr>
              <p:cNvPr id="11316" name="Oval 23"/>
              <p:cNvSpPr>
                <a:spLocks noChangeArrowheads="1"/>
              </p:cNvSpPr>
              <p:nvPr/>
            </p:nvSpPr>
            <p:spPr bwMode="auto">
              <a:xfrm>
                <a:off x="1296" y="2256"/>
                <a:ext cx="864" cy="864"/>
              </a:xfrm>
              <a:prstGeom prst="ellipse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1317" name="Arc 24"/>
              <p:cNvSpPr>
                <a:spLocks/>
              </p:cNvSpPr>
              <p:nvPr/>
            </p:nvSpPr>
            <p:spPr bwMode="auto">
              <a:xfrm>
                <a:off x="1728" y="2256"/>
                <a:ext cx="432" cy="691"/>
              </a:xfrm>
              <a:custGeom>
                <a:avLst/>
                <a:gdLst>
                  <a:gd name="T0" fmla="*/ 0 w 21600"/>
                  <a:gd name="T1" fmla="*/ 0 h 34560"/>
                  <a:gd name="T2" fmla="*/ 0 w 21600"/>
                  <a:gd name="T3" fmla="*/ 0 h 34560"/>
                  <a:gd name="T4" fmla="*/ 0 w 21600"/>
                  <a:gd name="T5" fmla="*/ 0 h 3456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4560"/>
                  <a:gd name="T11" fmla="*/ 21600 w 21600"/>
                  <a:gd name="T12" fmla="*/ 34560 h 345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456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6273"/>
                      <a:pt x="20084" y="30821"/>
                      <a:pt x="17280" y="34559"/>
                    </a:cubicBezTo>
                  </a:path>
                  <a:path w="21600" h="3456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6273"/>
                      <a:pt x="20084" y="30821"/>
                      <a:pt x="17280" y="34559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9966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6013037" y="3442971"/>
              <a:ext cx="822616" cy="731819"/>
              <a:chOff x="3360" y="1680"/>
              <a:chExt cx="576" cy="576"/>
            </a:xfrm>
          </p:grpSpPr>
          <p:sp>
            <p:nvSpPr>
              <p:cNvPr id="11314" name="Oval 26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576" cy="576"/>
              </a:xfrm>
              <a:prstGeom prst="ellipse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1315" name="Arc 27"/>
              <p:cNvSpPr>
                <a:spLocks/>
              </p:cNvSpPr>
              <p:nvPr/>
            </p:nvSpPr>
            <p:spPr bwMode="auto">
              <a:xfrm>
                <a:off x="3648" y="1680"/>
                <a:ext cx="288" cy="491"/>
              </a:xfrm>
              <a:custGeom>
                <a:avLst/>
                <a:gdLst>
                  <a:gd name="T0" fmla="*/ 0 w 21600"/>
                  <a:gd name="T1" fmla="*/ 0 h 36795"/>
                  <a:gd name="T2" fmla="*/ 0 w 21600"/>
                  <a:gd name="T3" fmla="*/ 0 h 36795"/>
                  <a:gd name="T4" fmla="*/ 0 w 21600"/>
                  <a:gd name="T5" fmla="*/ 0 h 3679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6795"/>
                  <a:gd name="T11" fmla="*/ 21600 w 21600"/>
                  <a:gd name="T12" fmla="*/ 36795 h 367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6795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7290"/>
                      <a:pt x="19354" y="32751"/>
                      <a:pt x="15351" y="36795"/>
                    </a:cubicBezTo>
                  </a:path>
                  <a:path w="21600" h="36795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7290"/>
                      <a:pt x="19354" y="32751"/>
                      <a:pt x="15351" y="36795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9966">
                  <a:alpha val="50195"/>
                </a:srgbClr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28"/>
            <p:cNvGrpSpPr>
              <a:grpSpLocks/>
            </p:cNvGrpSpPr>
            <p:nvPr/>
          </p:nvGrpSpPr>
          <p:grpSpPr bwMode="auto">
            <a:xfrm>
              <a:off x="3750844" y="4540699"/>
              <a:ext cx="2399295" cy="1707577"/>
              <a:chOff x="1776" y="2544"/>
              <a:chExt cx="1680" cy="1344"/>
            </a:xfrm>
          </p:grpSpPr>
          <p:grpSp>
            <p:nvGrpSpPr>
              <p:cNvPr id="16" name="Group 29"/>
              <p:cNvGrpSpPr>
                <a:grpSpLocks/>
              </p:cNvGrpSpPr>
              <p:nvPr/>
            </p:nvGrpSpPr>
            <p:grpSpPr bwMode="auto">
              <a:xfrm>
                <a:off x="1776" y="2928"/>
                <a:ext cx="960" cy="960"/>
                <a:chOff x="1776" y="2928"/>
                <a:chExt cx="960" cy="960"/>
              </a:xfrm>
            </p:grpSpPr>
            <p:sp>
              <p:nvSpPr>
                <p:cNvPr id="11312" name="Oval 30"/>
                <p:cNvSpPr>
                  <a:spLocks noChangeArrowheads="1"/>
                </p:cNvSpPr>
                <p:nvPr/>
              </p:nvSpPr>
              <p:spPr bwMode="auto">
                <a:xfrm>
                  <a:off x="1776" y="2928"/>
                  <a:ext cx="960" cy="960"/>
                </a:xfrm>
                <a:prstGeom prst="ellipse">
                  <a:avLst/>
                </a:prstGeom>
                <a:solidFill>
                  <a:schemeClr val="folHlink">
                    <a:alpha val="50195"/>
                  </a:schemeClr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CN" sz="2400">
                      <a:solidFill>
                        <a:schemeClr val="bg2"/>
                      </a:solidFill>
                      <a:latin typeface="Times New Roman" pitchFamily="18" charset="0"/>
                    </a:rPr>
                    <a:t>D</a:t>
                  </a:r>
                </a:p>
              </p:txBody>
            </p:sp>
            <p:sp>
              <p:nvSpPr>
                <p:cNvPr id="11313" name="Arc 31"/>
                <p:cNvSpPr>
                  <a:spLocks/>
                </p:cNvSpPr>
                <p:nvPr/>
              </p:nvSpPr>
              <p:spPr bwMode="auto">
                <a:xfrm>
                  <a:off x="2256" y="2929"/>
                  <a:ext cx="480" cy="819"/>
                </a:xfrm>
                <a:custGeom>
                  <a:avLst/>
                  <a:gdLst>
                    <a:gd name="T0" fmla="*/ 0 w 21600"/>
                    <a:gd name="T1" fmla="*/ 0 h 36874"/>
                    <a:gd name="T2" fmla="*/ 0 w 21600"/>
                    <a:gd name="T3" fmla="*/ 0 h 36874"/>
                    <a:gd name="T4" fmla="*/ 0 w 21600"/>
                    <a:gd name="T5" fmla="*/ 0 h 3687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6874"/>
                    <a:gd name="T11" fmla="*/ 21600 w 21600"/>
                    <a:gd name="T12" fmla="*/ 36874 h 368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6874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7328"/>
                        <a:pt x="19324" y="32822"/>
                        <a:pt x="15273" y="36873"/>
                      </a:cubicBezTo>
                    </a:path>
                    <a:path w="21600" h="36874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7328"/>
                        <a:pt x="19324" y="32822"/>
                        <a:pt x="15273" y="36873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folHlink">
                    <a:alpha val="50195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310" name="Oval 32"/>
              <p:cNvSpPr>
                <a:spLocks noChangeArrowheads="1"/>
              </p:cNvSpPr>
              <p:nvPr/>
            </p:nvSpPr>
            <p:spPr bwMode="auto">
              <a:xfrm>
                <a:off x="2736" y="2544"/>
                <a:ext cx="720" cy="720"/>
              </a:xfrm>
              <a:prstGeom prst="ellipse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11311" name="Arc 33"/>
              <p:cNvSpPr>
                <a:spLocks/>
              </p:cNvSpPr>
              <p:nvPr/>
            </p:nvSpPr>
            <p:spPr bwMode="auto">
              <a:xfrm>
                <a:off x="3120" y="2545"/>
                <a:ext cx="140" cy="384"/>
              </a:xfrm>
              <a:custGeom>
                <a:avLst/>
                <a:gdLst>
                  <a:gd name="T0" fmla="*/ 0 w 7853"/>
                  <a:gd name="T1" fmla="*/ 0 h 21600"/>
                  <a:gd name="T2" fmla="*/ 0 w 7853"/>
                  <a:gd name="T3" fmla="*/ 0 h 21600"/>
                  <a:gd name="T4" fmla="*/ 0 w 785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7853"/>
                  <a:gd name="T10" fmla="*/ 0 h 21600"/>
                  <a:gd name="T11" fmla="*/ 7853 w 785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853" h="21600" fill="none" extrusionOk="0">
                    <a:moveTo>
                      <a:pt x="-1" y="0"/>
                    </a:moveTo>
                    <a:cubicBezTo>
                      <a:pt x="2686" y="0"/>
                      <a:pt x="5350" y="501"/>
                      <a:pt x="7852" y="1478"/>
                    </a:cubicBezTo>
                  </a:path>
                  <a:path w="7853" h="21600" stroke="0" extrusionOk="0">
                    <a:moveTo>
                      <a:pt x="-1" y="0"/>
                    </a:moveTo>
                    <a:cubicBezTo>
                      <a:pt x="2686" y="0"/>
                      <a:pt x="5350" y="501"/>
                      <a:pt x="7852" y="14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9966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Group 34"/>
            <p:cNvGrpSpPr>
              <a:grpSpLocks/>
            </p:cNvGrpSpPr>
            <p:nvPr/>
          </p:nvGrpSpPr>
          <p:grpSpPr bwMode="auto">
            <a:xfrm>
              <a:off x="6629998" y="5333502"/>
              <a:ext cx="891167" cy="792803"/>
              <a:chOff x="3792" y="3168"/>
              <a:chExt cx="624" cy="624"/>
            </a:xfrm>
          </p:grpSpPr>
          <p:sp>
            <p:nvSpPr>
              <p:cNvPr id="11307" name="Oval 35"/>
              <p:cNvSpPr>
                <a:spLocks noChangeArrowheads="1"/>
              </p:cNvSpPr>
              <p:nvPr/>
            </p:nvSpPr>
            <p:spPr bwMode="auto">
              <a:xfrm>
                <a:off x="3792" y="3168"/>
                <a:ext cx="624" cy="624"/>
              </a:xfrm>
              <a:prstGeom prst="ellipse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11308" name="Arc 36"/>
              <p:cNvSpPr>
                <a:spLocks/>
              </p:cNvSpPr>
              <p:nvPr/>
            </p:nvSpPr>
            <p:spPr bwMode="auto">
              <a:xfrm>
                <a:off x="4128" y="3169"/>
                <a:ext cx="128" cy="336"/>
              </a:xfrm>
              <a:custGeom>
                <a:avLst/>
                <a:gdLst>
                  <a:gd name="T0" fmla="*/ 0 w 8253"/>
                  <a:gd name="T1" fmla="*/ 0 h 21600"/>
                  <a:gd name="T2" fmla="*/ 0 w 8253"/>
                  <a:gd name="T3" fmla="*/ 0 h 21600"/>
                  <a:gd name="T4" fmla="*/ 0 w 825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8253"/>
                  <a:gd name="T10" fmla="*/ 0 h 21600"/>
                  <a:gd name="T11" fmla="*/ 8253 w 825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253" h="21600" fill="none" extrusionOk="0">
                    <a:moveTo>
                      <a:pt x="-1" y="0"/>
                    </a:moveTo>
                    <a:cubicBezTo>
                      <a:pt x="2831" y="0"/>
                      <a:pt x="5636" y="556"/>
                      <a:pt x="8253" y="1638"/>
                    </a:cubicBezTo>
                  </a:path>
                  <a:path w="8253" h="21600" stroke="0" extrusionOk="0">
                    <a:moveTo>
                      <a:pt x="-1" y="0"/>
                    </a:moveTo>
                    <a:cubicBezTo>
                      <a:pt x="2831" y="0"/>
                      <a:pt x="5636" y="556"/>
                      <a:pt x="8253" y="1638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9966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" name="Group 37"/>
            <p:cNvGrpSpPr>
              <a:grpSpLocks/>
            </p:cNvGrpSpPr>
            <p:nvPr/>
          </p:nvGrpSpPr>
          <p:grpSpPr bwMode="auto">
            <a:xfrm>
              <a:off x="4710562" y="5211533"/>
              <a:ext cx="959718" cy="853788"/>
              <a:chOff x="2448" y="3072"/>
              <a:chExt cx="672" cy="672"/>
            </a:xfrm>
          </p:grpSpPr>
          <p:sp>
            <p:nvSpPr>
              <p:cNvPr id="11305" name="Oval 38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672" cy="672"/>
              </a:xfrm>
              <a:prstGeom prst="ellipse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1306" name="Arc 39"/>
              <p:cNvSpPr>
                <a:spLocks/>
              </p:cNvSpPr>
              <p:nvPr/>
            </p:nvSpPr>
            <p:spPr bwMode="auto">
              <a:xfrm>
                <a:off x="2784" y="3073"/>
                <a:ext cx="262" cy="336"/>
              </a:xfrm>
              <a:custGeom>
                <a:avLst/>
                <a:gdLst>
                  <a:gd name="T0" fmla="*/ 0 w 16816"/>
                  <a:gd name="T1" fmla="*/ 0 h 21600"/>
                  <a:gd name="T2" fmla="*/ 0 w 16816"/>
                  <a:gd name="T3" fmla="*/ 0 h 21600"/>
                  <a:gd name="T4" fmla="*/ 0 w 1681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6816"/>
                  <a:gd name="T10" fmla="*/ 0 h 21600"/>
                  <a:gd name="T11" fmla="*/ 16816 w 168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816" h="21600" fill="none" extrusionOk="0">
                    <a:moveTo>
                      <a:pt x="-1" y="0"/>
                    </a:moveTo>
                    <a:cubicBezTo>
                      <a:pt x="6533" y="0"/>
                      <a:pt x="12715" y="2956"/>
                      <a:pt x="16815" y="8043"/>
                    </a:cubicBezTo>
                  </a:path>
                  <a:path w="16816" h="21600" stroke="0" extrusionOk="0">
                    <a:moveTo>
                      <a:pt x="-1" y="0"/>
                    </a:moveTo>
                    <a:cubicBezTo>
                      <a:pt x="6533" y="0"/>
                      <a:pt x="12715" y="2956"/>
                      <a:pt x="16815" y="8043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9966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270" name="Text Box 43"/>
          <p:cNvSpPr txBox="1">
            <a:spLocks noChangeArrowheads="1"/>
          </p:cNvSpPr>
          <p:nvPr/>
        </p:nvSpPr>
        <p:spPr bwMode="auto">
          <a:xfrm>
            <a:off x="7143750" y="2760663"/>
            <a:ext cx="439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弱</a:t>
            </a:r>
          </a:p>
        </p:txBody>
      </p:sp>
      <p:sp>
        <p:nvSpPr>
          <p:cNvPr id="11271" name="Text Box 45"/>
          <p:cNvSpPr txBox="1">
            <a:spLocks noChangeArrowheads="1"/>
          </p:cNvSpPr>
          <p:nvPr/>
        </p:nvSpPr>
        <p:spPr bwMode="auto">
          <a:xfrm>
            <a:off x="2843808" y="3284984"/>
            <a:ext cx="553998" cy="205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2400" b="1" dirty="0"/>
              <a:t>市场吸引力</a:t>
            </a:r>
          </a:p>
        </p:txBody>
      </p:sp>
      <p:sp>
        <p:nvSpPr>
          <p:cNvPr id="11272" name="Text Box 46"/>
          <p:cNvSpPr txBox="1">
            <a:spLocks noChangeArrowheads="1"/>
          </p:cNvSpPr>
          <p:nvPr/>
        </p:nvSpPr>
        <p:spPr bwMode="auto">
          <a:xfrm>
            <a:off x="4572000" y="334645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11273" name="Text Box 47"/>
          <p:cNvSpPr txBox="1">
            <a:spLocks noChangeArrowheads="1"/>
          </p:cNvSpPr>
          <p:nvPr/>
        </p:nvSpPr>
        <p:spPr bwMode="auto">
          <a:xfrm>
            <a:off x="5940425" y="3429000"/>
            <a:ext cx="184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11275" name="Text Box 50"/>
          <p:cNvSpPr txBox="1">
            <a:spLocks noChangeArrowheads="1"/>
          </p:cNvSpPr>
          <p:nvPr/>
        </p:nvSpPr>
        <p:spPr bwMode="auto">
          <a:xfrm>
            <a:off x="7216775" y="457517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11276" name="Text Box 51"/>
          <p:cNvSpPr txBox="1">
            <a:spLocks noChangeArrowheads="1"/>
          </p:cNvSpPr>
          <p:nvPr/>
        </p:nvSpPr>
        <p:spPr bwMode="auto">
          <a:xfrm>
            <a:off x="4408488" y="4648200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11277" name="Text Box 52"/>
          <p:cNvSpPr txBox="1">
            <a:spLocks noChangeArrowheads="1"/>
          </p:cNvSpPr>
          <p:nvPr/>
        </p:nvSpPr>
        <p:spPr bwMode="auto">
          <a:xfrm>
            <a:off x="6064250" y="5799138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11278" name="Text Box 53"/>
          <p:cNvSpPr txBox="1">
            <a:spLocks noChangeArrowheads="1"/>
          </p:cNvSpPr>
          <p:nvPr/>
        </p:nvSpPr>
        <p:spPr bwMode="auto">
          <a:xfrm>
            <a:off x="6927850" y="5799138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/>
              <a:t>9</a:t>
            </a:r>
          </a:p>
        </p:txBody>
      </p:sp>
      <p:sp>
        <p:nvSpPr>
          <p:cNvPr id="11279" name="Text Box 54"/>
          <p:cNvSpPr txBox="1">
            <a:spLocks noChangeArrowheads="1"/>
          </p:cNvSpPr>
          <p:nvPr/>
        </p:nvSpPr>
        <p:spPr bwMode="auto">
          <a:xfrm>
            <a:off x="4479925" y="57277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280" name="Text Box 55"/>
          <p:cNvSpPr txBox="1">
            <a:spLocks noChangeArrowheads="1"/>
          </p:cNvSpPr>
          <p:nvPr/>
        </p:nvSpPr>
        <p:spPr bwMode="auto">
          <a:xfrm>
            <a:off x="5738813" y="457041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1281" name="Text Box 56"/>
          <p:cNvSpPr txBox="1">
            <a:spLocks noChangeArrowheads="1"/>
          </p:cNvSpPr>
          <p:nvPr/>
        </p:nvSpPr>
        <p:spPr bwMode="auto">
          <a:xfrm>
            <a:off x="7143750" y="342265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bg2"/>
                </a:solidFill>
              </a:rPr>
              <a:t>3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983ECB-C139-482C-8E20-48B9F82A1FAA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ea typeface="华文中宋" pitchFamily="2" charset="-122"/>
              </a:rPr>
              <a:t>分析业务组合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业务风险评价矩阵</a:t>
            </a:r>
          </a:p>
        </p:txBody>
      </p:sp>
      <p:graphicFrame>
        <p:nvGraphicFramePr>
          <p:cNvPr id="75791" name="Group 15"/>
          <p:cNvGraphicFramePr>
            <a:graphicFrameLocks noGrp="1"/>
          </p:cNvGraphicFramePr>
          <p:nvPr>
            <p:ph sz="half" idx="2"/>
          </p:nvPr>
        </p:nvGraphicFramePr>
        <p:xfrm>
          <a:off x="2843213" y="3429000"/>
          <a:ext cx="5614987" cy="2667000"/>
        </p:xfrm>
        <a:graphic>
          <a:graphicData uri="http://schemas.openxmlformats.org/drawingml/2006/table">
            <a:tbl>
              <a:tblPr/>
              <a:tblGrid>
                <a:gridCol w="2808287"/>
                <a:gridCol w="2806700"/>
              </a:tblGrid>
              <a:tr h="1333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理想业务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风险业务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3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成熟业务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麻烦业务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04" name="Text Box 17"/>
          <p:cNvSpPr txBox="1">
            <a:spLocks noChangeArrowheads="1"/>
          </p:cNvSpPr>
          <p:nvPr/>
        </p:nvSpPr>
        <p:spPr bwMode="auto">
          <a:xfrm>
            <a:off x="4643438" y="2349500"/>
            <a:ext cx="202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业务成功概率</a:t>
            </a:r>
          </a:p>
        </p:txBody>
      </p:sp>
      <p:sp>
        <p:nvSpPr>
          <p:cNvPr id="12305" name="Text Box 18"/>
          <p:cNvSpPr txBox="1">
            <a:spLocks noChangeArrowheads="1"/>
          </p:cNvSpPr>
          <p:nvPr/>
        </p:nvSpPr>
        <p:spPr bwMode="auto">
          <a:xfrm>
            <a:off x="4140200" y="27813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高</a:t>
            </a:r>
          </a:p>
        </p:txBody>
      </p:sp>
      <p:sp>
        <p:nvSpPr>
          <p:cNvPr id="12306" name="Text Box 19"/>
          <p:cNvSpPr txBox="1">
            <a:spLocks noChangeArrowheads="1"/>
          </p:cNvSpPr>
          <p:nvPr/>
        </p:nvSpPr>
        <p:spPr bwMode="auto">
          <a:xfrm>
            <a:off x="6856413" y="27813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低</a:t>
            </a:r>
          </a:p>
        </p:txBody>
      </p:sp>
      <p:sp>
        <p:nvSpPr>
          <p:cNvPr id="12307" name="Text Box 20"/>
          <p:cNvSpPr txBox="1">
            <a:spLocks noChangeArrowheads="1"/>
          </p:cNvSpPr>
          <p:nvPr/>
        </p:nvSpPr>
        <p:spPr bwMode="auto">
          <a:xfrm>
            <a:off x="1403350" y="3789363"/>
            <a:ext cx="549275" cy="159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2400" b="1"/>
              <a:t>市场吸引力</a:t>
            </a:r>
          </a:p>
        </p:txBody>
      </p:sp>
      <p:sp>
        <p:nvSpPr>
          <p:cNvPr id="12308" name="Text Box 21"/>
          <p:cNvSpPr txBox="1">
            <a:spLocks noChangeArrowheads="1"/>
          </p:cNvSpPr>
          <p:nvPr/>
        </p:nvSpPr>
        <p:spPr bwMode="auto">
          <a:xfrm>
            <a:off x="2106613" y="3959225"/>
            <a:ext cx="549275" cy="161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2400" b="1"/>
              <a:t>高           低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0"/>
            <a:ext cx="49530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评估成长机会</a:t>
            </a:r>
            <a:endParaRPr kumimoji="0" lang="zh-CN" altLang="en-US" sz="40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65125" y="703263"/>
            <a:ext cx="2673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隶书" pitchFamily="2" charset="-122"/>
              </a:rPr>
              <a:t>新业务发展计划</a:t>
            </a:r>
            <a:endParaRPr lang="zh-CN" altLang="en-US" sz="3600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隶书" pitchFamily="2" charset="-12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1508125"/>
          <a:ext cx="7467600" cy="5349875"/>
        </p:xfrm>
        <a:graphic>
          <a:graphicData uri="http://schemas.openxmlformats.org/presentationml/2006/ole">
            <p:oleObj spid="_x0000_s1026" name="Picture" r:id="rId4" imgW="3760560" imgH="2637720" progId="Word.Picture.8">
              <p:embed/>
            </p:oleObj>
          </a:graphicData>
        </a:graphic>
      </p:graphicFrame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086600" y="2286000"/>
            <a:ext cx="1828800" cy="2895600"/>
          </a:xfrm>
          <a:custGeom>
            <a:avLst/>
            <a:gdLst>
              <a:gd name="G0" fmla="+- 9474 0 0"/>
              <a:gd name="G1" fmla="+- 19106 0 0"/>
              <a:gd name="G2" fmla="+- 9474 0 0"/>
              <a:gd name="G3" fmla="*/ 9474 1 2"/>
              <a:gd name="G4" fmla="+- G3 10800 0"/>
              <a:gd name="G5" fmla="+- 21600 9474 19106"/>
              <a:gd name="G6" fmla="+- 19106 9474 0"/>
              <a:gd name="G7" fmla="*/ G6 1 2"/>
              <a:gd name="G8" fmla="*/ 19106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9106 1 2"/>
              <a:gd name="G15" fmla="+- G5 0 G4"/>
              <a:gd name="G16" fmla="+- G0 0 G4"/>
              <a:gd name="G17" fmla="*/ G2 G15 G16"/>
              <a:gd name="T0" fmla="*/ 15537 w 21600"/>
              <a:gd name="T1" fmla="*/ 0 h 21600"/>
              <a:gd name="T2" fmla="*/ 9474 w 21600"/>
              <a:gd name="T3" fmla="*/ 9474 h 21600"/>
              <a:gd name="T4" fmla="*/ 0 w 21600"/>
              <a:gd name="T5" fmla="*/ 17565 h 21600"/>
              <a:gd name="T6" fmla="*/ 9553 w 21600"/>
              <a:gd name="T7" fmla="*/ 21600 h 21600"/>
              <a:gd name="T8" fmla="*/ 19106 w 21600"/>
              <a:gd name="T9" fmla="*/ 16155 h 21600"/>
              <a:gd name="T10" fmla="*/ 21600 w 21600"/>
              <a:gd name="T11" fmla="*/ 9474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G5 w 21600"/>
              <a:gd name="T19" fmla="*/ G17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537" y="0"/>
                </a:moveTo>
                <a:lnTo>
                  <a:pt x="9474" y="9474"/>
                </a:lnTo>
                <a:lnTo>
                  <a:pt x="11968" y="9474"/>
                </a:lnTo>
                <a:lnTo>
                  <a:pt x="11968" y="13530"/>
                </a:lnTo>
                <a:lnTo>
                  <a:pt x="0" y="13530"/>
                </a:lnTo>
                <a:lnTo>
                  <a:pt x="0" y="21600"/>
                </a:lnTo>
                <a:lnTo>
                  <a:pt x="19106" y="21600"/>
                </a:lnTo>
                <a:lnTo>
                  <a:pt x="19106" y="9474"/>
                </a:lnTo>
                <a:lnTo>
                  <a:pt x="21600" y="9474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 vert="eaVert" wrap="none" anchor="ctr"/>
          <a:lstStyle/>
          <a:p>
            <a:pPr algn="ctr" eaLnBrk="0" hangingPunct="0"/>
            <a:r>
              <a:rPr lang="zh-CN" altLang="en-US">
                <a:solidFill>
                  <a:srgbClr val="FFFF00"/>
                </a:solidFill>
                <a:ea typeface="华文中宋" pitchFamily="2" charset="-122"/>
              </a:rPr>
              <a:t>战略复杂性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980728"/>
            <a:ext cx="8686800" cy="841248"/>
          </a:xfrm>
        </p:spPr>
        <p:txBody>
          <a:bodyPr/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麦当劳为什么不养牛？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67645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</a:t>
            </a:r>
            <a:r>
              <a:rPr lang="zh-CN" altLang="en-US" sz="1900" dirty="0" smtClean="0"/>
              <a:t>众所周知，麦当劳品牌的创始人雷</a:t>
            </a:r>
            <a:r>
              <a:rPr lang="en-US" altLang="zh-CN" sz="1900" dirty="0" smtClean="0"/>
              <a:t>. </a:t>
            </a:r>
            <a:r>
              <a:rPr lang="zh-CN" altLang="en-US" sz="1900" dirty="0" smtClean="0"/>
              <a:t>克罗克，他以非凡的管理才能，把麦当劳兄弟经营的小餐馆变成了世界快餐的第一品牌，自己也成为美国最有影响的企业家之一。</a:t>
            </a:r>
          </a:p>
          <a:p>
            <a:r>
              <a:rPr lang="zh-CN" altLang="en-US" sz="1900" dirty="0" smtClean="0"/>
              <a:t>        但据说，当年从麦当劳兄弟手里买下特许经营权的除了克罗克之外，还有一个荷兰人。两人走的是完全不同的经营之路。</a:t>
            </a:r>
          </a:p>
          <a:p>
            <a:r>
              <a:rPr lang="zh-CN" altLang="en-US" sz="1900" dirty="0" smtClean="0"/>
              <a:t>        相比之下，克罗克看起来比较愚蠢。他只开麦当劳店，加工牛肉，养牛的钱都任别人赚去了。</a:t>
            </a:r>
          </a:p>
          <a:p>
            <a:r>
              <a:rPr lang="zh-CN" altLang="en-US" sz="1900" dirty="0" smtClean="0"/>
              <a:t>        而荷兰人则显得聪明，他不仅开麦当劳店，而且所有赚钱机会都不让别人染指。他投资开办了牛肉加工厂，使加工牛肉的钱也流入自己的腰包。后来他想自己干吗买别人的牛，让别人赚走养牛的钱呢？于是又办了一个养牛厂。</a:t>
            </a:r>
          </a:p>
          <a:p>
            <a:r>
              <a:rPr lang="zh-CN" altLang="en-US" sz="1900" dirty="0" smtClean="0"/>
              <a:t>        日复一日，年复一年，克罗克把麦当劳开遍全世界，而那个荷兰人呢？人们找啊找，终于在荷兰的一个农场里找到了他，他什么也没有，就养了</a:t>
            </a:r>
            <a:r>
              <a:rPr lang="en-US" altLang="zh-CN" sz="1900" dirty="0" smtClean="0"/>
              <a:t>200</a:t>
            </a:r>
            <a:r>
              <a:rPr lang="zh-CN" altLang="en-US" sz="1900" dirty="0" smtClean="0"/>
              <a:t>头牛。</a:t>
            </a:r>
          </a:p>
          <a:p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0"/>
            <a:ext cx="2483768" cy="1964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graphicFrame>
        <p:nvGraphicFramePr>
          <p:cNvPr id="3" name="Group 44"/>
          <p:cNvGraphicFramePr>
            <a:graphicFrameLocks noGrp="1"/>
          </p:cNvGraphicFramePr>
          <p:nvPr/>
        </p:nvGraphicFramePr>
        <p:xfrm>
          <a:off x="1219200" y="2971800"/>
          <a:ext cx="1905000" cy="262128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密集型</a:t>
                      </a:r>
                      <a:b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</a:b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成长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B13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B13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B13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charset="-122"/>
                        </a:rPr>
                        <a:t>市场渗透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B13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B13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charset="-122"/>
                        </a:rPr>
                        <a:t>市场开发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B13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B13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charset="-122"/>
                        </a:rPr>
                        <a:t>产品开发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B13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B13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B13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Group 42"/>
          <p:cNvGraphicFramePr>
            <a:graphicFrameLocks noGrp="1"/>
          </p:cNvGraphicFramePr>
          <p:nvPr/>
        </p:nvGraphicFramePr>
        <p:xfrm>
          <a:off x="3733800" y="2971800"/>
          <a:ext cx="1905000" cy="2591118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一体化</a:t>
                      </a:r>
                      <a:b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</a:b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成长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charset="-122"/>
                        </a:rPr>
                        <a:t>后向一体化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charset="-122"/>
                        </a:rPr>
                        <a:t>前向一体化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charset="-122"/>
                        </a:rPr>
                        <a:t>水平一体化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47"/>
          <p:cNvGraphicFramePr>
            <a:graphicFrameLocks noGrp="1"/>
          </p:cNvGraphicFramePr>
          <p:nvPr/>
        </p:nvGraphicFramePr>
        <p:xfrm>
          <a:off x="6172200" y="2971800"/>
          <a:ext cx="2146300" cy="2910840"/>
        </p:xfrm>
        <a:graphic>
          <a:graphicData uri="http://schemas.openxmlformats.org/drawingml/2006/table">
            <a:tbl>
              <a:tblPr/>
              <a:tblGrid>
                <a:gridCol w="21463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多样化</a:t>
                      </a:r>
                      <a:b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</a:b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成长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charset="-122"/>
                        </a:rPr>
                        <a:t>同心多样化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charset="-122"/>
                        </a:rPr>
                        <a:t>水平多样化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charset="-122"/>
                        </a:rPr>
                        <a:t>复合（跨行业）</a:t>
                      </a:r>
                      <a:b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charset="-122"/>
                        </a:rPr>
                      </a:b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charset="-122"/>
                        </a:rPr>
                        <a:t>多样化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" name="Oval 40"/>
          <p:cNvSpPr>
            <a:spLocks noChangeArrowheads="1"/>
          </p:cNvSpPr>
          <p:nvPr/>
        </p:nvSpPr>
        <p:spPr bwMode="auto">
          <a:xfrm>
            <a:off x="533400" y="1600200"/>
            <a:ext cx="8001000" cy="914400"/>
          </a:xfrm>
          <a:prstGeom prst="ellipse">
            <a:avLst/>
          </a:prstGeom>
          <a:gradFill rotWithShape="0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outerShdw dist="310047" dir="2099521" algn="ctr" rotWithShape="0">
              <a:schemeClr val="tx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800">
                <a:solidFill>
                  <a:srgbClr val="FB1324"/>
                </a:solidFill>
                <a:ea typeface="华文琥珀" pitchFamily="2" charset="-122"/>
              </a:rPr>
              <a:t>成长机会即新业务发展机会的主要类型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6165304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□精简组织和剥离老业务也是资源配置战略的重要组成部分。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2228850" y="1988771"/>
            <a:ext cx="4610100" cy="3889742"/>
            <a:chOff x="2228741" y="1989330"/>
            <a:chExt cx="4610100" cy="3889742"/>
          </a:xfrm>
        </p:grpSpPr>
        <p:grpSp>
          <p:nvGrpSpPr>
            <p:cNvPr id="4" name="Group 38"/>
            <p:cNvGrpSpPr>
              <a:grpSpLocks/>
            </p:cNvGrpSpPr>
            <p:nvPr/>
          </p:nvGrpSpPr>
          <p:grpSpPr bwMode="auto">
            <a:xfrm>
              <a:off x="2228741" y="1989330"/>
              <a:ext cx="4610100" cy="3889742"/>
              <a:chOff x="2106" y="1053"/>
              <a:chExt cx="3566" cy="3018"/>
            </a:xfrm>
          </p:grpSpPr>
          <p:sp>
            <p:nvSpPr>
              <p:cNvPr id="12" name="Oval 20" descr="BLFIBER"/>
              <p:cNvSpPr>
                <a:spLocks noChangeArrowheads="1"/>
              </p:cNvSpPr>
              <p:nvPr/>
            </p:nvSpPr>
            <p:spPr bwMode="auto">
              <a:xfrm>
                <a:off x="2916" y="1053"/>
                <a:ext cx="1965" cy="1881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3" name="Oval 23" descr="BLFIBER"/>
              <p:cNvSpPr>
                <a:spLocks noChangeArrowheads="1"/>
              </p:cNvSpPr>
              <p:nvPr/>
            </p:nvSpPr>
            <p:spPr bwMode="auto">
              <a:xfrm>
                <a:off x="3775" y="2220"/>
                <a:ext cx="1897" cy="1851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20" name="Oval 21" descr="BLFIBER"/>
              <p:cNvSpPr>
                <a:spLocks noChangeArrowheads="1"/>
              </p:cNvSpPr>
              <p:nvPr/>
            </p:nvSpPr>
            <p:spPr bwMode="auto">
              <a:xfrm>
                <a:off x="2106" y="2189"/>
                <a:ext cx="1897" cy="1851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+mn-ea"/>
                  <a:cs typeface="Arial" charset="0"/>
                </a:endParaRPr>
              </a:p>
            </p:txBody>
          </p:sp>
        </p:grpSp>
        <p:sp>
          <p:nvSpPr>
            <p:cNvPr id="5" name="TextBox 18"/>
            <p:cNvSpPr txBox="1">
              <a:spLocks noChangeArrowheads="1"/>
            </p:cNvSpPr>
            <p:nvPr/>
          </p:nvSpPr>
          <p:spPr bwMode="auto">
            <a:xfrm>
              <a:off x="3923819" y="2133415"/>
              <a:ext cx="114141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800" b="1" dirty="0" smtClean="0">
                  <a:latin typeface="微软雅黑" pitchFamily="34" charset="-122"/>
                  <a:ea typeface="微软雅黑" pitchFamily="34" charset="-122"/>
                </a:rPr>
                <a:t>如何理解创新？</a:t>
              </a:r>
              <a:endParaRPr lang="zh-CN" altLang="en-US" sz="18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19"/>
            <p:cNvSpPr txBox="1">
              <a:spLocks noChangeArrowheads="1"/>
            </p:cNvSpPr>
            <p:nvPr/>
          </p:nvSpPr>
          <p:spPr bwMode="auto">
            <a:xfrm>
              <a:off x="2843699" y="3933615"/>
              <a:ext cx="131414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营销创新的本质</a:t>
              </a:r>
              <a:endParaRPr lang="zh-CN" altLang="en-US" sz="18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20"/>
            <p:cNvSpPr txBox="1">
              <a:spLocks noChangeArrowheads="1"/>
            </p:cNvSpPr>
            <p:nvPr/>
          </p:nvSpPr>
          <p:spPr bwMode="auto">
            <a:xfrm>
              <a:off x="5075947" y="3789599"/>
              <a:ext cx="1296988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营销创新的维度（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12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sz="18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3563779" y="2781487"/>
              <a:ext cx="1969376" cy="98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296" tIns="41148" rIns="82296" bIns="41148">
              <a:spAutoFit/>
            </a:bodyPr>
            <a:lstStyle/>
            <a:p>
              <a:pPr marL="307975" indent="-307975">
                <a:lnSpc>
                  <a:spcPct val="80000"/>
                </a:lnSpc>
                <a:spcBef>
                  <a:spcPct val="50000"/>
                </a:spcBef>
                <a:buClr>
                  <a:srgbClr val="8585E0"/>
                </a:buClr>
                <a:buFont typeface="Wingdings" pitchFamily="2" charset="2"/>
                <a:buChar char="ü"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生产要素及其组合变化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  <a:p>
              <a:pPr marL="307975" indent="-307975">
                <a:lnSpc>
                  <a:spcPct val="80000"/>
                </a:lnSpc>
                <a:spcBef>
                  <a:spcPct val="50000"/>
                </a:spcBef>
                <a:buClr>
                  <a:srgbClr val="8585E0"/>
                </a:buClr>
                <a:buFont typeface="Wingdings" pitchFamily="2" charset="2"/>
                <a:buChar char="ü"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生产效率改进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  <a:p>
              <a:pPr marL="307975" indent="-307975">
                <a:lnSpc>
                  <a:spcPct val="80000"/>
                </a:lnSpc>
                <a:spcBef>
                  <a:spcPct val="50000"/>
                </a:spcBef>
                <a:buClr>
                  <a:srgbClr val="8585E0"/>
                </a:buClr>
                <a:buFont typeface="Wingdings" pitchFamily="2" charset="2"/>
                <a:buChar char="ü"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制度、技术的创新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18"/>
            <p:cNvSpPr>
              <a:spLocks noChangeArrowheads="1"/>
            </p:cNvSpPr>
            <p:nvPr/>
          </p:nvSpPr>
          <p:spPr bwMode="auto">
            <a:xfrm>
              <a:off x="2508495" y="4558008"/>
              <a:ext cx="2097087" cy="824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80000"/>
                </a:lnSpc>
                <a:spcBef>
                  <a:spcPct val="50000"/>
                </a:spcBef>
                <a:buClr>
                  <a:srgbClr val="8585E0"/>
                </a:buClr>
                <a:buFont typeface="Wingdings" pitchFamily="2" charset="2"/>
                <a:buChar char="ü"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属于商业创新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80000"/>
                </a:lnSpc>
                <a:spcBef>
                  <a:spcPct val="50000"/>
                </a:spcBef>
                <a:buClr>
                  <a:srgbClr val="8585E0"/>
                </a:buClr>
                <a:buFont typeface="Wingdings" pitchFamily="2" charset="2"/>
                <a:buChar char="ü"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来自不同群体的创意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80000"/>
                </a:lnSpc>
                <a:spcBef>
                  <a:spcPct val="50000"/>
                </a:spcBef>
                <a:buClr>
                  <a:srgbClr val="8585E0"/>
                </a:buClr>
                <a:buFont typeface="Wingdings" pitchFamily="2" charset="2"/>
                <a:buChar char="ü"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增加顾客价值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19"/>
            <p:cNvSpPr>
              <a:spLocks noChangeArrowheads="1"/>
            </p:cNvSpPr>
            <p:nvPr/>
          </p:nvSpPr>
          <p:spPr bwMode="auto">
            <a:xfrm>
              <a:off x="4859923" y="4653695"/>
              <a:ext cx="1800438" cy="1104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85750" indent="-285750">
                <a:lnSpc>
                  <a:spcPct val="80000"/>
                </a:lnSpc>
                <a:spcBef>
                  <a:spcPct val="50000"/>
                </a:spcBef>
                <a:buClr>
                  <a:srgbClr val="8585E0"/>
                </a:buClr>
                <a:buFont typeface="Wingdings" pitchFamily="2" charset="2"/>
                <a:buChar char="ü"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产品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服务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80000"/>
                </a:lnSpc>
                <a:spcBef>
                  <a:spcPct val="50000"/>
                </a:spcBef>
                <a:buClr>
                  <a:srgbClr val="8585E0"/>
                </a:buClr>
                <a:buFont typeface="Wingdings" pitchFamily="2" charset="2"/>
                <a:buChar char="ü"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平台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80000"/>
                </a:lnSpc>
                <a:spcBef>
                  <a:spcPct val="50000"/>
                </a:spcBef>
                <a:buClr>
                  <a:srgbClr val="8585E0"/>
                </a:buClr>
                <a:buFont typeface="Wingdings" pitchFamily="2" charset="2"/>
                <a:buChar char="ü"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解决方案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80000"/>
                </a:lnSpc>
                <a:spcBef>
                  <a:spcPct val="50000"/>
                </a:spcBef>
                <a:buClr>
                  <a:srgbClr val="8585E0"/>
                </a:buClr>
                <a:buFont typeface="Wingdings" pitchFamily="2" charset="2"/>
                <a:buChar char="ü"/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0" y="0"/>
            <a:ext cx="49530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关于营销创新</a:t>
            </a:r>
            <a:endParaRPr kumimoji="0" lang="zh-CN" altLang="en-US" sz="40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2265363" y="1536700"/>
            <a:ext cx="4597400" cy="4540250"/>
          </a:xfrm>
          <a:prstGeom prst="ellipse">
            <a:avLst/>
          </a:prstGeom>
          <a:gradFill rotWithShape="1">
            <a:gsLst>
              <a:gs pos="0">
                <a:srgbClr val="FFCC00">
                  <a:alpha val="29999"/>
                </a:srgbClr>
              </a:gs>
              <a:gs pos="100000">
                <a:srgbClr val="FFFFFF">
                  <a:alpha val="29999"/>
                </a:srgbClr>
              </a:gs>
            </a:gsLst>
            <a:lin ang="5400000" scaled="1"/>
          </a:gradFill>
          <a:ln w="19050">
            <a:solidFill>
              <a:srgbClr val="C0C0C0">
                <a:alpha val="7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747713" y="1943100"/>
            <a:ext cx="1779587" cy="619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3300"/>
              </a:gs>
              <a:gs pos="100000">
                <a:srgbClr val="5E1800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lnSpc>
                <a:spcPct val="70000"/>
              </a:lnSpc>
            </a:pPr>
            <a:r>
              <a:rPr lang="zh-CN" altLang="en-US" sz="1400" b="1" dirty="0" smtClean="0">
                <a:solidFill>
                  <a:srgbClr val="FFFFFF"/>
                </a:solidFill>
                <a:ea typeface="Dotum" pitchFamily="34" charset="-127"/>
              </a:rPr>
              <a:t>平台</a:t>
            </a:r>
            <a:r>
              <a:rPr lang="en-US" altLang="zh-CN" sz="1400" b="1" dirty="0" smtClean="0">
                <a:solidFill>
                  <a:srgbClr val="FFFFFF"/>
                </a:solidFill>
                <a:ea typeface="Dotum" pitchFamily="34" charset="-127"/>
              </a:rPr>
              <a:t> </a:t>
            </a:r>
            <a:endParaRPr lang="en-US" altLang="zh-CN" sz="1400" b="1" dirty="0">
              <a:solidFill>
                <a:srgbClr val="FFFFFF"/>
              </a:solidFill>
              <a:ea typeface="Dotum" pitchFamily="34" charset="-127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747713" y="2814638"/>
            <a:ext cx="1779587" cy="500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3300"/>
              </a:gs>
              <a:gs pos="100000">
                <a:srgbClr val="5E1800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lnSpc>
                <a:spcPct val="70000"/>
              </a:lnSpc>
            </a:pPr>
            <a:r>
              <a:rPr lang="zh-CN" altLang="en-US" sz="1400" b="1" dirty="0" smtClean="0">
                <a:solidFill>
                  <a:srgbClr val="FFFFFF"/>
                </a:solidFill>
                <a:ea typeface="Dotum" pitchFamily="34" charset="-127"/>
              </a:rPr>
              <a:t>解决方案</a:t>
            </a:r>
            <a:endParaRPr lang="en-US" altLang="zh-CN" sz="1400" b="1" dirty="0">
              <a:solidFill>
                <a:srgbClr val="FFFFFF"/>
              </a:solidFill>
              <a:ea typeface="Dotum" pitchFamily="34" charset="-127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47713" y="3565525"/>
            <a:ext cx="1779587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3300"/>
              </a:gs>
              <a:gs pos="100000">
                <a:srgbClr val="5E1800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lnSpc>
                <a:spcPct val="70000"/>
              </a:lnSpc>
            </a:pPr>
            <a:r>
              <a:rPr lang="zh-CN" altLang="en-US" sz="1400" b="1" dirty="0" smtClean="0">
                <a:solidFill>
                  <a:srgbClr val="FFFFFF"/>
                </a:solidFill>
                <a:ea typeface="Dotum" pitchFamily="34" charset="-127"/>
              </a:rPr>
              <a:t>顾客</a:t>
            </a:r>
            <a:endParaRPr lang="en-US" altLang="zh-CN" sz="1400" b="1" dirty="0">
              <a:solidFill>
                <a:srgbClr val="FFFFFF"/>
              </a:solidFill>
              <a:ea typeface="Dotum" pitchFamily="34" charset="-127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47713" y="4319588"/>
            <a:ext cx="1779587" cy="500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3300"/>
              </a:gs>
              <a:gs pos="100000">
                <a:srgbClr val="5E1800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lnSpc>
                <a:spcPct val="70000"/>
              </a:lnSpc>
            </a:pPr>
            <a:r>
              <a:rPr lang="zh-CN" altLang="en-US" sz="1400" b="1" dirty="0" smtClean="0">
                <a:solidFill>
                  <a:srgbClr val="FFFFFF"/>
                </a:solidFill>
                <a:ea typeface="Dotum" pitchFamily="34" charset="-127"/>
              </a:rPr>
              <a:t>顾客体验</a:t>
            </a:r>
            <a:endParaRPr lang="en-US" altLang="zh-CN" sz="1400" b="1" dirty="0">
              <a:solidFill>
                <a:srgbClr val="FFFFFF"/>
              </a:solidFill>
              <a:ea typeface="Dotum" pitchFamily="34" charset="-127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47713" y="5070475"/>
            <a:ext cx="1779587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3300"/>
              </a:gs>
              <a:gs pos="100000">
                <a:srgbClr val="5E1800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lnSpc>
                <a:spcPct val="70000"/>
              </a:lnSpc>
            </a:pPr>
            <a:r>
              <a:rPr lang="zh-CN" altLang="en-US" sz="1400" b="1" dirty="0" smtClean="0">
                <a:solidFill>
                  <a:srgbClr val="FFFFFF"/>
                </a:solidFill>
                <a:ea typeface="Dotum" pitchFamily="34" charset="-127"/>
              </a:rPr>
              <a:t>价值获取</a:t>
            </a:r>
            <a:endParaRPr lang="en-US" altLang="zh-CN" sz="1400" b="1" dirty="0">
              <a:solidFill>
                <a:srgbClr val="FFFFFF"/>
              </a:solidFill>
              <a:ea typeface="Dotum" pitchFamily="34" charset="-127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626225" y="2819400"/>
            <a:ext cx="1779588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E1800"/>
              </a:gs>
              <a:gs pos="100000">
                <a:srgbClr val="CC3300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ObliqueTopLef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lnSpc>
                <a:spcPct val="70000"/>
              </a:lnSpc>
            </a:pPr>
            <a:r>
              <a:rPr lang="zh-CN" altLang="en-US" sz="1400" b="1" dirty="0" smtClean="0">
                <a:solidFill>
                  <a:srgbClr val="FFFFFF"/>
                </a:solidFill>
                <a:ea typeface="Dotum" pitchFamily="34" charset="-127"/>
              </a:rPr>
              <a:t>组织</a:t>
            </a:r>
            <a:endParaRPr lang="en-US" altLang="zh-CN" sz="1400" b="1" dirty="0">
              <a:solidFill>
                <a:srgbClr val="FFFFFF"/>
              </a:solidFill>
              <a:ea typeface="Dotum" pitchFamily="34" charset="-127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6626225" y="3573463"/>
            <a:ext cx="1779588" cy="500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E1800"/>
              </a:gs>
              <a:gs pos="100000">
                <a:srgbClr val="CC3300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ObliqueTopLef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lnSpc>
                <a:spcPct val="70000"/>
              </a:lnSpc>
            </a:pPr>
            <a:r>
              <a:rPr lang="zh-CN" altLang="en-US" sz="1400" b="1" dirty="0" smtClean="0">
                <a:solidFill>
                  <a:srgbClr val="FFFFFF"/>
                </a:solidFill>
                <a:ea typeface="Dotum" pitchFamily="34" charset="-127"/>
              </a:rPr>
              <a:t>供应链</a:t>
            </a:r>
            <a:endParaRPr lang="en-US" altLang="zh-CN" sz="1400" b="1" dirty="0">
              <a:solidFill>
                <a:srgbClr val="FFFFFF"/>
              </a:solidFill>
              <a:ea typeface="Dotum" pitchFamily="34" charset="-127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626225" y="2006600"/>
            <a:ext cx="1779588" cy="5857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E1800"/>
              </a:gs>
              <a:gs pos="100000">
                <a:srgbClr val="CC3300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ObliqueTopLef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lnSpc>
                <a:spcPct val="70000"/>
              </a:lnSpc>
            </a:pPr>
            <a:r>
              <a:rPr lang="zh-CN" altLang="en-US" sz="1400" b="1" dirty="0" smtClean="0">
                <a:solidFill>
                  <a:srgbClr val="FFFFFF"/>
                </a:solidFill>
                <a:ea typeface="Dotum" pitchFamily="34" charset="-127"/>
              </a:rPr>
              <a:t>流程</a:t>
            </a:r>
            <a:r>
              <a:rPr lang="en-US" altLang="zh-CN" sz="1400" b="1" dirty="0" smtClean="0">
                <a:solidFill>
                  <a:srgbClr val="FFFFFF"/>
                </a:solidFill>
                <a:ea typeface="Dotum" pitchFamily="34" charset="-127"/>
              </a:rPr>
              <a:t>/</a:t>
            </a:r>
            <a:r>
              <a:rPr lang="zh-CN" altLang="en-US" sz="1400" b="1" dirty="0" smtClean="0">
                <a:solidFill>
                  <a:srgbClr val="FFFFFF"/>
                </a:solidFill>
                <a:ea typeface="Dotum" pitchFamily="34" charset="-127"/>
              </a:rPr>
              <a:t>过程</a:t>
            </a:r>
            <a:endParaRPr lang="en-US" altLang="zh-CN" sz="1400" b="1" dirty="0">
              <a:solidFill>
                <a:srgbClr val="FFFFFF"/>
              </a:solidFill>
              <a:ea typeface="Dotum" pitchFamily="34" charset="-127"/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6626225" y="4310063"/>
            <a:ext cx="1779588" cy="500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E1800"/>
              </a:gs>
              <a:gs pos="100000">
                <a:srgbClr val="CC3300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ObliqueTopLef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lnSpc>
                <a:spcPct val="70000"/>
              </a:lnSpc>
            </a:pPr>
            <a:r>
              <a:rPr lang="zh-CN" altLang="en-US" sz="1400" b="1" dirty="0" smtClean="0">
                <a:solidFill>
                  <a:srgbClr val="FFFFFF"/>
                </a:solidFill>
                <a:ea typeface="Dotum" pitchFamily="34" charset="-127"/>
              </a:rPr>
              <a:t>产品展销</a:t>
            </a:r>
            <a:endParaRPr lang="en-US" altLang="zh-CN" sz="1400" b="1" dirty="0">
              <a:solidFill>
                <a:srgbClr val="FFFFFF"/>
              </a:solidFill>
              <a:ea typeface="Dotum" pitchFamily="34" charset="-127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6626225" y="5060950"/>
            <a:ext cx="1779588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E1800"/>
              </a:gs>
              <a:gs pos="100000">
                <a:srgbClr val="CC3300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ObliqueTopLef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lnSpc>
                <a:spcPct val="70000"/>
              </a:lnSpc>
            </a:pPr>
            <a:r>
              <a:rPr lang="zh-CN" altLang="en-US" sz="1400" b="1" dirty="0" smtClean="0">
                <a:solidFill>
                  <a:srgbClr val="FFFFFF"/>
                </a:solidFill>
                <a:ea typeface="Dotum" pitchFamily="34" charset="-127"/>
              </a:rPr>
              <a:t>网络</a:t>
            </a:r>
            <a:endParaRPr lang="en-US" altLang="zh-CN" sz="1400" b="1" dirty="0">
              <a:solidFill>
                <a:srgbClr val="FFFFFF"/>
              </a:solidFill>
              <a:ea typeface="Dotum" pitchFamily="34" charset="-127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2533650" y="3027363"/>
            <a:ext cx="1219200" cy="477837"/>
          </a:xfrm>
          <a:custGeom>
            <a:avLst/>
            <a:gdLst>
              <a:gd name="T0" fmla="*/ 0 w 768"/>
              <a:gd name="T1" fmla="*/ 0 h 301"/>
              <a:gd name="T2" fmla="*/ 997981875 w 768"/>
              <a:gd name="T3" fmla="*/ 17640282 h 301"/>
              <a:gd name="T4" fmla="*/ 1935480000 w 768"/>
              <a:gd name="T5" fmla="*/ 758565444 h 301"/>
              <a:gd name="T6" fmla="*/ 0 60000 65536"/>
              <a:gd name="T7" fmla="*/ 0 60000 65536"/>
              <a:gd name="T8" fmla="*/ 0 60000 65536"/>
              <a:gd name="T9" fmla="*/ 0 w 768"/>
              <a:gd name="T10" fmla="*/ 0 h 301"/>
              <a:gd name="T11" fmla="*/ 768 w 768"/>
              <a:gd name="T12" fmla="*/ 301 h 3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301">
                <a:moveTo>
                  <a:pt x="0" y="0"/>
                </a:moveTo>
                <a:lnTo>
                  <a:pt x="396" y="7"/>
                </a:lnTo>
                <a:lnTo>
                  <a:pt x="768" y="301"/>
                </a:lnTo>
              </a:path>
            </a:pathLst>
          </a:custGeom>
          <a:noFill/>
          <a:ln w="19050" cmpd="sng">
            <a:solidFill>
              <a:srgbClr val="969696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2524125" y="4619625"/>
            <a:ext cx="1533525" cy="695325"/>
          </a:xfrm>
          <a:custGeom>
            <a:avLst/>
            <a:gdLst>
              <a:gd name="T0" fmla="*/ 0 w 966"/>
              <a:gd name="T1" fmla="*/ 1083667188 h 438"/>
              <a:gd name="T2" fmla="*/ 997981875 w 966"/>
              <a:gd name="T3" fmla="*/ 1103828438 h 438"/>
              <a:gd name="T4" fmla="*/ 2147483647 w 966"/>
              <a:gd name="T5" fmla="*/ 0 h 438"/>
              <a:gd name="T6" fmla="*/ 0 60000 65536"/>
              <a:gd name="T7" fmla="*/ 0 60000 65536"/>
              <a:gd name="T8" fmla="*/ 0 60000 65536"/>
              <a:gd name="T9" fmla="*/ 0 w 966"/>
              <a:gd name="T10" fmla="*/ 0 h 438"/>
              <a:gd name="T11" fmla="*/ 966 w 966"/>
              <a:gd name="T12" fmla="*/ 438 h 4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6" h="438">
                <a:moveTo>
                  <a:pt x="0" y="430"/>
                </a:moveTo>
                <a:lnTo>
                  <a:pt x="396" y="438"/>
                </a:lnTo>
                <a:lnTo>
                  <a:pt x="966" y="0"/>
                </a:lnTo>
              </a:path>
            </a:pathLst>
          </a:custGeom>
          <a:noFill/>
          <a:ln w="19050" cmpd="sng">
            <a:solidFill>
              <a:srgbClr val="969696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2514600" y="4133850"/>
            <a:ext cx="1228725" cy="419100"/>
          </a:xfrm>
          <a:custGeom>
            <a:avLst/>
            <a:gdLst>
              <a:gd name="T0" fmla="*/ 0 w 774"/>
              <a:gd name="T1" fmla="*/ 622479388 h 264"/>
              <a:gd name="T2" fmla="*/ 997981875 w 774"/>
              <a:gd name="T3" fmla="*/ 665321250 h 264"/>
              <a:gd name="T4" fmla="*/ 1950600938 w 774"/>
              <a:gd name="T5" fmla="*/ 0 h 264"/>
              <a:gd name="T6" fmla="*/ 0 60000 65536"/>
              <a:gd name="T7" fmla="*/ 0 60000 65536"/>
              <a:gd name="T8" fmla="*/ 0 60000 65536"/>
              <a:gd name="T9" fmla="*/ 0 w 774"/>
              <a:gd name="T10" fmla="*/ 0 h 264"/>
              <a:gd name="T11" fmla="*/ 774 w 77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4" h="264">
                <a:moveTo>
                  <a:pt x="0" y="247"/>
                </a:moveTo>
                <a:lnTo>
                  <a:pt x="396" y="264"/>
                </a:lnTo>
                <a:lnTo>
                  <a:pt x="774" y="0"/>
                </a:lnTo>
              </a:path>
            </a:pathLst>
          </a:custGeom>
          <a:noFill/>
          <a:ln w="19050" cmpd="sng">
            <a:solidFill>
              <a:srgbClr val="969696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2524125" y="2228850"/>
            <a:ext cx="1476375" cy="838200"/>
          </a:xfrm>
          <a:custGeom>
            <a:avLst/>
            <a:gdLst>
              <a:gd name="T0" fmla="*/ 0 w 930"/>
              <a:gd name="T1" fmla="*/ 40322500 h 528"/>
              <a:gd name="T2" fmla="*/ 1013102813 w 930"/>
              <a:gd name="T3" fmla="*/ 0 h 528"/>
              <a:gd name="T4" fmla="*/ 2147483647 w 930"/>
              <a:gd name="T5" fmla="*/ 1330642500 h 528"/>
              <a:gd name="T6" fmla="*/ 0 60000 65536"/>
              <a:gd name="T7" fmla="*/ 0 60000 65536"/>
              <a:gd name="T8" fmla="*/ 0 60000 65536"/>
              <a:gd name="T9" fmla="*/ 0 w 930"/>
              <a:gd name="T10" fmla="*/ 0 h 528"/>
              <a:gd name="T11" fmla="*/ 930 w 93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0" h="528">
                <a:moveTo>
                  <a:pt x="0" y="16"/>
                </a:moveTo>
                <a:lnTo>
                  <a:pt x="402" y="0"/>
                </a:lnTo>
                <a:lnTo>
                  <a:pt x="930" y="528"/>
                </a:lnTo>
              </a:path>
            </a:pathLst>
          </a:custGeom>
          <a:noFill/>
          <a:ln w="19050" cmpd="sng">
            <a:solidFill>
              <a:srgbClr val="969696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2533650" y="3781425"/>
            <a:ext cx="1162050" cy="1588"/>
          </a:xfrm>
          <a:prstGeom prst="line">
            <a:avLst/>
          </a:prstGeom>
          <a:noFill/>
          <a:ln w="19050">
            <a:solidFill>
              <a:srgbClr val="969696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305425" y="2276475"/>
            <a:ext cx="1333500" cy="771525"/>
          </a:xfrm>
          <a:custGeom>
            <a:avLst/>
            <a:gdLst>
              <a:gd name="T0" fmla="*/ 2116931250 w 840"/>
              <a:gd name="T1" fmla="*/ 0 h 486"/>
              <a:gd name="T2" fmla="*/ 1134070313 w 840"/>
              <a:gd name="T3" fmla="*/ 0 h 486"/>
              <a:gd name="T4" fmla="*/ 0 w 840"/>
              <a:gd name="T5" fmla="*/ 1224795938 h 486"/>
              <a:gd name="T6" fmla="*/ 0 60000 65536"/>
              <a:gd name="T7" fmla="*/ 0 60000 65536"/>
              <a:gd name="T8" fmla="*/ 0 60000 65536"/>
              <a:gd name="T9" fmla="*/ 0 w 840"/>
              <a:gd name="T10" fmla="*/ 0 h 486"/>
              <a:gd name="T11" fmla="*/ 840 w 840"/>
              <a:gd name="T12" fmla="*/ 486 h 4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0" h="486">
                <a:moveTo>
                  <a:pt x="840" y="0"/>
                </a:moveTo>
                <a:lnTo>
                  <a:pt x="450" y="0"/>
                </a:lnTo>
                <a:lnTo>
                  <a:pt x="0" y="486"/>
                </a:lnTo>
              </a:path>
            </a:pathLst>
          </a:custGeom>
          <a:noFill/>
          <a:ln w="19050" cmpd="sng">
            <a:solidFill>
              <a:srgbClr val="969696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562600" y="3021013"/>
            <a:ext cx="1057275" cy="446087"/>
          </a:xfrm>
          <a:custGeom>
            <a:avLst/>
            <a:gdLst>
              <a:gd name="T0" fmla="*/ 1678424063 w 666"/>
              <a:gd name="T1" fmla="*/ 0 h 281"/>
              <a:gd name="T2" fmla="*/ 710684063 w 666"/>
              <a:gd name="T3" fmla="*/ 27720894 h 281"/>
              <a:gd name="T4" fmla="*/ 0 w 666"/>
              <a:gd name="T5" fmla="*/ 708162319 h 281"/>
              <a:gd name="T6" fmla="*/ 0 60000 65536"/>
              <a:gd name="T7" fmla="*/ 0 60000 65536"/>
              <a:gd name="T8" fmla="*/ 0 60000 65536"/>
              <a:gd name="T9" fmla="*/ 0 w 666"/>
              <a:gd name="T10" fmla="*/ 0 h 281"/>
              <a:gd name="T11" fmla="*/ 666 w 666"/>
              <a:gd name="T12" fmla="*/ 281 h 2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6" h="281">
                <a:moveTo>
                  <a:pt x="666" y="0"/>
                </a:moveTo>
                <a:lnTo>
                  <a:pt x="282" y="11"/>
                </a:lnTo>
                <a:lnTo>
                  <a:pt x="0" y="281"/>
                </a:lnTo>
              </a:path>
            </a:pathLst>
          </a:custGeom>
          <a:noFill/>
          <a:ln w="19050" cmpd="sng">
            <a:solidFill>
              <a:srgbClr val="969696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5600700" y="3790950"/>
            <a:ext cx="1028700" cy="1588"/>
          </a:xfrm>
          <a:prstGeom prst="line">
            <a:avLst/>
          </a:prstGeom>
          <a:noFill/>
          <a:ln w="19050">
            <a:solidFill>
              <a:srgbClr val="969696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553075" y="4200525"/>
            <a:ext cx="1095375" cy="323850"/>
          </a:xfrm>
          <a:custGeom>
            <a:avLst/>
            <a:gdLst>
              <a:gd name="T0" fmla="*/ 1738907813 w 690"/>
              <a:gd name="T1" fmla="*/ 514111875 h 204"/>
              <a:gd name="T2" fmla="*/ 740925938 w 690"/>
              <a:gd name="T3" fmla="*/ 514111875 h 204"/>
              <a:gd name="T4" fmla="*/ 0 w 690"/>
              <a:gd name="T5" fmla="*/ 0 h 204"/>
              <a:gd name="T6" fmla="*/ 0 60000 65536"/>
              <a:gd name="T7" fmla="*/ 0 60000 65536"/>
              <a:gd name="T8" fmla="*/ 0 60000 65536"/>
              <a:gd name="T9" fmla="*/ 0 w 690"/>
              <a:gd name="T10" fmla="*/ 0 h 204"/>
              <a:gd name="T11" fmla="*/ 690 w 690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0" h="204">
                <a:moveTo>
                  <a:pt x="690" y="204"/>
                </a:moveTo>
                <a:lnTo>
                  <a:pt x="294" y="204"/>
                </a:lnTo>
                <a:lnTo>
                  <a:pt x="0" y="0"/>
                </a:lnTo>
              </a:path>
            </a:pathLst>
          </a:custGeom>
          <a:noFill/>
          <a:ln w="19050" cmpd="sng">
            <a:solidFill>
              <a:srgbClr val="969696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5229225" y="4619625"/>
            <a:ext cx="1419225" cy="695325"/>
          </a:xfrm>
          <a:custGeom>
            <a:avLst/>
            <a:gdLst>
              <a:gd name="T0" fmla="*/ 2147483647 w 894"/>
              <a:gd name="T1" fmla="*/ 1103828438 h 438"/>
              <a:gd name="T2" fmla="*/ 1224795938 w 894"/>
              <a:gd name="T3" fmla="*/ 1103828438 h 438"/>
              <a:gd name="T4" fmla="*/ 0 w 894"/>
              <a:gd name="T5" fmla="*/ 0 h 438"/>
              <a:gd name="T6" fmla="*/ 0 60000 65536"/>
              <a:gd name="T7" fmla="*/ 0 60000 65536"/>
              <a:gd name="T8" fmla="*/ 0 60000 65536"/>
              <a:gd name="T9" fmla="*/ 0 w 894"/>
              <a:gd name="T10" fmla="*/ 0 h 438"/>
              <a:gd name="T11" fmla="*/ 894 w 894"/>
              <a:gd name="T12" fmla="*/ 438 h 4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94" h="438">
                <a:moveTo>
                  <a:pt x="894" y="438"/>
                </a:moveTo>
                <a:lnTo>
                  <a:pt x="486" y="438"/>
                </a:lnTo>
                <a:lnTo>
                  <a:pt x="0" y="0"/>
                </a:lnTo>
              </a:path>
            </a:pathLst>
          </a:custGeom>
          <a:noFill/>
          <a:ln w="19050" cmpd="sng">
            <a:solidFill>
              <a:srgbClr val="969696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23"/>
          <p:cNvSpPr>
            <a:spLocks/>
          </p:cNvSpPr>
          <p:nvPr/>
        </p:nvSpPr>
        <p:spPr bwMode="auto">
          <a:xfrm>
            <a:off x="3190875" y="2422525"/>
            <a:ext cx="2743200" cy="2698750"/>
          </a:xfrm>
          <a:custGeom>
            <a:avLst/>
            <a:gdLst>
              <a:gd name="T0" fmla="*/ 0 w 21600"/>
              <a:gd name="T1" fmla="*/ 168593786 h 21600"/>
              <a:gd name="T2" fmla="*/ 174193200 w 21600"/>
              <a:gd name="T3" fmla="*/ 0 h 21600"/>
              <a:gd name="T4" fmla="*/ 348386400 w 21600"/>
              <a:gd name="T5" fmla="*/ 168593786 h 21600"/>
              <a:gd name="T6" fmla="*/ 174193200 w 21600"/>
              <a:gd name="T7" fmla="*/ 337187572 h 21600"/>
              <a:gd name="T8" fmla="*/ 0 w 21600"/>
              <a:gd name="T9" fmla="*/ 168593786 h 21600"/>
              <a:gd name="T10" fmla="*/ 87096600 w 21600"/>
              <a:gd name="T11" fmla="*/ 168593786 h 21600"/>
              <a:gd name="T12" fmla="*/ 174193200 w 21600"/>
              <a:gd name="T13" fmla="*/ 252890742 h 21600"/>
              <a:gd name="T14" fmla="*/ 261289800 w 21600"/>
              <a:gd name="T15" fmla="*/ 168593786 h 21600"/>
              <a:gd name="T16" fmla="*/ 174193200 w 21600"/>
              <a:gd name="T17" fmla="*/ 84296956 h 21600"/>
              <a:gd name="T18" fmla="*/ 87096600 w 21600"/>
              <a:gd name="T19" fmla="*/ 168593786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3163 w 21600"/>
              <a:gd name="T31" fmla="*/ 3163 h 21600"/>
              <a:gd name="T32" fmla="*/ 18437 w 21600"/>
              <a:gd name="T33" fmla="*/ 1843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C9C9C9"/>
              </a:gs>
              <a:gs pos="50000">
                <a:srgbClr val="FFFFFF"/>
              </a:gs>
              <a:gs pos="100000">
                <a:srgbClr val="C9C9C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24"/>
          <p:cNvSpPr>
            <a:spLocks/>
          </p:cNvSpPr>
          <p:nvPr/>
        </p:nvSpPr>
        <p:spPr bwMode="auto">
          <a:xfrm>
            <a:off x="3514725" y="2741613"/>
            <a:ext cx="2085975" cy="2051050"/>
          </a:xfrm>
          <a:custGeom>
            <a:avLst/>
            <a:gdLst>
              <a:gd name="T0" fmla="*/ 0 w 21600"/>
              <a:gd name="T1" fmla="*/ 97379771 h 21600"/>
              <a:gd name="T2" fmla="*/ 100724393 w 21600"/>
              <a:gd name="T3" fmla="*/ 0 h 21600"/>
              <a:gd name="T4" fmla="*/ 201448690 w 21600"/>
              <a:gd name="T5" fmla="*/ 97379771 h 21600"/>
              <a:gd name="T6" fmla="*/ 100724393 w 21600"/>
              <a:gd name="T7" fmla="*/ 194759542 h 21600"/>
              <a:gd name="T8" fmla="*/ 0 w 21600"/>
              <a:gd name="T9" fmla="*/ 97379771 h 21600"/>
              <a:gd name="T10" fmla="*/ 41231710 w 21600"/>
              <a:gd name="T11" fmla="*/ 97379771 h 21600"/>
              <a:gd name="T12" fmla="*/ 100724393 w 21600"/>
              <a:gd name="T13" fmla="*/ 154896910 h 21600"/>
              <a:gd name="T14" fmla="*/ 160216980 w 21600"/>
              <a:gd name="T15" fmla="*/ 97379771 h 21600"/>
              <a:gd name="T16" fmla="*/ 100724393 w 21600"/>
              <a:gd name="T17" fmla="*/ 39862632 h 21600"/>
              <a:gd name="T18" fmla="*/ 41231710 w 21600"/>
              <a:gd name="T19" fmla="*/ 97379771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3163 w 21600"/>
              <a:gd name="T31" fmla="*/ 3163 h 21600"/>
              <a:gd name="T32" fmla="*/ 18437 w 21600"/>
              <a:gd name="T33" fmla="*/ 1843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421" y="10800"/>
                </a:moveTo>
                <a:cubicBezTo>
                  <a:pt x="4421" y="14323"/>
                  <a:pt x="7277" y="17179"/>
                  <a:pt x="10800" y="17179"/>
                </a:cubicBezTo>
                <a:cubicBezTo>
                  <a:pt x="14323" y="17179"/>
                  <a:pt x="17179" y="14323"/>
                  <a:pt x="17179" y="10800"/>
                </a:cubicBezTo>
                <a:cubicBezTo>
                  <a:pt x="17179" y="7277"/>
                  <a:pt x="14323" y="4421"/>
                  <a:pt x="10800" y="4421"/>
                </a:cubicBezTo>
                <a:cubicBezTo>
                  <a:pt x="7277" y="4421"/>
                  <a:pt x="4421" y="7277"/>
                  <a:pt x="4421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3732213" y="2954338"/>
            <a:ext cx="1614487" cy="166052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5E18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zh-CN" altLang="en-US" sz="32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营销创新</a:t>
            </a:r>
            <a:endParaRPr lang="en-US" altLang="zh-CN" sz="32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>
              <a:lnSpc>
                <a:spcPct val="80000"/>
              </a:lnSpc>
            </a:pPr>
            <a:endParaRPr lang="en-US" altLang="zh-CN" sz="1400" i="1" dirty="0" smtClean="0">
              <a:solidFill>
                <a:srgbClr val="FFCC00"/>
              </a:solidFill>
              <a:latin typeface="Arial Black" pitchFamily="34" charset="0"/>
              <a:ea typeface="굴림" pitchFamily="34" charset="-127"/>
            </a:endParaRPr>
          </a:p>
          <a:p>
            <a:pPr algn="ctr" eaLnBrk="0" hangingPunct="0">
              <a:lnSpc>
                <a:spcPct val="80000"/>
              </a:lnSpc>
            </a:pPr>
            <a:endParaRPr lang="en-US" altLang="zh-CN" sz="1400" i="1" dirty="0">
              <a:solidFill>
                <a:srgbClr val="FFCC00"/>
              </a:solidFill>
              <a:latin typeface="Arial Black" pitchFamily="34" charset="0"/>
              <a:ea typeface="굴림" pitchFamily="34" charset="-127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547664" y="332656"/>
            <a:ext cx="61206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1"/>
            <a:r>
              <a:rPr lang="zh-CN" altLang="en-US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营销创新</a:t>
            </a:r>
            <a:r>
              <a:rPr lang="en-US" altLang="zh-CN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/</a:t>
            </a:r>
            <a:r>
              <a:rPr lang="zh-CN" altLang="en-US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业务创新的</a:t>
            </a:r>
            <a:r>
              <a:rPr lang="en-US" altLang="zh-CN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12</a:t>
            </a:r>
            <a:r>
              <a:rPr lang="zh-CN" altLang="en-US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个维度</a:t>
            </a:r>
            <a:endParaRPr lang="en-US" altLang="zh-CN" sz="2800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3635896" y="1052736"/>
            <a:ext cx="1779587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3300"/>
              </a:gs>
              <a:gs pos="100000">
                <a:srgbClr val="5E1800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lnSpc>
                <a:spcPct val="70000"/>
              </a:lnSpc>
            </a:pPr>
            <a:r>
              <a:rPr lang="zh-CN" altLang="en-US" sz="1400" b="1" dirty="0" smtClean="0">
                <a:solidFill>
                  <a:srgbClr val="FFFFFF"/>
                </a:solidFill>
                <a:ea typeface="Dotum" pitchFamily="34" charset="-127"/>
              </a:rPr>
              <a:t>产品</a:t>
            </a:r>
            <a:r>
              <a:rPr lang="en-US" altLang="zh-CN" sz="1400" b="1" dirty="0" smtClean="0">
                <a:solidFill>
                  <a:srgbClr val="FFFFFF"/>
                </a:solidFill>
                <a:ea typeface="Dotum" pitchFamily="34" charset="-127"/>
              </a:rPr>
              <a:t>/</a:t>
            </a:r>
            <a:r>
              <a:rPr lang="zh-CN" altLang="en-US" sz="1400" b="1" dirty="0" smtClean="0">
                <a:solidFill>
                  <a:srgbClr val="FFFFFF"/>
                </a:solidFill>
                <a:ea typeface="Dotum" pitchFamily="34" charset="-127"/>
              </a:rPr>
              <a:t>服务</a:t>
            </a:r>
            <a:endParaRPr lang="en-US" altLang="zh-CN" sz="1400" b="1" dirty="0">
              <a:solidFill>
                <a:srgbClr val="FFFFFF"/>
              </a:solidFill>
              <a:ea typeface="Dotum" pitchFamily="34" charset="-127"/>
            </a:endParaRP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3779912" y="6093296"/>
            <a:ext cx="1779587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3300"/>
              </a:gs>
              <a:gs pos="100000">
                <a:srgbClr val="5E1800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lnSpc>
                <a:spcPct val="70000"/>
              </a:lnSpc>
            </a:pPr>
            <a:r>
              <a:rPr lang="zh-CN" altLang="en-US" sz="1400" b="1" dirty="0" smtClean="0">
                <a:solidFill>
                  <a:srgbClr val="FFFFFF"/>
                </a:solidFill>
                <a:ea typeface="Dotum" pitchFamily="34" charset="-127"/>
              </a:rPr>
              <a:t>品牌</a:t>
            </a:r>
            <a:endParaRPr lang="en-US" altLang="zh-CN" sz="1400" b="1" dirty="0">
              <a:solidFill>
                <a:srgbClr val="FFFFFF"/>
              </a:solidFill>
              <a:ea typeface="Dotum" pitchFamily="34" charset="-127"/>
            </a:endParaRPr>
          </a:p>
        </p:txBody>
      </p:sp>
      <p:cxnSp>
        <p:nvCxnSpPr>
          <p:cNvPr id="34" name="直接连接符 33"/>
          <p:cNvCxnSpPr>
            <a:endCxn id="3" idx="0"/>
          </p:cNvCxnSpPr>
          <p:nvPr/>
        </p:nvCxnSpPr>
        <p:spPr>
          <a:xfrm flipH="1" flipV="1">
            <a:off x="4564063" y="1536700"/>
            <a:ext cx="7937" cy="88418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572000" y="5157192"/>
            <a:ext cx="0" cy="79208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战略业务单位计划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0" y="2286000"/>
            <a:ext cx="483864" cy="2160588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b="1" i="0" dirty="0" smtClean="0">
                <a:solidFill>
                  <a:schemeClr val="bg1"/>
                </a:solidFill>
              </a:rPr>
              <a:t>业务单位使</a:t>
            </a:r>
            <a:endParaRPr lang="zh-CN" altLang="en-US" b="1" i="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zh-CN" altLang="en-US" b="1" i="0" dirty="0">
                <a:solidFill>
                  <a:schemeClr val="bg1"/>
                </a:solidFill>
              </a:rPr>
              <a:t>命</a:t>
            </a:r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1223963" y="1852613"/>
            <a:ext cx="1398224" cy="720725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 i="0">
                <a:solidFill>
                  <a:schemeClr val="bg1"/>
                </a:solidFill>
              </a:rPr>
              <a:t>外面环境分析</a:t>
            </a: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1152525" y="3941763"/>
            <a:ext cx="1398225" cy="792162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 i="0">
                <a:solidFill>
                  <a:schemeClr val="bg1"/>
                </a:solidFill>
              </a:rPr>
              <a:t>内部环境分析</a:t>
            </a: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3600450" y="2286000"/>
            <a:ext cx="483864" cy="2160588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b="1" i="0">
                <a:solidFill>
                  <a:schemeClr val="bg1"/>
                </a:solidFill>
              </a:rPr>
              <a:t>目标制定</a:t>
            </a:r>
          </a:p>
        </p:txBody>
      </p:sp>
      <p:sp>
        <p:nvSpPr>
          <p:cNvPr id="55" name="Rectangle 11"/>
          <p:cNvSpPr>
            <a:spLocks noChangeArrowheads="1"/>
          </p:cNvSpPr>
          <p:nvPr/>
        </p:nvSpPr>
        <p:spPr bwMode="auto">
          <a:xfrm>
            <a:off x="4537075" y="2286000"/>
            <a:ext cx="483864" cy="2160588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b="1" i="0">
                <a:solidFill>
                  <a:schemeClr val="bg1"/>
                </a:solidFill>
              </a:rPr>
              <a:t>战略制定</a:t>
            </a:r>
          </a:p>
        </p:txBody>
      </p:sp>
      <p:sp>
        <p:nvSpPr>
          <p:cNvPr id="56" name="Rectangle 12"/>
          <p:cNvSpPr>
            <a:spLocks noChangeArrowheads="1"/>
          </p:cNvSpPr>
          <p:nvPr/>
        </p:nvSpPr>
        <p:spPr bwMode="auto">
          <a:xfrm>
            <a:off x="6624638" y="2284413"/>
            <a:ext cx="483864" cy="2160587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b="1" i="0">
                <a:solidFill>
                  <a:schemeClr val="bg1"/>
                </a:solidFill>
              </a:rPr>
              <a:t>营销计划</a:t>
            </a:r>
          </a:p>
        </p:txBody>
      </p:sp>
      <p:sp>
        <p:nvSpPr>
          <p:cNvPr id="57" name="Rectangle 13"/>
          <p:cNvSpPr>
            <a:spLocks noChangeArrowheads="1"/>
          </p:cNvSpPr>
          <p:nvPr/>
        </p:nvSpPr>
        <p:spPr bwMode="auto">
          <a:xfrm>
            <a:off x="8640763" y="2284413"/>
            <a:ext cx="483864" cy="2160587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b="1" i="0" dirty="0">
                <a:solidFill>
                  <a:schemeClr val="bg1"/>
                </a:solidFill>
              </a:rPr>
              <a:t>反馈与控制</a:t>
            </a:r>
          </a:p>
        </p:txBody>
      </p:sp>
      <p:sp>
        <p:nvSpPr>
          <p:cNvPr id="58" name="AutoShape 14"/>
          <p:cNvSpPr>
            <a:spLocks/>
          </p:cNvSpPr>
          <p:nvPr/>
        </p:nvSpPr>
        <p:spPr bwMode="auto">
          <a:xfrm>
            <a:off x="792163" y="2286000"/>
            <a:ext cx="269208" cy="2089150"/>
          </a:xfrm>
          <a:prstGeom prst="leftBrace">
            <a:avLst>
              <a:gd name="adj1" fmla="val 48311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AutoShape 16"/>
          <p:cNvSpPr>
            <a:spLocks noChangeArrowheads="1"/>
          </p:cNvSpPr>
          <p:nvPr/>
        </p:nvSpPr>
        <p:spPr bwMode="auto">
          <a:xfrm>
            <a:off x="4249738" y="3076575"/>
            <a:ext cx="214655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AutoShape 17"/>
          <p:cNvSpPr>
            <a:spLocks/>
          </p:cNvSpPr>
          <p:nvPr/>
        </p:nvSpPr>
        <p:spPr bwMode="auto">
          <a:xfrm flipH="1">
            <a:off x="3097213" y="2212975"/>
            <a:ext cx="322576" cy="2089150"/>
          </a:xfrm>
          <a:prstGeom prst="leftBrace">
            <a:avLst>
              <a:gd name="adj1" fmla="val 40319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Rectangle 18"/>
          <p:cNvSpPr>
            <a:spLocks noChangeArrowheads="1"/>
          </p:cNvSpPr>
          <p:nvPr/>
        </p:nvSpPr>
        <p:spPr bwMode="auto">
          <a:xfrm>
            <a:off x="7632700" y="2284413"/>
            <a:ext cx="483864" cy="2160587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b="1" i="0">
                <a:solidFill>
                  <a:schemeClr val="bg1"/>
                </a:solidFill>
              </a:rPr>
              <a:t>执行</a:t>
            </a: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5545138" y="2284413"/>
            <a:ext cx="483864" cy="2160587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b="1" i="0">
                <a:solidFill>
                  <a:schemeClr val="bg1"/>
                </a:solidFill>
              </a:rPr>
              <a:t>营销策略</a:t>
            </a:r>
          </a:p>
        </p:txBody>
      </p:sp>
      <p:sp>
        <p:nvSpPr>
          <p:cNvPr id="63" name="AutoShape 20"/>
          <p:cNvSpPr>
            <a:spLocks noChangeArrowheads="1"/>
          </p:cNvSpPr>
          <p:nvPr/>
        </p:nvSpPr>
        <p:spPr bwMode="auto">
          <a:xfrm>
            <a:off x="5184775" y="3076575"/>
            <a:ext cx="269209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Oval 21"/>
          <p:cNvSpPr>
            <a:spLocks noChangeArrowheads="1"/>
          </p:cNvSpPr>
          <p:nvPr/>
        </p:nvSpPr>
        <p:spPr bwMode="auto">
          <a:xfrm>
            <a:off x="5329238" y="1636713"/>
            <a:ext cx="754259" cy="316865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AutoShape 22"/>
          <p:cNvSpPr>
            <a:spLocks noChangeArrowheads="1"/>
          </p:cNvSpPr>
          <p:nvPr/>
        </p:nvSpPr>
        <p:spPr bwMode="auto">
          <a:xfrm>
            <a:off x="6553200" y="628650"/>
            <a:ext cx="1990009" cy="1008063"/>
          </a:xfrm>
          <a:prstGeom prst="cloudCallout">
            <a:avLst>
              <a:gd name="adj1" fmla="val -56199"/>
              <a:gd name="adj2" fmla="val 79921"/>
            </a:avLst>
          </a:prstGeom>
          <a:solidFill>
            <a:srgbClr val="00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1600" i="0">
                <a:solidFill>
                  <a:schemeClr val="bg1"/>
                </a:solidFill>
              </a:rPr>
              <a:t>没有策略保障的计划无异于“空中楼阁”</a:t>
            </a:r>
          </a:p>
        </p:txBody>
      </p:sp>
      <p:sp>
        <p:nvSpPr>
          <p:cNvPr id="66" name="AutoShape 23"/>
          <p:cNvSpPr>
            <a:spLocks noChangeArrowheads="1"/>
          </p:cNvSpPr>
          <p:nvPr/>
        </p:nvSpPr>
        <p:spPr bwMode="auto">
          <a:xfrm>
            <a:off x="6265863" y="3076575"/>
            <a:ext cx="269208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AutoShape 24"/>
          <p:cNvSpPr>
            <a:spLocks noChangeArrowheads="1"/>
          </p:cNvSpPr>
          <p:nvPr/>
        </p:nvSpPr>
        <p:spPr bwMode="auto">
          <a:xfrm>
            <a:off x="7273925" y="3076575"/>
            <a:ext cx="269209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AutoShape 25"/>
          <p:cNvSpPr>
            <a:spLocks noChangeArrowheads="1"/>
          </p:cNvSpPr>
          <p:nvPr/>
        </p:nvSpPr>
        <p:spPr bwMode="auto">
          <a:xfrm>
            <a:off x="8281988" y="3076575"/>
            <a:ext cx="269208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>
            <a:off x="360363" y="5453063"/>
            <a:ext cx="645507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 flipV="1">
            <a:off x="360363" y="4518024"/>
            <a:ext cx="0" cy="14398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Line 28"/>
          <p:cNvSpPr>
            <a:spLocks noChangeShapeType="1"/>
          </p:cNvSpPr>
          <p:nvPr/>
        </p:nvSpPr>
        <p:spPr bwMode="auto">
          <a:xfrm flipV="1">
            <a:off x="4032250" y="4444999"/>
            <a:ext cx="0" cy="10080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" name="Line 29"/>
          <p:cNvSpPr>
            <a:spLocks noChangeShapeType="1"/>
          </p:cNvSpPr>
          <p:nvPr/>
        </p:nvSpPr>
        <p:spPr bwMode="auto">
          <a:xfrm flipV="1">
            <a:off x="4897438" y="4445000"/>
            <a:ext cx="0" cy="15128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Line 30"/>
          <p:cNvSpPr>
            <a:spLocks noChangeShapeType="1"/>
          </p:cNvSpPr>
          <p:nvPr/>
        </p:nvSpPr>
        <p:spPr bwMode="auto">
          <a:xfrm flipV="1">
            <a:off x="5976938" y="4444999"/>
            <a:ext cx="0" cy="10080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Line 31"/>
          <p:cNvSpPr>
            <a:spLocks noChangeShapeType="1"/>
          </p:cNvSpPr>
          <p:nvPr/>
        </p:nvSpPr>
        <p:spPr bwMode="auto">
          <a:xfrm flipV="1">
            <a:off x="6985000" y="4444999"/>
            <a:ext cx="0" cy="10080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Line 32"/>
          <p:cNvSpPr>
            <a:spLocks noChangeShapeType="1"/>
          </p:cNvSpPr>
          <p:nvPr/>
        </p:nvSpPr>
        <p:spPr bwMode="auto">
          <a:xfrm flipV="1">
            <a:off x="7993063" y="4445000"/>
            <a:ext cx="0" cy="1441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" name="Line 33"/>
          <p:cNvSpPr>
            <a:spLocks noChangeShapeType="1"/>
          </p:cNvSpPr>
          <p:nvPr/>
        </p:nvSpPr>
        <p:spPr bwMode="auto">
          <a:xfrm flipV="1">
            <a:off x="9001125" y="4445000"/>
            <a:ext cx="0" cy="15128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Line 35"/>
          <p:cNvSpPr>
            <a:spLocks noChangeShapeType="1"/>
          </p:cNvSpPr>
          <p:nvPr/>
        </p:nvSpPr>
        <p:spPr bwMode="auto">
          <a:xfrm flipV="1">
            <a:off x="2016125" y="4733925"/>
            <a:ext cx="0" cy="7191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" name="Text Box 36"/>
          <p:cNvSpPr txBox="1">
            <a:spLocks noChangeArrowheads="1"/>
          </p:cNvSpPr>
          <p:nvPr/>
        </p:nvSpPr>
        <p:spPr bwMode="auto">
          <a:xfrm>
            <a:off x="1441450" y="5597525"/>
            <a:ext cx="1882089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i="0">
                <a:solidFill>
                  <a:schemeClr val="bg1"/>
                </a:solidFill>
              </a:rPr>
              <a:t>营销战略策划</a:t>
            </a:r>
          </a:p>
        </p:txBody>
      </p:sp>
      <p:sp>
        <p:nvSpPr>
          <p:cNvPr id="79" name="Text Box 37"/>
          <p:cNvSpPr txBox="1">
            <a:spLocks noChangeArrowheads="1"/>
          </p:cNvSpPr>
          <p:nvPr/>
        </p:nvSpPr>
        <p:spPr bwMode="auto">
          <a:xfrm>
            <a:off x="5184775" y="5597525"/>
            <a:ext cx="1882089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i="0">
                <a:solidFill>
                  <a:schemeClr val="bg1"/>
                </a:solidFill>
              </a:rPr>
              <a:t>营销计划制定</a:t>
            </a:r>
          </a:p>
        </p:txBody>
      </p:sp>
      <p:sp>
        <p:nvSpPr>
          <p:cNvPr id="80" name="Text Box 38"/>
          <p:cNvSpPr txBox="1">
            <a:spLocks noChangeArrowheads="1"/>
          </p:cNvSpPr>
          <p:nvPr/>
        </p:nvSpPr>
        <p:spPr bwMode="auto">
          <a:xfrm>
            <a:off x="7596336" y="5589240"/>
            <a:ext cx="1882089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i="0" dirty="0">
                <a:solidFill>
                  <a:schemeClr val="bg1"/>
                </a:solidFill>
              </a:rPr>
              <a:t>营销管理</a:t>
            </a:r>
          </a:p>
        </p:txBody>
      </p:sp>
      <p:sp>
        <p:nvSpPr>
          <p:cNvPr id="81" name="Line 39"/>
          <p:cNvSpPr>
            <a:spLocks noChangeShapeType="1"/>
          </p:cNvSpPr>
          <p:nvPr/>
        </p:nvSpPr>
        <p:spPr bwMode="auto">
          <a:xfrm>
            <a:off x="360363" y="5813425"/>
            <a:ext cx="1183569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Line 40"/>
          <p:cNvSpPr>
            <a:spLocks noChangeShapeType="1"/>
          </p:cNvSpPr>
          <p:nvPr/>
        </p:nvSpPr>
        <p:spPr bwMode="auto">
          <a:xfrm>
            <a:off x="4897438" y="5813425"/>
            <a:ext cx="537231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" name="Line 41"/>
          <p:cNvSpPr>
            <a:spLocks noChangeShapeType="1"/>
          </p:cNvSpPr>
          <p:nvPr/>
        </p:nvSpPr>
        <p:spPr bwMode="auto">
          <a:xfrm>
            <a:off x="3529013" y="5813425"/>
            <a:ext cx="96772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Line 42"/>
          <p:cNvSpPr>
            <a:spLocks noChangeShapeType="1"/>
          </p:cNvSpPr>
          <p:nvPr/>
        </p:nvSpPr>
        <p:spPr bwMode="auto">
          <a:xfrm>
            <a:off x="7200900" y="5813425"/>
            <a:ext cx="59178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5" name="Group 49"/>
          <p:cNvGrpSpPr>
            <a:grpSpLocks/>
          </p:cNvGrpSpPr>
          <p:nvPr/>
        </p:nvGrpSpPr>
        <p:grpSpPr bwMode="auto">
          <a:xfrm>
            <a:off x="360363" y="5886450"/>
            <a:ext cx="5702005" cy="788988"/>
            <a:chOff x="489" y="3612"/>
            <a:chExt cx="4808" cy="497"/>
          </a:xfrm>
        </p:grpSpPr>
        <p:sp>
          <p:nvSpPr>
            <p:cNvPr id="86" name="Line 43"/>
            <p:cNvSpPr>
              <a:spLocks noChangeShapeType="1"/>
            </p:cNvSpPr>
            <p:nvPr/>
          </p:nvSpPr>
          <p:spPr bwMode="auto">
            <a:xfrm>
              <a:off x="489" y="3748"/>
              <a:ext cx="0" cy="22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44"/>
            <p:cNvSpPr>
              <a:spLocks noChangeShapeType="1"/>
            </p:cNvSpPr>
            <p:nvPr/>
          </p:nvSpPr>
          <p:spPr bwMode="auto">
            <a:xfrm>
              <a:off x="5297" y="3702"/>
              <a:ext cx="0" cy="22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45"/>
            <p:cNvSpPr txBox="1">
              <a:spLocks noChangeArrowheads="1"/>
            </p:cNvSpPr>
            <p:nvPr/>
          </p:nvSpPr>
          <p:spPr bwMode="auto">
            <a:xfrm>
              <a:off x="2258" y="3702"/>
              <a:ext cx="158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 i="0" dirty="0">
                  <a:solidFill>
                    <a:schemeClr val="bg1"/>
                  </a:solidFill>
                </a:rPr>
                <a:t>战略性</a:t>
              </a:r>
              <a:r>
                <a:rPr lang="zh-CN" altLang="en-US" sz="1800" b="1" i="0" dirty="0" smtClean="0">
                  <a:solidFill>
                    <a:schemeClr val="bg1"/>
                  </a:solidFill>
                </a:rPr>
                <a:t>营销计划划</a:t>
              </a:r>
              <a:endParaRPr lang="zh-CN" altLang="en-US" sz="1800" b="1" i="0" dirty="0">
                <a:solidFill>
                  <a:schemeClr val="bg1"/>
                </a:solidFill>
              </a:endParaRPr>
            </a:p>
          </p:txBody>
        </p:sp>
        <p:sp>
          <p:nvSpPr>
            <p:cNvPr id="89" name="Line 46"/>
            <p:cNvSpPr>
              <a:spLocks noChangeShapeType="1"/>
            </p:cNvSpPr>
            <p:nvPr/>
          </p:nvSpPr>
          <p:spPr bwMode="auto">
            <a:xfrm>
              <a:off x="489" y="3838"/>
              <a:ext cx="199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47"/>
            <p:cNvSpPr>
              <a:spLocks noChangeShapeType="1"/>
            </p:cNvSpPr>
            <p:nvPr/>
          </p:nvSpPr>
          <p:spPr bwMode="auto">
            <a:xfrm>
              <a:off x="3664" y="3838"/>
              <a:ext cx="158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Oval 48"/>
            <p:cNvSpPr>
              <a:spLocks noChangeArrowheads="1"/>
            </p:cNvSpPr>
            <p:nvPr/>
          </p:nvSpPr>
          <p:spPr bwMode="auto">
            <a:xfrm>
              <a:off x="2304" y="3612"/>
              <a:ext cx="1542" cy="453"/>
            </a:xfrm>
            <a:prstGeom prst="ellips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187624" y="29969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</a:rPr>
              <a:t>SWOT</a:t>
            </a:r>
            <a:r>
              <a:rPr lang="zh-CN" altLang="en-US" dirty="0" smtClean="0">
                <a:solidFill>
                  <a:schemeClr val="bg1"/>
                </a:solidFill>
              </a:rPr>
              <a:t>分析）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5"/>
          <p:cNvSpPr txBox="1">
            <a:spLocks/>
          </p:cNvSpPr>
          <p:nvPr/>
        </p:nvSpPr>
        <p:spPr>
          <a:xfrm>
            <a:off x="6665912" y="6400800"/>
            <a:ext cx="20637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6B2EB3-1255-4D69-8C4C-C35C7B9A957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Line 4"/>
          <p:cNvSpPr>
            <a:spLocks noChangeShapeType="1"/>
          </p:cNvSpPr>
          <p:nvPr/>
        </p:nvSpPr>
        <p:spPr bwMode="blackWhite">
          <a:xfrm>
            <a:off x="217487" y="1830388"/>
            <a:ext cx="5437188" cy="0"/>
          </a:xfrm>
          <a:prstGeom prst="line">
            <a:avLst/>
          </a:prstGeom>
          <a:noFill/>
          <a:ln w="25400">
            <a:solidFill>
              <a:srgbClr val="5CFB23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5" name="Line 5"/>
          <p:cNvSpPr>
            <a:spLocks noChangeShapeType="1"/>
          </p:cNvSpPr>
          <p:nvPr/>
        </p:nvSpPr>
        <p:spPr bwMode="blackWhite">
          <a:xfrm>
            <a:off x="271462" y="6175375"/>
            <a:ext cx="5435600" cy="0"/>
          </a:xfrm>
          <a:prstGeom prst="line">
            <a:avLst/>
          </a:prstGeom>
          <a:noFill/>
          <a:ln w="25400">
            <a:solidFill>
              <a:srgbClr val="5CFB23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6" name="Line 6"/>
          <p:cNvSpPr>
            <a:spLocks noChangeShapeType="1"/>
          </p:cNvSpPr>
          <p:nvPr/>
        </p:nvSpPr>
        <p:spPr bwMode="blackWhite">
          <a:xfrm>
            <a:off x="1882775" y="1847850"/>
            <a:ext cx="0" cy="4346575"/>
          </a:xfrm>
          <a:prstGeom prst="line">
            <a:avLst/>
          </a:prstGeom>
          <a:noFill/>
          <a:ln w="25400">
            <a:solidFill>
              <a:srgbClr val="5CFB23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blackWhite">
          <a:xfrm>
            <a:off x="3946525" y="1860550"/>
            <a:ext cx="0" cy="4346575"/>
          </a:xfrm>
          <a:prstGeom prst="line">
            <a:avLst/>
          </a:prstGeom>
          <a:noFill/>
          <a:ln w="25400">
            <a:solidFill>
              <a:srgbClr val="5CFB23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blackWhite">
          <a:xfrm>
            <a:off x="271462" y="3328988"/>
            <a:ext cx="5437188" cy="0"/>
          </a:xfrm>
          <a:prstGeom prst="line">
            <a:avLst/>
          </a:prstGeom>
          <a:noFill/>
          <a:ln w="25400">
            <a:solidFill>
              <a:srgbClr val="5CFB23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blackWhite">
          <a:xfrm>
            <a:off x="328612" y="4778375"/>
            <a:ext cx="5435600" cy="0"/>
          </a:xfrm>
          <a:prstGeom prst="line">
            <a:avLst/>
          </a:prstGeom>
          <a:noFill/>
          <a:ln w="25400">
            <a:solidFill>
              <a:srgbClr val="5CFB23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0" name="Text Box 10"/>
          <p:cNvSpPr txBox="1">
            <a:spLocks noChangeArrowheads="1"/>
          </p:cNvSpPr>
          <p:nvPr/>
        </p:nvSpPr>
        <p:spPr bwMode="blackWhite">
          <a:xfrm>
            <a:off x="908050" y="3330575"/>
            <a:ext cx="7556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defTabSz="977900" eaLnBrk="0" hangingPunct="0">
              <a:spcAft>
                <a:spcPct val="50000"/>
              </a:spcAft>
              <a:defRPr/>
            </a:pPr>
            <a:r>
              <a:rPr kumimoji="0" lang="zh-CN" altLang="en-US" sz="19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机会</a:t>
            </a:r>
            <a:r>
              <a:rPr kumimoji="0" lang="en-US" altLang="zh-CN" sz="21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-O</a:t>
            </a: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blackWhite">
          <a:xfrm>
            <a:off x="1978025" y="2252663"/>
            <a:ext cx="109537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defTabSz="977900" eaLnBrk="0" hangingPunct="0">
              <a:defRPr/>
            </a:pPr>
            <a:r>
              <a:rPr kumimoji="0" lang="en-US" altLang="zh-CN" sz="17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</a:p>
          <a:p>
            <a:pPr defTabSz="977900" eaLnBrk="0" hangingPunct="0">
              <a:defRPr/>
            </a:pPr>
            <a:r>
              <a:rPr kumimoji="0" lang="en-US" altLang="zh-CN" sz="17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</a:t>
            </a:r>
          </a:p>
          <a:p>
            <a:pPr defTabSz="977900" eaLnBrk="0" hangingPunct="0">
              <a:defRPr/>
            </a:pPr>
            <a:endParaRPr kumimoji="0" lang="en-US" altLang="zh-CN" sz="1700" b="1" i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defTabSz="977900" eaLnBrk="0" hangingPunct="0">
              <a:defRPr/>
            </a:pPr>
            <a:r>
              <a:rPr kumimoji="0" lang="en-US" altLang="zh-CN" sz="17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n</a:t>
            </a:r>
          </a:p>
        </p:txBody>
      </p:sp>
      <p:sp>
        <p:nvSpPr>
          <p:cNvPr id="52" name="Rectangle 12"/>
          <p:cNvSpPr>
            <a:spLocks noChangeArrowheads="1"/>
          </p:cNvSpPr>
          <p:nvPr/>
        </p:nvSpPr>
        <p:spPr bwMode="blackWhite">
          <a:xfrm>
            <a:off x="1978025" y="3694113"/>
            <a:ext cx="109537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defTabSz="977900" eaLnBrk="0" hangingPunct="0">
              <a:defRPr/>
            </a:pPr>
            <a:r>
              <a:rPr kumimoji="0" lang="en-US" altLang="zh-CN" sz="17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</a:p>
          <a:p>
            <a:pPr defTabSz="977900" eaLnBrk="0" hangingPunct="0">
              <a:defRPr/>
            </a:pPr>
            <a:r>
              <a:rPr kumimoji="0" lang="en-US" altLang="zh-CN" sz="17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</a:t>
            </a:r>
          </a:p>
          <a:p>
            <a:pPr defTabSz="977900" eaLnBrk="0" hangingPunct="0">
              <a:defRPr/>
            </a:pPr>
            <a:endParaRPr kumimoji="0" lang="en-US" altLang="zh-CN" sz="1700" b="1" i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defTabSz="977900" eaLnBrk="0" hangingPunct="0">
              <a:defRPr/>
            </a:pPr>
            <a:r>
              <a:rPr kumimoji="0" lang="en-US" altLang="zh-CN" sz="17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n</a:t>
            </a: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blackWhite">
          <a:xfrm>
            <a:off x="409575" y="3748088"/>
            <a:ext cx="109537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defTabSz="977900" eaLnBrk="0" hangingPunct="0">
              <a:defRPr/>
            </a:pPr>
            <a:r>
              <a:rPr kumimoji="0" lang="en-US" altLang="zh-CN" sz="17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</a:p>
          <a:p>
            <a:pPr defTabSz="977900" eaLnBrk="0" hangingPunct="0">
              <a:defRPr/>
            </a:pPr>
            <a:r>
              <a:rPr kumimoji="0" lang="en-US" altLang="zh-CN" sz="17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</a:t>
            </a:r>
          </a:p>
          <a:p>
            <a:pPr defTabSz="977900" eaLnBrk="0" hangingPunct="0">
              <a:defRPr/>
            </a:pPr>
            <a:endParaRPr kumimoji="0" lang="en-US" altLang="zh-CN" sz="1700" b="1" i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defTabSz="977900" eaLnBrk="0" hangingPunct="0">
              <a:defRPr/>
            </a:pPr>
            <a:r>
              <a:rPr kumimoji="0" lang="en-US" altLang="zh-CN" sz="17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n</a:t>
            </a:r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blackWhite">
          <a:xfrm>
            <a:off x="4083050" y="2282825"/>
            <a:ext cx="109537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defTabSz="977900" eaLnBrk="0" hangingPunct="0">
              <a:defRPr/>
            </a:pPr>
            <a:r>
              <a:rPr kumimoji="0" lang="en-US" altLang="zh-CN" sz="17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</a:p>
          <a:p>
            <a:pPr defTabSz="977900" eaLnBrk="0" hangingPunct="0">
              <a:defRPr/>
            </a:pPr>
            <a:r>
              <a:rPr kumimoji="0" lang="en-US" altLang="zh-CN" sz="17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</a:t>
            </a:r>
          </a:p>
          <a:p>
            <a:pPr defTabSz="977900" eaLnBrk="0" hangingPunct="0">
              <a:defRPr/>
            </a:pPr>
            <a:endParaRPr kumimoji="0" lang="en-US" altLang="zh-CN" sz="1700" b="1" i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defTabSz="977900" eaLnBrk="0" hangingPunct="0">
              <a:defRPr/>
            </a:pPr>
            <a:r>
              <a:rPr kumimoji="0" lang="en-US" altLang="zh-CN" sz="17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n</a:t>
            </a:r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blackWhite">
          <a:xfrm>
            <a:off x="4083050" y="3713163"/>
            <a:ext cx="109537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defTabSz="977900" eaLnBrk="0" hangingPunct="0">
              <a:defRPr/>
            </a:pPr>
            <a:r>
              <a:rPr kumimoji="0" lang="en-US" altLang="zh-CN" sz="17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</a:p>
          <a:p>
            <a:pPr defTabSz="977900" eaLnBrk="0" hangingPunct="0">
              <a:defRPr/>
            </a:pPr>
            <a:r>
              <a:rPr kumimoji="0" lang="en-US" altLang="zh-CN" sz="17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</a:t>
            </a:r>
          </a:p>
          <a:p>
            <a:pPr defTabSz="977900" eaLnBrk="0" hangingPunct="0">
              <a:defRPr/>
            </a:pPr>
            <a:endParaRPr kumimoji="0" lang="en-US" altLang="zh-CN" sz="1700" b="1" i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defTabSz="977900" eaLnBrk="0" hangingPunct="0">
              <a:defRPr/>
            </a:pPr>
            <a:r>
              <a:rPr kumimoji="0" lang="en-US" altLang="zh-CN" sz="17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n</a:t>
            </a: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blackWhite">
          <a:xfrm>
            <a:off x="4081462" y="5091113"/>
            <a:ext cx="109538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defTabSz="977900" eaLnBrk="0" hangingPunct="0">
              <a:defRPr/>
            </a:pPr>
            <a:r>
              <a:rPr kumimoji="0" lang="en-US" altLang="zh-CN" sz="17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</a:p>
          <a:p>
            <a:pPr defTabSz="977900" eaLnBrk="0" hangingPunct="0">
              <a:defRPr/>
            </a:pPr>
            <a:r>
              <a:rPr kumimoji="0" lang="en-US" altLang="zh-CN" sz="17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</a:t>
            </a:r>
          </a:p>
          <a:p>
            <a:pPr defTabSz="977900" eaLnBrk="0" hangingPunct="0">
              <a:defRPr/>
            </a:pPr>
            <a:endParaRPr kumimoji="0" lang="en-US" altLang="zh-CN" sz="1700" b="1" i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defTabSz="977900" eaLnBrk="0" hangingPunct="0">
              <a:defRPr/>
            </a:pPr>
            <a:r>
              <a:rPr kumimoji="0" lang="en-US" altLang="zh-CN" sz="17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n</a:t>
            </a: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blackWhite">
          <a:xfrm>
            <a:off x="1958975" y="5108575"/>
            <a:ext cx="109537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defTabSz="977900" eaLnBrk="0" hangingPunct="0">
              <a:defRPr/>
            </a:pPr>
            <a:r>
              <a:rPr kumimoji="0" lang="en-US" altLang="zh-CN" sz="17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</a:p>
          <a:p>
            <a:pPr defTabSz="977900" eaLnBrk="0" hangingPunct="0">
              <a:defRPr/>
            </a:pPr>
            <a:r>
              <a:rPr kumimoji="0" lang="en-US" altLang="zh-CN" sz="17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</a:t>
            </a:r>
          </a:p>
          <a:p>
            <a:pPr defTabSz="977900" eaLnBrk="0" hangingPunct="0">
              <a:defRPr/>
            </a:pPr>
            <a:endParaRPr kumimoji="0" lang="en-US" altLang="zh-CN" sz="1700" b="1" i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defTabSz="977900" eaLnBrk="0" hangingPunct="0">
              <a:defRPr/>
            </a:pPr>
            <a:r>
              <a:rPr kumimoji="0" lang="en-US" altLang="zh-CN" sz="17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n</a:t>
            </a:r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blackWhite">
          <a:xfrm>
            <a:off x="409575" y="5091113"/>
            <a:ext cx="109537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defTabSz="977900" eaLnBrk="0" hangingPunct="0">
              <a:defRPr/>
            </a:pPr>
            <a:r>
              <a:rPr kumimoji="0" lang="en-US" altLang="zh-CN" sz="17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</a:p>
          <a:p>
            <a:pPr defTabSz="977900" eaLnBrk="0" hangingPunct="0">
              <a:defRPr/>
            </a:pPr>
            <a:r>
              <a:rPr kumimoji="0" lang="en-US" altLang="zh-CN" sz="17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</a:t>
            </a:r>
          </a:p>
          <a:p>
            <a:pPr defTabSz="977900" eaLnBrk="0" hangingPunct="0">
              <a:defRPr/>
            </a:pPr>
            <a:endParaRPr kumimoji="0" lang="en-US" altLang="zh-CN" sz="1700" b="1" i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defTabSz="977900" eaLnBrk="0" hangingPunct="0">
              <a:defRPr/>
            </a:pPr>
            <a:r>
              <a:rPr kumimoji="0" lang="en-US" altLang="zh-CN" sz="17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n</a:t>
            </a:r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blackWhite">
          <a:xfrm>
            <a:off x="1960562" y="2733675"/>
            <a:ext cx="2159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defTabSz="977900" eaLnBrk="0" hangingPunct="0">
              <a:spcAft>
                <a:spcPct val="50000"/>
              </a:spcAft>
              <a:defRPr/>
            </a:pPr>
            <a:r>
              <a:rPr kumimoji="0" lang="en-US" altLang="zh-CN" sz="1700" b="1" i="0">
                <a:solidFill>
                  <a:schemeClr val="bg1"/>
                </a:solidFill>
                <a:latin typeface="Arial" pitchFamily="34" charset="0"/>
                <a:ea typeface="楷体_GB2312" charset="-122"/>
              </a:rPr>
              <a:t>…</a:t>
            </a:r>
            <a:endParaRPr kumimoji="0" lang="en-US" altLang="zh-CN" sz="2600" i="0">
              <a:solidFill>
                <a:schemeClr val="bg1"/>
              </a:solidFill>
              <a:latin typeface="楷体_GB2312" charset="-122"/>
              <a:ea typeface="楷体_GB2312" charset="-122"/>
            </a:endParaRPr>
          </a:p>
        </p:txBody>
      </p:sp>
      <p:sp>
        <p:nvSpPr>
          <p:cNvPr id="60" name="Rectangle 20"/>
          <p:cNvSpPr>
            <a:spLocks noChangeArrowheads="1"/>
          </p:cNvSpPr>
          <p:nvPr/>
        </p:nvSpPr>
        <p:spPr bwMode="blackWhite">
          <a:xfrm>
            <a:off x="4025900" y="2770188"/>
            <a:ext cx="2159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defTabSz="977900" eaLnBrk="0" hangingPunct="0">
              <a:spcAft>
                <a:spcPct val="50000"/>
              </a:spcAft>
              <a:defRPr/>
            </a:pPr>
            <a:r>
              <a:rPr kumimoji="0" lang="en-US" altLang="zh-CN" sz="1700" b="1" i="0">
                <a:solidFill>
                  <a:schemeClr val="bg1"/>
                </a:solidFill>
                <a:latin typeface="Arial" pitchFamily="34" charset="0"/>
                <a:ea typeface="楷体_GB2312" charset="-122"/>
              </a:rPr>
              <a:t>…</a:t>
            </a:r>
            <a:endParaRPr kumimoji="0" lang="en-US" altLang="zh-CN" sz="1700" b="1" i="0">
              <a:solidFill>
                <a:schemeClr val="bg1"/>
              </a:solidFill>
              <a:latin typeface="楷体_GB2312" charset="-122"/>
              <a:ea typeface="楷体_GB2312" charset="-122"/>
            </a:endParaRPr>
          </a:p>
        </p:txBody>
      </p:sp>
      <p:sp>
        <p:nvSpPr>
          <p:cNvPr id="61" name="Rectangle 21"/>
          <p:cNvSpPr>
            <a:spLocks noChangeArrowheads="1"/>
          </p:cNvSpPr>
          <p:nvPr/>
        </p:nvSpPr>
        <p:spPr bwMode="blackWhite">
          <a:xfrm>
            <a:off x="4044950" y="4203700"/>
            <a:ext cx="2159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defTabSz="977900" eaLnBrk="0" hangingPunct="0">
              <a:spcAft>
                <a:spcPct val="50000"/>
              </a:spcAft>
              <a:defRPr/>
            </a:pPr>
            <a:r>
              <a:rPr kumimoji="0" lang="en-US" altLang="zh-CN" sz="1700" b="1" i="0">
                <a:solidFill>
                  <a:schemeClr val="bg1"/>
                </a:solidFill>
                <a:latin typeface="Arial" pitchFamily="34" charset="0"/>
                <a:ea typeface="楷体_GB2312" charset="-122"/>
              </a:rPr>
              <a:t>…</a:t>
            </a:r>
            <a:endParaRPr kumimoji="0" lang="en-US" altLang="zh-CN" sz="1700" b="1" i="0">
              <a:solidFill>
                <a:schemeClr val="bg1"/>
              </a:solidFill>
              <a:latin typeface="楷体_GB2312" charset="-122"/>
              <a:ea typeface="楷体_GB2312" charset="-122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blackWhite">
          <a:xfrm>
            <a:off x="4065587" y="5561013"/>
            <a:ext cx="2159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defTabSz="977900" eaLnBrk="0" hangingPunct="0">
              <a:spcAft>
                <a:spcPct val="50000"/>
              </a:spcAft>
              <a:defRPr/>
            </a:pPr>
            <a:r>
              <a:rPr kumimoji="0" lang="en-US" altLang="zh-CN" sz="1700" b="1" i="0">
                <a:solidFill>
                  <a:schemeClr val="bg1"/>
                </a:solidFill>
                <a:latin typeface="Arial" pitchFamily="34" charset="0"/>
                <a:ea typeface="楷体_GB2312" charset="-122"/>
              </a:rPr>
              <a:t>…</a:t>
            </a:r>
            <a:endParaRPr kumimoji="0" lang="en-US" altLang="zh-CN" sz="1700" b="1" i="0">
              <a:solidFill>
                <a:schemeClr val="bg1"/>
              </a:solidFill>
              <a:latin typeface="楷体_GB2312" charset="-122"/>
              <a:ea typeface="楷体_GB2312" charset="-122"/>
            </a:endParaRPr>
          </a:p>
        </p:txBody>
      </p:sp>
      <p:sp>
        <p:nvSpPr>
          <p:cNvPr id="63" name="Rectangle 23"/>
          <p:cNvSpPr>
            <a:spLocks noChangeArrowheads="1"/>
          </p:cNvSpPr>
          <p:nvPr/>
        </p:nvSpPr>
        <p:spPr bwMode="blackWhite">
          <a:xfrm>
            <a:off x="1919287" y="4217988"/>
            <a:ext cx="2159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defTabSz="977900" eaLnBrk="0" hangingPunct="0">
              <a:spcAft>
                <a:spcPct val="50000"/>
              </a:spcAft>
              <a:defRPr/>
            </a:pPr>
            <a:r>
              <a:rPr kumimoji="0" lang="en-US" altLang="zh-CN" sz="1700" b="1" i="0">
                <a:solidFill>
                  <a:schemeClr val="bg1"/>
                </a:solidFill>
                <a:latin typeface="Arial" pitchFamily="34" charset="0"/>
                <a:ea typeface="楷体_GB2312" charset="-122"/>
              </a:rPr>
              <a:t>…</a:t>
            </a:r>
            <a:endParaRPr kumimoji="0" lang="en-US" altLang="zh-CN" sz="1700" b="1" i="0">
              <a:solidFill>
                <a:schemeClr val="bg1"/>
              </a:solidFill>
              <a:latin typeface="楷体_GB2312" charset="-122"/>
              <a:ea typeface="楷体_GB2312" charset="-122"/>
            </a:endParaRPr>
          </a:p>
        </p:txBody>
      </p:sp>
      <p:sp>
        <p:nvSpPr>
          <p:cNvPr id="64" name="Rectangle 24"/>
          <p:cNvSpPr>
            <a:spLocks noChangeArrowheads="1"/>
          </p:cNvSpPr>
          <p:nvPr/>
        </p:nvSpPr>
        <p:spPr bwMode="blackWhite">
          <a:xfrm>
            <a:off x="1919287" y="5613400"/>
            <a:ext cx="2159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defTabSz="977900" eaLnBrk="0" hangingPunct="0">
              <a:spcAft>
                <a:spcPct val="50000"/>
              </a:spcAft>
              <a:defRPr/>
            </a:pPr>
            <a:r>
              <a:rPr kumimoji="0" lang="en-US" altLang="zh-CN" sz="1700" b="1" i="0">
                <a:solidFill>
                  <a:schemeClr val="bg1"/>
                </a:solidFill>
                <a:latin typeface="Arial" pitchFamily="34" charset="0"/>
                <a:ea typeface="楷体_GB2312" charset="-122"/>
              </a:rPr>
              <a:t>…</a:t>
            </a:r>
            <a:endParaRPr kumimoji="0" lang="en-US" altLang="zh-CN" sz="1700" b="1" i="0">
              <a:solidFill>
                <a:schemeClr val="bg1"/>
              </a:solidFill>
              <a:latin typeface="楷体_GB2312" charset="-122"/>
              <a:ea typeface="楷体_GB2312" charset="-122"/>
            </a:endParaRPr>
          </a:p>
        </p:txBody>
      </p:sp>
      <p:sp>
        <p:nvSpPr>
          <p:cNvPr id="65" name="Rectangle 25"/>
          <p:cNvSpPr>
            <a:spLocks noChangeArrowheads="1"/>
          </p:cNvSpPr>
          <p:nvPr/>
        </p:nvSpPr>
        <p:spPr bwMode="blackWhite">
          <a:xfrm>
            <a:off x="369887" y="4235450"/>
            <a:ext cx="2159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defTabSz="977900" eaLnBrk="0" hangingPunct="0">
              <a:spcAft>
                <a:spcPct val="50000"/>
              </a:spcAft>
              <a:defRPr/>
            </a:pPr>
            <a:r>
              <a:rPr kumimoji="0" lang="en-US" altLang="zh-CN" sz="1700" b="1" i="0">
                <a:solidFill>
                  <a:schemeClr val="bg1"/>
                </a:solidFill>
                <a:latin typeface="Arial" pitchFamily="34" charset="0"/>
                <a:ea typeface="楷体_GB2312" charset="-122"/>
              </a:rPr>
              <a:t>…</a:t>
            </a:r>
            <a:endParaRPr kumimoji="0" lang="en-US" altLang="zh-CN" sz="1700" b="1" i="0">
              <a:solidFill>
                <a:schemeClr val="bg1"/>
              </a:solidFill>
              <a:latin typeface="楷体_GB2312" charset="-122"/>
              <a:ea typeface="楷体_GB2312" charset="-122"/>
            </a:endParaRPr>
          </a:p>
        </p:txBody>
      </p:sp>
      <p:sp>
        <p:nvSpPr>
          <p:cNvPr id="66" name="Rectangle 26"/>
          <p:cNvSpPr>
            <a:spLocks noChangeArrowheads="1"/>
          </p:cNvSpPr>
          <p:nvPr/>
        </p:nvSpPr>
        <p:spPr bwMode="blackWhite">
          <a:xfrm>
            <a:off x="385762" y="5595938"/>
            <a:ext cx="2159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defTabSz="977900" eaLnBrk="0" hangingPunct="0">
              <a:spcAft>
                <a:spcPct val="50000"/>
              </a:spcAft>
              <a:defRPr/>
            </a:pPr>
            <a:r>
              <a:rPr kumimoji="0" lang="en-US" altLang="zh-CN" sz="1700" b="1" i="0">
                <a:solidFill>
                  <a:schemeClr val="bg1"/>
                </a:solidFill>
                <a:latin typeface="Arial" pitchFamily="34" charset="0"/>
                <a:ea typeface="楷体_GB2312" charset="-122"/>
              </a:rPr>
              <a:t>…</a:t>
            </a:r>
            <a:endParaRPr kumimoji="0" lang="en-US" altLang="zh-CN" sz="1700" b="1" i="0">
              <a:solidFill>
                <a:schemeClr val="bg1"/>
              </a:solidFill>
              <a:latin typeface="楷体_GB2312" charset="-122"/>
              <a:ea typeface="楷体_GB2312" charset="-122"/>
            </a:endParaRPr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blackWhite">
          <a:xfrm>
            <a:off x="2552700" y="1846263"/>
            <a:ext cx="10525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0" tIns="0" rIns="0" bIns="0">
            <a:spAutoFit/>
          </a:bodyPr>
          <a:lstStyle/>
          <a:p>
            <a:pPr defTabSz="977900" eaLnBrk="0" hangingPunct="0">
              <a:spcAft>
                <a:spcPct val="50000"/>
              </a:spcAft>
              <a:defRPr/>
            </a:pPr>
            <a:r>
              <a:rPr kumimoji="0" lang="zh-CN" altLang="en-US" sz="19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优势</a:t>
            </a:r>
            <a:r>
              <a:rPr kumimoji="0" lang="en-US" altLang="zh-CN" sz="21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-S</a:t>
            </a:r>
          </a:p>
        </p:txBody>
      </p:sp>
      <p:sp>
        <p:nvSpPr>
          <p:cNvPr id="68" name="Rectangle 28"/>
          <p:cNvSpPr>
            <a:spLocks noChangeArrowheads="1"/>
          </p:cNvSpPr>
          <p:nvPr/>
        </p:nvSpPr>
        <p:spPr bwMode="blackWhite">
          <a:xfrm>
            <a:off x="4600575" y="1838325"/>
            <a:ext cx="7556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defTabSz="977900" eaLnBrk="0" hangingPunct="0">
              <a:spcAft>
                <a:spcPct val="50000"/>
              </a:spcAft>
              <a:defRPr/>
            </a:pPr>
            <a:r>
              <a:rPr kumimoji="0" lang="zh-CN" altLang="en-US" sz="19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弱势</a:t>
            </a:r>
            <a:r>
              <a:rPr kumimoji="0" lang="en-US" altLang="zh-CN" sz="21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-W</a:t>
            </a:r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blackWhite">
          <a:xfrm>
            <a:off x="963612" y="4735513"/>
            <a:ext cx="9175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0" tIns="0" rIns="0" bIns="0">
            <a:spAutoFit/>
          </a:bodyPr>
          <a:lstStyle/>
          <a:p>
            <a:pPr defTabSz="977900" eaLnBrk="0" hangingPunct="0">
              <a:spcAft>
                <a:spcPct val="50000"/>
              </a:spcAft>
              <a:defRPr/>
            </a:pPr>
            <a:r>
              <a:rPr kumimoji="0" lang="zh-CN" altLang="en-US" sz="19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威胁</a:t>
            </a:r>
            <a:r>
              <a:rPr kumimoji="0" lang="en-US" altLang="zh-CN" sz="21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-T</a:t>
            </a:r>
          </a:p>
        </p:txBody>
      </p:sp>
      <p:sp>
        <p:nvSpPr>
          <p:cNvPr id="70" name="Text Box 30"/>
          <p:cNvSpPr txBox="1">
            <a:spLocks noChangeArrowheads="1"/>
          </p:cNvSpPr>
          <p:nvPr/>
        </p:nvSpPr>
        <p:spPr bwMode="blackWhite">
          <a:xfrm>
            <a:off x="2533650" y="2527300"/>
            <a:ext cx="971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defTabSz="977900" eaLnBrk="0" hangingPunct="0">
              <a:spcAft>
                <a:spcPct val="50000"/>
              </a:spcAft>
              <a:defRPr/>
            </a:pPr>
            <a:r>
              <a:rPr kumimoji="0" lang="zh-CN" altLang="en-US" sz="1900" b="1" i="0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优势项目</a:t>
            </a:r>
            <a:endParaRPr kumimoji="0" lang="zh-CN" altLang="en-US" sz="2100" b="1" i="0">
              <a:solidFill>
                <a:schemeClr val="bg1"/>
              </a:solidFill>
              <a:latin typeface="楷体_GB2312" charset="-122"/>
              <a:ea typeface="楷体_GB2312" charset="-122"/>
            </a:endParaRPr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blackWhite">
          <a:xfrm>
            <a:off x="4581525" y="2508250"/>
            <a:ext cx="971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defTabSz="977900" eaLnBrk="0" hangingPunct="0">
              <a:spcAft>
                <a:spcPct val="50000"/>
              </a:spcAft>
              <a:defRPr/>
            </a:pPr>
            <a:r>
              <a:rPr kumimoji="0" lang="zh-CN" altLang="en-US" sz="1900" b="1" i="0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弱势项目</a:t>
            </a:r>
            <a:endParaRPr kumimoji="0" lang="zh-CN" altLang="en-US" sz="1900" b="1" i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2" name="Rectangle 32"/>
          <p:cNvSpPr>
            <a:spLocks noChangeArrowheads="1"/>
          </p:cNvSpPr>
          <p:nvPr/>
        </p:nvSpPr>
        <p:spPr bwMode="blackWhite">
          <a:xfrm>
            <a:off x="4543425" y="3879850"/>
            <a:ext cx="9715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defTabSz="977900" eaLnBrk="0" hangingPunct="0">
              <a:defRPr/>
            </a:pPr>
            <a:r>
              <a:rPr kumimoji="0" lang="zh-CN" altLang="en-US" sz="1900" b="1" i="0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利用机会</a:t>
            </a:r>
          </a:p>
          <a:p>
            <a:pPr defTabSz="977900" eaLnBrk="0" hangingPunct="0">
              <a:defRPr/>
            </a:pPr>
            <a:r>
              <a:rPr kumimoji="0" lang="zh-CN" altLang="en-US" sz="1900" b="1" i="0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克服弱势</a:t>
            </a:r>
            <a:endParaRPr kumimoji="0" lang="zh-CN" altLang="en-US" sz="1900" b="1" i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3" name="Text Box 33"/>
          <p:cNvSpPr txBox="1">
            <a:spLocks noChangeArrowheads="1"/>
          </p:cNvSpPr>
          <p:nvPr/>
        </p:nvSpPr>
        <p:spPr bwMode="blackWhite">
          <a:xfrm>
            <a:off x="4640262" y="5246688"/>
            <a:ext cx="9715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defTabSz="977900" eaLnBrk="0" hangingPunct="0">
              <a:defRPr/>
            </a:pPr>
            <a:r>
              <a:rPr kumimoji="0" lang="zh-CN" altLang="en-US" sz="1900" b="1" i="0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减少弱势</a:t>
            </a:r>
          </a:p>
          <a:p>
            <a:pPr defTabSz="977900" eaLnBrk="0" hangingPunct="0">
              <a:defRPr/>
            </a:pPr>
            <a:r>
              <a:rPr kumimoji="0" lang="zh-CN" altLang="en-US" sz="1900" b="1" i="0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回避威胁</a:t>
            </a:r>
            <a:endParaRPr kumimoji="0" lang="zh-CN" altLang="en-US" sz="1900" b="1" i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" name="Rectangle 34"/>
          <p:cNvSpPr>
            <a:spLocks noChangeArrowheads="1"/>
          </p:cNvSpPr>
          <p:nvPr/>
        </p:nvSpPr>
        <p:spPr bwMode="blackWhite">
          <a:xfrm>
            <a:off x="2609850" y="5292725"/>
            <a:ext cx="9715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defTabSz="977900" eaLnBrk="0" hangingPunct="0">
              <a:defRPr/>
            </a:pPr>
            <a:r>
              <a:rPr kumimoji="0" lang="zh-CN" altLang="en-US" sz="1900" b="1" i="0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利用优势</a:t>
            </a:r>
          </a:p>
          <a:p>
            <a:pPr defTabSz="977900" eaLnBrk="0" hangingPunct="0">
              <a:defRPr/>
            </a:pPr>
            <a:r>
              <a:rPr kumimoji="0" lang="zh-CN" altLang="en-US" sz="1900" b="1" i="0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回避威胁</a:t>
            </a:r>
            <a:endParaRPr kumimoji="0" lang="zh-CN" altLang="en-US" sz="1900" b="1" i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" name="Rectangle 35"/>
          <p:cNvSpPr>
            <a:spLocks noChangeArrowheads="1"/>
          </p:cNvSpPr>
          <p:nvPr/>
        </p:nvSpPr>
        <p:spPr bwMode="blackWhite">
          <a:xfrm>
            <a:off x="2647950" y="3897313"/>
            <a:ext cx="9715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defTabSz="977900" eaLnBrk="0" hangingPunct="0">
              <a:defRPr/>
            </a:pPr>
            <a:r>
              <a:rPr kumimoji="0" lang="zh-CN" altLang="en-US" sz="1900" b="1" i="0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发挥优势</a:t>
            </a:r>
          </a:p>
          <a:p>
            <a:pPr defTabSz="977900" eaLnBrk="0" hangingPunct="0">
              <a:defRPr/>
            </a:pPr>
            <a:r>
              <a:rPr kumimoji="0" lang="zh-CN" altLang="en-US" sz="1900" b="1" i="0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利用机会</a:t>
            </a:r>
            <a:endParaRPr kumimoji="0" lang="zh-CN" altLang="en-US" sz="1900" b="1" i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" name="Text Box 36"/>
          <p:cNvSpPr txBox="1">
            <a:spLocks noChangeArrowheads="1"/>
          </p:cNvSpPr>
          <p:nvPr/>
        </p:nvSpPr>
        <p:spPr bwMode="blackWhite">
          <a:xfrm>
            <a:off x="3011487" y="3348038"/>
            <a:ext cx="2698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defTabSz="977900" eaLnBrk="0" hangingPunct="0">
              <a:spcAft>
                <a:spcPct val="50000"/>
              </a:spcAft>
              <a:defRPr/>
            </a:pPr>
            <a:r>
              <a:rPr kumimoji="0" lang="en-US" altLang="zh-CN" sz="21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SO</a:t>
            </a:r>
          </a:p>
        </p:txBody>
      </p:sp>
      <p:sp>
        <p:nvSpPr>
          <p:cNvPr id="77" name="Text Box 37"/>
          <p:cNvSpPr txBox="1">
            <a:spLocks noChangeArrowheads="1"/>
          </p:cNvSpPr>
          <p:nvPr/>
        </p:nvSpPr>
        <p:spPr bwMode="blackWhite">
          <a:xfrm>
            <a:off x="5003800" y="3330575"/>
            <a:ext cx="2698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defTabSz="977900" eaLnBrk="0" hangingPunct="0">
              <a:spcAft>
                <a:spcPct val="50000"/>
              </a:spcAft>
              <a:defRPr/>
            </a:pPr>
            <a:r>
              <a:rPr kumimoji="0" lang="en-US" altLang="zh-CN" sz="21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WO</a:t>
            </a:r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blackWhite">
          <a:xfrm>
            <a:off x="3068637" y="4797425"/>
            <a:ext cx="2698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defTabSz="977900" eaLnBrk="0" hangingPunct="0">
              <a:spcAft>
                <a:spcPct val="50000"/>
              </a:spcAft>
              <a:defRPr/>
            </a:pPr>
            <a:r>
              <a:rPr kumimoji="0" lang="en-US" altLang="zh-CN" sz="21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ST</a:t>
            </a:r>
          </a:p>
        </p:txBody>
      </p:sp>
      <p:sp>
        <p:nvSpPr>
          <p:cNvPr id="79" name="Text Box 39"/>
          <p:cNvSpPr txBox="1">
            <a:spLocks noChangeArrowheads="1"/>
          </p:cNvSpPr>
          <p:nvPr/>
        </p:nvSpPr>
        <p:spPr bwMode="blackWhite">
          <a:xfrm>
            <a:off x="4984750" y="4779963"/>
            <a:ext cx="2698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defTabSz="977900" eaLnBrk="0" hangingPunct="0">
              <a:spcAft>
                <a:spcPct val="50000"/>
              </a:spcAft>
              <a:defRPr/>
            </a:pPr>
            <a:r>
              <a:rPr kumimoji="0" lang="en-US" altLang="zh-CN" sz="21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WT</a:t>
            </a:r>
          </a:p>
        </p:txBody>
      </p:sp>
      <p:sp>
        <p:nvSpPr>
          <p:cNvPr id="80" name="Text Box 40"/>
          <p:cNvSpPr txBox="1">
            <a:spLocks noChangeArrowheads="1"/>
          </p:cNvSpPr>
          <p:nvPr/>
        </p:nvSpPr>
        <p:spPr bwMode="blackWhite">
          <a:xfrm>
            <a:off x="6305550" y="2022475"/>
            <a:ext cx="2838450" cy="400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0" tIns="0" rIns="0" bIns="0">
            <a:spAutoFit/>
          </a:bodyPr>
          <a:lstStyle/>
          <a:p>
            <a:pPr defTabSz="977900" eaLnBrk="0" hangingPunct="0">
              <a:spcAft>
                <a:spcPct val="50000"/>
              </a:spcAft>
              <a:defRPr/>
            </a:pPr>
            <a:r>
              <a:rPr kumimoji="0" lang="zh-CN" altLang="zh-CN" sz="21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kumimoji="0" lang="en-US" altLang="zh-CN" sz="2100" b="1" i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SWOT</a:t>
            </a:r>
            <a:r>
              <a:rPr kumimoji="0" lang="zh-CN" altLang="zh-CN" sz="2100" b="1" i="0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矩阵是制订战略的匹配阶段的分析工具。</a:t>
            </a:r>
          </a:p>
          <a:p>
            <a:pPr defTabSz="977900" eaLnBrk="0" hangingPunct="0">
              <a:spcAft>
                <a:spcPct val="50000"/>
              </a:spcAft>
              <a:defRPr/>
            </a:pPr>
            <a:r>
              <a:rPr kumimoji="0" lang="zh-CN" altLang="zh-CN" sz="2100" b="1" i="0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    这个矩阵是在内部、外部关键成功因素确定的基础上，根据判断结果将内部优势与弱势、外部机会与威胁分别列出，由内部与外部的两种状态以及相互匹配关系，形成了左列四种不同的组合。</a:t>
            </a:r>
            <a:endParaRPr kumimoji="0" lang="zh-CN" altLang="en-US" sz="3400" b="1" i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1" name="Text Box 41"/>
          <p:cNvSpPr txBox="1">
            <a:spLocks noChangeArrowheads="1"/>
          </p:cNvSpPr>
          <p:nvPr/>
        </p:nvSpPr>
        <p:spPr bwMode="auto">
          <a:xfrm>
            <a:off x="481012" y="11430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altLang="zh-CN" b="1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SWOT</a:t>
            </a:r>
            <a:r>
              <a:rPr lang="zh-CN" altLang="en-US" b="1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分析</a:t>
            </a:r>
            <a:endParaRPr lang="zh-CN" altLang="en-US" b="1" i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战略制定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48245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波特的通用战略（</a:t>
            </a:r>
            <a:r>
              <a:rPr lang="zh-CN" altLang="en-US" dirty="0" smtClean="0">
                <a:solidFill>
                  <a:srgbClr val="FF0000"/>
                </a:solidFill>
              </a:rPr>
              <a:t>竞争战略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三种类型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聚焦的两种方式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混合战略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战略联盟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全球战略网络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营销联盟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产品</a:t>
            </a:r>
            <a:r>
              <a:rPr lang="en-US" altLang="zh-CN" dirty="0" smtClean="0"/>
              <a:t>/</a:t>
            </a:r>
            <a:r>
              <a:rPr lang="zh-CN" altLang="en-US" dirty="0" smtClean="0"/>
              <a:t>服务联盟、促销联盟、物流联盟、价格合作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合作伙伴关系管理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产品层次的营销计划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686800" cy="496855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营销计划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为某个具体的品牌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产品如何实现营销目标提供具体方案的书面文件</a:t>
            </a:r>
            <a:endParaRPr lang="en-US" altLang="zh-CN" sz="2000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营销计划书基本格式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000" dirty="0" smtClean="0"/>
              <a:t>执行概要</a:t>
            </a:r>
            <a:r>
              <a:rPr lang="zh-CN" altLang="en-US" sz="1600" dirty="0" smtClean="0">
                <a:solidFill>
                  <a:srgbClr val="0070C0"/>
                </a:solidFill>
              </a:rPr>
              <a:t>（营销主体、业务</a:t>
            </a:r>
            <a:r>
              <a:rPr lang="en-US" altLang="zh-CN" sz="1600" dirty="0" smtClean="0">
                <a:solidFill>
                  <a:srgbClr val="0070C0"/>
                </a:solidFill>
              </a:rPr>
              <a:t>/</a:t>
            </a:r>
            <a:r>
              <a:rPr lang="zh-CN" altLang="en-US" sz="1600" dirty="0" smtClean="0">
                <a:solidFill>
                  <a:srgbClr val="0070C0"/>
                </a:solidFill>
              </a:rPr>
              <a:t>产品营销</a:t>
            </a:r>
            <a:r>
              <a:rPr lang="zh-CN" altLang="en-US" sz="1600" smtClean="0">
                <a:solidFill>
                  <a:srgbClr val="0070C0"/>
                </a:solidFill>
              </a:rPr>
              <a:t>现状、面临的环境、本计划的目的）</a:t>
            </a:r>
            <a:endParaRPr lang="en-US" altLang="zh-CN" sz="1600" dirty="0" smtClean="0"/>
          </a:p>
          <a:p>
            <a:pPr lvl="1"/>
            <a:r>
              <a:rPr lang="zh-CN" altLang="en-US" sz="2000" dirty="0" smtClean="0"/>
              <a:t>情境分析</a:t>
            </a:r>
            <a:r>
              <a:rPr lang="zh-CN" altLang="en-US" sz="1800" dirty="0" smtClean="0">
                <a:solidFill>
                  <a:srgbClr val="0070C0"/>
                </a:solidFill>
              </a:rPr>
              <a:t>（</a:t>
            </a:r>
            <a:r>
              <a:rPr lang="zh-CN" altLang="en-US" sz="1600" dirty="0" smtClean="0">
                <a:solidFill>
                  <a:srgbClr val="0070C0"/>
                </a:solidFill>
              </a:rPr>
              <a:t>市场概要、</a:t>
            </a:r>
            <a:r>
              <a:rPr lang="en-US" altLang="zh-CN" sz="1600" dirty="0" smtClean="0">
                <a:solidFill>
                  <a:srgbClr val="0070C0"/>
                </a:solidFill>
              </a:rPr>
              <a:t>SWOT</a:t>
            </a:r>
            <a:r>
              <a:rPr lang="zh-CN" altLang="en-US" sz="1600" dirty="0" smtClean="0">
                <a:solidFill>
                  <a:srgbClr val="0070C0"/>
                </a:solidFill>
              </a:rPr>
              <a:t>分析、竞争、产品供应、成功关键因素、关键问题）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sz="2000" dirty="0" smtClean="0"/>
              <a:t>营销战略</a:t>
            </a:r>
            <a:r>
              <a:rPr lang="zh-CN" altLang="en-US" sz="1600" dirty="0" smtClean="0">
                <a:solidFill>
                  <a:srgbClr val="0070C0"/>
                </a:solidFill>
              </a:rPr>
              <a:t>（使命、营销目标、财务目标、营销调研、市场细分、目标市场、市场定位）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营销策略</a:t>
            </a:r>
            <a:r>
              <a:rPr lang="zh-CN" altLang="en-US" sz="1600" dirty="0" smtClean="0">
                <a:solidFill>
                  <a:srgbClr val="0070C0"/>
                </a:solidFill>
              </a:rPr>
              <a:t>（产品、定价、渠道、传播）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财务预测</a:t>
            </a:r>
            <a:r>
              <a:rPr lang="zh-CN" altLang="en-US" sz="1600" dirty="0" smtClean="0">
                <a:solidFill>
                  <a:srgbClr val="0070C0"/>
                </a:solidFill>
              </a:rPr>
              <a:t>（盈亏平衡分析、销售预测、费用预测）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风险分析</a:t>
            </a:r>
            <a:r>
              <a:rPr lang="zh-CN" altLang="en-US" sz="1600" dirty="0" smtClean="0">
                <a:solidFill>
                  <a:srgbClr val="0070C0"/>
                </a:solidFill>
              </a:rPr>
              <a:t>（风险来源、风险类型、影响 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实施控制</a:t>
            </a:r>
            <a:r>
              <a:rPr lang="zh-CN" altLang="en-US" sz="1600" dirty="0" smtClean="0">
                <a:solidFill>
                  <a:srgbClr val="0070C0"/>
                </a:solidFill>
              </a:rPr>
              <a:t>（执行进度、监视评估指标、营销组织、应变计划）</a:t>
            </a:r>
            <a:endParaRPr lang="en-US" altLang="zh-CN" sz="2000" dirty="0" smtClean="0"/>
          </a:p>
          <a:p>
            <a:r>
              <a:rPr lang="zh-CN" altLang="en-US" sz="2400" dirty="0" smtClean="0"/>
              <a:t>营销计划样本：飞马体育国际</a:t>
            </a:r>
            <a:r>
              <a:rPr lang="zh-CN" altLang="en-US" sz="2000" dirty="0" smtClean="0"/>
              <a:t>（</a:t>
            </a: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营销管理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en-US" altLang="zh-CN" sz="2000" dirty="0" smtClean="0"/>
              <a:t>P55</a:t>
            </a:r>
            <a:r>
              <a:rPr lang="zh-CN" altLang="en-US" sz="20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该计划有哪些优点？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该计划还有哪些地方需要改进？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5" name="页脚占位符 3"/>
          <p:cNvSpPr txBox="1">
            <a:spLocks noGrp="1"/>
          </p:cNvSpPr>
          <p:nvPr/>
        </p:nvSpPr>
        <p:spPr bwMode="auto">
          <a:xfrm>
            <a:off x="7046913" y="63817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   </a:t>
            </a:r>
          </a:p>
          <a:p>
            <a:r>
              <a:rPr lang="en-US" altLang="zh-CN"/>
              <a:t>   </a:t>
            </a:r>
          </a:p>
        </p:txBody>
      </p:sp>
      <p:pic>
        <p:nvPicPr>
          <p:cNvPr id="6" name="Picture 4" descr="01章_02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4365625"/>
            <a:ext cx="776128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01章_02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484313"/>
            <a:ext cx="7761288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179388" y="1023938"/>
            <a:ext cx="1828800" cy="1828800"/>
            <a:chOff x="113" y="300"/>
            <a:chExt cx="1152" cy="1152"/>
          </a:xfrm>
        </p:grpSpPr>
        <p:pic>
          <p:nvPicPr>
            <p:cNvPr id="9" name="Picture 7" descr="01章_02-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3" y="300"/>
              <a:ext cx="1152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8" descr="01章_02-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9" y="436"/>
              <a:ext cx="900" cy="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251520" y="3933056"/>
            <a:ext cx="1828800" cy="1828800"/>
            <a:chOff x="113" y="2387"/>
            <a:chExt cx="1152" cy="1152"/>
          </a:xfrm>
        </p:grpSpPr>
        <p:pic>
          <p:nvPicPr>
            <p:cNvPr id="12" name="Picture 6" descr="01章_02-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13" y="2387"/>
              <a:ext cx="1152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0" descr="01章_02-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9" y="2523"/>
              <a:ext cx="900" cy="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563563" y="1682750"/>
            <a:ext cx="1200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 algn="ctr" latinLnBrk="1"/>
            <a:endParaRPr kumimoji="1" lang="ko-KR" altLang="en-US" sz="2800" dirty="0">
              <a:solidFill>
                <a:srgbClr val="003399"/>
              </a:solidFill>
            </a:endParaRP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1331913" y="5373688"/>
            <a:ext cx="7343775" cy="1150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 marL="266700" indent="-266700" latinLnBrk="1">
              <a:lnSpc>
                <a:spcPct val="120000"/>
              </a:lnSpc>
              <a:buSzPct val="80000"/>
              <a:buFontTx/>
              <a:buBlip>
                <a:blip r:embed="rId7"/>
              </a:buBlip>
            </a:pPr>
            <a:r>
              <a:rPr kumimoji="1" lang="zh-CN" altLang="en-US" sz="2400" dirty="0" smtClean="0"/>
              <a:t>你对爱仕达的未来有什么好的建议</a:t>
            </a:r>
            <a:r>
              <a:rPr kumimoji="1" lang="zh-CN" altLang="en-US" sz="2400" dirty="0" smtClean="0"/>
              <a:t>吗</a:t>
            </a:r>
            <a:r>
              <a:rPr kumimoji="1" lang="zh-CN" altLang="en-US" sz="2400" dirty="0" smtClean="0"/>
              <a:t>？</a:t>
            </a:r>
            <a:endParaRPr kumimoji="1" lang="ko-KR" altLang="en-US" sz="2400" dirty="0"/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1258888" y="2420938"/>
            <a:ext cx="7343775" cy="1150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 marL="266700" indent="-266700" latinLnBrk="1">
              <a:lnSpc>
                <a:spcPct val="120000"/>
              </a:lnSpc>
              <a:buSzPct val="80000"/>
              <a:buFontTx/>
              <a:buBlip>
                <a:blip r:embed="rId7"/>
              </a:buBlip>
            </a:pPr>
            <a:r>
              <a:rPr kumimoji="1" lang="zh-CN" altLang="en-US" sz="2400" dirty="0" smtClean="0"/>
              <a:t>从锅具到机器人，爱仕达增长战略发生了什么变化？</a:t>
            </a:r>
            <a:endParaRPr kumimoji="1" lang="en-US" altLang="zh-CN" sz="2400" dirty="0" smtClean="0"/>
          </a:p>
          <a:p>
            <a:pPr marL="266700" indent="-266700" latinLnBrk="1">
              <a:lnSpc>
                <a:spcPct val="120000"/>
              </a:lnSpc>
              <a:buSzPct val="80000"/>
              <a:buFontTx/>
              <a:buBlip>
                <a:blip r:embed="rId7"/>
              </a:buBlip>
            </a:pPr>
            <a:r>
              <a:rPr kumimoji="1" lang="zh-CN" altLang="en-US" sz="2400" dirty="0" smtClean="0"/>
              <a:t>其变化的原因是什么？</a:t>
            </a:r>
            <a:endParaRPr kumimoji="1" lang="en-US" altLang="ko-KR" sz="2400" dirty="0"/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78000" anchor="ctr"/>
          <a:lstStyle/>
          <a:p>
            <a:pPr algn="ctr"/>
            <a:r>
              <a:rPr lang="zh-CN" altLang="en-US" sz="4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案例</a:t>
            </a:r>
            <a:r>
              <a:rPr lang="zh-CN" altLang="en-US" sz="4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：爱仕达</a:t>
            </a:r>
            <a:endParaRPr lang="ko-KR" altLang="en-US" sz="2400" dirty="0">
              <a:solidFill>
                <a:srgbClr val="C00000"/>
              </a:solidFill>
              <a:latin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13"/>
          <p:cNvSpPr/>
          <p:nvPr/>
        </p:nvSpPr>
        <p:spPr>
          <a:xfrm>
            <a:off x="0" y="3573735"/>
            <a:ext cx="9144000" cy="1257050"/>
          </a:xfrm>
          <a:prstGeom prst="rect">
            <a:avLst/>
          </a:prstGeom>
          <a:gradFill>
            <a:gsLst>
              <a:gs pos="100000">
                <a:schemeClr val="bg1">
                  <a:lumMod val="65000"/>
                  <a:alpha val="76000"/>
                </a:schemeClr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​​ 14"/>
          <p:cNvSpPr/>
          <p:nvPr/>
        </p:nvSpPr>
        <p:spPr>
          <a:xfrm>
            <a:off x="4414838" y="1463774"/>
            <a:ext cx="3960812" cy="33337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  <a:gs pos="89000">
                <a:schemeClr val="bg1">
                  <a:lumMod val="95000"/>
                </a:schemeClr>
              </a:gs>
            </a:gsLst>
            <a:lin ang="5400000" scaled="0"/>
            <a:tileRect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92233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第</a:t>
            </a:r>
            <a:r>
              <a:rPr lang="en-US" altLang="zh-CN" sz="28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r>
              <a:rPr lang="zh-CN" altLang="en-US" sz="28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章  制定营销战略与营销计划</a:t>
            </a:r>
            <a:endParaRPr kumimoji="0" lang="zh-CN" altLang="en-US" sz="28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图片 2" descr="http://86g5.com/bbs/attachments/month_1004/10040922276c9edcce0c04994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41537"/>
            <a:ext cx="3240087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​​ 12"/>
          <p:cNvSpPr/>
          <p:nvPr/>
        </p:nvSpPr>
        <p:spPr>
          <a:xfrm>
            <a:off x="4427538" y="836712"/>
            <a:ext cx="3960812" cy="5762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基本内容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463" y="1873349"/>
            <a:ext cx="2839239" cy="2169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市场营销和顾客价值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战略计划与营销计划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公司和部门的战略计划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战略业务单位计划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产品层次的营销计划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​​ 10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960" y="1124744"/>
            <a:ext cx="4752528" cy="582935"/>
          </a:xfrm>
          <a:prstGeom prst="round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txBody>
          <a:bodyPr tIns="144000" bIns="72000" anchor="b"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商业计划始于市场营销。营销本质上是一个面向顾客的价值交付过程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​​ 24"/>
          <p:cNvSpPr/>
          <p:nvPr/>
        </p:nvSpPr>
        <p:spPr>
          <a:xfrm>
            <a:off x="3275856" y="1268760"/>
            <a:ext cx="857587" cy="53975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3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椭圆​​ 25"/>
          <p:cNvSpPr/>
          <p:nvPr/>
        </p:nvSpPr>
        <p:spPr>
          <a:xfrm>
            <a:off x="3275856" y="2564904"/>
            <a:ext cx="857587" cy="53975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3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椭圆​​ 26"/>
          <p:cNvSpPr/>
          <p:nvPr/>
        </p:nvSpPr>
        <p:spPr>
          <a:xfrm>
            <a:off x="3275856" y="3645024"/>
            <a:ext cx="860110" cy="54133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椭圆​​ 27"/>
          <p:cNvSpPr/>
          <p:nvPr/>
        </p:nvSpPr>
        <p:spPr>
          <a:xfrm>
            <a:off x="3347864" y="4869160"/>
            <a:ext cx="857587" cy="53975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3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椭圆​​ 3"/>
          <p:cNvSpPr/>
          <p:nvPr/>
        </p:nvSpPr>
        <p:spPr>
          <a:xfrm>
            <a:off x="0" y="2132856"/>
            <a:ext cx="2195736" cy="1938448"/>
          </a:xfrm>
          <a:prstGeom prst="ellipse">
            <a:avLst/>
          </a:prstGeom>
          <a:ln/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市场营销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顾客价值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右箭头​​ 5"/>
          <p:cNvSpPr/>
          <p:nvPr/>
        </p:nvSpPr>
        <p:spPr>
          <a:xfrm>
            <a:off x="1907704" y="1916832"/>
            <a:ext cx="1368152" cy="2556327"/>
          </a:xfrm>
          <a:custGeom>
            <a:avLst/>
            <a:gdLst>
              <a:gd name="connsiteX0" fmla="*/ 0 w 1696700"/>
              <a:gd name="connsiteY0" fmla="*/ 718016 h 2872062"/>
              <a:gd name="connsiteX1" fmla="*/ 848350 w 1696700"/>
              <a:gd name="connsiteY1" fmla="*/ 718016 h 2872062"/>
              <a:gd name="connsiteX2" fmla="*/ 848350 w 1696700"/>
              <a:gd name="connsiteY2" fmla="*/ 0 h 2872062"/>
              <a:gd name="connsiteX3" fmla="*/ 1696700 w 1696700"/>
              <a:gd name="connsiteY3" fmla="*/ 1436031 h 2872062"/>
              <a:gd name="connsiteX4" fmla="*/ 848350 w 1696700"/>
              <a:gd name="connsiteY4" fmla="*/ 2872062 h 2872062"/>
              <a:gd name="connsiteX5" fmla="*/ 848350 w 1696700"/>
              <a:gd name="connsiteY5" fmla="*/ 2154047 h 2872062"/>
              <a:gd name="connsiteX6" fmla="*/ 0 w 1696700"/>
              <a:gd name="connsiteY6" fmla="*/ 2154047 h 2872062"/>
              <a:gd name="connsiteX7" fmla="*/ 0 w 1696700"/>
              <a:gd name="connsiteY7" fmla="*/ 718016 h 2872062"/>
              <a:gd name="connsiteX0" fmla="*/ 101600 w 1696700"/>
              <a:gd name="connsiteY0" fmla="*/ 1060916 h 2872062"/>
              <a:gd name="connsiteX1" fmla="*/ 848350 w 1696700"/>
              <a:gd name="connsiteY1" fmla="*/ 718016 h 2872062"/>
              <a:gd name="connsiteX2" fmla="*/ 848350 w 1696700"/>
              <a:gd name="connsiteY2" fmla="*/ 0 h 2872062"/>
              <a:gd name="connsiteX3" fmla="*/ 1696700 w 1696700"/>
              <a:gd name="connsiteY3" fmla="*/ 1436031 h 2872062"/>
              <a:gd name="connsiteX4" fmla="*/ 848350 w 1696700"/>
              <a:gd name="connsiteY4" fmla="*/ 2872062 h 2872062"/>
              <a:gd name="connsiteX5" fmla="*/ 848350 w 1696700"/>
              <a:gd name="connsiteY5" fmla="*/ 2154047 h 2872062"/>
              <a:gd name="connsiteX6" fmla="*/ 0 w 1696700"/>
              <a:gd name="connsiteY6" fmla="*/ 2154047 h 2872062"/>
              <a:gd name="connsiteX7" fmla="*/ 101600 w 1696700"/>
              <a:gd name="connsiteY7" fmla="*/ 1060916 h 2872062"/>
              <a:gd name="connsiteX0" fmla="*/ 0 w 1595100"/>
              <a:gd name="connsiteY0" fmla="*/ 1060916 h 2872062"/>
              <a:gd name="connsiteX1" fmla="*/ 746750 w 1595100"/>
              <a:gd name="connsiteY1" fmla="*/ 718016 h 2872062"/>
              <a:gd name="connsiteX2" fmla="*/ 746750 w 1595100"/>
              <a:gd name="connsiteY2" fmla="*/ 0 h 2872062"/>
              <a:gd name="connsiteX3" fmla="*/ 1595100 w 1595100"/>
              <a:gd name="connsiteY3" fmla="*/ 1436031 h 2872062"/>
              <a:gd name="connsiteX4" fmla="*/ 746750 w 1595100"/>
              <a:gd name="connsiteY4" fmla="*/ 2872062 h 2872062"/>
              <a:gd name="connsiteX5" fmla="*/ 746750 w 1595100"/>
              <a:gd name="connsiteY5" fmla="*/ 2154047 h 2872062"/>
              <a:gd name="connsiteX6" fmla="*/ 12700 w 1595100"/>
              <a:gd name="connsiteY6" fmla="*/ 1684147 h 2872062"/>
              <a:gd name="connsiteX7" fmla="*/ 0 w 1595100"/>
              <a:gd name="connsiteY7" fmla="*/ 1060916 h 2872062"/>
              <a:gd name="connsiteX0" fmla="*/ 0 w 1595100"/>
              <a:gd name="connsiteY0" fmla="*/ 1060916 h 2872062"/>
              <a:gd name="connsiteX1" fmla="*/ 746750 w 1595100"/>
              <a:gd name="connsiteY1" fmla="*/ 718016 h 2872062"/>
              <a:gd name="connsiteX2" fmla="*/ 746750 w 1595100"/>
              <a:gd name="connsiteY2" fmla="*/ 0 h 2872062"/>
              <a:gd name="connsiteX3" fmla="*/ 1595100 w 1595100"/>
              <a:gd name="connsiteY3" fmla="*/ 1436031 h 2872062"/>
              <a:gd name="connsiteX4" fmla="*/ 746750 w 1595100"/>
              <a:gd name="connsiteY4" fmla="*/ 2872062 h 2872062"/>
              <a:gd name="connsiteX5" fmla="*/ 746750 w 1595100"/>
              <a:gd name="connsiteY5" fmla="*/ 2154047 h 2872062"/>
              <a:gd name="connsiteX6" fmla="*/ 12700 w 1595100"/>
              <a:gd name="connsiteY6" fmla="*/ 1823847 h 2872062"/>
              <a:gd name="connsiteX7" fmla="*/ 0 w 1595100"/>
              <a:gd name="connsiteY7" fmla="*/ 1060916 h 287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5100" h="2872062">
                <a:moveTo>
                  <a:pt x="0" y="1060916"/>
                </a:moveTo>
                <a:lnTo>
                  <a:pt x="746750" y="718016"/>
                </a:lnTo>
                <a:lnTo>
                  <a:pt x="746750" y="0"/>
                </a:lnTo>
                <a:lnTo>
                  <a:pt x="1595100" y="1436031"/>
                </a:lnTo>
                <a:lnTo>
                  <a:pt x="746750" y="2872062"/>
                </a:lnTo>
                <a:lnTo>
                  <a:pt x="746750" y="2154047"/>
                </a:lnTo>
                <a:lnTo>
                  <a:pt x="12700" y="1823847"/>
                </a:lnTo>
                <a:lnTo>
                  <a:pt x="0" y="1060916"/>
                </a:lnTo>
                <a:close/>
              </a:path>
            </a:pathLst>
          </a:custGeom>
          <a:gradFill>
            <a:gsLst>
              <a:gs pos="33000">
                <a:srgbClr val="AEAEAE">
                  <a:alpha val="88000"/>
                </a:srgbClr>
              </a:gs>
              <a:gs pos="100000">
                <a:schemeClr val="bg1">
                  <a:lumMod val="85000"/>
                  <a:alpha val="0"/>
                </a:schemeClr>
              </a:gs>
              <a:gs pos="0">
                <a:schemeClr val="bg1">
                  <a:lumMod val="6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11960" y="2564904"/>
            <a:ext cx="4752528" cy="582935"/>
          </a:xfrm>
          <a:prstGeom prst="round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txBody>
          <a:bodyPr tIns="144000" bIns="72000" anchor="b"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从价值链到价值交付网络：价值交付是系统工程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11960" y="3573016"/>
            <a:ext cx="4752528" cy="582935"/>
          </a:xfrm>
          <a:prstGeom prst="round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txBody>
          <a:bodyPr tIns="144000" bIns="72000" anchor="b"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核心竞争力是价值交付能力的关键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1472" y="4797152"/>
            <a:ext cx="4429000" cy="582935"/>
          </a:xfrm>
          <a:prstGeom prst="round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txBody>
          <a:bodyPr tIns="144000" bIns="72000" anchor="b"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全方位营销观念是价值交付的指南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C913308-F349-4B6D-A68A-DD1791B4A57B}" type="slidenum">
              <a:rPr lang="zh-CN" altLang="en-US" smtClean="0"/>
              <a:pPr algn="ctr"/>
              <a:t>5</a:t>
            </a:fld>
            <a:endParaRPr lang="zh-CN" altLang="en-US"/>
          </a:p>
        </p:txBody>
      </p:sp>
      <p:sp>
        <p:nvSpPr>
          <p:cNvPr id="3" name="圆角矩形​​ 6"/>
          <p:cNvSpPr/>
          <p:nvPr/>
        </p:nvSpPr>
        <p:spPr>
          <a:xfrm>
            <a:off x="683568" y="1484784"/>
            <a:ext cx="3384376" cy="1008112"/>
          </a:xfrm>
          <a:prstGeom prst="roundRect">
            <a:avLst>
              <a:gd name="adj" fmla="val 9948"/>
            </a:avLst>
          </a:prstGeom>
          <a:gradFill flip="none" rotWithShape="1">
            <a:gsLst>
              <a:gs pos="0">
                <a:srgbClr val="C00000"/>
              </a:gs>
              <a:gs pos="16700">
                <a:srgbClr val="009AD0"/>
              </a:gs>
              <a:gs pos="100000">
                <a:srgbClr val="57D3FF"/>
              </a:gs>
            </a:gsLst>
            <a:lin ang="162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同侧圆角矩形 3"/>
          <p:cNvSpPr/>
          <p:nvPr/>
        </p:nvSpPr>
        <p:spPr>
          <a:xfrm>
            <a:off x="3707904" y="1700808"/>
            <a:ext cx="3600450" cy="792162"/>
          </a:xfrm>
          <a:prstGeom prst="round2SameRect">
            <a:avLst/>
          </a:prstGeom>
          <a:gradFill flip="none" rotWithShape="1">
            <a:gsLst>
              <a:gs pos="52000">
                <a:schemeClr val="bg1">
                  <a:alpha val="0"/>
                </a:schemeClr>
              </a:gs>
              <a:gs pos="0">
                <a:schemeClr val="bg1">
                  <a:alpha val="0"/>
                </a:schemeClr>
              </a:gs>
              <a:gs pos="50000">
                <a:schemeClr val="bg1">
                  <a:lumMod val="96000"/>
                  <a:alpha val="14000"/>
                </a:schemeClr>
              </a:gs>
            </a:gsLst>
            <a:lin ang="46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274638"/>
            <a:ext cx="8229600" cy="70643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战略计划与营销计划</a:t>
            </a:r>
            <a:endParaRPr kumimoji="0" lang="zh-CN" altLang="en-US" sz="40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圆角矩形​​ 8"/>
          <p:cNvSpPr/>
          <p:nvPr/>
        </p:nvSpPr>
        <p:spPr>
          <a:xfrm>
            <a:off x="2843808" y="3645024"/>
            <a:ext cx="3600450" cy="4191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部门战略计划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1" name="圆角矩形​​ 10"/>
          <p:cNvSpPr/>
          <p:nvPr/>
        </p:nvSpPr>
        <p:spPr>
          <a:xfrm>
            <a:off x="2915816" y="4149080"/>
            <a:ext cx="3600450" cy="4206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业务单位战略计划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2" name="圆角矩形​​ 12"/>
          <p:cNvSpPr/>
          <p:nvPr/>
        </p:nvSpPr>
        <p:spPr>
          <a:xfrm>
            <a:off x="2987824" y="4725144"/>
            <a:ext cx="3600450" cy="4206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产品营销计划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3" name="圆角矩形​​ 14"/>
          <p:cNvSpPr/>
          <p:nvPr/>
        </p:nvSpPr>
        <p:spPr>
          <a:xfrm>
            <a:off x="2843808" y="3140968"/>
            <a:ext cx="3460824" cy="432048"/>
          </a:xfrm>
          <a:prstGeom prst="roundRect">
            <a:avLst>
              <a:gd name="adj" fmla="val 9948"/>
            </a:avLst>
          </a:prstGeom>
          <a:gradFill flip="none" rotWithShape="1">
            <a:gsLst>
              <a:gs pos="0">
                <a:srgbClr val="09BFFF"/>
              </a:gs>
              <a:gs pos="16700">
                <a:srgbClr val="009AD0"/>
              </a:gs>
              <a:gs pos="100000">
                <a:srgbClr val="57D3FF"/>
              </a:gs>
            </a:gsLst>
            <a:lin ang="162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​​ 21"/>
          <p:cNvSpPr>
            <a:spLocks noChangeArrowheads="1"/>
          </p:cNvSpPr>
          <p:nvPr/>
        </p:nvSpPr>
        <p:spPr bwMode="auto">
          <a:xfrm>
            <a:off x="3779912" y="3140968"/>
            <a:ext cx="15696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公司战略计划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0" name="矩形​​ 22"/>
          <p:cNvSpPr>
            <a:spLocks noChangeArrowheads="1"/>
          </p:cNvSpPr>
          <p:nvPr/>
        </p:nvSpPr>
        <p:spPr bwMode="auto">
          <a:xfrm>
            <a:off x="721461" y="1772816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不同层次的战略计划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" name="圆角矩形​​ 6"/>
          <p:cNvSpPr/>
          <p:nvPr/>
        </p:nvSpPr>
        <p:spPr>
          <a:xfrm>
            <a:off x="683568" y="1484784"/>
            <a:ext cx="3384376" cy="1008112"/>
          </a:xfrm>
          <a:prstGeom prst="roundRect">
            <a:avLst>
              <a:gd name="adj" fmla="val 9948"/>
            </a:avLst>
          </a:prstGeom>
          <a:gradFill flip="none" rotWithShape="1">
            <a:gsLst>
              <a:gs pos="0">
                <a:srgbClr val="C00000"/>
              </a:gs>
              <a:gs pos="16700">
                <a:srgbClr val="009AD0"/>
              </a:gs>
              <a:gs pos="100000">
                <a:srgbClr val="57D3FF"/>
              </a:gs>
            </a:gsLst>
            <a:lin ang="162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同侧圆角矩形 3"/>
          <p:cNvSpPr/>
          <p:nvPr/>
        </p:nvSpPr>
        <p:spPr>
          <a:xfrm>
            <a:off x="644525" y="1700213"/>
            <a:ext cx="3600450" cy="792162"/>
          </a:xfrm>
          <a:prstGeom prst="round2SameRect">
            <a:avLst/>
          </a:prstGeom>
          <a:gradFill flip="none" rotWithShape="1">
            <a:gsLst>
              <a:gs pos="52000">
                <a:schemeClr val="bg1">
                  <a:alpha val="0"/>
                </a:schemeClr>
              </a:gs>
              <a:gs pos="0">
                <a:schemeClr val="bg1">
                  <a:alpha val="0"/>
                </a:schemeClr>
              </a:gs>
              <a:gs pos="50000">
                <a:schemeClr val="bg1">
                  <a:lumMod val="96000"/>
                  <a:alpha val="14000"/>
                </a:schemeClr>
              </a:gs>
            </a:gsLst>
            <a:lin ang="46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274638"/>
            <a:ext cx="8229600" cy="70643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营销计划的两个层次</a:t>
            </a:r>
            <a:endParaRPr kumimoji="0" lang="zh-CN" altLang="en-US" sz="40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圆角矩形​​ 8"/>
          <p:cNvSpPr/>
          <p:nvPr/>
        </p:nvSpPr>
        <p:spPr>
          <a:xfrm>
            <a:off x="755576" y="3212976"/>
            <a:ext cx="3600450" cy="4191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Partitioning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1" name="圆角矩形​​ 10"/>
          <p:cNvSpPr/>
          <p:nvPr/>
        </p:nvSpPr>
        <p:spPr>
          <a:xfrm>
            <a:off x="755576" y="3789040"/>
            <a:ext cx="3600450" cy="4206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Prioritizing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2" name="圆角矩形​​ 12"/>
          <p:cNvSpPr/>
          <p:nvPr/>
        </p:nvSpPr>
        <p:spPr>
          <a:xfrm>
            <a:off x="755576" y="4365104"/>
            <a:ext cx="3600450" cy="4206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Positioning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3" name="圆角矩形​​ 14"/>
          <p:cNvSpPr/>
          <p:nvPr/>
        </p:nvSpPr>
        <p:spPr>
          <a:xfrm>
            <a:off x="755576" y="2708920"/>
            <a:ext cx="3460824" cy="432048"/>
          </a:xfrm>
          <a:prstGeom prst="roundRect">
            <a:avLst>
              <a:gd name="adj" fmla="val 9948"/>
            </a:avLst>
          </a:prstGeom>
          <a:gradFill flip="none" rotWithShape="1">
            <a:gsLst>
              <a:gs pos="0">
                <a:srgbClr val="09BFFF"/>
              </a:gs>
              <a:gs pos="16700">
                <a:srgbClr val="009AD0"/>
              </a:gs>
              <a:gs pos="100000">
                <a:srgbClr val="57D3FF"/>
              </a:gs>
            </a:gsLst>
            <a:lin ang="16200000" scaled="0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​​ 17"/>
          <p:cNvSpPr/>
          <p:nvPr/>
        </p:nvSpPr>
        <p:spPr>
          <a:xfrm>
            <a:off x="5004048" y="3717032"/>
            <a:ext cx="3600450" cy="4191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Price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6" name="圆角矩形​​ 18"/>
          <p:cNvSpPr/>
          <p:nvPr/>
        </p:nvSpPr>
        <p:spPr>
          <a:xfrm>
            <a:off x="5004048" y="4293096"/>
            <a:ext cx="3600450" cy="4206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Place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7" name="圆角矩形​​ 19"/>
          <p:cNvSpPr/>
          <p:nvPr/>
        </p:nvSpPr>
        <p:spPr>
          <a:xfrm>
            <a:off x="5004048" y="4869160"/>
            <a:ext cx="3600450" cy="4206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Promotion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9" name="矩形​​ 21"/>
          <p:cNvSpPr>
            <a:spLocks noChangeArrowheads="1"/>
          </p:cNvSpPr>
          <p:nvPr/>
        </p:nvSpPr>
        <p:spPr bwMode="auto">
          <a:xfrm>
            <a:off x="1547664" y="2708920"/>
            <a:ext cx="18576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Probing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0" name="矩形​​ 22"/>
          <p:cNvSpPr>
            <a:spLocks noChangeArrowheads="1"/>
          </p:cNvSpPr>
          <p:nvPr/>
        </p:nvSpPr>
        <p:spPr bwMode="auto">
          <a:xfrm>
            <a:off x="1260068" y="1772816"/>
            <a:ext cx="23391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战略营销计划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3" name="圆角矩形​​ 14"/>
          <p:cNvSpPr/>
          <p:nvPr/>
        </p:nvSpPr>
        <p:spPr>
          <a:xfrm>
            <a:off x="4932040" y="3140968"/>
            <a:ext cx="3460824" cy="432048"/>
          </a:xfrm>
          <a:prstGeom prst="roundRect">
            <a:avLst>
              <a:gd name="adj" fmla="val 9948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​​ 21"/>
          <p:cNvSpPr>
            <a:spLocks noChangeArrowheads="1"/>
          </p:cNvSpPr>
          <p:nvPr/>
        </p:nvSpPr>
        <p:spPr bwMode="auto">
          <a:xfrm>
            <a:off x="6200059" y="3140968"/>
            <a:ext cx="10502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Product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8" name="同侧圆角矩形 17"/>
          <p:cNvSpPr/>
          <p:nvPr/>
        </p:nvSpPr>
        <p:spPr>
          <a:xfrm>
            <a:off x="4572000" y="1628800"/>
            <a:ext cx="3600450" cy="792162"/>
          </a:xfrm>
          <a:prstGeom prst="round2SameRect">
            <a:avLst/>
          </a:prstGeom>
          <a:gradFill flip="none" rotWithShape="1">
            <a:gsLst>
              <a:gs pos="52000">
                <a:schemeClr val="bg1">
                  <a:alpha val="0"/>
                </a:schemeClr>
              </a:gs>
              <a:gs pos="0">
                <a:schemeClr val="bg1">
                  <a:alpha val="0"/>
                </a:schemeClr>
              </a:gs>
              <a:gs pos="50000">
                <a:schemeClr val="bg1">
                  <a:lumMod val="96000"/>
                  <a:alpha val="14000"/>
                </a:schemeClr>
              </a:gs>
            </a:gsLst>
            <a:lin ang="46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圆角矩形​​ 6"/>
          <p:cNvSpPr/>
          <p:nvPr/>
        </p:nvSpPr>
        <p:spPr>
          <a:xfrm>
            <a:off x="4932040" y="1988840"/>
            <a:ext cx="3384376" cy="1008112"/>
          </a:xfrm>
          <a:prstGeom prst="roundRect">
            <a:avLst>
              <a:gd name="adj" fmla="val 9948"/>
            </a:avLst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​​ 22"/>
          <p:cNvSpPr>
            <a:spLocks noChangeArrowheads="1"/>
          </p:cNvSpPr>
          <p:nvPr/>
        </p:nvSpPr>
        <p:spPr bwMode="auto">
          <a:xfrm>
            <a:off x="5508104" y="2276872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战术营销计划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32240" y="5301208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411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从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4P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到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13P：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营销组合知多少？</a:t>
            </a:r>
            <a:endParaRPr lang="en-US" altLang="zh-CN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灯片编号占位符 5"/>
          <p:cNvSpPr txBox="1">
            <a:spLocks/>
          </p:cNvSpPr>
          <p:nvPr/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B5A695-39E7-4B3D-B708-50B78027EAD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 flipV="1">
            <a:off x="1539875" y="3355975"/>
            <a:ext cx="3529013" cy="936625"/>
          </a:xfrm>
          <a:custGeom>
            <a:avLst/>
            <a:gdLst>
              <a:gd name="T0" fmla="*/ 3141475 w 21600"/>
              <a:gd name="T1" fmla="*/ 468313 h 21600"/>
              <a:gd name="T2" fmla="*/ 1764507 w 21600"/>
              <a:gd name="T3" fmla="*/ 936625 h 21600"/>
              <a:gd name="T4" fmla="*/ 387538 w 21600"/>
              <a:gd name="T5" fmla="*/ 468313 h 21600"/>
              <a:gd name="T6" fmla="*/ 176450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172 w 21600"/>
              <a:gd name="T13" fmla="*/ 4172 h 21600"/>
              <a:gd name="T14" fmla="*/ 17428 w 21600"/>
              <a:gd name="T15" fmla="*/ 1742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4743" y="21600"/>
                </a:lnTo>
                <a:lnTo>
                  <a:pt x="16857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r>
              <a:rPr lang="zh-CN" altLang="en-US" sz="1800" b="1" i="0">
                <a:solidFill>
                  <a:srgbClr val="FF0000"/>
                </a:solidFill>
              </a:rPr>
              <a:t>营销战略</a:t>
            </a: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 flipV="1">
            <a:off x="776288" y="4292600"/>
            <a:ext cx="5075237" cy="936625"/>
          </a:xfrm>
          <a:custGeom>
            <a:avLst/>
            <a:gdLst>
              <a:gd name="T0" fmla="*/ 4697649 w 21600"/>
              <a:gd name="T1" fmla="*/ 468313 h 21600"/>
              <a:gd name="T2" fmla="*/ 2537619 w 21600"/>
              <a:gd name="T3" fmla="*/ 936625 h 21600"/>
              <a:gd name="T4" fmla="*/ 377588 w 21600"/>
              <a:gd name="T5" fmla="*/ 468313 h 21600"/>
              <a:gd name="T6" fmla="*/ 253761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407 w 21600"/>
              <a:gd name="T13" fmla="*/ 3407 h 21600"/>
              <a:gd name="T14" fmla="*/ 18193 w 21600"/>
              <a:gd name="T15" fmla="*/ 1819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214" y="21600"/>
                </a:lnTo>
                <a:lnTo>
                  <a:pt x="18386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r>
              <a:rPr lang="zh-CN" altLang="en-US" sz="1800" b="1" i="0">
                <a:solidFill>
                  <a:schemeClr val="bg1"/>
                </a:solidFill>
              </a:rPr>
              <a:t>营销策略</a:t>
            </a: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2332038" y="2060575"/>
            <a:ext cx="1944687" cy="12954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b="1" i="0">
                <a:solidFill>
                  <a:schemeClr val="bg1"/>
                </a:solidFill>
              </a:rPr>
              <a:t>企业战略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2792413" y="1196975"/>
            <a:ext cx="3276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i="0" dirty="0"/>
              <a:t>企业战略的层级</a:t>
            </a: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5240338" y="1557338"/>
            <a:ext cx="2952750" cy="1081087"/>
          </a:xfrm>
          <a:prstGeom prst="cloudCallout">
            <a:avLst>
              <a:gd name="adj1" fmla="val -98389"/>
              <a:gd name="adj2" fmla="val 79370"/>
            </a:avLst>
          </a:prstGeom>
          <a:solidFill>
            <a:srgbClr val="009900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1800" b="1" i="0">
                <a:solidFill>
                  <a:schemeClr val="bg1"/>
                </a:solidFill>
              </a:rPr>
              <a:t>企业销售什么产品</a:t>
            </a:r>
            <a:r>
              <a:rPr lang="en-US" altLang="zh-CN" sz="1800" b="1" i="0">
                <a:solidFill>
                  <a:schemeClr val="bg1"/>
                </a:solidFill>
              </a:rPr>
              <a:t>/</a:t>
            </a:r>
            <a:r>
              <a:rPr lang="zh-CN" altLang="en-US" sz="1800" b="1" i="0">
                <a:solidFill>
                  <a:schemeClr val="bg1"/>
                </a:solidFill>
              </a:rPr>
              <a:t>服务</a:t>
            </a:r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6392863" y="2708275"/>
            <a:ext cx="2952750" cy="1081088"/>
          </a:xfrm>
          <a:prstGeom prst="cloudCallout">
            <a:avLst>
              <a:gd name="adj1" fmla="val -98389"/>
              <a:gd name="adj2" fmla="val 79370"/>
            </a:avLst>
          </a:prstGeom>
          <a:solidFill>
            <a:srgbClr val="990000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1800" b="1" i="0">
                <a:solidFill>
                  <a:schemeClr val="bg1"/>
                </a:solidFill>
              </a:rPr>
              <a:t>企业的产品和服务卖给谁</a:t>
            </a:r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auto">
          <a:xfrm>
            <a:off x="6516216" y="4293096"/>
            <a:ext cx="2952750" cy="1081088"/>
          </a:xfrm>
          <a:prstGeom prst="cloudCallout">
            <a:avLst>
              <a:gd name="adj1" fmla="val -117579"/>
              <a:gd name="adj2" fmla="val -4037"/>
            </a:avLst>
          </a:prstGeom>
          <a:solidFill>
            <a:srgbClr val="009900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1800" b="1" i="0" dirty="0">
                <a:solidFill>
                  <a:schemeClr val="bg1"/>
                </a:solidFill>
              </a:rPr>
              <a:t>如何将企业的产品和服务卖给目标客户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574675" y="5661248"/>
            <a:ext cx="8569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i="0" u="sng" dirty="0"/>
              <a:t>结论：越是产品定位不明确，目标市场不清楚，市场环境变化不确定的</a:t>
            </a:r>
            <a:r>
              <a:rPr lang="zh-CN" altLang="en-US" sz="1800" b="1" i="0" u="sng" dirty="0" smtClean="0"/>
              <a:t>企业，越是需要</a:t>
            </a:r>
            <a:r>
              <a:rPr lang="zh-CN" altLang="en-US" sz="1800" b="1" i="0" u="sng" dirty="0"/>
              <a:t>战略性营销管理和战略性</a:t>
            </a:r>
            <a:r>
              <a:rPr lang="zh-CN" altLang="en-US" sz="1800" b="1" i="0" u="sng" dirty="0" smtClean="0"/>
              <a:t>营销</a:t>
            </a:r>
            <a:r>
              <a:rPr lang="zh-CN" altLang="en-US" b="1" u="sng" dirty="0" smtClean="0"/>
              <a:t>计划</a:t>
            </a:r>
            <a:r>
              <a:rPr lang="zh-CN" altLang="en-US" sz="1800" b="1" i="0" u="sng" dirty="0" smtClean="0"/>
              <a:t>。</a:t>
            </a:r>
            <a:endParaRPr lang="zh-CN" altLang="en-US" sz="1800" b="1" i="0" u="sng" dirty="0"/>
          </a:p>
        </p:txBody>
      </p:sp>
      <p:sp>
        <p:nvSpPr>
          <p:cNvPr id="12" name="Rectangle 19"/>
          <p:cNvSpPr txBox="1">
            <a:spLocks noChangeArrowheads="1"/>
          </p:cNvSpPr>
          <p:nvPr/>
        </p:nvSpPr>
        <p:spPr>
          <a:xfrm>
            <a:off x="776288" y="260350"/>
            <a:ext cx="5270500" cy="396875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all" spc="0" normalizeH="0" baseline="0" noProof="0" dirty="0" smtClean="0">
                <a:ln>
                  <a:noFill/>
                </a:ln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认识战略性营销计划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" name="Rectangle 3"/>
          <p:cNvSpPr/>
          <p:nvPr/>
        </p:nvSpPr>
        <p:spPr>
          <a:xfrm>
            <a:off x="0" y="1"/>
            <a:ext cx="9144000" cy="37861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0">
                <a:schemeClr val="bg1">
                  <a:lumMod val="75000"/>
                </a:schemeClr>
              </a:gs>
              <a:gs pos="8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sp>
        <p:nvSpPr>
          <p:cNvPr id="4" name="Rectangle 4"/>
          <p:cNvSpPr/>
          <p:nvPr/>
        </p:nvSpPr>
        <p:spPr>
          <a:xfrm flipV="1">
            <a:off x="0" y="3786188"/>
            <a:ext cx="9144000" cy="157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sp>
        <p:nvSpPr>
          <p:cNvPr id="5" name="Rectangle 5"/>
          <p:cNvSpPr/>
          <p:nvPr/>
        </p:nvSpPr>
        <p:spPr>
          <a:xfrm flipV="1">
            <a:off x="0" y="3786188"/>
            <a:ext cx="9144000" cy="21431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857250" y="2000250"/>
            <a:ext cx="7099300" cy="3714750"/>
            <a:chOff x="857224" y="1857364"/>
            <a:chExt cx="6143668" cy="3214710"/>
          </a:xfrm>
        </p:grpSpPr>
        <p:sp>
          <p:nvSpPr>
            <p:cNvPr id="7" name="Rectangle 29"/>
            <p:cNvSpPr/>
            <p:nvPr/>
          </p:nvSpPr>
          <p:spPr>
            <a:xfrm>
              <a:off x="857224" y="4214818"/>
              <a:ext cx="3000396" cy="857256"/>
            </a:xfrm>
            <a:prstGeom prst="rect">
              <a:avLst/>
            </a:prstGeom>
            <a:gradFill>
              <a:gsLst>
                <a:gs pos="0">
                  <a:srgbClr val="0070C0">
                    <a:alpha val="47000"/>
                  </a:srgbClr>
                </a:gs>
                <a:gs pos="100000">
                  <a:srgbClr val="0070C0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SG"/>
            </a:p>
          </p:txBody>
        </p:sp>
        <p:sp>
          <p:nvSpPr>
            <p:cNvPr id="8" name="Rectangle 30"/>
            <p:cNvSpPr/>
            <p:nvPr/>
          </p:nvSpPr>
          <p:spPr>
            <a:xfrm>
              <a:off x="3857620" y="4214818"/>
              <a:ext cx="2286016" cy="571504"/>
            </a:xfrm>
            <a:prstGeom prst="rect">
              <a:avLst/>
            </a:prstGeom>
            <a:gradFill>
              <a:gsLst>
                <a:gs pos="0">
                  <a:srgbClr val="0070C0">
                    <a:alpha val="47000"/>
                  </a:srgbClr>
                </a:gs>
                <a:gs pos="100000">
                  <a:srgbClr val="0070C0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SG"/>
            </a:p>
          </p:txBody>
        </p:sp>
        <p:grpSp>
          <p:nvGrpSpPr>
            <p:cNvPr id="9" name="Group 26"/>
            <p:cNvGrpSpPr/>
            <p:nvPr/>
          </p:nvGrpSpPr>
          <p:grpSpPr>
            <a:xfrm>
              <a:off x="1000100" y="1857364"/>
              <a:ext cx="6000792" cy="2571768"/>
              <a:chOff x="1357290" y="1643050"/>
              <a:chExt cx="6000792" cy="2571768"/>
            </a:xfr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5400000" scaled="1"/>
            </a:gradFill>
            <a:effectLst>
              <a:outerShdw blurRad="203200" dist="1155700" dir="11400000" sx="93000" sy="93000" algn="r" rotWithShape="0">
                <a:prstClr val="black">
                  <a:alpha val="12000"/>
                </a:prstClr>
              </a:outerShdw>
            </a:effectLst>
            <a:scene3d>
              <a:camera prst="perspectiveRight" fov="3300000">
                <a:rot lat="0" lon="19799998" rev="0"/>
              </a:camera>
              <a:lightRig rig="soft" dir="t">
                <a:rot lat="0" lon="0" rev="0"/>
              </a:lightRig>
            </a:scene3d>
          </p:grpSpPr>
          <p:sp>
            <p:nvSpPr>
              <p:cNvPr id="10" name="Rounded Rectangle 19"/>
              <p:cNvSpPr/>
              <p:nvPr/>
            </p:nvSpPr>
            <p:spPr>
              <a:xfrm>
                <a:off x="1357290" y="1643050"/>
                <a:ext cx="2857520" cy="714380"/>
              </a:xfrm>
              <a:prstGeom prst="roundRect">
                <a:avLst/>
              </a:prstGeom>
              <a:grpFill/>
              <a:ln>
                <a:noFill/>
              </a:ln>
              <a:sp3d extrusionH="762000" prstMaterial="plastic">
                <a:bevelT w="508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p3d extrusionH="63500" prstMaterial="plastic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 smtClean="0">
                    <a:ln w="12700" cmpd="sng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50800" dist="38100" dir="8100000" algn="tr" rotWithShape="0">
                        <a:prstClr val="black">
                          <a:alpha val="70000"/>
                        </a:prstClr>
                      </a:outerShdw>
                    </a:effectLst>
                    <a:latin typeface="Aharoni" pitchFamily="2" charset="-79"/>
                    <a:cs typeface="Aharoni" pitchFamily="2" charset="-79"/>
                  </a:rPr>
                  <a:t>确定公司使命</a:t>
                </a:r>
                <a:endParaRPr lang="en-SG" sz="2800" b="1" dirty="0">
                  <a:ln w="12700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70000"/>
                      </a:prstClr>
                    </a:outerShdw>
                  </a:effectLst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1" name="Rounded Rectangle 21"/>
              <p:cNvSpPr/>
              <p:nvPr/>
            </p:nvSpPr>
            <p:spPr>
              <a:xfrm>
                <a:off x="4500562" y="1643050"/>
                <a:ext cx="2857520" cy="714380"/>
              </a:xfrm>
              <a:prstGeom prst="roundRect">
                <a:avLst/>
              </a:prstGeom>
              <a:grpFill/>
              <a:ln>
                <a:noFill/>
              </a:ln>
              <a:sp3d extrusionH="762000" prstMaterial="plastic">
                <a:bevelT w="508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p3d extrusionH="63500" prstMaterial="plastic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n w="12700" cmpd="sng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50800" dist="38100" dir="8100000" algn="tr" rotWithShape="0">
                        <a:prstClr val="black">
                          <a:alpha val="70000"/>
                        </a:prstClr>
                      </a:outerShdw>
                    </a:effectLst>
                    <a:latin typeface="Aharoni" pitchFamily="2" charset="-79"/>
                    <a:cs typeface="Aharoni" pitchFamily="2" charset="-79"/>
                  </a:rPr>
                  <a:t>评估成长机会</a:t>
                </a:r>
                <a:endParaRPr lang="en-SG" sz="2400" dirty="0">
                  <a:ln w="12700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70000"/>
                      </a:prstClr>
                    </a:outerShdw>
                  </a:effectLst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2" name="Rounded Rectangle 22"/>
              <p:cNvSpPr/>
              <p:nvPr/>
            </p:nvSpPr>
            <p:spPr>
              <a:xfrm>
                <a:off x="1357290" y="2571744"/>
                <a:ext cx="2857520" cy="714380"/>
              </a:xfrm>
              <a:prstGeom prst="roundRect">
                <a:avLst/>
              </a:prstGeom>
              <a:grpFill/>
              <a:ln>
                <a:noFill/>
              </a:ln>
              <a:sp3d extrusionH="762000" prstMaterial="plastic">
                <a:bevelT w="508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p3d extrusionH="63500" prstMaterial="plastic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n w="12700" cmpd="sng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50800" dist="38100" dir="8100000" algn="tr" rotWithShape="0">
                        <a:prstClr val="black">
                          <a:alpha val="70000"/>
                        </a:prstClr>
                      </a:outerShdw>
                    </a:effectLst>
                    <a:latin typeface="Aharoni" pitchFamily="2" charset="-79"/>
                    <a:cs typeface="Aharoni" pitchFamily="2" charset="-79"/>
                  </a:rPr>
                  <a:t>建立战略业务单位</a:t>
                </a:r>
                <a:endParaRPr lang="en-SG" sz="2400" dirty="0">
                  <a:ln w="12700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70000"/>
                      </a:prstClr>
                    </a:outerShdw>
                  </a:effectLst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3" name="Rounded Rectangle 23"/>
              <p:cNvSpPr/>
              <p:nvPr/>
            </p:nvSpPr>
            <p:spPr>
              <a:xfrm>
                <a:off x="1357290" y="3500438"/>
                <a:ext cx="2857520" cy="714380"/>
              </a:xfrm>
              <a:prstGeom prst="roundRect">
                <a:avLst/>
              </a:prstGeom>
              <a:grpFill/>
              <a:ln>
                <a:noFill/>
              </a:ln>
              <a:effectLst/>
              <a:sp3d extrusionH="762000" prstMaterial="plastic">
                <a:bevelT w="508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p3d extrusionH="63500" prstMaterial="plastic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n w="12700" cmpd="sng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50800" dist="38100" dir="8100000" algn="tr" rotWithShape="0">
                        <a:prstClr val="black">
                          <a:alpha val="70000"/>
                        </a:prstClr>
                      </a:outerShdw>
                    </a:effectLst>
                    <a:latin typeface="Aharoni" pitchFamily="2" charset="-79"/>
                    <a:cs typeface="Aharoni" pitchFamily="2" charset="-79"/>
                  </a:rPr>
                  <a:t>给每个</a:t>
                </a:r>
                <a:r>
                  <a:rPr lang="en-US" altLang="zh-CN" sz="2400" dirty="0" smtClean="0">
                    <a:ln w="12700" cmpd="sng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50800" dist="38100" dir="8100000" algn="tr" rotWithShape="0">
                        <a:prstClr val="black">
                          <a:alpha val="70000"/>
                        </a:prstClr>
                      </a:outerShdw>
                    </a:effectLst>
                    <a:latin typeface="Aharoni" pitchFamily="2" charset="-79"/>
                    <a:cs typeface="Aharoni" pitchFamily="2" charset="-79"/>
                  </a:rPr>
                  <a:t>SBU</a:t>
                </a:r>
                <a:r>
                  <a:rPr lang="zh-CN" altLang="en-US" sz="2400" dirty="0" smtClean="0">
                    <a:ln w="12700" cmpd="sng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50800" dist="38100" dir="8100000" algn="tr" rotWithShape="0">
                        <a:prstClr val="black">
                          <a:alpha val="70000"/>
                        </a:prstClr>
                      </a:outerShdw>
                    </a:effectLst>
                    <a:latin typeface="Aharoni" pitchFamily="2" charset="-79"/>
                    <a:cs typeface="Aharoni" pitchFamily="2" charset="-79"/>
                  </a:rPr>
                  <a:t>分配资源</a:t>
                </a:r>
                <a:endParaRPr lang="en-SG" sz="2400" dirty="0">
                  <a:ln w="12700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70000"/>
                      </a:prstClr>
                    </a:outerShdw>
                  </a:effectLst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4" name="Rounded Rectangle 24"/>
              <p:cNvSpPr/>
              <p:nvPr/>
            </p:nvSpPr>
            <p:spPr>
              <a:xfrm>
                <a:off x="4500562" y="2571744"/>
                <a:ext cx="2857520" cy="714380"/>
              </a:xfrm>
              <a:prstGeom prst="roundRect">
                <a:avLst/>
              </a:prstGeom>
              <a:grpFill/>
              <a:ln>
                <a:noFill/>
              </a:ln>
              <a:sp3d extrusionH="762000" prstMaterial="plastic">
                <a:bevelT w="508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p3d extrusionH="63500" prstMaterial="plastic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n w="12700" cmpd="sng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50800" dist="38100" dir="8100000" algn="tr" rotWithShape="0">
                        <a:prstClr val="black">
                          <a:alpha val="70000"/>
                        </a:prstClr>
                      </a:outerShdw>
                    </a:effectLst>
                    <a:latin typeface="Aharoni" pitchFamily="2" charset="-79"/>
                    <a:cs typeface="Aharoni" pitchFamily="2" charset="-79"/>
                  </a:rPr>
                  <a:t>组织和组织文化</a:t>
                </a:r>
                <a:endParaRPr lang="en-SG" sz="2400" dirty="0">
                  <a:ln w="12700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70000"/>
                      </a:prstClr>
                    </a:outerShdw>
                  </a:effectLst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5" name="Rounded Rectangle 25"/>
              <p:cNvSpPr/>
              <p:nvPr/>
            </p:nvSpPr>
            <p:spPr>
              <a:xfrm>
                <a:off x="4500562" y="3500438"/>
                <a:ext cx="2857520" cy="714380"/>
              </a:xfrm>
              <a:prstGeom prst="roundRect">
                <a:avLst/>
              </a:prstGeom>
              <a:grpFill/>
              <a:ln>
                <a:noFill/>
              </a:ln>
              <a:sp3d extrusionH="762000" prstMaterial="plastic">
                <a:bevelT w="508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p3d extrusionH="63500" prstMaterial="plastic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n w="12700" cmpd="sng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50800" dist="38100" dir="8100000" algn="tr" rotWithShape="0">
                        <a:prstClr val="black">
                          <a:alpha val="70000"/>
                        </a:prstClr>
                      </a:outerShdw>
                    </a:effectLst>
                    <a:latin typeface="Aharoni" pitchFamily="2" charset="-79"/>
                    <a:cs typeface="Aharoni" pitchFamily="2" charset="-79"/>
                  </a:rPr>
                  <a:t>市场营销创新</a:t>
                </a:r>
                <a:endParaRPr lang="en-SG" sz="2400" dirty="0">
                  <a:ln w="12700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70000"/>
                      </a:prstClr>
                    </a:outerShdw>
                  </a:effectLst>
                  <a:latin typeface="Aharoni" pitchFamily="2" charset="-79"/>
                  <a:cs typeface="Aharoni" pitchFamily="2" charset="-79"/>
                </a:endParaRPr>
              </a:p>
            </p:txBody>
          </p:sp>
        </p:grpSp>
      </p:grp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7504" y="332656"/>
            <a:ext cx="86868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3600" b="1" smtClean="0">
                <a:latin typeface="Century Gothic" pitchFamily="34" charset="0"/>
              </a:rPr>
              <a:t>公司和部门的战略计划</a:t>
            </a:r>
            <a:r>
              <a:rPr lang="en-US" altLang="zh-CN" sz="3600" b="1" dirty="0">
                <a:latin typeface="Century Gothic" pitchFamily="34" charset="0"/>
              </a:rPr>
              <a:t/>
            </a:r>
            <a:br>
              <a:rPr lang="en-US" altLang="zh-CN" sz="3600" b="1" dirty="0">
                <a:latin typeface="Century Gothic" pitchFamily="34" charset="0"/>
              </a:rPr>
            </a:br>
            <a:endParaRPr lang="en-US" altLang="zh-CN" sz="20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椭圆​​ 9"/>
          <p:cNvSpPr/>
          <p:nvPr/>
        </p:nvSpPr>
        <p:spPr>
          <a:xfrm>
            <a:off x="3851920" y="1340768"/>
            <a:ext cx="1010281" cy="1010281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3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顾客是谁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4" name="椭圆​​ 10"/>
          <p:cNvSpPr/>
          <p:nvPr/>
        </p:nvSpPr>
        <p:spPr>
          <a:xfrm>
            <a:off x="5148064" y="4797152"/>
            <a:ext cx="1010281" cy="101028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3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业务将是什么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" name="椭圆​​ 13"/>
          <p:cNvSpPr/>
          <p:nvPr/>
        </p:nvSpPr>
        <p:spPr>
          <a:xfrm>
            <a:off x="1979712" y="3068960"/>
            <a:ext cx="1045992" cy="100886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3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企业干什么的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" name="椭圆​​ 18"/>
          <p:cNvSpPr/>
          <p:nvPr/>
        </p:nvSpPr>
        <p:spPr>
          <a:xfrm>
            <a:off x="2771800" y="4797152"/>
            <a:ext cx="1010281" cy="101028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3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业务应是什么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" name="椭圆​​ 3"/>
          <p:cNvSpPr/>
          <p:nvPr/>
        </p:nvSpPr>
        <p:spPr>
          <a:xfrm>
            <a:off x="3563888" y="2780928"/>
            <a:ext cx="1722423" cy="1722424"/>
          </a:xfrm>
          <a:prstGeom prst="ellipse">
            <a:avLst/>
          </a:prstGeom>
          <a:ln/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公司使命的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个问题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​​ 10"/>
          <p:cNvSpPr/>
          <p:nvPr/>
        </p:nvSpPr>
        <p:spPr>
          <a:xfrm>
            <a:off x="5724128" y="3140968"/>
            <a:ext cx="1010281" cy="101028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3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对顾客的价值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515</TotalTime>
  <Words>1743</Words>
  <Application>Microsoft Office PowerPoint</Application>
  <PresentationFormat>全屏显示(4:3)</PresentationFormat>
  <Paragraphs>352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跋涉</vt:lpstr>
      <vt:lpstr>Picture</vt:lpstr>
      <vt:lpstr>第2讲 制定战略与营销计划</vt:lpstr>
      <vt:lpstr>Case：麦当劳为什么不养牛？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给每个战略业务单位分配资源</vt:lpstr>
      <vt:lpstr>分析业务组合</vt:lpstr>
      <vt:lpstr>业务组合调整战略（为SBU分配资源）</vt:lpstr>
      <vt:lpstr>SUV市场</vt:lpstr>
      <vt:lpstr>分析业务组合</vt:lpstr>
      <vt:lpstr>分析业务组合</vt:lpstr>
      <vt:lpstr>幻灯片 19</vt:lpstr>
      <vt:lpstr>幻灯片 20</vt:lpstr>
      <vt:lpstr>幻灯片 21</vt:lpstr>
      <vt:lpstr>幻灯片 22</vt:lpstr>
      <vt:lpstr>战略业务单位计划</vt:lpstr>
      <vt:lpstr>幻灯片 24</vt:lpstr>
      <vt:lpstr>战略制定</vt:lpstr>
      <vt:lpstr>产品层次的营销计划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《营销管理》第2章</dc:title>
  <dc:creator>admin</dc:creator>
  <cp:lastModifiedBy>zeng</cp:lastModifiedBy>
  <cp:revision>80</cp:revision>
  <dcterms:created xsi:type="dcterms:W3CDTF">2013-02-18T10:36:36Z</dcterms:created>
  <dcterms:modified xsi:type="dcterms:W3CDTF">2019-09-08T10:00:05Z</dcterms:modified>
</cp:coreProperties>
</file>