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6" r:id="rId13"/>
    <p:sldId id="27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50F8C-48BF-43EC-9573-ACC693B9B432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67F72-AE9E-4EBA-BF92-AF2E095F61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359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DF62-04DE-4BD9-924F-1D8655815AC9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363-1F7F-4904-8E19-6C70C6BE81DB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5A2A-F05D-4F5E-819F-AC50E371F782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5911-CD8B-4EDE-8E5F-05F2B0A85C17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8043-024A-49D9-A7AF-229AA078D236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10BF-7A66-4B41-B1F2-B7DC46FDBC1F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1867-EEA7-4E31-9464-568BEEA7F728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DC9F-0DCA-4FD6-9CF8-6897AC1CC86A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AD4D-F590-4595-9C79-DE006A9BEAAC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D09F-48D2-4461-839F-0F041719A10C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089A-B251-4990-BD2E-7B7ADC980900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E9E85C9-CA9A-4B2D-A0EA-4E14D830F2B7}" type="datetime1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1520" y="4941168"/>
            <a:ext cx="8458200" cy="122237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cap="all" dirty="0" smtClean="0"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latin typeface="华文琥珀" pitchFamily="2" charset="-122"/>
                <a:ea typeface="华文琥珀" pitchFamily="2" charset="-122"/>
                <a:cs typeface="+mj-cs"/>
              </a:rPr>
              <a:t>第</a:t>
            </a:r>
            <a:r>
              <a:rPr lang="en-US" altLang="zh-CN" sz="3600" cap="all" dirty="0" smtClean="0"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latin typeface="华文琥珀" pitchFamily="2" charset="-122"/>
                <a:ea typeface="华文琥珀" pitchFamily="2" charset="-122"/>
                <a:cs typeface="+mj-cs"/>
              </a:rPr>
              <a:t>3</a:t>
            </a:r>
            <a:r>
              <a:rPr lang="zh-CN" altLang="en-US" sz="3600" cap="all" dirty="0" smtClean="0"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latin typeface="华文琥珀" pitchFamily="2" charset="-122"/>
                <a:ea typeface="华文琥珀" pitchFamily="2" charset="-122"/>
                <a:cs typeface="+mj-cs"/>
              </a:rPr>
              <a:t>讲</a:t>
            </a:r>
            <a:r>
              <a:rPr lang="zh-CN" altLang="en-U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华文琥珀" pitchFamily="2" charset="-122"/>
                <a:ea typeface="华文琥珀" pitchFamily="2" charset="-122"/>
                <a:cs typeface="+mj-cs"/>
              </a:rPr>
              <a:t> </a:t>
            </a:r>
            <a:endParaRPr lang="en-US" altLang="zh-CN" sz="36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华文琥珀" pitchFamily="2" charset="-122"/>
              <a:ea typeface="华文琥珀" pitchFamily="2" charset="-122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zh-CN" altLang="en-US" sz="3600" cap="all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华文琥珀" pitchFamily="2" charset="-122"/>
                <a:ea typeface="华文琥珀" pitchFamily="2" charset="-122"/>
                <a:cs typeface="+mj-cs"/>
              </a:rPr>
              <a:t>营销信息系统、环境和需求预测</a:t>
            </a:r>
            <a:endParaRPr lang="en-US" altLang="zh-CN" sz="3600" cap="all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华文琥珀" pitchFamily="2" charset="-122"/>
              <a:ea typeface="华文琥珀" pitchFamily="2" charset="-122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琥珀" pitchFamily="2" charset="-122"/>
              <a:ea typeface="华文琥珀" pitchFamily="2" charset="-122"/>
              <a:cs typeface="+mj-cs"/>
            </a:endParaRPr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381000" y="3901949"/>
            <a:ext cx="8458200" cy="914400"/>
          </a:xfrm>
          <a:prstGeom prst="rect">
            <a:avLst/>
          </a:prstGeom>
        </p:spPr>
        <p:txBody>
          <a:bodyPr/>
          <a:lstStyle/>
          <a:p>
            <a:pPr marR="0" lvl="0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zh-CN" altLang="en-US" sz="2400" smtClean="0">
                <a:solidFill>
                  <a:schemeClr val="tx2">
                    <a:shade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上海财经大学商学院</a:t>
            </a:r>
            <a:endParaRPr lang="en-US" altLang="zh-CN" sz="2400" dirty="0" smtClean="0">
              <a:solidFill>
                <a:schemeClr val="tx2">
                  <a:shade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曾晓洋</a:t>
            </a: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268760"/>
            <a:ext cx="34194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55576" y="0"/>
            <a:ext cx="7696200" cy="77809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以环保程度细分消费者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905000" y="1752600"/>
            <a:ext cx="56388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拥绿群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</a:rPr>
              <a:t>(18%)</a:t>
            </a:r>
            <a:endParaRPr lang="en-US" altLang="zh-CN" sz="28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905000" y="2667000"/>
            <a:ext cx="56388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随流群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</a:rPr>
              <a:t>(17%)</a:t>
            </a:r>
            <a:endParaRPr lang="en-US" altLang="zh-CN" sz="28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905000" y="3581400"/>
            <a:ext cx="56388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梦绿群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</a:rPr>
              <a:t>(13%)</a:t>
            </a:r>
            <a:endParaRPr lang="en-US" altLang="zh-CN" sz="28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905000" y="5410200"/>
            <a:ext cx="56388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漠绿群 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</a:rPr>
              <a:t>13%)</a:t>
            </a:r>
            <a:endParaRPr lang="en-US" altLang="zh-CN" sz="28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905000" y="4495800"/>
            <a:ext cx="56388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躲绿群 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</a:rPr>
              <a:t>(23%)</a:t>
            </a:r>
            <a:endParaRPr lang="en-US" altLang="zh-CN" sz="28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907704" y="980728"/>
            <a:ext cx="5638800" cy="838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latin typeface="Times New Roman" pitchFamily="18" charset="0"/>
                <a:ea typeface="宋体" charset="-122"/>
              </a:rPr>
              <a:t>纯绿群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</a:rPr>
              <a:t>(15%)</a:t>
            </a:r>
            <a:endParaRPr lang="en-US" altLang="zh-CN" sz="2800" b="1" dirty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91000" y="1447800"/>
            <a:ext cx="4572000" cy="4876800"/>
          </a:xfrm>
          <a:prstGeom prst="rect">
            <a:avLst/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274638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技术环境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09600" y="1524000"/>
            <a:ext cx="3352800" cy="990600"/>
          </a:xfrm>
          <a:prstGeom prst="roundRect">
            <a:avLst>
              <a:gd name="adj" fmla="val 16667"/>
            </a:avLst>
          </a:prstGeom>
          <a:solidFill>
            <a:srgbClr val="E3E3FF"/>
          </a:soli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ea typeface="宋体" charset="-122"/>
              </a:rPr>
              <a:t>变革步伐加快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9600" y="2667000"/>
            <a:ext cx="3352800" cy="990600"/>
          </a:xfrm>
          <a:prstGeom prst="roundRect">
            <a:avLst>
              <a:gd name="adj" fmla="val 16667"/>
            </a:avLst>
          </a:prstGeom>
          <a:solidFill>
            <a:srgbClr val="E3E3FF"/>
          </a:soli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ea typeface="宋体" charset="-122"/>
              </a:rPr>
              <a:t>无限的创新机会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9600" y="3810000"/>
            <a:ext cx="3352800" cy="990600"/>
          </a:xfrm>
          <a:prstGeom prst="roundRect">
            <a:avLst>
              <a:gd name="adj" fmla="val 16667"/>
            </a:avLst>
          </a:prstGeom>
          <a:solidFill>
            <a:srgbClr val="E3E3FF"/>
          </a:soli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ea typeface="宋体" charset="-122"/>
              </a:rPr>
              <a:t>变化着的研发预算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600" y="4953000"/>
            <a:ext cx="3352800" cy="990600"/>
          </a:xfrm>
          <a:prstGeom prst="roundRect">
            <a:avLst>
              <a:gd name="adj" fmla="val 16667"/>
            </a:avLst>
          </a:prstGeom>
          <a:solidFill>
            <a:srgbClr val="E3E3FF"/>
          </a:soli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>
                <a:ea typeface="宋体" charset="-122"/>
              </a:rPr>
              <a:t>变革的监管力度加大</a:t>
            </a:r>
          </a:p>
        </p:txBody>
      </p:sp>
      <p:pic>
        <p:nvPicPr>
          <p:cNvPr id="9" name="图片 9" descr="1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447800"/>
            <a:ext cx="457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IT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有关的改变企业面貌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的大趋势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移动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1G</a:t>
            </a:r>
            <a:r>
              <a:rPr lang="zh-CN" altLang="en-US" dirty="0" smtClean="0">
                <a:solidFill>
                  <a:srgbClr val="FF0000"/>
                </a:solidFill>
              </a:rPr>
              <a:t>到</a:t>
            </a:r>
            <a:r>
              <a:rPr lang="en-US" altLang="zh-CN" dirty="0" smtClean="0">
                <a:solidFill>
                  <a:srgbClr val="FF0000"/>
                </a:solidFill>
              </a:rPr>
              <a:t>5G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6G……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社交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云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大数据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人工智能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494116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这些趋势会共同创造出自互联网诞生以来最大规模的技术变革。成功的企业会利用这些技术来转变业务模式。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3492500" y="4365625"/>
            <a:ext cx="720725" cy="720725"/>
          </a:xfrm>
          <a:prstGeom prst="rect">
            <a:avLst/>
          </a:prstGeom>
          <a:solidFill>
            <a:srgbClr val="660033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华文中宋" pitchFamily="2" charset="-122"/>
                <a:cs typeface="+mj-cs"/>
              </a:rPr>
              <a:t>微观环境（直接营销环境）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9477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对企业营销能力构成直接影响的各种力量。</a:t>
            </a:r>
          </a:p>
        </p:txBody>
      </p: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900113" y="2781300"/>
            <a:ext cx="7467600" cy="3505200"/>
            <a:chOff x="685800" y="2590800"/>
            <a:chExt cx="7467600" cy="35052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743200" y="3505200"/>
              <a:ext cx="1676400" cy="1600200"/>
            </a:xfrm>
            <a:prstGeom prst="ellipse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100000">
                  <a:srgbClr val="3366FF"/>
                </a:gs>
              </a:gsLst>
              <a:lin ang="5400000" scaled="1"/>
            </a:gradFill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276600" y="4114800"/>
              <a:ext cx="685800" cy="6858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6600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sz="1600" b="1">
                  <a:solidFill>
                    <a:srgbClr val="FFFFFF"/>
                  </a:solidFill>
                  <a:latin typeface="Times New Roman" pitchFamily="18" charset="0"/>
                </a:rPr>
                <a:t>营销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FFFFFF"/>
                  </a:solidFill>
                  <a:latin typeface="Times New Roman" pitchFamily="18" charset="0"/>
                </a:rPr>
                <a:t>活动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276600" y="3657600"/>
              <a:ext cx="704850" cy="406400"/>
            </a:xfrm>
            <a:prstGeom prst="rect">
              <a:avLst/>
            </a:prstGeom>
            <a:gradFill rotWithShape="1">
              <a:gsLst>
                <a:gs pos="0">
                  <a:srgbClr val="182F76"/>
                </a:gs>
                <a:gs pos="100000">
                  <a:srgbClr val="3366FF"/>
                </a:gs>
              </a:gsLst>
              <a:lin ang="5400000" scaled="1"/>
            </a:gra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</a:rPr>
                <a:t>企业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2743200" y="2590800"/>
              <a:ext cx="1828800" cy="914400"/>
            </a:xfrm>
            <a:prstGeom prst="downArrowCallout">
              <a:avLst>
                <a:gd name="adj1" fmla="val 50000"/>
                <a:gd name="adj2" fmla="val 50000"/>
                <a:gd name="adj3" fmla="val 16667"/>
                <a:gd name="adj4" fmla="val 66667"/>
              </a:avLst>
            </a:prstGeom>
            <a:gradFill rotWithShape="1">
              <a:gsLst>
                <a:gs pos="0">
                  <a:srgbClr val="0033CC">
                    <a:gamma/>
                    <a:shade val="46275"/>
                    <a:invGamma/>
                  </a:srgbClr>
                </a:gs>
                <a:gs pos="100000">
                  <a:srgbClr val="0033CC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竞争者</a:t>
              </a: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2819400" y="5181600"/>
              <a:ext cx="1828800" cy="914400"/>
            </a:xfrm>
            <a:prstGeom prst="upArrowCallout">
              <a:avLst>
                <a:gd name="adj1" fmla="val 50000"/>
                <a:gd name="adj2" fmla="val 50000"/>
                <a:gd name="adj3" fmla="val 16667"/>
                <a:gd name="adj4" fmla="val 66667"/>
              </a:avLst>
            </a:prstGeom>
            <a:gradFill rotWithShape="1">
              <a:gsLst>
                <a:gs pos="0">
                  <a:srgbClr val="0033CC">
                    <a:gamma/>
                    <a:shade val="46275"/>
                    <a:invGamma/>
                  </a:srgbClr>
                </a:gs>
                <a:gs pos="100000">
                  <a:srgbClr val="0033CC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公众</a:t>
              </a: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685800" y="3962400"/>
              <a:ext cx="1905000" cy="685800"/>
            </a:xfrm>
            <a:prstGeom prst="rightArrowCallout">
              <a:avLst>
                <a:gd name="adj1" fmla="val 25000"/>
                <a:gd name="adj2" fmla="val 25000"/>
                <a:gd name="adj3" fmla="val 46296"/>
                <a:gd name="adj4" fmla="val 78917"/>
              </a:avLst>
            </a:prstGeom>
            <a:gradFill rotWithShape="1">
              <a:gsLst>
                <a:gs pos="0">
                  <a:srgbClr val="0033CC">
                    <a:gamma/>
                    <a:shade val="46275"/>
                    <a:invGamma/>
                  </a:srgbClr>
                </a:gs>
                <a:gs pos="100000">
                  <a:srgbClr val="0033CC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供应商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4648200" y="3962400"/>
              <a:ext cx="1905000" cy="685800"/>
            </a:xfrm>
            <a:prstGeom prst="rightArrowCallout">
              <a:avLst>
                <a:gd name="adj1" fmla="val 25000"/>
                <a:gd name="adj2" fmla="val 25000"/>
                <a:gd name="adj3" fmla="val 46296"/>
                <a:gd name="adj4" fmla="val 78917"/>
              </a:avLst>
            </a:prstGeom>
            <a:gradFill rotWithShape="1">
              <a:gsLst>
                <a:gs pos="0">
                  <a:srgbClr val="0033CC">
                    <a:gamma/>
                    <a:shade val="46275"/>
                    <a:invGamma/>
                  </a:srgbClr>
                </a:gs>
                <a:gs pos="100000">
                  <a:srgbClr val="0033CC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营销中介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6858000" y="3733800"/>
              <a:ext cx="1295400" cy="1066800"/>
            </a:xfrm>
            <a:prstGeom prst="ellipse">
              <a:avLst/>
            </a:prstGeom>
            <a:gradFill rotWithShape="1">
              <a:gsLst>
                <a:gs pos="0">
                  <a:srgbClr val="0033CC">
                    <a:gamma/>
                    <a:shade val="46275"/>
                    <a:invGamma/>
                  </a:srgbClr>
                </a:gs>
                <a:gs pos="100000">
                  <a:srgbClr val="0033CC"/>
                </a:gs>
              </a:gsLst>
              <a:lin ang="5400000" scaled="1"/>
            </a:gradFill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顾客</a:t>
              </a:r>
            </a:p>
          </p:txBody>
        </p:sp>
      </p:grp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68313" y="2565400"/>
            <a:ext cx="8064500" cy="38877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市场需求</a:t>
            </a:r>
            <a:endParaRPr kumimoji="0" lang="en-AU" altLang="en-US" sz="3600" b="0" i="0" u="none" strike="noStrike" kern="1200" cap="all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371600"/>
            <a:ext cx="8001000" cy="441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两种需求类型：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市场需求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和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公司需求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。</a:t>
            </a:r>
          </a:p>
          <a:p>
            <a:pPr marL="60960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为了衡量现有需求，公司要努力确定总体市场潜量、地区市场潜量、行业销售额和市场份额。</a:t>
            </a:r>
          </a:p>
          <a:p>
            <a:pPr marL="60960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为了确定未来的需求，公司要调查购买者的意图，征求销售团队的意见，收集专家的建议，分析过去的销售额，或者进行市场测试。</a:t>
            </a:r>
          </a:p>
          <a:p>
            <a:pPr marL="60960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数学模型、先进的统计技术、计算机数据收集对各类需求和销售预测都非常重要。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304800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市场需求测量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286000" y="2286000"/>
            <a:ext cx="2209800" cy="1676400"/>
          </a:xfrm>
          <a:prstGeom prst="octagon">
            <a:avLst>
              <a:gd name="adj" fmla="val 29287"/>
            </a:avLst>
          </a:prstGeom>
          <a:solidFill>
            <a:srgbClr val="DBDBFF"/>
          </a:solidFill>
          <a:ln w="9525">
            <a:solidFill>
              <a:srgbClr val="CC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66"/>
                </a:solidFill>
                <a:ea typeface="宋体" charset="-122"/>
              </a:rPr>
              <a:t>市场潜量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495800" y="3962400"/>
            <a:ext cx="2209800" cy="1676400"/>
          </a:xfrm>
          <a:prstGeom prst="octagon">
            <a:avLst>
              <a:gd name="adj" fmla="val 29287"/>
            </a:avLst>
          </a:prstGeom>
          <a:solidFill>
            <a:srgbClr val="DBDBFF"/>
          </a:solidFill>
          <a:ln w="9525">
            <a:solidFill>
              <a:srgbClr val="CC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66"/>
                </a:solidFill>
                <a:ea typeface="宋体" charset="-122"/>
              </a:rPr>
              <a:t>渗透市场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286000" y="3962400"/>
            <a:ext cx="2209800" cy="1676400"/>
          </a:xfrm>
          <a:prstGeom prst="octagon">
            <a:avLst>
              <a:gd name="adj" fmla="val 29287"/>
            </a:avLst>
          </a:prstGeom>
          <a:solidFill>
            <a:srgbClr val="DBDBFF"/>
          </a:solidFill>
          <a:ln w="9525">
            <a:solidFill>
              <a:srgbClr val="CC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66"/>
                </a:solidFill>
                <a:ea typeface="宋体" charset="-122"/>
              </a:rPr>
              <a:t>目标市场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95800" y="2286000"/>
            <a:ext cx="2209800" cy="1676400"/>
          </a:xfrm>
          <a:prstGeom prst="octagon">
            <a:avLst>
              <a:gd name="adj" fmla="val 29287"/>
            </a:avLst>
          </a:prstGeom>
          <a:solidFill>
            <a:srgbClr val="DBDBFF"/>
          </a:solidFill>
          <a:ln w="9525">
            <a:solidFill>
              <a:srgbClr val="CC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000066"/>
                </a:solidFill>
                <a:ea typeface="宋体" charset="-122"/>
              </a:rPr>
              <a:t>有效市场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43000" y="1600200"/>
            <a:ext cx="7239000" cy="4724400"/>
          </a:xfrm>
          <a:prstGeom prst="rect">
            <a:avLst/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274638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需求测量的90种类型（</a:t>
            </a:r>
            <a:r>
              <a:rPr lang="en-US" altLang="zh-CN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黑体" pitchFamily="49" charset="-122"/>
                <a:ea typeface="黑体" pitchFamily="49" charset="-122"/>
                <a:cs typeface="+mj-cs"/>
              </a:rPr>
              <a:t>6×5</a:t>
            </a:r>
            <a:r>
              <a:rPr lang="en-US" altLang="zh-CN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黑体" pitchFamily="49" charset="-122"/>
                <a:ea typeface="黑体" pitchFamily="49" charset="-122"/>
              </a:rPr>
              <a:t>×</a:t>
            </a:r>
            <a:r>
              <a:rPr lang="en-US" altLang="zh-CN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黑体" pitchFamily="49" charset="-122"/>
                <a:ea typeface="黑体" pitchFamily="49" charset="-122"/>
                <a:cs typeface="+mj-cs"/>
              </a:rPr>
              <a:t>3）</a:t>
            </a:r>
            <a:endParaRPr kumimoji="0" lang="zh-CN" altLang="en-US" sz="3600" b="0" i="0" u="none" strike="noStrike" kern="120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5" name="图片 6" descr="图片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72390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1524000"/>
            <a:ext cx="8229600" cy="4876800"/>
          </a:xfrm>
          <a:prstGeom prst="rect">
            <a:avLst/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274638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市场需求函数</a:t>
            </a:r>
          </a:p>
        </p:txBody>
      </p:sp>
      <p:pic>
        <p:nvPicPr>
          <p:cNvPr id="5" name="图片 8" descr="图片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7818438" y="2895600"/>
            <a:ext cx="4921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2000" b="1">
                <a:latin typeface="宋体" charset="-122"/>
                <a:ea typeface="宋体" charset="-122"/>
              </a:rPr>
              <a:t>特定时期的市场需求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31838" y="2819400"/>
            <a:ext cx="4921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2000" b="1">
                <a:latin typeface="宋体" charset="-122"/>
                <a:ea typeface="宋体" charset="-122"/>
              </a:rPr>
              <a:t>特定时期的市场需求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1371600" y="2819400"/>
            <a:ext cx="121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ea typeface="宋体" charset="-122"/>
              </a:rPr>
              <a:t>市场</a:t>
            </a:r>
          </a:p>
          <a:p>
            <a:r>
              <a:rPr lang="zh-CN" altLang="en-US" b="1">
                <a:ea typeface="宋体" charset="-122"/>
              </a:rPr>
              <a:t>潜量</a:t>
            </a:r>
            <a:r>
              <a:rPr lang="en-US" altLang="zh-CN" b="1">
                <a:ea typeface="宋体" charset="-122"/>
              </a:rPr>
              <a:t>Q</a:t>
            </a:r>
            <a:r>
              <a:rPr lang="en-US" altLang="zh-CN" b="1" baseline="-25000">
                <a:ea typeface="宋体" charset="-122"/>
              </a:rPr>
              <a:t>2</a:t>
            </a:r>
            <a:endParaRPr lang="zh-CN" altLang="en-US" b="1" baseline="-25000">
              <a:ea typeface="宋体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371600" y="3657600"/>
            <a:ext cx="121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ea typeface="宋体" charset="-122"/>
              </a:rPr>
              <a:t>市场</a:t>
            </a:r>
          </a:p>
          <a:p>
            <a:r>
              <a:rPr lang="zh-CN" altLang="en-US" b="1">
                <a:ea typeface="宋体" charset="-122"/>
              </a:rPr>
              <a:t>预测</a:t>
            </a:r>
            <a:r>
              <a:rPr lang="en-US" altLang="zh-CN" b="1">
                <a:ea typeface="宋体" charset="-122"/>
              </a:rPr>
              <a:t>Q</a:t>
            </a:r>
            <a:r>
              <a:rPr lang="en-US" altLang="zh-CN" b="1" baseline="-25000">
                <a:ea typeface="宋体" charset="-122"/>
              </a:rPr>
              <a:t>F</a:t>
            </a:r>
            <a:endParaRPr lang="zh-CN" altLang="en-US" b="1" baseline="-25000">
              <a:ea typeface="宋体" charset="-122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1371600" y="2819400"/>
            <a:ext cx="91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ea typeface="宋体" charset="-122"/>
              </a:rPr>
              <a:t>市场</a:t>
            </a:r>
          </a:p>
          <a:p>
            <a:r>
              <a:rPr lang="zh-CN" altLang="en-US" b="1">
                <a:ea typeface="宋体" charset="-122"/>
              </a:rPr>
              <a:t>潜量</a:t>
            </a:r>
            <a:r>
              <a:rPr lang="en-US" altLang="zh-CN" b="1">
                <a:ea typeface="宋体" charset="-122"/>
              </a:rPr>
              <a:t>Q</a:t>
            </a:r>
            <a:r>
              <a:rPr lang="en-US" altLang="zh-CN" b="1" baseline="-25000">
                <a:ea typeface="宋体" charset="-122"/>
              </a:rPr>
              <a:t>2</a:t>
            </a:r>
            <a:endParaRPr lang="zh-CN" altLang="en-US" b="1" baseline="-25000">
              <a:ea typeface="宋体" charset="-122"/>
            </a:endParaRP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1219200" y="5257800"/>
            <a:ext cx="1447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ea typeface="宋体" charset="-122"/>
              </a:rPr>
              <a:t>市场</a:t>
            </a:r>
          </a:p>
          <a:p>
            <a:r>
              <a:rPr lang="zh-CN" altLang="en-US" b="1">
                <a:ea typeface="宋体" charset="-122"/>
              </a:rPr>
              <a:t>最低量</a:t>
            </a:r>
            <a:r>
              <a:rPr lang="en-US" altLang="zh-CN" b="1">
                <a:ea typeface="宋体" charset="-122"/>
              </a:rPr>
              <a:t>Q</a:t>
            </a:r>
            <a:r>
              <a:rPr lang="en-US" altLang="zh-CN" b="1" baseline="-25000">
                <a:ea typeface="宋体" charset="-122"/>
              </a:rPr>
              <a:t>1</a:t>
            </a:r>
            <a:endParaRPr lang="zh-CN" altLang="en-US" b="1" baseline="-25000">
              <a:ea typeface="宋体" charset="-122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3733800" y="48768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ea typeface="宋体" charset="-122"/>
              </a:rPr>
              <a:t>计划费用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4114800" y="59436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ea typeface="宋体" charset="-122"/>
              </a:rPr>
              <a:t>行业营销费用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2590800" y="1828800"/>
            <a:ext cx="5105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ea typeface="宋体" charset="-122"/>
              </a:rPr>
              <a:t>（</a:t>
            </a:r>
            <a:r>
              <a:rPr lang="en-US" altLang="zh-CN" b="1">
                <a:ea typeface="宋体" charset="-122"/>
              </a:rPr>
              <a:t>A</a:t>
            </a:r>
            <a:r>
              <a:rPr lang="zh-CN" altLang="en-US" b="1">
                <a:ea typeface="宋体" charset="-122"/>
              </a:rPr>
              <a:t>）作为行业营销费用函数的市场需求</a:t>
            </a:r>
          </a:p>
          <a:p>
            <a:pPr algn="ctr"/>
            <a:r>
              <a:rPr lang="zh-CN" altLang="en-US" b="1">
                <a:ea typeface="宋体" charset="-122"/>
              </a:rPr>
              <a:t>（假设在一个特定的营销环境下）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1524000"/>
            <a:ext cx="8229600" cy="4876800"/>
          </a:xfrm>
          <a:prstGeom prst="rect">
            <a:avLst/>
          </a:prstGeom>
          <a:gradFill rotWithShape="1">
            <a:gsLst>
              <a:gs pos="0">
                <a:srgbClr val="FFDD4F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274638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市场需求函数</a:t>
            </a:r>
          </a:p>
        </p:txBody>
      </p:sp>
      <p:pic>
        <p:nvPicPr>
          <p:cNvPr id="5" name="图片 6" descr="图片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21531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914400" y="30480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宋体" charset="-122"/>
                <a:ea typeface="宋体" charset="-122"/>
              </a:rPr>
              <a:t>市场潜量</a:t>
            </a:r>
          </a:p>
          <a:p>
            <a:pPr algn="ctr"/>
            <a:r>
              <a:rPr lang="zh-CN" altLang="en-US" b="1">
                <a:latin typeface="宋体" charset="-122"/>
                <a:ea typeface="宋体" charset="-122"/>
              </a:rPr>
              <a:t>（繁荣期）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914400" y="4876800"/>
            <a:ext cx="114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宋体" charset="-122"/>
                <a:ea typeface="宋体" charset="-122"/>
              </a:rPr>
              <a:t>市场预测</a:t>
            </a:r>
          </a:p>
          <a:p>
            <a:pPr algn="ctr"/>
            <a:r>
              <a:rPr lang="zh-CN" altLang="en-US" b="1">
                <a:latin typeface="宋体" charset="-122"/>
                <a:ea typeface="宋体" charset="-122"/>
              </a:rPr>
              <a:t>（衰退期）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7239000" y="34290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ea typeface="宋体" charset="-122"/>
              </a:rPr>
              <a:t>繁荣期</a:t>
            </a: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7239000" y="42672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ea typeface="宋体" charset="-122"/>
              </a:rPr>
              <a:t>衰退期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4114800" y="5943600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ea typeface="宋体" charset="-122"/>
              </a:rPr>
              <a:t>行业营销费用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2590800" y="1828800"/>
            <a:ext cx="5105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ea typeface="宋体" charset="-122"/>
              </a:rPr>
              <a:t>（</a:t>
            </a:r>
            <a:r>
              <a:rPr lang="en-US" altLang="zh-CN" b="1">
                <a:ea typeface="宋体" charset="-122"/>
              </a:rPr>
              <a:t>B</a:t>
            </a:r>
            <a:r>
              <a:rPr lang="zh-CN" altLang="en-US" b="1">
                <a:ea typeface="宋体" charset="-122"/>
              </a:rPr>
              <a:t>）作为行业营销费用函数的市场需求</a:t>
            </a:r>
          </a:p>
          <a:p>
            <a:pPr algn="ctr"/>
            <a:r>
              <a:rPr lang="zh-CN" altLang="en-US" b="1">
                <a:ea typeface="宋体" charset="-122"/>
              </a:rPr>
              <a:t>（假设在两个不同的环境下）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市场演变阶段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828800" y="1905000"/>
            <a:ext cx="2514600" cy="15240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>
                <a:solidFill>
                  <a:srgbClr val="000046"/>
                </a:solidFill>
                <a:ea typeface="宋体" charset="-122"/>
              </a:rPr>
              <a:t>出现阶段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572000" y="1905000"/>
            <a:ext cx="2514600" cy="15240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>
                <a:solidFill>
                  <a:srgbClr val="000046"/>
                </a:solidFill>
                <a:ea typeface="宋体" charset="-122"/>
              </a:rPr>
              <a:t>成长阶段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828800" y="3657600"/>
            <a:ext cx="2514600" cy="15240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>
                <a:solidFill>
                  <a:srgbClr val="000046"/>
                </a:solidFill>
                <a:ea typeface="宋体" charset="-122"/>
              </a:rPr>
              <a:t>成熟阶段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572000" y="3657600"/>
            <a:ext cx="2514600" cy="15240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>
                <a:solidFill>
                  <a:srgbClr val="000046"/>
                </a:solidFill>
                <a:ea typeface="宋体" charset="-122"/>
              </a:rPr>
              <a:t>衰退阶段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3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  </a:t>
            </a:r>
          </a:p>
          <a:p>
            <a:r>
              <a:rPr lang="en-US" altLang="zh-CN"/>
              <a:t>   </a:t>
            </a:r>
          </a:p>
        </p:txBody>
      </p:sp>
      <p:sp>
        <p:nvSpPr>
          <p:cNvPr id="3" name="AutoShape 729"/>
          <p:cNvSpPr>
            <a:spLocks noChangeArrowheads="1"/>
          </p:cNvSpPr>
          <p:nvPr/>
        </p:nvSpPr>
        <p:spPr bwMode="auto">
          <a:xfrm>
            <a:off x="4067944" y="1124744"/>
            <a:ext cx="4032250" cy="5562600"/>
          </a:xfrm>
          <a:prstGeom prst="roundRect">
            <a:avLst>
              <a:gd name="adj" fmla="val 16667"/>
            </a:avLst>
          </a:prstGeom>
          <a:solidFill>
            <a:schemeClr val="tx1">
              <a:alpha val="2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22" name="AutoShape 662"/>
          <p:cNvSpPr>
            <a:spLocks noChangeArrowheads="1"/>
          </p:cNvSpPr>
          <p:nvPr/>
        </p:nvSpPr>
        <p:spPr bwMode="auto">
          <a:xfrm>
            <a:off x="4641850" y="1068388"/>
            <a:ext cx="3817938" cy="5400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33"/>
              </a:gs>
              <a:gs pos="100000">
                <a:srgbClr val="2F2F18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23" name="AutoShape 663"/>
          <p:cNvSpPr>
            <a:spLocks noChangeArrowheads="1"/>
          </p:cNvSpPr>
          <p:nvPr/>
        </p:nvSpPr>
        <p:spPr bwMode="auto">
          <a:xfrm>
            <a:off x="4676775" y="1262063"/>
            <a:ext cx="3744913" cy="5024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F2F18"/>
              </a:gs>
              <a:gs pos="100000">
                <a:srgbClr val="666633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24" name="Oval 664"/>
          <p:cNvSpPr>
            <a:spLocks noChangeArrowheads="1"/>
          </p:cNvSpPr>
          <p:nvPr/>
        </p:nvSpPr>
        <p:spPr bwMode="auto">
          <a:xfrm>
            <a:off x="5148263" y="981075"/>
            <a:ext cx="2879725" cy="3095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5" name="Group 665"/>
          <p:cNvGrpSpPr>
            <a:grpSpLocks/>
          </p:cNvGrpSpPr>
          <p:nvPr/>
        </p:nvGrpSpPr>
        <p:grpSpPr bwMode="auto">
          <a:xfrm>
            <a:off x="4932363" y="1435100"/>
            <a:ext cx="3240087" cy="4681538"/>
            <a:chOff x="3107" y="890"/>
            <a:chExt cx="2048" cy="3040"/>
          </a:xfrm>
        </p:grpSpPr>
        <p:sp>
          <p:nvSpPr>
            <p:cNvPr id="26" name="AutoShape 666"/>
            <p:cNvSpPr>
              <a:spLocks noChangeArrowheads="1"/>
            </p:cNvSpPr>
            <p:nvPr/>
          </p:nvSpPr>
          <p:spPr bwMode="auto">
            <a:xfrm>
              <a:off x="3107" y="890"/>
              <a:ext cx="2048" cy="661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AutoShape 667"/>
            <p:cNvSpPr>
              <a:spLocks noChangeArrowheads="1"/>
            </p:cNvSpPr>
            <p:nvPr/>
          </p:nvSpPr>
          <p:spPr bwMode="auto">
            <a:xfrm>
              <a:off x="3107" y="1682"/>
              <a:ext cx="2048" cy="662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AutoShape 668"/>
            <p:cNvSpPr>
              <a:spLocks noChangeArrowheads="1"/>
            </p:cNvSpPr>
            <p:nvPr/>
          </p:nvSpPr>
          <p:spPr bwMode="auto">
            <a:xfrm>
              <a:off x="3107" y="2475"/>
              <a:ext cx="2048" cy="661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AutoShape 669"/>
            <p:cNvSpPr>
              <a:spLocks noChangeArrowheads="1"/>
            </p:cNvSpPr>
            <p:nvPr/>
          </p:nvSpPr>
          <p:spPr bwMode="auto">
            <a:xfrm>
              <a:off x="3107" y="3269"/>
              <a:ext cx="2048" cy="661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" name="AutoShape 670"/>
          <p:cNvSpPr>
            <a:spLocks noChangeArrowheads="1"/>
          </p:cNvSpPr>
          <p:nvPr/>
        </p:nvSpPr>
        <p:spPr bwMode="auto">
          <a:xfrm>
            <a:off x="5284788" y="1662073"/>
            <a:ext cx="1553766" cy="30646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000" dirty="0" smtClean="0">
                <a:latin typeface="HY견고딕" pitchFamily="18" charset="-127"/>
                <a:ea typeface="HY견고딕" pitchFamily="18" charset="-127"/>
              </a:rPr>
              <a:t>内部报告系统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AutoShape 678"/>
          <p:cNvSpPr>
            <a:spLocks noChangeArrowheads="1"/>
          </p:cNvSpPr>
          <p:nvPr/>
        </p:nvSpPr>
        <p:spPr bwMode="auto">
          <a:xfrm>
            <a:off x="4932363" y="1506538"/>
            <a:ext cx="10795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AutoShape 679"/>
          <p:cNvSpPr>
            <a:spLocks noChangeArrowheads="1"/>
          </p:cNvSpPr>
          <p:nvPr/>
        </p:nvSpPr>
        <p:spPr bwMode="auto">
          <a:xfrm>
            <a:off x="4932363" y="2730500"/>
            <a:ext cx="10795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64747"/>
              </a:gs>
              <a:gs pos="100000">
                <a:srgbClr val="FF99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0" name="AutoShape 680"/>
          <p:cNvSpPr>
            <a:spLocks noChangeArrowheads="1"/>
          </p:cNvSpPr>
          <p:nvPr/>
        </p:nvSpPr>
        <p:spPr bwMode="auto">
          <a:xfrm>
            <a:off x="4932363" y="3954463"/>
            <a:ext cx="10795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65E00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" name="AutoShape 681"/>
          <p:cNvSpPr>
            <a:spLocks noChangeArrowheads="1"/>
          </p:cNvSpPr>
          <p:nvPr/>
        </p:nvSpPr>
        <p:spPr bwMode="auto">
          <a:xfrm>
            <a:off x="4932363" y="5178425"/>
            <a:ext cx="10795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5E76"/>
              </a:gs>
              <a:gs pos="100000">
                <a:srgbClr val="00CC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0" name="TextBox 49"/>
          <p:cNvSpPr txBox="1"/>
          <p:nvPr/>
        </p:nvSpPr>
        <p:spPr>
          <a:xfrm>
            <a:off x="2105144" y="908720"/>
            <a:ext cx="738664" cy="5472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600" cap="all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黑体" pitchFamily="49" charset="-122"/>
                <a:ea typeface="黑体" pitchFamily="49" charset="-122"/>
                <a:cs typeface="+mj-cs"/>
              </a:rPr>
              <a:t>市场营销信息系统</a:t>
            </a:r>
            <a:endParaRPr lang="zh-CN" altLang="en-US" sz="3600" cap="all" dirty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51" name="AutoShape 670"/>
          <p:cNvSpPr>
            <a:spLocks noChangeArrowheads="1"/>
          </p:cNvSpPr>
          <p:nvPr/>
        </p:nvSpPr>
        <p:spPr bwMode="auto">
          <a:xfrm>
            <a:off x="5364088" y="2996952"/>
            <a:ext cx="1553766" cy="30646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000" dirty="0" smtClean="0">
                <a:latin typeface="HY견고딕" pitchFamily="18" charset="-127"/>
                <a:ea typeface="HY견고딕" pitchFamily="18" charset="-127"/>
              </a:rPr>
              <a:t>营销情报系统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AutoShape 670"/>
          <p:cNvSpPr>
            <a:spLocks noChangeArrowheads="1"/>
          </p:cNvSpPr>
          <p:nvPr/>
        </p:nvSpPr>
        <p:spPr bwMode="auto">
          <a:xfrm>
            <a:off x="5364088" y="4221088"/>
            <a:ext cx="1553766" cy="30646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000" dirty="0" smtClean="0">
                <a:latin typeface="HY견고딕" pitchFamily="18" charset="-127"/>
                <a:ea typeface="HY견고딕" pitchFamily="18" charset="-127"/>
              </a:rPr>
              <a:t>营销调研系统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AutoShape 670"/>
          <p:cNvSpPr>
            <a:spLocks noChangeArrowheads="1"/>
          </p:cNvSpPr>
          <p:nvPr/>
        </p:nvSpPr>
        <p:spPr bwMode="auto">
          <a:xfrm>
            <a:off x="5436096" y="5517232"/>
            <a:ext cx="2071688" cy="30646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000" dirty="0" smtClean="0">
                <a:latin typeface="HY견고딕" pitchFamily="18" charset="-127"/>
                <a:ea typeface="HY견고딕" pitchFamily="18" charset="-127"/>
              </a:rPr>
              <a:t>营销决策支持系统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成熟阶段的战略</a:t>
            </a: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609600" y="1371600"/>
            <a:ext cx="7924800" cy="4800600"/>
          </a:xfrm>
          <a:prstGeom prst="rect">
            <a:avLst/>
          </a:prstGeom>
          <a:solidFill>
            <a:schemeClr val="bg1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ea typeface="宋体" charset="-122"/>
            </a:endParaRPr>
          </a:p>
        </p:txBody>
      </p:sp>
      <p:pic>
        <p:nvPicPr>
          <p:cNvPr id="5" name="Picture 4" descr="fig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231"/>
          <a:stretch>
            <a:fillRect/>
          </a:stretch>
        </p:blipFill>
        <p:spPr>
          <a:xfrm>
            <a:off x="5029200" y="1143000"/>
            <a:ext cx="3070225" cy="4800600"/>
          </a:xfrm>
          <a:prstGeom prst="rect">
            <a:avLst/>
          </a:prstGeom>
          <a:noFill/>
        </p:spPr>
      </p:pic>
      <p:pic>
        <p:nvPicPr>
          <p:cNvPr id="6" name="Picture 3" descr="fig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9231"/>
          <a:stretch>
            <a:fillRect/>
          </a:stretch>
        </p:blipFill>
        <p:spPr>
          <a:xfrm>
            <a:off x="1143000" y="1524000"/>
            <a:ext cx="2998788" cy="4783138"/>
          </a:xfrm>
          <a:prstGeom prst="rect">
            <a:avLst/>
          </a:prstGeom>
          <a:noFill/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066800" y="1524000"/>
            <a:ext cx="28956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 sz="2400" b="1">
              <a:latin typeface="Times New Roman" pitchFamily="18" charset="0"/>
              <a:ea typeface="宋体" charset="-122"/>
            </a:endParaRPr>
          </a:p>
          <a:p>
            <a:pPr algn="ctr"/>
            <a:r>
              <a:rPr lang="zh-CN" altLang="en-US" sz="2400" b="1"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400" b="1"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400" b="1">
                <a:latin typeface="Times New Roman" pitchFamily="18" charset="0"/>
                <a:ea typeface="宋体" charset="-122"/>
              </a:rPr>
              <a:t>）市场分割阶段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4953000" y="1524000"/>
            <a:ext cx="28956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400" b="1">
              <a:latin typeface="Times New Roman" pitchFamily="18" charset="0"/>
              <a:ea typeface="宋体" charset="-122"/>
            </a:endParaRPr>
          </a:p>
          <a:p>
            <a:r>
              <a:rPr lang="zh-CN" altLang="en-US" sz="2400" b="1"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400" b="1">
                <a:latin typeface="Times New Roman" pitchFamily="18" charset="0"/>
                <a:ea typeface="宋体" charset="-122"/>
              </a:rPr>
              <a:t>B</a:t>
            </a:r>
            <a:r>
              <a:rPr lang="zh-CN" altLang="en-US" sz="2400" b="1">
                <a:latin typeface="Times New Roman" pitchFamily="18" charset="0"/>
                <a:ea typeface="宋体" charset="-122"/>
              </a:rPr>
              <a:t>）市场合并阶段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估计未来需求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gray">
          <a:xfrm>
            <a:off x="2339752" y="4365104"/>
            <a:ext cx="1333500" cy="13335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41569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gray">
          <a:xfrm>
            <a:off x="3870325" y="1577975"/>
            <a:ext cx="1333500" cy="13335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41569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gray">
          <a:xfrm>
            <a:off x="5292080" y="4437112"/>
            <a:ext cx="1333500" cy="13335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41569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4081463" y="1928813"/>
            <a:ext cx="9493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人们说什么</a:t>
            </a:r>
            <a:endParaRPr lang="en-US" altLang="zh-CN" sz="20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gray">
          <a:xfrm>
            <a:off x="5508104" y="4653136"/>
            <a:ext cx="94932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人们已经做了什么</a:t>
            </a:r>
            <a:endParaRPr lang="en-US" altLang="zh-CN" sz="200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gray">
          <a:xfrm>
            <a:off x="2411760" y="4653136"/>
            <a:ext cx="122413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人们正在做什么</a:t>
            </a:r>
            <a:endParaRPr lang="en-US" altLang="zh-CN" sz="2000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3563888" y="3068960"/>
            <a:ext cx="1815083" cy="1368152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07904" y="342900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预测的基础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定性预测方法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gray">
          <a:xfrm>
            <a:off x="838200" y="1556792"/>
            <a:ext cx="7046168" cy="4752528"/>
          </a:xfrm>
          <a:prstGeom prst="roundRect">
            <a:avLst>
              <a:gd name="adj" fmla="val 8014"/>
            </a:avLst>
          </a:prstGeom>
          <a:solidFill>
            <a:srgbClr val="F8F8F8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endParaRPr lang="zh-CN" altLang="en-US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gray">
          <a:xfrm>
            <a:off x="990600" y="4492791"/>
            <a:ext cx="6508381" cy="14588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1400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专家意见法</a:t>
            </a:r>
            <a:endParaRPr lang="en-US" altLang="zh-CN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1400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cs typeface="Arial" pitchFamily="34" charset="0"/>
              </a:rPr>
              <a:t>小组讨论法</a:t>
            </a:r>
            <a:endParaRPr lang="en-US" altLang="zh-CN" sz="2000" b="1" dirty="0" smtClean="0">
              <a:solidFill>
                <a:srgbClr val="000000"/>
              </a:solidFill>
              <a:cs typeface="Arial" pitchFamily="34" charset="0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000000"/>
                </a:solidFill>
                <a:cs typeface="Arial" pitchFamily="34" charset="0"/>
              </a:rPr>
              <a:t>个人估计汇总法</a:t>
            </a:r>
            <a:endParaRPr lang="en-US" altLang="zh-CN" sz="2000" b="1" dirty="0" smtClean="0">
              <a:solidFill>
                <a:srgbClr val="000000"/>
              </a:solidFill>
              <a:cs typeface="Arial" pitchFamily="34" charset="0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b="1" dirty="0" smtClean="0">
                <a:solidFill>
                  <a:srgbClr val="000000"/>
                </a:solidFill>
                <a:cs typeface="Arial" pitchFamily="34" charset="0"/>
              </a:rPr>
              <a:t>德尔斐法</a:t>
            </a:r>
            <a:endParaRPr lang="en-US" altLang="zh-CN" sz="2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gray">
          <a:xfrm>
            <a:off x="1043608" y="2060848"/>
            <a:ext cx="65162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1400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消费者购买意图调查法</a:t>
            </a:r>
            <a:endParaRPr lang="en-US" altLang="zh-CN" sz="1400" b="1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gray">
          <a:xfrm>
            <a:off x="1619673" y="2492896"/>
            <a:ext cx="43924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cs typeface="Arial" pitchFamily="34" charset="0"/>
              </a:rPr>
              <a:t>使用</a:t>
            </a:r>
            <a:r>
              <a:rPr lang="en-US" altLang="zh-CN" sz="2000" b="1" dirty="0" smtClean="0">
                <a:solidFill>
                  <a:srgbClr val="000000"/>
                </a:solidFill>
                <a:cs typeface="Arial" pitchFamily="34" charset="0"/>
              </a:rPr>
              <a:t>“</a:t>
            </a:r>
            <a:r>
              <a:rPr lang="zh-CN" altLang="en-US" sz="2000" b="1" dirty="0" smtClean="0">
                <a:solidFill>
                  <a:srgbClr val="000000"/>
                </a:solidFill>
                <a:cs typeface="Arial" pitchFamily="34" charset="0"/>
              </a:rPr>
              <a:t>购买概率尺度</a:t>
            </a:r>
            <a:r>
              <a:rPr lang="en-US" altLang="zh-CN" sz="2000" b="1" dirty="0" smtClean="0">
                <a:solidFill>
                  <a:srgbClr val="000000"/>
                </a:solidFill>
                <a:cs typeface="Arial" pitchFamily="34" charset="0"/>
              </a:rPr>
              <a:t>”</a:t>
            </a:r>
            <a:endParaRPr lang="en-US" altLang="zh-CN" sz="2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gray">
          <a:xfrm>
            <a:off x="1043608" y="3429000"/>
            <a:ext cx="6516231" cy="701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1400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销售人员意见综合调查</a:t>
            </a:r>
            <a:endParaRPr lang="en-US" altLang="zh-CN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rgbClr val="000000"/>
                </a:solidFill>
                <a:cs typeface="Arial" pitchFamily="34" charset="0"/>
              </a:rPr>
              <a:t>使用加权平均法</a:t>
            </a:r>
            <a:endParaRPr lang="en-US" altLang="zh-CN" sz="2000" b="1" dirty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定量预测方法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gray">
          <a:xfrm>
            <a:off x="827584" y="1412776"/>
            <a:ext cx="65162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时间序列分析</a:t>
            </a:r>
            <a:endParaRPr lang="en-US" altLang="zh-CN" sz="2400" b="1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gray">
          <a:xfrm>
            <a:off x="1331640" y="1844824"/>
            <a:ext cx="43924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cs typeface="Arial" pitchFamily="34" charset="0"/>
              </a:rPr>
              <a:t>基于连续记录的历史销售数据</a:t>
            </a:r>
            <a:endParaRPr lang="en-US" altLang="zh-CN" sz="2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gray">
          <a:xfrm>
            <a:off x="827584" y="2348880"/>
            <a:ext cx="6516231" cy="978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指数平滑法</a:t>
            </a:r>
            <a:endParaRPr lang="en-US" altLang="zh-CN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rgbClr val="000000"/>
                </a:solidFill>
                <a:cs typeface="Arial" pitchFamily="34" charset="0"/>
              </a:rPr>
              <a:t>将过去一段时间的销售平均值与最近的销售数据相结合，并赋予最近时段销售额较高权重</a:t>
            </a:r>
            <a:endParaRPr lang="en-US" altLang="zh-CN" sz="2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gray">
          <a:xfrm>
            <a:off x="827584" y="3573016"/>
            <a:ext cx="6516231" cy="701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统计需求分析</a:t>
            </a:r>
            <a:endParaRPr lang="en-US" altLang="zh-CN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rgbClr val="000000"/>
                </a:solidFill>
                <a:cs typeface="Arial" pitchFamily="34" charset="0"/>
              </a:rPr>
              <a:t>分析刺激变量与预测变量之间的因果关系</a:t>
            </a:r>
            <a:endParaRPr lang="en-US" altLang="zh-CN" sz="2000" b="1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gray">
          <a:xfrm>
            <a:off x="827584" y="5013176"/>
            <a:ext cx="6516231" cy="978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计量经济分析</a:t>
            </a:r>
            <a:endParaRPr lang="en-US" altLang="zh-CN" sz="24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b="1" dirty="0" smtClean="0">
                <a:solidFill>
                  <a:srgbClr val="000000"/>
                </a:solidFill>
                <a:cs typeface="Arial" pitchFamily="34" charset="0"/>
              </a:rPr>
              <a:t>建立一组描述预测体系的方程式并进行统计参数的检验</a:t>
            </a:r>
            <a:endParaRPr lang="en-US" altLang="zh-CN" sz="2000" b="1" dirty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3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  </a:t>
            </a:r>
          </a:p>
          <a:p>
            <a:r>
              <a:rPr lang="en-US" altLang="zh-CN"/>
              <a:t>   </a:t>
            </a:r>
          </a:p>
        </p:txBody>
      </p:sp>
      <p:sp>
        <p:nvSpPr>
          <p:cNvPr id="3" name="Rectangle 252"/>
          <p:cNvSpPr>
            <a:spLocks noChangeArrowheads="1"/>
          </p:cNvSpPr>
          <p:nvPr/>
        </p:nvSpPr>
        <p:spPr bwMode="auto">
          <a:xfrm>
            <a:off x="395288" y="1412875"/>
            <a:ext cx="8424862" cy="4895850"/>
          </a:xfrm>
          <a:prstGeom prst="rect">
            <a:avLst/>
          </a:prstGeom>
          <a:solidFill>
            <a:srgbClr val="003300">
              <a:alpha val="39999"/>
            </a:srgbClr>
          </a:solidFill>
          <a:ln w="9525" algn="ctr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lIns="87313" tIns="44450" rIns="87313" bIns="44450" anchor="ctr"/>
          <a:lstStyle/>
          <a:p>
            <a:endParaRPr lang="zh-CN" altLang="zh-CN"/>
          </a:p>
        </p:txBody>
      </p:sp>
      <p:sp>
        <p:nvSpPr>
          <p:cNvPr id="4" name="Oval 254"/>
          <p:cNvSpPr>
            <a:spLocks noChangeArrowheads="1"/>
          </p:cNvSpPr>
          <p:nvPr/>
        </p:nvSpPr>
        <p:spPr bwMode="auto">
          <a:xfrm>
            <a:off x="180975" y="1198563"/>
            <a:ext cx="5183188" cy="5183187"/>
          </a:xfrm>
          <a:prstGeom prst="ellipse">
            <a:avLst/>
          </a:prstGeom>
          <a:gradFill rotWithShape="1">
            <a:gsLst>
              <a:gs pos="0">
                <a:srgbClr val="66FFFF"/>
              </a:gs>
              <a:gs pos="100000">
                <a:srgbClr val="2F7676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zh-CN"/>
          </a:p>
        </p:txBody>
      </p:sp>
      <p:grpSp>
        <p:nvGrpSpPr>
          <p:cNvPr id="6" name="Group 188"/>
          <p:cNvGrpSpPr>
            <a:grpSpLocks/>
          </p:cNvGrpSpPr>
          <p:nvPr/>
        </p:nvGrpSpPr>
        <p:grpSpPr bwMode="auto">
          <a:xfrm>
            <a:off x="539750" y="1616075"/>
            <a:ext cx="4545013" cy="4333875"/>
            <a:chOff x="1066" y="1026"/>
            <a:chExt cx="1871" cy="1784"/>
          </a:xfrm>
        </p:grpSpPr>
        <p:sp>
          <p:nvSpPr>
            <p:cNvPr id="7" name="AutoShape 189"/>
            <p:cNvSpPr>
              <a:spLocks noChangeArrowheads="1"/>
            </p:cNvSpPr>
            <p:nvPr/>
          </p:nvSpPr>
          <p:spPr bwMode="auto">
            <a:xfrm>
              <a:off x="1670" y="1516"/>
              <a:ext cx="708" cy="673"/>
            </a:xfrm>
            <a:prstGeom prst="pentagon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182F76"/>
                </a:gs>
              </a:gsLst>
              <a:path path="shape">
                <a:fillToRect l="50000" t="50000" r="50000" b="50000"/>
              </a:path>
            </a:gradFill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" name="AutoShape 190"/>
            <p:cNvSpPr>
              <a:spLocks noChangeArrowheads="1"/>
            </p:cNvSpPr>
            <p:nvPr/>
          </p:nvSpPr>
          <p:spPr bwMode="auto">
            <a:xfrm rot="-2136019">
              <a:off x="2229" y="1716"/>
              <a:ext cx="708" cy="673"/>
            </a:xfrm>
            <a:prstGeom prst="pentagon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182F76"/>
                </a:gs>
              </a:gsLst>
              <a:path path="rect">
                <a:fillToRect l="100000" t="100000"/>
              </a:path>
            </a:gradFill>
            <a:ln w="9525">
              <a:miter lim="800000"/>
              <a:headEnd/>
              <a:tailEnd/>
            </a:ln>
            <a:scene3d>
              <a:camera prst="legacyObliqueBottomRight"/>
              <a:lightRig rig="legacyFlat3" dir="b"/>
            </a:scene3d>
            <a:sp3d extrusionH="1508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9" name="AutoShape 191"/>
            <p:cNvSpPr>
              <a:spLocks noChangeArrowheads="1"/>
            </p:cNvSpPr>
            <p:nvPr/>
          </p:nvSpPr>
          <p:spPr bwMode="auto">
            <a:xfrm rot="-2136019">
              <a:off x="2015" y="1033"/>
              <a:ext cx="708" cy="673"/>
            </a:xfrm>
            <a:prstGeom prst="pentagon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182F76"/>
                </a:gs>
              </a:gsLst>
              <a:path path="rect">
                <a:fillToRect l="100000" t="100000"/>
              </a:path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508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10" name="AutoShape 192"/>
            <p:cNvSpPr>
              <a:spLocks noChangeArrowheads="1"/>
            </p:cNvSpPr>
            <p:nvPr/>
          </p:nvSpPr>
          <p:spPr bwMode="auto">
            <a:xfrm rot="-2136019">
              <a:off x="1290" y="1026"/>
              <a:ext cx="708" cy="673"/>
            </a:xfrm>
            <a:prstGeom prst="pentagon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182F76"/>
                </a:gs>
              </a:gsLst>
              <a:path path="rect">
                <a:fillToRect l="100000" t="100000"/>
              </a:path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b"/>
            </a:scene3d>
            <a:sp3d extrusionH="1508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11" name="AutoShape 193"/>
            <p:cNvSpPr>
              <a:spLocks noChangeArrowheads="1"/>
            </p:cNvSpPr>
            <p:nvPr/>
          </p:nvSpPr>
          <p:spPr bwMode="auto">
            <a:xfrm rot="-2191961">
              <a:off x="1066" y="1709"/>
              <a:ext cx="708" cy="673"/>
            </a:xfrm>
            <a:prstGeom prst="pentagon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182F76"/>
                </a:gs>
              </a:gsLst>
              <a:path path="rect">
                <a:fillToRect l="100000" t="100000"/>
              </a:path>
            </a:gradFill>
            <a:ln w="9525">
              <a:miter lim="800000"/>
              <a:headEnd/>
              <a:tailEnd/>
            </a:ln>
            <a:scene3d>
              <a:camera prst="legacyObliqueBottomLeft"/>
              <a:lightRig rig="legacyFlat3" dir="b"/>
            </a:scene3d>
            <a:sp3d extrusionH="1508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12" name="AutoShape 194"/>
            <p:cNvSpPr>
              <a:spLocks noChangeArrowheads="1"/>
            </p:cNvSpPr>
            <p:nvPr/>
          </p:nvSpPr>
          <p:spPr bwMode="auto">
            <a:xfrm rot="-2160854">
              <a:off x="1653" y="2137"/>
              <a:ext cx="708" cy="673"/>
            </a:xfrm>
            <a:prstGeom prst="pentagon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182F76"/>
                </a:gs>
              </a:gsLst>
              <a:path path="rect">
                <a:fillToRect l="100000" t="100000"/>
              </a:path>
            </a:gradFill>
            <a:ln w="9525">
              <a:miter lim="800000"/>
              <a:headEnd/>
              <a:tailEnd/>
            </a:ln>
            <a:scene3d>
              <a:camera prst="legacyObliqueBottom"/>
              <a:lightRig rig="legacyFlat3" dir="b"/>
            </a:scene3d>
            <a:sp3d extrusionH="150800" prstMaterial="legacyMatte">
              <a:bevelT w="13500" h="13500" prst="angle"/>
              <a:bevelB w="13500" h="13500" prst="angle"/>
              <a:extrusionClr>
                <a:srgbClr val="33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</p:grpSp>
      <p:sp>
        <p:nvSpPr>
          <p:cNvPr id="13" name="Rectangle 195"/>
          <p:cNvSpPr>
            <a:spLocks noChangeArrowheads="1"/>
          </p:cNvSpPr>
          <p:nvPr/>
        </p:nvSpPr>
        <p:spPr bwMode="auto">
          <a:xfrm>
            <a:off x="1593850" y="2316570"/>
            <a:ext cx="9233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2A3210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mtClean="0">
                <a:solidFill>
                  <a:srgbClr val="66FF33"/>
                </a:solidFill>
              </a:rPr>
              <a:t>获取渠道</a:t>
            </a:r>
            <a:endParaRPr lang="en-US" altLang="ko-KR" dirty="0">
              <a:solidFill>
                <a:srgbClr val="66FF33"/>
              </a:solidFill>
            </a:endParaRPr>
          </a:p>
        </p:txBody>
      </p:sp>
      <p:sp>
        <p:nvSpPr>
          <p:cNvPr id="14" name="Rectangle 196"/>
          <p:cNvSpPr>
            <a:spLocks noChangeArrowheads="1"/>
          </p:cNvSpPr>
          <p:nvPr/>
        </p:nvSpPr>
        <p:spPr bwMode="auto">
          <a:xfrm>
            <a:off x="3347864" y="2348880"/>
            <a:ext cx="9233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2A3210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mtClean="0">
                <a:solidFill>
                  <a:srgbClr val="66FF33"/>
                </a:solidFill>
              </a:rPr>
              <a:t>改进方式</a:t>
            </a:r>
            <a:endParaRPr lang="en-US" altLang="ko-KR" dirty="0">
              <a:solidFill>
                <a:srgbClr val="66FF33"/>
              </a:solidFill>
            </a:endParaRPr>
          </a:p>
        </p:txBody>
      </p:sp>
      <p:sp>
        <p:nvSpPr>
          <p:cNvPr id="15" name="Rectangle 197"/>
          <p:cNvSpPr>
            <a:spLocks noChangeArrowheads="1"/>
          </p:cNvSpPr>
          <p:nvPr/>
        </p:nvSpPr>
        <p:spPr bwMode="auto">
          <a:xfrm>
            <a:off x="3635896" y="4005064"/>
            <a:ext cx="145700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2A3210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mtClean="0">
                <a:solidFill>
                  <a:srgbClr val="66FF33"/>
                </a:solidFill>
              </a:rPr>
              <a:t>在线研究方式</a:t>
            </a:r>
            <a:endParaRPr lang="en-US" altLang="ko-KR" dirty="0">
              <a:solidFill>
                <a:srgbClr val="66FF33"/>
              </a:solidFill>
            </a:endParaRPr>
          </a:p>
        </p:txBody>
      </p:sp>
      <p:sp>
        <p:nvSpPr>
          <p:cNvPr id="16" name="Rectangle 198"/>
          <p:cNvSpPr>
            <a:spLocks noChangeArrowheads="1"/>
          </p:cNvSpPr>
          <p:nvPr/>
        </p:nvSpPr>
        <p:spPr bwMode="auto">
          <a:xfrm>
            <a:off x="2483768" y="5013176"/>
            <a:ext cx="9233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2A3210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mtClean="0">
                <a:solidFill>
                  <a:srgbClr val="66FF33"/>
                </a:solidFill>
              </a:rPr>
              <a:t>情报传播</a:t>
            </a:r>
            <a:endParaRPr lang="en-US" altLang="ko-KR" dirty="0">
              <a:solidFill>
                <a:srgbClr val="66FF33"/>
              </a:solidFill>
            </a:endParaRPr>
          </a:p>
        </p:txBody>
      </p:sp>
      <p:sp>
        <p:nvSpPr>
          <p:cNvPr id="17" name="Rectangle 199"/>
          <p:cNvSpPr>
            <a:spLocks noChangeArrowheads="1"/>
          </p:cNvSpPr>
          <p:nvPr/>
        </p:nvSpPr>
        <p:spPr bwMode="auto">
          <a:xfrm>
            <a:off x="971600" y="4005064"/>
            <a:ext cx="9233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2A3210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mtClean="0">
                <a:solidFill>
                  <a:srgbClr val="66FF33"/>
                </a:solidFill>
              </a:rPr>
              <a:t>情报使用</a:t>
            </a:r>
            <a:endParaRPr lang="en-US" altLang="ko-KR" dirty="0">
              <a:solidFill>
                <a:srgbClr val="66FF33"/>
              </a:solidFill>
            </a:endParaRPr>
          </a:p>
        </p:txBody>
      </p:sp>
      <p:sp>
        <p:nvSpPr>
          <p:cNvPr id="18" name="Rectangle 200"/>
          <p:cNvSpPr>
            <a:spLocks noChangeArrowheads="1"/>
          </p:cNvSpPr>
          <p:nvPr/>
        </p:nvSpPr>
        <p:spPr bwMode="auto">
          <a:xfrm>
            <a:off x="2267744" y="3356992"/>
            <a:ext cx="123110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2A3210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FFFF00"/>
                </a:solidFill>
              </a:rPr>
              <a:t>营销情报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zh-CN" altLang="en-US" sz="2400" b="1" dirty="0" smtClean="0">
                <a:solidFill>
                  <a:srgbClr val="FFFF00"/>
                </a:solidFill>
              </a:rPr>
              <a:t>管理</a:t>
            </a:r>
            <a:endParaRPr lang="en-US" altLang="ko-KR" sz="2400" b="1" dirty="0">
              <a:solidFill>
                <a:srgbClr val="FFFF00"/>
              </a:solidFill>
            </a:endParaRPr>
          </a:p>
        </p:txBody>
      </p:sp>
      <p:sp>
        <p:nvSpPr>
          <p:cNvPr id="20" name="Rectangle 253"/>
          <p:cNvSpPr>
            <a:spLocks noChangeArrowheads="1"/>
          </p:cNvSpPr>
          <p:nvPr/>
        </p:nvSpPr>
        <p:spPr bwMode="auto">
          <a:xfrm>
            <a:off x="5476875" y="2041172"/>
            <a:ext cx="3343597" cy="2991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FF00"/>
                </a:solidFill>
                <a:latin typeface="굴림" pitchFamily="50" charset="-127"/>
              </a:rPr>
              <a:t>改进情报质量和数量的方式：</a:t>
            </a:r>
            <a:endParaRPr lang="en-US" altLang="zh-CN" dirty="0" smtClean="0">
              <a:solidFill>
                <a:srgbClr val="FFFF00"/>
              </a:solidFill>
              <a:latin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굴림" pitchFamily="50" charset="-127"/>
              </a:rPr>
              <a:t>训练和鼓励销售人员</a:t>
            </a:r>
            <a:endParaRPr lang="en-US" altLang="zh-CN" dirty="0" smtClean="0">
              <a:solidFill>
                <a:schemeClr val="bg1"/>
              </a:solidFill>
              <a:latin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굴림" pitchFamily="50" charset="-127"/>
              </a:rPr>
              <a:t>激励生意合作伙伴</a:t>
            </a:r>
            <a:endParaRPr lang="en-US" altLang="zh-CN" dirty="0" smtClean="0">
              <a:solidFill>
                <a:schemeClr val="bg1"/>
              </a:solidFill>
              <a:latin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굴림" pitchFamily="50" charset="-127"/>
              </a:rPr>
              <a:t>聘用外部专业人员</a:t>
            </a:r>
            <a:endParaRPr lang="en-US" altLang="zh-CN" dirty="0" smtClean="0">
              <a:solidFill>
                <a:schemeClr val="bg1"/>
              </a:solidFill>
              <a:latin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굴림" pitchFamily="50" charset="-127"/>
              </a:rPr>
              <a:t>内部与外部网络</a:t>
            </a:r>
            <a:endParaRPr lang="en-US" altLang="zh-CN" dirty="0" smtClean="0">
              <a:solidFill>
                <a:schemeClr val="bg1"/>
              </a:solidFill>
              <a:latin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굴림" pitchFamily="50" charset="-127"/>
              </a:rPr>
              <a:t>建立顾客咨询小组</a:t>
            </a:r>
            <a:endParaRPr lang="en-US" altLang="zh-CN" dirty="0" smtClean="0">
              <a:solidFill>
                <a:schemeClr val="bg1"/>
              </a:solidFill>
              <a:latin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굴림" pitchFamily="50" charset="-127"/>
              </a:rPr>
              <a:t>利用政府数据资源</a:t>
            </a:r>
            <a:endParaRPr lang="en-US" altLang="zh-CN" dirty="0" smtClean="0">
              <a:solidFill>
                <a:schemeClr val="bg1"/>
              </a:solidFill>
              <a:latin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굴림" pitchFamily="50" charset="-127"/>
              </a:rPr>
              <a:t>从调研公司和供应商处购买信息</a:t>
            </a:r>
            <a:endParaRPr lang="en-US" altLang="zh-CN" dirty="0" smtClean="0">
              <a:solidFill>
                <a:schemeClr val="bg1"/>
              </a:solidFill>
              <a:latin typeface="굴림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굴림" pitchFamily="50" charset="-127"/>
              </a:rPr>
              <a:t>通过互联网收集情报</a:t>
            </a:r>
            <a:endParaRPr lang="en-US" altLang="ko-KR" dirty="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152400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cap="all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黑体" pitchFamily="49" charset="-122"/>
                <a:ea typeface="黑体" pitchFamily="49" charset="-122"/>
                <a:cs typeface="+mj-cs"/>
              </a:rPr>
              <a:t>分析宏观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环境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34076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时尚、趋势、大趋势</a:t>
            </a:r>
            <a:endParaRPr lang="zh-CN" altLang="en-US" sz="20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83568" y="1916832"/>
            <a:ext cx="7696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营销者可通过以下方式发现许多机会：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确定趋势（方向或有动力和持续性的时间的结果）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确定大趋势（主要的、有长远影响的社会、经济、政治和技术变化）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600" cap="all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黑体" pitchFamily="49" charset="-122"/>
                <a:ea typeface="黑体" pitchFamily="49" charset="-122"/>
                <a:cs typeface="+mj-cs"/>
              </a:rPr>
              <a:t>改变商业面貌的趋势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600200"/>
            <a:ext cx="39243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经济活动中心的巨大变化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公共部门活动的增加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消费者行为的比特化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科技关联性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缺乏训练有素的人才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48200" y="1600200"/>
            <a:ext cx="4267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对自然资源的需求增加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全球产业新结构的显现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信息无处不在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管理从艺术向科学的转变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对大型商业活动的监察增加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152400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cap="all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黑体" pitchFamily="49" charset="-122"/>
                <a:ea typeface="黑体" pitchFamily="49" charset="-122"/>
                <a:cs typeface="+mj-cs"/>
              </a:rPr>
              <a:t>影响企业营销的宏观环境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124200" y="1371600"/>
            <a:ext cx="2667000" cy="13716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18900000" scaled="1"/>
          </a:gradFill>
          <a:ln w="28575">
            <a:solidFill>
              <a:srgbClr val="CC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charset="-122"/>
              </a:rPr>
              <a:t>人文环境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410200" y="2362200"/>
            <a:ext cx="2667000" cy="13716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18900000" scaled="1"/>
          </a:gradFill>
          <a:ln w="28575">
            <a:solidFill>
              <a:srgbClr val="CC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charset="-122"/>
              </a:rPr>
              <a:t>经济环境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8200" y="2362200"/>
            <a:ext cx="2667000" cy="13716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18900000" scaled="1"/>
          </a:gradFill>
          <a:ln w="28575">
            <a:solidFill>
              <a:srgbClr val="CC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charset="-122"/>
              </a:rPr>
              <a:t>政治法律环境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10200" y="3733800"/>
            <a:ext cx="2667000" cy="13716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18900000" scaled="1"/>
          </a:gradFill>
          <a:ln w="28575">
            <a:solidFill>
              <a:srgbClr val="CC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charset="-122"/>
              </a:rPr>
              <a:t>社会文化环境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8200" y="3733800"/>
            <a:ext cx="2667000" cy="13716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18900000" scaled="1"/>
          </a:gradFill>
          <a:ln w="28575">
            <a:solidFill>
              <a:srgbClr val="CC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charset="-122"/>
              </a:rPr>
              <a:t>技术环境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124200" y="4724400"/>
            <a:ext cx="2667000" cy="1371600"/>
          </a:xfrm>
          <a:prstGeom prst="octagon">
            <a:avLst>
              <a:gd name="adj" fmla="val 29287"/>
            </a:avLst>
          </a:prstGeom>
          <a:gradFill rotWithShape="1">
            <a:gsLst>
              <a:gs pos="0">
                <a:srgbClr val="FFDD4F"/>
              </a:gs>
              <a:gs pos="100000">
                <a:srgbClr val="FFFFFF"/>
              </a:gs>
            </a:gsLst>
            <a:lin ang="18900000" scaled="1"/>
          </a:gradFill>
          <a:ln w="28575">
            <a:solidFill>
              <a:srgbClr val="CC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charset="-122"/>
              </a:rPr>
              <a:t>自然环境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自然环境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914400" y="1752600"/>
            <a:ext cx="3352800" cy="990600"/>
          </a:xfrm>
          <a:prstGeom prst="roundRect">
            <a:avLst>
              <a:gd name="adj" fmla="val 16667"/>
            </a:avLst>
          </a:prstGeom>
          <a:solidFill>
            <a:srgbClr val="E3E3FF"/>
          </a:soli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charset="-122"/>
              </a:rPr>
              <a:t>原材料短缺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2895600"/>
            <a:ext cx="3352800" cy="990600"/>
          </a:xfrm>
          <a:prstGeom prst="roundRect">
            <a:avLst>
              <a:gd name="adj" fmla="val 16667"/>
            </a:avLst>
          </a:prstGeom>
          <a:solidFill>
            <a:srgbClr val="E3E3FF"/>
          </a:soli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charset="-122"/>
              </a:rPr>
              <a:t>能源消耗的增加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14400" y="4038600"/>
            <a:ext cx="3352800" cy="990600"/>
          </a:xfrm>
          <a:prstGeom prst="roundRect">
            <a:avLst>
              <a:gd name="adj" fmla="val 16667"/>
            </a:avLst>
          </a:prstGeom>
          <a:solidFill>
            <a:srgbClr val="E3E3FF"/>
          </a:soli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charset="-122"/>
              </a:rPr>
              <a:t>反对污染的压力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14400" y="5181600"/>
            <a:ext cx="3352800" cy="990600"/>
          </a:xfrm>
          <a:prstGeom prst="roundRect">
            <a:avLst>
              <a:gd name="adj" fmla="val 16667"/>
            </a:avLst>
          </a:prstGeom>
          <a:solidFill>
            <a:srgbClr val="E3E3FF"/>
          </a:soli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ea typeface="宋体" charset="-122"/>
              </a:rPr>
              <a:t>政府的环保行为</a:t>
            </a:r>
          </a:p>
        </p:txBody>
      </p:sp>
      <p:pic>
        <p:nvPicPr>
          <p:cNvPr id="8" name="Picture 7" descr="5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800600" y="1295400"/>
            <a:ext cx="3306763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人文环境（人口环境）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00200"/>
            <a:ext cx="37719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人口增长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人口年龄组合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种族市场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86300" y="1600200"/>
            <a:ext cx="37719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教育水平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家庭类型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人口的地理迁移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t="17241" b="35249"/>
          <a:stretch>
            <a:fillRect/>
          </a:stretch>
        </p:blipFill>
        <p:spPr bwMode="auto">
          <a:xfrm>
            <a:off x="1295400" y="3886200"/>
            <a:ext cx="6629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0" y="274638"/>
            <a:ext cx="76962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社会文化环境</a:t>
            </a:r>
          </a:p>
        </p:txBody>
      </p:sp>
      <p:sp>
        <p:nvSpPr>
          <p:cNvPr id="4" name="AutoShape 3" descr="busy shopping street"/>
          <p:cNvSpPr>
            <a:spLocks noChangeArrowheads="1"/>
          </p:cNvSpPr>
          <p:nvPr/>
        </p:nvSpPr>
        <p:spPr bwMode="auto">
          <a:xfrm>
            <a:off x="609600" y="1828800"/>
            <a:ext cx="4191000" cy="4419600"/>
          </a:xfrm>
          <a:prstGeom prst="rtTriangl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rgbClr val="CC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219200" y="1524000"/>
            <a:ext cx="5943600" cy="6096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 cmpd="sng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400" b="1">
                <a:latin typeface="Arial" pitchFamily="34" charset="0"/>
                <a:ea typeface="宋体" pitchFamily="2" charset="-122"/>
              </a:rPr>
              <a:t>对自己的看法</a:t>
            </a:r>
            <a:endParaRPr lang="en-US" sz="2400" b="1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905000" y="2286000"/>
            <a:ext cx="5638800" cy="6096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 cmpd="sng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400" b="1">
                <a:latin typeface="Arial" pitchFamily="34" charset="0"/>
                <a:ea typeface="宋体" pitchFamily="2" charset="-122"/>
              </a:rPr>
              <a:t>对他人的看法</a:t>
            </a:r>
            <a:endParaRPr lang="en-US" sz="2400" b="1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810000" y="4572000"/>
            <a:ext cx="4800600" cy="6096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 cmpd="sng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400" b="1">
                <a:latin typeface="Arial" pitchFamily="34" charset="0"/>
                <a:ea typeface="宋体" pitchFamily="2" charset="-122"/>
              </a:rPr>
              <a:t>自然观</a:t>
            </a:r>
            <a:endParaRPr lang="en-US" sz="2400" b="1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438400" y="3048000"/>
            <a:ext cx="5562600" cy="6096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 cmpd="sng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400" b="1">
                <a:latin typeface="Arial" pitchFamily="34" charset="0"/>
                <a:ea typeface="宋体" pitchFamily="2" charset="-122"/>
              </a:rPr>
              <a:t>组织观</a:t>
            </a:r>
            <a:endParaRPr lang="en-US" sz="2400" b="1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124200" y="3810000"/>
            <a:ext cx="5181600" cy="6096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 cmpd="sng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400" b="1">
                <a:latin typeface="Arial" pitchFamily="34" charset="0"/>
                <a:ea typeface="宋体" pitchFamily="2" charset="-122"/>
              </a:rPr>
              <a:t>社会观</a:t>
            </a:r>
            <a:endParaRPr lang="en-US" sz="2400" b="1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572000" y="5334000"/>
            <a:ext cx="4343400" cy="609600"/>
          </a:xfrm>
          <a:prstGeom prst="roundRect">
            <a:avLst>
              <a:gd name="adj" fmla="val 50000"/>
            </a:avLst>
          </a:prstGeom>
          <a:solidFill>
            <a:srgbClr val="E3E3FF"/>
          </a:solidFill>
          <a:ln w="38100" cmpd="sng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400" b="1">
                <a:latin typeface="Arial" pitchFamily="34" charset="0"/>
                <a:ea typeface="宋体" pitchFamily="2" charset="-122"/>
              </a:rPr>
              <a:t>宇宙观</a:t>
            </a:r>
            <a:endParaRPr lang="en-US" sz="2400" b="1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402</TotalTime>
  <Words>782</Words>
  <Application>Microsoft Office PowerPoint</Application>
  <PresentationFormat>全屏显示(4:3)</PresentationFormat>
  <Paragraphs>195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跋涉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与IT有关的改变企业面貌的大趋势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估计未来需求</vt:lpstr>
      <vt:lpstr>定性预测方法</vt:lpstr>
      <vt:lpstr>定量预测方法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zeng</cp:lastModifiedBy>
  <cp:revision>34</cp:revision>
  <dcterms:created xsi:type="dcterms:W3CDTF">2013-02-18T15:18:11Z</dcterms:created>
  <dcterms:modified xsi:type="dcterms:W3CDTF">2019-09-08T09:41:54Z</dcterms:modified>
</cp:coreProperties>
</file>