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73" r:id="rId9"/>
    <p:sldId id="274" r:id="rId10"/>
    <p:sldId id="263" r:id="rId11"/>
    <p:sldId id="275" r:id="rId12"/>
    <p:sldId id="276" r:id="rId13"/>
    <p:sldId id="264" r:id="rId14"/>
    <p:sldId id="265" r:id="rId15"/>
    <p:sldId id="277" r:id="rId16"/>
    <p:sldId id="266" r:id="rId17"/>
    <p:sldId id="267" r:id="rId18"/>
    <p:sldId id="268" r:id="rId19"/>
    <p:sldId id="272" r:id="rId20"/>
    <p:sldId id="278" r:id="rId21"/>
    <p:sldId id="279" r:id="rId22"/>
    <p:sldId id="269" r:id="rId23"/>
    <p:sldId id="270" r:id="rId24"/>
    <p:sldId id="280" r:id="rId25"/>
    <p:sldId id="281"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714" autoAdjust="0"/>
  </p:normalViewPr>
  <p:slideViewPr>
    <p:cSldViewPr>
      <p:cViewPr varScale="1">
        <p:scale>
          <a:sx n="84" d="100"/>
          <a:sy n="84" d="100"/>
        </p:scale>
        <p:origin x="-155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9632C6-5839-4D05-AF6E-E547DBBA1BC6}" type="datetimeFigureOut">
              <a:rPr lang="zh-CN" altLang="en-US" smtClean="0"/>
              <a:pPr/>
              <a:t>2019/9/8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3575AA-D32B-4AD5-BDB9-3062981CC3D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E3575AA-D32B-4AD5-BDB9-3062981CC3D3}" type="slidenum">
              <a:rPr lang="zh-CN" altLang="en-US" smtClean="0"/>
              <a:pPr/>
              <a:t>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A883F19E-7045-486F-BCE3-883007C06BD8}" type="datetime1">
              <a:rPr lang="zh-CN" altLang="en-US" smtClean="0"/>
              <a:pPr/>
              <a:t>2019/9/8</a:t>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D601E31-6AB9-44AA-B2A3-8DF43FC3994C}" type="datetime1">
              <a:rPr lang="zh-CN" altLang="en-US" smtClean="0"/>
              <a:pPr/>
              <a:t>2019/9/8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12D0B8F-1117-444D-B7F4-E757EDB829E1}" type="datetime1">
              <a:rPr lang="zh-CN" altLang="en-US" smtClean="0"/>
              <a:pPr/>
              <a:t>2019/9/8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EE2E4F75-5081-41FF-96FA-7A4E0192E873}" type="datetime1">
              <a:rPr lang="zh-CN" altLang="en-US" smtClean="0"/>
              <a:pPr/>
              <a:t>2019/9/8</a:t>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fld id="{D70B9116-493F-4ED5-A4CA-33C447F6489D}" type="datetime1">
              <a:rPr lang="zh-CN" altLang="en-US" smtClean="0"/>
              <a:pPr/>
              <a:t>2019/9/8</a:t>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69D5D726-24EB-4BDD-BFC1-A7463939D8CA}" type="datetime1">
              <a:rPr lang="zh-CN" altLang="en-US" smtClean="0"/>
              <a:pPr/>
              <a:t>2019/9/8</a:t>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03D98881-5B32-4E7B-96BE-EAA207BC82C4}" type="datetime1">
              <a:rPr lang="zh-CN" altLang="en-US" smtClean="0"/>
              <a:pPr/>
              <a:t>2019/9/8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pPr/>
              <a:t>‹#›</a:t>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80A4F608-DE56-4BCF-83F8-45661E256620}" type="datetime1">
              <a:rPr lang="zh-CN" altLang="en-US" smtClean="0"/>
              <a:pPr/>
              <a:t>2019/9/8</a:t>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7D238D1-48FB-497C-8E56-9DBEC210ED19}" type="datetime1">
              <a:rPr lang="zh-CN" altLang="en-US" smtClean="0"/>
              <a:pPr/>
              <a:t>2019/9/8</a:t>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84C9F648-8DF9-45DE-A1D7-F62779B0B503}" type="datetime1">
              <a:rPr lang="zh-CN" altLang="en-US" smtClean="0"/>
              <a:pPr/>
              <a:t>2019/9/8</a:t>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CD34B3CB-1963-4D50-94DC-3CEB707C96FB}" type="datetime1">
              <a:rPr lang="zh-CN" altLang="en-US" smtClean="0"/>
              <a:pPr/>
              <a:t>2019/9/8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0CF259D-6AF6-4516-B851-34377BD642A7}" type="datetime1">
              <a:rPr lang="zh-CN" altLang="en-US" smtClean="0"/>
              <a:pPr/>
              <a:t>2019/9/8</a:t>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pPr/>
              <a:t>‹#›</a:t>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sohu.com/a/156018325_99916602"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381000" y="4853411"/>
            <a:ext cx="8458200" cy="1222375"/>
          </a:xfrm>
        </p:spPr>
        <p:txBody>
          <a:bodyPr/>
          <a:lstStyle/>
          <a:p>
            <a:r>
              <a:rPr lang="en-US" altLang="zh-CN" dirty="0" smtClean="0">
                <a:latin typeface="华文琥珀" pitchFamily="2" charset="-122"/>
                <a:ea typeface="华文琥珀" pitchFamily="2" charset="-122"/>
              </a:rPr>
              <a:t/>
            </a:r>
            <a:br>
              <a:rPr lang="en-US" altLang="zh-CN" dirty="0" smtClean="0">
                <a:latin typeface="华文琥珀" pitchFamily="2" charset="-122"/>
                <a:ea typeface="华文琥珀" pitchFamily="2" charset="-122"/>
              </a:rPr>
            </a:br>
            <a:r>
              <a:rPr lang="zh-CN" altLang="en-US" dirty="0" smtClean="0">
                <a:solidFill>
                  <a:srgbClr val="FF0000"/>
                </a:solidFill>
                <a:latin typeface="华文琥珀" pitchFamily="2" charset="-122"/>
                <a:ea typeface="华文琥珀" pitchFamily="2" charset="-122"/>
              </a:rPr>
              <a:t>第</a:t>
            </a:r>
            <a:r>
              <a:rPr lang="en-US" altLang="zh-CN" dirty="0" smtClean="0">
                <a:solidFill>
                  <a:srgbClr val="FF0000"/>
                </a:solidFill>
                <a:latin typeface="华文琥珀" pitchFamily="2" charset="-122"/>
                <a:ea typeface="华文琥珀" pitchFamily="2" charset="-122"/>
              </a:rPr>
              <a:t>5</a:t>
            </a:r>
            <a:r>
              <a:rPr lang="zh-CN" altLang="en-US" smtClean="0">
                <a:solidFill>
                  <a:srgbClr val="FF0000"/>
                </a:solidFill>
                <a:latin typeface="华文琥珀" pitchFamily="2" charset="-122"/>
                <a:ea typeface="华文琥珀" pitchFamily="2" charset="-122"/>
              </a:rPr>
              <a:t>讲 </a:t>
            </a:r>
            <a:r>
              <a:rPr lang="zh-CN" altLang="en-US" dirty="0" smtClean="0">
                <a:solidFill>
                  <a:srgbClr val="0070C0"/>
                </a:solidFill>
                <a:latin typeface="华文琥珀" pitchFamily="2" charset="-122"/>
                <a:ea typeface="华文琥珀" pitchFamily="2" charset="-122"/>
              </a:rPr>
              <a:t>创造长期顾客忠诚</a:t>
            </a:r>
            <a:endParaRPr lang="zh-CN" altLang="en-US" dirty="0">
              <a:solidFill>
                <a:srgbClr val="0070C0"/>
              </a:solidFill>
              <a:latin typeface="华文琥珀" pitchFamily="2" charset="-122"/>
              <a:ea typeface="华文琥珀" pitchFamily="2" charset="-122"/>
            </a:endParaRPr>
          </a:p>
        </p:txBody>
      </p:sp>
      <p:sp>
        <p:nvSpPr>
          <p:cNvPr id="5" name="副标题 2"/>
          <p:cNvSpPr>
            <a:spLocks noGrp="1"/>
          </p:cNvSpPr>
          <p:nvPr>
            <p:ph type="subTitle" idx="1"/>
          </p:nvPr>
        </p:nvSpPr>
        <p:spPr>
          <a:xfrm>
            <a:off x="381000" y="3886200"/>
            <a:ext cx="8458200" cy="914400"/>
          </a:xfrm>
        </p:spPr>
        <p:txBody>
          <a:bodyPr/>
          <a:lstStyle/>
          <a:p>
            <a:r>
              <a:rPr lang="zh-CN" altLang="en-US" smtClean="0">
                <a:latin typeface="微软雅黑" pitchFamily="34" charset="-122"/>
                <a:ea typeface="微软雅黑" pitchFamily="34" charset="-122"/>
              </a:rPr>
              <a:t>上海财经大学商学院</a:t>
            </a:r>
            <a:endParaRPr lang="en-US" altLang="zh-CN" dirty="0" smtClean="0">
              <a:latin typeface="微软雅黑" pitchFamily="34" charset="-122"/>
              <a:ea typeface="微软雅黑" pitchFamily="34" charset="-122"/>
            </a:endParaRPr>
          </a:p>
          <a:p>
            <a:r>
              <a:rPr lang="zh-CN" altLang="en-US" dirty="0" smtClean="0">
                <a:solidFill>
                  <a:srgbClr val="0070C0"/>
                </a:solidFill>
                <a:latin typeface="微软雅黑" pitchFamily="34" charset="-122"/>
                <a:ea typeface="微软雅黑" pitchFamily="34" charset="-122"/>
              </a:rPr>
              <a:t>曾晓洋</a:t>
            </a:r>
            <a:endParaRPr lang="zh-CN" altLang="en-US" dirty="0">
              <a:solidFill>
                <a:srgbClr val="0070C0"/>
              </a:solidFill>
              <a:latin typeface="微软雅黑" pitchFamily="34" charset="-122"/>
              <a:ea typeface="微软雅黑" pitchFamily="34" charset="-122"/>
            </a:endParaRPr>
          </a:p>
        </p:txBody>
      </p:sp>
      <p:sp>
        <p:nvSpPr>
          <p:cNvPr id="6" name="灯片编号占位符 3"/>
          <p:cNvSpPr>
            <a:spLocks noGrp="1"/>
          </p:cNvSpPr>
          <p:nvPr>
            <p:ph type="sldNum" sz="quarter" idx="12"/>
          </p:nvPr>
        </p:nvSpPr>
        <p:spPr>
          <a:xfrm>
            <a:off x="8229600" y="6473952"/>
            <a:ext cx="758952" cy="246888"/>
          </a:xfrm>
        </p:spPr>
        <p:txBody>
          <a:bodyPr/>
          <a:lstStyle/>
          <a:p>
            <a:fld id="{0C913308-F349-4B6D-A68A-DD1791B4A57B}" type="slidenum">
              <a:rPr lang="zh-CN" altLang="en-US" smtClean="0"/>
              <a:pPr/>
              <a:t>1</a:t>
            </a:fld>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4572000" y="1520876"/>
            <a:ext cx="3947385" cy="23171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顾客终身价值最大化</a:t>
            </a:r>
            <a:endParaRPr lang="zh-CN" altLang="en-US" sz="40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4"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sp>
        <p:nvSpPr>
          <p:cNvPr id="5" name="AutoShape 642"/>
          <p:cNvSpPr>
            <a:spLocks noChangeArrowheads="1"/>
          </p:cNvSpPr>
          <p:nvPr/>
        </p:nvSpPr>
        <p:spPr bwMode="auto">
          <a:xfrm>
            <a:off x="2051050" y="1412875"/>
            <a:ext cx="3816350" cy="936625"/>
          </a:xfrm>
          <a:prstGeom prst="roundRect">
            <a:avLst>
              <a:gd name="adj" fmla="val 50000"/>
            </a:avLst>
          </a:prstGeom>
          <a:gradFill rotWithShape="1">
            <a:gsLst>
              <a:gs pos="0">
                <a:srgbClr val="333399"/>
              </a:gs>
              <a:gs pos="100000">
                <a:srgbClr val="181847"/>
              </a:gs>
            </a:gsLst>
            <a:path path="shape">
              <a:fillToRect l="50000" t="50000" r="50000" b="50000"/>
            </a:path>
          </a:gradFill>
          <a:ln w="9525" algn="ctr">
            <a:noFill/>
            <a:round/>
            <a:headEnd/>
            <a:tailEnd/>
          </a:ln>
        </p:spPr>
        <p:txBody>
          <a:bodyPr wrap="none" anchor="ctr">
            <a:spAutoFit/>
          </a:bodyPr>
          <a:lstStyle/>
          <a:p>
            <a:endParaRPr lang="zh-CN" altLang="zh-CN"/>
          </a:p>
        </p:txBody>
      </p:sp>
      <p:sp>
        <p:nvSpPr>
          <p:cNvPr id="6" name="AutoShape 643"/>
          <p:cNvSpPr>
            <a:spLocks noChangeArrowheads="1"/>
          </p:cNvSpPr>
          <p:nvPr/>
        </p:nvSpPr>
        <p:spPr bwMode="auto">
          <a:xfrm>
            <a:off x="2401888" y="1749425"/>
            <a:ext cx="3117850" cy="533400"/>
          </a:xfrm>
          <a:prstGeom prst="roundRect">
            <a:avLst>
              <a:gd name="adj" fmla="val 50000"/>
            </a:avLst>
          </a:prstGeom>
          <a:gradFill rotWithShape="1">
            <a:gsLst>
              <a:gs pos="0">
                <a:schemeClr val="bg1">
                  <a:gamma/>
                  <a:shade val="63529"/>
                  <a:invGamma/>
                  <a:alpha val="0"/>
                </a:schemeClr>
              </a:gs>
              <a:gs pos="100000">
                <a:schemeClr val="bg1">
                  <a:alpha val="50000"/>
                </a:schemeClr>
              </a:gs>
            </a:gsLst>
            <a:lin ang="5400000" scaled="1"/>
          </a:gradFill>
          <a:ln w="9525" algn="ctr">
            <a:noFill/>
            <a:round/>
            <a:headEnd/>
            <a:tailEnd/>
          </a:ln>
          <a:effectLst/>
        </p:spPr>
        <p:txBody>
          <a:bodyPr anchor="ctr">
            <a:spAutoFit/>
          </a:bodyPr>
          <a:lstStyle/>
          <a:p>
            <a:pPr>
              <a:defRPr/>
            </a:pPr>
            <a:endParaRPr lang="zh-CN" altLang="en-US"/>
          </a:p>
        </p:txBody>
      </p:sp>
      <p:sp>
        <p:nvSpPr>
          <p:cNvPr id="7" name="AutoShape 644"/>
          <p:cNvSpPr>
            <a:spLocks noChangeArrowheads="1"/>
          </p:cNvSpPr>
          <p:nvPr/>
        </p:nvSpPr>
        <p:spPr bwMode="auto">
          <a:xfrm>
            <a:off x="2179638" y="1584325"/>
            <a:ext cx="3559175" cy="635000"/>
          </a:xfrm>
          <a:prstGeom prst="roundRect">
            <a:avLst>
              <a:gd name="adj" fmla="val 50000"/>
            </a:avLst>
          </a:prstGeom>
          <a:solidFill>
            <a:srgbClr val="333399">
              <a:alpha val="50195"/>
            </a:srgbClr>
          </a:solidFill>
          <a:ln w="9525" algn="ctr">
            <a:noFill/>
            <a:round/>
            <a:headEnd/>
            <a:tailEnd/>
          </a:ln>
        </p:spPr>
        <p:txBody>
          <a:bodyPr anchor="ctr">
            <a:spAutoFit/>
          </a:bodyPr>
          <a:lstStyle/>
          <a:p>
            <a:endParaRPr lang="zh-CN" altLang="zh-CN"/>
          </a:p>
        </p:txBody>
      </p:sp>
      <p:sp>
        <p:nvSpPr>
          <p:cNvPr id="8" name="AutoShape 645"/>
          <p:cNvSpPr>
            <a:spLocks noChangeArrowheads="1"/>
          </p:cNvSpPr>
          <p:nvPr/>
        </p:nvSpPr>
        <p:spPr bwMode="auto">
          <a:xfrm>
            <a:off x="2608263" y="1498600"/>
            <a:ext cx="2705100" cy="341313"/>
          </a:xfrm>
          <a:prstGeom prst="roundRect">
            <a:avLst>
              <a:gd name="adj" fmla="val 50000"/>
            </a:avLst>
          </a:prstGeom>
          <a:gradFill rotWithShape="1">
            <a:gsLst>
              <a:gs pos="0">
                <a:schemeClr val="bg1">
                  <a:alpha val="20000"/>
                </a:schemeClr>
              </a:gs>
              <a:gs pos="100000">
                <a:schemeClr val="bg1">
                  <a:gamma/>
                  <a:shade val="46275"/>
                  <a:invGamma/>
                  <a:alpha val="0"/>
                </a:schemeClr>
              </a:gs>
            </a:gsLst>
            <a:lin ang="5400000" scaled="1"/>
          </a:gradFill>
          <a:ln w="9525" algn="ctr">
            <a:noFill/>
            <a:round/>
            <a:headEnd/>
            <a:tailEnd/>
          </a:ln>
          <a:effectLst/>
        </p:spPr>
        <p:txBody>
          <a:bodyPr anchor="ctr">
            <a:spAutoFit/>
          </a:bodyPr>
          <a:lstStyle/>
          <a:p>
            <a:pPr>
              <a:defRPr/>
            </a:pPr>
            <a:endParaRPr lang="zh-CN" altLang="en-US"/>
          </a:p>
        </p:txBody>
      </p:sp>
      <p:sp>
        <p:nvSpPr>
          <p:cNvPr id="9" name="AutoShape 647"/>
          <p:cNvSpPr>
            <a:spLocks noChangeArrowheads="1"/>
          </p:cNvSpPr>
          <p:nvPr/>
        </p:nvSpPr>
        <p:spPr bwMode="auto">
          <a:xfrm>
            <a:off x="2051050" y="2709863"/>
            <a:ext cx="3816350" cy="936625"/>
          </a:xfrm>
          <a:prstGeom prst="roundRect">
            <a:avLst>
              <a:gd name="adj" fmla="val 50000"/>
            </a:avLst>
          </a:prstGeom>
          <a:gradFill rotWithShape="1">
            <a:gsLst>
              <a:gs pos="0">
                <a:srgbClr val="333399"/>
              </a:gs>
              <a:gs pos="100000">
                <a:srgbClr val="181847"/>
              </a:gs>
            </a:gsLst>
            <a:path path="shape">
              <a:fillToRect l="50000" t="50000" r="50000" b="50000"/>
            </a:path>
          </a:gradFill>
          <a:ln w="9525" algn="ctr">
            <a:noFill/>
            <a:round/>
            <a:headEnd/>
            <a:tailEnd/>
          </a:ln>
        </p:spPr>
        <p:txBody>
          <a:bodyPr wrap="none" anchor="ctr">
            <a:spAutoFit/>
          </a:bodyPr>
          <a:lstStyle/>
          <a:p>
            <a:endParaRPr lang="zh-CN" altLang="zh-CN"/>
          </a:p>
        </p:txBody>
      </p:sp>
      <p:sp>
        <p:nvSpPr>
          <p:cNvPr id="10" name="AutoShape 648"/>
          <p:cNvSpPr>
            <a:spLocks noChangeArrowheads="1"/>
          </p:cNvSpPr>
          <p:nvPr/>
        </p:nvSpPr>
        <p:spPr bwMode="auto">
          <a:xfrm>
            <a:off x="2401888" y="3046413"/>
            <a:ext cx="3117850" cy="533400"/>
          </a:xfrm>
          <a:prstGeom prst="roundRect">
            <a:avLst>
              <a:gd name="adj" fmla="val 50000"/>
            </a:avLst>
          </a:prstGeom>
          <a:gradFill rotWithShape="1">
            <a:gsLst>
              <a:gs pos="0">
                <a:schemeClr val="bg1">
                  <a:gamma/>
                  <a:shade val="63529"/>
                  <a:invGamma/>
                  <a:alpha val="0"/>
                </a:schemeClr>
              </a:gs>
              <a:gs pos="100000">
                <a:schemeClr val="bg1">
                  <a:alpha val="50000"/>
                </a:schemeClr>
              </a:gs>
            </a:gsLst>
            <a:lin ang="5400000" scaled="1"/>
          </a:gradFill>
          <a:ln w="9525" algn="ctr">
            <a:noFill/>
            <a:round/>
            <a:headEnd/>
            <a:tailEnd/>
          </a:ln>
          <a:effectLst/>
        </p:spPr>
        <p:txBody>
          <a:bodyPr anchor="ctr">
            <a:spAutoFit/>
          </a:bodyPr>
          <a:lstStyle/>
          <a:p>
            <a:pPr>
              <a:defRPr/>
            </a:pPr>
            <a:endParaRPr lang="zh-CN" altLang="en-US"/>
          </a:p>
        </p:txBody>
      </p:sp>
      <p:sp>
        <p:nvSpPr>
          <p:cNvPr id="11" name="AutoShape 649"/>
          <p:cNvSpPr>
            <a:spLocks noChangeArrowheads="1"/>
          </p:cNvSpPr>
          <p:nvPr/>
        </p:nvSpPr>
        <p:spPr bwMode="auto">
          <a:xfrm>
            <a:off x="2179638" y="2881313"/>
            <a:ext cx="3559175" cy="635000"/>
          </a:xfrm>
          <a:prstGeom prst="roundRect">
            <a:avLst>
              <a:gd name="adj" fmla="val 50000"/>
            </a:avLst>
          </a:prstGeom>
          <a:solidFill>
            <a:srgbClr val="333399">
              <a:alpha val="50195"/>
            </a:srgbClr>
          </a:solidFill>
          <a:ln w="9525" algn="ctr">
            <a:noFill/>
            <a:round/>
            <a:headEnd/>
            <a:tailEnd/>
          </a:ln>
        </p:spPr>
        <p:txBody>
          <a:bodyPr anchor="ctr">
            <a:spAutoFit/>
          </a:bodyPr>
          <a:lstStyle/>
          <a:p>
            <a:endParaRPr lang="zh-CN" altLang="zh-CN"/>
          </a:p>
        </p:txBody>
      </p:sp>
      <p:sp>
        <p:nvSpPr>
          <p:cNvPr id="12" name="AutoShape 650"/>
          <p:cNvSpPr>
            <a:spLocks noChangeArrowheads="1"/>
          </p:cNvSpPr>
          <p:nvPr/>
        </p:nvSpPr>
        <p:spPr bwMode="auto">
          <a:xfrm>
            <a:off x="2608263" y="2795588"/>
            <a:ext cx="2705100" cy="341312"/>
          </a:xfrm>
          <a:prstGeom prst="roundRect">
            <a:avLst>
              <a:gd name="adj" fmla="val 50000"/>
            </a:avLst>
          </a:prstGeom>
          <a:gradFill rotWithShape="1">
            <a:gsLst>
              <a:gs pos="0">
                <a:schemeClr val="bg1">
                  <a:alpha val="20000"/>
                </a:schemeClr>
              </a:gs>
              <a:gs pos="100000">
                <a:schemeClr val="bg1">
                  <a:gamma/>
                  <a:shade val="46275"/>
                  <a:invGamma/>
                  <a:alpha val="0"/>
                </a:schemeClr>
              </a:gs>
            </a:gsLst>
            <a:lin ang="5400000" scaled="1"/>
          </a:gradFill>
          <a:ln w="9525" algn="ctr">
            <a:noFill/>
            <a:round/>
            <a:headEnd/>
            <a:tailEnd/>
          </a:ln>
          <a:effectLst/>
        </p:spPr>
        <p:txBody>
          <a:bodyPr anchor="ctr">
            <a:spAutoFit/>
          </a:bodyPr>
          <a:lstStyle/>
          <a:p>
            <a:pPr>
              <a:defRPr/>
            </a:pPr>
            <a:endParaRPr lang="zh-CN" altLang="en-US"/>
          </a:p>
        </p:txBody>
      </p:sp>
      <p:sp>
        <p:nvSpPr>
          <p:cNvPr id="13" name="AutoShape 652"/>
          <p:cNvSpPr>
            <a:spLocks noChangeArrowheads="1"/>
          </p:cNvSpPr>
          <p:nvPr/>
        </p:nvSpPr>
        <p:spPr bwMode="auto">
          <a:xfrm>
            <a:off x="2051050" y="4006850"/>
            <a:ext cx="3816350" cy="936625"/>
          </a:xfrm>
          <a:prstGeom prst="roundRect">
            <a:avLst>
              <a:gd name="adj" fmla="val 50000"/>
            </a:avLst>
          </a:prstGeom>
          <a:gradFill rotWithShape="1">
            <a:gsLst>
              <a:gs pos="0">
                <a:srgbClr val="333399"/>
              </a:gs>
              <a:gs pos="100000">
                <a:srgbClr val="181847"/>
              </a:gs>
            </a:gsLst>
            <a:path path="shape">
              <a:fillToRect l="50000" t="50000" r="50000" b="50000"/>
            </a:path>
          </a:gradFill>
          <a:ln w="9525" algn="ctr">
            <a:noFill/>
            <a:round/>
            <a:headEnd/>
            <a:tailEnd/>
          </a:ln>
        </p:spPr>
        <p:txBody>
          <a:bodyPr wrap="none" anchor="ctr">
            <a:spAutoFit/>
          </a:bodyPr>
          <a:lstStyle/>
          <a:p>
            <a:endParaRPr lang="zh-CN" altLang="zh-CN"/>
          </a:p>
        </p:txBody>
      </p:sp>
      <p:sp>
        <p:nvSpPr>
          <p:cNvPr id="14" name="AutoShape 653"/>
          <p:cNvSpPr>
            <a:spLocks noChangeArrowheads="1"/>
          </p:cNvSpPr>
          <p:nvPr/>
        </p:nvSpPr>
        <p:spPr bwMode="auto">
          <a:xfrm>
            <a:off x="2401888" y="4343400"/>
            <a:ext cx="3117850" cy="533400"/>
          </a:xfrm>
          <a:prstGeom prst="roundRect">
            <a:avLst>
              <a:gd name="adj" fmla="val 50000"/>
            </a:avLst>
          </a:prstGeom>
          <a:gradFill rotWithShape="1">
            <a:gsLst>
              <a:gs pos="0">
                <a:schemeClr val="bg1">
                  <a:gamma/>
                  <a:shade val="63529"/>
                  <a:invGamma/>
                  <a:alpha val="0"/>
                </a:schemeClr>
              </a:gs>
              <a:gs pos="100000">
                <a:schemeClr val="bg1">
                  <a:alpha val="50000"/>
                </a:schemeClr>
              </a:gs>
            </a:gsLst>
            <a:lin ang="5400000" scaled="1"/>
          </a:gradFill>
          <a:ln w="9525" algn="ctr">
            <a:noFill/>
            <a:round/>
            <a:headEnd/>
            <a:tailEnd/>
          </a:ln>
          <a:effectLst/>
        </p:spPr>
        <p:txBody>
          <a:bodyPr anchor="ctr">
            <a:spAutoFit/>
          </a:bodyPr>
          <a:lstStyle/>
          <a:p>
            <a:pPr>
              <a:defRPr/>
            </a:pPr>
            <a:endParaRPr lang="zh-CN" altLang="en-US"/>
          </a:p>
        </p:txBody>
      </p:sp>
      <p:sp>
        <p:nvSpPr>
          <p:cNvPr id="15" name="AutoShape 654"/>
          <p:cNvSpPr>
            <a:spLocks noChangeArrowheads="1"/>
          </p:cNvSpPr>
          <p:nvPr/>
        </p:nvSpPr>
        <p:spPr bwMode="auto">
          <a:xfrm>
            <a:off x="2179638" y="4178300"/>
            <a:ext cx="3559175" cy="635000"/>
          </a:xfrm>
          <a:prstGeom prst="roundRect">
            <a:avLst>
              <a:gd name="adj" fmla="val 50000"/>
            </a:avLst>
          </a:prstGeom>
          <a:solidFill>
            <a:srgbClr val="333399">
              <a:alpha val="50195"/>
            </a:srgbClr>
          </a:solidFill>
          <a:ln w="9525" algn="ctr">
            <a:noFill/>
            <a:round/>
            <a:headEnd/>
            <a:tailEnd/>
          </a:ln>
        </p:spPr>
        <p:txBody>
          <a:bodyPr anchor="ctr">
            <a:spAutoFit/>
          </a:bodyPr>
          <a:lstStyle/>
          <a:p>
            <a:endParaRPr lang="zh-CN" altLang="zh-CN"/>
          </a:p>
        </p:txBody>
      </p:sp>
      <p:sp>
        <p:nvSpPr>
          <p:cNvPr id="16" name="AutoShape 655"/>
          <p:cNvSpPr>
            <a:spLocks noChangeArrowheads="1"/>
          </p:cNvSpPr>
          <p:nvPr/>
        </p:nvSpPr>
        <p:spPr bwMode="auto">
          <a:xfrm>
            <a:off x="2608263" y="4092575"/>
            <a:ext cx="2705100" cy="341313"/>
          </a:xfrm>
          <a:prstGeom prst="roundRect">
            <a:avLst>
              <a:gd name="adj" fmla="val 50000"/>
            </a:avLst>
          </a:prstGeom>
          <a:gradFill rotWithShape="1">
            <a:gsLst>
              <a:gs pos="0">
                <a:schemeClr val="bg1">
                  <a:alpha val="20000"/>
                </a:schemeClr>
              </a:gs>
              <a:gs pos="100000">
                <a:schemeClr val="bg1">
                  <a:gamma/>
                  <a:shade val="46275"/>
                  <a:invGamma/>
                  <a:alpha val="0"/>
                </a:schemeClr>
              </a:gs>
            </a:gsLst>
            <a:lin ang="5400000" scaled="1"/>
          </a:gradFill>
          <a:ln w="9525" algn="ctr">
            <a:noFill/>
            <a:round/>
            <a:headEnd/>
            <a:tailEnd/>
          </a:ln>
          <a:effectLst/>
        </p:spPr>
        <p:txBody>
          <a:bodyPr anchor="ctr">
            <a:spAutoFit/>
          </a:bodyPr>
          <a:lstStyle/>
          <a:p>
            <a:pPr>
              <a:defRPr/>
            </a:pPr>
            <a:endParaRPr lang="zh-CN" altLang="en-US"/>
          </a:p>
        </p:txBody>
      </p:sp>
      <p:sp>
        <p:nvSpPr>
          <p:cNvPr id="17" name="AutoShape 657"/>
          <p:cNvSpPr>
            <a:spLocks noChangeArrowheads="1"/>
          </p:cNvSpPr>
          <p:nvPr/>
        </p:nvSpPr>
        <p:spPr bwMode="auto">
          <a:xfrm>
            <a:off x="2049463" y="5302250"/>
            <a:ext cx="3816350" cy="936625"/>
          </a:xfrm>
          <a:prstGeom prst="roundRect">
            <a:avLst>
              <a:gd name="adj" fmla="val 50000"/>
            </a:avLst>
          </a:prstGeom>
          <a:gradFill rotWithShape="1">
            <a:gsLst>
              <a:gs pos="0">
                <a:srgbClr val="333399"/>
              </a:gs>
              <a:gs pos="100000">
                <a:srgbClr val="181847"/>
              </a:gs>
            </a:gsLst>
            <a:path path="shape">
              <a:fillToRect l="50000" t="50000" r="50000" b="50000"/>
            </a:path>
          </a:gradFill>
          <a:ln w="9525" algn="ctr">
            <a:noFill/>
            <a:round/>
            <a:headEnd/>
            <a:tailEnd/>
          </a:ln>
        </p:spPr>
        <p:txBody>
          <a:bodyPr wrap="none" anchor="ctr">
            <a:spAutoFit/>
          </a:bodyPr>
          <a:lstStyle/>
          <a:p>
            <a:endParaRPr lang="zh-CN" altLang="zh-CN"/>
          </a:p>
        </p:txBody>
      </p:sp>
      <p:sp>
        <p:nvSpPr>
          <p:cNvPr id="18" name="AutoShape 658"/>
          <p:cNvSpPr>
            <a:spLocks noChangeArrowheads="1"/>
          </p:cNvSpPr>
          <p:nvPr/>
        </p:nvSpPr>
        <p:spPr bwMode="auto">
          <a:xfrm>
            <a:off x="2400300" y="5638800"/>
            <a:ext cx="3117850" cy="533400"/>
          </a:xfrm>
          <a:prstGeom prst="roundRect">
            <a:avLst>
              <a:gd name="adj" fmla="val 50000"/>
            </a:avLst>
          </a:prstGeom>
          <a:gradFill rotWithShape="1">
            <a:gsLst>
              <a:gs pos="0">
                <a:schemeClr val="bg1">
                  <a:gamma/>
                  <a:shade val="63529"/>
                  <a:invGamma/>
                  <a:alpha val="0"/>
                </a:schemeClr>
              </a:gs>
              <a:gs pos="100000">
                <a:schemeClr val="bg1">
                  <a:alpha val="50000"/>
                </a:schemeClr>
              </a:gs>
            </a:gsLst>
            <a:lin ang="5400000" scaled="1"/>
          </a:gradFill>
          <a:ln w="9525" algn="ctr">
            <a:noFill/>
            <a:round/>
            <a:headEnd/>
            <a:tailEnd/>
          </a:ln>
          <a:effectLst/>
        </p:spPr>
        <p:txBody>
          <a:bodyPr anchor="ctr">
            <a:spAutoFit/>
          </a:bodyPr>
          <a:lstStyle/>
          <a:p>
            <a:pPr>
              <a:defRPr/>
            </a:pPr>
            <a:endParaRPr lang="zh-CN" altLang="en-US"/>
          </a:p>
        </p:txBody>
      </p:sp>
      <p:sp>
        <p:nvSpPr>
          <p:cNvPr id="19" name="AutoShape 659"/>
          <p:cNvSpPr>
            <a:spLocks noChangeArrowheads="1"/>
          </p:cNvSpPr>
          <p:nvPr/>
        </p:nvSpPr>
        <p:spPr bwMode="auto">
          <a:xfrm>
            <a:off x="2178050" y="5473700"/>
            <a:ext cx="3559175" cy="635000"/>
          </a:xfrm>
          <a:prstGeom prst="roundRect">
            <a:avLst>
              <a:gd name="adj" fmla="val 50000"/>
            </a:avLst>
          </a:prstGeom>
          <a:solidFill>
            <a:srgbClr val="333399">
              <a:alpha val="50195"/>
            </a:srgbClr>
          </a:solidFill>
          <a:ln w="9525" algn="ctr">
            <a:noFill/>
            <a:round/>
            <a:headEnd/>
            <a:tailEnd/>
          </a:ln>
        </p:spPr>
        <p:txBody>
          <a:bodyPr anchor="ctr">
            <a:spAutoFit/>
          </a:bodyPr>
          <a:lstStyle/>
          <a:p>
            <a:endParaRPr lang="zh-CN" altLang="zh-CN"/>
          </a:p>
        </p:txBody>
      </p:sp>
      <p:sp>
        <p:nvSpPr>
          <p:cNvPr id="20" name="AutoShape 660"/>
          <p:cNvSpPr>
            <a:spLocks noChangeArrowheads="1"/>
          </p:cNvSpPr>
          <p:nvPr/>
        </p:nvSpPr>
        <p:spPr bwMode="auto">
          <a:xfrm>
            <a:off x="2606675" y="5387975"/>
            <a:ext cx="2705100" cy="341313"/>
          </a:xfrm>
          <a:prstGeom prst="roundRect">
            <a:avLst>
              <a:gd name="adj" fmla="val 50000"/>
            </a:avLst>
          </a:prstGeom>
          <a:gradFill rotWithShape="1">
            <a:gsLst>
              <a:gs pos="0">
                <a:schemeClr val="bg1">
                  <a:alpha val="20000"/>
                </a:schemeClr>
              </a:gs>
              <a:gs pos="100000">
                <a:schemeClr val="bg1">
                  <a:gamma/>
                  <a:shade val="46275"/>
                  <a:invGamma/>
                  <a:alpha val="0"/>
                </a:schemeClr>
              </a:gs>
            </a:gsLst>
            <a:lin ang="5400000" scaled="1"/>
          </a:gradFill>
          <a:ln w="9525" algn="ctr">
            <a:noFill/>
            <a:round/>
            <a:headEnd/>
            <a:tailEnd/>
          </a:ln>
          <a:effectLst/>
        </p:spPr>
        <p:txBody>
          <a:bodyPr anchor="ctr">
            <a:spAutoFit/>
          </a:bodyPr>
          <a:lstStyle/>
          <a:p>
            <a:pPr>
              <a:defRPr/>
            </a:pPr>
            <a:endParaRPr lang="zh-CN" altLang="en-US"/>
          </a:p>
        </p:txBody>
      </p:sp>
      <p:grpSp>
        <p:nvGrpSpPr>
          <p:cNvPr id="21" name="Group 661"/>
          <p:cNvGrpSpPr>
            <a:grpSpLocks/>
          </p:cNvGrpSpPr>
          <p:nvPr/>
        </p:nvGrpSpPr>
        <p:grpSpPr bwMode="auto">
          <a:xfrm>
            <a:off x="3611563" y="2276475"/>
            <a:ext cx="692150" cy="508000"/>
            <a:chOff x="2616" y="1388"/>
            <a:chExt cx="436" cy="320"/>
          </a:xfrm>
        </p:grpSpPr>
        <p:sp>
          <p:nvSpPr>
            <p:cNvPr id="22" name="Oval 662"/>
            <p:cNvSpPr>
              <a:spLocks noChangeArrowheads="1"/>
            </p:cNvSpPr>
            <p:nvPr/>
          </p:nvSpPr>
          <p:spPr bwMode="auto">
            <a:xfrm>
              <a:off x="2616" y="1388"/>
              <a:ext cx="436" cy="320"/>
            </a:xfrm>
            <a:prstGeom prst="ellipse">
              <a:avLst/>
            </a:prstGeom>
            <a:gradFill rotWithShape="1">
              <a:gsLst>
                <a:gs pos="0">
                  <a:srgbClr val="C0C0C0">
                    <a:alpha val="60001"/>
                  </a:srgbClr>
                </a:gs>
                <a:gs pos="100000">
                  <a:srgbClr val="595959">
                    <a:alpha val="60001"/>
                  </a:srgbClr>
                </a:gs>
              </a:gsLst>
              <a:lin ang="5400000" scaled="1"/>
            </a:gradFill>
            <a:ln w="9525" algn="ctr">
              <a:noFill/>
              <a:round/>
              <a:headEnd/>
              <a:tailEnd/>
            </a:ln>
          </p:spPr>
          <p:txBody>
            <a:bodyPr anchor="ctr">
              <a:spAutoFit/>
            </a:bodyPr>
            <a:lstStyle/>
            <a:p>
              <a:endParaRPr lang="zh-CN" altLang="zh-CN"/>
            </a:p>
          </p:txBody>
        </p:sp>
        <p:sp>
          <p:nvSpPr>
            <p:cNvPr id="23" name="Oval 663"/>
            <p:cNvSpPr>
              <a:spLocks noChangeArrowheads="1"/>
            </p:cNvSpPr>
            <p:nvPr/>
          </p:nvSpPr>
          <p:spPr bwMode="auto">
            <a:xfrm>
              <a:off x="2644" y="1409"/>
              <a:ext cx="380" cy="278"/>
            </a:xfrm>
            <a:prstGeom prst="ellipse">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lgn="ctr">
              <a:noFill/>
              <a:round/>
              <a:headEnd/>
              <a:tailEnd/>
            </a:ln>
            <a:effectLst/>
          </p:spPr>
          <p:txBody>
            <a:bodyPr anchor="ctr">
              <a:spAutoFit/>
            </a:bodyPr>
            <a:lstStyle/>
            <a:p>
              <a:pPr>
                <a:defRPr/>
              </a:pPr>
              <a:endParaRPr lang="zh-CN" altLang="en-US"/>
            </a:p>
          </p:txBody>
        </p:sp>
        <p:grpSp>
          <p:nvGrpSpPr>
            <p:cNvPr id="24" name="Group 664"/>
            <p:cNvGrpSpPr>
              <a:grpSpLocks/>
            </p:cNvGrpSpPr>
            <p:nvPr/>
          </p:nvGrpSpPr>
          <p:grpSpPr bwMode="auto">
            <a:xfrm>
              <a:off x="2665" y="1419"/>
              <a:ext cx="343" cy="245"/>
              <a:chOff x="388" y="1172"/>
              <a:chExt cx="666" cy="473"/>
            </a:xfrm>
          </p:grpSpPr>
          <p:sp>
            <p:nvSpPr>
              <p:cNvPr id="26" name="Oval 665"/>
              <p:cNvSpPr>
                <a:spLocks noChangeArrowheads="1"/>
              </p:cNvSpPr>
              <p:nvPr/>
            </p:nvSpPr>
            <p:spPr bwMode="auto">
              <a:xfrm>
                <a:off x="479" y="1172"/>
                <a:ext cx="482" cy="257"/>
              </a:xfrm>
              <a:prstGeom prst="ellipse">
                <a:avLst/>
              </a:prstGeom>
              <a:gradFill rotWithShape="1">
                <a:gsLst>
                  <a:gs pos="0">
                    <a:schemeClr val="bg1">
                      <a:alpha val="30000"/>
                    </a:schemeClr>
                  </a:gs>
                  <a:gs pos="100000">
                    <a:schemeClr val="bg1">
                      <a:gamma/>
                      <a:shade val="46275"/>
                      <a:invGamma/>
                      <a:alpha val="0"/>
                    </a:schemeClr>
                  </a:gs>
                </a:gsLst>
                <a:lin ang="2700000" scaled="1"/>
              </a:gradFill>
              <a:ln w="9525" algn="ctr">
                <a:noFill/>
                <a:round/>
                <a:headEnd/>
                <a:tailEnd/>
              </a:ln>
              <a:effectLst/>
            </p:spPr>
            <p:txBody>
              <a:bodyPr anchor="ctr">
                <a:spAutoFit/>
              </a:bodyPr>
              <a:lstStyle/>
              <a:p>
                <a:pPr>
                  <a:defRPr/>
                </a:pPr>
                <a:endParaRPr lang="zh-CN" altLang="en-US"/>
              </a:p>
            </p:txBody>
          </p:sp>
          <p:sp>
            <p:nvSpPr>
              <p:cNvPr id="27" name="Oval 666"/>
              <p:cNvSpPr>
                <a:spLocks noChangeArrowheads="1"/>
              </p:cNvSpPr>
              <p:nvPr/>
            </p:nvSpPr>
            <p:spPr bwMode="auto">
              <a:xfrm rot="-1556583">
                <a:off x="388" y="1213"/>
                <a:ext cx="330" cy="133"/>
              </a:xfrm>
              <a:prstGeom prst="ellipse">
                <a:avLst/>
              </a:prstGeom>
              <a:gradFill rotWithShape="1">
                <a:gsLst>
                  <a:gs pos="0">
                    <a:schemeClr val="bg1">
                      <a:alpha val="80000"/>
                    </a:schemeClr>
                  </a:gs>
                  <a:gs pos="100000">
                    <a:schemeClr val="bg1">
                      <a:gamma/>
                      <a:shade val="46275"/>
                      <a:invGamma/>
                      <a:alpha val="0"/>
                    </a:schemeClr>
                  </a:gs>
                </a:gsLst>
                <a:lin ang="5400000" scaled="1"/>
              </a:gradFill>
              <a:ln w="9525" algn="ctr">
                <a:noFill/>
                <a:round/>
                <a:headEnd/>
                <a:tailEnd/>
              </a:ln>
              <a:effectLst/>
            </p:spPr>
            <p:txBody>
              <a:bodyPr anchor="ctr">
                <a:spAutoFit/>
              </a:bodyPr>
              <a:lstStyle/>
              <a:p>
                <a:pPr>
                  <a:defRPr/>
                </a:pPr>
                <a:endParaRPr lang="zh-CN" altLang="en-US"/>
              </a:p>
            </p:txBody>
          </p:sp>
          <p:sp>
            <p:nvSpPr>
              <p:cNvPr id="28" name="Oval 667"/>
              <p:cNvSpPr>
                <a:spLocks noChangeArrowheads="1"/>
              </p:cNvSpPr>
              <p:nvPr/>
            </p:nvSpPr>
            <p:spPr bwMode="auto">
              <a:xfrm rot="-1556583" flipH="1" flipV="1">
                <a:off x="724" y="1514"/>
                <a:ext cx="330" cy="131"/>
              </a:xfrm>
              <a:prstGeom prst="ellipse">
                <a:avLst/>
              </a:prstGeom>
              <a:gradFill rotWithShape="1">
                <a:gsLst>
                  <a:gs pos="0">
                    <a:schemeClr val="bg1">
                      <a:alpha val="39999"/>
                    </a:schemeClr>
                  </a:gs>
                  <a:gs pos="100000">
                    <a:schemeClr val="bg1">
                      <a:gamma/>
                      <a:shade val="46275"/>
                      <a:invGamma/>
                      <a:alpha val="0"/>
                    </a:schemeClr>
                  </a:gs>
                </a:gsLst>
                <a:lin ang="5400000" scaled="1"/>
              </a:gradFill>
              <a:ln w="9525" algn="ctr">
                <a:noFill/>
                <a:round/>
                <a:headEnd/>
                <a:tailEnd/>
              </a:ln>
              <a:effectLst/>
            </p:spPr>
            <p:txBody>
              <a:bodyPr anchor="ctr">
                <a:spAutoFit/>
              </a:bodyPr>
              <a:lstStyle/>
              <a:p>
                <a:pPr>
                  <a:defRPr/>
                </a:pPr>
                <a:endParaRPr lang="zh-CN" altLang="en-US"/>
              </a:p>
            </p:txBody>
          </p:sp>
        </p:grpSp>
        <p:sp>
          <p:nvSpPr>
            <p:cNvPr id="25" name="AutoShape 668"/>
            <p:cNvSpPr>
              <a:spLocks noChangeArrowheads="1"/>
            </p:cNvSpPr>
            <p:nvPr/>
          </p:nvSpPr>
          <p:spPr bwMode="auto">
            <a:xfrm flipV="1">
              <a:off x="2697" y="1494"/>
              <a:ext cx="274" cy="156"/>
            </a:xfrm>
            <a:prstGeom prst="triangle">
              <a:avLst>
                <a:gd name="adj" fmla="val 50000"/>
              </a:avLst>
            </a:prstGeom>
            <a:gradFill rotWithShape="0">
              <a:gsLst>
                <a:gs pos="0">
                  <a:srgbClr val="FFBD7C"/>
                </a:gs>
                <a:gs pos="100000">
                  <a:srgbClr val="FF9933"/>
                </a:gs>
              </a:gsLst>
              <a:lin ang="5400000" scaled="1"/>
            </a:gradFill>
            <a:ln w="12700" algn="ctr">
              <a:noFill/>
              <a:miter lim="800000"/>
              <a:headEnd/>
              <a:tailEnd/>
            </a:ln>
          </p:spPr>
          <p:txBody>
            <a:bodyPr wrap="none" lIns="87313" tIns="44450" rIns="87313" bIns="44450" anchor="ctr"/>
            <a:lstStyle/>
            <a:p>
              <a:endParaRPr lang="zh-CN" altLang="zh-CN"/>
            </a:p>
          </p:txBody>
        </p:sp>
      </p:grpSp>
      <p:grpSp>
        <p:nvGrpSpPr>
          <p:cNvPr id="29" name="Group 669"/>
          <p:cNvGrpSpPr>
            <a:grpSpLocks/>
          </p:cNvGrpSpPr>
          <p:nvPr/>
        </p:nvGrpSpPr>
        <p:grpSpPr bwMode="auto">
          <a:xfrm>
            <a:off x="3611563" y="3571875"/>
            <a:ext cx="692150" cy="508000"/>
            <a:chOff x="2537" y="1302"/>
            <a:chExt cx="650" cy="476"/>
          </a:xfrm>
        </p:grpSpPr>
        <p:sp>
          <p:nvSpPr>
            <p:cNvPr id="30" name="Oval 670"/>
            <p:cNvSpPr>
              <a:spLocks noChangeArrowheads="1"/>
            </p:cNvSpPr>
            <p:nvPr/>
          </p:nvSpPr>
          <p:spPr bwMode="auto">
            <a:xfrm>
              <a:off x="2537" y="1302"/>
              <a:ext cx="650" cy="476"/>
            </a:xfrm>
            <a:prstGeom prst="ellipse">
              <a:avLst/>
            </a:prstGeom>
            <a:gradFill rotWithShape="1">
              <a:gsLst>
                <a:gs pos="0">
                  <a:srgbClr val="C0C0C0">
                    <a:alpha val="60001"/>
                  </a:srgbClr>
                </a:gs>
                <a:gs pos="100000">
                  <a:srgbClr val="595959">
                    <a:alpha val="60001"/>
                  </a:srgbClr>
                </a:gs>
              </a:gsLst>
              <a:lin ang="5400000" scaled="1"/>
            </a:gradFill>
            <a:ln w="9525" algn="ctr">
              <a:noFill/>
              <a:round/>
              <a:headEnd/>
              <a:tailEnd/>
            </a:ln>
          </p:spPr>
          <p:txBody>
            <a:bodyPr anchor="ctr">
              <a:spAutoFit/>
            </a:bodyPr>
            <a:lstStyle/>
            <a:p>
              <a:endParaRPr lang="zh-CN" altLang="zh-CN"/>
            </a:p>
          </p:txBody>
        </p:sp>
        <p:sp>
          <p:nvSpPr>
            <p:cNvPr id="31" name="Oval 671"/>
            <p:cNvSpPr>
              <a:spLocks noChangeArrowheads="1"/>
            </p:cNvSpPr>
            <p:nvPr/>
          </p:nvSpPr>
          <p:spPr bwMode="auto">
            <a:xfrm>
              <a:off x="2579" y="1333"/>
              <a:ext cx="567" cy="414"/>
            </a:xfrm>
            <a:prstGeom prst="ellipse">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lgn="ctr">
              <a:noFill/>
              <a:round/>
              <a:headEnd/>
              <a:tailEnd/>
            </a:ln>
            <a:effectLst/>
          </p:spPr>
          <p:txBody>
            <a:bodyPr anchor="ctr">
              <a:spAutoFit/>
            </a:bodyPr>
            <a:lstStyle/>
            <a:p>
              <a:pPr>
                <a:defRPr/>
              </a:pPr>
              <a:endParaRPr lang="zh-CN" altLang="en-US"/>
            </a:p>
          </p:txBody>
        </p:sp>
        <p:grpSp>
          <p:nvGrpSpPr>
            <p:cNvPr id="32" name="Group 672"/>
            <p:cNvGrpSpPr>
              <a:grpSpLocks/>
            </p:cNvGrpSpPr>
            <p:nvPr/>
          </p:nvGrpSpPr>
          <p:grpSpPr bwMode="auto">
            <a:xfrm>
              <a:off x="2607" y="1346"/>
              <a:ext cx="508" cy="363"/>
              <a:chOff x="388" y="1172"/>
              <a:chExt cx="666" cy="473"/>
            </a:xfrm>
          </p:grpSpPr>
          <p:sp>
            <p:nvSpPr>
              <p:cNvPr id="34" name="Oval 673"/>
              <p:cNvSpPr>
                <a:spLocks noChangeArrowheads="1"/>
              </p:cNvSpPr>
              <p:nvPr/>
            </p:nvSpPr>
            <p:spPr bwMode="auto">
              <a:xfrm>
                <a:off x="480" y="1179"/>
                <a:ext cx="481" cy="258"/>
              </a:xfrm>
              <a:prstGeom prst="ellipse">
                <a:avLst/>
              </a:prstGeom>
              <a:gradFill rotWithShape="1">
                <a:gsLst>
                  <a:gs pos="0">
                    <a:schemeClr val="bg1">
                      <a:alpha val="30000"/>
                    </a:schemeClr>
                  </a:gs>
                  <a:gs pos="100000">
                    <a:schemeClr val="bg1">
                      <a:gamma/>
                      <a:shade val="46275"/>
                      <a:invGamma/>
                      <a:alpha val="0"/>
                    </a:schemeClr>
                  </a:gs>
                </a:gsLst>
                <a:lin ang="2700000" scaled="1"/>
              </a:gradFill>
              <a:ln w="9525" algn="ctr">
                <a:noFill/>
                <a:round/>
                <a:headEnd/>
                <a:tailEnd/>
              </a:ln>
              <a:effectLst/>
            </p:spPr>
            <p:txBody>
              <a:bodyPr anchor="ctr">
                <a:spAutoFit/>
              </a:bodyPr>
              <a:lstStyle/>
              <a:p>
                <a:pPr>
                  <a:defRPr/>
                </a:pPr>
                <a:endParaRPr lang="zh-CN" altLang="en-US"/>
              </a:p>
            </p:txBody>
          </p:sp>
          <p:sp>
            <p:nvSpPr>
              <p:cNvPr id="35" name="Oval 674"/>
              <p:cNvSpPr>
                <a:spLocks noChangeArrowheads="1"/>
              </p:cNvSpPr>
              <p:nvPr/>
            </p:nvSpPr>
            <p:spPr bwMode="auto">
              <a:xfrm rot="-1556583">
                <a:off x="388" y="1215"/>
                <a:ext cx="330" cy="132"/>
              </a:xfrm>
              <a:prstGeom prst="ellipse">
                <a:avLst/>
              </a:prstGeom>
              <a:gradFill rotWithShape="1">
                <a:gsLst>
                  <a:gs pos="0">
                    <a:schemeClr val="bg1">
                      <a:alpha val="80000"/>
                    </a:schemeClr>
                  </a:gs>
                  <a:gs pos="100000">
                    <a:schemeClr val="bg1">
                      <a:gamma/>
                      <a:shade val="46275"/>
                      <a:invGamma/>
                      <a:alpha val="0"/>
                    </a:schemeClr>
                  </a:gs>
                </a:gsLst>
                <a:lin ang="5400000" scaled="1"/>
              </a:gradFill>
              <a:ln w="9525" algn="ctr">
                <a:noFill/>
                <a:round/>
                <a:headEnd/>
                <a:tailEnd/>
              </a:ln>
              <a:effectLst/>
            </p:spPr>
            <p:txBody>
              <a:bodyPr anchor="ctr">
                <a:spAutoFit/>
              </a:bodyPr>
              <a:lstStyle/>
              <a:p>
                <a:pPr>
                  <a:defRPr/>
                </a:pPr>
                <a:endParaRPr lang="zh-CN" altLang="en-US"/>
              </a:p>
            </p:txBody>
          </p:sp>
          <p:sp>
            <p:nvSpPr>
              <p:cNvPr id="36" name="Oval 675"/>
              <p:cNvSpPr>
                <a:spLocks noChangeArrowheads="1"/>
              </p:cNvSpPr>
              <p:nvPr/>
            </p:nvSpPr>
            <p:spPr bwMode="auto">
              <a:xfrm rot="-1556583" flipH="1" flipV="1">
                <a:off x="724" y="1514"/>
                <a:ext cx="330" cy="138"/>
              </a:xfrm>
              <a:prstGeom prst="ellipse">
                <a:avLst/>
              </a:prstGeom>
              <a:gradFill rotWithShape="1">
                <a:gsLst>
                  <a:gs pos="0">
                    <a:schemeClr val="bg1">
                      <a:alpha val="39999"/>
                    </a:schemeClr>
                  </a:gs>
                  <a:gs pos="100000">
                    <a:schemeClr val="bg1">
                      <a:gamma/>
                      <a:shade val="46275"/>
                      <a:invGamma/>
                      <a:alpha val="0"/>
                    </a:schemeClr>
                  </a:gs>
                </a:gsLst>
                <a:lin ang="5400000" scaled="1"/>
              </a:gradFill>
              <a:ln w="9525" algn="ctr">
                <a:noFill/>
                <a:round/>
                <a:headEnd/>
                <a:tailEnd/>
              </a:ln>
              <a:effectLst/>
            </p:spPr>
            <p:txBody>
              <a:bodyPr anchor="ctr">
                <a:spAutoFit/>
              </a:bodyPr>
              <a:lstStyle/>
              <a:p>
                <a:pPr>
                  <a:defRPr/>
                </a:pPr>
                <a:endParaRPr lang="zh-CN" altLang="en-US"/>
              </a:p>
            </p:txBody>
          </p:sp>
        </p:grpSp>
        <p:sp>
          <p:nvSpPr>
            <p:cNvPr id="33" name="AutoShape 676"/>
            <p:cNvSpPr>
              <a:spLocks noChangeArrowheads="1"/>
            </p:cNvSpPr>
            <p:nvPr/>
          </p:nvSpPr>
          <p:spPr bwMode="auto">
            <a:xfrm flipV="1">
              <a:off x="2658" y="1459"/>
              <a:ext cx="408" cy="233"/>
            </a:xfrm>
            <a:prstGeom prst="triangle">
              <a:avLst>
                <a:gd name="adj" fmla="val 50000"/>
              </a:avLst>
            </a:prstGeom>
            <a:gradFill rotWithShape="0">
              <a:gsLst>
                <a:gs pos="0">
                  <a:srgbClr val="FFBD7C"/>
                </a:gs>
                <a:gs pos="100000">
                  <a:srgbClr val="FF9933"/>
                </a:gs>
              </a:gsLst>
              <a:lin ang="5400000" scaled="1"/>
            </a:gradFill>
            <a:ln w="12700" algn="ctr">
              <a:noFill/>
              <a:miter lim="800000"/>
              <a:headEnd/>
              <a:tailEnd/>
            </a:ln>
          </p:spPr>
          <p:txBody>
            <a:bodyPr wrap="none" lIns="87313" tIns="44450" rIns="87313" bIns="44450" anchor="ctr"/>
            <a:lstStyle/>
            <a:p>
              <a:endParaRPr lang="zh-CN" altLang="zh-CN"/>
            </a:p>
          </p:txBody>
        </p:sp>
      </p:grpSp>
      <p:grpSp>
        <p:nvGrpSpPr>
          <p:cNvPr id="37" name="Group 677"/>
          <p:cNvGrpSpPr>
            <a:grpSpLocks/>
          </p:cNvGrpSpPr>
          <p:nvPr/>
        </p:nvGrpSpPr>
        <p:grpSpPr bwMode="auto">
          <a:xfrm>
            <a:off x="3611563" y="4868863"/>
            <a:ext cx="692150" cy="508000"/>
            <a:chOff x="2537" y="1302"/>
            <a:chExt cx="650" cy="476"/>
          </a:xfrm>
        </p:grpSpPr>
        <p:sp>
          <p:nvSpPr>
            <p:cNvPr id="38" name="Oval 678"/>
            <p:cNvSpPr>
              <a:spLocks noChangeArrowheads="1"/>
            </p:cNvSpPr>
            <p:nvPr/>
          </p:nvSpPr>
          <p:spPr bwMode="auto">
            <a:xfrm>
              <a:off x="2537" y="1302"/>
              <a:ext cx="650" cy="476"/>
            </a:xfrm>
            <a:prstGeom prst="ellipse">
              <a:avLst/>
            </a:prstGeom>
            <a:gradFill rotWithShape="1">
              <a:gsLst>
                <a:gs pos="0">
                  <a:srgbClr val="C0C0C0">
                    <a:alpha val="60001"/>
                  </a:srgbClr>
                </a:gs>
                <a:gs pos="100000">
                  <a:srgbClr val="595959">
                    <a:alpha val="60001"/>
                  </a:srgbClr>
                </a:gs>
              </a:gsLst>
              <a:lin ang="5400000" scaled="1"/>
            </a:gradFill>
            <a:ln w="9525" algn="ctr">
              <a:noFill/>
              <a:round/>
              <a:headEnd/>
              <a:tailEnd/>
            </a:ln>
          </p:spPr>
          <p:txBody>
            <a:bodyPr anchor="ctr">
              <a:spAutoFit/>
            </a:bodyPr>
            <a:lstStyle/>
            <a:p>
              <a:endParaRPr lang="zh-CN" altLang="zh-CN"/>
            </a:p>
          </p:txBody>
        </p:sp>
        <p:sp>
          <p:nvSpPr>
            <p:cNvPr id="39" name="Oval 679"/>
            <p:cNvSpPr>
              <a:spLocks noChangeArrowheads="1"/>
            </p:cNvSpPr>
            <p:nvPr/>
          </p:nvSpPr>
          <p:spPr bwMode="auto">
            <a:xfrm>
              <a:off x="2579" y="1333"/>
              <a:ext cx="567" cy="414"/>
            </a:xfrm>
            <a:prstGeom prst="ellipse">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lgn="ctr">
              <a:noFill/>
              <a:round/>
              <a:headEnd/>
              <a:tailEnd/>
            </a:ln>
            <a:effectLst/>
          </p:spPr>
          <p:txBody>
            <a:bodyPr anchor="ctr">
              <a:spAutoFit/>
            </a:bodyPr>
            <a:lstStyle/>
            <a:p>
              <a:pPr>
                <a:defRPr/>
              </a:pPr>
              <a:endParaRPr lang="zh-CN" altLang="en-US"/>
            </a:p>
          </p:txBody>
        </p:sp>
        <p:grpSp>
          <p:nvGrpSpPr>
            <p:cNvPr id="40" name="Group 680"/>
            <p:cNvGrpSpPr>
              <a:grpSpLocks/>
            </p:cNvGrpSpPr>
            <p:nvPr/>
          </p:nvGrpSpPr>
          <p:grpSpPr bwMode="auto">
            <a:xfrm>
              <a:off x="2607" y="1346"/>
              <a:ext cx="508" cy="363"/>
              <a:chOff x="388" y="1172"/>
              <a:chExt cx="666" cy="473"/>
            </a:xfrm>
          </p:grpSpPr>
          <p:sp>
            <p:nvSpPr>
              <p:cNvPr id="42" name="Oval 681"/>
              <p:cNvSpPr>
                <a:spLocks noChangeArrowheads="1"/>
              </p:cNvSpPr>
              <p:nvPr/>
            </p:nvSpPr>
            <p:spPr bwMode="auto">
              <a:xfrm>
                <a:off x="480" y="1179"/>
                <a:ext cx="481" cy="258"/>
              </a:xfrm>
              <a:prstGeom prst="ellipse">
                <a:avLst/>
              </a:prstGeom>
              <a:gradFill rotWithShape="1">
                <a:gsLst>
                  <a:gs pos="0">
                    <a:schemeClr val="bg1">
                      <a:alpha val="30000"/>
                    </a:schemeClr>
                  </a:gs>
                  <a:gs pos="100000">
                    <a:schemeClr val="bg1">
                      <a:gamma/>
                      <a:shade val="46275"/>
                      <a:invGamma/>
                      <a:alpha val="0"/>
                    </a:schemeClr>
                  </a:gs>
                </a:gsLst>
                <a:lin ang="2700000" scaled="1"/>
              </a:gradFill>
              <a:ln w="9525" algn="ctr">
                <a:noFill/>
                <a:round/>
                <a:headEnd/>
                <a:tailEnd/>
              </a:ln>
              <a:effectLst/>
            </p:spPr>
            <p:txBody>
              <a:bodyPr anchor="ctr">
                <a:spAutoFit/>
              </a:bodyPr>
              <a:lstStyle/>
              <a:p>
                <a:pPr>
                  <a:defRPr/>
                </a:pPr>
                <a:endParaRPr lang="zh-CN" altLang="en-US"/>
              </a:p>
            </p:txBody>
          </p:sp>
          <p:sp>
            <p:nvSpPr>
              <p:cNvPr id="43" name="Oval 682"/>
              <p:cNvSpPr>
                <a:spLocks noChangeArrowheads="1"/>
              </p:cNvSpPr>
              <p:nvPr/>
            </p:nvSpPr>
            <p:spPr bwMode="auto">
              <a:xfrm rot="-1556583">
                <a:off x="388" y="1215"/>
                <a:ext cx="330" cy="132"/>
              </a:xfrm>
              <a:prstGeom prst="ellipse">
                <a:avLst/>
              </a:prstGeom>
              <a:gradFill rotWithShape="1">
                <a:gsLst>
                  <a:gs pos="0">
                    <a:schemeClr val="bg1">
                      <a:alpha val="80000"/>
                    </a:schemeClr>
                  </a:gs>
                  <a:gs pos="100000">
                    <a:schemeClr val="bg1">
                      <a:gamma/>
                      <a:shade val="46275"/>
                      <a:invGamma/>
                      <a:alpha val="0"/>
                    </a:schemeClr>
                  </a:gs>
                </a:gsLst>
                <a:lin ang="5400000" scaled="1"/>
              </a:gradFill>
              <a:ln w="9525" algn="ctr">
                <a:noFill/>
                <a:round/>
                <a:headEnd/>
                <a:tailEnd/>
              </a:ln>
              <a:effectLst/>
            </p:spPr>
            <p:txBody>
              <a:bodyPr anchor="ctr">
                <a:spAutoFit/>
              </a:bodyPr>
              <a:lstStyle/>
              <a:p>
                <a:pPr>
                  <a:defRPr/>
                </a:pPr>
                <a:endParaRPr lang="zh-CN" altLang="en-US"/>
              </a:p>
            </p:txBody>
          </p:sp>
          <p:sp>
            <p:nvSpPr>
              <p:cNvPr id="44" name="Oval 683"/>
              <p:cNvSpPr>
                <a:spLocks noChangeArrowheads="1"/>
              </p:cNvSpPr>
              <p:nvPr/>
            </p:nvSpPr>
            <p:spPr bwMode="auto">
              <a:xfrm rot="-1556583" flipH="1" flipV="1">
                <a:off x="724" y="1514"/>
                <a:ext cx="330" cy="138"/>
              </a:xfrm>
              <a:prstGeom prst="ellipse">
                <a:avLst/>
              </a:prstGeom>
              <a:gradFill rotWithShape="1">
                <a:gsLst>
                  <a:gs pos="0">
                    <a:schemeClr val="bg1">
                      <a:alpha val="39999"/>
                    </a:schemeClr>
                  </a:gs>
                  <a:gs pos="100000">
                    <a:schemeClr val="bg1">
                      <a:gamma/>
                      <a:shade val="46275"/>
                      <a:invGamma/>
                      <a:alpha val="0"/>
                    </a:schemeClr>
                  </a:gs>
                </a:gsLst>
                <a:lin ang="5400000" scaled="1"/>
              </a:gradFill>
              <a:ln w="9525" algn="ctr">
                <a:noFill/>
                <a:round/>
                <a:headEnd/>
                <a:tailEnd/>
              </a:ln>
              <a:effectLst/>
            </p:spPr>
            <p:txBody>
              <a:bodyPr anchor="ctr">
                <a:spAutoFit/>
              </a:bodyPr>
              <a:lstStyle/>
              <a:p>
                <a:pPr>
                  <a:defRPr/>
                </a:pPr>
                <a:endParaRPr lang="zh-CN" altLang="en-US"/>
              </a:p>
            </p:txBody>
          </p:sp>
        </p:grpSp>
        <p:sp>
          <p:nvSpPr>
            <p:cNvPr id="41" name="AutoShape 684"/>
            <p:cNvSpPr>
              <a:spLocks noChangeArrowheads="1"/>
            </p:cNvSpPr>
            <p:nvPr/>
          </p:nvSpPr>
          <p:spPr bwMode="auto">
            <a:xfrm flipV="1">
              <a:off x="2658" y="1459"/>
              <a:ext cx="408" cy="233"/>
            </a:xfrm>
            <a:prstGeom prst="triangle">
              <a:avLst>
                <a:gd name="adj" fmla="val 50000"/>
              </a:avLst>
            </a:prstGeom>
            <a:gradFill rotWithShape="0">
              <a:gsLst>
                <a:gs pos="0">
                  <a:srgbClr val="FFBD7C"/>
                </a:gs>
                <a:gs pos="100000">
                  <a:srgbClr val="FF9933"/>
                </a:gs>
              </a:gsLst>
              <a:lin ang="5400000" scaled="1"/>
            </a:gradFill>
            <a:ln w="12700" algn="ctr">
              <a:noFill/>
              <a:miter lim="800000"/>
              <a:headEnd/>
              <a:tailEnd/>
            </a:ln>
          </p:spPr>
          <p:txBody>
            <a:bodyPr wrap="none" lIns="87313" tIns="44450" rIns="87313" bIns="44450" anchor="ctr"/>
            <a:lstStyle/>
            <a:p>
              <a:endParaRPr lang="zh-CN" altLang="zh-CN"/>
            </a:p>
          </p:txBody>
        </p:sp>
      </p:grpSp>
      <p:sp>
        <p:nvSpPr>
          <p:cNvPr id="45" name="Rectangle 689"/>
          <p:cNvSpPr>
            <a:spLocks noChangeArrowheads="1"/>
          </p:cNvSpPr>
          <p:nvPr/>
        </p:nvSpPr>
        <p:spPr bwMode="auto">
          <a:xfrm>
            <a:off x="2343399" y="1756182"/>
            <a:ext cx="3231654" cy="276999"/>
          </a:xfrm>
          <a:prstGeom prst="rect">
            <a:avLst/>
          </a:prstGeom>
          <a:noFill/>
          <a:ln w="12700" algn="ctr">
            <a:noFill/>
            <a:miter lim="800000"/>
            <a:headEnd/>
            <a:tailEnd/>
          </a:ln>
          <a:effectLst>
            <a:outerShdw dist="17961" dir="2700000" algn="ctr" rotWithShape="0">
              <a:schemeClr val="tx1"/>
            </a:outerShdw>
          </a:effectLst>
        </p:spPr>
        <p:txBody>
          <a:bodyPr wrap="none" lIns="0" tIns="0" rIns="0" bIns="0" anchor="ctr">
            <a:spAutoFit/>
          </a:bodyPr>
          <a:lstStyle/>
          <a:p>
            <a:pPr algn="ctr" defTabSz="857250" eaLnBrk="0" hangingPunct="0">
              <a:defRPr/>
            </a:pPr>
            <a:r>
              <a:rPr lang="zh-CN" altLang="en-US" b="1" dirty="0" smtClean="0">
                <a:solidFill>
                  <a:srgbClr val="FFFF00"/>
                </a:solidFill>
                <a:latin typeface="Arial" charset="0"/>
              </a:rPr>
              <a:t>认识盈利性顾客对公司的重要性</a:t>
            </a:r>
            <a:endParaRPr lang="en-US" altLang="ko-KR" b="1" dirty="0">
              <a:solidFill>
                <a:srgbClr val="FFFF00"/>
              </a:solidFill>
              <a:latin typeface="Arial" charset="0"/>
            </a:endParaRPr>
          </a:p>
        </p:txBody>
      </p:sp>
      <p:sp>
        <p:nvSpPr>
          <p:cNvPr id="46" name="Rectangle 690"/>
          <p:cNvSpPr>
            <a:spLocks noChangeArrowheads="1"/>
          </p:cNvSpPr>
          <p:nvPr/>
        </p:nvSpPr>
        <p:spPr bwMode="auto">
          <a:xfrm>
            <a:off x="6030888" y="1490301"/>
            <a:ext cx="3000821" cy="553998"/>
          </a:xfrm>
          <a:prstGeom prst="rect">
            <a:avLst/>
          </a:prstGeom>
          <a:noFill/>
          <a:ln w="9525">
            <a:noFill/>
            <a:miter lim="800000"/>
            <a:headEnd/>
            <a:tailEnd/>
          </a:ln>
          <a:effectLst>
            <a:outerShdw dist="17961" dir="8100000" algn="ctr" rotWithShape="0">
              <a:schemeClr val="bg2"/>
            </a:outerShdw>
          </a:effectLst>
        </p:spPr>
        <p:txBody>
          <a:bodyPr wrap="none" lIns="0" tIns="0" rIns="0" bIns="0" anchor="ctr">
            <a:spAutoFit/>
          </a:bodyPr>
          <a:lstStyle/>
          <a:p>
            <a:pPr algn="ctr">
              <a:defRPr/>
            </a:pPr>
            <a:r>
              <a:rPr lang="zh-CN" altLang="en-US" dirty="0" smtClean="0">
                <a:latin typeface="Arial Black" pitchFamily="34" charset="0"/>
              </a:rPr>
              <a:t>营销是吸引、维系盈利性顾客</a:t>
            </a:r>
            <a:endParaRPr lang="en-US" altLang="zh-CN" dirty="0" smtClean="0">
              <a:latin typeface="Arial Black" pitchFamily="34" charset="0"/>
            </a:endParaRPr>
          </a:p>
          <a:p>
            <a:pPr algn="ctr">
              <a:defRPr/>
            </a:pPr>
            <a:r>
              <a:rPr lang="zh-CN" altLang="en-US" dirty="0" smtClean="0">
                <a:latin typeface="Arial Black" pitchFamily="34" charset="0"/>
              </a:rPr>
              <a:t>的艺术</a:t>
            </a:r>
            <a:endParaRPr lang="en-US" altLang="ko-KR" dirty="0">
              <a:solidFill>
                <a:schemeClr val="bg1"/>
              </a:solidFill>
              <a:latin typeface="Arial Black" pitchFamily="34" charset="0"/>
            </a:endParaRPr>
          </a:p>
        </p:txBody>
      </p:sp>
      <p:sp>
        <p:nvSpPr>
          <p:cNvPr id="47" name="Rectangle 691"/>
          <p:cNvSpPr>
            <a:spLocks noChangeArrowheads="1"/>
          </p:cNvSpPr>
          <p:nvPr/>
        </p:nvSpPr>
        <p:spPr bwMode="auto">
          <a:xfrm>
            <a:off x="5907585" y="3068960"/>
            <a:ext cx="2398092" cy="276999"/>
          </a:xfrm>
          <a:prstGeom prst="rect">
            <a:avLst/>
          </a:prstGeom>
          <a:noFill/>
          <a:ln w="9525">
            <a:noFill/>
            <a:miter lim="800000"/>
            <a:headEnd/>
            <a:tailEnd/>
          </a:ln>
          <a:effectLst>
            <a:outerShdw dist="17961" dir="8100000" algn="ctr" rotWithShape="0">
              <a:schemeClr val="bg2"/>
            </a:outerShdw>
          </a:effectLst>
        </p:spPr>
        <p:txBody>
          <a:bodyPr wrap="none" lIns="0" tIns="0" rIns="0" bIns="0" anchor="ctr">
            <a:spAutoFit/>
          </a:bodyPr>
          <a:lstStyle/>
          <a:p>
            <a:pPr algn="ctr">
              <a:defRPr/>
            </a:pPr>
            <a:r>
              <a:rPr lang="zh-CN" altLang="en-US" dirty="0" smtClean="0">
                <a:latin typeface="Arial Black" pitchFamily="34" charset="0"/>
              </a:rPr>
              <a:t>顾客</a:t>
            </a:r>
            <a:r>
              <a:rPr lang="en-US" altLang="zh-CN" dirty="0" smtClean="0">
                <a:latin typeface="Arial Black" pitchFamily="34" charset="0"/>
              </a:rPr>
              <a:t>—</a:t>
            </a:r>
            <a:r>
              <a:rPr lang="zh-CN" altLang="en-US" dirty="0" smtClean="0">
                <a:latin typeface="Arial Black" pitchFamily="34" charset="0"/>
              </a:rPr>
              <a:t>产品盈利性方格</a:t>
            </a:r>
            <a:endParaRPr lang="en-US" altLang="ko-KR" dirty="0">
              <a:latin typeface="Arial Black" pitchFamily="34" charset="0"/>
            </a:endParaRPr>
          </a:p>
        </p:txBody>
      </p:sp>
      <p:sp>
        <p:nvSpPr>
          <p:cNvPr id="50" name="Rectangle 694"/>
          <p:cNvSpPr>
            <a:spLocks noChangeArrowheads="1"/>
          </p:cNvSpPr>
          <p:nvPr/>
        </p:nvSpPr>
        <p:spPr bwMode="auto">
          <a:xfrm>
            <a:off x="3149722" y="3029357"/>
            <a:ext cx="1615827" cy="276999"/>
          </a:xfrm>
          <a:prstGeom prst="rect">
            <a:avLst/>
          </a:prstGeom>
          <a:noFill/>
          <a:ln w="12700" algn="ctr">
            <a:noFill/>
            <a:miter lim="800000"/>
            <a:headEnd/>
            <a:tailEnd/>
          </a:ln>
          <a:effectLst>
            <a:outerShdw dist="17961" dir="2700000" algn="ctr" rotWithShape="0">
              <a:schemeClr val="tx1"/>
            </a:outerShdw>
          </a:effectLst>
        </p:spPr>
        <p:txBody>
          <a:bodyPr wrap="none" lIns="0" tIns="0" rIns="0" bIns="0" anchor="ctr">
            <a:spAutoFit/>
          </a:bodyPr>
          <a:lstStyle/>
          <a:p>
            <a:pPr algn="ctr" defTabSz="857250" eaLnBrk="0" hangingPunct="0">
              <a:defRPr/>
            </a:pPr>
            <a:r>
              <a:rPr lang="zh-CN" altLang="en-US" b="1" dirty="0" smtClean="0">
                <a:solidFill>
                  <a:srgbClr val="FFFF00"/>
                </a:solidFill>
                <a:latin typeface="Arial" charset="0"/>
              </a:rPr>
              <a:t>顾客盈利性分析</a:t>
            </a:r>
            <a:endParaRPr lang="en-US" altLang="ko-KR" b="1" dirty="0">
              <a:solidFill>
                <a:srgbClr val="FFFF00"/>
              </a:solidFill>
              <a:latin typeface="Arial" charset="0"/>
            </a:endParaRPr>
          </a:p>
        </p:txBody>
      </p:sp>
      <p:sp>
        <p:nvSpPr>
          <p:cNvPr id="51" name="Rectangle 695"/>
          <p:cNvSpPr>
            <a:spLocks noChangeArrowheads="1"/>
          </p:cNvSpPr>
          <p:nvPr/>
        </p:nvSpPr>
        <p:spPr bwMode="auto">
          <a:xfrm>
            <a:off x="3035894" y="4369207"/>
            <a:ext cx="1846659" cy="276999"/>
          </a:xfrm>
          <a:prstGeom prst="rect">
            <a:avLst/>
          </a:prstGeom>
          <a:noFill/>
          <a:ln w="12700" algn="ctr">
            <a:noFill/>
            <a:miter lim="800000"/>
            <a:headEnd/>
            <a:tailEnd/>
          </a:ln>
          <a:effectLst>
            <a:outerShdw dist="17961" dir="2700000" algn="ctr" rotWithShape="0">
              <a:schemeClr val="tx1"/>
            </a:outerShdw>
          </a:effectLst>
        </p:spPr>
        <p:txBody>
          <a:bodyPr wrap="none" lIns="0" tIns="0" rIns="0" bIns="0" anchor="ctr">
            <a:spAutoFit/>
          </a:bodyPr>
          <a:lstStyle/>
          <a:p>
            <a:pPr algn="ctr" defTabSz="857250" eaLnBrk="0" hangingPunct="0">
              <a:defRPr/>
            </a:pPr>
            <a:r>
              <a:rPr lang="zh-CN" altLang="en-US" b="1" dirty="0" smtClean="0">
                <a:solidFill>
                  <a:srgbClr val="FFFF00"/>
                </a:solidFill>
                <a:latin typeface="Arial" charset="0"/>
              </a:rPr>
              <a:t>计算顾客终身价值</a:t>
            </a:r>
            <a:endParaRPr lang="en-US" altLang="ko-KR" b="1" dirty="0">
              <a:solidFill>
                <a:srgbClr val="FFFF00"/>
              </a:solidFill>
              <a:latin typeface="Arial" charset="0"/>
            </a:endParaRPr>
          </a:p>
        </p:txBody>
      </p:sp>
      <p:sp>
        <p:nvSpPr>
          <p:cNvPr id="52" name="Rectangle 696"/>
          <p:cNvSpPr>
            <a:spLocks noChangeArrowheads="1"/>
          </p:cNvSpPr>
          <p:nvPr/>
        </p:nvSpPr>
        <p:spPr bwMode="auto">
          <a:xfrm>
            <a:off x="2420341" y="5637620"/>
            <a:ext cx="3077766" cy="276999"/>
          </a:xfrm>
          <a:prstGeom prst="rect">
            <a:avLst/>
          </a:prstGeom>
          <a:noFill/>
          <a:ln w="12700" algn="ctr">
            <a:noFill/>
            <a:miter lim="800000"/>
            <a:headEnd/>
            <a:tailEnd/>
          </a:ln>
          <a:effectLst>
            <a:outerShdw dist="17961" dir="2700000" algn="ctr" rotWithShape="0">
              <a:schemeClr val="tx1"/>
            </a:outerShdw>
          </a:effectLst>
        </p:spPr>
        <p:txBody>
          <a:bodyPr wrap="none" lIns="0" tIns="0" rIns="0" bIns="0" anchor="ctr">
            <a:spAutoFit/>
          </a:bodyPr>
          <a:lstStyle/>
          <a:p>
            <a:pPr algn="ctr" defTabSz="857250" eaLnBrk="0" hangingPunct="0">
              <a:defRPr/>
            </a:pPr>
            <a:r>
              <a:rPr lang="zh-CN" altLang="en-US" b="1" dirty="0" smtClean="0">
                <a:solidFill>
                  <a:srgbClr val="FFFF00"/>
                </a:solidFill>
                <a:latin typeface="Arial" charset="0"/>
              </a:rPr>
              <a:t>实施顾客终身价值最大化策略</a:t>
            </a:r>
            <a:endParaRPr lang="en-US" altLang="ko-KR" b="1" dirty="0">
              <a:solidFill>
                <a:srgbClr val="FFFF00"/>
              </a:solidFill>
              <a:latin typeface="Arial" charset="0"/>
            </a:endParaRPr>
          </a:p>
        </p:txBody>
      </p:sp>
      <p:sp>
        <p:nvSpPr>
          <p:cNvPr id="53" name="Rectangle 691"/>
          <p:cNvSpPr>
            <a:spLocks noChangeArrowheads="1"/>
          </p:cNvSpPr>
          <p:nvPr/>
        </p:nvSpPr>
        <p:spPr bwMode="auto">
          <a:xfrm>
            <a:off x="6115212" y="4365104"/>
            <a:ext cx="1424557" cy="276999"/>
          </a:xfrm>
          <a:prstGeom prst="rect">
            <a:avLst/>
          </a:prstGeom>
          <a:noFill/>
          <a:ln w="9525">
            <a:noFill/>
            <a:miter lim="800000"/>
            <a:headEnd/>
            <a:tailEnd/>
          </a:ln>
          <a:effectLst>
            <a:outerShdw dist="17961" dir="8100000" algn="ctr" rotWithShape="0">
              <a:schemeClr val="bg2"/>
            </a:outerShdw>
          </a:effectLst>
        </p:spPr>
        <p:txBody>
          <a:bodyPr wrap="none" lIns="0" tIns="0" rIns="0" bIns="0" anchor="ctr">
            <a:spAutoFit/>
          </a:bodyPr>
          <a:lstStyle/>
          <a:p>
            <a:pPr algn="ctr">
              <a:defRPr/>
            </a:pPr>
            <a:r>
              <a:rPr lang="en-US" altLang="ko-KR" dirty="0" smtClean="0">
                <a:latin typeface="Arial Black" pitchFamily="34" charset="0"/>
              </a:rPr>
              <a:t>CLV</a:t>
            </a:r>
            <a:r>
              <a:rPr lang="zh-CN" altLang="en-US" dirty="0" smtClean="0">
                <a:latin typeface="Arial Black" pitchFamily="34" charset="0"/>
              </a:rPr>
              <a:t>计算公式</a:t>
            </a:r>
            <a:endParaRPr lang="en-US" altLang="ko-KR" dirty="0">
              <a:latin typeface="Arial Black" pitchFamily="34" charset="0"/>
            </a:endParaRPr>
          </a:p>
        </p:txBody>
      </p:sp>
      <p:sp>
        <p:nvSpPr>
          <p:cNvPr id="54" name="Rectangle 691"/>
          <p:cNvSpPr>
            <a:spLocks noChangeArrowheads="1"/>
          </p:cNvSpPr>
          <p:nvPr/>
        </p:nvSpPr>
        <p:spPr bwMode="auto">
          <a:xfrm>
            <a:off x="6213375" y="5661248"/>
            <a:ext cx="2769990" cy="276999"/>
          </a:xfrm>
          <a:prstGeom prst="rect">
            <a:avLst/>
          </a:prstGeom>
          <a:noFill/>
          <a:ln w="9525">
            <a:noFill/>
            <a:miter lim="800000"/>
            <a:headEnd/>
            <a:tailEnd/>
          </a:ln>
          <a:effectLst>
            <a:outerShdw dist="17961" dir="8100000" algn="ctr" rotWithShape="0">
              <a:schemeClr val="bg2"/>
            </a:outerShdw>
          </a:effectLst>
        </p:spPr>
        <p:txBody>
          <a:bodyPr wrap="none" lIns="0" tIns="0" rIns="0" bIns="0" anchor="ctr">
            <a:spAutoFit/>
          </a:bodyPr>
          <a:lstStyle/>
          <a:p>
            <a:pPr algn="ctr">
              <a:defRPr/>
            </a:pPr>
            <a:r>
              <a:rPr lang="zh-CN" altLang="en-US" dirty="0" smtClean="0">
                <a:latin typeface="Arial Black" pitchFamily="34" charset="0"/>
              </a:rPr>
              <a:t>吸引和维系顾客的具体策略</a:t>
            </a:r>
            <a:endParaRPr lang="en-US" altLang="ko-KR" dirty="0">
              <a:latin typeface="Arial Black"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3" name="Title 4"/>
          <p:cNvSpPr txBox="1">
            <a:spLocks/>
          </p:cNvSpPr>
          <p:nvPr/>
        </p:nvSpPr>
        <p:spPr>
          <a:xfrm>
            <a:off x="762000" y="274638"/>
            <a:ext cx="76962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3600" cap="all" dirty="0" smtClean="0">
                <a:solidFill>
                  <a:srgbClr val="0070C0"/>
                </a:solidFill>
                <a:effectLst>
                  <a:reflection blurRad="12700" stA="48000" endA="300" endPos="55000" dir="5400000" sy="-90000" algn="bl" rotWithShape="0"/>
                </a:effectLst>
                <a:latin typeface="黑体" pitchFamily="49" charset="-122"/>
                <a:ea typeface="黑体" pitchFamily="49" charset="-122"/>
                <a:cs typeface="+mj-cs"/>
              </a:rPr>
              <a:t>顾客</a:t>
            </a:r>
            <a:r>
              <a:rPr lang="en-US" altLang="zh-CN" sz="3600" cap="all" dirty="0" smtClean="0">
                <a:solidFill>
                  <a:srgbClr val="0070C0"/>
                </a:solidFill>
                <a:effectLst>
                  <a:reflection blurRad="12700" stA="48000" endA="300" endPos="55000" dir="5400000" sy="-90000" algn="bl" rotWithShape="0"/>
                </a:effectLst>
                <a:latin typeface="黑体" pitchFamily="49" charset="-122"/>
                <a:ea typeface="黑体" pitchFamily="49" charset="-122"/>
                <a:cs typeface="+mj-cs"/>
              </a:rPr>
              <a:t>-</a:t>
            </a:r>
            <a:r>
              <a:rPr lang="zh-CN" altLang="en-US" sz="3600" cap="all" dirty="0" smtClean="0">
                <a:solidFill>
                  <a:srgbClr val="0070C0"/>
                </a:solidFill>
                <a:effectLst>
                  <a:reflection blurRad="12700" stA="48000" endA="300" endPos="55000" dir="5400000" sy="-90000" algn="bl" rotWithShape="0"/>
                </a:effectLst>
                <a:latin typeface="黑体" pitchFamily="49" charset="-122"/>
                <a:ea typeface="黑体" pitchFamily="49" charset="-122"/>
                <a:cs typeface="+mj-cs"/>
              </a:rPr>
              <a:t>产品盈利率分析</a:t>
            </a:r>
          </a:p>
        </p:txBody>
      </p:sp>
      <p:pic>
        <p:nvPicPr>
          <p:cNvPr id="1028" name="Picture 4"/>
          <p:cNvPicPr>
            <a:picLocks noChangeAspect="1" noChangeArrowheads="1"/>
          </p:cNvPicPr>
          <p:nvPr/>
        </p:nvPicPr>
        <p:blipFill>
          <a:blip r:embed="rId2" cstate="print"/>
          <a:srcRect/>
          <a:stretch>
            <a:fillRect/>
          </a:stretch>
        </p:blipFill>
        <p:spPr bwMode="auto">
          <a:xfrm>
            <a:off x="1403648" y="2060848"/>
            <a:ext cx="6265537" cy="35366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3" name="Rectangle 2"/>
          <p:cNvSpPr txBox="1">
            <a:spLocks noChangeArrowheads="1"/>
          </p:cNvSpPr>
          <p:nvPr/>
        </p:nvSpPr>
        <p:spPr>
          <a:xfrm>
            <a:off x="762000" y="274638"/>
            <a:ext cx="7696200" cy="994122"/>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3600" cap="all" dirty="0" smtClean="0">
                <a:solidFill>
                  <a:srgbClr val="0070C0"/>
                </a:solidFill>
                <a:effectLst>
                  <a:reflection blurRad="12700" stA="48000" endA="300" endPos="55000" dir="5400000" sy="-90000" algn="bl" rotWithShape="0"/>
                </a:effectLst>
                <a:latin typeface="黑体" pitchFamily="49" charset="-122"/>
                <a:ea typeface="黑体" pitchFamily="49" charset="-122"/>
                <a:cs typeface="+mj-cs"/>
              </a:rPr>
              <a:t>衡量顾客终身价值</a:t>
            </a:r>
            <a:endParaRPr lang="en-US" altLang="zh-CN" sz="3600" cap="all" dirty="0" smtClean="0">
              <a:solidFill>
                <a:srgbClr val="0070C0"/>
              </a:solidFill>
              <a:effectLst>
                <a:reflection blurRad="12700" stA="48000" endA="300" endPos="55000" dir="5400000" sy="-90000" algn="bl" rotWithShape="0"/>
              </a:effectLst>
              <a:latin typeface="黑体" pitchFamily="49" charset="-122"/>
              <a:ea typeface="黑体" pitchFamily="49" charset="-122"/>
              <a:cs typeface="+mj-cs"/>
            </a:endParaRPr>
          </a:p>
        </p:txBody>
      </p:sp>
      <p:sp>
        <p:nvSpPr>
          <p:cNvPr id="4" name="Rectangle 3"/>
          <p:cNvSpPr txBox="1">
            <a:spLocks noChangeArrowheads="1"/>
          </p:cNvSpPr>
          <p:nvPr/>
        </p:nvSpPr>
        <p:spPr>
          <a:xfrm>
            <a:off x="762000" y="1811338"/>
            <a:ext cx="7696200" cy="4360862"/>
          </a:xfrm>
          <a:prstGeom prst="rect">
            <a:avLst/>
          </a:prstGeom>
        </p:spPr>
        <p:txBody>
          <a:bodyPr/>
          <a:lstStyle/>
          <a:p>
            <a:pPr marL="342900" indent="-342900">
              <a:spcBef>
                <a:spcPct val="20000"/>
              </a:spcBef>
              <a:buClr>
                <a:schemeClr val="accent1"/>
              </a:buClr>
              <a:buSzPct val="70000"/>
              <a:defRPr/>
            </a:pPr>
            <a:r>
              <a:rPr lang="en-US" altLang="zh-CN" sz="3200" dirty="0" smtClean="0">
                <a:solidFill>
                  <a:schemeClr val="tx2"/>
                </a:solidFill>
                <a:ea typeface="宋体" charset="-122"/>
              </a:rPr>
              <a:t>CLV=RYP</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endParaRPr kumimoji="0" lang="en-US" altLang="zh-CN" sz="3200" b="0" i="0" u="none" strike="noStrike" kern="1200" cap="none" spc="0" normalizeH="0" baseline="0" noProof="0" dirty="0" smtClean="0">
              <a:ln>
                <a:noFill/>
              </a:ln>
              <a:solidFill>
                <a:schemeClr val="tx2"/>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tabLst/>
              <a:defRPr/>
            </a:pPr>
            <a:r>
              <a:rPr kumimoji="0" lang="en-US" altLang="zh-CN" sz="3200" b="0" i="0" u="none" strike="noStrike" kern="1200" cap="none" spc="0" normalizeH="0" baseline="0" noProof="0" dirty="0" smtClean="0">
                <a:ln>
                  <a:noFill/>
                </a:ln>
                <a:solidFill>
                  <a:schemeClr val="tx2"/>
                </a:solidFill>
                <a:effectLst/>
                <a:uLnTx/>
                <a:uFillTx/>
                <a:latin typeface="+mn-lt"/>
                <a:ea typeface="宋体" charset="-122"/>
                <a:cs typeface="+mn-cs"/>
              </a:rPr>
              <a:t>R:</a:t>
            </a:r>
            <a:r>
              <a:rPr kumimoji="0" lang="zh-CN" altLang="en-US" sz="3200" b="0" i="0" u="none" strike="noStrike" kern="1200" cap="none" spc="0" normalizeH="0" baseline="0" noProof="0" dirty="0" smtClean="0">
                <a:ln>
                  <a:noFill/>
                </a:ln>
                <a:solidFill>
                  <a:schemeClr val="tx2"/>
                </a:solidFill>
                <a:effectLst/>
                <a:uLnTx/>
                <a:uFillTx/>
                <a:latin typeface="+mn-lt"/>
                <a:ea typeface="宋体" charset="-122"/>
                <a:cs typeface="+mn-cs"/>
              </a:rPr>
              <a:t>顾客年收入</a:t>
            </a:r>
            <a:r>
              <a:rPr kumimoji="0" lang="en-US" altLang="zh-CN" sz="3200" b="0" i="0" u="none" strike="noStrike" kern="1200" cap="none" spc="0" normalizeH="0" baseline="0" noProof="0" dirty="0" smtClean="0">
                <a:ln>
                  <a:noFill/>
                </a:ln>
                <a:solidFill>
                  <a:schemeClr val="tx2"/>
                </a:solidFill>
                <a:effectLst/>
                <a:uLnTx/>
                <a:uFillTx/>
                <a:latin typeface="+mn-lt"/>
                <a:ea typeface="宋体" charset="-122"/>
                <a:cs typeface="+mn-cs"/>
              </a:rPr>
              <a:t>: $500</a:t>
            </a:r>
          </a:p>
          <a:p>
            <a:pPr marL="342900" marR="0" lvl="0" indent="-342900" algn="l" defTabSz="914400" rtl="0" eaLnBrk="1" fontAlgn="auto" latinLnBrk="0" hangingPunct="1">
              <a:lnSpc>
                <a:spcPct val="100000"/>
              </a:lnSpc>
              <a:spcBef>
                <a:spcPct val="20000"/>
              </a:spcBef>
              <a:spcAft>
                <a:spcPts val="0"/>
              </a:spcAft>
              <a:buClr>
                <a:schemeClr val="accent1"/>
              </a:buClr>
              <a:buSzPct val="70000"/>
              <a:tabLst/>
              <a:defRPr/>
            </a:pPr>
            <a:r>
              <a:rPr kumimoji="0" lang="en-US" altLang="zh-CN" sz="3200" b="0" i="0" u="none" strike="noStrike" kern="1200" cap="none" spc="0" normalizeH="0" baseline="0" noProof="0" dirty="0" smtClean="0">
                <a:ln>
                  <a:noFill/>
                </a:ln>
                <a:solidFill>
                  <a:schemeClr val="tx2"/>
                </a:solidFill>
                <a:effectLst/>
                <a:uLnTx/>
                <a:uFillTx/>
                <a:latin typeface="+mn-lt"/>
                <a:ea typeface="宋体" charset="-122"/>
                <a:cs typeface="+mn-cs"/>
              </a:rPr>
              <a:t>Y:</a:t>
            </a:r>
            <a:r>
              <a:rPr kumimoji="0" lang="zh-CN" altLang="en-US" sz="3200" b="0" i="0" u="none" strike="noStrike" kern="1200" cap="none" spc="0" normalizeH="0" baseline="0" noProof="0" dirty="0" smtClean="0">
                <a:ln>
                  <a:noFill/>
                </a:ln>
                <a:solidFill>
                  <a:schemeClr val="tx2"/>
                </a:solidFill>
                <a:effectLst/>
                <a:uLnTx/>
                <a:uFillTx/>
                <a:latin typeface="+mn-lt"/>
                <a:ea typeface="宋体" charset="-122"/>
                <a:cs typeface="+mn-cs"/>
              </a:rPr>
              <a:t>平均忠诚年限</a:t>
            </a:r>
            <a:r>
              <a:rPr kumimoji="0" lang="en-US" altLang="zh-CN" sz="3200" b="0" i="0" u="none" strike="noStrike" kern="1200" cap="none" spc="0" normalizeH="0" baseline="0" noProof="0" dirty="0" smtClean="0">
                <a:ln>
                  <a:noFill/>
                </a:ln>
                <a:solidFill>
                  <a:schemeClr val="tx2"/>
                </a:solidFill>
                <a:effectLst/>
                <a:uLnTx/>
                <a:uFillTx/>
                <a:latin typeface="+mn-lt"/>
                <a:ea typeface="宋体" charset="-122"/>
                <a:cs typeface="+mn-cs"/>
              </a:rPr>
              <a:t>: 20</a:t>
            </a:r>
          </a:p>
          <a:p>
            <a:pPr marL="342900" marR="0" lvl="0" indent="-342900" algn="l" defTabSz="914400" rtl="0" eaLnBrk="1" fontAlgn="auto" latinLnBrk="0" hangingPunct="1">
              <a:lnSpc>
                <a:spcPct val="100000"/>
              </a:lnSpc>
              <a:spcBef>
                <a:spcPct val="20000"/>
              </a:spcBef>
              <a:spcAft>
                <a:spcPts val="0"/>
              </a:spcAft>
              <a:buClr>
                <a:schemeClr val="accent1"/>
              </a:buClr>
              <a:buSzPct val="70000"/>
              <a:tabLst/>
              <a:defRPr/>
            </a:pPr>
            <a:r>
              <a:rPr kumimoji="0" lang="en-US" altLang="zh-CN" sz="3200" b="0" i="0" u="none" strike="noStrike" kern="1200" cap="none" spc="0" normalizeH="0" baseline="0" noProof="0" dirty="0" smtClean="0">
                <a:ln>
                  <a:noFill/>
                </a:ln>
                <a:solidFill>
                  <a:schemeClr val="tx2"/>
                </a:solidFill>
                <a:effectLst/>
                <a:uLnTx/>
                <a:uFillTx/>
                <a:latin typeface="+mn-lt"/>
                <a:ea typeface="宋体" charset="-122"/>
                <a:cs typeface="+mn-cs"/>
              </a:rPr>
              <a:t>P:</a:t>
            </a:r>
            <a:r>
              <a:rPr kumimoji="0" lang="zh-CN" altLang="en-US" sz="3200" b="0" i="0" u="none" strike="noStrike" kern="1200" cap="none" spc="0" normalizeH="0" baseline="0" noProof="0" dirty="0" smtClean="0">
                <a:ln>
                  <a:noFill/>
                </a:ln>
                <a:solidFill>
                  <a:schemeClr val="tx2"/>
                </a:solidFill>
                <a:effectLst/>
                <a:uLnTx/>
                <a:uFillTx/>
                <a:latin typeface="+mn-lt"/>
                <a:ea typeface="宋体" charset="-122"/>
                <a:cs typeface="+mn-cs"/>
              </a:rPr>
              <a:t>公司毛利</a:t>
            </a:r>
            <a:r>
              <a:rPr kumimoji="0" lang="en-US" altLang="zh-CN" sz="3200" b="0" i="0" u="none" strike="noStrike" kern="1200" cap="none" spc="0" normalizeH="0" baseline="0" noProof="0" dirty="0" smtClean="0">
                <a:ln>
                  <a:noFill/>
                </a:ln>
                <a:solidFill>
                  <a:schemeClr val="tx2"/>
                </a:solidFill>
                <a:effectLst/>
                <a:uLnTx/>
                <a:uFillTx/>
                <a:latin typeface="+mn-lt"/>
                <a:ea typeface="宋体" charset="-122"/>
                <a:cs typeface="+mn-cs"/>
              </a:rPr>
              <a:t>: 10%</a:t>
            </a:r>
          </a:p>
          <a:p>
            <a:pPr marL="342900" marR="0" lvl="0" indent="-342900" algn="l" defTabSz="914400" rtl="0" eaLnBrk="1" fontAlgn="auto" latinLnBrk="0" hangingPunct="1">
              <a:lnSpc>
                <a:spcPct val="100000"/>
              </a:lnSpc>
              <a:spcBef>
                <a:spcPct val="20000"/>
              </a:spcBef>
              <a:spcAft>
                <a:spcPts val="0"/>
              </a:spcAft>
              <a:buClr>
                <a:schemeClr val="accent1"/>
              </a:buClr>
              <a:buSzPct val="70000"/>
              <a:tabLst/>
              <a:defRPr/>
            </a:pPr>
            <a:r>
              <a:rPr kumimoji="0" lang="en-US" altLang="zh-CN" sz="3200" b="0" i="0" u="none" strike="noStrike" kern="1200" cap="none" spc="0" normalizeH="0" baseline="0" noProof="0" dirty="0" smtClean="0">
                <a:ln>
                  <a:noFill/>
                </a:ln>
                <a:solidFill>
                  <a:schemeClr val="tx2"/>
                </a:solidFill>
                <a:effectLst/>
                <a:uLnTx/>
                <a:uFillTx/>
                <a:latin typeface="+mn-lt"/>
                <a:ea typeface="宋体" charset="-122"/>
                <a:cs typeface="+mn-cs"/>
              </a:rPr>
              <a:t>CLV:</a:t>
            </a:r>
            <a:r>
              <a:rPr kumimoji="0" lang="zh-CN" altLang="en-US" sz="3200" b="0" i="0" u="none" strike="noStrike" kern="1200" cap="none" spc="0" normalizeH="0" baseline="0" noProof="0" dirty="0" smtClean="0">
                <a:ln>
                  <a:noFill/>
                </a:ln>
                <a:solidFill>
                  <a:schemeClr val="tx2"/>
                </a:solidFill>
                <a:effectLst/>
                <a:uLnTx/>
                <a:uFillTx/>
                <a:latin typeface="+mn-lt"/>
                <a:ea typeface="宋体" charset="-122"/>
                <a:cs typeface="+mn-cs"/>
              </a:rPr>
              <a:t>顾客</a:t>
            </a:r>
            <a:r>
              <a:rPr lang="zh-CN" altLang="en-US" sz="3200" dirty="0" smtClean="0">
                <a:solidFill>
                  <a:schemeClr val="tx2"/>
                </a:solidFill>
                <a:ea typeface="宋体" charset="-122"/>
              </a:rPr>
              <a:t>终身</a:t>
            </a:r>
            <a:r>
              <a:rPr kumimoji="0" lang="zh-CN" altLang="en-US" sz="3200" b="0" i="0" u="none" strike="noStrike" kern="1200" cap="none" spc="0" normalizeH="0" baseline="0" noProof="0" dirty="0" smtClean="0">
                <a:ln>
                  <a:noFill/>
                </a:ln>
                <a:solidFill>
                  <a:schemeClr val="tx2"/>
                </a:solidFill>
                <a:effectLst/>
                <a:uLnTx/>
                <a:uFillTx/>
                <a:latin typeface="+mn-lt"/>
                <a:ea typeface="宋体" charset="-122"/>
                <a:cs typeface="+mn-cs"/>
              </a:rPr>
              <a:t>价值</a:t>
            </a:r>
            <a:r>
              <a:rPr kumimoji="0" lang="en-US" altLang="zh-CN" sz="3200" b="0" i="0" u="none" strike="noStrike" kern="1200" cap="none" spc="0" normalizeH="0" baseline="0" noProof="0" dirty="0" smtClean="0">
                <a:ln>
                  <a:noFill/>
                </a:ln>
                <a:solidFill>
                  <a:schemeClr val="tx2"/>
                </a:solidFill>
                <a:effectLst/>
                <a:uLnTx/>
                <a:uFillTx/>
                <a:latin typeface="+mn-lt"/>
                <a:ea typeface="宋体" charset="-122"/>
                <a:cs typeface="+mn-cs"/>
              </a:rPr>
              <a:t>: $1000</a:t>
            </a:r>
          </a:p>
          <a:p>
            <a:pPr marL="342900" marR="0" lvl="0" indent="-342900" algn="l" defTabSz="914400" rtl="0" eaLnBrk="1" fontAlgn="auto" latinLnBrk="0" hangingPunct="1">
              <a:lnSpc>
                <a:spcPct val="100000"/>
              </a:lnSpc>
              <a:spcBef>
                <a:spcPct val="20000"/>
              </a:spcBef>
              <a:spcAft>
                <a:spcPts val="0"/>
              </a:spcAft>
              <a:buClr>
                <a:schemeClr val="accent1"/>
              </a:buClr>
              <a:buSzPct val="70000"/>
              <a:tabLst/>
              <a:defRPr/>
            </a:pPr>
            <a:endParaRPr lang="en-US" altLang="zh-CN" sz="3200" dirty="0" smtClean="0">
              <a:solidFill>
                <a:schemeClr val="tx2"/>
              </a:solidFill>
              <a:ea typeface="宋体"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培育客户关系</a:t>
            </a:r>
            <a:endParaRPr lang="zh-CN" altLang="en-US" sz="4000" dirty="0"/>
          </a:p>
        </p:txBody>
      </p:sp>
      <p:sp>
        <p:nvSpPr>
          <p:cNvPr id="3" name="内容占位符 2"/>
          <p:cNvSpPr>
            <a:spLocks noGrp="1"/>
          </p:cNvSpPr>
          <p:nvPr>
            <p:ph idx="1"/>
          </p:nvPr>
        </p:nvSpPr>
        <p:spPr/>
        <p:txBody>
          <a:bodyPr/>
          <a:lstStyle/>
          <a:p>
            <a:pPr>
              <a:buNone/>
            </a:pPr>
            <a:r>
              <a:rPr lang="zh-CN" altLang="en-US" dirty="0" smtClean="0"/>
              <a:t>（一）客户关系管理（</a:t>
            </a:r>
            <a:r>
              <a:rPr lang="en-US" altLang="zh-CN" dirty="0" smtClean="0"/>
              <a:t>CRM）</a:t>
            </a:r>
          </a:p>
          <a:p>
            <a:pPr>
              <a:buNone/>
            </a:pPr>
            <a:endParaRPr lang="en-US" altLang="zh-CN" dirty="0" smtClean="0"/>
          </a:p>
          <a:p>
            <a:pPr>
              <a:buNone/>
            </a:pPr>
            <a:r>
              <a:rPr lang="zh-CN" altLang="en-US" dirty="0" smtClean="0"/>
              <a:t>（二）吸引和维系顾客</a:t>
            </a:r>
            <a:endParaRPr lang="en-US" altLang="zh-CN" dirty="0" smtClean="0"/>
          </a:p>
          <a:p>
            <a:pPr>
              <a:buNone/>
            </a:pPr>
            <a:endParaRPr lang="en-US" altLang="zh-CN" dirty="0" smtClean="0"/>
          </a:p>
          <a:p>
            <a:pPr>
              <a:buNone/>
            </a:pPr>
            <a:r>
              <a:rPr lang="zh-CN" altLang="en-US" dirty="0" smtClean="0"/>
              <a:t>（三）建立顾客忠诚</a:t>
            </a:r>
            <a:endParaRPr lang="en-US" altLang="zh-CN" dirty="0" smtClean="0"/>
          </a:p>
          <a:p>
            <a:pPr>
              <a:buNone/>
            </a:pPr>
            <a:endParaRPr lang="en-US" altLang="zh-CN" dirty="0" smtClean="0"/>
          </a:p>
          <a:p>
            <a:pPr>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5" name="右大括号 4"/>
          <p:cNvSpPr/>
          <p:nvPr/>
        </p:nvSpPr>
        <p:spPr>
          <a:xfrm>
            <a:off x="5724128" y="1484784"/>
            <a:ext cx="792088" cy="3024336"/>
          </a:xfrm>
          <a:prstGeom prst="rightBrace">
            <a:avLst>
              <a:gd name="adj1" fmla="val 8333"/>
              <a:gd name="adj2" fmla="val 5073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客户关系管理</a:t>
            </a:r>
            <a:endParaRPr lang="zh-CN" altLang="en-US" sz="4000" dirty="0"/>
          </a:p>
        </p:txBody>
      </p:sp>
      <p:sp>
        <p:nvSpPr>
          <p:cNvPr id="3" name="内容占位符 2"/>
          <p:cNvSpPr>
            <a:spLocks noGrp="1"/>
          </p:cNvSpPr>
          <p:nvPr>
            <p:ph idx="1"/>
          </p:nvPr>
        </p:nvSpPr>
        <p:spPr/>
        <p:txBody>
          <a:bodyPr>
            <a:normAutofit lnSpcReduction="10000"/>
          </a:bodyPr>
          <a:lstStyle/>
          <a:p>
            <a:pPr>
              <a:buNone/>
            </a:pPr>
            <a:r>
              <a:rPr lang="zh-CN" altLang="en-US" dirty="0" smtClean="0"/>
              <a:t>（一）概念</a:t>
            </a:r>
            <a:endParaRPr lang="en-US" altLang="zh-CN" dirty="0" smtClean="0"/>
          </a:p>
          <a:p>
            <a:pPr>
              <a:buNone/>
            </a:pPr>
            <a:r>
              <a:rPr lang="zh-CN" altLang="en-US" sz="2000" dirty="0" smtClean="0"/>
              <a:t>             </a:t>
            </a:r>
            <a:r>
              <a:rPr lang="zh-CN" altLang="en-US" sz="2000" b="1" dirty="0" smtClean="0">
                <a:solidFill>
                  <a:srgbClr val="C00000"/>
                </a:solidFill>
              </a:rPr>
              <a:t>顾客关系管理</a:t>
            </a:r>
            <a:r>
              <a:rPr lang="zh-CN" altLang="en-US" sz="2000" dirty="0" smtClean="0"/>
              <a:t>是一个过程，它是管理个体顾客的详细信息和所有顾客的“接触点”，目的是追求顾客忠诚最大化。</a:t>
            </a:r>
            <a:endParaRPr lang="en-US" altLang="zh-CN" dirty="0" smtClean="0"/>
          </a:p>
          <a:p>
            <a:pPr>
              <a:buNone/>
            </a:pPr>
            <a:r>
              <a:rPr lang="en-US" altLang="zh-CN" sz="2000" dirty="0" smtClean="0">
                <a:solidFill>
                  <a:srgbClr val="FF0000"/>
                </a:solidFill>
              </a:rPr>
              <a:t>CRM</a:t>
            </a:r>
            <a:r>
              <a:rPr lang="zh-CN" altLang="en-US" sz="2000" dirty="0" smtClean="0">
                <a:solidFill>
                  <a:srgbClr val="FF0000"/>
                </a:solidFill>
              </a:rPr>
              <a:t>的对象</a:t>
            </a:r>
            <a:r>
              <a:rPr lang="zh-CN" altLang="en-US" sz="2000" dirty="0" smtClean="0"/>
              <a:t>：各个顾客的详细信息和所有顾客的</a:t>
            </a:r>
            <a:r>
              <a:rPr lang="en-US" altLang="zh-CN" sz="2000" dirty="0" smtClean="0"/>
              <a:t>“</a:t>
            </a:r>
            <a:r>
              <a:rPr lang="zh-CN" altLang="en-US" sz="2000" dirty="0" smtClean="0"/>
              <a:t>接触点</a:t>
            </a:r>
            <a:r>
              <a:rPr lang="en-US" altLang="zh-CN" sz="2000" dirty="0" smtClean="0"/>
              <a:t>”</a:t>
            </a:r>
          </a:p>
          <a:p>
            <a:pPr>
              <a:buNone/>
            </a:pPr>
            <a:r>
              <a:rPr lang="en-US" altLang="zh-CN" sz="2000" dirty="0" smtClean="0">
                <a:solidFill>
                  <a:srgbClr val="FF0000"/>
                </a:solidFill>
              </a:rPr>
              <a:t>CRM</a:t>
            </a:r>
            <a:r>
              <a:rPr lang="zh-CN" altLang="en-US" sz="2000" dirty="0" smtClean="0">
                <a:solidFill>
                  <a:srgbClr val="FF0000"/>
                </a:solidFill>
              </a:rPr>
              <a:t>的目标</a:t>
            </a:r>
            <a:r>
              <a:rPr lang="zh-CN" altLang="en-US" sz="2000" dirty="0" smtClean="0"/>
              <a:t>：追求顾客忠诚最大化</a:t>
            </a:r>
            <a:endParaRPr lang="en-US" altLang="zh-CN" sz="2000" dirty="0" smtClean="0"/>
          </a:p>
          <a:p>
            <a:pPr>
              <a:buNone/>
            </a:pPr>
            <a:r>
              <a:rPr lang="zh-CN" altLang="en-US" sz="2000" dirty="0" smtClean="0">
                <a:solidFill>
                  <a:srgbClr val="FF0000"/>
                </a:solidFill>
              </a:rPr>
              <a:t>顾客接触点</a:t>
            </a:r>
            <a:r>
              <a:rPr lang="zh-CN" altLang="en-US" sz="2000" dirty="0" smtClean="0"/>
              <a:t>：顾客会接触到品牌和产品的任何机会</a:t>
            </a:r>
            <a:endParaRPr lang="en-US" altLang="zh-CN" dirty="0" smtClean="0"/>
          </a:p>
          <a:p>
            <a:pPr>
              <a:buNone/>
            </a:pPr>
            <a:r>
              <a:rPr lang="zh-CN" altLang="en-US" dirty="0" smtClean="0"/>
              <a:t>（二）个性化营销（</a:t>
            </a:r>
            <a:r>
              <a:rPr lang="en-US" altLang="zh-CN" dirty="0" smtClean="0"/>
              <a:t>personalized marketing</a:t>
            </a:r>
            <a:r>
              <a:rPr lang="zh-CN" altLang="en-US" dirty="0" smtClean="0"/>
              <a:t>）</a:t>
            </a:r>
            <a:endParaRPr lang="en-US" altLang="zh-CN" dirty="0" smtClean="0"/>
          </a:p>
          <a:p>
            <a:pPr>
              <a:buNone/>
            </a:pPr>
            <a:r>
              <a:rPr lang="en-US" altLang="zh-CN" sz="2000" dirty="0" smtClean="0"/>
              <a:t>             </a:t>
            </a:r>
            <a:r>
              <a:rPr lang="zh-CN" altLang="en-US" sz="2000" dirty="0" smtClean="0"/>
              <a:t>定制化</a:t>
            </a:r>
            <a:r>
              <a:rPr lang="en-US" altLang="zh-CN" sz="2000" dirty="0" smtClean="0"/>
              <a:t>customization</a:t>
            </a:r>
            <a:r>
              <a:rPr lang="zh-CN" altLang="en-US" sz="2000" dirty="0" smtClean="0"/>
              <a:t>：量身打造</a:t>
            </a:r>
            <a:endParaRPr lang="en-US" altLang="zh-CN" sz="2000" dirty="0" smtClean="0"/>
          </a:p>
          <a:p>
            <a:pPr>
              <a:buNone/>
            </a:pPr>
            <a:r>
              <a:rPr lang="en-US" altLang="zh-CN" sz="2000" dirty="0" smtClean="0"/>
              <a:t>             </a:t>
            </a:r>
            <a:r>
              <a:rPr lang="zh-CN" altLang="en-US" sz="2000" dirty="0" smtClean="0"/>
              <a:t>个性化</a:t>
            </a:r>
            <a:r>
              <a:rPr lang="en-US" altLang="zh-CN" sz="2000" dirty="0" smtClean="0"/>
              <a:t>personalization</a:t>
            </a:r>
            <a:r>
              <a:rPr lang="zh-CN" altLang="en-US" sz="2000" dirty="0" smtClean="0"/>
              <a:t>：不可重复、不可替代</a:t>
            </a:r>
            <a:endParaRPr lang="en-US" altLang="zh-CN" sz="2000" dirty="0" smtClean="0"/>
          </a:p>
          <a:p>
            <a:pPr>
              <a:buNone/>
            </a:pPr>
            <a:r>
              <a:rPr lang="en-US" altLang="zh-CN" sz="2000" dirty="0" smtClean="0"/>
              <a:t>              customer</a:t>
            </a:r>
            <a:r>
              <a:rPr lang="zh-CN" altLang="en-US" sz="2000" dirty="0" smtClean="0"/>
              <a:t>与</a:t>
            </a:r>
            <a:r>
              <a:rPr lang="en-US" altLang="zh-CN" sz="2000" dirty="0" smtClean="0"/>
              <a:t>client</a:t>
            </a:r>
            <a:r>
              <a:rPr lang="zh-CN" altLang="en-US" sz="2000" dirty="0" smtClean="0"/>
              <a:t>的区别</a:t>
            </a:r>
            <a:r>
              <a:rPr lang="zh-CN" altLang="en-US" sz="1800" dirty="0" smtClean="0"/>
              <a:t>（顾客可以没有名字，但客户必须有名字）</a:t>
            </a:r>
            <a:endParaRPr lang="en-US" altLang="zh-CN" sz="1800" dirty="0" smtClean="0"/>
          </a:p>
          <a:p>
            <a:pPr>
              <a:buNone/>
            </a:pPr>
            <a:r>
              <a:rPr lang="en-US" altLang="zh-CN" sz="2000" dirty="0" smtClean="0"/>
              <a:t>              </a:t>
            </a:r>
            <a:r>
              <a:rPr lang="zh-CN" altLang="en-US" sz="2000" dirty="0" smtClean="0"/>
              <a:t>许可营销</a:t>
            </a:r>
            <a:r>
              <a:rPr lang="en-US" altLang="zh-CN" sz="2000" dirty="0" smtClean="0"/>
              <a:t>permission marketing</a:t>
            </a:r>
          </a:p>
          <a:p>
            <a:pPr>
              <a:buNone/>
            </a:pPr>
            <a:r>
              <a:rPr lang="en-US" altLang="zh-CN" sz="2000" dirty="0" smtClean="0"/>
              <a:t>               </a:t>
            </a:r>
            <a:r>
              <a:rPr lang="zh-CN" altLang="en-US" sz="2000" dirty="0" smtClean="0"/>
              <a:t>一对一营销的四个步骤（识别</a:t>
            </a:r>
            <a:r>
              <a:rPr lang="en-US" altLang="zh-CN" sz="2000" dirty="0" smtClean="0"/>
              <a:t>-</a:t>
            </a:r>
            <a:r>
              <a:rPr lang="zh-CN" altLang="en-US" sz="2000" dirty="0" smtClean="0"/>
              <a:t>划分</a:t>
            </a:r>
            <a:r>
              <a:rPr lang="en-US" altLang="zh-CN" sz="2000" dirty="0" smtClean="0"/>
              <a:t>-</a:t>
            </a:r>
            <a:r>
              <a:rPr lang="zh-CN" altLang="en-US" sz="2000" dirty="0" smtClean="0"/>
              <a:t>互动</a:t>
            </a:r>
            <a:r>
              <a:rPr lang="en-US" altLang="zh-CN" sz="2000" dirty="0" smtClean="0"/>
              <a:t>-</a:t>
            </a:r>
            <a:r>
              <a:rPr lang="zh-CN" altLang="en-US" sz="2000" dirty="0" smtClean="0"/>
              <a:t>服务</a:t>
            </a:r>
            <a:r>
              <a:rPr lang="en-US" altLang="zh-CN" sz="2000" dirty="0" smtClean="0"/>
              <a:t>）</a:t>
            </a:r>
            <a:endParaRPr lang="en-US" altLang="zh-CN" dirty="0" smtClean="0"/>
          </a:p>
          <a:p>
            <a:pPr>
              <a:buNone/>
            </a:pPr>
            <a:endParaRPr lang="en-US" altLang="zh-CN" dirty="0" smtClean="0"/>
          </a:p>
          <a:p>
            <a:pPr>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14</a:t>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3" name="Rectangle 2"/>
          <p:cNvSpPr txBox="1">
            <a:spLocks noChangeArrowheads="1"/>
          </p:cNvSpPr>
          <p:nvPr/>
        </p:nvSpPr>
        <p:spPr>
          <a:xfrm>
            <a:off x="762000" y="274638"/>
            <a:ext cx="76962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0" i="0" u="none" strike="noStrike" kern="1200" cap="all" spc="0" normalizeH="0" baseline="0" noProof="0" dirty="0" smtClean="0">
                <a:ln>
                  <a:noFill/>
                </a:ln>
                <a:solidFill>
                  <a:srgbClr val="0070C0"/>
                </a:solidFill>
                <a:effectLst>
                  <a:reflection blurRad="12700" stA="48000" endA="300" endPos="55000" dir="5400000" sy="-90000" algn="bl" rotWithShape="0"/>
                </a:effectLst>
                <a:uLnTx/>
                <a:uFillTx/>
                <a:latin typeface="黑体" pitchFamily="49" charset="-122"/>
                <a:ea typeface="黑体" pitchFamily="49" charset="-122"/>
                <a:cs typeface="+mj-cs"/>
              </a:rPr>
              <a:t>顾客关系管理框架</a:t>
            </a:r>
          </a:p>
        </p:txBody>
      </p:sp>
      <p:sp>
        <p:nvSpPr>
          <p:cNvPr id="4" name="Rectangle 10"/>
          <p:cNvSpPr txBox="1">
            <a:spLocks noChangeArrowheads="1"/>
          </p:cNvSpPr>
          <p:nvPr/>
        </p:nvSpPr>
        <p:spPr>
          <a:xfrm>
            <a:off x="533400" y="1600200"/>
            <a:ext cx="7924800" cy="45720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zh-CN" altLang="en-US" sz="3200" b="0" i="0" u="none" strike="noStrike" kern="1200" cap="none" spc="0" normalizeH="0" baseline="0" noProof="0" dirty="0" smtClean="0">
                <a:ln>
                  <a:noFill/>
                </a:ln>
                <a:solidFill>
                  <a:schemeClr val="tx2"/>
                </a:solidFill>
                <a:effectLst/>
                <a:uLnTx/>
                <a:uFillTx/>
                <a:latin typeface="+mn-lt"/>
                <a:ea typeface="宋体" charset="-122"/>
                <a:cs typeface="+mn-cs"/>
              </a:rPr>
              <a:t>确定潜在顾客和当前顾客</a:t>
            </a:r>
            <a:r>
              <a:rPr kumimoji="0" lang="zh-CN" altLang="en-US" sz="3200" b="0" i="0" u="none" strike="noStrike" kern="1200" cap="none" spc="0" normalizeH="0" baseline="0" noProof="0" dirty="0" smtClean="0">
                <a:ln>
                  <a:noFill/>
                </a:ln>
                <a:solidFill>
                  <a:srgbClr val="C00000"/>
                </a:solidFill>
                <a:effectLst/>
                <a:uLnTx/>
                <a:uFillTx/>
                <a:latin typeface="华文楷体" pitchFamily="2" charset="-122"/>
                <a:ea typeface="华文楷体" pitchFamily="2" charset="-122"/>
              </a:rPr>
              <a:t>（识别）</a:t>
            </a:r>
            <a:endParaRPr kumimoji="0" lang="en-US" altLang="zh-CN" sz="3200" b="0" i="0" u="none" strike="noStrike" kern="1200" cap="none" spc="0" normalizeH="0" baseline="0" noProof="0" dirty="0" smtClean="0">
              <a:ln>
                <a:noFill/>
              </a:ln>
              <a:solidFill>
                <a:schemeClr val="tx2"/>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zh-CN" altLang="en-US" sz="3200" b="0" i="0" u="none" strike="noStrike" kern="1200" cap="none" spc="0" normalizeH="0" baseline="0" noProof="0" dirty="0" smtClean="0">
                <a:ln>
                  <a:noFill/>
                </a:ln>
                <a:solidFill>
                  <a:schemeClr val="tx2"/>
                </a:solidFill>
                <a:effectLst/>
                <a:uLnTx/>
                <a:uFillTx/>
                <a:latin typeface="+mn-lt"/>
                <a:ea typeface="宋体" charset="-122"/>
                <a:cs typeface="+mn-cs"/>
              </a:rPr>
              <a:t>根据顾客需要和顾客对公司的价值来划分顾客</a:t>
            </a:r>
            <a:r>
              <a:rPr kumimoji="0" lang="zh-CN" altLang="en-US" sz="3200" b="0" i="0" u="none" strike="noStrike" kern="1200" cap="none" spc="0" normalizeH="0" baseline="0" noProof="0" dirty="0" smtClean="0">
                <a:ln>
                  <a:noFill/>
                </a:ln>
                <a:solidFill>
                  <a:srgbClr val="C00000"/>
                </a:solidFill>
                <a:effectLst/>
                <a:uLnTx/>
                <a:uFillTx/>
                <a:latin typeface="华文楷体" pitchFamily="2" charset="-122"/>
                <a:ea typeface="华文楷体" pitchFamily="2" charset="-122"/>
              </a:rPr>
              <a:t>（划分）</a:t>
            </a:r>
            <a:endParaRPr kumimoji="0" lang="en-US" altLang="zh-CN" sz="3200" b="0" i="0" u="none" strike="noStrike" kern="1200" cap="none" spc="0" normalizeH="0" baseline="0" noProof="0" dirty="0" smtClean="0">
              <a:ln>
                <a:noFill/>
              </a:ln>
              <a:solidFill>
                <a:schemeClr val="tx2"/>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zh-CN" altLang="en-US" sz="3200" b="0" i="0" u="none" strike="noStrike" kern="1200" cap="none" spc="0" normalizeH="0" baseline="0" noProof="0" dirty="0" smtClean="0">
                <a:ln>
                  <a:noFill/>
                </a:ln>
                <a:solidFill>
                  <a:schemeClr val="tx2"/>
                </a:solidFill>
                <a:effectLst/>
                <a:uLnTx/>
                <a:uFillTx/>
                <a:latin typeface="+mn-lt"/>
                <a:ea typeface="宋体" charset="-122"/>
                <a:cs typeface="+mn-cs"/>
              </a:rPr>
              <a:t>加强与顾客互动来了解顾客</a:t>
            </a:r>
            <a:r>
              <a:rPr kumimoji="0" lang="zh-CN" altLang="en-US" sz="3200" b="0" i="0" u="none" strike="noStrike" kern="1200" cap="none" spc="0" normalizeH="0" baseline="0" noProof="0" dirty="0" smtClean="0">
                <a:ln>
                  <a:noFill/>
                </a:ln>
                <a:solidFill>
                  <a:srgbClr val="C00000"/>
                </a:solidFill>
                <a:effectLst/>
                <a:uLnTx/>
                <a:uFillTx/>
                <a:latin typeface="华文楷体" pitchFamily="2" charset="-122"/>
                <a:ea typeface="华文楷体" pitchFamily="2" charset="-122"/>
              </a:rPr>
              <a:t>（互动）</a:t>
            </a:r>
            <a:endParaRPr kumimoji="0" lang="en-US" altLang="zh-CN" sz="3200" b="0" i="0" u="none" strike="noStrike" kern="1200" cap="none" spc="0" normalizeH="0" baseline="0" noProof="0" dirty="0" smtClean="0">
              <a:ln>
                <a:noFill/>
              </a:ln>
              <a:solidFill>
                <a:schemeClr val="tx2"/>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zh-CN" altLang="en-US" sz="3200" b="0" i="0" u="none" strike="noStrike" kern="1200" cap="none" spc="0" normalizeH="0" baseline="0" noProof="0" dirty="0" smtClean="0">
                <a:ln>
                  <a:noFill/>
                </a:ln>
                <a:solidFill>
                  <a:schemeClr val="tx2"/>
                </a:solidFill>
                <a:effectLst/>
                <a:uLnTx/>
                <a:uFillTx/>
                <a:latin typeface="+mn-lt"/>
                <a:ea typeface="宋体" charset="-122"/>
                <a:cs typeface="+mn-cs"/>
              </a:rPr>
              <a:t>给每一个顾客定制服务</a:t>
            </a:r>
            <a:r>
              <a:rPr kumimoji="0" lang="zh-CN" altLang="en-US" sz="3200" b="0" i="0" u="none" strike="noStrike" kern="1200" cap="none" spc="0" normalizeH="0" baseline="0" noProof="0" dirty="0" smtClean="0">
                <a:ln>
                  <a:noFill/>
                </a:ln>
                <a:solidFill>
                  <a:srgbClr val="C00000"/>
                </a:solidFill>
                <a:effectLst/>
                <a:uLnTx/>
                <a:uFillTx/>
                <a:latin typeface="华文楷体" pitchFamily="2" charset="-122"/>
                <a:ea typeface="华文楷体" pitchFamily="2" charset="-122"/>
              </a:rPr>
              <a:t>（服务）</a:t>
            </a:r>
            <a:endParaRPr kumimoji="0" lang="zh-CN" altLang="en-US" sz="3200" b="0" i="0" u="none" strike="noStrike" kern="1200" cap="none" spc="0" normalizeH="0" baseline="0" noProof="0" dirty="0" smtClean="0">
              <a:ln>
                <a:noFill/>
              </a:ln>
              <a:solidFill>
                <a:schemeClr val="tx2"/>
              </a:solidFill>
              <a:effectLst/>
              <a:uLnTx/>
              <a:uFillTx/>
              <a:latin typeface="+mn-lt"/>
              <a:ea typeface="宋体" charset="-122"/>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客户关系管理（续）</a:t>
            </a:r>
            <a:endParaRPr lang="zh-CN" altLang="en-US" sz="4000" dirty="0"/>
          </a:p>
        </p:txBody>
      </p:sp>
      <p:sp>
        <p:nvSpPr>
          <p:cNvPr id="3" name="内容占位符 2"/>
          <p:cNvSpPr>
            <a:spLocks noGrp="1"/>
          </p:cNvSpPr>
          <p:nvPr>
            <p:ph idx="1"/>
          </p:nvPr>
        </p:nvSpPr>
        <p:spPr/>
        <p:txBody>
          <a:bodyPr>
            <a:normAutofit/>
          </a:bodyPr>
          <a:lstStyle/>
          <a:p>
            <a:pPr>
              <a:buNone/>
            </a:pPr>
            <a:r>
              <a:rPr lang="en-US" altLang="zh-CN" sz="2000" dirty="0" smtClean="0"/>
              <a:t> </a:t>
            </a:r>
            <a:r>
              <a:rPr lang="zh-CN" altLang="en-US" dirty="0" smtClean="0"/>
              <a:t>（三）顾客授权</a:t>
            </a:r>
            <a:endParaRPr lang="en-US" altLang="zh-CN" dirty="0" smtClean="0"/>
          </a:p>
          <a:p>
            <a:pPr>
              <a:spcBef>
                <a:spcPts val="0"/>
              </a:spcBef>
              <a:buNone/>
            </a:pPr>
            <a:r>
              <a:rPr lang="en-US" altLang="zh-CN" dirty="0" smtClean="0"/>
              <a:t>         </a:t>
            </a:r>
            <a:r>
              <a:rPr lang="zh-CN" altLang="en-US" dirty="0" smtClean="0"/>
              <a:t> </a:t>
            </a:r>
            <a:r>
              <a:rPr lang="zh-CN" altLang="en-US" sz="2000" dirty="0" smtClean="0"/>
              <a:t>何谓顾客授权？</a:t>
            </a:r>
            <a:endParaRPr lang="en-US" altLang="zh-CN" sz="2000" dirty="0" smtClean="0"/>
          </a:p>
          <a:p>
            <a:pPr>
              <a:spcBef>
                <a:spcPts val="0"/>
              </a:spcBef>
              <a:buNone/>
            </a:pPr>
            <a:r>
              <a:rPr lang="en-US" altLang="zh-CN" sz="2000" dirty="0" smtClean="0"/>
              <a:t>                         </a:t>
            </a:r>
            <a:r>
              <a:rPr lang="zh-CN" altLang="en-US" sz="1600" dirty="0" smtClean="0">
                <a:solidFill>
                  <a:srgbClr val="0070C0"/>
                </a:solidFill>
              </a:rPr>
              <a:t>把主动权交给顾客，让顾客成为品牌传教士（设置品牌方向，加入自己的创意，在营销中扮演更重要的角色）</a:t>
            </a:r>
            <a:endParaRPr lang="en-US" altLang="zh-CN" sz="1600" dirty="0" smtClean="0">
              <a:solidFill>
                <a:srgbClr val="0070C0"/>
              </a:solidFill>
            </a:endParaRPr>
          </a:p>
          <a:p>
            <a:pPr>
              <a:spcBef>
                <a:spcPts val="0"/>
              </a:spcBef>
              <a:buNone/>
            </a:pPr>
            <a:r>
              <a:rPr lang="en-US" altLang="zh-CN" sz="2000" dirty="0" smtClean="0"/>
              <a:t>                </a:t>
            </a:r>
            <a:r>
              <a:rPr lang="zh-CN" altLang="en-US" sz="2000" dirty="0" smtClean="0"/>
              <a:t>对企业的好处：</a:t>
            </a:r>
            <a:r>
              <a:rPr lang="zh-CN" altLang="en-US" sz="1600" dirty="0" smtClean="0">
                <a:solidFill>
                  <a:srgbClr val="0070C0"/>
                </a:solidFill>
              </a:rPr>
              <a:t>最有效的提升销售效果的传播方式</a:t>
            </a:r>
            <a:endParaRPr lang="en-US" altLang="zh-CN" sz="1600" dirty="0" smtClean="0">
              <a:solidFill>
                <a:srgbClr val="0070C0"/>
              </a:solidFill>
            </a:endParaRPr>
          </a:p>
          <a:p>
            <a:pPr>
              <a:spcBef>
                <a:spcPts val="0"/>
              </a:spcBef>
              <a:buNone/>
            </a:pPr>
            <a:r>
              <a:rPr lang="en-US" altLang="zh-CN" sz="2000" dirty="0" smtClean="0"/>
              <a:t>                </a:t>
            </a:r>
            <a:r>
              <a:rPr lang="zh-CN" altLang="en-US" sz="2000" dirty="0" smtClean="0"/>
              <a:t>对消费者的好处：</a:t>
            </a:r>
            <a:r>
              <a:rPr lang="zh-CN" altLang="en-US" sz="1600" dirty="0" smtClean="0">
                <a:solidFill>
                  <a:srgbClr val="0070C0"/>
                </a:solidFill>
              </a:rPr>
              <a:t>自主、自由、自豪感、尊重感</a:t>
            </a:r>
            <a:endParaRPr lang="en-US" altLang="zh-CN" sz="1600" dirty="0" smtClean="0">
              <a:solidFill>
                <a:srgbClr val="0070C0"/>
              </a:solidFill>
            </a:endParaRPr>
          </a:p>
          <a:p>
            <a:pPr>
              <a:buNone/>
            </a:pPr>
            <a:r>
              <a:rPr lang="zh-CN" altLang="en-US" dirty="0" smtClean="0"/>
              <a:t>（二）顾客评论与推荐</a:t>
            </a:r>
            <a:endParaRPr lang="en-US" altLang="zh-CN" dirty="0" smtClean="0"/>
          </a:p>
          <a:p>
            <a:pPr>
              <a:spcBef>
                <a:spcPts val="0"/>
              </a:spcBef>
              <a:buNone/>
            </a:pPr>
            <a:r>
              <a:rPr lang="en-US" altLang="zh-CN" dirty="0" smtClean="0"/>
              <a:t>        </a:t>
            </a:r>
            <a:r>
              <a:rPr lang="en-US" altLang="zh-CN" sz="2000" dirty="0" smtClean="0"/>
              <a:t>☆</a:t>
            </a:r>
            <a:r>
              <a:rPr lang="zh-CN" altLang="en-US" sz="2000" dirty="0" smtClean="0"/>
              <a:t>重要性：影响顾客在购买中的选择行为</a:t>
            </a:r>
            <a:endParaRPr lang="en-US" altLang="zh-CN" sz="2000" dirty="0" smtClean="0"/>
          </a:p>
          <a:p>
            <a:pPr>
              <a:buNone/>
            </a:pPr>
            <a:r>
              <a:rPr lang="en-US" altLang="zh-CN" sz="2000" dirty="0" smtClean="0"/>
              <a:t> </a:t>
            </a:r>
            <a:r>
              <a:rPr lang="zh-CN" altLang="en-US" sz="2000" dirty="0" smtClean="0"/>
              <a:t>            </a:t>
            </a:r>
            <a:r>
              <a:rPr lang="en-US" altLang="zh-CN" sz="2000" dirty="0" smtClean="0"/>
              <a:t>☆ </a:t>
            </a:r>
            <a:r>
              <a:rPr lang="zh-CN" altLang="en-US" sz="2000" dirty="0" smtClean="0"/>
              <a:t>趋势与问题：企业广泛利用；有的信息质量令人怀疑</a:t>
            </a:r>
            <a:endParaRPr lang="en-US" altLang="zh-CN" sz="2000" dirty="0" smtClean="0"/>
          </a:p>
          <a:p>
            <a:pPr>
              <a:buNone/>
            </a:pPr>
            <a:r>
              <a:rPr lang="en-US" altLang="zh-CN" sz="2000" dirty="0" smtClean="0"/>
              <a:t>             ☆</a:t>
            </a:r>
            <a:r>
              <a:rPr lang="zh-CN" altLang="en-US" sz="2000" dirty="0" smtClean="0"/>
              <a:t>利用博客等</a:t>
            </a:r>
            <a:r>
              <a:rPr lang="zh-CN" altLang="en-US" sz="2000" dirty="0" smtClean="0">
                <a:solidFill>
                  <a:srgbClr val="C00000"/>
                </a:solidFill>
              </a:rPr>
              <a:t>社交媒体</a:t>
            </a:r>
            <a:r>
              <a:rPr lang="zh-CN" altLang="en-US" sz="2000" dirty="0" smtClean="0"/>
              <a:t>开展产品评荐的方法</a:t>
            </a:r>
            <a:endParaRPr lang="en-US" altLang="zh-CN" sz="2000" dirty="0" smtClean="0"/>
          </a:p>
          <a:p>
            <a:pPr>
              <a:buNone/>
            </a:pPr>
            <a:r>
              <a:rPr lang="en-US" altLang="zh-CN" sz="2000" dirty="0" smtClean="0"/>
              <a:t>             ☆</a:t>
            </a:r>
            <a:r>
              <a:rPr lang="zh-CN" altLang="en-US" sz="2000" dirty="0" smtClean="0"/>
              <a:t>网上负面评论的作用</a:t>
            </a:r>
            <a:endParaRPr lang="en-US" altLang="zh-CN" sz="2000" dirty="0" smtClean="0"/>
          </a:p>
          <a:p>
            <a:pPr>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吸引和维系顾客</a:t>
            </a:r>
            <a:endParaRPr lang="zh-CN" altLang="en-US" sz="4000" dirty="0"/>
          </a:p>
        </p:txBody>
      </p:sp>
      <p:sp>
        <p:nvSpPr>
          <p:cNvPr id="3" name="内容占位符 2"/>
          <p:cNvSpPr>
            <a:spLocks noGrp="1"/>
          </p:cNvSpPr>
          <p:nvPr>
            <p:ph idx="1"/>
          </p:nvPr>
        </p:nvSpPr>
        <p:spPr/>
        <p:txBody>
          <a:bodyPr>
            <a:normAutofit/>
          </a:bodyPr>
          <a:lstStyle/>
          <a:p>
            <a:pPr>
              <a:buNone/>
            </a:pPr>
            <a:r>
              <a:rPr lang="en-US" altLang="zh-CN" sz="2000" dirty="0" smtClean="0"/>
              <a:t> </a:t>
            </a:r>
            <a:r>
              <a:rPr lang="zh-CN" altLang="en-US" dirty="0" smtClean="0"/>
              <a:t>（一）吸引新顾客 </a:t>
            </a:r>
            <a:r>
              <a:rPr lang="en-US" altLang="zh-CN" dirty="0" smtClean="0"/>
              <a:t>VS </a:t>
            </a:r>
            <a:r>
              <a:rPr lang="zh-CN" altLang="en-US" dirty="0" smtClean="0"/>
              <a:t>维系老顾客</a:t>
            </a:r>
            <a:endParaRPr lang="en-US" altLang="zh-CN" dirty="0" smtClean="0"/>
          </a:p>
          <a:p>
            <a:pPr>
              <a:spcBef>
                <a:spcPts val="0"/>
              </a:spcBef>
              <a:buNone/>
            </a:pPr>
            <a:r>
              <a:rPr lang="en-US" altLang="zh-CN" dirty="0" smtClean="0"/>
              <a:t>         </a:t>
            </a:r>
            <a:r>
              <a:rPr lang="zh-CN" altLang="en-US" dirty="0" smtClean="0"/>
              <a:t> </a:t>
            </a:r>
            <a:r>
              <a:rPr lang="zh-CN" altLang="en-US" sz="2000" dirty="0" smtClean="0"/>
              <a:t>成本比较</a:t>
            </a:r>
            <a:endParaRPr lang="en-US" altLang="zh-CN" sz="2000" dirty="0" smtClean="0"/>
          </a:p>
          <a:p>
            <a:pPr>
              <a:spcBef>
                <a:spcPts val="0"/>
              </a:spcBef>
              <a:buNone/>
            </a:pPr>
            <a:r>
              <a:rPr lang="en-US" altLang="zh-CN" sz="2000" dirty="0" smtClean="0"/>
              <a:t>                </a:t>
            </a:r>
            <a:r>
              <a:rPr lang="zh-CN" altLang="en-US" sz="2000" dirty="0" smtClean="0"/>
              <a:t>收益比较</a:t>
            </a:r>
            <a:endParaRPr lang="en-US" altLang="zh-CN" sz="2000" dirty="0" smtClean="0"/>
          </a:p>
          <a:p>
            <a:pPr>
              <a:spcBef>
                <a:spcPts val="0"/>
              </a:spcBef>
              <a:buNone/>
            </a:pPr>
            <a:r>
              <a:rPr lang="en-US" altLang="zh-CN" sz="2000" dirty="0" smtClean="0"/>
              <a:t>                </a:t>
            </a:r>
            <a:r>
              <a:rPr lang="zh-CN" altLang="en-US" sz="2000" dirty="0" smtClean="0"/>
              <a:t>交叉效应（顾客忠诚计划也能吸引新顾客）</a:t>
            </a:r>
            <a:endParaRPr lang="en-US" altLang="zh-CN" sz="2000" dirty="0" smtClean="0"/>
          </a:p>
          <a:p>
            <a:pPr>
              <a:buNone/>
            </a:pPr>
            <a:r>
              <a:rPr lang="zh-CN" altLang="en-US" dirty="0" smtClean="0"/>
              <a:t>（二）怎样减少顾客流失</a:t>
            </a:r>
            <a:endParaRPr lang="en-US" altLang="zh-CN" dirty="0" smtClean="0"/>
          </a:p>
          <a:p>
            <a:pPr>
              <a:spcBef>
                <a:spcPts val="0"/>
              </a:spcBef>
              <a:buNone/>
            </a:pPr>
            <a:r>
              <a:rPr lang="en-US" altLang="zh-CN" dirty="0" smtClean="0"/>
              <a:t>        </a:t>
            </a:r>
            <a:r>
              <a:rPr lang="en-US" altLang="zh-CN" sz="2000" dirty="0" smtClean="0"/>
              <a:t>☆</a:t>
            </a:r>
            <a:r>
              <a:rPr lang="zh-CN" altLang="en-US" sz="2000" dirty="0" smtClean="0"/>
              <a:t>确定和测定顾客维系率</a:t>
            </a:r>
            <a:endParaRPr lang="en-US" altLang="zh-CN" sz="2000" dirty="0" smtClean="0"/>
          </a:p>
          <a:p>
            <a:pPr>
              <a:buNone/>
            </a:pPr>
            <a:r>
              <a:rPr lang="en-US" altLang="zh-CN" sz="2000" dirty="0" smtClean="0"/>
              <a:t> </a:t>
            </a:r>
            <a:r>
              <a:rPr lang="zh-CN" altLang="en-US" sz="2000" dirty="0" smtClean="0"/>
              <a:t>            </a:t>
            </a:r>
            <a:r>
              <a:rPr lang="en-US" altLang="zh-CN" sz="2000" dirty="0" smtClean="0"/>
              <a:t>☆ </a:t>
            </a:r>
            <a:r>
              <a:rPr lang="zh-CN" altLang="en-US" sz="2000" dirty="0" smtClean="0"/>
              <a:t>分析导致顾客流失的原因</a:t>
            </a:r>
            <a:endParaRPr lang="en-US" altLang="zh-CN" sz="2000" dirty="0" smtClean="0"/>
          </a:p>
          <a:p>
            <a:pPr>
              <a:buNone/>
            </a:pPr>
            <a:r>
              <a:rPr lang="en-US" altLang="zh-CN" sz="2000" dirty="0" smtClean="0"/>
              <a:t>             ☆</a:t>
            </a:r>
            <a:r>
              <a:rPr lang="zh-CN" altLang="en-US" sz="2000" dirty="0" smtClean="0"/>
              <a:t>寻找可改进的地方</a:t>
            </a:r>
            <a:endParaRPr lang="en-US" altLang="zh-CN" sz="2000" dirty="0" smtClean="0"/>
          </a:p>
          <a:p>
            <a:pPr>
              <a:buNone/>
            </a:pPr>
            <a:r>
              <a:rPr lang="en-US" altLang="zh-CN" sz="2000" dirty="0" smtClean="0"/>
              <a:t>             ☆</a:t>
            </a:r>
            <a:r>
              <a:rPr lang="zh-CN" altLang="en-US" sz="2000" dirty="0" smtClean="0"/>
              <a:t>对顾客流失的利润损失与减少顾客流失所付出的成本进行比较</a:t>
            </a:r>
            <a:endParaRPr lang="en-US" altLang="zh-CN" sz="2000" dirty="0" smtClean="0"/>
          </a:p>
          <a:p>
            <a:pPr>
              <a:buNone/>
            </a:pPr>
            <a:r>
              <a:rPr lang="zh-CN" altLang="en-US" sz="2000" dirty="0" smtClean="0"/>
              <a:t>             </a:t>
            </a:r>
            <a:r>
              <a:rPr lang="en-US" altLang="zh-CN" sz="2000" dirty="0" smtClean="0"/>
              <a:t>☆</a:t>
            </a:r>
            <a:r>
              <a:rPr lang="zh-CN" altLang="en-US" sz="2000" dirty="0" smtClean="0"/>
              <a:t>实施改进</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吸引和维系顾客（续）</a:t>
            </a:r>
            <a:endParaRPr lang="zh-CN" altLang="en-US" sz="4000" dirty="0"/>
          </a:p>
        </p:txBody>
      </p:sp>
      <p:sp>
        <p:nvSpPr>
          <p:cNvPr id="3" name="内容占位符 2"/>
          <p:cNvSpPr>
            <a:spLocks noGrp="1"/>
          </p:cNvSpPr>
          <p:nvPr>
            <p:ph idx="1"/>
          </p:nvPr>
        </p:nvSpPr>
        <p:spPr>
          <a:xfrm>
            <a:off x="304800" y="1340768"/>
            <a:ext cx="8686800" cy="4739357"/>
          </a:xfrm>
        </p:spPr>
        <p:txBody>
          <a:bodyPr>
            <a:normAutofit fontScale="92500" lnSpcReduction="10000"/>
          </a:bodyPr>
          <a:lstStyle/>
          <a:p>
            <a:pPr>
              <a:buNone/>
            </a:pPr>
            <a:r>
              <a:rPr lang="en-US" altLang="zh-CN" sz="2000" dirty="0" smtClean="0"/>
              <a:t> </a:t>
            </a:r>
            <a:r>
              <a:rPr lang="zh-CN" altLang="en-US" dirty="0" smtClean="0"/>
              <a:t>（三）顾客维系动态变化</a:t>
            </a:r>
            <a:endParaRPr lang="en-US" altLang="zh-CN" dirty="0" smtClean="0"/>
          </a:p>
          <a:p>
            <a:pPr>
              <a:spcBef>
                <a:spcPts val="0"/>
              </a:spcBef>
              <a:buNone/>
            </a:pPr>
            <a:r>
              <a:rPr lang="en-US" altLang="zh-CN" dirty="0" smtClean="0"/>
              <a:t>         </a:t>
            </a:r>
            <a:r>
              <a:rPr lang="zh-CN" altLang="en-US" dirty="0" smtClean="0"/>
              <a:t> </a:t>
            </a:r>
            <a:r>
              <a:rPr lang="zh-CN" altLang="en-US" sz="2000" dirty="0" smtClean="0"/>
              <a:t>运用</a:t>
            </a:r>
            <a:r>
              <a:rPr lang="zh-CN" altLang="en-US" sz="2000" b="1" dirty="0" smtClean="0">
                <a:solidFill>
                  <a:srgbClr val="C00000"/>
                </a:solidFill>
              </a:rPr>
              <a:t>营销漏斗</a:t>
            </a:r>
            <a:r>
              <a:rPr lang="zh-CN" altLang="en-US" sz="2000" dirty="0" smtClean="0"/>
              <a:t>对顾客进行识别</a:t>
            </a:r>
            <a:r>
              <a:rPr lang="en-US" altLang="zh-CN" sz="2000" dirty="0" smtClean="0"/>
              <a:t>(see141 or next of next page)</a:t>
            </a:r>
          </a:p>
          <a:p>
            <a:pPr>
              <a:spcBef>
                <a:spcPts val="0"/>
              </a:spcBef>
              <a:buNone/>
            </a:pPr>
            <a:r>
              <a:rPr lang="en-US" altLang="zh-CN" sz="2000" dirty="0" smtClean="0"/>
              <a:t>                </a:t>
            </a:r>
            <a:r>
              <a:rPr lang="zh-CN" altLang="en-US" sz="2000" dirty="0" smtClean="0"/>
              <a:t>计算转移率，识别阶段性瓶颈</a:t>
            </a:r>
            <a:endParaRPr lang="en-US" altLang="zh-CN" sz="2000" dirty="0" smtClean="0"/>
          </a:p>
          <a:p>
            <a:pPr>
              <a:spcBef>
                <a:spcPts val="0"/>
              </a:spcBef>
              <a:buNone/>
            </a:pPr>
            <a:r>
              <a:rPr lang="en-US" altLang="zh-CN" sz="2000" dirty="0" smtClean="0"/>
              <a:t>                </a:t>
            </a:r>
            <a:r>
              <a:rPr lang="zh-CN" altLang="en-US" sz="2000" dirty="0" smtClean="0"/>
              <a:t>采取措施：不仅吸引新顾客，而且保留和开发现有顾客</a:t>
            </a:r>
            <a:endParaRPr lang="en-US" altLang="zh-CN" sz="2000" dirty="0" smtClean="0"/>
          </a:p>
          <a:p>
            <a:pPr>
              <a:buNone/>
            </a:pPr>
            <a:r>
              <a:rPr lang="zh-CN" altLang="en-US" dirty="0" smtClean="0"/>
              <a:t>（四）管理顾客基础</a:t>
            </a:r>
            <a:endParaRPr lang="en-US" altLang="zh-CN" dirty="0" smtClean="0"/>
          </a:p>
          <a:p>
            <a:pPr>
              <a:spcBef>
                <a:spcPts val="0"/>
              </a:spcBef>
              <a:buNone/>
            </a:pPr>
            <a:r>
              <a:rPr lang="en-US" altLang="zh-CN" dirty="0" smtClean="0"/>
              <a:t>        </a:t>
            </a:r>
            <a:r>
              <a:rPr lang="en-US" altLang="zh-CN" sz="2000" dirty="0" smtClean="0"/>
              <a:t>☆</a:t>
            </a:r>
            <a:r>
              <a:rPr lang="zh-CN" altLang="en-US" sz="2000" dirty="0" smtClean="0"/>
              <a:t>何谓顾客基础？企业拥有的固定的顾客群。</a:t>
            </a:r>
            <a:endParaRPr lang="en-US" altLang="zh-CN" sz="2000" dirty="0" smtClean="0"/>
          </a:p>
          <a:p>
            <a:pPr>
              <a:buNone/>
            </a:pPr>
            <a:r>
              <a:rPr lang="en-US" altLang="zh-CN" sz="2000" dirty="0" smtClean="0"/>
              <a:t> </a:t>
            </a:r>
            <a:r>
              <a:rPr lang="zh-CN" altLang="en-US" sz="2000" dirty="0" smtClean="0"/>
              <a:t>            </a:t>
            </a:r>
            <a:r>
              <a:rPr lang="en-US" altLang="zh-CN" sz="2000" dirty="0" smtClean="0"/>
              <a:t>☆ </a:t>
            </a:r>
            <a:r>
              <a:rPr lang="zh-CN" altLang="en-US" sz="2000" dirty="0" smtClean="0"/>
              <a:t>如何管理顾客基础？</a:t>
            </a:r>
            <a:endParaRPr lang="en-US" altLang="zh-CN" sz="2000" dirty="0" smtClean="0"/>
          </a:p>
          <a:p>
            <a:pPr>
              <a:buNone/>
            </a:pPr>
            <a:r>
              <a:rPr lang="en-US" altLang="zh-CN" sz="2000" dirty="0" smtClean="0"/>
              <a:t>                 （1）</a:t>
            </a:r>
            <a:r>
              <a:rPr lang="zh-CN" altLang="en-US" sz="2000" dirty="0" smtClean="0"/>
              <a:t>减少顾客流失率</a:t>
            </a:r>
            <a:endParaRPr lang="en-US" altLang="zh-CN" sz="2000" dirty="0" smtClean="0"/>
          </a:p>
          <a:p>
            <a:pPr>
              <a:buNone/>
            </a:pPr>
            <a:r>
              <a:rPr lang="en-US" altLang="zh-CN" sz="2000" dirty="0" smtClean="0"/>
              <a:t>                 （2）</a:t>
            </a:r>
            <a:r>
              <a:rPr lang="zh-CN" altLang="en-US" sz="2000" dirty="0" smtClean="0"/>
              <a:t>延长顾客关系</a:t>
            </a:r>
            <a:endParaRPr lang="en-US" altLang="zh-CN" sz="2000" dirty="0" smtClean="0"/>
          </a:p>
          <a:p>
            <a:pPr>
              <a:buNone/>
            </a:pPr>
            <a:r>
              <a:rPr lang="en-US" altLang="zh-CN" sz="2000" dirty="0" smtClean="0"/>
              <a:t>                 （3）</a:t>
            </a:r>
            <a:r>
              <a:rPr lang="zh-CN" altLang="en-US" sz="2000" dirty="0" smtClean="0"/>
              <a:t>通过</a:t>
            </a:r>
            <a:r>
              <a:rPr lang="zh-CN" altLang="en-US" sz="2000" dirty="0" smtClean="0">
                <a:solidFill>
                  <a:srgbClr val="FF0000"/>
                </a:solidFill>
                <a:latin typeface="黑体" pitchFamily="49" charset="-122"/>
                <a:ea typeface="黑体" pitchFamily="49" charset="-122"/>
              </a:rPr>
              <a:t>钱包份额</a:t>
            </a:r>
            <a:r>
              <a:rPr lang="zh-CN" altLang="en-US" sz="2000" dirty="0" smtClean="0"/>
              <a:t>、</a:t>
            </a:r>
            <a:r>
              <a:rPr lang="zh-CN" altLang="en-US" sz="2000" dirty="0" smtClean="0">
                <a:solidFill>
                  <a:srgbClr val="FF0000"/>
                </a:solidFill>
                <a:latin typeface="黑体" pitchFamily="49" charset="-122"/>
                <a:ea typeface="黑体" pitchFamily="49" charset="-122"/>
              </a:rPr>
              <a:t>交叉销售</a:t>
            </a:r>
            <a:r>
              <a:rPr lang="zh-CN" altLang="en-US" sz="2000" dirty="0" smtClean="0"/>
              <a:t>和</a:t>
            </a:r>
            <a:r>
              <a:rPr lang="zh-CN" altLang="en-US" sz="2000" dirty="0" smtClean="0">
                <a:solidFill>
                  <a:srgbClr val="FF0000"/>
                </a:solidFill>
                <a:latin typeface="黑体" pitchFamily="49" charset="-122"/>
                <a:ea typeface="黑体" pitchFamily="49" charset="-122"/>
              </a:rPr>
              <a:t>向上销售</a:t>
            </a:r>
            <a:r>
              <a:rPr lang="zh-CN" altLang="en-US" sz="2000" dirty="0" smtClean="0"/>
              <a:t>来提高每个顾客的成         </a:t>
            </a:r>
            <a:endParaRPr lang="en-US" altLang="zh-CN" sz="2000" dirty="0" smtClean="0"/>
          </a:p>
          <a:p>
            <a:pPr>
              <a:buNone/>
            </a:pPr>
            <a:r>
              <a:rPr lang="en-US" altLang="zh-CN" sz="2000" dirty="0" smtClean="0"/>
              <a:t>                          </a:t>
            </a:r>
            <a:r>
              <a:rPr lang="zh-CN" altLang="en-US" sz="2000" dirty="0" smtClean="0"/>
              <a:t>长潜力。</a:t>
            </a:r>
            <a:endParaRPr lang="en-US" altLang="zh-CN" sz="2000" dirty="0" smtClean="0"/>
          </a:p>
          <a:p>
            <a:pPr>
              <a:buNone/>
            </a:pPr>
            <a:r>
              <a:rPr lang="en-US" altLang="zh-CN" sz="2000" dirty="0" smtClean="0"/>
              <a:t>                 （4）</a:t>
            </a:r>
            <a:r>
              <a:rPr lang="zh-CN" altLang="en-US" sz="2000" dirty="0" smtClean="0"/>
              <a:t>管理低利润顾客（提升或淘汰）</a:t>
            </a:r>
            <a:endParaRPr lang="en-US" altLang="zh-CN" sz="2000" dirty="0" smtClean="0"/>
          </a:p>
          <a:p>
            <a:pPr>
              <a:buNone/>
            </a:pPr>
            <a:r>
              <a:rPr lang="en-US" altLang="zh-CN" sz="2000" dirty="0" smtClean="0"/>
              <a:t>                 （5）</a:t>
            </a:r>
            <a:r>
              <a:rPr lang="zh-CN" altLang="en-US" sz="2000" dirty="0" smtClean="0"/>
              <a:t>集中精力为高价值顾客服务</a:t>
            </a:r>
            <a:endParaRPr lang="en-US" altLang="zh-CN" sz="20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3" name="Rectangle 2"/>
          <p:cNvSpPr txBox="1">
            <a:spLocks noChangeArrowheads="1"/>
          </p:cNvSpPr>
          <p:nvPr/>
        </p:nvSpPr>
        <p:spPr>
          <a:xfrm>
            <a:off x="762000" y="274638"/>
            <a:ext cx="76962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0" i="0" u="none" strike="noStrike" kern="1200" cap="all" spc="0" normalizeH="0" baseline="0" noProof="0" dirty="0" smtClean="0">
                <a:ln>
                  <a:noFill/>
                </a:ln>
                <a:solidFill>
                  <a:srgbClr val="0070C0"/>
                </a:solidFill>
                <a:effectLst>
                  <a:reflection blurRad="12700" stA="48000" endA="300" endPos="55000" dir="5400000" sy="-90000" algn="bl" rotWithShape="0"/>
                </a:effectLst>
                <a:uLnTx/>
                <a:uFillTx/>
                <a:latin typeface="黑体" pitchFamily="49" charset="-122"/>
                <a:ea typeface="黑体" pitchFamily="49" charset="-122"/>
                <a:cs typeface="+mj-cs"/>
              </a:rPr>
              <a:t>什么是忠诚度？</a:t>
            </a:r>
          </a:p>
        </p:txBody>
      </p:sp>
      <p:sp>
        <p:nvSpPr>
          <p:cNvPr id="4" name="Rectangle 5"/>
          <p:cNvSpPr txBox="1">
            <a:spLocks noChangeArrowheads="1"/>
          </p:cNvSpPr>
          <p:nvPr/>
        </p:nvSpPr>
        <p:spPr>
          <a:xfrm>
            <a:off x="533400" y="1600200"/>
            <a:ext cx="7467600" cy="4572000"/>
          </a:xfrm>
          <a:prstGeom prst="rect">
            <a:avLst/>
          </a:prstGeom>
        </p:spPr>
        <p:txBody>
          <a:bodyPr/>
          <a:lstStyle/>
          <a:p>
            <a:pPr marL="342900" marR="0" lvl="0" indent="4763" algn="l" defTabSz="914400" rtl="0" eaLnBrk="1" fontAlgn="auto" latinLnBrk="0" hangingPunct="1">
              <a:lnSpc>
                <a:spcPct val="100000"/>
              </a:lnSpc>
              <a:spcBef>
                <a:spcPct val="20000"/>
              </a:spcBef>
              <a:spcAft>
                <a:spcPts val="0"/>
              </a:spcAft>
              <a:buClr>
                <a:schemeClr val="accent1"/>
              </a:buClr>
              <a:buSzPct val="70000"/>
              <a:buFontTx/>
              <a:buNone/>
              <a:tabLst/>
              <a:defRPr/>
            </a:pPr>
            <a:r>
              <a:rPr kumimoji="0" lang="zh-CN" altLang="en-US" sz="3200" b="1" i="0" u="none" strike="noStrike" kern="1200" cap="none" spc="0" normalizeH="0" baseline="0" noProof="0" smtClean="0">
                <a:ln>
                  <a:noFill/>
                </a:ln>
                <a:solidFill>
                  <a:schemeClr val="tx2"/>
                </a:solidFill>
                <a:effectLst/>
                <a:uLnTx/>
                <a:uFillTx/>
                <a:latin typeface="+mn-lt"/>
                <a:ea typeface="宋体" charset="-122"/>
                <a:cs typeface="+mn-cs"/>
              </a:rPr>
              <a:t>忠诚度</a:t>
            </a:r>
            <a:r>
              <a:rPr kumimoji="0" lang="zh-CN" altLang="en-US" sz="3200" b="0" i="0" u="none" strike="noStrike" kern="1200" cap="none" spc="0" normalizeH="0" baseline="0" noProof="0" smtClean="0">
                <a:ln>
                  <a:noFill/>
                </a:ln>
                <a:solidFill>
                  <a:schemeClr val="tx2"/>
                </a:solidFill>
                <a:effectLst/>
                <a:uLnTx/>
                <a:uFillTx/>
                <a:latin typeface="+mn-lt"/>
                <a:ea typeface="宋体" charset="-122"/>
                <a:cs typeface="+mn-cs"/>
              </a:rPr>
              <a:t>是指：尽管顾客会受到外在情境的影响，且其他企业的营销努力也可能导致转换行为的发生，但该顾客仍对其所偏好的产品或服务给予深刻的承诺，保证会在未来再度购买与再次光顾。</a:t>
            </a:r>
          </a:p>
        </p:txBody>
      </p:sp>
      <p:sp>
        <p:nvSpPr>
          <p:cNvPr id="6" name="TextBox 6"/>
          <p:cNvSpPr txBox="1">
            <a:spLocks noChangeArrowheads="1"/>
          </p:cNvSpPr>
          <p:nvPr/>
        </p:nvSpPr>
        <p:spPr bwMode="auto">
          <a:xfrm>
            <a:off x="914400" y="4572000"/>
            <a:ext cx="6248400" cy="1477328"/>
          </a:xfrm>
          <a:prstGeom prst="rect">
            <a:avLst/>
          </a:prstGeom>
          <a:noFill/>
          <a:ln w="9525">
            <a:noFill/>
            <a:miter lim="800000"/>
            <a:headEnd/>
            <a:tailEnd/>
          </a:ln>
        </p:spPr>
        <p:txBody>
          <a:bodyPr>
            <a:spAutoFit/>
          </a:bodyPr>
          <a:lstStyle/>
          <a:p>
            <a:r>
              <a:rPr lang="zh-CN" altLang="en-US" dirty="0">
                <a:ea typeface="宋体" charset="-122"/>
              </a:rPr>
              <a:t>    顾客忠诚被分为多种类型，如，有学者将顾客忠诚</a:t>
            </a:r>
            <a:r>
              <a:rPr lang="zh-CN" altLang="en-US" dirty="0" smtClean="0">
                <a:ea typeface="宋体" charset="-122"/>
              </a:rPr>
              <a:t>分为：（</a:t>
            </a:r>
            <a:r>
              <a:rPr lang="en-US" altLang="zh-CN" dirty="0" smtClean="0">
                <a:ea typeface="宋体" charset="-122"/>
              </a:rPr>
              <a:t>1</a:t>
            </a:r>
            <a:r>
              <a:rPr lang="zh-CN" altLang="en-US" dirty="0" smtClean="0">
                <a:ea typeface="宋体" charset="-122"/>
              </a:rPr>
              <a:t>）认知</a:t>
            </a:r>
            <a:r>
              <a:rPr lang="zh-CN" altLang="en-US" dirty="0">
                <a:ea typeface="宋体" charset="-122"/>
              </a:rPr>
              <a:t>忠诚</a:t>
            </a:r>
            <a:r>
              <a:rPr lang="zh-CN" altLang="en-US" dirty="0" smtClean="0">
                <a:ea typeface="宋体" charset="-122"/>
              </a:rPr>
              <a:t>、</a:t>
            </a:r>
            <a:endParaRPr lang="en-US" altLang="zh-CN" dirty="0" smtClean="0">
              <a:ea typeface="宋体" charset="-122"/>
            </a:endParaRPr>
          </a:p>
          <a:p>
            <a:r>
              <a:rPr lang="zh-CN" altLang="en-US" dirty="0" smtClean="0">
                <a:ea typeface="宋体" charset="-122"/>
              </a:rPr>
              <a:t>（</a:t>
            </a:r>
            <a:r>
              <a:rPr lang="en-US" altLang="zh-CN" dirty="0" smtClean="0">
                <a:ea typeface="宋体" charset="-122"/>
              </a:rPr>
              <a:t>2</a:t>
            </a:r>
            <a:r>
              <a:rPr lang="zh-CN" altLang="en-US" dirty="0" smtClean="0">
                <a:ea typeface="宋体" charset="-122"/>
              </a:rPr>
              <a:t>）情感</a:t>
            </a:r>
            <a:r>
              <a:rPr lang="zh-CN" altLang="en-US" dirty="0">
                <a:ea typeface="宋体" charset="-122"/>
              </a:rPr>
              <a:t>忠诚</a:t>
            </a:r>
            <a:r>
              <a:rPr lang="zh-CN" altLang="en-US" dirty="0" smtClean="0">
                <a:ea typeface="宋体" charset="-122"/>
              </a:rPr>
              <a:t>、</a:t>
            </a:r>
            <a:endParaRPr lang="en-US" altLang="zh-CN" dirty="0" smtClean="0">
              <a:ea typeface="宋体" charset="-122"/>
            </a:endParaRPr>
          </a:p>
          <a:p>
            <a:r>
              <a:rPr lang="zh-CN" altLang="en-US" dirty="0" smtClean="0">
                <a:ea typeface="宋体" charset="-122"/>
              </a:rPr>
              <a:t>（</a:t>
            </a:r>
            <a:r>
              <a:rPr lang="en-US" altLang="zh-CN" dirty="0" smtClean="0">
                <a:ea typeface="宋体" charset="-122"/>
              </a:rPr>
              <a:t>3</a:t>
            </a:r>
            <a:r>
              <a:rPr lang="zh-CN" altLang="en-US" dirty="0" smtClean="0">
                <a:ea typeface="宋体" charset="-122"/>
              </a:rPr>
              <a:t>）态度忠诚、</a:t>
            </a:r>
            <a:endParaRPr lang="en-US" altLang="zh-CN" dirty="0" smtClean="0">
              <a:ea typeface="宋体" charset="-122"/>
            </a:endParaRPr>
          </a:p>
          <a:p>
            <a:r>
              <a:rPr lang="zh-CN" altLang="en-US" dirty="0" smtClean="0">
                <a:ea typeface="宋体" charset="-122"/>
              </a:rPr>
              <a:t>（</a:t>
            </a:r>
            <a:r>
              <a:rPr lang="en-US" altLang="zh-CN" dirty="0" smtClean="0">
                <a:ea typeface="宋体" charset="-122"/>
              </a:rPr>
              <a:t>4</a:t>
            </a:r>
            <a:r>
              <a:rPr lang="zh-CN" altLang="en-US" dirty="0" smtClean="0">
                <a:ea typeface="宋体" charset="-122"/>
              </a:rPr>
              <a:t>）行为</a:t>
            </a:r>
            <a:r>
              <a:rPr lang="zh-CN" altLang="en-US" dirty="0">
                <a:ea typeface="宋体" charset="-122"/>
              </a:rPr>
              <a:t>忠诚。</a:t>
            </a:r>
          </a:p>
        </p:txBody>
      </p:sp>
      <p:sp>
        <p:nvSpPr>
          <p:cNvPr id="7" name="太阳形 6"/>
          <p:cNvSpPr/>
          <p:nvPr/>
        </p:nvSpPr>
        <p:spPr>
          <a:xfrm>
            <a:off x="685800" y="4572000"/>
            <a:ext cx="228600" cy="2286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0"/>
            <a:ext cx="9144000" cy="10378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顾客对公司的重要性</a:t>
            </a:r>
            <a:endParaRPr kumimoji="0" lang="en-US" altLang="zh-CN"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VS</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公司组织架构的转变</a:t>
            </a:r>
            <a:endPar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pic>
        <p:nvPicPr>
          <p:cNvPr id="3" name="Picture 4" descr="01章_02-2"/>
          <p:cNvPicPr>
            <a:picLocks noChangeAspect="1" noChangeArrowheads="1"/>
          </p:cNvPicPr>
          <p:nvPr/>
        </p:nvPicPr>
        <p:blipFill>
          <a:blip r:embed="rId2" cstate="print"/>
          <a:srcRect/>
          <a:stretch>
            <a:fillRect/>
          </a:stretch>
        </p:blipFill>
        <p:spPr bwMode="auto">
          <a:xfrm>
            <a:off x="539552" y="4571103"/>
            <a:ext cx="8604447" cy="2185297"/>
          </a:xfrm>
          <a:prstGeom prst="rect">
            <a:avLst/>
          </a:prstGeom>
          <a:noFill/>
          <a:ln w="9525">
            <a:noFill/>
            <a:miter lim="800000"/>
            <a:headEnd/>
            <a:tailEnd/>
          </a:ln>
        </p:spPr>
      </p:pic>
      <p:pic>
        <p:nvPicPr>
          <p:cNvPr id="4" name="Picture 5" descr="01章_02-1"/>
          <p:cNvPicPr>
            <a:picLocks noChangeAspect="1" noChangeArrowheads="1"/>
          </p:cNvPicPr>
          <p:nvPr/>
        </p:nvPicPr>
        <p:blipFill>
          <a:blip r:embed="rId3" cstate="print"/>
          <a:srcRect/>
          <a:stretch>
            <a:fillRect/>
          </a:stretch>
        </p:blipFill>
        <p:spPr bwMode="auto">
          <a:xfrm>
            <a:off x="539552" y="1817688"/>
            <a:ext cx="8604448" cy="2159000"/>
          </a:xfrm>
          <a:prstGeom prst="rect">
            <a:avLst/>
          </a:prstGeom>
          <a:noFill/>
          <a:ln w="9525">
            <a:noFill/>
            <a:miter lim="800000"/>
            <a:headEnd/>
            <a:tailEnd/>
          </a:ln>
        </p:spPr>
      </p:pic>
      <p:grpSp>
        <p:nvGrpSpPr>
          <p:cNvPr id="5" name="Group 11"/>
          <p:cNvGrpSpPr>
            <a:grpSpLocks/>
          </p:cNvGrpSpPr>
          <p:nvPr/>
        </p:nvGrpSpPr>
        <p:grpSpPr bwMode="auto">
          <a:xfrm>
            <a:off x="0" y="1357313"/>
            <a:ext cx="1828800" cy="1828800"/>
            <a:chOff x="113" y="300"/>
            <a:chExt cx="1152" cy="1152"/>
          </a:xfrm>
        </p:grpSpPr>
        <p:pic>
          <p:nvPicPr>
            <p:cNvPr id="6" name="Picture 7" descr="01章_02-3"/>
            <p:cNvPicPr>
              <a:picLocks noChangeAspect="1" noChangeArrowheads="1"/>
            </p:cNvPicPr>
            <p:nvPr/>
          </p:nvPicPr>
          <p:blipFill>
            <a:blip r:embed="rId4" cstate="print"/>
            <a:srcRect/>
            <a:stretch>
              <a:fillRect/>
            </a:stretch>
          </p:blipFill>
          <p:spPr bwMode="auto">
            <a:xfrm>
              <a:off x="113" y="300"/>
              <a:ext cx="1152" cy="1152"/>
            </a:xfrm>
            <a:prstGeom prst="rect">
              <a:avLst/>
            </a:prstGeom>
            <a:noFill/>
            <a:ln w="9525">
              <a:noFill/>
              <a:miter lim="800000"/>
              <a:headEnd/>
              <a:tailEnd/>
            </a:ln>
          </p:spPr>
        </p:pic>
        <p:pic>
          <p:nvPicPr>
            <p:cNvPr id="7" name="Picture 8" descr="01章_02-5"/>
            <p:cNvPicPr>
              <a:picLocks noChangeAspect="1" noChangeArrowheads="1"/>
            </p:cNvPicPr>
            <p:nvPr/>
          </p:nvPicPr>
          <p:blipFill>
            <a:blip r:embed="rId5" cstate="print"/>
            <a:srcRect/>
            <a:stretch>
              <a:fillRect/>
            </a:stretch>
          </p:blipFill>
          <p:spPr bwMode="auto">
            <a:xfrm>
              <a:off x="249" y="436"/>
              <a:ext cx="900" cy="900"/>
            </a:xfrm>
            <a:prstGeom prst="rect">
              <a:avLst/>
            </a:prstGeom>
            <a:noFill/>
            <a:ln w="9525">
              <a:noFill/>
              <a:miter lim="800000"/>
              <a:headEnd/>
              <a:tailEnd/>
            </a:ln>
          </p:spPr>
        </p:pic>
      </p:grpSp>
      <p:sp>
        <p:nvSpPr>
          <p:cNvPr id="8" name="Rectangle 14"/>
          <p:cNvSpPr>
            <a:spLocks noChangeArrowheads="1"/>
          </p:cNvSpPr>
          <p:nvPr/>
        </p:nvSpPr>
        <p:spPr bwMode="auto">
          <a:xfrm>
            <a:off x="1584325" y="1890713"/>
            <a:ext cx="6551612" cy="792162"/>
          </a:xfrm>
          <a:prstGeom prst="rect">
            <a:avLst/>
          </a:prstGeom>
          <a:noFill/>
          <a:ln w="9525">
            <a:noFill/>
            <a:miter lim="800000"/>
            <a:headEnd/>
            <a:tailEnd/>
          </a:ln>
        </p:spPr>
        <p:txBody>
          <a:bodyPr wrap="none" anchor="ctr"/>
          <a:lstStyle/>
          <a:p>
            <a:pPr>
              <a:lnSpc>
                <a:spcPct val="120000"/>
              </a:lnSpc>
            </a:pPr>
            <a:r>
              <a:rPr lang="zh-CN" altLang="en-US" sz="2800" dirty="0" smtClean="0">
                <a:solidFill>
                  <a:srgbClr val="FFFF00"/>
                </a:solidFill>
              </a:rPr>
              <a:t>顾客是公司最重要的资产</a:t>
            </a:r>
            <a:endParaRPr lang="en-US" altLang="zh-CN" sz="2800" dirty="0">
              <a:solidFill>
                <a:srgbClr val="FFFF00"/>
              </a:solidFill>
            </a:endParaRPr>
          </a:p>
        </p:txBody>
      </p:sp>
      <p:sp>
        <p:nvSpPr>
          <p:cNvPr id="12" name="Rectangle 27"/>
          <p:cNvSpPr>
            <a:spLocks noChangeArrowheads="1"/>
          </p:cNvSpPr>
          <p:nvPr/>
        </p:nvSpPr>
        <p:spPr bwMode="auto">
          <a:xfrm>
            <a:off x="1079500" y="2754313"/>
            <a:ext cx="7343775" cy="1150937"/>
          </a:xfrm>
          <a:prstGeom prst="rect">
            <a:avLst/>
          </a:prstGeom>
          <a:noFill/>
          <a:ln w="9525" algn="ctr">
            <a:noFill/>
            <a:miter lim="800000"/>
            <a:headEnd/>
            <a:tailEnd/>
          </a:ln>
        </p:spPr>
        <p:txBody>
          <a:bodyPr wrap="none"/>
          <a:lstStyle/>
          <a:p>
            <a:pPr marL="266700" indent="-266700" latinLnBrk="1">
              <a:lnSpc>
                <a:spcPct val="120000"/>
              </a:lnSpc>
              <a:buSzPct val="80000"/>
              <a:buFontTx/>
              <a:buBlip>
                <a:blip r:embed="rId6"/>
              </a:buBlip>
            </a:pPr>
            <a:r>
              <a:rPr kumimoji="1" lang="zh-CN" altLang="en-US" dirty="0" smtClean="0"/>
              <a:t>公司唯一能创造的价值来自现有顾客和潜在顾客</a:t>
            </a:r>
            <a:endParaRPr kumimoji="1" lang="en-US" altLang="zh-CN" sz="1600" dirty="0" smtClean="0"/>
          </a:p>
          <a:p>
            <a:pPr marL="266700" indent="-266700" latinLnBrk="1">
              <a:lnSpc>
                <a:spcPct val="120000"/>
              </a:lnSpc>
              <a:buSzPct val="80000"/>
              <a:buFontTx/>
              <a:buBlip>
                <a:blip r:embed="rId6"/>
              </a:buBlip>
            </a:pPr>
            <a:r>
              <a:rPr kumimoji="1" lang="zh-CN" altLang="en-US" dirty="0" smtClean="0"/>
              <a:t>顾客是公司唯一的利润中心</a:t>
            </a:r>
            <a:endParaRPr kumimoji="1" lang="en-US" altLang="zh-CN" dirty="0" smtClean="0"/>
          </a:p>
          <a:p>
            <a:pPr marL="266700" indent="-266700" latinLnBrk="1">
              <a:lnSpc>
                <a:spcPct val="120000"/>
              </a:lnSpc>
              <a:buSzPct val="80000"/>
              <a:buFontTx/>
              <a:buBlip>
                <a:blip r:embed="rId6"/>
              </a:buBlip>
            </a:pPr>
            <a:r>
              <a:rPr kumimoji="1" lang="zh-CN" altLang="en-US" dirty="0" smtClean="0"/>
              <a:t>公司正是通过获得、维系和培育顾客而取得成功</a:t>
            </a:r>
            <a:endParaRPr kumimoji="1" lang="ko-KR" altLang="en-US" dirty="0" smtClean="0"/>
          </a:p>
        </p:txBody>
      </p:sp>
      <p:pic>
        <p:nvPicPr>
          <p:cNvPr id="13" name="Picture 8" descr="01章_02-5"/>
          <p:cNvPicPr>
            <a:picLocks noChangeAspect="1" noChangeArrowheads="1"/>
          </p:cNvPicPr>
          <p:nvPr/>
        </p:nvPicPr>
        <p:blipFill>
          <a:blip r:embed="rId5" cstate="print"/>
          <a:srcRect/>
          <a:stretch>
            <a:fillRect/>
          </a:stretch>
        </p:blipFill>
        <p:spPr bwMode="auto">
          <a:xfrm>
            <a:off x="467544" y="4221088"/>
            <a:ext cx="1428750" cy="1428750"/>
          </a:xfrm>
          <a:prstGeom prst="rect">
            <a:avLst/>
          </a:prstGeom>
          <a:noFill/>
          <a:ln w="9525">
            <a:noFill/>
            <a:miter lim="800000"/>
            <a:headEnd/>
            <a:tailEnd/>
          </a:ln>
        </p:spPr>
      </p:pic>
      <p:sp>
        <p:nvSpPr>
          <p:cNvPr id="14" name="Rectangle 14"/>
          <p:cNvSpPr>
            <a:spLocks noChangeArrowheads="1"/>
          </p:cNvSpPr>
          <p:nvPr/>
        </p:nvSpPr>
        <p:spPr bwMode="auto">
          <a:xfrm>
            <a:off x="1835696" y="4725144"/>
            <a:ext cx="6551612" cy="792162"/>
          </a:xfrm>
          <a:prstGeom prst="rect">
            <a:avLst/>
          </a:prstGeom>
          <a:noFill/>
          <a:ln w="9525">
            <a:noFill/>
            <a:miter lim="800000"/>
            <a:headEnd/>
            <a:tailEnd/>
          </a:ln>
        </p:spPr>
        <p:txBody>
          <a:bodyPr wrap="none" anchor="ctr"/>
          <a:lstStyle/>
          <a:p>
            <a:pPr>
              <a:lnSpc>
                <a:spcPct val="120000"/>
              </a:lnSpc>
            </a:pPr>
            <a:r>
              <a:rPr lang="zh-CN" altLang="en-US" sz="2800" dirty="0" smtClean="0">
                <a:solidFill>
                  <a:srgbClr val="FFFF00"/>
                </a:solidFill>
              </a:rPr>
              <a:t>现代营销组织的特征</a:t>
            </a:r>
            <a:endParaRPr lang="en-US" altLang="zh-CN" sz="2800" dirty="0">
              <a:solidFill>
                <a:srgbClr val="FFFF00"/>
              </a:solidFill>
            </a:endParaRPr>
          </a:p>
        </p:txBody>
      </p:sp>
      <p:sp>
        <p:nvSpPr>
          <p:cNvPr id="15" name="Rectangle 27"/>
          <p:cNvSpPr>
            <a:spLocks noChangeArrowheads="1"/>
          </p:cNvSpPr>
          <p:nvPr/>
        </p:nvSpPr>
        <p:spPr bwMode="auto">
          <a:xfrm>
            <a:off x="827584" y="5517232"/>
            <a:ext cx="7632848" cy="1150937"/>
          </a:xfrm>
          <a:prstGeom prst="rect">
            <a:avLst/>
          </a:prstGeom>
          <a:noFill/>
          <a:ln w="9525" algn="ctr">
            <a:noFill/>
            <a:miter lim="800000"/>
            <a:headEnd/>
            <a:tailEnd/>
          </a:ln>
        </p:spPr>
        <p:txBody>
          <a:bodyPr wrap="none"/>
          <a:lstStyle/>
          <a:p>
            <a:pPr marL="266700" indent="-266700" latinLnBrk="1">
              <a:lnSpc>
                <a:spcPct val="120000"/>
              </a:lnSpc>
              <a:buSzPct val="80000"/>
              <a:buFontTx/>
              <a:buBlip>
                <a:blip r:embed="rId6"/>
              </a:buBlip>
            </a:pPr>
            <a:r>
              <a:rPr kumimoji="1" lang="zh-CN" altLang="en-US" dirty="0" smtClean="0"/>
              <a:t>文化上：以顾客为中心是企业文化核心基因之一，并在流程和战略中体现出来</a:t>
            </a:r>
            <a:endParaRPr kumimoji="1" lang="en-US" altLang="zh-CN" sz="1600" dirty="0" smtClean="0"/>
          </a:p>
          <a:p>
            <a:pPr marL="266700" indent="-266700" latinLnBrk="1">
              <a:lnSpc>
                <a:spcPct val="120000"/>
              </a:lnSpc>
              <a:buSzPct val="80000"/>
              <a:buFontTx/>
              <a:buBlip>
                <a:blip r:embed="rId6"/>
              </a:buBlip>
            </a:pPr>
            <a:r>
              <a:rPr kumimoji="1" lang="zh-CN" altLang="en-US" dirty="0" smtClean="0"/>
              <a:t>组织上：公司总裁或第一副总裁亲自参与公司的营销管理</a:t>
            </a:r>
            <a:endParaRPr kumimoji="1" lang="en-US" altLang="zh-CN" dirty="0" smtClean="0"/>
          </a:p>
          <a:p>
            <a:pPr marL="266700" indent="-266700" latinLnBrk="1">
              <a:lnSpc>
                <a:spcPct val="120000"/>
              </a:lnSpc>
              <a:buSzPct val="80000"/>
              <a:buFontTx/>
              <a:buBlip>
                <a:blip r:embed="rId6"/>
              </a:buBlip>
            </a:pPr>
            <a:r>
              <a:rPr kumimoji="1" lang="zh-CN" altLang="en-US" dirty="0" smtClean="0"/>
              <a:t>行为上：组织内部所有成员均围绕满足顾客需求而协调一致地行动</a:t>
            </a:r>
            <a:endParaRPr kumimoji="1" lang="ko-KR" altLang="en-US" dirty="0" smtClean="0"/>
          </a:p>
        </p:txBody>
      </p:sp>
      <p:sp>
        <p:nvSpPr>
          <p:cNvPr id="16" name="灯片编号占位符 15"/>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3" name="Title 4"/>
          <p:cNvSpPr txBox="1">
            <a:spLocks/>
          </p:cNvSpPr>
          <p:nvPr/>
        </p:nvSpPr>
        <p:spPr>
          <a:xfrm>
            <a:off x="762000" y="274638"/>
            <a:ext cx="76962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0" i="0" u="none" strike="noStrike" kern="1200" cap="all" spc="0" normalizeH="0" baseline="0" noProof="0" dirty="0" smtClean="0">
                <a:ln>
                  <a:noFill/>
                </a:ln>
                <a:solidFill>
                  <a:srgbClr val="0070C0"/>
                </a:solidFill>
                <a:effectLst>
                  <a:reflection blurRad="12700" stA="48000" endA="300" endPos="55000" dir="5400000" sy="-90000" algn="bl" rotWithShape="0"/>
                </a:effectLst>
                <a:uLnTx/>
                <a:uFillTx/>
                <a:latin typeface="黑体" pitchFamily="49" charset="-122"/>
                <a:ea typeface="黑体" pitchFamily="49" charset="-122"/>
                <a:cs typeface="+mj-cs"/>
              </a:rPr>
              <a:t>营销漏斗</a:t>
            </a:r>
          </a:p>
        </p:txBody>
      </p:sp>
      <p:pic>
        <p:nvPicPr>
          <p:cNvPr id="5" name="Picture 6"/>
          <p:cNvPicPr>
            <a:picLocks noChangeAspect="1" noChangeArrowheads="1"/>
          </p:cNvPicPr>
          <p:nvPr/>
        </p:nvPicPr>
        <p:blipFill>
          <a:blip r:embed="rId2" cstate="print"/>
          <a:srcRect l="10625" t="50781" r="28125" b="14844"/>
          <a:stretch>
            <a:fillRect/>
          </a:stretch>
        </p:blipFill>
        <p:spPr bwMode="auto">
          <a:xfrm>
            <a:off x="899592" y="1772816"/>
            <a:ext cx="7467600" cy="3352800"/>
          </a:xfrm>
          <a:prstGeom prst="rect">
            <a:avLst/>
          </a:prstGeom>
          <a:noFill/>
          <a:ln w="9525">
            <a:noFill/>
            <a:miter lim="800000"/>
            <a:headEnd/>
            <a:tailEnd/>
          </a:ln>
        </p:spPr>
      </p:pic>
      <p:sp>
        <p:nvSpPr>
          <p:cNvPr id="7" name="TextBox 6"/>
          <p:cNvSpPr txBox="1">
            <a:spLocks noChangeArrowheads="1"/>
          </p:cNvSpPr>
          <p:nvPr/>
        </p:nvSpPr>
        <p:spPr bwMode="auto">
          <a:xfrm>
            <a:off x="457200" y="5486400"/>
            <a:ext cx="7315200" cy="830263"/>
          </a:xfrm>
          <a:prstGeom prst="rect">
            <a:avLst/>
          </a:prstGeom>
          <a:noFill/>
          <a:ln w="9525">
            <a:noFill/>
            <a:miter lim="800000"/>
            <a:headEnd/>
            <a:tailEnd/>
          </a:ln>
        </p:spPr>
        <p:txBody>
          <a:bodyPr>
            <a:spAutoFit/>
          </a:bodyPr>
          <a:lstStyle/>
          <a:p>
            <a:r>
              <a:rPr lang="zh-CN" altLang="en-US" sz="2400" dirty="0">
                <a:latin typeface="华文楷体" pitchFamily="2" charset="-122"/>
                <a:ea typeface="华文楷体" pitchFamily="2" charset="-122"/>
              </a:rPr>
              <a:t>忠诚顾客的形成是一个培育、筛选和转化的逐级演变过程</a:t>
            </a:r>
          </a:p>
        </p:txBody>
      </p:sp>
      <p:sp>
        <p:nvSpPr>
          <p:cNvPr id="8" name="太阳形 7"/>
          <p:cNvSpPr/>
          <p:nvPr/>
        </p:nvSpPr>
        <p:spPr>
          <a:xfrm>
            <a:off x="152400" y="5562600"/>
            <a:ext cx="228600" cy="2286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3" name="Title 1"/>
          <p:cNvSpPr txBox="1">
            <a:spLocks/>
          </p:cNvSpPr>
          <p:nvPr/>
        </p:nvSpPr>
        <p:spPr>
          <a:xfrm>
            <a:off x="762000" y="274638"/>
            <a:ext cx="76962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宋体" charset="-122"/>
                <a:cs typeface="+mj-cs"/>
              </a:rPr>
              <a:t>忠诚项目（忠诚计划）</a:t>
            </a:r>
          </a:p>
        </p:txBody>
      </p:sp>
      <p:pic>
        <p:nvPicPr>
          <p:cNvPr id="4" name="Picture 2"/>
          <p:cNvPicPr>
            <a:picLocks noChangeAspect="1" noChangeArrowheads="1"/>
          </p:cNvPicPr>
          <p:nvPr/>
        </p:nvPicPr>
        <p:blipFill>
          <a:blip r:embed="rId2" cstate="print"/>
          <a:srcRect/>
          <a:stretch>
            <a:fillRect/>
          </a:stretch>
        </p:blipFill>
        <p:spPr bwMode="auto">
          <a:xfrm>
            <a:off x="0" y="1556792"/>
            <a:ext cx="5181600" cy="4391025"/>
          </a:xfrm>
          <a:prstGeom prst="rect">
            <a:avLst/>
          </a:prstGeom>
          <a:noFill/>
          <a:ln w="9525">
            <a:noFill/>
            <a:miter lim="800000"/>
            <a:headEnd/>
            <a:tailEnd/>
          </a:ln>
        </p:spPr>
      </p:pic>
      <p:sp>
        <p:nvSpPr>
          <p:cNvPr id="5" name="TextBox 4"/>
          <p:cNvSpPr txBox="1">
            <a:spLocks noChangeArrowheads="1"/>
          </p:cNvSpPr>
          <p:nvPr/>
        </p:nvSpPr>
        <p:spPr bwMode="auto">
          <a:xfrm>
            <a:off x="5868144" y="476672"/>
            <a:ext cx="2667000" cy="708025"/>
          </a:xfrm>
          <a:prstGeom prst="rect">
            <a:avLst/>
          </a:prstGeom>
          <a:noFill/>
          <a:ln w="9525">
            <a:noFill/>
            <a:miter lim="800000"/>
            <a:headEnd/>
            <a:tailEnd/>
          </a:ln>
        </p:spPr>
        <p:txBody>
          <a:bodyPr>
            <a:spAutoFit/>
          </a:bodyPr>
          <a:lstStyle/>
          <a:p>
            <a:r>
              <a:rPr lang="zh-CN" altLang="en-US" sz="2000" dirty="0">
                <a:solidFill>
                  <a:srgbClr val="FF0000"/>
                </a:solidFill>
                <a:latin typeface="华文楷体" pitchFamily="2" charset="-122"/>
                <a:ea typeface="华文楷体" pitchFamily="2" charset="-122"/>
              </a:rPr>
              <a:t>熟客奖励</a:t>
            </a:r>
            <a:r>
              <a:rPr lang="zh-CN" altLang="en-US" sz="2000" dirty="0" smtClean="0">
                <a:solidFill>
                  <a:srgbClr val="FF0000"/>
                </a:solidFill>
                <a:latin typeface="华文楷体" pitchFamily="2" charset="-122"/>
                <a:ea typeface="华文楷体" pitchFamily="2" charset="-122"/>
              </a:rPr>
              <a:t>计划</a:t>
            </a:r>
            <a:endParaRPr lang="en-US" altLang="zh-CN" sz="2000" dirty="0">
              <a:solidFill>
                <a:srgbClr val="FF0000"/>
              </a:solidFill>
              <a:latin typeface="华文楷体" pitchFamily="2" charset="-122"/>
              <a:ea typeface="华文楷体" pitchFamily="2" charset="-122"/>
            </a:endParaRPr>
          </a:p>
          <a:p>
            <a:r>
              <a:rPr lang="zh-CN" altLang="en-US" sz="2000" b="1" dirty="0">
                <a:solidFill>
                  <a:srgbClr val="7030A0"/>
                </a:solidFill>
                <a:latin typeface="华文楷体" pitchFamily="2" charset="-122"/>
                <a:ea typeface="华文楷体" pitchFamily="2" charset="-122"/>
              </a:rPr>
              <a:t>俱乐部会员计划</a:t>
            </a:r>
          </a:p>
        </p:txBody>
      </p:sp>
      <p:pic>
        <p:nvPicPr>
          <p:cNvPr id="2050" name="Picture 2" descr="F:\360云盘\_教学\2014备课\_营销管理_研究生\简明版本\MarketingManagement\案例\5\图片\忠诚计划.jpg"/>
          <p:cNvPicPr>
            <a:picLocks noChangeAspect="1" noChangeArrowheads="1"/>
          </p:cNvPicPr>
          <p:nvPr/>
        </p:nvPicPr>
        <p:blipFill>
          <a:blip r:embed="rId3" cstate="print"/>
          <a:srcRect/>
          <a:stretch>
            <a:fillRect/>
          </a:stretch>
        </p:blipFill>
        <p:spPr bwMode="auto">
          <a:xfrm>
            <a:off x="5076056" y="1556792"/>
            <a:ext cx="3810000" cy="2314575"/>
          </a:xfrm>
          <a:prstGeom prst="rect">
            <a:avLst/>
          </a:prstGeom>
          <a:noFill/>
        </p:spPr>
      </p:pic>
      <p:pic>
        <p:nvPicPr>
          <p:cNvPr id="2051" name="Picture 3" descr="F:\360云盘\_教学\2014备课\_营销管理_研究生\简明版本\MarketingManagement\案例\5\图片\俱乐部会员.jpg"/>
          <p:cNvPicPr>
            <a:picLocks noChangeAspect="1" noChangeArrowheads="1"/>
          </p:cNvPicPr>
          <p:nvPr/>
        </p:nvPicPr>
        <p:blipFill>
          <a:blip r:embed="rId4" cstate="print"/>
          <a:srcRect/>
          <a:stretch>
            <a:fillRect/>
          </a:stretch>
        </p:blipFill>
        <p:spPr bwMode="auto">
          <a:xfrm>
            <a:off x="5868144" y="3861048"/>
            <a:ext cx="3000375" cy="28575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建立顾客忠诚</a:t>
            </a:r>
            <a:endParaRPr lang="zh-CN" altLang="en-US" sz="4000" dirty="0"/>
          </a:p>
        </p:txBody>
      </p:sp>
      <p:sp>
        <p:nvSpPr>
          <p:cNvPr id="3" name="内容占位符 2"/>
          <p:cNvSpPr>
            <a:spLocks noGrp="1"/>
          </p:cNvSpPr>
          <p:nvPr>
            <p:ph idx="1"/>
          </p:nvPr>
        </p:nvSpPr>
        <p:spPr>
          <a:xfrm>
            <a:off x="304800" y="1340768"/>
            <a:ext cx="8686800" cy="4896544"/>
          </a:xfrm>
        </p:spPr>
        <p:txBody>
          <a:bodyPr>
            <a:normAutofit fontScale="92500" lnSpcReduction="10000"/>
          </a:bodyPr>
          <a:lstStyle/>
          <a:p>
            <a:pPr>
              <a:buNone/>
            </a:pPr>
            <a:r>
              <a:rPr lang="en-US" altLang="zh-CN" sz="2000" dirty="0" smtClean="0"/>
              <a:t> </a:t>
            </a:r>
            <a:r>
              <a:rPr lang="zh-CN" altLang="en-US" dirty="0" smtClean="0"/>
              <a:t>（一）顾客忠诚的层次</a:t>
            </a:r>
            <a:endParaRPr lang="en-US" altLang="zh-CN" dirty="0" smtClean="0"/>
          </a:p>
          <a:p>
            <a:pPr>
              <a:spcBef>
                <a:spcPts val="0"/>
              </a:spcBef>
              <a:buNone/>
            </a:pPr>
            <a:r>
              <a:rPr lang="en-US" altLang="zh-CN" dirty="0" smtClean="0"/>
              <a:t>         </a:t>
            </a:r>
            <a:r>
              <a:rPr lang="zh-CN" altLang="en-US" dirty="0" smtClean="0"/>
              <a:t> </a:t>
            </a:r>
            <a:r>
              <a:rPr lang="zh-CN" altLang="en-US" sz="2000" dirty="0" smtClean="0"/>
              <a:t>认知忠诚</a:t>
            </a:r>
            <a:r>
              <a:rPr lang="en-US" altLang="zh-CN" sz="2000" dirty="0" smtClean="0"/>
              <a:t>/</a:t>
            </a:r>
            <a:r>
              <a:rPr lang="zh-CN" altLang="en-US" sz="2000" dirty="0" smtClean="0"/>
              <a:t>情感忠诚</a:t>
            </a:r>
            <a:r>
              <a:rPr lang="en-US" altLang="zh-CN" sz="2000" dirty="0" smtClean="0"/>
              <a:t>/</a:t>
            </a:r>
            <a:r>
              <a:rPr lang="zh-CN" altLang="en-US" sz="2000" dirty="0" smtClean="0"/>
              <a:t>意向忠诚</a:t>
            </a:r>
            <a:r>
              <a:rPr lang="en-US" altLang="zh-CN" sz="2000" dirty="0" smtClean="0"/>
              <a:t>/</a:t>
            </a:r>
            <a:r>
              <a:rPr lang="zh-CN" altLang="en-US" sz="2000" dirty="0" smtClean="0"/>
              <a:t>行为忠诚</a:t>
            </a:r>
            <a:endParaRPr lang="en-US" altLang="zh-CN" sz="2000" dirty="0" smtClean="0"/>
          </a:p>
          <a:p>
            <a:pPr>
              <a:buNone/>
            </a:pPr>
            <a:r>
              <a:rPr lang="zh-CN" altLang="en-US" dirty="0" smtClean="0"/>
              <a:t>（二）与顾客互动</a:t>
            </a:r>
            <a:endParaRPr lang="en-US" altLang="zh-CN" dirty="0" smtClean="0"/>
          </a:p>
          <a:p>
            <a:pPr>
              <a:spcBef>
                <a:spcPts val="0"/>
              </a:spcBef>
              <a:buNone/>
            </a:pPr>
            <a:r>
              <a:rPr lang="en-US" altLang="zh-CN" dirty="0" smtClean="0"/>
              <a:t>        </a:t>
            </a:r>
            <a:r>
              <a:rPr lang="en-US" altLang="zh-CN" sz="2000" dirty="0" smtClean="0"/>
              <a:t>☆</a:t>
            </a:r>
            <a:r>
              <a:rPr lang="zh-CN" altLang="en-US" sz="2000" dirty="0" smtClean="0"/>
              <a:t>何谓互动？围绕共同利益点，通过双向沟通渠道，企业和消费者相互作用、相互影响、相向而行。</a:t>
            </a:r>
            <a:endParaRPr lang="en-US" altLang="zh-CN" sz="2000" dirty="0" smtClean="0"/>
          </a:p>
          <a:p>
            <a:pPr>
              <a:buNone/>
            </a:pPr>
            <a:r>
              <a:rPr lang="en-US" altLang="zh-CN" sz="2000" dirty="0" smtClean="0"/>
              <a:t> </a:t>
            </a:r>
            <a:r>
              <a:rPr lang="zh-CN" altLang="en-US" sz="2000" dirty="0" smtClean="0"/>
              <a:t>            </a:t>
            </a:r>
            <a:r>
              <a:rPr lang="en-US" altLang="zh-CN" sz="2000" dirty="0" smtClean="0"/>
              <a:t>☆ </a:t>
            </a:r>
            <a:r>
              <a:rPr lang="zh-CN" altLang="en-US" sz="2000" dirty="0" smtClean="0"/>
              <a:t>如何与顾客互动？</a:t>
            </a:r>
            <a:endParaRPr lang="en-US" altLang="zh-CN" sz="2000" dirty="0" smtClean="0"/>
          </a:p>
          <a:p>
            <a:pPr>
              <a:buNone/>
            </a:pPr>
            <a:r>
              <a:rPr lang="zh-CN" altLang="en-US" dirty="0" smtClean="0"/>
              <a:t>（三）开发顾客忠诚计划</a:t>
            </a:r>
            <a:endParaRPr lang="en-US" altLang="zh-CN" dirty="0" smtClean="0"/>
          </a:p>
          <a:p>
            <a:pPr>
              <a:buNone/>
            </a:pPr>
            <a:r>
              <a:rPr lang="en-US" altLang="zh-CN" sz="2000" dirty="0" smtClean="0"/>
              <a:t>           </a:t>
            </a:r>
            <a:r>
              <a:rPr lang="zh-CN" altLang="en-US" sz="2000" dirty="0" smtClean="0"/>
              <a:t> </a:t>
            </a:r>
            <a:r>
              <a:rPr lang="en-US" altLang="zh-CN" sz="2000" dirty="0" smtClean="0"/>
              <a:t> </a:t>
            </a:r>
            <a:r>
              <a:rPr lang="zh-CN" altLang="en-US" sz="2000" dirty="0" smtClean="0"/>
              <a:t>熟客奖励计划</a:t>
            </a:r>
            <a:endParaRPr lang="en-US" altLang="zh-CN" sz="2000" dirty="0" smtClean="0"/>
          </a:p>
          <a:p>
            <a:pPr>
              <a:buNone/>
            </a:pPr>
            <a:r>
              <a:rPr lang="en-US" altLang="zh-CN" sz="2000" dirty="0" smtClean="0"/>
              <a:t>             </a:t>
            </a:r>
            <a:r>
              <a:rPr lang="zh-CN" altLang="en-US" sz="2000" dirty="0" smtClean="0"/>
              <a:t>俱乐部会员计划</a:t>
            </a:r>
            <a:endParaRPr lang="en-US" altLang="zh-CN" sz="2000" dirty="0" smtClean="0"/>
          </a:p>
          <a:p>
            <a:pPr>
              <a:buNone/>
            </a:pPr>
            <a:r>
              <a:rPr lang="zh-CN" altLang="en-US" dirty="0" smtClean="0"/>
              <a:t>（四）建立结构性联系</a:t>
            </a:r>
            <a:endParaRPr lang="en-US" altLang="zh-CN" dirty="0" smtClean="0"/>
          </a:p>
          <a:p>
            <a:pPr>
              <a:buNone/>
            </a:pPr>
            <a:r>
              <a:rPr lang="en-US" altLang="zh-CN" sz="2000" dirty="0" smtClean="0"/>
              <a:t>              </a:t>
            </a:r>
            <a:r>
              <a:rPr lang="zh-CN" altLang="en-US" sz="2000" dirty="0" smtClean="0"/>
              <a:t>所谓</a:t>
            </a:r>
            <a:r>
              <a:rPr lang="zh-CN" altLang="en-US" sz="2000" dirty="0" smtClean="0">
                <a:solidFill>
                  <a:srgbClr val="FF0000"/>
                </a:solidFill>
                <a:latin typeface="黑体" pitchFamily="49" charset="-122"/>
                <a:ea typeface="黑体" pitchFamily="49" charset="-122"/>
              </a:rPr>
              <a:t>结构性联系</a:t>
            </a:r>
            <a:r>
              <a:rPr lang="zh-CN" altLang="en-US" sz="2000" dirty="0" smtClean="0"/>
              <a:t>，就是通过从多个方面加强与顾客的利益联系，其目的是提高顾客的品牌转换成本。</a:t>
            </a:r>
            <a:endParaRPr lang="en-US" altLang="zh-CN" sz="20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22</a:t>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关于顾客数据库和数据库营销</a:t>
            </a:r>
            <a:endParaRPr lang="zh-CN" altLang="en-US" sz="4000" dirty="0"/>
          </a:p>
        </p:txBody>
      </p:sp>
      <p:sp>
        <p:nvSpPr>
          <p:cNvPr id="3" name="内容占位符 2"/>
          <p:cNvSpPr>
            <a:spLocks noGrp="1"/>
          </p:cNvSpPr>
          <p:nvPr>
            <p:ph idx="1"/>
          </p:nvPr>
        </p:nvSpPr>
        <p:spPr>
          <a:xfrm>
            <a:off x="304800" y="1340768"/>
            <a:ext cx="8686800" cy="4896544"/>
          </a:xfrm>
        </p:spPr>
        <p:txBody>
          <a:bodyPr>
            <a:normAutofit fontScale="92500" lnSpcReduction="10000"/>
          </a:bodyPr>
          <a:lstStyle/>
          <a:p>
            <a:pPr>
              <a:buNone/>
            </a:pPr>
            <a:r>
              <a:rPr lang="en-US" altLang="zh-CN" sz="2000" dirty="0" smtClean="0"/>
              <a:t> </a:t>
            </a:r>
            <a:r>
              <a:rPr lang="zh-CN" altLang="en-US" dirty="0" smtClean="0"/>
              <a:t>（一）数据库 </a:t>
            </a:r>
            <a:r>
              <a:rPr lang="en-US" altLang="zh-CN" dirty="0" smtClean="0"/>
              <a:t>VS </a:t>
            </a:r>
            <a:r>
              <a:rPr lang="zh-CN" altLang="en-US" dirty="0" smtClean="0"/>
              <a:t>数据仓库 </a:t>
            </a:r>
            <a:r>
              <a:rPr lang="en-US" altLang="zh-CN" dirty="0" smtClean="0"/>
              <a:t>VS </a:t>
            </a:r>
            <a:r>
              <a:rPr lang="zh-CN" altLang="en-US" dirty="0" smtClean="0"/>
              <a:t>数据挖掘</a:t>
            </a:r>
            <a:endParaRPr lang="en-US" altLang="zh-CN" dirty="0" smtClean="0"/>
          </a:p>
          <a:p>
            <a:pPr>
              <a:spcBef>
                <a:spcPts val="0"/>
              </a:spcBef>
              <a:buNone/>
            </a:pPr>
            <a:r>
              <a:rPr lang="zh-CN" altLang="en-US" sz="1600" dirty="0" smtClean="0"/>
              <a:t>                     简而言之，数据库是面向事务的设计，数据仓库是面向主题设计的。 </a:t>
            </a:r>
          </a:p>
          <a:p>
            <a:pPr>
              <a:spcBef>
                <a:spcPts val="0"/>
              </a:spcBef>
              <a:buNone/>
            </a:pPr>
            <a:r>
              <a:rPr lang="zh-CN" altLang="en-US" sz="1600" dirty="0" smtClean="0"/>
              <a:t>                     数据库一般存储在线交易数据，数据仓库存储的一般是历史数据。</a:t>
            </a:r>
            <a:endParaRPr lang="en-US" altLang="zh-CN" sz="1600" dirty="0" smtClean="0"/>
          </a:p>
          <a:p>
            <a:pPr>
              <a:spcBef>
                <a:spcPts val="0"/>
              </a:spcBef>
              <a:buNone/>
            </a:pPr>
            <a:r>
              <a:rPr lang="zh-CN" altLang="en-US" sz="1600" dirty="0" smtClean="0"/>
              <a:t>                     数据挖掘是指从大量的数据中通过算法搜索隐藏于其中信息的过程。</a:t>
            </a:r>
            <a:endParaRPr lang="en-US" altLang="zh-CN" sz="1600" dirty="0" smtClean="0"/>
          </a:p>
          <a:p>
            <a:pPr>
              <a:buNone/>
            </a:pPr>
            <a:r>
              <a:rPr lang="zh-CN" altLang="en-US" dirty="0" smtClean="0"/>
              <a:t>（二）顾客数据库</a:t>
            </a:r>
            <a:endParaRPr lang="en-US" altLang="zh-CN" dirty="0" smtClean="0"/>
          </a:p>
          <a:p>
            <a:pPr>
              <a:spcBef>
                <a:spcPts val="0"/>
              </a:spcBef>
              <a:buNone/>
            </a:pPr>
            <a:r>
              <a:rPr lang="en-US" altLang="zh-CN" dirty="0" smtClean="0"/>
              <a:t>         </a:t>
            </a:r>
            <a:r>
              <a:rPr lang="zh-CN" altLang="en-US" sz="2000" dirty="0" smtClean="0"/>
              <a:t>一般包含的信息；</a:t>
            </a:r>
            <a:endParaRPr lang="en-US" altLang="zh-CN" sz="2000" dirty="0" smtClean="0"/>
          </a:p>
          <a:p>
            <a:pPr>
              <a:spcBef>
                <a:spcPts val="0"/>
              </a:spcBef>
              <a:buNone/>
            </a:pPr>
            <a:r>
              <a:rPr lang="en-US" altLang="zh-CN" sz="2000" dirty="0" smtClean="0"/>
              <a:t>              </a:t>
            </a:r>
            <a:r>
              <a:rPr lang="zh-CN" altLang="en-US" sz="2000" dirty="0" smtClean="0"/>
              <a:t>应当包含的信息；</a:t>
            </a:r>
            <a:endParaRPr lang="en-US" altLang="zh-CN" sz="2000" dirty="0" smtClean="0"/>
          </a:p>
          <a:p>
            <a:pPr>
              <a:spcBef>
                <a:spcPts val="0"/>
              </a:spcBef>
              <a:buNone/>
            </a:pPr>
            <a:r>
              <a:rPr lang="en-US" altLang="zh-CN" sz="2000" dirty="0" smtClean="0"/>
              <a:t>              </a:t>
            </a:r>
            <a:r>
              <a:rPr lang="zh-CN" altLang="en-US" sz="2000" dirty="0" smtClean="0"/>
              <a:t>是不是信息越多越好？</a:t>
            </a:r>
            <a:endParaRPr lang="en-US" altLang="zh-CN" sz="2000" dirty="0" smtClean="0"/>
          </a:p>
          <a:p>
            <a:pPr>
              <a:buNone/>
            </a:pPr>
            <a:r>
              <a:rPr lang="zh-CN" altLang="en-US" dirty="0" smtClean="0"/>
              <a:t>（三）怎样利用顾客数据库开展营销？</a:t>
            </a:r>
            <a:endParaRPr lang="en-US" altLang="zh-CN" dirty="0" smtClean="0"/>
          </a:p>
          <a:p>
            <a:pPr>
              <a:buNone/>
            </a:pPr>
            <a:r>
              <a:rPr lang="en-US" altLang="zh-CN" sz="2000" dirty="0" smtClean="0"/>
              <a:t>           </a:t>
            </a:r>
            <a:r>
              <a:rPr lang="zh-CN" altLang="en-US" sz="2000" dirty="0" smtClean="0"/>
              <a:t> </a:t>
            </a:r>
            <a:r>
              <a:rPr lang="en-US" altLang="zh-CN" sz="2000" dirty="0" smtClean="0"/>
              <a:t> </a:t>
            </a:r>
            <a:r>
              <a:rPr lang="zh-CN" altLang="en-US" sz="2000" dirty="0" smtClean="0"/>
              <a:t>筛选、联系、强化、恢复（购买行为）、避免失误</a:t>
            </a:r>
            <a:endParaRPr lang="en-US" altLang="zh-CN" sz="2000" dirty="0" smtClean="0"/>
          </a:p>
          <a:p>
            <a:pPr>
              <a:buNone/>
            </a:pPr>
            <a:r>
              <a:rPr lang="en-US" altLang="zh-CN" sz="2000" dirty="0" smtClean="0"/>
              <a:t>             </a:t>
            </a:r>
            <a:r>
              <a:rPr lang="zh-CN" altLang="en-US" sz="2000" dirty="0" smtClean="0">
                <a:solidFill>
                  <a:srgbClr val="C00000"/>
                </a:solidFill>
              </a:rPr>
              <a:t>啤酒和尿布的故事</a:t>
            </a:r>
            <a:endParaRPr lang="en-US" altLang="zh-CN" sz="2000" dirty="0" smtClean="0"/>
          </a:p>
          <a:p>
            <a:pPr>
              <a:buNone/>
            </a:pPr>
            <a:r>
              <a:rPr lang="zh-CN" altLang="en-US" dirty="0" smtClean="0"/>
              <a:t>（四）</a:t>
            </a:r>
            <a:r>
              <a:rPr lang="en-US" altLang="zh-CN" dirty="0" smtClean="0"/>
              <a:t>DM</a:t>
            </a:r>
            <a:r>
              <a:rPr lang="zh-CN" altLang="en-US" dirty="0" smtClean="0"/>
              <a:t>和</a:t>
            </a:r>
            <a:r>
              <a:rPr lang="en-US" altLang="zh-CN" dirty="0" smtClean="0"/>
              <a:t>CRM</a:t>
            </a:r>
            <a:r>
              <a:rPr lang="zh-CN" altLang="en-US" dirty="0" smtClean="0"/>
              <a:t>的缺点</a:t>
            </a:r>
            <a:endParaRPr lang="en-US" altLang="zh-CN" dirty="0" smtClean="0"/>
          </a:p>
          <a:p>
            <a:pPr>
              <a:buNone/>
            </a:pPr>
            <a:r>
              <a:rPr lang="en-US" altLang="zh-CN" sz="2000" dirty="0" smtClean="0"/>
              <a:t>              </a:t>
            </a:r>
            <a:r>
              <a:rPr lang="zh-CN" altLang="en-US" sz="2000" dirty="0" smtClean="0"/>
              <a:t>有些数据库价值低、建立和维护成本高、全员普及难、不适合所有客户、设想与现实的矛盾</a:t>
            </a:r>
            <a:endParaRPr lang="en-US" altLang="zh-CN" sz="20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23</a:t>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3" name="Rectangle 2"/>
          <p:cNvSpPr txBox="1">
            <a:spLocks noChangeArrowheads="1"/>
          </p:cNvSpPr>
          <p:nvPr/>
        </p:nvSpPr>
        <p:spPr>
          <a:xfrm>
            <a:off x="762000" y="274638"/>
            <a:ext cx="76962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3600" cap="all" dirty="0" smtClean="0">
                <a:solidFill>
                  <a:srgbClr val="0070C0"/>
                </a:solidFill>
                <a:effectLst>
                  <a:reflection blurRad="12700" stA="48000" endA="300" endPos="55000" dir="5400000" sy="-90000" algn="bl" rotWithShape="0"/>
                </a:effectLst>
                <a:latin typeface="黑体" pitchFamily="49" charset="-122"/>
                <a:ea typeface="黑体" pitchFamily="49" charset="-122"/>
                <a:cs typeface="+mj-cs"/>
              </a:rPr>
              <a:t>遇到以下情况时</a:t>
            </a:r>
            <a:r>
              <a:rPr kumimoji="0" lang="zh-CN" altLang="en-US" sz="3600" b="0" i="0" u="none" strike="noStrike" kern="1200" cap="all" spc="0" normalizeH="0" baseline="0" noProof="0" dirty="0" smtClean="0">
                <a:ln>
                  <a:noFill/>
                </a:ln>
                <a:solidFill>
                  <a:srgbClr val="0070C0"/>
                </a:solidFill>
                <a:effectLst>
                  <a:reflection blurRad="12700" stA="48000" endA="300" endPos="55000" dir="5400000" sy="-90000" algn="bl" rotWithShape="0"/>
                </a:effectLst>
                <a:uLnTx/>
                <a:uFillTx/>
                <a:latin typeface="黑体" pitchFamily="49" charset="-122"/>
                <a:ea typeface="黑体" pitchFamily="49" charset="-122"/>
                <a:cs typeface="+mj-cs"/>
              </a:rPr>
              <a:t>不要建立数据库</a:t>
            </a:r>
          </a:p>
        </p:txBody>
      </p:sp>
      <p:sp>
        <p:nvSpPr>
          <p:cNvPr id="4" name="Rectangle 3"/>
          <p:cNvSpPr txBox="1">
            <a:spLocks noChangeArrowheads="1"/>
          </p:cNvSpPr>
          <p:nvPr/>
        </p:nvSpPr>
        <p:spPr>
          <a:xfrm>
            <a:off x="533400" y="1600200"/>
            <a:ext cx="7924800" cy="45720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zh-CN" altLang="en-US" sz="3200" b="0" i="0" u="none" strike="noStrike" kern="1200" cap="none" spc="0" normalizeH="0" baseline="0" noProof="0" smtClean="0">
                <a:ln>
                  <a:noFill/>
                </a:ln>
                <a:solidFill>
                  <a:schemeClr val="tx2"/>
                </a:solidFill>
                <a:effectLst/>
                <a:uLnTx/>
                <a:uFillTx/>
                <a:latin typeface="+mn-lt"/>
                <a:ea typeface="宋体" charset="-122"/>
                <a:cs typeface="+mn-cs"/>
              </a:rPr>
              <a:t>该产品在顾客一生中只会购买一次</a:t>
            </a:r>
            <a:endParaRPr kumimoji="0" lang="en-US" altLang="zh-CN" sz="3200" b="0" i="0" u="none" strike="noStrike" kern="1200" cap="none" spc="0" normalizeH="0" baseline="0" noProof="0" smtClean="0">
              <a:ln>
                <a:noFill/>
              </a:ln>
              <a:solidFill>
                <a:schemeClr val="tx2"/>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zh-CN" altLang="en-US" sz="3200" b="0" i="0" u="none" strike="noStrike" kern="1200" cap="none" spc="0" normalizeH="0" baseline="0" noProof="0" smtClean="0">
                <a:ln>
                  <a:noFill/>
                </a:ln>
                <a:solidFill>
                  <a:schemeClr val="tx2"/>
                </a:solidFill>
                <a:effectLst/>
                <a:uLnTx/>
                <a:uFillTx/>
                <a:latin typeface="+mn-lt"/>
                <a:ea typeface="宋体" charset="-122"/>
                <a:cs typeface="+mn-cs"/>
              </a:rPr>
              <a:t>顾客不具备品牌忠诚度</a:t>
            </a:r>
            <a:endParaRPr kumimoji="0" lang="en-US" altLang="zh-CN" sz="3200" b="0" i="0" u="none" strike="noStrike" kern="1200" cap="none" spc="0" normalizeH="0" baseline="0" noProof="0" smtClean="0">
              <a:ln>
                <a:noFill/>
              </a:ln>
              <a:solidFill>
                <a:schemeClr val="tx2"/>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zh-CN" altLang="en-US" sz="3200" b="0" i="0" u="none" strike="noStrike" kern="1200" cap="none" spc="0" normalizeH="0" baseline="0" noProof="0" smtClean="0">
                <a:ln>
                  <a:noFill/>
                </a:ln>
                <a:solidFill>
                  <a:schemeClr val="tx2"/>
                </a:solidFill>
                <a:effectLst/>
                <a:uLnTx/>
                <a:uFillTx/>
                <a:latin typeface="+mn-lt"/>
                <a:ea typeface="宋体" charset="-122"/>
                <a:cs typeface="+mn-cs"/>
              </a:rPr>
              <a:t>单位销售量微乎其微</a:t>
            </a:r>
            <a:endParaRPr kumimoji="0" lang="en-US" altLang="zh-CN" sz="3200" b="0" i="0" u="none" strike="noStrike" kern="1200" cap="none" spc="0" normalizeH="0" baseline="0" noProof="0" smtClean="0">
              <a:ln>
                <a:noFill/>
              </a:ln>
              <a:solidFill>
                <a:schemeClr val="tx2"/>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zh-CN" altLang="en-US" sz="3200" b="0" i="0" u="none" strike="noStrike" kern="1200" cap="none" spc="0" normalizeH="0" baseline="0" noProof="0" smtClean="0">
                <a:ln>
                  <a:noFill/>
                </a:ln>
                <a:solidFill>
                  <a:schemeClr val="tx2"/>
                </a:solidFill>
                <a:effectLst/>
                <a:uLnTx/>
                <a:uFillTx/>
                <a:latin typeface="+mn-lt"/>
                <a:ea typeface="宋体" charset="-122"/>
                <a:cs typeface="+mn-cs"/>
              </a:rPr>
              <a:t>信息的收集成本过高</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3" name="Rectangle 2">
            <a:hlinkClick r:id="rId2"/>
          </p:cNvPr>
          <p:cNvSpPr txBox="1">
            <a:spLocks noChangeArrowheads="1"/>
          </p:cNvSpPr>
          <p:nvPr/>
        </p:nvSpPr>
        <p:spPr>
          <a:xfrm>
            <a:off x="0" y="188640"/>
            <a:ext cx="7696200" cy="1143000"/>
          </a:xfrm>
          <a:prstGeom prst="rect">
            <a:avLst/>
          </a:prstGeom>
        </p:spPr>
        <p:txBody>
          <a:bodyPr/>
          <a:lstStyle/>
          <a:p>
            <a:pPr lvl="0">
              <a:spcBef>
                <a:spcPct val="0"/>
              </a:spcBef>
              <a:defRPr/>
            </a:pPr>
            <a:r>
              <a:rPr lang="zh-CN" altLang="en-US" sz="3600" cap="all" dirty="0" smtClean="0">
                <a:solidFill>
                  <a:srgbClr val="0070C0"/>
                </a:solidFill>
                <a:effectLst>
                  <a:reflection blurRad="12700" stA="48000" endA="300" endPos="55000" dir="5400000" sy="-90000" algn="bl" rotWithShape="0"/>
                </a:effectLst>
                <a:latin typeface="黑体" pitchFamily="49" charset="-122"/>
                <a:ea typeface="黑体" pitchFamily="49" charset="-122"/>
                <a:cs typeface="+mj-cs"/>
              </a:rPr>
              <a:t> 案例：海尔</a:t>
            </a:r>
            <a:r>
              <a:rPr lang="zh-CN" altLang="en-US" sz="3600" b="1" dirty="0" smtClean="0"/>
              <a:t>大数据营销</a:t>
            </a:r>
            <a:endParaRPr kumimoji="0" lang="zh-CN" altLang="en-US" sz="3600" b="0" i="0" u="none" strike="noStrike" kern="1200" cap="all" spc="0" normalizeH="0" baseline="0" noProof="0" dirty="0" smtClean="0">
              <a:ln>
                <a:noFill/>
              </a:ln>
              <a:solidFill>
                <a:srgbClr val="0070C0"/>
              </a:solidFill>
              <a:effectLst>
                <a:reflection blurRad="12700" stA="48000" endA="300" endPos="55000" dir="5400000" sy="-90000" algn="bl" rotWithShape="0"/>
              </a:effectLst>
              <a:uLnTx/>
              <a:uFillTx/>
              <a:latin typeface="黑体" pitchFamily="49" charset="-122"/>
              <a:ea typeface="黑体" pitchFamily="49" charset="-122"/>
              <a:cs typeface="+mj-cs"/>
            </a:endParaRPr>
          </a:p>
        </p:txBody>
      </p:sp>
      <p:sp>
        <p:nvSpPr>
          <p:cNvPr id="4" name="Rectangle 3"/>
          <p:cNvSpPr txBox="1">
            <a:spLocks noChangeArrowheads="1"/>
          </p:cNvSpPr>
          <p:nvPr/>
        </p:nvSpPr>
        <p:spPr>
          <a:xfrm>
            <a:off x="467544" y="3717032"/>
            <a:ext cx="8134672" cy="2664296"/>
          </a:xfrm>
          <a:prstGeom prst="rect">
            <a:avLst/>
          </a:prstGeom>
        </p:spPr>
        <p:txBody>
          <a:bodyPr/>
          <a:lstStyle/>
          <a:p>
            <a:r>
              <a:rPr lang="en-US" altLang="zh-CN" sz="3200" dirty="0" smtClean="0"/>
              <a:t>1. </a:t>
            </a:r>
            <a:r>
              <a:rPr lang="zh-CN" altLang="en-US" sz="3200" dirty="0" smtClean="0"/>
              <a:t>大数据营销的步骤方法是什么</a:t>
            </a:r>
            <a:r>
              <a:rPr lang="zh-CN" altLang="zh-CN" sz="3200" dirty="0" smtClean="0"/>
              <a:t>？</a:t>
            </a:r>
          </a:p>
          <a:p>
            <a:r>
              <a:rPr lang="en-US" altLang="zh-CN" sz="3200" dirty="0" smtClean="0"/>
              <a:t>2. </a:t>
            </a:r>
            <a:r>
              <a:rPr lang="zh-CN" altLang="en-US" sz="3200" dirty="0" smtClean="0"/>
              <a:t>为什么说顾客购买不是销售的结束而是互动的开始</a:t>
            </a:r>
            <a:r>
              <a:rPr lang="zh-CN" altLang="zh-CN" sz="3200" dirty="0" smtClean="0"/>
              <a:t>？</a:t>
            </a:r>
          </a:p>
          <a:p>
            <a:r>
              <a:rPr lang="en-US" altLang="zh-CN" sz="3200" dirty="0" smtClean="0"/>
              <a:t>3. </a:t>
            </a:r>
            <a:r>
              <a:rPr lang="zh-CN" altLang="zh-CN" sz="3200" dirty="0" smtClean="0"/>
              <a:t>本案例印证了哪些重要的营销理论？请指</a:t>
            </a:r>
            <a:r>
              <a:rPr lang="en-US" altLang="zh-CN" sz="3200" dirty="0" smtClean="0"/>
              <a:t> </a:t>
            </a:r>
          </a:p>
          <a:p>
            <a:r>
              <a:rPr lang="en-US" altLang="zh-CN" sz="3200" dirty="0" smtClean="0"/>
              <a:t>      </a:t>
            </a:r>
            <a:r>
              <a:rPr lang="zh-CN" altLang="zh-CN" sz="3200" dirty="0" smtClean="0"/>
              <a:t>出并作解释。</a:t>
            </a:r>
            <a:endParaRPr lang="en-US" altLang="zh-CN" sz="3200" dirty="0" smtClean="0"/>
          </a:p>
        </p:txBody>
      </p:sp>
      <p:pic>
        <p:nvPicPr>
          <p:cNvPr id="5" name="Picture 2"/>
          <p:cNvPicPr>
            <a:picLocks noChangeAspect="1" noChangeArrowheads="1"/>
          </p:cNvPicPr>
          <p:nvPr/>
        </p:nvPicPr>
        <p:blipFill>
          <a:blip r:embed="rId3" cstate="print"/>
          <a:srcRect/>
          <a:stretch>
            <a:fillRect/>
          </a:stretch>
        </p:blipFill>
        <p:spPr bwMode="auto">
          <a:xfrm>
            <a:off x="5364088" y="836712"/>
            <a:ext cx="3505200" cy="2857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3</a:t>
            </a:fld>
            <a:endParaRPr lang="zh-CN" altLang="en-US"/>
          </a:p>
        </p:txBody>
      </p:sp>
      <p:pic>
        <p:nvPicPr>
          <p:cNvPr id="1026" name="Picture 2" descr="http://v2009.dianshangren.com/uploadfile/2009/1208/20091208042738577.jpg"/>
          <p:cNvPicPr>
            <a:picLocks noChangeAspect="1" noChangeArrowheads="1"/>
          </p:cNvPicPr>
          <p:nvPr/>
        </p:nvPicPr>
        <p:blipFill>
          <a:blip r:embed="rId4" cstate="print"/>
          <a:srcRect/>
          <a:stretch>
            <a:fillRect/>
          </a:stretch>
        </p:blipFill>
        <p:spPr bwMode="auto">
          <a:xfrm>
            <a:off x="179512" y="980729"/>
            <a:ext cx="8640960" cy="5151794"/>
          </a:xfrm>
          <a:prstGeom prst="rect">
            <a:avLst/>
          </a:prstGeom>
          <a:noFill/>
        </p:spPr>
      </p:pic>
      <p:sp>
        <p:nvSpPr>
          <p:cNvPr id="4" name="矩形 3"/>
          <p:cNvSpPr/>
          <p:nvPr/>
        </p:nvSpPr>
        <p:spPr>
          <a:xfrm>
            <a:off x="179512" y="5949280"/>
            <a:ext cx="864096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79512" y="6093296"/>
            <a:ext cx="3816424" cy="400110"/>
          </a:xfrm>
          <a:prstGeom prst="rect">
            <a:avLst/>
          </a:prstGeom>
          <a:solidFill>
            <a:schemeClr val="bg1"/>
          </a:solidFill>
        </p:spPr>
        <p:txBody>
          <a:bodyPr wrap="square" rtlCol="0">
            <a:spAutoFit/>
          </a:bodyPr>
          <a:lstStyle/>
          <a:p>
            <a:pPr algn="ctr"/>
            <a:r>
              <a:rPr lang="zh-CN" altLang="en-US" sz="2000" dirty="0" smtClean="0"/>
              <a:t>传统的组织与管理架构</a:t>
            </a:r>
            <a:endParaRPr lang="zh-CN" altLang="en-US" sz="2000" dirty="0"/>
          </a:p>
        </p:txBody>
      </p:sp>
      <p:sp>
        <p:nvSpPr>
          <p:cNvPr id="6" name="TextBox 5"/>
          <p:cNvSpPr txBox="1"/>
          <p:nvPr/>
        </p:nvSpPr>
        <p:spPr>
          <a:xfrm>
            <a:off x="4716016" y="6093296"/>
            <a:ext cx="4104456" cy="400110"/>
          </a:xfrm>
          <a:prstGeom prst="rect">
            <a:avLst/>
          </a:prstGeom>
          <a:solidFill>
            <a:schemeClr val="bg1"/>
          </a:solidFill>
        </p:spPr>
        <p:txBody>
          <a:bodyPr wrap="square" rtlCol="0">
            <a:spAutoFit/>
          </a:bodyPr>
          <a:lstStyle/>
          <a:p>
            <a:pPr algn="ctr"/>
            <a:r>
              <a:rPr lang="zh-CN" altLang="en-US" sz="2000" dirty="0" smtClean="0"/>
              <a:t>以顾客为中心的的组织与管理架构</a:t>
            </a:r>
            <a:endParaRPr lang="zh-CN" altLang="en-US" sz="2000" dirty="0"/>
          </a:p>
        </p:txBody>
      </p:sp>
      <p:cxnSp>
        <p:nvCxnSpPr>
          <p:cNvPr id="8" name="直接箭头连接符 7"/>
          <p:cNvCxnSpPr/>
          <p:nvPr/>
        </p:nvCxnSpPr>
        <p:spPr>
          <a:xfrm>
            <a:off x="3851920" y="1484784"/>
            <a:ext cx="2160240" cy="39604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6372200" y="1484784"/>
            <a:ext cx="2088232" cy="39604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19856250">
            <a:off x="5067619" y="3333125"/>
            <a:ext cx="461665" cy="2160240"/>
          </a:xfrm>
          <a:prstGeom prst="rect">
            <a:avLst/>
          </a:prstGeom>
          <a:noFill/>
        </p:spPr>
        <p:txBody>
          <a:bodyPr vert="eaVert" wrap="square" rtlCol="0">
            <a:spAutoFit/>
          </a:bodyPr>
          <a:lstStyle/>
          <a:p>
            <a:r>
              <a:rPr lang="zh-CN" altLang="en-US" dirty="0" smtClean="0"/>
              <a:t>顾客绿色通道</a:t>
            </a:r>
            <a:endParaRPr lang="zh-CN" altLang="en-US" dirty="0"/>
          </a:p>
        </p:txBody>
      </p:sp>
      <p:sp>
        <p:nvSpPr>
          <p:cNvPr id="22" name="TextBox 21"/>
          <p:cNvSpPr txBox="1"/>
          <p:nvPr/>
        </p:nvSpPr>
        <p:spPr>
          <a:xfrm rot="1711655">
            <a:off x="6860020" y="3408101"/>
            <a:ext cx="461665" cy="2160240"/>
          </a:xfrm>
          <a:prstGeom prst="rect">
            <a:avLst/>
          </a:prstGeom>
          <a:noFill/>
        </p:spPr>
        <p:txBody>
          <a:bodyPr vert="eaVert" wrap="square" rtlCol="0">
            <a:spAutoFit/>
          </a:bodyPr>
          <a:lstStyle/>
          <a:p>
            <a:r>
              <a:rPr lang="zh-CN" altLang="en-US" dirty="0" smtClean="0"/>
              <a:t>顾客绿色通道</a:t>
            </a:r>
            <a:endParaRPr lang="zh-CN" altLang="en-US" dirty="0"/>
          </a:p>
        </p:txBody>
      </p:sp>
      <p:sp>
        <p:nvSpPr>
          <p:cNvPr id="23" name="TextBox 22"/>
          <p:cNvSpPr txBox="1"/>
          <p:nvPr/>
        </p:nvSpPr>
        <p:spPr>
          <a:xfrm>
            <a:off x="179512" y="188640"/>
            <a:ext cx="6768752" cy="646331"/>
          </a:xfrm>
          <a:prstGeom prst="rect">
            <a:avLst/>
          </a:prstGeom>
          <a:noFill/>
        </p:spPr>
        <p:txBody>
          <a:bodyPr wrap="square" rtlCol="0">
            <a:spAutoFit/>
          </a:bodyPr>
          <a:lstStyle/>
          <a:p>
            <a:pPr lvl="0"/>
            <a:r>
              <a:rPr lang="zh-CN" altLang="en-US" sz="3600" cap="all" dirty="0" smtClean="0">
                <a:solidFill>
                  <a:srgbClr val="FFFF00"/>
                </a:solidFill>
                <a:effectLst>
                  <a:reflection blurRad="12700" stA="48000" endA="300" endPos="55000" dir="5400000" sy="-90000" algn="bl" rotWithShape="0"/>
                </a:effectLst>
              </a:rPr>
              <a:t>公司组织架构的转变</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FF00"/>
                </a:solidFill>
              </a:rPr>
              <a:t>顾客认知价值</a:t>
            </a:r>
            <a:r>
              <a:rPr lang="zh-CN" altLang="en-US" sz="2400" dirty="0" smtClean="0">
                <a:solidFill>
                  <a:srgbClr val="FFFF00"/>
                </a:solidFill>
                <a:latin typeface="宋体" pitchFamily="2" charset="-122"/>
                <a:ea typeface="宋体" pitchFamily="2" charset="-122"/>
              </a:rPr>
              <a:t>（原名</a:t>
            </a:r>
            <a:r>
              <a:rPr lang="en-US" altLang="zh-CN" sz="2400" dirty="0" smtClean="0">
                <a:solidFill>
                  <a:srgbClr val="FFFF00"/>
                </a:solidFill>
                <a:latin typeface="宋体" pitchFamily="2" charset="-122"/>
                <a:ea typeface="宋体" pitchFamily="2" charset="-122"/>
              </a:rPr>
              <a:t>“</a:t>
            </a:r>
            <a:r>
              <a:rPr lang="zh-CN" altLang="en-US" sz="2400" dirty="0" smtClean="0">
                <a:solidFill>
                  <a:srgbClr val="FFFF00"/>
                </a:solidFill>
                <a:latin typeface="宋体" pitchFamily="2" charset="-122"/>
                <a:ea typeface="宋体" pitchFamily="2" charset="-122"/>
              </a:rPr>
              <a:t>顾客让渡价值</a:t>
            </a:r>
            <a:r>
              <a:rPr lang="en-US" altLang="zh-CN" sz="2400" dirty="0" smtClean="0">
                <a:solidFill>
                  <a:srgbClr val="FFFF00"/>
                </a:solidFill>
                <a:latin typeface="宋体" pitchFamily="2" charset="-122"/>
                <a:ea typeface="宋体" pitchFamily="2" charset="-122"/>
              </a:rPr>
              <a:t>”）</a:t>
            </a:r>
            <a:endParaRPr lang="zh-CN" altLang="en-US" sz="2400" dirty="0">
              <a:solidFill>
                <a:srgbClr val="FFFF00"/>
              </a:solidFill>
              <a:latin typeface="宋体" pitchFamily="2" charset="-122"/>
              <a:ea typeface="宋体" pitchFamily="2" charset="-122"/>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5" name="Rectangle 3"/>
          <p:cNvSpPr>
            <a:spLocks noChangeArrowheads="1"/>
          </p:cNvSpPr>
          <p:nvPr/>
        </p:nvSpPr>
        <p:spPr bwMode="auto">
          <a:xfrm>
            <a:off x="1981200" y="5486400"/>
            <a:ext cx="2362200" cy="838200"/>
          </a:xfrm>
          <a:prstGeom prst="rect">
            <a:avLst/>
          </a:prstGeom>
          <a:gradFill rotWithShape="1">
            <a:gsLst>
              <a:gs pos="0">
                <a:srgbClr val="FFDD4F"/>
              </a:gs>
              <a:gs pos="100000">
                <a:schemeClr val="bg1"/>
              </a:gs>
            </a:gsLst>
            <a:lin ang="18900000" scaled="1"/>
          </a:gradFill>
          <a:ln w="9525">
            <a:noFill/>
            <a:miter lim="800000"/>
            <a:headEnd/>
            <a:tailEnd/>
          </a:ln>
        </p:spPr>
        <p:txBody>
          <a:bodyPr wrap="none" anchor="ctr"/>
          <a:lstStyle/>
          <a:p>
            <a:pPr algn="ctr"/>
            <a:r>
              <a:rPr lang="zh-CN" altLang="en-US" b="1" dirty="0" smtClean="0">
                <a:ea typeface="宋体" pitchFamily="2" charset="-122"/>
              </a:rPr>
              <a:t>形象利益</a:t>
            </a:r>
            <a:endParaRPr lang="en-US" b="1" dirty="0">
              <a:ea typeface="宋体" pitchFamily="2" charset="-122"/>
            </a:endParaRPr>
          </a:p>
        </p:txBody>
      </p:sp>
      <p:sp>
        <p:nvSpPr>
          <p:cNvPr id="6" name="Rectangle 4"/>
          <p:cNvSpPr>
            <a:spLocks noChangeArrowheads="1"/>
          </p:cNvSpPr>
          <p:nvPr/>
        </p:nvSpPr>
        <p:spPr bwMode="auto">
          <a:xfrm>
            <a:off x="4953000" y="5486400"/>
            <a:ext cx="2362200" cy="838200"/>
          </a:xfrm>
          <a:prstGeom prst="rect">
            <a:avLst/>
          </a:prstGeom>
          <a:gradFill rotWithShape="1">
            <a:gsLst>
              <a:gs pos="0">
                <a:srgbClr val="FFDD4F"/>
              </a:gs>
              <a:gs pos="100000">
                <a:schemeClr val="bg1"/>
              </a:gs>
            </a:gsLst>
            <a:lin ang="18900000" scaled="1"/>
          </a:gradFill>
          <a:ln w="9525">
            <a:noFill/>
            <a:miter lim="800000"/>
            <a:headEnd/>
            <a:tailEnd/>
          </a:ln>
        </p:spPr>
        <p:txBody>
          <a:bodyPr wrap="none" anchor="ctr"/>
          <a:lstStyle/>
          <a:p>
            <a:pPr algn="ctr"/>
            <a:r>
              <a:rPr lang="zh-CN" altLang="en-US" b="1">
                <a:ea typeface="宋体" pitchFamily="2" charset="-122"/>
              </a:rPr>
              <a:t>精力成本</a:t>
            </a:r>
            <a:endParaRPr lang="en-US" b="1">
              <a:ea typeface="宋体" pitchFamily="2" charset="-122"/>
            </a:endParaRPr>
          </a:p>
        </p:txBody>
      </p:sp>
      <p:sp>
        <p:nvSpPr>
          <p:cNvPr id="7" name="Rectangle 5"/>
          <p:cNvSpPr>
            <a:spLocks noChangeArrowheads="1"/>
          </p:cNvSpPr>
          <p:nvPr/>
        </p:nvSpPr>
        <p:spPr bwMode="auto">
          <a:xfrm>
            <a:off x="1981200" y="4572000"/>
            <a:ext cx="2362200" cy="838200"/>
          </a:xfrm>
          <a:prstGeom prst="rect">
            <a:avLst/>
          </a:prstGeom>
          <a:gradFill rotWithShape="1">
            <a:gsLst>
              <a:gs pos="0">
                <a:srgbClr val="FFDD4F"/>
              </a:gs>
              <a:gs pos="100000">
                <a:schemeClr val="bg1"/>
              </a:gs>
            </a:gsLst>
            <a:lin ang="18900000" scaled="1"/>
          </a:gradFill>
          <a:ln w="9525">
            <a:noFill/>
            <a:miter lim="800000"/>
            <a:headEnd/>
            <a:tailEnd/>
          </a:ln>
        </p:spPr>
        <p:txBody>
          <a:bodyPr wrap="none" anchor="ctr"/>
          <a:lstStyle/>
          <a:p>
            <a:pPr algn="ctr"/>
            <a:r>
              <a:rPr lang="zh-CN" altLang="en-US" b="1" dirty="0" smtClean="0">
                <a:ea typeface="宋体" pitchFamily="2" charset="-122"/>
              </a:rPr>
              <a:t>人员利益</a:t>
            </a:r>
            <a:endParaRPr lang="en-US" b="1" dirty="0">
              <a:ea typeface="宋体" pitchFamily="2" charset="-122"/>
            </a:endParaRPr>
          </a:p>
        </p:txBody>
      </p:sp>
      <p:sp>
        <p:nvSpPr>
          <p:cNvPr id="8" name="Rectangle 6"/>
          <p:cNvSpPr>
            <a:spLocks noChangeArrowheads="1"/>
          </p:cNvSpPr>
          <p:nvPr/>
        </p:nvSpPr>
        <p:spPr bwMode="auto">
          <a:xfrm>
            <a:off x="4953000" y="4572000"/>
            <a:ext cx="2362200" cy="838200"/>
          </a:xfrm>
          <a:prstGeom prst="rect">
            <a:avLst/>
          </a:prstGeom>
          <a:gradFill rotWithShape="1">
            <a:gsLst>
              <a:gs pos="0">
                <a:srgbClr val="FFDD4F"/>
              </a:gs>
              <a:gs pos="100000">
                <a:schemeClr val="bg1"/>
              </a:gs>
            </a:gsLst>
            <a:lin ang="18900000" scaled="1"/>
          </a:gradFill>
          <a:ln w="9525">
            <a:noFill/>
            <a:miter lim="800000"/>
            <a:headEnd/>
            <a:tailEnd/>
          </a:ln>
        </p:spPr>
        <p:txBody>
          <a:bodyPr wrap="none" anchor="ctr"/>
          <a:lstStyle/>
          <a:p>
            <a:pPr algn="ctr"/>
            <a:r>
              <a:rPr lang="zh-CN" altLang="en-US" b="1">
                <a:ea typeface="宋体" pitchFamily="2" charset="-122"/>
              </a:rPr>
              <a:t>体力成本</a:t>
            </a:r>
            <a:endParaRPr lang="en-US" b="1">
              <a:ea typeface="宋体" pitchFamily="2" charset="-122"/>
            </a:endParaRPr>
          </a:p>
        </p:txBody>
      </p:sp>
      <p:sp>
        <p:nvSpPr>
          <p:cNvPr id="9" name="Rectangle 7"/>
          <p:cNvSpPr>
            <a:spLocks noChangeArrowheads="1"/>
          </p:cNvSpPr>
          <p:nvPr/>
        </p:nvSpPr>
        <p:spPr bwMode="auto">
          <a:xfrm>
            <a:off x="1981200" y="3657600"/>
            <a:ext cx="2362200" cy="838200"/>
          </a:xfrm>
          <a:prstGeom prst="rect">
            <a:avLst/>
          </a:prstGeom>
          <a:gradFill rotWithShape="1">
            <a:gsLst>
              <a:gs pos="0">
                <a:srgbClr val="FFDD4F"/>
              </a:gs>
              <a:gs pos="100000">
                <a:schemeClr val="bg1"/>
              </a:gs>
            </a:gsLst>
            <a:lin ang="18900000" scaled="1"/>
          </a:gradFill>
          <a:ln w="9525">
            <a:noFill/>
            <a:miter lim="800000"/>
            <a:headEnd/>
            <a:tailEnd/>
          </a:ln>
        </p:spPr>
        <p:txBody>
          <a:bodyPr wrap="none" anchor="ctr"/>
          <a:lstStyle/>
          <a:p>
            <a:pPr algn="ctr"/>
            <a:r>
              <a:rPr lang="zh-CN" altLang="en-US" b="1" dirty="0" smtClean="0">
                <a:ea typeface="宋体" pitchFamily="2" charset="-122"/>
              </a:rPr>
              <a:t>服务利益</a:t>
            </a:r>
            <a:endParaRPr lang="en-US" b="1" dirty="0">
              <a:ea typeface="宋体" pitchFamily="2" charset="-122"/>
            </a:endParaRPr>
          </a:p>
        </p:txBody>
      </p:sp>
      <p:sp>
        <p:nvSpPr>
          <p:cNvPr id="10" name="Rectangle 8"/>
          <p:cNvSpPr>
            <a:spLocks noChangeArrowheads="1"/>
          </p:cNvSpPr>
          <p:nvPr/>
        </p:nvSpPr>
        <p:spPr bwMode="auto">
          <a:xfrm>
            <a:off x="4953000" y="3657600"/>
            <a:ext cx="2362200" cy="838200"/>
          </a:xfrm>
          <a:prstGeom prst="rect">
            <a:avLst/>
          </a:prstGeom>
          <a:gradFill rotWithShape="1">
            <a:gsLst>
              <a:gs pos="0">
                <a:srgbClr val="FFDD4F"/>
              </a:gs>
              <a:gs pos="100000">
                <a:schemeClr val="bg1"/>
              </a:gs>
            </a:gsLst>
            <a:lin ang="18900000" scaled="1"/>
          </a:gradFill>
          <a:ln w="9525">
            <a:noFill/>
            <a:miter lim="800000"/>
            <a:headEnd/>
            <a:tailEnd/>
          </a:ln>
        </p:spPr>
        <p:txBody>
          <a:bodyPr wrap="none" anchor="ctr"/>
          <a:lstStyle/>
          <a:p>
            <a:pPr algn="ctr"/>
            <a:r>
              <a:rPr lang="zh-CN" altLang="en-US" b="1">
                <a:ea typeface="宋体" pitchFamily="2" charset="-122"/>
              </a:rPr>
              <a:t>时间成本</a:t>
            </a:r>
            <a:endParaRPr lang="en-US" b="1">
              <a:ea typeface="宋体" pitchFamily="2" charset="-122"/>
            </a:endParaRPr>
          </a:p>
        </p:txBody>
      </p:sp>
      <p:sp>
        <p:nvSpPr>
          <p:cNvPr id="11" name="Rectangle 9"/>
          <p:cNvSpPr>
            <a:spLocks noChangeArrowheads="1"/>
          </p:cNvSpPr>
          <p:nvPr/>
        </p:nvSpPr>
        <p:spPr bwMode="auto">
          <a:xfrm>
            <a:off x="1981200" y="2743200"/>
            <a:ext cx="2362200" cy="838200"/>
          </a:xfrm>
          <a:prstGeom prst="rect">
            <a:avLst/>
          </a:prstGeom>
          <a:gradFill rotWithShape="1">
            <a:gsLst>
              <a:gs pos="0">
                <a:srgbClr val="FFDD4F"/>
              </a:gs>
              <a:gs pos="100000">
                <a:schemeClr val="bg1"/>
              </a:gs>
            </a:gsLst>
            <a:lin ang="18900000" scaled="1"/>
          </a:gradFill>
          <a:ln w="9525">
            <a:noFill/>
            <a:miter lim="800000"/>
            <a:headEnd/>
            <a:tailEnd/>
          </a:ln>
        </p:spPr>
        <p:txBody>
          <a:bodyPr wrap="none" anchor="ctr"/>
          <a:lstStyle/>
          <a:p>
            <a:pPr algn="ctr"/>
            <a:r>
              <a:rPr lang="zh-CN" altLang="en-US" b="1" dirty="0" smtClean="0">
                <a:ea typeface="宋体" pitchFamily="2" charset="-122"/>
              </a:rPr>
              <a:t>产品利益</a:t>
            </a:r>
            <a:endParaRPr lang="en-US" b="1" dirty="0">
              <a:ea typeface="宋体" pitchFamily="2" charset="-122"/>
            </a:endParaRPr>
          </a:p>
        </p:txBody>
      </p:sp>
      <p:sp>
        <p:nvSpPr>
          <p:cNvPr id="12" name="Rectangle 10"/>
          <p:cNvSpPr>
            <a:spLocks noChangeArrowheads="1"/>
          </p:cNvSpPr>
          <p:nvPr/>
        </p:nvSpPr>
        <p:spPr bwMode="auto">
          <a:xfrm>
            <a:off x="4953000" y="2743200"/>
            <a:ext cx="2362200" cy="838200"/>
          </a:xfrm>
          <a:prstGeom prst="rect">
            <a:avLst/>
          </a:prstGeom>
          <a:gradFill rotWithShape="1">
            <a:gsLst>
              <a:gs pos="0">
                <a:srgbClr val="FFDD4F"/>
              </a:gs>
              <a:gs pos="100000">
                <a:schemeClr val="bg1"/>
              </a:gs>
            </a:gsLst>
            <a:lin ang="18900000" scaled="1"/>
          </a:gradFill>
          <a:ln w="9525">
            <a:noFill/>
            <a:miter lim="800000"/>
            <a:headEnd/>
            <a:tailEnd/>
          </a:ln>
        </p:spPr>
        <p:txBody>
          <a:bodyPr wrap="none" anchor="ctr"/>
          <a:lstStyle/>
          <a:p>
            <a:pPr algn="ctr"/>
            <a:r>
              <a:rPr lang="zh-CN" altLang="en-US" b="1">
                <a:ea typeface="宋体" pitchFamily="2" charset="-122"/>
              </a:rPr>
              <a:t>货币成本</a:t>
            </a:r>
            <a:endParaRPr lang="en-US" b="1">
              <a:ea typeface="宋体" pitchFamily="2" charset="-122"/>
            </a:endParaRPr>
          </a:p>
        </p:txBody>
      </p:sp>
      <p:sp>
        <p:nvSpPr>
          <p:cNvPr id="13" name="Rectangle 11"/>
          <p:cNvSpPr>
            <a:spLocks noChangeArrowheads="1"/>
          </p:cNvSpPr>
          <p:nvPr/>
        </p:nvSpPr>
        <p:spPr bwMode="auto">
          <a:xfrm>
            <a:off x="1981200" y="1600200"/>
            <a:ext cx="2362200" cy="838200"/>
          </a:xfrm>
          <a:prstGeom prst="rect">
            <a:avLst/>
          </a:prstGeom>
          <a:gradFill rotWithShape="1">
            <a:gsLst>
              <a:gs pos="0">
                <a:srgbClr val="FF0000"/>
              </a:gs>
              <a:gs pos="100000">
                <a:schemeClr val="bg1"/>
              </a:gs>
            </a:gsLst>
            <a:lin ang="18900000" scaled="1"/>
          </a:gradFill>
          <a:ln w="9525">
            <a:noFill/>
            <a:miter lim="800000"/>
            <a:headEnd/>
            <a:tailEnd/>
          </a:ln>
        </p:spPr>
        <p:txBody>
          <a:bodyPr wrap="none" anchor="ctr"/>
          <a:lstStyle/>
          <a:p>
            <a:pPr algn="ctr"/>
            <a:r>
              <a:rPr lang="zh-CN" altLang="en-US" b="1" dirty="0">
                <a:ea typeface="宋体" pitchFamily="2" charset="-122"/>
              </a:rPr>
              <a:t>总</a:t>
            </a:r>
            <a:r>
              <a:rPr lang="zh-CN" altLang="en-US" b="1" dirty="0" smtClean="0">
                <a:ea typeface="宋体" pitchFamily="2" charset="-122"/>
              </a:rPr>
              <a:t>顾客利益</a:t>
            </a:r>
            <a:endParaRPr lang="en-US" b="1" dirty="0">
              <a:ea typeface="宋体" pitchFamily="2" charset="-122"/>
            </a:endParaRPr>
          </a:p>
        </p:txBody>
      </p:sp>
      <p:sp>
        <p:nvSpPr>
          <p:cNvPr id="14" name="Rectangle 12"/>
          <p:cNvSpPr>
            <a:spLocks noChangeArrowheads="1"/>
          </p:cNvSpPr>
          <p:nvPr/>
        </p:nvSpPr>
        <p:spPr bwMode="auto">
          <a:xfrm>
            <a:off x="4953000" y="1600200"/>
            <a:ext cx="2362200" cy="838200"/>
          </a:xfrm>
          <a:prstGeom prst="rect">
            <a:avLst/>
          </a:prstGeom>
          <a:gradFill rotWithShape="1">
            <a:gsLst>
              <a:gs pos="0">
                <a:srgbClr val="92D050"/>
              </a:gs>
              <a:gs pos="100000">
                <a:schemeClr val="bg1"/>
              </a:gs>
            </a:gsLst>
            <a:lin ang="18900000" scaled="1"/>
          </a:gradFill>
          <a:ln w="9525">
            <a:noFill/>
            <a:miter lim="800000"/>
            <a:headEnd/>
            <a:tailEnd/>
          </a:ln>
        </p:spPr>
        <p:txBody>
          <a:bodyPr wrap="none" anchor="ctr"/>
          <a:lstStyle/>
          <a:p>
            <a:pPr algn="ctr"/>
            <a:r>
              <a:rPr lang="zh-CN" altLang="en-US" b="1">
                <a:ea typeface="宋体" pitchFamily="2" charset="-122"/>
              </a:rPr>
              <a:t>总顾客成本</a:t>
            </a:r>
            <a:endParaRPr lang="en-US" b="1">
              <a:ea typeface="宋体" pitchFamily="2" charset="-12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3" name="Rectangle 2"/>
          <p:cNvSpPr txBox="1">
            <a:spLocks noChangeArrowheads="1"/>
          </p:cNvSpPr>
          <p:nvPr/>
        </p:nvSpPr>
        <p:spPr>
          <a:xfrm>
            <a:off x="762000" y="274638"/>
            <a:ext cx="7696200" cy="11430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all" spc="0" normalizeH="0" baseline="0" noProof="0" dirty="0" smtClean="0">
                <a:ln>
                  <a:noFill/>
                </a:ln>
                <a:solidFill>
                  <a:srgbClr val="FFFF00"/>
                </a:solidFill>
                <a:effectLst>
                  <a:reflection blurRad="12700" stA="48000" endA="300" endPos="55000" dir="5400000" sy="-90000" algn="bl" rotWithShape="0"/>
                </a:effectLst>
                <a:uLnTx/>
                <a:uFillTx/>
                <a:latin typeface="+mj-ea"/>
                <a:ea typeface="+mj-ea"/>
                <a:cs typeface="+mj-cs"/>
              </a:rPr>
              <a:t>顾客价值分析的步骤 </a:t>
            </a:r>
            <a:endParaRPr kumimoji="0" lang="zh-CN" altLang="en-US" sz="4000" b="0" i="0" u="none" strike="noStrike" kern="1200" cap="all" spc="0" normalizeH="0" baseline="0" noProof="0" dirty="0">
              <a:ln>
                <a:noFill/>
              </a:ln>
              <a:solidFill>
                <a:srgbClr val="FFFF00"/>
              </a:solidFill>
              <a:effectLst>
                <a:reflection blurRad="12700" stA="48000" endA="300" endPos="55000" dir="5400000" sy="-90000" algn="bl" rotWithShape="0"/>
              </a:effectLst>
              <a:uLnTx/>
              <a:uFillTx/>
              <a:latin typeface="+mj-ea"/>
              <a:ea typeface="+mj-ea"/>
              <a:cs typeface="+mj-cs"/>
            </a:endParaRPr>
          </a:p>
        </p:txBody>
      </p:sp>
      <p:sp>
        <p:nvSpPr>
          <p:cNvPr id="4" name="Rectangle 3"/>
          <p:cNvSpPr txBox="1">
            <a:spLocks noChangeArrowheads="1"/>
          </p:cNvSpPr>
          <p:nvPr/>
        </p:nvSpPr>
        <p:spPr>
          <a:xfrm>
            <a:off x="683568" y="1700808"/>
            <a:ext cx="7992888" cy="4724400"/>
          </a:xfrm>
          <a:prstGeom prst="rect">
            <a:avLst/>
          </a:prstGeom>
        </p:spPr>
        <p:txBody>
          <a:bodyPr vert="horz">
            <a:normAutofit/>
          </a:bodyPr>
          <a:lstStyle/>
          <a:p>
            <a:pPr marL="342900" marR="0" lvl="0" indent="-342900" algn="l" defTabSz="914400" rtl="0" eaLnBrk="1" fontAlgn="auto" latinLnBrk="0" hangingPunct="1">
              <a:lnSpc>
                <a:spcPct val="90000"/>
              </a:lnSpc>
              <a:spcBef>
                <a:spcPts val="800"/>
              </a:spcBef>
              <a:spcAft>
                <a:spcPts val="800"/>
              </a:spcAft>
              <a:buClr>
                <a:schemeClr val="accent1"/>
              </a:buClr>
              <a:buSzPct val="70000"/>
              <a:tabLst/>
              <a:defRPr/>
            </a:pPr>
            <a:r>
              <a:rPr kumimoji="0" lang="en-US" altLang="zh-CN" sz="3200" b="1" i="0" u="none" strike="noStrike" kern="1200" cap="none" spc="0" normalizeH="0" baseline="0" noProof="0" dirty="0" smtClean="0">
                <a:ln>
                  <a:noFill/>
                </a:ln>
                <a:solidFill>
                  <a:schemeClr val="bg1"/>
                </a:solidFill>
                <a:effectLst/>
                <a:uLnTx/>
                <a:uFillTx/>
                <a:latin typeface="+mn-lt"/>
                <a:ea typeface="宋体" pitchFamily="2" charset="-122"/>
                <a:cs typeface="+mn-cs"/>
              </a:rPr>
              <a:t>1.</a:t>
            </a:r>
            <a:r>
              <a:rPr kumimoji="0" lang="zh-CN" altLang="en-US" sz="3200" b="1" i="0" u="none" strike="noStrike" kern="1200" cap="none" spc="0" normalizeH="0" baseline="0" noProof="0" dirty="0" smtClean="0">
                <a:ln>
                  <a:noFill/>
                </a:ln>
                <a:solidFill>
                  <a:schemeClr val="bg1"/>
                </a:solidFill>
                <a:effectLst/>
                <a:uLnTx/>
                <a:uFillTx/>
                <a:latin typeface="+mn-lt"/>
                <a:ea typeface="宋体" pitchFamily="2" charset="-122"/>
                <a:cs typeface="+mn-cs"/>
              </a:rPr>
              <a:t>确定消费者认为有价值的主要功能和利益。</a:t>
            </a:r>
          </a:p>
          <a:p>
            <a:pPr marL="342900" marR="0" lvl="0" indent="-342900" algn="l" defTabSz="914400" rtl="0" eaLnBrk="1" fontAlgn="auto" latinLnBrk="0" hangingPunct="1">
              <a:lnSpc>
                <a:spcPct val="90000"/>
              </a:lnSpc>
              <a:spcBef>
                <a:spcPts val="800"/>
              </a:spcBef>
              <a:spcAft>
                <a:spcPts val="800"/>
              </a:spcAft>
              <a:buClr>
                <a:schemeClr val="accent1"/>
              </a:buClr>
              <a:buSzPct val="70000"/>
              <a:tabLst/>
              <a:defRPr/>
            </a:pPr>
            <a:r>
              <a:rPr kumimoji="0" lang="en-US" altLang="zh-CN" sz="3200" b="1" i="0" u="none" strike="noStrike" kern="1200" cap="none" spc="0" normalizeH="0" baseline="0" noProof="0" dirty="0" smtClean="0">
                <a:ln>
                  <a:noFill/>
                </a:ln>
                <a:solidFill>
                  <a:schemeClr val="bg1"/>
                </a:solidFill>
                <a:effectLst/>
                <a:uLnTx/>
                <a:uFillTx/>
                <a:latin typeface="+mn-lt"/>
                <a:ea typeface="宋体" pitchFamily="2" charset="-122"/>
                <a:cs typeface="+mn-cs"/>
              </a:rPr>
              <a:t>2.</a:t>
            </a:r>
            <a:r>
              <a:rPr kumimoji="0" lang="zh-CN" altLang="en-US" sz="3200" b="1" i="0" u="none" strike="noStrike" kern="1200" cap="none" spc="0" normalizeH="0" baseline="0" noProof="0" dirty="0" smtClean="0">
                <a:ln>
                  <a:noFill/>
                </a:ln>
                <a:solidFill>
                  <a:schemeClr val="bg1"/>
                </a:solidFill>
                <a:effectLst/>
                <a:uLnTx/>
                <a:uFillTx/>
                <a:latin typeface="+mn-lt"/>
                <a:ea typeface="宋体" pitchFamily="2" charset="-122"/>
                <a:cs typeface="+mn-cs"/>
              </a:rPr>
              <a:t>量化评估不同特征和利益的重要性。</a:t>
            </a:r>
          </a:p>
          <a:p>
            <a:pPr marL="342900" marR="0" lvl="0" indent="-342900" algn="l" defTabSz="914400" rtl="0" eaLnBrk="1" fontAlgn="auto" latinLnBrk="0" hangingPunct="1">
              <a:lnSpc>
                <a:spcPct val="90000"/>
              </a:lnSpc>
              <a:spcBef>
                <a:spcPts val="800"/>
              </a:spcBef>
              <a:spcAft>
                <a:spcPts val="800"/>
              </a:spcAft>
              <a:buClr>
                <a:schemeClr val="accent1"/>
              </a:buClr>
              <a:buSzPct val="70000"/>
              <a:tabLst/>
              <a:defRPr/>
            </a:pPr>
            <a:r>
              <a:rPr kumimoji="0" lang="en-US" altLang="zh-CN" sz="3200" b="1" i="0" u="none" strike="noStrike" kern="1200" cap="none" spc="0" normalizeH="0" baseline="0" noProof="0" dirty="0" smtClean="0">
                <a:ln>
                  <a:noFill/>
                </a:ln>
                <a:solidFill>
                  <a:schemeClr val="bg1"/>
                </a:solidFill>
                <a:effectLst/>
                <a:uLnTx/>
                <a:uFillTx/>
                <a:latin typeface="+mn-lt"/>
                <a:ea typeface="宋体" pitchFamily="2" charset="-122"/>
                <a:cs typeface="+mn-cs"/>
              </a:rPr>
              <a:t>3.</a:t>
            </a:r>
            <a:r>
              <a:rPr kumimoji="0" lang="zh-CN" altLang="en-US" sz="3200" b="1" i="0" u="none" strike="noStrike" kern="1200" cap="none" spc="0" normalizeH="0" baseline="0" noProof="0" dirty="0" smtClean="0">
                <a:ln>
                  <a:noFill/>
                </a:ln>
                <a:solidFill>
                  <a:schemeClr val="bg1"/>
                </a:solidFill>
                <a:effectLst/>
                <a:uLnTx/>
                <a:uFillTx/>
                <a:latin typeface="+mn-lt"/>
                <a:ea typeface="宋体" pitchFamily="2" charset="-122"/>
                <a:cs typeface="+mn-cs"/>
              </a:rPr>
              <a:t>基于不同的重要性，评估公司和竞争者在不同的顾客价值上的表现。</a:t>
            </a:r>
          </a:p>
          <a:p>
            <a:pPr marL="342900" marR="0" lvl="0" indent="-342900" algn="l" defTabSz="914400" rtl="0" eaLnBrk="1" fontAlgn="auto" latinLnBrk="0" hangingPunct="1">
              <a:lnSpc>
                <a:spcPct val="90000"/>
              </a:lnSpc>
              <a:spcBef>
                <a:spcPts val="800"/>
              </a:spcBef>
              <a:spcAft>
                <a:spcPts val="800"/>
              </a:spcAft>
              <a:buClr>
                <a:schemeClr val="accent1"/>
              </a:buClr>
              <a:buSzPct val="70000"/>
              <a:tabLst/>
              <a:defRPr/>
            </a:pPr>
            <a:r>
              <a:rPr kumimoji="0" lang="en-US" altLang="zh-CN" sz="3200" b="1" i="0" u="none" strike="noStrike" kern="1200" cap="none" spc="0" normalizeH="0" baseline="0" noProof="0" dirty="0" smtClean="0">
                <a:ln>
                  <a:noFill/>
                </a:ln>
                <a:solidFill>
                  <a:schemeClr val="bg1"/>
                </a:solidFill>
                <a:effectLst/>
                <a:uLnTx/>
                <a:uFillTx/>
                <a:latin typeface="+mn-lt"/>
                <a:ea typeface="宋体" pitchFamily="2" charset="-122"/>
                <a:cs typeface="+mn-cs"/>
              </a:rPr>
              <a:t>4.</a:t>
            </a:r>
            <a:r>
              <a:rPr kumimoji="0" lang="zh-CN" altLang="en-US" sz="3200" b="1" i="0" u="none" strike="noStrike" kern="1200" cap="none" spc="0" normalizeH="0" baseline="0" noProof="0" dirty="0" smtClean="0">
                <a:ln>
                  <a:noFill/>
                </a:ln>
                <a:solidFill>
                  <a:schemeClr val="bg1"/>
                </a:solidFill>
                <a:effectLst/>
                <a:uLnTx/>
                <a:uFillTx/>
                <a:latin typeface="+mn-lt"/>
                <a:ea typeface="宋体" pitchFamily="2" charset="-122"/>
                <a:cs typeface="+mn-cs"/>
              </a:rPr>
              <a:t>检查特定细分市场的评价</a:t>
            </a:r>
          </a:p>
          <a:p>
            <a:pPr marL="342900" marR="0" lvl="0" indent="-342900" algn="l" defTabSz="914400" rtl="0" eaLnBrk="1" fontAlgn="auto" latinLnBrk="0" hangingPunct="1">
              <a:lnSpc>
                <a:spcPct val="90000"/>
              </a:lnSpc>
              <a:spcBef>
                <a:spcPts val="800"/>
              </a:spcBef>
              <a:spcAft>
                <a:spcPts val="800"/>
              </a:spcAft>
              <a:buClr>
                <a:schemeClr val="accent1"/>
              </a:buClr>
              <a:buSzPct val="70000"/>
              <a:tabLst/>
              <a:defRPr/>
            </a:pPr>
            <a:r>
              <a:rPr kumimoji="0" lang="en-US" altLang="zh-CN" sz="3200" b="1" i="0" u="none" strike="noStrike" kern="1200" cap="none" spc="0" normalizeH="0" baseline="0" noProof="0" dirty="0" smtClean="0">
                <a:ln>
                  <a:noFill/>
                </a:ln>
                <a:solidFill>
                  <a:schemeClr val="bg1"/>
                </a:solidFill>
                <a:effectLst/>
                <a:uLnTx/>
                <a:uFillTx/>
                <a:latin typeface="+mn-lt"/>
                <a:ea typeface="宋体" pitchFamily="2" charset="-122"/>
                <a:cs typeface="+mn-cs"/>
              </a:rPr>
              <a:t>5.</a:t>
            </a:r>
            <a:r>
              <a:rPr kumimoji="0" lang="zh-CN" altLang="en-US" sz="3200" b="1" i="0" u="none" strike="noStrike" kern="1200" cap="none" spc="0" normalizeH="0" baseline="0" noProof="0" dirty="0" smtClean="0">
                <a:ln>
                  <a:noFill/>
                </a:ln>
                <a:solidFill>
                  <a:schemeClr val="bg1"/>
                </a:solidFill>
                <a:effectLst/>
                <a:uLnTx/>
                <a:uFillTx/>
                <a:latin typeface="+mn-lt"/>
                <a:ea typeface="宋体" pitchFamily="2" charset="-122"/>
                <a:cs typeface="+mn-cs"/>
              </a:rPr>
              <a:t>定期监察消费者价值</a:t>
            </a:r>
            <a:endParaRPr kumimoji="0" lang="zh-CN" altLang="en-US" sz="3200" b="1" i="0" u="none" strike="noStrike" kern="1200" cap="none" spc="0" normalizeH="0" baseline="0" noProof="0" dirty="0">
              <a:ln>
                <a:noFill/>
              </a:ln>
              <a:solidFill>
                <a:schemeClr val="bg1"/>
              </a:solidFill>
              <a:effectLst/>
              <a:uLnTx/>
              <a:uFillTx/>
              <a:latin typeface="+mn-lt"/>
              <a:ea typeface="宋体" pitchFamily="2" charset="-122"/>
              <a:cs typeface="+mn-cs"/>
            </a:endParaRPr>
          </a:p>
        </p:txBody>
      </p:sp>
      <p:sp>
        <p:nvSpPr>
          <p:cNvPr id="5" name="TextBox 4"/>
          <p:cNvSpPr txBox="1"/>
          <p:nvPr/>
        </p:nvSpPr>
        <p:spPr>
          <a:xfrm>
            <a:off x="1259632" y="5733256"/>
            <a:ext cx="4608512" cy="646331"/>
          </a:xfrm>
          <a:prstGeom prst="rect">
            <a:avLst/>
          </a:prstGeom>
          <a:noFill/>
        </p:spPr>
        <p:txBody>
          <a:bodyPr wrap="square" rtlCol="0">
            <a:spAutoFit/>
          </a:bodyPr>
          <a:lstStyle/>
          <a:p>
            <a:r>
              <a:rPr lang="zh-CN" altLang="en-US" dirty="0" smtClean="0">
                <a:solidFill>
                  <a:schemeClr val="bg1"/>
                </a:solidFill>
              </a:rPr>
              <a:t>书上有一个关于笔记本电脑的例子。你能否举一个别的？比如手机，汽车，洗衣机</a:t>
            </a:r>
            <a:r>
              <a:rPr lang="en-US" altLang="zh-CN" dirty="0" smtClean="0">
                <a:solidFill>
                  <a:schemeClr val="bg1"/>
                </a:solidFill>
              </a:rPr>
              <a:t>……</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5"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sp>
        <p:nvSpPr>
          <p:cNvPr id="6" name="Freeform 37"/>
          <p:cNvSpPr>
            <a:spLocks/>
          </p:cNvSpPr>
          <p:nvPr/>
        </p:nvSpPr>
        <p:spPr bwMode="auto">
          <a:xfrm>
            <a:off x="0" y="3473450"/>
            <a:ext cx="9144000" cy="3384550"/>
          </a:xfrm>
          <a:custGeom>
            <a:avLst/>
            <a:gdLst>
              <a:gd name="T0" fmla="*/ 2147483647 w 5760"/>
              <a:gd name="T1" fmla="*/ 0 h 2132"/>
              <a:gd name="T2" fmla="*/ 2147483647 w 5760"/>
              <a:gd name="T3" fmla="*/ 2147483647 h 2132"/>
              <a:gd name="T4" fmla="*/ 2147483647 w 5760"/>
              <a:gd name="T5" fmla="*/ 2147483647 h 2132"/>
              <a:gd name="T6" fmla="*/ 0 w 5760"/>
              <a:gd name="T7" fmla="*/ 2147483647 h 2132"/>
              <a:gd name="T8" fmla="*/ 0 w 5760"/>
              <a:gd name="T9" fmla="*/ 2147483647 h 2132"/>
              <a:gd name="T10" fmla="*/ 2147483647 w 5760"/>
              <a:gd name="T11" fmla="*/ 2147483647 h 2132"/>
              <a:gd name="T12" fmla="*/ 2147483647 w 5760"/>
              <a:gd name="T13" fmla="*/ 2147483647 h 2132"/>
              <a:gd name="T14" fmla="*/ 2147483647 w 5760"/>
              <a:gd name="T15" fmla="*/ 2147483647 h 2132"/>
              <a:gd name="T16" fmla="*/ 2147483647 w 5760"/>
              <a:gd name="T17" fmla="*/ 2147483647 h 2132"/>
              <a:gd name="T18" fmla="*/ 2147483647 w 5760"/>
              <a:gd name="T19" fmla="*/ 0 h 21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0"/>
              <a:gd name="T31" fmla="*/ 0 h 2132"/>
              <a:gd name="T32" fmla="*/ 5760 w 5760"/>
              <a:gd name="T33" fmla="*/ 2132 h 21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0" h="2132">
                <a:moveTo>
                  <a:pt x="2880" y="0"/>
                </a:moveTo>
                <a:lnTo>
                  <a:pt x="1837" y="454"/>
                </a:lnTo>
                <a:cubicBezTo>
                  <a:pt x="1837" y="454"/>
                  <a:pt x="2063" y="454"/>
                  <a:pt x="2290" y="454"/>
                </a:cubicBezTo>
                <a:cubicBezTo>
                  <a:pt x="1735" y="1140"/>
                  <a:pt x="0" y="1044"/>
                  <a:pt x="0" y="1044"/>
                </a:cubicBezTo>
                <a:lnTo>
                  <a:pt x="0" y="2132"/>
                </a:lnTo>
                <a:lnTo>
                  <a:pt x="5760" y="2132"/>
                </a:lnTo>
                <a:lnTo>
                  <a:pt x="5760" y="1021"/>
                </a:lnTo>
                <a:cubicBezTo>
                  <a:pt x="5760" y="1021"/>
                  <a:pt x="4283" y="1096"/>
                  <a:pt x="3447" y="454"/>
                </a:cubicBezTo>
                <a:cubicBezTo>
                  <a:pt x="3674" y="454"/>
                  <a:pt x="3901" y="454"/>
                  <a:pt x="3901" y="454"/>
                </a:cubicBezTo>
                <a:lnTo>
                  <a:pt x="2880" y="0"/>
                </a:lnTo>
                <a:close/>
              </a:path>
            </a:pathLst>
          </a:custGeom>
          <a:gradFill rotWithShape="1">
            <a:gsLst>
              <a:gs pos="0">
                <a:srgbClr val="B49FDF"/>
              </a:gs>
              <a:gs pos="100000">
                <a:schemeClr val="bg1">
                  <a:alpha val="50000"/>
                </a:schemeClr>
              </a:gs>
            </a:gsLst>
            <a:lin ang="5400000" scaled="1"/>
          </a:gradFill>
          <a:ln w="9525">
            <a:noFill/>
            <a:round/>
            <a:headEnd/>
            <a:tailEnd/>
          </a:ln>
        </p:spPr>
        <p:txBody>
          <a:bodyPr wrap="none" anchor="ctr"/>
          <a:lstStyle/>
          <a:p>
            <a:endParaRPr lang="zh-CN" altLang="en-US"/>
          </a:p>
        </p:txBody>
      </p:sp>
      <p:sp>
        <p:nvSpPr>
          <p:cNvPr id="7" name="Oval 38"/>
          <p:cNvSpPr>
            <a:spLocks noChangeArrowheads="1"/>
          </p:cNvSpPr>
          <p:nvPr/>
        </p:nvSpPr>
        <p:spPr bwMode="auto">
          <a:xfrm>
            <a:off x="549275" y="4652963"/>
            <a:ext cx="3014663" cy="1044575"/>
          </a:xfrm>
          <a:prstGeom prst="ellipse">
            <a:avLst/>
          </a:prstGeom>
          <a:solidFill>
            <a:srgbClr val="93CDDA"/>
          </a:solidFill>
          <a:ln w="9525">
            <a:round/>
            <a:headEnd/>
            <a:tailEnd/>
          </a:ln>
          <a:scene3d>
            <a:camera prst="legacyPerspectiveBottom"/>
            <a:lightRig rig="legacyFlat3" dir="t"/>
          </a:scene3d>
          <a:sp3d extrusionH="887400" prstMaterial="legacyMatte">
            <a:bevelT w="13500" h="13500" prst="angle"/>
            <a:bevelB w="13500" h="13500" prst="angle"/>
            <a:extrusionClr>
              <a:srgbClr val="93CDDA"/>
            </a:extrusionClr>
          </a:sp3d>
        </p:spPr>
        <p:txBody>
          <a:bodyPr wrap="none" anchor="ctr">
            <a:flatTx/>
          </a:bodyPr>
          <a:lstStyle/>
          <a:p>
            <a:endParaRPr lang="zh-CN" altLang="zh-CN"/>
          </a:p>
        </p:txBody>
      </p:sp>
      <p:sp>
        <p:nvSpPr>
          <p:cNvPr id="8" name="Oval 39"/>
          <p:cNvSpPr>
            <a:spLocks noChangeArrowheads="1"/>
          </p:cNvSpPr>
          <p:nvPr/>
        </p:nvSpPr>
        <p:spPr bwMode="auto">
          <a:xfrm>
            <a:off x="744538" y="4760913"/>
            <a:ext cx="2625725" cy="792162"/>
          </a:xfrm>
          <a:prstGeom prst="ellipse">
            <a:avLst/>
          </a:prstGeom>
          <a:solidFill>
            <a:schemeClr val="bg1"/>
          </a:solidFill>
          <a:ln w="9525" algn="ctr">
            <a:noFill/>
            <a:round/>
            <a:headEnd/>
            <a:tailEnd/>
          </a:ln>
        </p:spPr>
        <p:txBody>
          <a:bodyPr wrap="none" anchor="ctr"/>
          <a:lstStyle/>
          <a:p>
            <a:endParaRPr lang="zh-CN" altLang="zh-CN"/>
          </a:p>
        </p:txBody>
      </p:sp>
      <p:sp>
        <p:nvSpPr>
          <p:cNvPr id="9" name="Rectangle 40"/>
          <p:cNvSpPr>
            <a:spLocks noChangeArrowheads="1"/>
          </p:cNvSpPr>
          <p:nvPr/>
        </p:nvSpPr>
        <p:spPr bwMode="auto">
          <a:xfrm>
            <a:off x="771525" y="3467100"/>
            <a:ext cx="2570163" cy="1654175"/>
          </a:xfrm>
          <a:prstGeom prst="rect">
            <a:avLst/>
          </a:prstGeom>
          <a:gradFill rotWithShape="1">
            <a:gsLst>
              <a:gs pos="0">
                <a:srgbClr val="B4F9FF"/>
              </a:gs>
              <a:gs pos="100000">
                <a:srgbClr val="FFFFFF">
                  <a:alpha val="0"/>
                </a:srgbClr>
              </a:gs>
            </a:gsLst>
            <a:lin ang="5400000" scaled="1"/>
          </a:gradFill>
          <a:ln w="9525" algn="ctr">
            <a:noFill/>
            <a:miter lim="800000"/>
            <a:headEnd/>
            <a:tailEnd/>
          </a:ln>
        </p:spPr>
        <p:txBody>
          <a:bodyPr wrap="none" anchor="ctr"/>
          <a:lstStyle/>
          <a:p>
            <a:pPr algn="ctr" latinLnBrk="1"/>
            <a:endParaRPr kumimoji="1" lang="zh-CN" altLang="zh-CN" b="1">
              <a:latin typeface="Gulim" pitchFamily="34" charset="-127"/>
              <a:ea typeface="Gulim" pitchFamily="34" charset="-127"/>
            </a:endParaRPr>
          </a:p>
        </p:txBody>
      </p:sp>
      <p:sp>
        <p:nvSpPr>
          <p:cNvPr id="10" name="AutoShape 41"/>
          <p:cNvSpPr>
            <a:spLocks noChangeArrowheads="1"/>
          </p:cNvSpPr>
          <p:nvPr/>
        </p:nvSpPr>
        <p:spPr bwMode="auto">
          <a:xfrm>
            <a:off x="598488" y="3105150"/>
            <a:ext cx="2916237" cy="468313"/>
          </a:xfrm>
          <a:prstGeom prst="roundRect">
            <a:avLst>
              <a:gd name="adj" fmla="val 50000"/>
            </a:avLst>
          </a:prstGeom>
          <a:gradFill rotWithShape="1">
            <a:gsLst>
              <a:gs pos="0">
                <a:srgbClr val="60C2DF"/>
              </a:gs>
              <a:gs pos="100000">
                <a:srgbClr val="7D94C4"/>
              </a:gs>
            </a:gsLst>
            <a:lin ang="5400000" scaled="1"/>
          </a:gradFill>
          <a:ln w="9525" algn="ctr">
            <a:noFill/>
            <a:round/>
            <a:headEnd/>
            <a:tailEnd/>
          </a:ln>
        </p:spPr>
        <p:txBody>
          <a:bodyPr wrap="none" anchor="ctr"/>
          <a:lstStyle/>
          <a:p>
            <a:pPr algn="ctr" latinLnBrk="1"/>
            <a:endParaRPr kumimoji="1" lang="zh-CN" altLang="zh-CN" b="1">
              <a:latin typeface="Gulim" pitchFamily="34" charset="-127"/>
              <a:ea typeface="Gulim" pitchFamily="34" charset="-127"/>
            </a:endParaRPr>
          </a:p>
        </p:txBody>
      </p:sp>
      <p:sp>
        <p:nvSpPr>
          <p:cNvPr id="11" name="AutoShape 42"/>
          <p:cNvSpPr>
            <a:spLocks noChangeArrowheads="1"/>
          </p:cNvSpPr>
          <p:nvPr/>
        </p:nvSpPr>
        <p:spPr bwMode="auto">
          <a:xfrm>
            <a:off x="657225" y="3141663"/>
            <a:ext cx="2800350" cy="266700"/>
          </a:xfrm>
          <a:prstGeom prst="roundRect">
            <a:avLst>
              <a:gd name="adj" fmla="val 50000"/>
            </a:avLst>
          </a:prstGeom>
          <a:gradFill rotWithShape="1">
            <a:gsLst>
              <a:gs pos="0">
                <a:schemeClr val="bg1">
                  <a:alpha val="0"/>
                </a:schemeClr>
              </a:gs>
              <a:gs pos="50000">
                <a:srgbClr val="FFFFFF">
                  <a:alpha val="50000"/>
                </a:srgbClr>
              </a:gs>
              <a:gs pos="100000">
                <a:schemeClr val="bg1">
                  <a:alpha val="0"/>
                </a:schemeClr>
              </a:gs>
            </a:gsLst>
            <a:lin ang="5400000" scaled="1"/>
          </a:gradFill>
          <a:ln w="9525" algn="ctr">
            <a:noFill/>
            <a:round/>
            <a:headEnd/>
            <a:tailEnd/>
          </a:ln>
          <a:effectLst/>
        </p:spPr>
        <p:txBody>
          <a:bodyPr wrap="none" anchor="ctr"/>
          <a:lstStyle/>
          <a:p>
            <a:pPr algn="ctr" latinLnBrk="1">
              <a:defRPr/>
            </a:pPr>
            <a:endParaRPr kumimoji="1" lang="zh-CN" altLang="zh-CN" b="1">
              <a:latin typeface="굴림" pitchFamily="34" charset="-127"/>
              <a:ea typeface="굴림" pitchFamily="34" charset="-127"/>
            </a:endParaRPr>
          </a:p>
        </p:txBody>
      </p:sp>
      <p:sp>
        <p:nvSpPr>
          <p:cNvPr id="12" name="Oval 43"/>
          <p:cNvSpPr>
            <a:spLocks noChangeArrowheads="1"/>
          </p:cNvSpPr>
          <p:nvPr/>
        </p:nvSpPr>
        <p:spPr bwMode="auto">
          <a:xfrm>
            <a:off x="5553075" y="4652963"/>
            <a:ext cx="3014663" cy="1044575"/>
          </a:xfrm>
          <a:prstGeom prst="ellipse">
            <a:avLst/>
          </a:prstGeom>
          <a:solidFill>
            <a:srgbClr val="8996D3"/>
          </a:solidFill>
          <a:ln w="9525">
            <a:round/>
            <a:headEnd/>
            <a:tailEnd/>
          </a:ln>
          <a:scene3d>
            <a:camera prst="legacyPerspectiveBottom"/>
            <a:lightRig rig="legacyFlat3" dir="t"/>
          </a:scene3d>
          <a:sp3d extrusionH="887400" prstMaterial="legacyMatte">
            <a:bevelT w="13500" h="13500" prst="angle"/>
            <a:bevelB w="13500" h="13500" prst="angle"/>
            <a:extrusionClr>
              <a:srgbClr val="8996D3"/>
            </a:extrusionClr>
          </a:sp3d>
        </p:spPr>
        <p:txBody>
          <a:bodyPr wrap="none" anchor="ctr">
            <a:flatTx/>
          </a:bodyPr>
          <a:lstStyle/>
          <a:p>
            <a:endParaRPr lang="zh-CN" altLang="zh-CN"/>
          </a:p>
        </p:txBody>
      </p:sp>
      <p:sp>
        <p:nvSpPr>
          <p:cNvPr id="13" name="Oval 44"/>
          <p:cNvSpPr>
            <a:spLocks noChangeArrowheads="1"/>
          </p:cNvSpPr>
          <p:nvPr/>
        </p:nvSpPr>
        <p:spPr bwMode="auto">
          <a:xfrm>
            <a:off x="5748338" y="4760913"/>
            <a:ext cx="2625725" cy="792162"/>
          </a:xfrm>
          <a:prstGeom prst="ellipse">
            <a:avLst/>
          </a:prstGeom>
          <a:solidFill>
            <a:schemeClr val="bg1"/>
          </a:solidFill>
          <a:ln w="9525" algn="ctr">
            <a:noFill/>
            <a:round/>
            <a:headEnd/>
            <a:tailEnd/>
          </a:ln>
        </p:spPr>
        <p:txBody>
          <a:bodyPr wrap="none" anchor="ctr"/>
          <a:lstStyle/>
          <a:p>
            <a:endParaRPr lang="zh-CN" altLang="zh-CN"/>
          </a:p>
        </p:txBody>
      </p:sp>
      <p:sp>
        <p:nvSpPr>
          <p:cNvPr id="14" name="Rectangle 45"/>
          <p:cNvSpPr>
            <a:spLocks noChangeArrowheads="1"/>
          </p:cNvSpPr>
          <p:nvPr/>
        </p:nvSpPr>
        <p:spPr bwMode="auto">
          <a:xfrm>
            <a:off x="5775325" y="3467100"/>
            <a:ext cx="2570163" cy="1654175"/>
          </a:xfrm>
          <a:prstGeom prst="rect">
            <a:avLst/>
          </a:prstGeom>
          <a:gradFill rotWithShape="1">
            <a:gsLst>
              <a:gs pos="0">
                <a:srgbClr val="AEA8EE"/>
              </a:gs>
              <a:gs pos="100000">
                <a:srgbClr val="FFFFFF">
                  <a:alpha val="0"/>
                </a:srgbClr>
              </a:gs>
            </a:gsLst>
            <a:lin ang="5400000" scaled="1"/>
          </a:gradFill>
          <a:ln w="9525" algn="ctr">
            <a:noFill/>
            <a:miter lim="800000"/>
            <a:headEnd/>
            <a:tailEnd/>
          </a:ln>
        </p:spPr>
        <p:txBody>
          <a:bodyPr wrap="none" anchor="ctr"/>
          <a:lstStyle/>
          <a:p>
            <a:endParaRPr lang="zh-CN" altLang="zh-CN"/>
          </a:p>
        </p:txBody>
      </p:sp>
      <p:sp>
        <p:nvSpPr>
          <p:cNvPr id="15" name="AutoShape 46"/>
          <p:cNvSpPr>
            <a:spLocks noChangeArrowheads="1"/>
          </p:cNvSpPr>
          <p:nvPr/>
        </p:nvSpPr>
        <p:spPr bwMode="auto">
          <a:xfrm>
            <a:off x="5602288" y="3105150"/>
            <a:ext cx="2916237" cy="468313"/>
          </a:xfrm>
          <a:prstGeom prst="roundRect">
            <a:avLst>
              <a:gd name="adj" fmla="val 50000"/>
            </a:avLst>
          </a:prstGeom>
          <a:gradFill rotWithShape="1">
            <a:gsLst>
              <a:gs pos="0">
                <a:srgbClr val="AB82BF"/>
              </a:gs>
              <a:gs pos="100000">
                <a:srgbClr val="9D7AE0"/>
              </a:gs>
            </a:gsLst>
            <a:lin ang="5400000" scaled="1"/>
          </a:gradFill>
          <a:ln w="9525" algn="ctr">
            <a:noFill/>
            <a:round/>
            <a:headEnd/>
            <a:tailEnd/>
          </a:ln>
        </p:spPr>
        <p:txBody>
          <a:bodyPr wrap="none" anchor="ctr"/>
          <a:lstStyle/>
          <a:p>
            <a:endParaRPr lang="zh-CN" altLang="zh-CN"/>
          </a:p>
        </p:txBody>
      </p:sp>
      <p:sp>
        <p:nvSpPr>
          <p:cNvPr id="16" name="AutoShape 47"/>
          <p:cNvSpPr>
            <a:spLocks noChangeArrowheads="1"/>
          </p:cNvSpPr>
          <p:nvPr/>
        </p:nvSpPr>
        <p:spPr bwMode="auto">
          <a:xfrm>
            <a:off x="5661025" y="3141663"/>
            <a:ext cx="2800350" cy="266700"/>
          </a:xfrm>
          <a:prstGeom prst="roundRect">
            <a:avLst>
              <a:gd name="adj" fmla="val 50000"/>
            </a:avLst>
          </a:prstGeom>
          <a:gradFill rotWithShape="1">
            <a:gsLst>
              <a:gs pos="0">
                <a:schemeClr val="bg1">
                  <a:alpha val="0"/>
                </a:schemeClr>
              </a:gs>
              <a:gs pos="50000">
                <a:srgbClr val="FFFFFF">
                  <a:alpha val="50000"/>
                </a:srgbClr>
              </a:gs>
              <a:gs pos="100000">
                <a:schemeClr val="bg1">
                  <a:alpha val="0"/>
                </a:schemeClr>
              </a:gs>
            </a:gsLst>
            <a:lin ang="5400000" scaled="1"/>
          </a:gradFill>
          <a:ln w="9525" algn="ctr">
            <a:noFill/>
            <a:round/>
            <a:headEnd/>
            <a:tailEnd/>
          </a:ln>
          <a:effectLst/>
        </p:spPr>
        <p:txBody>
          <a:bodyPr wrap="none" anchor="ctr"/>
          <a:lstStyle/>
          <a:p>
            <a:pPr>
              <a:defRPr/>
            </a:pPr>
            <a:endParaRPr lang="zh-CN" altLang="en-US"/>
          </a:p>
        </p:txBody>
      </p:sp>
      <p:sp>
        <p:nvSpPr>
          <p:cNvPr id="17" name="AutoShape 48"/>
          <p:cNvSpPr>
            <a:spLocks noChangeArrowheads="1"/>
          </p:cNvSpPr>
          <p:nvPr/>
        </p:nvSpPr>
        <p:spPr bwMode="auto">
          <a:xfrm>
            <a:off x="1187450" y="1238250"/>
            <a:ext cx="6769100" cy="165576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780" y="10800"/>
                </a:moveTo>
                <a:cubicBezTo>
                  <a:pt x="780" y="16334"/>
                  <a:pt x="5266" y="20820"/>
                  <a:pt x="10800" y="20820"/>
                </a:cubicBezTo>
                <a:cubicBezTo>
                  <a:pt x="16334" y="20820"/>
                  <a:pt x="20820" y="16334"/>
                  <a:pt x="20820" y="10800"/>
                </a:cubicBezTo>
                <a:cubicBezTo>
                  <a:pt x="20820" y="5266"/>
                  <a:pt x="16334" y="780"/>
                  <a:pt x="10800" y="780"/>
                </a:cubicBezTo>
                <a:cubicBezTo>
                  <a:pt x="5266" y="780"/>
                  <a:pt x="780" y="5266"/>
                  <a:pt x="780" y="10800"/>
                </a:cubicBezTo>
                <a:close/>
              </a:path>
            </a:pathLst>
          </a:custGeom>
          <a:gradFill rotWithShape="1">
            <a:gsLst>
              <a:gs pos="0">
                <a:srgbClr val="00A000"/>
              </a:gs>
              <a:gs pos="100000">
                <a:srgbClr val="FFFFFF"/>
              </a:gs>
            </a:gsLst>
            <a:lin ang="5400000" scaled="1"/>
          </a:gradFill>
          <a:ln w="9525" algn="ctr">
            <a:noFill/>
            <a:round/>
            <a:headEnd/>
            <a:tailEnd/>
          </a:ln>
        </p:spPr>
        <p:txBody>
          <a:bodyPr wrap="none" anchor="ctr"/>
          <a:lstStyle/>
          <a:p>
            <a:endParaRPr lang="zh-CN" altLang="en-US"/>
          </a:p>
        </p:txBody>
      </p:sp>
      <p:sp>
        <p:nvSpPr>
          <p:cNvPr id="18" name="AutoShape 49"/>
          <p:cNvSpPr>
            <a:spLocks noChangeArrowheads="1"/>
          </p:cNvSpPr>
          <p:nvPr/>
        </p:nvSpPr>
        <p:spPr bwMode="auto">
          <a:xfrm>
            <a:off x="1692275" y="1484313"/>
            <a:ext cx="5759450" cy="14097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780" y="10800"/>
                </a:moveTo>
                <a:cubicBezTo>
                  <a:pt x="780" y="16334"/>
                  <a:pt x="5266" y="20820"/>
                  <a:pt x="10800" y="20820"/>
                </a:cubicBezTo>
                <a:cubicBezTo>
                  <a:pt x="16334" y="20820"/>
                  <a:pt x="20820" y="16334"/>
                  <a:pt x="20820" y="10800"/>
                </a:cubicBezTo>
                <a:cubicBezTo>
                  <a:pt x="20820" y="5266"/>
                  <a:pt x="16334" y="780"/>
                  <a:pt x="10800" y="780"/>
                </a:cubicBezTo>
                <a:cubicBezTo>
                  <a:pt x="5266" y="780"/>
                  <a:pt x="780" y="5266"/>
                  <a:pt x="780" y="10800"/>
                </a:cubicBezTo>
                <a:close/>
              </a:path>
            </a:pathLst>
          </a:custGeom>
          <a:gradFill rotWithShape="1">
            <a:gsLst>
              <a:gs pos="0">
                <a:srgbClr val="AAE301"/>
              </a:gs>
              <a:gs pos="100000">
                <a:srgbClr val="FFFFFF"/>
              </a:gs>
            </a:gsLst>
            <a:lin ang="5400000" scaled="1"/>
          </a:gradFill>
          <a:ln w="9525" algn="ctr">
            <a:noFill/>
            <a:round/>
            <a:headEnd/>
            <a:tailEnd/>
          </a:ln>
        </p:spPr>
        <p:txBody>
          <a:bodyPr wrap="none" anchor="ctr"/>
          <a:lstStyle/>
          <a:p>
            <a:endParaRPr lang="zh-CN" altLang="en-US"/>
          </a:p>
        </p:txBody>
      </p:sp>
      <p:sp>
        <p:nvSpPr>
          <p:cNvPr id="20" name="Text Box 51"/>
          <p:cNvSpPr txBox="1">
            <a:spLocks noChangeArrowheads="1"/>
          </p:cNvSpPr>
          <p:nvPr/>
        </p:nvSpPr>
        <p:spPr bwMode="auto">
          <a:xfrm>
            <a:off x="931207" y="3157538"/>
            <a:ext cx="2236511" cy="371512"/>
          </a:xfrm>
          <a:prstGeom prst="rect">
            <a:avLst/>
          </a:prstGeom>
          <a:noFill/>
          <a:ln w="9525" algn="ctr">
            <a:noFill/>
            <a:miter lim="800000"/>
            <a:headEnd/>
            <a:tailEnd/>
          </a:ln>
        </p:spPr>
        <p:txBody>
          <a:bodyPr wrap="none">
            <a:spAutoFit/>
          </a:bodyPr>
          <a:lstStyle/>
          <a:p>
            <a:pPr algn="ctr">
              <a:lnSpc>
                <a:spcPct val="90000"/>
              </a:lnSpc>
            </a:pPr>
            <a:r>
              <a:rPr kumimoji="1" lang="zh-CN" altLang="en-US" sz="2000" b="1" dirty="0" smtClean="0">
                <a:solidFill>
                  <a:srgbClr val="FF0000"/>
                </a:solidFill>
                <a:latin typeface="华文楷体" pitchFamily="2" charset="-122"/>
                <a:ea typeface="华文楷体" pitchFamily="2" charset="-122"/>
              </a:rPr>
              <a:t>确定好的价值主张</a:t>
            </a:r>
            <a:endParaRPr kumimoji="1" lang="en-US" altLang="ko-KR" sz="2000" b="1" dirty="0">
              <a:solidFill>
                <a:srgbClr val="FF0000"/>
              </a:solidFill>
              <a:latin typeface="华文楷体" pitchFamily="2" charset="-122"/>
              <a:ea typeface="华文楷体" pitchFamily="2" charset="-122"/>
            </a:endParaRPr>
          </a:p>
        </p:txBody>
      </p:sp>
      <p:sp>
        <p:nvSpPr>
          <p:cNvPr id="21" name="Text Box 52"/>
          <p:cNvSpPr txBox="1">
            <a:spLocks noChangeArrowheads="1"/>
          </p:cNvSpPr>
          <p:nvPr/>
        </p:nvSpPr>
        <p:spPr bwMode="auto">
          <a:xfrm>
            <a:off x="5957232" y="3157538"/>
            <a:ext cx="2236511" cy="369332"/>
          </a:xfrm>
          <a:prstGeom prst="rect">
            <a:avLst/>
          </a:prstGeom>
          <a:noFill/>
          <a:ln w="9525" algn="ctr">
            <a:noFill/>
            <a:miter lim="800000"/>
            <a:headEnd/>
            <a:tailEnd/>
          </a:ln>
        </p:spPr>
        <p:txBody>
          <a:bodyPr wrap="none">
            <a:spAutoFit/>
          </a:bodyPr>
          <a:lstStyle/>
          <a:p>
            <a:pPr algn="ctr">
              <a:lnSpc>
                <a:spcPct val="90000"/>
              </a:lnSpc>
            </a:pPr>
            <a:r>
              <a:rPr kumimoji="1" lang="zh-CN" altLang="en-US" sz="2000" b="1" dirty="0" smtClean="0">
                <a:solidFill>
                  <a:srgbClr val="FF0000"/>
                </a:solidFill>
                <a:latin typeface="华文楷体" pitchFamily="2" charset="-122"/>
                <a:ea typeface="华文楷体" pitchFamily="2" charset="-122"/>
              </a:rPr>
              <a:t>完善价值交付体系</a:t>
            </a:r>
            <a:endParaRPr kumimoji="1" lang="en-US" altLang="ko-KR" sz="2000" b="1" dirty="0">
              <a:solidFill>
                <a:srgbClr val="FF0000"/>
              </a:solidFill>
              <a:latin typeface="华文楷体" pitchFamily="2" charset="-122"/>
              <a:ea typeface="华文楷体" pitchFamily="2" charset="-122"/>
            </a:endParaRPr>
          </a:p>
        </p:txBody>
      </p:sp>
      <p:sp>
        <p:nvSpPr>
          <p:cNvPr id="23" name="Text Box 54"/>
          <p:cNvSpPr txBox="1">
            <a:spLocks noChangeArrowheads="1"/>
          </p:cNvSpPr>
          <p:nvPr/>
        </p:nvSpPr>
        <p:spPr bwMode="auto">
          <a:xfrm>
            <a:off x="5942429" y="3717032"/>
            <a:ext cx="2262159" cy="923330"/>
          </a:xfrm>
          <a:prstGeom prst="rect">
            <a:avLst/>
          </a:prstGeom>
          <a:noFill/>
          <a:ln w="9525" algn="ctr">
            <a:noFill/>
            <a:miter lim="800000"/>
            <a:headEnd/>
            <a:tailEnd/>
          </a:ln>
        </p:spPr>
        <p:txBody>
          <a:bodyPr wrap="none">
            <a:spAutoFit/>
          </a:bodyPr>
          <a:lstStyle/>
          <a:p>
            <a:pPr algn="ctr" latinLnBrk="1"/>
            <a:r>
              <a:rPr kumimoji="1" lang="zh-CN" altLang="en-US" b="1" dirty="0" smtClean="0">
                <a:solidFill>
                  <a:srgbClr val="002060"/>
                </a:solidFill>
                <a:latin typeface="华文楷体" pitchFamily="2" charset="-122"/>
                <a:ea typeface="华文楷体" pitchFamily="2" charset="-122"/>
              </a:rPr>
              <a:t>一组交付与众不同的</a:t>
            </a:r>
            <a:endParaRPr kumimoji="1" lang="en-US" altLang="zh-CN" b="1" dirty="0" smtClean="0">
              <a:solidFill>
                <a:srgbClr val="002060"/>
              </a:solidFill>
              <a:latin typeface="华文楷体" pitchFamily="2" charset="-122"/>
              <a:ea typeface="华文楷体" pitchFamily="2" charset="-122"/>
            </a:endParaRPr>
          </a:p>
          <a:p>
            <a:pPr algn="ctr" latinLnBrk="1"/>
            <a:r>
              <a:rPr kumimoji="1" lang="zh-CN" altLang="en-US" b="1" dirty="0" smtClean="0">
                <a:solidFill>
                  <a:srgbClr val="002060"/>
                </a:solidFill>
                <a:latin typeface="华文楷体" pitchFamily="2" charset="-122"/>
                <a:ea typeface="华文楷体" pitchFamily="2" charset="-122"/>
              </a:rPr>
              <a:t>顾客价值的</a:t>
            </a:r>
            <a:endParaRPr kumimoji="1" lang="en-US" altLang="zh-CN" b="1" dirty="0" smtClean="0">
              <a:solidFill>
                <a:srgbClr val="002060"/>
              </a:solidFill>
              <a:latin typeface="华文楷体" pitchFamily="2" charset="-122"/>
              <a:ea typeface="华文楷体" pitchFamily="2" charset="-122"/>
            </a:endParaRPr>
          </a:p>
          <a:p>
            <a:pPr algn="ctr" latinLnBrk="1"/>
            <a:r>
              <a:rPr kumimoji="1" lang="zh-CN" altLang="en-US" b="1" dirty="0" smtClean="0">
                <a:solidFill>
                  <a:srgbClr val="002060"/>
                </a:solidFill>
                <a:latin typeface="华文楷体" pitchFamily="2" charset="-122"/>
                <a:ea typeface="华文楷体" pitchFamily="2" charset="-122"/>
              </a:rPr>
              <a:t>核心商业流程</a:t>
            </a:r>
            <a:endParaRPr kumimoji="1" lang="en-US" altLang="ko-KR" b="1" dirty="0">
              <a:solidFill>
                <a:srgbClr val="002060"/>
              </a:solidFill>
              <a:latin typeface="华文楷体" pitchFamily="2" charset="-122"/>
              <a:ea typeface="华文楷体" pitchFamily="2" charset="-122"/>
            </a:endParaRPr>
          </a:p>
        </p:txBody>
      </p:sp>
      <p:sp>
        <p:nvSpPr>
          <p:cNvPr id="24" name="Text Box 55"/>
          <p:cNvSpPr txBox="1">
            <a:spLocks noChangeArrowheads="1"/>
          </p:cNvSpPr>
          <p:nvPr/>
        </p:nvSpPr>
        <p:spPr bwMode="auto">
          <a:xfrm>
            <a:off x="2483768" y="1844824"/>
            <a:ext cx="4304383" cy="584775"/>
          </a:xfrm>
          <a:prstGeom prst="rect">
            <a:avLst/>
          </a:prstGeom>
          <a:noFill/>
          <a:ln w="9525" algn="ctr">
            <a:noFill/>
            <a:miter lim="800000"/>
            <a:headEnd/>
            <a:tailEnd/>
          </a:ln>
        </p:spPr>
        <p:txBody>
          <a:bodyPr wrap="none">
            <a:spAutoFit/>
          </a:bodyPr>
          <a:lstStyle/>
          <a:p>
            <a:pPr latinLnBrk="1"/>
            <a:r>
              <a:rPr kumimoji="1" lang="zh-CN" altLang="en-US" sz="3200" b="1" dirty="0" smtClean="0">
                <a:solidFill>
                  <a:schemeClr val="bg1"/>
                </a:solidFill>
                <a:latin typeface="黑体" pitchFamily="49" charset="-122"/>
                <a:ea typeface="黑体" pitchFamily="49" charset="-122"/>
              </a:rPr>
              <a:t>传递高水平的顾客价值</a:t>
            </a:r>
            <a:endParaRPr kumimoji="1" lang="en-US" altLang="ko-KR" sz="3200" b="1" dirty="0">
              <a:solidFill>
                <a:schemeClr val="bg1"/>
              </a:solidFill>
              <a:latin typeface="黑体" pitchFamily="49" charset="-122"/>
              <a:ea typeface="黑体" pitchFamily="49" charset="-122"/>
            </a:endParaRPr>
          </a:p>
        </p:txBody>
      </p:sp>
      <p:sp>
        <p:nvSpPr>
          <p:cNvPr id="27" name="TextBox 26"/>
          <p:cNvSpPr txBox="1"/>
          <p:nvPr/>
        </p:nvSpPr>
        <p:spPr>
          <a:xfrm>
            <a:off x="899592" y="3501008"/>
            <a:ext cx="2376264" cy="1200329"/>
          </a:xfrm>
          <a:prstGeom prst="rect">
            <a:avLst/>
          </a:prstGeom>
          <a:noFill/>
        </p:spPr>
        <p:txBody>
          <a:bodyPr wrap="square" rtlCol="0">
            <a:spAutoFit/>
          </a:bodyPr>
          <a:lstStyle/>
          <a:p>
            <a:r>
              <a:rPr lang="zh-CN" altLang="en-US" b="1" dirty="0" smtClean="0"/>
              <a:t>包括公司承诺提供的全部利益以及顾客与供应商互动过程中的所有体验。</a:t>
            </a:r>
            <a:endParaRPr lang="zh-CN" alt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3"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sp>
        <p:nvSpPr>
          <p:cNvPr id="4" name="Oval 4"/>
          <p:cNvSpPr>
            <a:spLocks noChangeArrowheads="1"/>
          </p:cNvSpPr>
          <p:nvPr/>
        </p:nvSpPr>
        <p:spPr bwMode="auto">
          <a:xfrm>
            <a:off x="3276600" y="2781300"/>
            <a:ext cx="2590800" cy="2016125"/>
          </a:xfrm>
          <a:prstGeom prst="ellipse">
            <a:avLst/>
          </a:prstGeom>
          <a:noFill/>
          <a:ln w="38100">
            <a:solidFill>
              <a:schemeClr val="tx1"/>
            </a:solidFill>
            <a:prstDash val="sysDot"/>
            <a:round/>
            <a:headEnd/>
            <a:tailEnd/>
          </a:ln>
        </p:spPr>
        <p:txBody>
          <a:bodyPr wrap="none" anchor="ctr"/>
          <a:lstStyle/>
          <a:p>
            <a:endParaRPr lang="zh-CN" altLang="zh-CN"/>
          </a:p>
        </p:txBody>
      </p:sp>
      <p:grpSp>
        <p:nvGrpSpPr>
          <p:cNvPr id="5" name="Group 9"/>
          <p:cNvGrpSpPr>
            <a:grpSpLocks/>
          </p:cNvGrpSpPr>
          <p:nvPr/>
        </p:nvGrpSpPr>
        <p:grpSpPr bwMode="auto">
          <a:xfrm>
            <a:off x="5256213" y="2913063"/>
            <a:ext cx="342900" cy="342900"/>
            <a:chOff x="4260" y="548"/>
            <a:chExt cx="1341" cy="1341"/>
          </a:xfrm>
        </p:grpSpPr>
        <p:sp>
          <p:nvSpPr>
            <p:cNvPr id="6" name="Oval 10"/>
            <p:cNvSpPr>
              <a:spLocks noChangeArrowheads="1"/>
            </p:cNvSpPr>
            <p:nvPr/>
          </p:nvSpPr>
          <p:spPr bwMode="auto">
            <a:xfrm>
              <a:off x="4260" y="548"/>
              <a:ext cx="1341" cy="1341"/>
            </a:xfrm>
            <a:prstGeom prst="ellipse">
              <a:avLst/>
            </a:prstGeom>
            <a:gradFill rotWithShape="1">
              <a:gsLst>
                <a:gs pos="0">
                  <a:srgbClr val="0099FF"/>
                </a:gs>
                <a:gs pos="100000">
                  <a:srgbClr val="336699">
                    <a:alpha val="17000"/>
                  </a:srgbClr>
                </a:gs>
              </a:gsLst>
              <a:path path="shape">
                <a:fillToRect l="50000" t="50000" r="50000" b="50000"/>
              </a:path>
            </a:gradFill>
            <a:ln w="9525">
              <a:noFill/>
              <a:round/>
              <a:headEnd/>
              <a:tailEnd/>
            </a:ln>
          </p:spPr>
          <p:txBody>
            <a:bodyPr wrap="none" anchor="ctr"/>
            <a:lstStyle/>
            <a:p>
              <a:endParaRPr lang="zh-CN" altLang="zh-CN"/>
            </a:p>
          </p:txBody>
        </p:sp>
        <p:sp>
          <p:nvSpPr>
            <p:cNvPr id="7" name="Oval 11"/>
            <p:cNvSpPr>
              <a:spLocks noChangeArrowheads="1"/>
            </p:cNvSpPr>
            <p:nvPr/>
          </p:nvSpPr>
          <p:spPr bwMode="auto">
            <a:xfrm>
              <a:off x="4484" y="772"/>
              <a:ext cx="893" cy="897"/>
            </a:xfrm>
            <a:prstGeom prst="ellipse">
              <a:avLst/>
            </a:prstGeom>
            <a:gradFill rotWithShape="1">
              <a:gsLst>
                <a:gs pos="0">
                  <a:srgbClr val="2FABFF"/>
                </a:gs>
                <a:gs pos="100000">
                  <a:srgbClr val="163E73"/>
                </a:gs>
              </a:gsLst>
              <a:path path="shape">
                <a:fillToRect l="50000" t="50000" r="50000" b="50000"/>
              </a:path>
            </a:gradFill>
            <a:ln w="9525">
              <a:noFill/>
              <a:round/>
              <a:headEnd/>
              <a:tailEnd/>
            </a:ln>
          </p:spPr>
          <p:txBody>
            <a:bodyPr wrap="none" anchor="ctr"/>
            <a:lstStyle/>
            <a:p>
              <a:endParaRPr lang="zh-CN" altLang="zh-CN"/>
            </a:p>
          </p:txBody>
        </p:sp>
        <p:sp>
          <p:nvSpPr>
            <p:cNvPr id="8" name="Oval 12"/>
            <p:cNvSpPr>
              <a:spLocks noChangeArrowheads="1"/>
            </p:cNvSpPr>
            <p:nvPr/>
          </p:nvSpPr>
          <p:spPr bwMode="auto">
            <a:xfrm>
              <a:off x="4510" y="806"/>
              <a:ext cx="728" cy="728"/>
            </a:xfrm>
            <a:prstGeom prst="ellipse">
              <a:avLst/>
            </a:prstGeom>
            <a:gradFill rotWithShape="1">
              <a:gsLst>
                <a:gs pos="0">
                  <a:schemeClr val="bg1"/>
                </a:gs>
                <a:gs pos="100000">
                  <a:srgbClr val="288ED8"/>
                </a:gs>
              </a:gsLst>
              <a:path path="shape">
                <a:fillToRect l="50000" t="50000" r="50000" b="50000"/>
              </a:path>
            </a:gradFill>
            <a:ln w="9525">
              <a:noFill/>
              <a:round/>
              <a:headEnd/>
              <a:tailEnd/>
            </a:ln>
          </p:spPr>
          <p:txBody>
            <a:bodyPr wrap="none" anchor="ctr"/>
            <a:lstStyle/>
            <a:p>
              <a:endParaRPr lang="zh-CN" altLang="zh-CN"/>
            </a:p>
          </p:txBody>
        </p:sp>
      </p:grpSp>
      <p:grpSp>
        <p:nvGrpSpPr>
          <p:cNvPr id="9" name="Group 13"/>
          <p:cNvGrpSpPr>
            <a:grpSpLocks/>
          </p:cNvGrpSpPr>
          <p:nvPr/>
        </p:nvGrpSpPr>
        <p:grpSpPr bwMode="auto">
          <a:xfrm>
            <a:off x="3503613" y="2913063"/>
            <a:ext cx="342900" cy="342900"/>
            <a:chOff x="4260" y="548"/>
            <a:chExt cx="1341" cy="1341"/>
          </a:xfrm>
        </p:grpSpPr>
        <p:sp>
          <p:nvSpPr>
            <p:cNvPr id="10" name="Oval 14"/>
            <p:cNvSpPr>
              <a:spLocks noChangeArrowheads="1"/>
            </p:cNvSpPr>
            <p:nvPr/>
          </p:nvSpPr>
          <p:spPr bwMode="auto">
            <a:xfrm>
              <a:off x="4260" y="548"/>
              <a:ext cx="1341" cy="1341"/>
            </a:xfrm>
            <a:prstGeom prst="ellipse">
              <a:avLst/>
            </a:prstGeom>
            <a:gradFill rotWithShape="1">
              <a:gsLst>
                <a:gs pos="0">
                  <a:srgbClr val="0099FF"/>
                </a:gs>
                <a:gs pos="100000">
                  <a:srgbClr val="336699">
                    <a:alpha val="17000"/>
                  </a:srgbClr>
                </a:gs>
              </a:gsLst>
              <a:path path="shape">
                <a:fillToRect l="50000" t="50000" r="50000" b="50000"/>
              </a:path>
            </a:gradFill>
            <a:ln w="9525">
              <a:noFill/>
              <a:round/>
              <a:headEnd/>
              <a:tailEnd/>
            </a:ln>
          </p:spPr>
          <p:txBody>
            <a:bodyPr wrap="none" anchor="ctr"/>
            <a:lstStyle/>
            <a:p>
              <a:endParaRPr lang="zh-CN" altLang="zh-CN"/>
            </a:p>
          </p:txBody>
        </p:sp>
        <p:sp>
          <p:nvSpPr>
            <p:cNvPr id="11" name="Oval 15"/>
            <p:cNvSpPr>
              <a:spLocks noChangeArrowheads="1"/>
            </p:cNvSpPr>
            <p:nvPr/>
          </p:nvSpPr>
          <p:spPr bwMode="auto">
            <a:xfrm>
              <a:off x="4484" y="772"/>
              <a:ext cx="893" cy="897"/>
            </a:xfrm>
            <a:prstGeom prst="ellipse">
              <a:avLst/>
            </a:prstGeom>
            <a:gradFill rotWithShape="1">
              <a:gsLst>
                <a:gs pos="0">
                  <a:srgbClr val="2FABFF"/>
                </a:gs>
                <a:gs pos="100000">
                  <a:srgbClr val="163E73"/>
                </a:gs>
              </a:gsLst>
              <a:path path="shape">
                <a:fillToRect l="50000" t="50000" r="50000" b="50000"/>
              </a:path>
            </a:gradFill>
            <a:ln w="9525">
              <a:noFill/>
              <a:round/>
              <a:headEnd/>
              <a:tailEnd/>
            </a:ln>
          </p:spPr>
          <p:txBody>
            <a:bodyPr wrap="none" anchor="ctr"/>
            <a:lstStyle/>
            <a:p>
              <a:endParaRPr lang="zh-CN" altLang="zh-CN"/>
            </a:p>
          </p:txBody>
        </p:sp>
        <p:sp>
          <p:nvSpPr>
            <p:cNvPr id="12" name="Oval 16"/>
            <p:cNvSpPr>
              <a:spLocks noChangeArrowheads="1"/>
            </p:cNvSpPr>
            <p:nvPr/>
          </p:nvSpPr>
          <p:spPr bwMode="auto">
            <a:xfrm>
              <a:off x="4510" y="806"/>
              <a:ext cx="728" cy="728"/>
            </a:xfrm>
            <a:prstGeom prst="ellipse">
              <a:avLst/>
            </a:prstGeom>
            <a:gradFill rotWithShape="1">
              <a:gsLst>
                <a:gs pos="0">
                  <a:schemeClr val="bg1"/>
                </a:gs>
                <a:gs pos="100000">
                  <a:srgbClr val="288ED8"/>
                </a:gs>
              </a:gsLst>
              <a:path path="shape">
                <a:fillToRect l="50000" t="50000" r="50000" b="50000"/>
              </a:path>
            </a:gradFill>
            <a:ln w="9525">
              <a:noFill/>
              <a:round/>
              <a:headEnd/>
              <a:tailEnd/>
            </a:ln>
          </p:spPr>
          <p:txBody>
            <a:bodyPr wrap="none" anchor="ctr"/>
            <a:lstStyle/>
            <a:p>
              <a:endParaRPr lang="zh-CN" altLang="zh-CN"/>
            </a:p>
          </p:txBody>
        </p:sp>
      </p:grpSp>
      <p:grpSp>
        <p:nvGrpSpPr>
          <p:cNvPr id="13" name="Group 17"/>
          <p:cNvGrpSpPr>
            <a:grpSpLocks/>
          </p:cNvGrpSpPr>
          <p:nvPr/>
        </p:nvGrpSpPr>
        <p:grpSpPr bwMode="auto">
          <a:xfrm>
            <a:off x="5541963" y="3978275"/>
            <a:ext cx="342900" cy="342900"/>
            <a:chOff x="4260" y="548"/>
            <a:chExt cx="1341" cy="1341"/>
          </a:xfrm>
        </p:grpSpPr>
        <p:sp>
          <p:nvSpPr>
            <p:cNvPr id="14" name="Oval 18"/>
            <p:cNvSpPr>
              <a:spLocks noChangeArrowheads="1"/>
            </p:cNvSpPr>
            <p:nvPr/>
          </p:nvSpPr>
          <p:spPr bwMode="auto">
            <a:xfrm>
              <a:off x="4260" y="548"/>
              <a:ext cx="1341" cy="1341"/>
            </a:xfrm>
            <a:prstGeom prst="ellipse">
              <a:avLst/>
            </a:prstGeom>
            <a:gradFill rotWithShape="1">
              <a:gsLst>
                <a:gs pos="0">
                  <a:srgbClr val="0099FF"/>
                </a:gs>
                <a:gs pos="100000">
                  <a:srgbClr val="336699">
                    <a:alpha val="17000"/>
                  </a:srgbClr>
                </a:gs>
              </a:gsLst>
              <a:path path="shape">
                <a:fillToRect l="50000" t="50000" r="50000" b="50000"/>
              </a:path>
            </a:gradFill>
            <a:ln w="9525">
              <a:noFill/>
              <a:round/>
              <a:headEnd/>
              <a:tailEnd/>
            </a:ln>
          </p:spPr>
          <p:txBody>
            <a:bodyPr wrap="none" anchor="ctr"/>
            <a:lstStyle/>
            <a:p>
              <a:endParaRPr lang="zh-CN" altLang="zh-CN"/>
            </a:p>
          </p:txBody>
        </p:sp>
        <p:sp>
          <p:nvSpPr>
            <p:cNvPr id="15" name="Oval 19"/>
            <p:cNvSpPr>
              <a:spLocks noChangeArrowheads="1"/>
            </p:cNvSpPr>
            <p:nvPr/>
          </p:nvSpPr>
          <p:spPr bwMode="auto">
            <a:xfrm>
              <a:off x="4484" y="772"/>
              <a:ext cx="893" cy="897"/>
            </a:xfrm>
            <a:prstGeom prst="ellipse">
              <a:avLst/>
            </a:prstGeom>
            <a:gradFill rotWithShape="1">
              <a:gsLst>
                <a:gs pos="0">
                  <a:srgbClr val="2FABFF"/>
                </a:gs>
                <a:gs pos="100000">
                  <a:srgbClr val="163E73"/>
                </a:gs>
              </a:gsLst>
              <a:path path="shape">
                <a:fillToRect l="50000" t="50000" r="50000" b="50000"/>
              </a:path>
            </a:gradFill>
            <a:ln w="9525">
              <a:noFill/>
              <a:round/>
              <a:headEnd/>
              <a:tailEnd/>
            </a:ln>
          </p:spPr>
          <p:txBody>
            <a:bodyPr wrap="none" anchor="ctr"/>
            <a:lstStyle/>
            <a:p>
              <a:endParaRPr lang="zh-CN" altLang="zh-CN"/>
            </a:p>
          </p:txBody>
        </p:sp>
        <p:sp>
          <p:nvSpPr>
            <p:cNvPr id="16" name="Oval 20"/>
            <p:cNvSpPr>
              <a:spLocks noChangeArrowheads="1"/>
            </p:cNvSpPr>
            <p:nvPr/>
          </p:nvSpPr>
          <p:spPr bwMode="auto">
            <a:xfrm>
              <a:off x="4510" y="806"/>
              <a:ext cx="728" cy="728"/>
            </a:xfrm>
            <a:prstGeom prst="ellipse">
              <a:avLst/>
            </a:prstGeom>
            <a:gradFill rotWithShape="1">
              <a:gsLst>
                <a:gs pos="0">
                  <a:schemeClr val="bg1"/>
                </a:gs>
                <a:gs pos="100000">
                  <a:srgbClr val="288ED8"/>
                </a:gs>
              </a:gsLst>
              <a:path path="shape">
                <a:fillToRect l="50000" t="50000" r="50000" b="50000"/>
              </a:path>
            </a:gradFill>
            <a:ln w="9525">
              <a:noFill/>
              <a:round/>
              <a:headEnd/>
              <a:tailEnd/>
            </a:ln>
          </p:spPr>
          <p:txBody>
            <a:bodyPr wrap="none" anchor="ctr"/>
            <a:lstStyle/>
            <a:p>
              <a:endParaRPr lang="zh-CN" altLang="zh-CN"/>
            </a:p>
          </p:txBody>
        </p:sp>
      </p:grpSp>
      <p:grpSp>
        <p:nvGrpSpPr>
          <p:cNvPr id="17" name="Group 21"/>
          <p:cNvGrpSpPr>
            <a:grpSpLocks/>
          </p:cNvGrpSpPr>
          <p:nvPr/>
        </p:nvGrpSpPr>
        <p:grpSpPr bwMode="auto">
          <a:xfrm>
            <a:off x="3217863" y="3978275"/>
            <a:ext cx="342900" cy="342900"/>
            <a:chOff x="4260" y="548"/>
            <a:chExt cx="1341" cy="1341"/>
          </a:xfrm>
        </p:grpSpPr>
        <p:sp>
          <p:nvSpPr>
            <p:cNvPr id="18" name="Oval 22"/>
            <p:cNvSpPr>
              <a:spLocks noChangeArrowheads="1"/>
            </p:cNvSpPr>
            <p:nvPr/>
          </p:nvSpPr>
          <p:spPr bwMode="auto">
            <a:xfrm>
              <a:off x="4260" y="548"/>
              <a:ext cx="1341" cy="1341"/>
            </a:xfrm>
            <a:prstGeom prst="ellipse">
              <a:avLst/>
            </a:prstGeom>
            <a:gradFill rotWithShape="1">
              <a:gsLst>
                <a:gs pos="0">
                  <a:srgbClr val="0099FF"/>
                </a:gs>
                <a:gs pos="100000">
                  <a:srgbClr val="336699">
                    <a:alpha val="17000"/>
                  </a:srgbClr>
                </a:gs>
              </a:gsLst>
              <a:path path="shape">
                <a:fillToRect l="50000" t="50000" r="50000" b="50000"/>
              </a:path>
            </a:gradFill>
            <a:ln w="9525">
              <a:noFill/>
              <a:round/>
              <a:headEnd/>
              <a:tailEnd/>
            </a:ln>
          </p:spPr>
          <p:txBody>
            <a:bodyPr wrap="none" anchor="ctr"/>
            <a:lstStyle/>
            <a:p>
              <a:endParaRPr lang="zh-CN" altLang="zh-CN"/>
            </a:p>
          </p:txBody>
        </p:sp>
        <p:sp>
          <p:nvSpPr>
            <p:cNvPr id="19" name="Oval 23"/>
            <p:cNvSpPr>
              <a:spLocks noChangeArrowheads="1"/>
            </p:cNvSpPr>
            <p:nvPr/>
          </p:nvSpPr>
          <p:spPr bwMode="auto">
            <a:xfrm>
              <a:off x="4484" y="772"/>
              <a:ext cx="893" cy="897"/>
            </a:xfrm>
            <a:prstGeom prst="ellipse">
              <a:avLst/>
            </a:prstGeom>
            <a:gradFill rotWithShape="1">
              <a:gsLst>
                <a:gs pos="0">
                  <a:srgbClr val="2FABFF"/>
                </a:gs>
                <a:gs pos="100000">
                  <a:srgbClr val="163E73"/>
                </a:gs>
              </a:gsLst>
              <a:path path="shape">
                <a:fillToRect l="50000" t="50000" r="50000" b="50000"/>
              </a:path>
            </a:gradFill>
            <a:ln w="9525">
              <a:noFill/>
              <a:round/>
              <a:headEnd/>
              <a:tailEnd/>
            </a:ln>
          </p:spPr>
          <p:txBody>
            <a:bodyPr wrap="none" anchor="ctr"/>
            <a:lstStyle/>
            <a:p>
              <a:endParaRPr lang="zh-CN" altLang="zh-CN"/>
            </a:p>
          </p:txBody>
        </p:sp>
        <p:sp>
          <p:nvSpPr>
            <p:cNvPr id="20" name="Oval 24"/>
            <p:cNvSpPr>
              <a:spLocks noChangeArrowheads="1"/>
            </p:cNvSpPr>
            <p:nvPr/>
          </p:nvSpPr>
          <p:spPr bwMode="auto">
            <a:xfrm>
              <a:off x="4510" y="806"/>
              <a:ext cx="728" cy="728"/>
            </a:xfrm>
            <a:prstGeom prst="ellipse">
              <a:avLst/>
            </a:prstGeom>
            <a:gradFill rotWithShape="1">
              <a:gsLst>
                <a:gs pos="0">
                  <a:schemeClr val="bg1"/>
                </a:gs>
                <a:gs pos="100000">
                  <a:srgbClr val="288ED8"/>
                </a:gs>
              </a:gsLst>
              <a:path path="shape">
                <a:fillToRect l="50000" t="50000" r="50000" b="50000"/>
              </a:path>
            </a:gradFill>
            <a:ln w="9525">
              <a:noFill/>
              <a:round/>
              <a:headEnd/>
              <a:tailEnd/>
            </a:ln>
          </p:spPr>
          <p:txBody>
            <a:bodyPr wrap="none" anchor="ctr"/>
            <a:lstStyle/>
            <a:p>
              <a:endParaRPr lang="zh-CN" altLang="zh-CN"/>
            </a:p>
          </p:txBody>
        </p:sp>
      </p:grpSp>
      <p:grpSp>
        <p:nvGrpSpPr>
          <p:cNvPr id="21" name="Group 25"/>
          <p:cNvGrpSpPr>
            <a:grpSpLocks/>
          </p:cNvGrpSpPr>
          <p:nvPr/>
        </p:nvGrpSpPr>
        <p:grpSpPr bwMode="auto">
          <a:xfrm>
            <a:off x="4935538" y="4530725"/>
            <a:ext cx="342900" cy="342900"/>
            <a:chOff x="4260" y="548"/>
            <a:chExt cx="1341" cy="1341"/>
          </a:xfrm>
        </p:grpSpPr>
        <p:sp>
          <p:nvSpPr>
            <p:cNvPr id="22" name="Oval 26"/>
            <p:cNvSpPr>
              <a:spLocks noChangeArrowheads="1"/>
            </p:cNvSpPr>
            <p:nvPr/>
          </p:nvSpPr>
          <p:spPr bwMode="auto">
            <a:xfrm>
              <a:off x="4260" y="548"/>
              <a:ext cx="1341" cy="1341"/>
            </a:xfrm>
            <a:prstGeom prst="ellipse">
              <a:avLst/>
            </a:prstGeom>
            <a:gradFill rotWithShape="1">
              <a:gsLst>
                <a:gs pos="0">
                  <a:srgbClr val="0099FF"/>
                </a:gs>
                <a:gs pos="100000">
                  <a:srgbClr val="336699">
                    <a:alpha val="17000"/>
                  </a:srgbClr>
                </a:gs>
              </a:gsLst>
              <a:path path="shape">
                <a:fillToRect l="50000" t="50000" r="50000" b="50000"/>
              </a:path>
            </a:gradFill>
            <a:ln w="9525">
              <a:noFill/>
              <a:round/>
              <a:headEnd/>
              <a:tailEnd/>
            </a:ln>
          </p:spPr>
          <p:txBody>
            <a:bodyPr wrap="none" anchor="ctr"/>
            <a:lstStyle/>
            <a:p>
              <a:endParaRPr lang="zh-CN" altLang="zh-CN"/>
            </a:p>
          </p:txBody>
        </p:sp>
        <p:sp>
          <p:nvSpPr>
            <p:cNvPr id="23" name="Oval 27"/>
            <p:cNvSpPr>
              <a:spLocks noChangeArrowheads="1"/>
            </p:cNvSpPr>
            <p:nvPr/>
          </p:nvSpPr>
          <p:spPr bwMode="auto">
            <a:xfrm>
              <a:off x="4484" y="772"/>
              <a:ext cx="893" cy="897"/>
            </a:xfrm>
            <a:prstGeom prst="ellipse">
              <a:avLst/>
            </a:prstGeom>
            <a:gradFill rotWithShape="1">
              <a:gsLst>
                <a:gs pos="0">
                  <a:srgbClr val="2FABFF"/>
                </a:gs>
                <a:gs pos="100000">
                  <a:srgbClr val="163E73"/>
                </a:gs>
              </a:gsLst>
              <a:path path="shape">
                <a:fillToRect l="50000" t="50000" r="50000" b="50000"/>
              </a:path>
            </a:gradFill>
            <a:ln w="9525">
              <a:noFill/>
              <a:round/>
              <a:headEnd/>
              <a:tailEnd/>
            </a:ln>
          </p:spPr>
          <p:txBody>
            <a:bodyPr wrap="none" anchor="ctr"/>
            <a:lstStyle/>
            <a:p>
              <a:endParaRPr lang="zh-CN" altLang="zh-CN"/>
            </a:p>
          </p:txBody>
        </p:sp>
        <p:sp>
          <p:nvSpPr>
            <p:cNvPr id="24" name="Oval 28"/>
            <p:cNvSpPr>
              <a:spLocks noChangeArrowheads="1"/>
            </p:cNvSpPr>
            <p:nvPr/>
          </p:nvSpPr>
          <p:spPr bwMode="auto">
            <a:xfrm>
              <a:off x="4510" y="806"/>
              <a:ext cx="728" cy="728"/>
            </a:xfrm>
            <a:prstGeom prst="ellipse">
              <a:avLst/>
            </a:prstGeom>
            <a:gradFill rotWithShape="1">
              <a:gsLst>
                <a:gs pos="0">
                  <a:schemeClr val="bg1"/>
                </a:gs>
                <a:gs pos="100000">
                  <a:srgbClr val="288ED8"/>
                </a:gs>
              </a:gsLst>
              <a:path path="shape">
                <a:fillToRect l="50000" t="50000" r="50000" b="50000"/>
              </a:path>
            </a:gradFill>
            <a:ln w="9525">
              <a:noFill/>
              <a:round/>
              <a:headEnd/>
              <a:tailEnd/>
            </a:ln>
          </p:spPr>
          <p:txBody>
            <a:bodyPr wrap="none" anchor="ctr"/>
            <a:lstStyle/>
            <a:p>
              <a:endParaRPr lang="zh-CN" altLang="zh-CN"/>
            </a:p>
          </p:txBody>
        </p:sp>
      </p:grpSp>
      <p:grpSp>
        <p:nvGrpSpPr>
          <p:cNvPr id="25" name="Group 37"/>
          <p:cNvGrpSpPr>
            <a:grpSpLocks/>
          </p:cNvGrpSpPr>
          <p:nvPr/>
        </p:nvGrpSpPr>
        <p:grpSpPr bwMode="auto">
          <a:xfrm>
            <a:off x="3870325" y="4530725"/>
            <a:ext cx="342900" cy="342900"/>
            <a:chOff x="2438" y="2854"/>
            <a:chExt cx="216" cy="216"/>
          </a:xfrm>
        </p:grpSpPr>
        <p:sp>
          <p:nvSpPr>
            <p:cNvPr id="26" name="Oval 30"/>
            <p:cNvSpPr>
              <a:spLocks noChangeArrowheads="1"/>
            </p:cNvSpPr>
            <p:nvPr/>
          </p:nvSpPr>
          <p:spPr bwMode="auto">
            <a:xfrm>
              <a:off x="2438" y="2854"/>
              <a:ext cx="216" cy="216"/>
            </a:xfrm>
            <a:prstGeom prst="ellipse">
              <a:avLst/>
            </a:prstGeom>
            <a:gradFill rotWithShape="1">
              <a:gsLst>
                <a:gs pos="0">
                  <a:srgbClr val="0099FF"/>
                </a:gs>
                <a:gs pos="100000">
                  <a:srgbClr val="336699">
                    <a:alpha val="17000"/>
                  </a:srgbClr>
                </a:gs>
              </a:gsLst>
              <a:path path="shape">
                <a:fillToRect l="50000" t="50000" r="50000" b="50000"/>
              </a:path>
            </a:gradFill>
            <a:ln w="9525">
              <a:noFill/>
              <a:round/>
              <a:headEnd/>
              <a:tailEnd/>
            </a:ln>
          </p:spPr>
          <p:txBody>
            <a:bodyPr wrap="none" anchor="ctr"/>
            <a:lstStyle/>
            <a:p>
              <a:endParaRPr lang="zh-CN" altLang="zh-CN"/>
            </a:p>
          </p:txBody>
        </p:sp>
        <p:sp>
          <p:nvSpPr>
            <p:cNvPr id="27" name="Oval 31"/>
            <p:cNvSpPr>
              <a:spLocks noChangeArrowheads="1"/>
            </p:cNvSpPr>
            <p:nvPr/>
          </p:nvSpPr>
          <p:spPr bwMode="auto">
            <a:xfrm>
              <a:off x="2474" y="2890"/>
              <a:ext cx="144" cy="145"/>
            </a:xfrm>
            <a:prstGeom prst="ellipse">
              <a:avLst/>
            </a:prstGeom>
            <a:gradFill rotWithShape="1">
              <a:gsLst>
                <a:gs pos="0">
                  <a:srgbClr val="2FABFF"/>
                </a:gs>
                <a:gs pos="100000">
                  <a:srgbClr val="163E73"/>
                </a:gs>
              </a:gsLst>
              <a:path path="shape">
                <a:fillToRect l="50000" t="50000" r="50000" b="50000"/>
              </a:path>
            </a:gradFill>
            <a:ln w="9525">
              <a:noFill/>
              <a:round/>
              <a:headEnd/>
              <a:tailEnd/>
            </a:ln>
          </p:spPr>
          <p:txBody>
            <a:bodyPr wrap="none" anchor="ctr"/>
            <a:lstStyle/>
            <a:p>
              <a:endParaRPr lang="zh-CN" altLang="zh-CN"/>
            </a:p>
          </p:txBody>
        </p:sp>
        <p:sp>
          <p:nvSpPr>
            <p:cNvPr id="28" name="Oval 32"/>
            <p:cNvSpPr>
              <a:spLocks noChangeArrowheads="1"/>
            </p:cNvSpPr>
            <p:nvPr/>
          </p:nvSpPr>
          <p:spPr bwMode="auto">
            <a:xfrm>
              <a:off x="2478" y="2896"/>
              <a:ext cx="118" cy="117"/>
            </a:xfrm>
            <a:prstGeom prst="ellipse">
              <a:avLst/>
            </a:prstGeom>
            <a:gradFill rotWithShape="1">
              <a:gsLst>
                <a:gs pos="0">
                  <a:schemeClr val="bg1"/>
                </a:gs>
                <a:gs pos="100000">
                  <a:srgbClr val="288ED8"/>
                </a:gs>
              </a:gsLst>
              <a:path path="shape">
                <a:fillToRect l="50000" t="50000" r="50000" b="50000"/>
              </a:path>
            </a:gradFill>
            <a:ln w="9525">
              <a:noFill/>
              <a:round/>
              <a:headEnd/>
              <a:tailEnd/>
            </a:ln>
          </p:spPr>
          <p:txBody>
            <a:bodyPr wrap="none" anchor="ctr"/>
            <a:lstStyle/>
            <a:p>
              <a:endParaRPr lang="zh-CN" altLang="zh-CN"/>
            </a:p>
          </p:txBody>
        </p:sp>
      </p:grpSp>
      <p:grpSp>
        <p:nvGrpSpPr>
          <p:cNvPr id="29" name="Group 33"/>
          <p:cNvGrpSpPr>
            <a:grpSpLocks/>
          </p:cNvGrpSpPr>
          <p:nvPr/>
        </p:nvGrpSpPr>
        <p:grpSpPr bwMode="auto">
          <a:xfrm>
            <a:off x="4397375" y="2613025"/>
            <a:ext cx="342900" cy="342900"/>
            <a:chOff x="4260" y="548"/>
            <a:chExt cx="1341" cy="1341"/>
          </a:xfrm>
        </p:grpSpPr>
        <p:sp>
          <p:nvSpPr>
            <p:cNvPr id="30" name="Oval 34"/>
            <p:cNvSpPr>
              <a:spLocks noChangeArrowheads="1"/>
            </p:cNvSpPr>
            <p:nvPr/>
          </p:nvSpPr>
          <p:spPr bwMode="auto">
            <a:xfrm>
              <a:off x="4260" y="548"/>
              <a:ext cx="1341" cy="1341"/>
            </a:xfrm>
            <a:prstGeom prst="ellipse">
              <a:avLst/>
            </a:prstGeom>
            <a:gradFill rotWithShape="1">
              <a:gsLst>
                <a:gs pos="0">
                  <a:srgbClr val="0099FF"/>
                </a:gs>
                <a:gs pos="100000">
                  <a:srgbClr val="336699">
                    <a:alpha val="17000"/>
                  </a:srgbClr>
                </a:gs>
              </a:gsLst>
              <a:path path="shape">
                <a:fillToRect l="50000" t="50000" r="50000" b="50000"/>
              </a:path>
            </a:gradFill>
            <a:ln w="9525">
              <a:noFill/>
              <a:round/>
              <a:headEnd/>
              <a:tailEnd/>
            </a:ln>
          </p:spPr>
          <p:txBody>
            <a:bodyPr wrap="none" anchor="ctr"/>
            <a:lstStyle/>
            <a:p>
              <a:endParaRPr lang="zh-CN" altLang="zh-CN"/>
            </a:p>
          </p:txBody>
        </p:sp>
        <p:sp>
          <p:nvSpPr>
            <p:cNvPr id="31" name="Oval 35"/>
            <p:cNvSpPr>
              <a:spLocks noChangeArrowheads="1"/>
            </p:cNvSpPr>
            <p:nvPr/>
          </p:nvSpPr>
          <p:spPr bwMode="auto">
            <a:xfrm>
              <a:off x="4484" y="772"/>
              <a:ext cx="893" cy="897"/>
            </a:xfrm>
            <a:prstGeom prst="ellipse">
              <a:avLst/>
            </a:prstGeom>
            <a:gradFill rotWithShape="1">
              <a:gsLst>
                <a:gs pos="0">
                  <a:srgbClr val="2FABFF"/>
                </a:gs>
                <a:gs pos="100000">
                  <a:srgbClr val="163E73"/>
                </a:gs>
              </a:gsLst>
              <a:path path="shape">
                <a:fillToRect l="50000" t="50000" r="50000" b="50000"/>
              </a:path>
            </a:gradFill>
            <a:ln w="9525">
              <a:noFill/>
              <a:round/>
              <a:headEnd/>
              <a:tailEnd/>
            </a:ln>
          </p:spPr>
          <p:txBody>
            <a:bodyPr wrap="none" anchor="ctr"/>
            <a:lstStyle/>
            <a:p>
              <a:endParaRPr lang="zh-CN" altLang="zh-CN"/>
            </a:p>
          </p:txBody>
        </p:sp>
        <p:sp>
          <p:nvSpPr>
            <p:cNvPr id="32" name="Oval 36"/>
            <p:cNvSpPr>
              <a:spLocks noChangeArrowheads="1"/>
            </p:cNvSpPr>
            <p:nvPr/>
          </p:nvSpPr>
          <p:spPr bwMode="auto">
            <a:xfrm>
              <a:off x="4510" y="806"/>
              <a:ext cx="728" cy="728"/>
            </a:xfrm>
            <a:prstGeom prst="ellipse">
              <a:avLst/>
            </a:prstGeom>
            <a:gradFill rotWithShape="1">
              <a:gsLst>
                <a:gs pos="0">
                  <a:schemeClr val="bg1"/>
                </a:gs>
                <a:gs pos="100000">
                  <a:srgbClr val="288ED8"/>
                </a:gs>
              </a:gsLst>
              <a:path path="shape">
                <a:fillToRect l="50000" t="50000" r="50000" b="50000"/>
              </a:path>
            </a:gradFill>
            <a:ln w="9525">
              <a:noFill/>
              <a:round/>
              <a:headEnd/>
              <a:tailEnd/>
            </a:ln>
          </p:spPr>
          <p:txBody>
            <a:bodyPr wrap="none" anchor="ctr"/>
            <a:lstStyle/>
            <a:p>
              <a:endParaRPr lang="zh-CN" altLang="zh-CN"/>
            </a:p>
          </p:txBody>
        </p:sp>
      </p:grpSp>
      <p:sp>
        <p:nvSpPr>
          <p:cNvPr id="34" name="AutoShape 39"/>
          <p:cNvSpPr>
            <a:spLocks noChangeArrowheads="1"/>
          </p:cNvSpPr>
          <p:nvPr/>
        </p:nvSpPr>
        <p:spPr bwMode="auto">
          <a:xfrm>
            <a:off x="3414713" y="1485900"/>
            <a:ext cx="2617787" cy="739775"/>
          </a:xfrm>
          <a:prstGeom prst="roundRect">
            <a:avLst>
              <a:gd name="adj" fmla="val 16667"/>
            </a:avLst>
          </a:prstGeom>
          <a:gradFill rotWithShape="1">
            <a:gsLst>
              <a:gs pos="0">
                <a:srgbClr val="006666"/>
              </a:gs>
              <a:gs pos="100000">
                <a:srgbClr val="336699"/>
              </a:gs>
            </a:gsLst>
            <a:lin ang="18900000" scaled="1"/>
          </a:gradFill>
          <a:ln w="9525">
            <a:noFill/>
            <a:round/>
            <a:headEnd/>
            <a:tailEnd/>
          </a:ln>
        </p:spPr>
        <p:txBody>
          <a:bodyPr wrap="none"/>
          <a:lstStyle/>
          <a:p>
            <a:pPr latinLnBrk="1"/>
            <a:endParaRPr kumimoji="1" lang="ko-KR" altLang="en-US" sz="1200" dirty="0">
              <a:latin typeface="宋体" pitchFamily="2" charset="-122"/>
            </a:endParaRPr>
          </a:p>
        </p:txBody>
      </p:sp>
      <p:sp>
        <p:nvSpPr>
          <p:cNvPr id="37" name="AutoShape 42"/>
          <p:cNvSpPr>
            <a:spLocks noChangeArrowheads="1"/>
          </p:cNvSpPr>
          <p:nvPr/>
        </p:nvSpPr>
        <p:spPr bwMode="auto">
          <a:xfrm>
            <a:off x="467544" y="3068960"/>
            <a:ext cx="2617787" cy="739775"/>
          </a:xfrm>
          <a:prstGeom prst="roundRect">
            <a:avLst>
              <a:gd name="adj" fmla="val 16667"/>
            </a:avLst>
          </a:prstGeom>
          <a:gradFill rotWithShape="1">
            <a:gsLst>
              <a:gs pos="0">
                <a:srgbClr val="006666"/>
              </a:gs>
              <a:gs pos="100000">
                <a:srgbClr val="336699"/>
              </a:gs>
            </a:gsLst>
            <a:lin ang="18900000" scaled="1"/>
          </a:gradFill>
          <a:ln w="9525">
            <a:noFill/>
            <a:round/>
            <a:headEnd/>
            <a:tailEnd/>
          </a:ln>
        </p:spPr>
        <p:txBody>
          <a:bodyPr wrap="none"/>
          <a:lstStyle/>
          <a:p>
            <a:pPr latinLnBrk="1"/>
            <a:endParaRPr kumimoji="1" lang="ko-KR" altLang="en-US" sz="1200" dirty="0">
              <a:latin typeface="宋体" pitchFamily="2" charset="-122"/>
            </a:endParaRPr>
          </a:p>
        </p:txBody>
      </p:sp>
      <p:sp>
        <p:nvSpPr>
          <p:cNvPr id="38" name="AutoShape 43"/>
          <p:cNvSpPr>
            <a:spLocks noChangeArrowheads="1"/>
          </p:cNvSpPr>
          <p:nvPr/>
        </p:nvSpPr>
        <p:spPr bwMode="auto">
          <a:xfrm>
            <a:off x="6223296" y="3188270"/>
            <a:ext cx="2741191" cy="739775"/>
          </a:xfrm>
          <a:prstGeom prst="roundRect">
            <a:avLst>
              <a:gd name="adj" fmla="val 16667"/>
            </a:avLst>
          </a:prstGeom>
          <a:gradFill rotWithShape="1">
            <a:gsLst>
              <a:gs pos="0">
                <a:srgbClr val="006666"/>
              </a:gs>
              <a:gs pos="100000">
                <a:srgbClr val="336699"/>
              </a:gs>
            </a:gsLst>
            <a:lin ang="18900000" scaled="1"/>
          </a:gradFill>
          <a:ln w="9525">
            <a:noFill/>
            <a:round/>
            <a:headEnd/>
            <a:tailEnd/>
          </a:ln>
        </p:spPr>
        <p:txBody>
          <a:bodyPr wrap="none"/>
          <a:lstStyle/>
          <a:p>
            <a:pPr latinLnBrk="1"/>
            <a:r>
              <a:rPr kumimoji="1" lang="ko-KR" altLang="en-US" sz="1200" dirty="0" smtClean="0">
                <a:solidFill>
                  <a:schemeClr val="bg1"/>
                </a:solidFill>
                <a:latin typeface="宋体" pitchFamily="2" charset="-122"/>
              </a:rPr>
              <a:t> </a:t>
            </a:r>
            <a:endParaRPr kumimoji="1" lang="ko-KR" altLang="en-US" sz="1200" dirty="0">
              <a:latin typeface="宋体" pitchFamily="2" charset="-122"/>
            </a:endParaRPr>
          </a:p>
        </p:txBody>
      </p:sp>
      <p:sp>
        <p:nvSpPr>
          <p:cNvPr id="39" name="AutoShape 44"/>
          <p:cNvSpPr>
            <a:spLocks noChangeArrowheads="1"/>
          </p:cNvSpPr>
          <p:nvPr/>
        </p:nvSpPr>
        <p:spPr bwMode="auto">
          <a:xfrm>
            <a:off x="1573213" y="5183188"/>
            <a:ext cx="2617787" cy="739775"/>
          </a:xfrm>
          <a:prstGeom prst="roundRect">
            <a:avLst>
              <a:gd name="adj" fmla="val 16667"/>
            </a:avLst>
          </a:prstGeom>
          <a:gradFill rotWithShape="1">
            <a:gsLst>
              <a:gs pos="0">
                <a:srgbClr val="006666"/>
              </a:gs>
              <a:gs pos="100000">
                <a:srgbClr val="336699"/>
              </a:gs>
            </a:gsLst>
            <a:lin ang="18900000" scaled="1"/>
          </a:gradFill>
          <a:ln w="9525">
            <a:noFill/>
            <a:round/>
            <a:headEnd/>
            <a:tailEnd/>
          </a:ln>
        </p:spPr>
        <p:txBody>
          <a:bodyPr wrap="none"/>
          <a:lstStyle/>
          <a:p>
            <a:pPr latinLnBrk="1"/>
            <a:endParaRPr kumimoji="1" lang="ko-KR" altLang="en-US" sz="1200" dirty="0">
              <a:solidFill>
                <a:schemeClr val="bg1"/>
              </a:solidFill>
              <a:latin typeface="宋体" pitchFamily="2" charset="-122"/>
            </a:endParaRPr>
          </a:p>
        </p:txBody>
      </p:sp>
      <p:sp>
        <p:nvSpPr>
          <p:cNvPr id="40" name="AutoShape 45"/>
          <p:cNvSpPr>
            <a:spLocks noChangeArrowheads="1"/>
          </p:cNvSpPr>
          <p:nvPr/>
        </p:nvSpPr>
        <p:spPr bwMode="auto">
          <a:xfrm>
            <a:off x="5051425" y="5183188"/>
            <a:ext cx="2617788" cy="739775"/>
          </a:xfrm>
          <a:prstGeom prst="roundRect">
            <a:avLst>
              <a:gd name="adj" fmla="val 16667"/>
            </a:avLst>
          </a:prstGeom>
          <a:gradFill rotWithShape="1">
            <a:gsLst>
              <a:gs pos="0">
                <a:srgbClr val="006666"/>
              </a:gs>
              <a:gs pos="100000">
                <a:srgbClr val="336699"/>
              </a:gs>
            </a:gsLst>
            <a:lin ang="18900000" scaled="1"/>
          </a:gradFill>
          <a:ln w="9525">
            <a:noFill/>
            <a:round/>
            <a:headEnd/>
            <a:tailEnd/>
          </a:ln>
        </p:spPr>
        <p:txBody>
          <a:bodyPr wrap="none"/>
          <a:lstStyle/>
          <a:p>
            <a:pPr latinLnBrk="1"/>
            <a:endParaRPr kumimoji="1" lang="ko-KR" altLang="en-US" sz="1200" dirty="0">
              <a:solidFill>
                <a:schemeClr val="bg1"/>
              </a:solidFill>
              <a:latin typeface="宋体" pitchFamily="2" charset="-122"/>
            </a:endParaRPr>
          </a:p>
        </p:txBody>
      </p:sp>
      <p:sp>
        <p:nvSpPr>
          <p:cNvPr id="41" name="AutoShape 46"/>
          <p:cNvSpPr>
            <a:spLocks noChangeArrowheads="1"/>
          </p:cNvSpPr>
          <p:nvPr/>
        </p:nvSpPr>
        <p:spPr bwMode="auto">
          <a:xfrm>
            <a:off x="3203575" y="1798638"/>
            <a:ext cx="2732088" cy="454025"/>
          </a:xfrm>
          <a:prstGeom prst="roundRect">
            <a:avLst>
              <a:gd name="adj" fmla="val 16667"/>
            </a:avLst>
          </a:prstGeom>
          <a:solidFill>
            <a:schemeClr val="bg1"/>
          </a:solidFill>
          <a:ln w="9525">
            <a:solidFill>
              <a:srgbClr val="336699"/>
            </a:solidFill>
            <a:round/>
            <a:headEnd/>
            <a:tailEnd/>
          </a:ln>
        </p:spPr>
        <p:txBody>
          <a:bodyPr wrap="none" anchor="ctr"/>
          <a:lstStyle/>
          <a:p>
            <a:pPr algn="ctr" latinLnBrk="1"/>
            <a:r>
              <a:rPr kumimoji="1" lang="zh-CN" altLang="en-US" sz="2000" dirty="0" smtClean="0">
                <a:solidFill>
                  <a:srgbClr val="003300"/>
                </a:solidFill>
                <a:latin typeface="宋体" pitchFamily="2" charset="-122"/>
              </a:rPr>
              <a:t>怎样创造顾客满意？</a:t>
            </a:r>
            <a:endParaRPr kumimoji="1" lang="ko-KR" altLang="en-US" sz="2000" dirty="0">
              <a:solidFill>
                <a:srgbClr val="003300"/>
              </a:solidFill>
              <a:latin typeface="宋体" pitchFamily="2" charset="-122"/>
            </a:endParaRPr>
          </a:p>
        </p:txBody>
      </p:sp>
      <p:sp>
        <p:nvSpPr>
          <p:cNvPr id="42" name="AutoShape 47"/>
          <p:cNvSpPr>
            <a:spLocks noChangeArrowheads="1"/>
          </p:cNvSpPr>
          <p:nvPr/>
        </p:nvSpPr>
        <p:spPr bwMode="auto">
          <a:xfrm>
            <a:off x="3491880" y="3356992"/>
            <a:ext cx="2232248" cy="720080"/>
          </a:xfrm>
          <a:prstGeom prst="roundRect">
            <a:avLst>
              <a:gd name="adj" fmla="val 16667"/>
            </a:avLst>
          </a:prstGeom>
          <a:solidFill>
            <a:schemeClr val="bg1"/>
          </a:solidFill>
          <a:ln w="9525">
            <a:solidFill>
              <a:srgbClr val="336699"/>
            </a:solidFill>
            <a:round/>
            <a:headEnd/>
            <a:tailEnd/>
          </a:ln>
        </p:spPr>
        <p:txBody>
          <a:bodyPr wrap="none" anchor="ctr"/>
          <a:lstStyle/>
          <a:p>
            <a:pPr algn="ctr" latinLnBrk="1"/>
            <a:r>
              <a:rPr kumimoji="1" lang="zh-CN" altLang="en-US" sz="2000" dirty="0" smtClean="0">
                <a:solidFill>
                  <a:srgbClr val="003300"/>
                </a:solidFill>
                <a:latin typeface="宋体" pitchFamily="2" charset="-122"/>
              </a:rPr>
              <a:t>顾客满意的</a:t>
            </a:r>
            <a:endParaRPr kumimoji="1" lang="en-US" altLang="zh-CN" sz="2000" dirty="0" smtClean="0">
              <a:solidFill>
                <a:srgbClr val="003300"/>
              </a:solidFill>
              <a:latin typeface="宋体" pitchFamily="2" charset="-122"/>
            </a:endParaRPr>
          </a:p>
          <a:p>
            <a:pPr algn="ctr" latinLnBrk="1"/>
            <a:r>
              <a:rPr kumimoji="1" lang="zh-CN" altLang="en-US" sz="2000" dirty="0" smtClean="0">
                <a:solidFill>
                  <a:srgbClr val="003300"/>
                </a:solidFill>
                <a:latin typeface="宋体" pitchFamily="2" charset="-122"/>
              </a:rPr>
              <a:t>理论与实践</a:t>
            </a:r>
            <a:endParaRPr kumimoji="1" lang="ko-KR" altLang="en-US" sz="2000" dirty="0">
              <a:solidFill>
                <a:srgbClr val="003300"/>
              </a:solidFill>
              <a:latin typeface="宋体" pitchFamily="2" charset="-122"/>
            </a:endParaRPr>
          </a:p>
        </p:txBody>
      </p:sp>
      <p:sp>
        <p:nvSpPr>
          <p:cNvPr id="44" name="AutoShape 49"/>
          <p:cNvSpPr>
            <a:spLocks noChangeArrowheads="1"/>
          </p:cNvSpPr>
          <p:nvPr/>
        </p:nvSpPr>
        <p:spPr bwMode="auto">
          <a:xfrm>
            <a:off x="1331640" y="5373216"/>
            <a:ext cx="2732088" cy="576064"/>
          </a:xfrm>
          <a:prstGeom prst="roundRect">
            <a:avLst>
              <a:gd name="adj" fmla="val 16667"/>
            </a:avLst>
          </a:prstGeom>
          <a:solidFill>
            <a:schemeClr val="bg1"/>
          </a:solidFill>
          <a:ln w="9525">
            <a:solidFill>
              <a:srgbClr val="336699"/>
            </a:solidFill>
            <a:round/>
            <a:headEnd/>
            <a:tailEnd/>
          </a:ln>
        </p:spPr>
        <p:txBody>
          <a:bodyPr wrap="none" anchor="ctr"/>
          <a:lstStyle/>
          <a:p>
            <a:pPr algn="ctr" latinLnBrk="1"/>
            <a:r>
              <a:rPr kumimoji="1" lang="zh-CN" altLang="en-US" sz="2000" dirty="0" smtClean="0">
                <a:solidFill>
                  <a:srgbClr val="003300"/>
                </a:solidFill>
                <a:latin typeface="宋体" pitchFamily="2" charset="-122"/>
              </a:rPr>
              <a:t>顾客满意对公司营销</a:t>
            </a:r>
            <a:endParaRPr kumimoji="1" lang="en-US" altLang="zh-CN" sz="2000" dirty="0" smtClean="0">
              <a:solidFill>
                <a:srgbClr val="003300"/>
              </a:solidFill>
              <a:latin typeface="宋体" pitchFamily="2" charset="-122"/>
            </a:endParaRPr>
          </a:p>
          <a:p>
            <a:pPr algn="ctr" latinLnBrk="1"/>
            <a:r>
              <a:rPr kumimoji="1" lang="zh-CN" altLang="en-US" sz="2000" dirty="0" smtClean="0">
                <a:solidFill>
                  <a:srgbClr val="003300"/>
                </a:solidFill>
                <a:latin typeface="宋体" pitchFamily="2" charset="-122"/>
              </a:rPr>
              <a:t>有何影响</a:t>
            </a:r>
            <a:endParaRPr kumimoji="1" lang="ko-KR" altLang="en-US" sz="2000" dirty="0">
              <a:solidFill>
                <a:srgbClr val="003300"/>
              </a:solidFill>
              <a:latin typeface="宋体" pitchFamily="2" charset="-122"/>
            </a:endParaRPr>
          </a:p>
        </p:txBody>
      </p:sp>
      <p:sp>
        <p:nvSpPr>
          <p:cNvPr id="45" name="AutoShape 50"/>
          <p:cNvSpPr>
            <a:spLocks noChangeArrowheads="1"/>
          </p:cNvSpPr>
          <p:nvPr/>
        </p:nvSpPr>
        <p:spPr bwMode="auto">
          <a:xfrm>
            <a:off x="6012160" y="3501008"/>
            <a:ext cx="2808312" cy="504056"/>
          </a:xfrm>
          <a:prstGeom prst="roundRect">
            <a:avLst>
              <a:gd name="adj" fmla="val 16667"/>
            </a:avLst>
          </a:prstGeom>
          <a:solidFill>
            <a:schemeClr val="bg1"/>
          </a:solidFill>
          <a:ln w="9525">
            <a:solidFill>
              <a:srgbClr val="336699"/>
            </a:solidFill>
            <a:round/>
            <a:headEnd/>
            <a:tailEnd/>
          </a:ln>
        </p:spPr>
        <p:txBody>
          <a:bodyPr wrap="none" anchor="ctr"/>
          <a:lstStyle/>
          <a:p>
            <a:pPr algn="ctr" latinLnBrk="1"/>
            <a:r>
              <a:rPr kumimoji="1" lang="zh-CN" altLang="en-US" sz="2000" dirty="0" smtClean="0">
                <a:solidFill>
                  <a:srgbClr val="003300"/>
                </a:solidFill>
                <a:latin typeface="宋体" pitchFamily="2" charset="-122"/>
              </a:rPr>
              <a:t>哪些因素影响顾客满意？</a:t>
            </a:r>
            <a:endParaRPr kumimoji="1" lang="ko-KR" altLang="en-US" sz="2000" dirty="0">
              <a:solidFill>
                <a:srgbClr val="003300"/>
              </a:solidFill>
              <a:latin typeface="宋体" pitchFamily="2" charset="-122"/>
            </a:endParaRPr>
          </a:p>
        </p:txBody>
      </p:sp>
      <p:sp>
        <p:nvSpPr>
          <p:cNvPr id="46" name="AutoShape 51"/>
          <p:cNvSpPr>
            <a:spLocks noChangeArrowheads="1"/>
          </p:cNvSpPr>
          <p:nvPr/>
        </p:nvSpPr>
        <p:spPr bwMode="auto">
          <a:xfrm>
            <a:off x="251520" y="3356992"/>
            <a:ext cx="2732088" cy="454025"/>
          </a:xfrm>
          <a:prstGeom prst="roundRect">
            <a:avLst>
              <a:gd name="adj" fmla="val 16667"/>
            </a:avLst>
          </a:prstGeom>
          <a:solidFill>
            <a:schemeClr val="bg1"/>
          </a:solidFill>
          <a:ln w="9525">
            <a:solidFill>
              <a:srgbClr val="336699"/>
            </a:solidFill>
            <a:round/>
            <a:headEnd/>
            <a:tailEnd/>
          </a:ln>
        </p:spPr>
        <p:txBody>
          <a:bodyPr wrap="none" anchor="ctr"/>
          <a:lstStyle/>
          <a:p>
            <a:pPr algn="ctr" latinLnBrk="1"/>
            <a:r>
              <a:rPr kumimoji="1" lang="zh-CN" altLang="en-US" sz="2000" dirty="0" smtClean="0">
                <a:solidFill>
                  <a:srgbClr val="003300"/>
                </a:solidFill>
                <a:latin typeface="宋体" pitchFamily="2" charset="-122"/>
              </a:rPr>
              <a:t>什么是顾客满意？</a:t>
            </a:r>
            <a:endParaRPr kumimoji="1" lang="en-US" altLang="ko-KR" sz="2000" dirty="0" smtClean="0">
              <a:solidFill>
                <a:srgbClr val="003300"/>
              </a:solidFill>
              <a:latin typeface="宋体" pitchFamily="2" charset="-122"/>
            </a:endParaRPr>
          </a:p>
        </p:txBody>
      </p:sp>
      <p:sp>
        <p:nvSpPr>
          <p:cNvPr id="47" name="AutoShape 52"/>
          <p:cNvSpPr>
            <a:spLocks noChangeArrowheads="1"/>
          </p:cNvSpPr>
          <p:nvPr/>
        </p:nvSpPr>
        <p:spPr bwMode="auto">
          <a:xfrm>
            <a:off x="4840288" y="5495925"/>
            <a:ext cx="2732087" cy="454025"/>
          </a:xfrm>
          <a:prstGeom prst="roundRect">
            <a:avLst>
              <a:gd name="adj" fmla="val 16667"/>
            </a:avLst>
          </a:prstGeom>
          <a:solidFill>
            <a:schemeClr val="bg1"/>
          </a:solidFill>
          <a:ln w="9525">
            <a:solidFill>
              <a:srgbClr val="336699"/>
            </a:solidFill>
            <a:round/>
            <a:headEnd/>
            <a:tailEnd/>
          </a:ln>
        </p:spPr>
        <p:txBody>
          <a:bodyPr wrap="none" anchor="ctr"/>
          <a:lstStyle/>
          <a:p>
            <a:pPr algn="ctr" latinLnBrk="1"/>
            <a:r>
              <a:rPr kumimoji="1" lang="zh-CN" altLang="en-US" sz="2000" dirty="0" smtClean="0">
                <a:solidFill>
                  <a:srgbClr val="003300"/>
                </a:solidFill>
                <a:latin typeface="宋体" pitchFamily="2" charset="-122"/>
              </a:rPr>
              <a:t>怎样测量顾客满意度？</a:t>
            </a:r>
            <a:endParaRPr kumimoji="1" lang="ko-KR" altLang="en-US" sz="2000" dirty="0">
              <a:solidFill>
                <a:srgbClr val="003300"/>
              </a:solidFill>
              <a:latin typeface="宋体" pitchFamily="2" charset="-122"/>
            </a:endParaRPr>
          </a:p>
        </p:txBody>
      </p:sp>
      <p:sp>
        <p:nvSpPr>
          <p:cNvPr id="48" name="Text Box 53"/>
          <p:cNvSpPr txBox="1">
            <a:spLocks noChangeArrowheads="1"/>
          </p:cNvSpPr>
          <p:nvPr/>
        </p:nvSpPr>
        <p:spPr bwMode="auto">
          <a:xfrm>
            <a:off x="233363" y="198438"/>
            <a:ext cx="4765675" cy="707886"/>
          </a:xfrm>
          <a:prstGeom prst="rect">
            <a:avLst/>
          </a:prstGeom>
          <a:noFill/>
          <a:ln w="9525">
            <a:noFill/>
            <a:miter lim="800000"/>
            <a:headEnd/>
            <a:tailEnd/>
          </a:ln>
          <a:effectLst>
            <a:outerShdw dist="35921" dir="2700000" algn="ctr" rotWithShape="0">
              <a:schemeClr val="bg2"/>
            </a:outerShdw>
          </a:effectLst>
        </p:spPr>
        <p:txBody>
          <a:bodyPr>
            <a:spAutoFit/>
          </a:bodyPr>
          <a:lstStyle/>
          <a:p>
            <a:pPr latinLnBrk="1">
              <a:defRPr/>
            </a:pPr>
            <a:r>
              <a:rPr kumimoji="1" lang="zh-CN" altLang="en-US" sz="4000" b="1" dirty="0" smtClean="0">
                <a:latin typeface="+mj-ea"/>
                <a:ea typeface="+mj-ea"/>
              </a:rPr>
              <a:t>关于顾客满意度</a:t>
            </a:r>
            <a:r>
              <a:rPr kumimoji="1" lang="en-US" altLang="en-US" sz="3200" b="1" dirty="0" smtClean="0">
                <a:solidFill>
                  <a:schemeClr val="bg1"/>
                </a:solidFill>
                <a:latin typeface="HY견고딕" pitchFamily="18" charset="-127"/>
                <a:ea typeface="HY견고딕" pitchFamily="18" charset="-127"/>
              </a:rPr>
              <a:t> </a:t>
            </a:r>
            <a:endParaRPr kumimoji="1" lang="ko-KR" altLang="en-US" sz="3200" b="1" dirty="0">
              <a:solidFill>
                <a:schemeClr val="bg1"/>
              </a:solidFill>
              <a:latin typeface="HY견고딕" pitchFamily="18" charset="-127"/>
              <a:ea typeface="HY견고딕" pitchFamily="18" charset="-127"/>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3" name="Rectangle 2"/>
          <p:cNvSpPr txBox="1">
            <a:spLocks noChangeArrowheads="1"/>
          </p:cNvSpPr>
          <p:nvPr/>
        </p:nvSpPr>
        <p:spPr>
          <a:xfrm>
            <a:off x="762000" y="274638"/>
            <a:ext cx="76962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0" i="0" u="none" strike="noStrike" kern="1200" cap="all" spc="0" normalizeH="0" baseline="0" noProof="0" dirty="0" smtClean="0">
                <a:ln>
                  <a:noFill/>
                </a:ln>
                <a:solidFill>
                  <a:srgbClr val="0070C0"/>
                </a:solidFill>
                <a:effectLst>
                  <a:reflection blurRad="12700" stA="48000" endA="300" endPos="55000" dir="5400000" sy="-90000" algn="bl" rotWithShape="0"/>
                </a:effectLst>
                <a:uLnTx/>
                <a:uFillTx/>
                <a:latin typeface="黑体" pitchFamily="49" charset="-122"/>
                <a:ea typeface="黑体" pitchFamily="49" charset="-122"/>
                <a:cs typeface="+mj-cs"/>
              </a:rPr>
              <a:t>衡量满意度</a:t>
            </a:r>
          </a:p>
        </p:txBody>
      </p:sp>
      <p:sp>
        <p:nvSpPr>
          <p:cNvPr id="4" name="Rectangle 8"/>
          <p:cNvSpPr txBox="1">
            <a:spLocks noChangeArrowheads="1"/>
          </p:cNvSpPr>
          <p:nvPr/>
        </p:nvSpPr>
        <p:spPr>
          <a:xfrm>
            <a:off x="533400" y="1600200"/>
            <a:ext cx="7924800" cy="45720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zh-CN" altLang="en-US" sz="3200" b="0" i="0" u="none" strike="noStrike" kern="1200" cap="none" spc="0" normalizeH="0" baseline="0" noProof="0" dirty="0" smtClean="0">
                <a:ln>
                  <a:noFill/>
                </a:ln>
                <a:solidFill>
                  <a:schemeClr val="tx2"/>
                </a:solidFill>
                <a:effectLst/>
                <a:uLnTx/>
                <a:uFillTx/>
                <a:latin typeface="+mn-lt"/>
                <a:ea typeface="宋体" charset="-122"/>
                <a:cs typeface="+mn-cs"/>
              </a:rPr>
              <a:t>定期调查</a:t>
            </a:r>
            <a:endParaRPr kumimoji="0" lang="en-US" altLang="zh-CN" sz="3200" b="0" i="0" u="none" strike="noStrike" kern="1200" cap="none" spc="0" normalizeH="0" baseline="0" noProof="0" dirty="0" smtClean="0">
              <a:ln>
                <a:noFill/>
              </a:ln>
              <a:solidFill>
                <a:schemeClr val="tx2"/>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zh-CN" altLang="en-US" sz="3200" b="0" i="0" u="none" strike="noStrike" kern="1200" cap="none" spc="0" normalizeH="0" baseline="0" noProof="0" dirty="0" smtClean="0">
                <a:ln>
                  <a:noFill/>
                </a:ln>
                <a:solidFill>
                  <a:schemeClr val="tx2"/>
                </a:solidFill>
                <a:effectLst/>
                <a:uLnTx/>
                <a:uFillTx/>
                <a:latin typeface="+mn-lt"/>
                <a:ea typeface="宋体" charset="-122"/>
                <a:cs typeface="+mn-cs"/>
              </a:rPr>
              <a:t>监视顾客流失率</a:t>
            </a:r>
            <a:endParaRPr kumimoji="0" lang="en-US" altLang="zh-CN" sz="3200" b="0" i="0" u="none" strike="noStrike" kern="1200" cap="none" spc="0" normalizeH="0" baseline="0" noProof="0" dirty="0" smtClean="0">
              <a:ln>
                <a:noFill/>
              </a:ln>
              <a:solidFill>
                <a:schemeClr val="tx2"/>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zh-CN" altLang="en-US" sz="3200" b="0" i="0" u="none" strike="noStrike" kern="1200" cap="none" spc="0" normalizeH="0" baseline="0" noProof="0" dirty="0" smtClean="0">
                <a:ln>
                  <a:noFill/>
                </a:ln>
                <a:solidFill>
                  <a:schemeClr val="tx2"/>
                </a:solidFill>
                <a:effectLst/>
                <a:uLnTx/>
                <a:uFillTx/>
                <a:latin typeface="+mn-lt"/>
                <a:ea typeface="宋体" charset="-122"/>
                <a:cs typeface="+mn-cs"/>
              </a:rPr>
              <a:t>雇佣神秘顾客</a:t>
            </a:r>
            <a:endParaRPr kumimoji="0" lang="en-US" altLang="zh-CN" sz="3200" b="0" i="0" u="none" strike="noStrike" kern="1200" cap="none" spc="0" normalizeH="0" baseline="0" noProof="0" dirty="0" smtClean="0">
              <a:ln>
                <a:noFill/>
              </a:ln>
              <a:solidFill>
                <a:schemeClr val="tx2"/>
              </a:solidFill>
              <a:effectLst/>
              <a:uLnTx/>
              <a:uFillTx/>
              <a:latin typeface="+mn-lt"/>
              <a:ea typeface="宋体" charset="-122"/>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zh-CN" altLang="en-US" sz="3200" b="0" i="0" u="none" strike="noStrike" kern="1200" cap="none" spc="0" normalizeH="0" baseline="0" noProof="0" dirty="0" smtClean="0">
                <a:ln>
                  <a:noFill/>
                </a:ln>
                <a:solidFill>
                  <a:schemeClr val="tx2"/>
                </a:solidFill>
                <a:effectLst/>
                <a:uLnTx/>
                <a:uFillTx/>
                <a:latin typeface="+mn-lt"/>
                <a:ea typeface="宋体" charset="-122"/>
                <a:cs typeface="+mn-cs"/>
              </a:rPr>
              <a:t>监视竞争对手的绩效</a:t>
            </a:r>
          </a:p>
        </p:txBody>
      </p:sp>
      <p:sp>
        <p:nvSpPr>
          <p:cNvPr id="6" name="TextBox 5"/>
          <p:cNvSpPr txBox="1">
            <a:spLocks noChangeArrowheads="1"/>
          </p:cNvSpPr>
          <p:nvPr/>
        </p:nvSpPr>
        <p:spPr bwMode="auto">
          <a:xfrm>
            <a:off x="899592" y="4509120"/>
            <a:ext cx="7848872" cy="1477328"/>
          </a:xfrm>
          <a:prstGeom prst="rect">
            <a:avLst/>
          </a:prstGeom>
          <a:noFill/>
          <a:ln w="9525">
            <a:noFill/>
            <a:miter lim="800000"/>
            <a:headEnd/>
            <a:tailEnd/>
          </a:ln>
        </p:spPr>
        <p:txBody>
          <a:bodyPr wrap="square">
            <a:spAutoFit/>
          </a:bodyPr>
          <a:lstStyle/>
          <a:p>
            <a:r>
              <a:rPr lang="zh-CN" altLang="en-US" dirty="0">
                <a:ea typeface="宋体" charset="-122"/>
              </a:rPr>
              <a:t>    </a:t>
            </a:r>
            <a:r>
              <a:rPr lang="en-US" altLang="zh-CN" dirty="0" smtClean="0">
                <a:ea typeface="宋体" charset="-122"/>
              </a:rPr>
              <a:t>《</a:t>
            </a:r>
            <a:r>
              <a:rPr lang="zh-CN" altLang="en-US" dirty="0" smtClean="0">
                <a:ea typeface="宋体" charset="-122"/>
              </a:rPr>
              <a:t>营销管理</a:t>
            </a:r>
            <a:r>
              <a:rPr lang="en-US" altLang="zh-CN" dirty="0" smtClean="0">
                <a:ea typeface="宋体" charset="-122"/>
              </a:rPr>
              <a:t>》P121  </a:t>
            </a:r>
            <a:r>
              <a:rPr lang="zh-CN" altLang="en-US" dirty="0">
                <a:ea typeface="宋体" charset="-122"/>
              </a:rPr>
              <a:t>营销洞见：</a:t>
            </a:r>
            <a:r>
              <a:rPr lang="en-US" altLang="zh-CN" dirty="0">
                <a:ea typeface="宋体" charset="-122"/>
              </a:rPr>
              <a:t>NPS</a:t>
            </a:r>
            <a:r>
              <a:rPr lang="zh-CN" altLang="en-US" dirty="0">
                <a:ea typeface="宋体" charset="-122"/>
              </a:rPr>
              <a:t>和顾客满意度</a:t>
            </a:r>
            <a:endParaRPr lang="en-US" altLang="zh-CN" dirty="0">
              <a:ea typeface="宋体" charset="-122"/>
            </a:endParaRPr>
          </a:p>
          <a:p>
            <a:r>
              <a:rPr lang="zh-CN" altLang="en-US" dirty="0">
                <a:ea typeface="宋体" charset="-122"/>
              </a:rPr>
              <a:t>用</a:t>
            </a:r>
            <a:r>
              <a:rPr lang="en-US" altLang="zh-CN" dirty="0" err="1">
                <a:ea typeface="宋体" charset="-122"/>
              </a:rPr>
              <a:t>NPS（Net</a:t>
            </a:r>
            <a:r>
              <a:rPr lang="en-US" altLang="zh-CN" dirty="0">
                <a:ea typeface="宋体" charset="-122"/>
              </a:rPr>
              <a:t> Promoter Score,</a:t>
            </a:r>
            <a:r>
              <a:rPr lang="zh-CN" altLang="en-US" dirty="0">
                <a:ea typeface="宋体" charset="-122"/>
              </a:rPr>
              <a:t>净推荐分数</a:t>
            </a:r>
            <a:r>
              <a:rPr lang="en-US" altLang="zh-CN" dirty="0">
                <a:ea typeface="宋体" charset="-122"/>
              </a:rPr>
              <a:t>）</a:t>
            </a:r>
            <a:r>
              <a:rPr lang="zh-CN" altLang="en-US" dirty="0">
                <a:ea typeface="宋体" charset="-122"/>
              </a:rPr>
              <a:t>测量顾客满意</a:t>
            </a:r>
            <a:r>
              <a:rPr lang="zh-CN" altLang="en-US" dirty="0" smtClean="0">
                <a:ea typeface="宋体" charset="-122"/>
              </a:rPr>
              <a:t>度</a:t>
            </a:r>
            <a:endParaRPr lang="en-US" altLang="zh-CN" dirty="0" smtClean="0">
              <a:ea typeface="宋体" charset="-122"/>
            </a:endParaRPr>
          </a:p>
          <a:p>
            <a:r>
              <a:rPr lang="zh-CN" altLang="en-US" dirty="0" smtClean="0">
                <a:latin typeface="华文楷体" pitchFamily="2" charset="-122"/>
                <a:ea typeface="华文楷体" pitchFamily="2" charset="-122"/>
              </a:rPr>
              <a:t>用</a:t>
            </a:r>
            <a:r>
              <a:rPr lang="en-US" altLang="zh-CN" dirty="0" smtClean="0">
                <a:latin typeface="华文楷体" pitchFamily="2" charset="-122"/>
                <a:ea typeface="华文楷体" pitchFamily="2" charset="-122"/>
              </a:rPr>
              <a:t>0-10</a:t>
            </a:r>
            <a:r>
              <a:rPr lang="zh-CN" altLang="en-US" dirty="0" smtClean="0">
                <a:latin typeface="华文楷体" pitchFamily="2" charset="-122"/>
                <a:ea typeface="华文楷体" pitchFamily="2" charset="-122"/>
              </a:rPr>
              <a:t>分的尺度对其推荐可能性进行打分。</a:t>
            </a:r>
            <a:r>
              <a:rPr lang="en-US" altLang="zh-CN" dirty="0" smtClean="0">
                <a:latin typeface="华文楷体" pitchFamily="2" charset="-122"/>
                <a:ea typeface="华文楷体" pitchFamily="2" charset="-122"/>
              </a:rPr>
              <a:t>9-10</a:t>
            </a:r>
            <a:r>
              <a:rPr lang="zh-CN" altLang="en-US" dirty="0" smtClean="0">
                <a:latin typeface="华文楷体" pitchFamily="2" charset="-122"/>
                <a:ea typeface="华文楷体" pitchFamily="2" charset="-122"/>
              </a:rPr>
              <a:t>分为“推荐者；</a:t>
            </a:r>
            <a:r>
              <a:rPr lang="en-US" altLang="zh-CN" dirty="0" smtClean="0">
                <a:latin typeface="华文楷体" pitchFamily="2" charset="-122"/>
                <a:ea typeface="华文楷体" pitchFamily="2" charset="-122"/>
              </a:rPr>
              <a:t>7-8</a:t>
            </a:r>
            <a:r>
              <a:rPr lang="zh-CN" altLang="en-US" dirty="0" smtClean="0">
                <a:latin typeface="华文楷体" pitchFamily="2" charset="-122"/>
                <a:ea typeface="华文楷体" pitchFamily="2" charset="-122"/>
              </a:rPr>
              <a:t>分为被动满意者；</a:t>
            </a:r>
            <a:r>
              <a:rPr lang="en-US" altLang="zh-CN" dirty="0" smtClean="0">
                <a:latin typeface="华文楷体" pitchFamily="2" charset="-122"/>
                <a:ea typeface="华文楷体" pitchFamily="2" charset="-122"/>
              </a:rPr>
              <a:t>0-6</a:t>
            </a:r>
            <a:r>
              <a:rPr lang="zh-CN" altLang="en-US" dirty="0" smtClean="0">
                <a:latin typeface="华文楷体" pitchFamily="2" charset="-122"/>
                <a:ea typeface="华文楷体" pitchFamily="2" charset="-122"/>
              </a:rPr>
              <a:t>分为诋毁者。</a:t>
            </a:r>
            <a:r>
              <a:rPr lang="en-US" altLang="zh-CN" dirty="0" smtClean="0">
                <a:latin typeface="华文楷体" pitchFamily="2" charset="-122"/>
                <a:ea typeface="华文楷体" pitchFamily="2" charset="-122"/>
              </a:rPr>
              <a:t>NPS=</a:t>
            </a:r>
            <a:r>
              <a:rPr lang="zh-CN" altLang="en-US" dirty="0" smtClean="0">
                <a:latin typeface="华文楷体" pitchFamily="2" charset="-122"/>
                <a:ea typeface="华文楷体" pitchFamily="2" charset="-122"/>
              </a:rPr>
              <a:t>推荐者占比－诋毁者占比</a:t>
            </a:r>
            <a:endParaRPr lang="en-US" altLang="zh-CN" dirty="0" smtClean="0">
              <a:latin typeface="华文楷体" pitchFamily="2" charset="-122"/>
              <a:ea typeface="华文楷体" pitchFamily="2" charset="-122"/>
            </a:endParaRPr>
          </a:p>
          <a:p>
            <a:r>
              <a:rPr lang="zh-CN" altLang="en-US" dirty="0" smtClean="0">
                <a:latin typeface="华文楷体" pitchFamily="2" charset="-122"/>
                <a:ea typeface="华文楷体" pitchFamily="2" charset="-122"/>
              </a:rPr>
              <a:t>这种方法的优点：简单简洁。缺点是：考虑的因素不全面</a:t>
            </a:r>
            <a:endParaRPr lang="zh-CN" altLang="en-US" dirty="0">
              <a:latin typeface="华文楷体" pitchFamily="2" charset="-122"/>
              <a:ea typeface="华文楷体" pitchFamily="2" charset="-122"/>
            </a:endParaRPr>
          </a:p>
        </p:txBody>
      </p:sp>
      <p:sp>
        <p:nvSpPr>
          <p:cNvPr id="7" name="太阳形 6"/>
          <p:cNvSpPr/>
          <p:nvPr/>
        </p:nvSpPr>
        <p:spPr>
          <a:xfrm>
            <a:off x="533400" y="4572000"/>
            <a:ext cx="228600" cy="2286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3" name="Rectangle 2"/>
          <p:cNvSpPr txBox="1">
            <a:spLocks noChangeArrowheads="1"/>
          </p:cNvSpPr>
          <p:nvPr/>
        </p:nvSpPr>
        <p:spPr>
          <a:xfrm>
            <a:off x="762000" y="274638"/>
            <a:ext cx="76962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3600" cap="all" dirty="0" smtClean="0">
                <a:solidFill>
                  <a:srgbClr val="0070C0"/>
                </a:solidFill>
                <a:effectLst>
                  <a:reflection blurRad="12700" stA="48000" endA="300" endPos="55000" dir="5400000" sy="-90000" algn="bl" rotWithShape="0"/>
                </a:effectLst>
                <a:latin typeface="黑体" pitchFamily="49" charset="-122"/>
                <a:ea typeface="黑体" pitchFamily="49" charset="-122"/>
                <a:cs typeface="+mj-cs"/>
              </a:rPr>
              <a:t>什么是质量？</a:t>
            </a:r>
          </a:p>
        </p:txBody>
      </p:sp>
      <p:sp>
        <p:nvSpPr>
          <p:cNvPr id="4" name="AutoShape 4"/>
          <p:cNvSpPr>
            <a:spLocks noChangeArrowheads="1"/>
          </p:cNvSpPr>
          <p:nvPr/>
        </p:nvSpPr>
        <p:spPr bwMode="auto">
          <a:xfrm>
            <a:off x="685800" y="1219200"/>
            <a:ext cx="7086600" cy="4038600"/>
          </a:xfrm>
          <a:prstGeom prst="roundRect">
            <a:avLst>
              <a:gd name="adj" fmla="val 16667"/>
            </a:avLst>
          </a:prstGeom>
          <a:solidFill>
            <a:schemeClr val="bg1">
              <a:lumMod val="85000"/>
            </a:schemeClr>
          </a:solidFill>
          <a:ln w="9525">
            <a:solidFill>
              <a:schemeClr val="tx1"/>
            </a:solidFill>
            <a:round/>
            <a:headEnd/>
            <a:tailEnd/>
          </a:ln>
          <a:effectLst/>
        </p:spPr>
        <p:txBody>
          <a:bodyPr wrap="none" anchor="ctr"/>
          <a:lstStyle/>
          <a:p>
            <a:pPr>
              <a:defRPr/>
            </a:pPr>
            <a:r>
              <a:rPr lang="zh-CN" altLang="en-US" sz="3200" b="1">
                <a:ea typeface="宋体" charset="-122"/>
              </a:rPr>
              <a:t>质量</a:t>
            </a:r>
            <a:r>
              <a:rPr lang="zh-CN" altLang="en-US" sz="3200">
                <a:ea typeface="宋体" charset="-122"/>
              </a:rPr>
              <a:t>是某件产品或服务所具有的能够</a:t>
            </a:r>
            <a:endParaRPr lang="en-US" altLang="zh-CN" sz="3200">
              <a:ea typeface="宋体" charset="-122"/>
            </a:endParaRPr>
          </a:p>
          <a:p>
            <a:pPr>
              <a:defRPr/>
            </a:pPr>
            <a:r>
              <a:rPr lang="zh-CN" altLang="en-US" sz="3200">
                <a:ea typeface="宋体" charset="-122"/>
              </a:rPr>
              <a:t>满足现实的或潜在需要的整体性特征</a:t>
            </a:r>
            <a:endParaRPr lang="en-US" altLang="zh-CN" sz="3200">
              <a:ea typeface="宋体" charset="-122"/>
            </a:endParaRPr>
          </a:p>
          <a:p>
            <a:pPr>
              <a:defRPr/>
            </a:pPr>
            <a:r>
              <a:rPr lang="zh-CN" altLang="en-US" sz="3200">
                <a:ea typeface="宋体" charset="-122"/>
              </a:rPr>
              <a:t>与特色。</a:t>
            </a:r>
          </a:p>
        </p:txBody>
      </p:sp>
      <p:sp>
        <p:nvSpPr>
          <p:cNvPr id="6" name="TextBox 5"/>
          <p:cNvSpPr txBox="1">
            <a:spLocks noChangeArrowheads="1"/>
          </p:cNvSpPr>
          <p:nvPr/>
        </p:nvSpPr>
        <p:spPr bwMode="auto">
          <a:xfrm>
            <a:off x="990600" y="5486400"/>
            <a:ext cx="7181800" cy="646113"/>
          </a:xfrm>
          <a:prstGeom prst="rect">
            <a:avLst/>
          </a:prstGeom>
          <a:noFill/>
          <a:ln w="9525">
            <a:noFill/>
            <a:miter lim="800000"/>
            <a:headEnd/>
            <a:tailEnd/>
          </a:ln>
        </p:spPr>
        <p:txBody>
          <a:bodyPr wrap="square">
            <a:spAutoFit/>
          </a:bodyPr>
          <a:lstStyle/>
          <a:p>
            <a:r>
              <a:rPr lang="zh-CN" altLang="en-US" dirty="0">
                <a:ea typeface="宋体" charset="-122"/>
              </a:rPr>
              <a:t>    这是市场导向的质量观。在前营销观念（古老营销哲学）中，奉行的是技术导向的质量观。</a:t>
            </a:r>
            <a:endParaRPr lang="en-US" altLang="zh-CN" dirty="0">
              <a:ea typeface="宋体" charset="-122"/>
            </a:endParaRPr>
          </a:p>
        </p:txBody>
      </p:sp>
      <p:sp>
        <p:nvSpPr>
          <p:cNvPr id="7" name="太阳形 6"/>
          <p:cNvSpPr/>
          <p:nvPr/>
        </p:nvSpPr>
        <p:spPr>
          <a:xfrm>
            <a:off x="990600" y="5486400"/>
            <a:ext cx="228600" cy="2286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charset="-122"/>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922</TotalTime>
  <Words>1669</Words>
  <Application>Microsoft Office PowerPoint</Application>
  <PresentationFormat>全屏显示(4:3)</PresentationFormat>
  <Paragraphs>223</Paragraphs>
  <Slides>25</Slides>
  <Notes>1</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跋涉</vt:lpstr>
      <vt:lpstr> 第5讲 创造长期顾客忠诚</vt:lpstr>
      <vt:lpstr>幻灯片 2</vt:lpstr>
      <vt:lpstr>幻灯片 3</vt:lpstr>
      <vt:lpstr>顾客认知价值（原名“顾客让渡价值”）</vt:lpstr>
      <vt:lpstr>幻灯片 5</vt:lpstr>
      <vt:lpstr>幻灯片 6</vt:lpstr>
      <vt:lpstr>幻灯片 7</vt:lpstr>
      <vt:lpstr>幻灯片 8</vt:lpstr>
      <vt:lpstr>幻灯片 9</vt:lpstr>
      <vt:lpstr>顾客终身价值最大化</vt:lpstr>
      <vt:lpstr>幻灯片 11</vt:lpstr>
      <vt:lpstr>幻灯片 12</vt:lpstr>
      <vt:lpstr>培育客户关系</vt:lpstr>
      <vt:lpstr>客户关系管理</vt:lpstr>
      <vt:lpstr>幻灯片 15</vt:lpstr>
      <vt:lpstr>客户关系管理（续）</vt:lpstr>
      <vt:lpstr>吸引和维系顾客</vt:lpstr>
      <vt:lpstr>吸引和维系顾客（续）</vt:lpstr>
      <vt:lpstr>幻灯片 19</vt:lpstr>
      <vt:lpstr>幻灯片 20</vt:lpstr>
      <vt:lpstr>幻灯片 21</vt:lpstr>
      <vt:lpstr>建立顾客忠诚</vt:lpstr>
      <vt:lpstr>关于顾客数据库和数据库营销</vt:lpstr>
      <vt:lpstr>幻灯片 24</vt:lpstr>
      <vt:lpstr>幻灯片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《营销管理》 第5章 创造长期顾客忠诚</dc:title>
  <dc:creator>admin</dc:creator>
  <cp:lastModifiedBy>zeng</cp:lastModifiedBy>
  <cp:revision>98</cp:revision>
  <dcterms:created xsi:type="dcterms:W3CDTF">2013-02-19T08:15:31Z</dcterms:created>
  <dcterms:modified xsi:type="dcterms:W3CDTF">2019-09-08T09:56:03Z</dcterms:modified>
</cp:coreProperties>
</file>